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5" r:id="rId1"/>
    <p:sldMasterId id="2147483746" r:id="rId2"/>
    <p:sldMasterId id="2147483758" r:id="rId3"/>
    <p:sldMasterId id="2147483770" r:id="rId4"/>
    <p:sldMasterId id="2147483782" r:id="rId5"/>
  </p:sldMasterIdLst>
  <p:notesMasterIdLst>
    <p:notesMasterId r:id="rId274"/>
  </p:notesMasterIdLst>
  <p:sldIdLst>
    <p:sldId id="1459" r:id="rId6"/>
    <p:sldId id="1507" r:id="rId7"/>
    <p:sldId id="1550" r:id="rId8"/>
    <p:sldId id="411" r:id="rId9"/>
    <p:sldId id="412" r:id="rId10"/>
    <p:sldId id="413" r:id="rId11"/>
    <p:sldId id="414" r:id="rId12"/>
    <p:sldId id="415" r:id="rId13"/>
    <p:sldId id="416" r:id="rId14"/>
    <p:sldId id="418" r:id="rId15"/>
    <p:sldId id="419" r:id="rId16"/>
    <p:sldId id="420" r:id="rId17"/>
    <p:sldId id="421" r:id="rId18"/>
    <p:sldId id="422" r:id="rId19"/>
    <p:sldId id="423" r:id="rId20"/>
    <p:sldId id="592" r:id="rId21"/>
    <p:sldId id="1422" r:id="rId22"/>
    <p:sldId id="1423" r:id="rId23"/>
    <p:sldId id="1424" r:id="rId24"/>
    <p:sldId id="1425" r:id="rId25"/>
    <p:sldId id="1426" r:id="rId26"/>
    <p:sldId id="427" r:id="rId27"/>
    <p:sldId id="298" r:id="rId28"/>
    <p:sldId id="299" r:id="rId29"/>
    <p:sldId id="687" r:id="rId30"/>
    <p:sldId id="272" r:id="rId31"/>
    <p:sldId id="691" r:id="rId32"/>
    <p:sldId id="693" r:id="rId33"/>
    <p:sldId id="694" r:id="rId34"/>
    <p:sldId id="695" r:id="rId35"/>
    <p:sldId id="696" r:id="rId36"/>
    <p:sldId id="699" r:id="rId37"/>
    <p:sldId id="700" r:id="rId38"/>
    <p:sldId id="701" r:id="rId39"/>
    <p:sldId id="702" r:id="rId40"/>
    <p:sldId id="703" r:id="rId41"/>
    <p:sldId id="704" r:id="rId42"/>
    <p:sldId id="706" r:id="rId43"/>
    <p:sldId id="707" r:id="rId44"/>
    <p:sldId id="708" r:id="rId45"/>
    <p:sldId id="709" r:id="rId46"/>
    <p:sldId id="710" r:id="rId47"/>
    <p:sldId id="712" r:id="rId48"/>
    <p:sldId id="1212" r:id="rId49"/>
    <p:sldId id="1427" r:id="rId50"/>
    <p:sldId id="1556" r:id="rId51"/>
    <p:sldId id="718" r:id="rId52"/>
    <p:sldId id="888" r:id="rId53"/>
    <p:sldId id="819" r:id="rId54"/>
    <p:sldId id="721" r:id="rId55"/>
    <p:sldId id="1428" r:id="rId56"/>
    <p:sldId id="722" r:id="rId57"/>
    <p:sldId id="723" r:id="rId58"/>
    <p:sldId id="1208" r:id="rId59"/>
    <p:sldId id="726" r:id="rId60"/>
    <p:sldId id="1557" r:id="rId61"/>
    <p:sldId id="1215" r:id="rId62"/>
    <p:sldId id="1216" r:id="rId63"/>
    <p:sldId id="1217" r:id="rId64"/>
    <p:sldId id="1218" r:id="rId65"/>
    <p:sldId id="1219" r:id="rId66"/>
    <p:sldId id="1220" r:id="rId67"/>
    <p:sldId id="1221" r:id="rId68"/>
    <p:sldId id="1222" r:id="rId69"/>
    <p:sldId id="1527" r:id="rId70"/>
    <p:sldId id="1226" r:id="rId71"/>
    <p:sldId id="1227" r:id="rId72"/>
    <p:sldId id="1429" r:id="rId73"/>
    <p:sldId id="1528" r:id="rId74"/>
    <p:sldId id="1231" r:id="rId75"/>
    <p:sldId id="1430" r:id="rId76"/>
    <p:sldId id="1232" r:id="rId77"/>
    <p:sldId id="1233" r:id="rId78"/>
    <p:sldId id="1529" r:id="rId79"/>
    <p:sldId id="1530" r:id="rId80"/>
    <p:sldId id="1531" r:id="rId81"/>
    <p:sldId id="1532" r:id="rId82"/>
    <p:sldId id="1244" r:id="rId83"/>
    <p:sldId id="1245" r:id="rId84"/>
    <p:sldId id="1246" r:id="rId85"/>
    <p:sldId id="1247" r:id="rId86"/>
    <p:sldId id="1533" r:id="rId87"/>
    <p:sldId id="1534" r:id="rId88"/>
    <p:sldId id="1388" r:id="rId89"/>
    <p:sldId id="1461" r:id="rId90"/>
    <p:sldId id="1488" r:id="rId91"/>
    <p:sldId id="1391" r:id="rId92"/>
    <p:sldId id="1390" r:id="rId93"/>
    <p:sldId id="1431" r:id="rId94"/>
    <p:sldId id="1393" r:id="rId95"/>
    <p:sldId id="1248" r:id="rId96"/>
    <p:sldId id="1536" r:id="rId97"/>
    <p:sldId id="1537" r:id="rId98"/>
    <p:sldId id="1538" r:id="rId99"/>
    <p:sldId id="1539" r:id="rId100"/>
    <p:sldId id="1558" r:id="rId101"/>
    <p:sldId id="1549" r:id="rId102"/>
    <p:sldId id="1470" r:id="rId103"/>
    <p:sldId id="1541" r:id="rId104"/>
    <p:sldId id="1472" r:id="rId105"/>
    <p:sldId id="1473" r:id="rId106"/>
    <p:sldId id="1474" r:id="rId107"/>
    <p:sldId id="1475" r:id="rId108"/>
    <p:sldId id="1476" r:id="rId109"/>
    <p:sldId id="1477" r:id="rId110"/>
    <p:sldId id="1478" r:id="rId111"/>
    <p:sldId id="1479" r:id="rId112"/>
    <p:sldId id="1542" r:id="rId113"/>
    <p:sldId id="1480" r:id="rId114"/>
    <p:sldId id="1481" r:id="rId115"/>
    <p:sldId id="1543" r:id="rId116"/>
    <p:sldId id="1483" r:id="rId117"/>
    <p:sldId id="1497" r:id="rId118"/>
    <p:sldId id="1487" r:id="rId119"/>
    <p:sldId id="1265" r:id="rId120"/>
    <p:sldId id="1266" r:id="rId121"/>
    <p:sldId id="1267" r:id="rId122"/>
    <p:sldId id="1559" r:id="rId123"/>
    <p:sldId id="1269" r:id="rId124"/>
    <p:sldId id="1270" r:id="rId125"/>
    <p:sldId id="1271" r:id="rId126"/>
    <p:sldId id="1411" r:id="rId127"/>
    <p:sldId id="1272" r:id="rId128"/>
    <p:sldId id="1437" r:id="rId129"/>
    <p:sldId id="1273" r:id="rId130"/>
    <p:sldId id="1274" r:id="rId131"/>
    <p:sldId id="1438" r:id="rId132"/>
    <p:sldId id="1413" r:id="rId133"/>
    <p:sldId id="1275" r:id="rId134"/>
    <p:sldId id="1414" r:id="rId135"/>
    <p:sldId id="1276" r:id="rId136"/>
    <p:sldId id="1277" r:id="rId137"/>
    <p:sldId id="1278" r:id="rId138"/>
    <p:sldId id="1279" r:id="rId139"/>
    <p:sldId id="1280" r:id="rId140"/>
    <p:sldId id="1281" r:id="rId141"/>
    <p:sldId id="1282" r:id="rId142"/>
    <p:sldId id="1283" r:id="rId143"/>
    <p:sldId id="1284" r:id="rId144"/>
    <p:sldId id="1285" r:id="rId145"/>
    <p:sldId id="1440" r:id="rId146"/>
    <p:sldId id="1439" r:id="rId147"/>
    <p:sldId id="1286" r:id="rId148"/>
    <p:sldId id="1287" r:id="rId149"/>
    <p:sldId id="1288" r:id="rId150"/>
    <p:sldId id="1442" r:id="rId151"/>
    <p:sldId id="1441" r:id="rId152"/>
    <p:sldId id="1290" r:id="rId153"/>
    <p:sldId id="1291" r:id="rId154"/>
    <p:sldId id="1292" r:id="rId155"/>
    <p:sldId id="1293" r:id="rId156"/>
    <p:sldId id="1294" r:id="rId157"/>
    <p:sldId id="1295" r:id="rId158"/>
    <p:sldId id="1443" r:id="rId159"/>
    <p:sldId id="1296" r:id="rId160"/>
    <p:sldId id="1297" r:id="rId161"/>
    <p:sldId id="1560" r:id="rId162"/>
    <p:sldId id="1299" r:id="rId163"/>
    <p:sldId id="1448" r:id="rId164"/>
    <p:sldId id="1449" r:id="rId165"/>
    <p:sldId id="1450" r:id="rId166"/>
    <p:sldId id="1301" r:id="rId167"/>
    <p:sldId id="1302" r:id="rId168"/>
    <p:sldId id="1403" r:id="rId169"/>
    <p:sldId id="1304" r:id="rId170"/>
    <p:sldId id="1404" r:id="rId171"/>
    <p:sldId id="1451" r:id="rId172"/>
    <p:sldId id="1452" r:id="rId173"/>
    <p:sldId id="1453" r:id="rId174"/>
    <p:sldId id="1306" r:id="rId175"/>
    <p:sldId id="1307" r:id="rId176"/>
    <p:sldId id="1454" r:id="rId177"/>
    <p:sldId id="1308" r:id="rId178"/>
    <p:sldId id="1309" r:id="rId179"/>
    <p:sldId id="1310" r:id="rId180"/>
    <p:sldId id="1311" r:id="rId181"/>
    <p:sldId id="1489" r:id="rId182"/>
    <p:sldId id="1313" r:id="rId183"/>
    <p:sldId id="1312" r:id="rId184"/>
    <p:sldId id="1490" r:id="rId185"/>
    <p:sldId id="1314" r:id="rId186"/>
    <p:sldId id="1315" r:id="rId187"/>
    <p:sldId id="1316" r:id="rId188"/>
    <p:sldId id="1502" r:id="rId189"/>
    <p:sldId id="1501" r:id="rId190"/>
    <p:sldId id="1317" r:id="rId191"/>
    <p:sldId id="1318" r:id="rId192"/>
    <p:sldId id="1322" r:id="rId193"/>
    <p:sldId id="1319" r:id="rId194"/>
    <p:sldId id="1320" r:id="rId195"/>
    <p:sldId id="1321" r:id="rId196"/>
    <p:sldId id="1323" r:id="rId197"/>
    <p:sldId id="1325" r:id="rId198"/>
    <p:sldId id="1327" r:id="rId199"/>
    <p:sldId id="1326" r:id="rId200"/>
    <p:sldId id="1500" r:id="rId201"/>
    <p:sldId id="1328" r:id="rId202"/>
    <p:sldId id="1329" r:id="rId203"/>
    <p:sldId id="1330" r:id="rId204"/>
    <p:sldId id="1446" r:id="rId205"/>
    <p:sldId id="1331" r:id="rId206"/>
    <p:sldId id="1416" r:id="rId207"/>
    <p:sldId id="1332" r:id="rId208"/>
    <p:sldId id="1333" r:id="rId209"/>
    <p:sldId id="1334" r:id="rId210"/>
    <p:sldId id="1505" r:id="rId211"/>
    <p:sldId id="1503" r:id="rId212"/>
    <p:sldId id="1504" r:id="rId213"/>
    <p:sldId id="1337" r:id="rId214"/>
    <p:sldId id="1338" r:id="rId215"/>
    <p:sldId id="1405" r:id="rId216"/>
    <p:sldId id="1341" r:id="rId217"/>
    <p:sldId id="1344" r:id="rId218"/>
    <p:sldId id="1345" r:id="rId219"/>
    <p:sldId id="1444" r:id="rId220"/>
    <p:sldId id="1418" r:id="rId221"/>
    <p:sldId id="1562" r:id="rId222"/>
    <p:sldId id="1395" r:id="rId223"/>
    <p:sldId id="1348" r:id="rId224"/>
    <p:sldId id="1349" r:id="rId225"/>
    <p:sldId id="1350" r:id="rId226"/>
    <p:sldId id="1351" r:id="rId227"/>
    <p:sldId id="1352" r:id="rId228"/>
    <p:sldId id="1353" r:id="rId229"/>
    <p:sldId id="1354" r:id="rId230"/>
    <p:sldId id="1355" r:id="rId231"/>
    <p:sldId id="1356" r:id="rId232"/>
    <p:sldId id="1455" r:id="rId233"/>
    <p:sldId id="1357" r:id="rId234"/>
    <p:sldId id="1358" r:id="rId235"/>
    <p:sldId id="1359" r:id="rId236"/>
    <p:sldId id="1447" r:id="rId237"/>
    <p:sldId id="1361" r:id="rId238"/>
    <p:sldId id="1360" r:id="rId239"/>
    <p:sldId id="1362" r:id="rId240"/>
    <p:sldId id="1460" r:id="rId241"/>
    <p:sldId id="1419" r:id="rId242"/>
    <p:sldId id="1420" r:id="rId243"/>
    <p:sldId id="1421" r:id="rId244"/>
    <p:sldId id="1364" r:id="rId245"/>
    <p:sldId id="1365" r:id="rId246"/>
    <p:sldId id="1366" r:id="rId247"/>
    <p:sldId id="1563" r:id="rId248"/>
    <p:sldId id="1544" r:id="rId249"/>
    <p:sldId id="1368" r:id="rId250"/>
    <p:sldId id="1457" r:id="rId251"/>
    <p:sldId id="1370" r:id="rId252"/>
    <p:sldId id="1494" r:id="rId253"/>
    <p:sldId id="1495" r:id="rId254"/>
    <p:sldId id="1545" r:id="rId255"/>
    <p:sldId id="1372" r:id="rId256"/>
    <p:sldId id="1396" r:id="rId257"/>
    <p:sldId id="1406" r:id="rId258"/>
    <p:sldId id="1373" r:id="rId259"/>
    <p:sldId id="1374" r:id="rId260"/>
    <p:sldId id="1375" r:id="rId261"/>
    <p:sldId id="1376" r:id="rId262"/>
    <p:sldId id="1377" r:id="rId263"/>
    <p:sldId id="1378" r:id="rId264"/>
    <p:sldId id="1379" r:id="rId265"/>
    <p:sldId id="1380" r:id="rId266"/>
    <p:sldId id="1381" r:id="rId267"/>
    <p:sldId id="1547" r:id="rId268"/>
    <p:sldId id="1506" r:id="rId269"/>
    <p:sldId id="1384" r:id="rId270"/>
    <p:sldId id="1548" r:id="rId271"/>
    <p:sldId id="1401" r:id="rId272"/>
    <p:sldId id="1387" r:id="rId27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0000"/>
    <a:srgbClr val="A9A9A9"/>
    <a:srgbClr val="FFFF99"/>
    <a:srgbClr val="FFCC00"/>
    <a:srgbClr val="FFCC99"/>
    <a:srgbClr val="FFFFCC"/>
    <a:srgbClr val="333333"/>
    <a:srgbClr val="5F5F5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676" autoAdjust="0"/>
    <p:restoredTop sz="94280" autoAdjust="0"/>
  </p:normalViewPr>
  <p:slideViewPr>
    <p:cSldViewPr snapToGrid="0">
      <p:cViewPr varScale="1">
        <p:scale>
          <a:sx n="68" d="100"/>
          <a:sy n="68" d="100"/>
        </p:scale>
        <p:origin x="1116" y="66"/>
      </p:cViewPr>
      <p:guideLst/>
    </p:cSldViewPr>
  </p:slideViewPr>
  <p:outlineViewPr>
    <p:cViewPr>
      <p:scale>
        <a:sx n="33" d="100"/>
        <a:sy n="33" d="100"/>
      </p:scale>
      <p:origin x="0" y="-33564"/>
    </p:cViewPr>
  </p:outlineViewPr>
  <p:notesTextViewPr>
    <p:cViewPr>
      <p:scale>
        <a:sx n="1" d="1"/>
        <a:sy n="1" d="1"/>
      </p:scale>
      <p:origin x="0" y="0"/>
    </p:cViewPr>
  </p:notesTextViewPr>
  <p:sorterViewPr>
    <p:cViewPr>
      <p:scale>
        <a:sx n="122" d="100"/>
        <a:sy n="122" d="100"/>
      </p:scale>
      <p:origin x="0" y="-47412"/>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slide" Target="slides/slide221.xml"/><Relationship Id="rId247" Type="http://schemas.openxmlformats.org/officeDocument/2006/relationships/slide" Target="slides/slide242.xml"/><Relationship Id="rId107" Type="http://schemas.openxmlformats.org/officeDocument/2006/relationships/slide" Target="slides/slide102.xml"/><Relationship Id="rId268" Type="http://schemas.openxmlformats.org/officeDocument/2006/relationships/slide" Target="slides/slide263.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5.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slide" Target="slides/slide232.xml"/><Relationship Id="rId258" Type="http://schemas.openxmlformats.org/officeDocument/2006/relationships/slide" Target="slides/slide253.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248" Type="http://schemas.openxmlformats.org/officeDocument/2006/relationships/slide" Target="slides/slide243.xml"/><Relationship Id="rId269" Type="http://schemas.openxmlformats.org/officeDocument/2006/relationships/slide" Target="slides/slide264.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217" Type="http://schemas.openxmlformats.org/officeDocument/2006/relationships/slide" Target="slides/slide212.xml"/><Relationship Id="rId6" Type="http://schemas.openxmlformats.org/officeDocument/2006/relationships/slide" Target="slides/slide1.xml"/><Relationship Id="rId238" Type="http://schemas.openxmlformats.org/officeDocument/2006/relationships/slide" Target="slides/slide233.xml"/><Relationship Id="rId259" Type="http://schemas.openxmlformats.org/officeDocument/2006/relationships/slide" Target="slides/slide254.xml"/><Relationship Id="rId23" Type="http://schemas.openxmlformats.org/officeDocument/2006/relationships/slide" Target="slides/slide18.xml"/><Relationship Id="rId119" Type="http://schemas.openxmlformats.org/officeDocument/2006/relationships/slide" Target="slides/slide114.xml"/><Relationship Id="rId270" Type="http://schemas.openxmlformats.org/officeDocument/2006/relationships/slide" Target="slides/slide265.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2" Type="http://schemas.openxmlformats.org/officeDocument/2006/relationships/slide" Target="slides/slide197.xml"/><Relationship Id="rId207" Type="http://schemas.openxmlformats.org/officeDocument/2006/relationships/slide" Target="slides/slide202.xml"/><Relationship Id="rId223" Type="http://schemas.openxmlformats.org/officeDocument/2006/relationships/slide" Target="slides/slide218.xml"/><Relationship Id="rId228" Type="http://schemas.openxmlformats.org/officeDocument/2006/relationships/slide" Target="slides/slide223.xml"/><Relationship Id="rId244" Type="http://schemas.openxmlformats.org/officeDocument/2006/relationships/slide" Target="slides/slide239.xml"/><Relationship Id="rId249" Type="http://schemas.openxmlformats.org/officeDocument/2006/relationships/slide" Target="slides/slide24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260" Type="http://schemas.openxmlformats.org/officeDocument/2006/relationships/slide" Target="slides/slide255.xml"/><Relationship Id="rId265" Type="http://schemas.openxmlformats.org/officeDocument/2006/relationships/slide" Target="slides/slide260.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slide" Target="slides/slide178.xml"/><Relationship Id="rId213" Type="http://schemas.openxmlformats.org/officeDocument/2006/relationships/slide" Target="slides/slide208.xml"/><Relationship Id="rId218" Type="http://schemas.openxmlformats.org/officeDocument/2006/relationships/slide" Target="slides/slide213.xml"/><Relationship Id="rId234" Type="http://schemas.openxmlformats.org/officeDocument/2006/relationships/slide" Target="slides/slide229.xml"/><Relationship Id="rId239" Type="http://schemas.openxmlformats.org/officeDocument/2006/relationships/slide" Target="slides/slide234.xml"/><Relationship Id="rId2" Type="http://schemas.openxmlformats.org/officeDocument/2006/relationships/slideMaster" Target="slideMasters/slideMaster2.xml"/><Relationship Id="rId29" Type="http://schemas.openxmlformats.org/officeDocument/2006/relationships/slide" Target="slides/slide24.xml"/><Relationship Id="rId250" Type="http://schemas.openxmlformats.org/officeDocument/2006/relationships/slide" Target="slides/slide245.xml"/><Relationship Id="rId255" Type="http://schemas.openxmlformats.org/officeDocument/2006/relationships/slide" Target="slides/slide250.xml"/><Relationship Id="rId271" Type="http://schemas.openxmlformats.org/officeDocument/2006/relationships/slide" Target="slides/slide266.xml"/><Relationship Id="rId276" Type="http://schemas.openxmlformats.org/officeDocument/2006/relationships/viewProps" Target="viewProps.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199" Type="http://schemas.openxmlformats.org/officeDocument/2006/relationships/slide" Target="slides/slide194.xml"/><Relationship Id="rId203" Type="http://schemas.openxmlformats.org/officeDocument/2006/relationships/slide" Target="slides/slide198.xml"/><Relationship Id="rId208" Type="http://schemas.openxmlformats.org/officeDocument/2006/relationships/slide" Target="slides/slide203.xml"/><Relationship Id="rId229" Type="http://schemas.openxmlformats.org/officeDocument/2006/relationships/slide" Target="slides/slide224.xml"/><Relationship Id="rId19" Type="http://schemas.openxmlformats.org/officeDocument/2006/relationships/slide" Target="slides/slide14.xml"/><Relationship Id="rId224" Type="http://schemas.openxmlformats.org/officeDocument/2006/relationships/slide" Target="slides/slide219.xml"/><Relationship Id="rId240" Type="http://schemas.openxmlformats.org/officeDocument/2006/relationships/slide" Target="slides/slide235.xml"/><Relationship Id="rId245" Type="http://schemas.openxmlformats.org/officeDocument/2006/relationships/slide" Target="slides/slide240.xml"/><Relationship Id="rId261" Type="http://schemas.openxmlformats.org/officeDocument/2006/relationships/slide" Target="slides/slide256.xml"/><Relationship Id="rId266" Type="http://schemas.openxmlformats.org/officeDocument/2006/relationships/slide" Target="slides/slide261.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219" Type="http://schemas.openxmlformats.org/officeDocument/2006/relationships/slide" Target="slides/slide214.xml"/><Relationship Id="rId3" Type="http://schemas.openxmlformats.org/officeDocument/2006/relationships/slideMaster" Target="slideMasters/slideMaster3.xml"/><Relationship Id="rId214" Type="http://schemas.openxmlformats.org/officeDocument/2006/relationships/slide" Target="slides/slide209.xml"/><Relationship Id="rId230" Type="http://schemas.openxmlformats.org/officeDocument/2006/relationships/slide" Target="slides/slide225.xml"/><Relationship Id="rId235" Type="http://schemas.openxmlformats.org/officeDocument/2006/relationships/slide" Target="slides/slide230.xml"/><Relationship Id="rId251" Type="http://schemas.openxmlformats.org/officeDocument/2006/relationships/slide" Target="slides/slide246.xml"/><Relationship Id="rId256" Type="http://schemas.openxmlformats.org/officeDocument/2006/relationships/slide" Target="slides/slide251.xml"/><Relationship Id="rId277" Type="http://schemas.openxmlformats.org/officeDocument/2006/relationships/theme" Target="theme/theme1.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72" Type="http://schemas.openxmlformats.org/officeDocument/2006/relationships/slide" Target="slides/slide267.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209" Type="http://schemas.openxmlformats.org/officeDocument/2006/relationships/slide" Target="slides/slide204.xml"/><Relationship Id="rId190" Type="http://schemas.openxmlformats.org/officeDocument/2006/relationships/slide" Target="slides/slide185.xml"/><Relationship Id="rId204" Type="http://schemas.openxmlformats.org/officeDocument/2006/relationships/slide" Target="slides/slide199.xml"/><Relationship Id="rId220" Type="http://schemas.openxmlformats.org/officeDocument/2006/relationships/slide" Target="slides/slide215.xml"/><Relationship Id="rId225" Type="http://schemas.openxmlformats.org/officeDocument/2006/relationships/slide" Target="slides/slide220.xml"/><Relationship Id="rId241" Type="http://schemas.openxmlformats.org/officeDocument/2006/relationships/slide" Target="slides/slide236.xml"/><Relationship Id="rId246" Type="http://schemas.openxmlformats.org/officeDocument/2006/relationships/slide" Target="slides/slide241.xml"/><Relationship Id="rId267" Type="http://schemas.openxmlformats.org/officeDocument/2006/relationships/slide" Target="slides/slide262.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262" Type="http://schemas.openxmlformats.org/officeDocument/2006/relationships/slide" Target="slides/slide257.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slideMaster" Target="slideMasters/slideMaster4.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36" Type="http://schemas.openxmlformats.org/officeDocument/2006/relationships/slide" Target="slides/slide231.xml"/><Relationship Id="rId257" Type="http://schemas.openxmlformats.org/officeDocument/2006/relationships/slide" Target="slides/slide252.xml"/><Relationship Id="rId278" Type="http://schemas.openxmlformats.org/officeDocument/2006/relationships/tableStyles" Target="tableStyles.xml"/><Relationship Id="rId26" Type="http://schemas.openxmlformats.org/officeDocument/2006/relationships/slide" Target="slides/slide21.xml"/><Relationship Id="rId231" Type="http://schemas.openxmlformats.org/officeDocument/2006/relationships/slide" Target="slides/slide226.xml"/><Relationship Id="rId252" Type="http://schemas.openxmlformats.org/officeDocument/2006/relationships/slide" Target="slides/slide247.xml"/><Relationship Id="rId273" Type="http://schemas.openxmlformats.org/officeDocument/2006/relationships/slide" Target="slides/slide268.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242" Type="http://schemas.openxmlformats.org/officeDocument/2006/relationships/slide" Target="slides/slide237.xml"/><Relationship Id="rId263" Type="http://schemas.openxmlformats.org/officeDocument/2006/relationships/slide" Target="slides/slide258.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53" Type="http://schemas.openxmlformats.org/officeDocument/2006/relationships/slide" Target="slides/slide248.xml"/><Relationship Id="rId274" Type="http://schemas.openxmlformats.org/officeDocument/2006/relationships/notesMaster" Target="notesMasters/notesMaster1.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222" Type="http://schemas.openxmlformats.org/officeDocument/2006/relationships/slide" Target="slides/slide217.xml"/><Relationship Id="rId243" Type="http://schemas.openxmlformats.org/officeDocument/2006/relationships/slide" Target="slides/slide238.xml"/><Relationship Id="rId264" Type="http://schemas.openxmlformats.org/officeDocument/2006/relationships/slide" Target="slides/slide259.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slideMaster" Target="slideMasters/slideMaster1.xml"/><Relationship Id="rId212" Type="http://schemas.openxmlformats.org/officeDocument/2006/relationships/slide" Target="slides/slide207.xml"/><Relationship Id="rId233" Type="http://schemas.openxmlformats.org/officeDocument/2006/relationships/slide" Target="slides/slide228.xml"/><Relationship Id="rId254" Type="http://schemas.openxmlformats.org/officeDocument/2006/relationships/slide" Target="slides/slide249.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275" Type="http://schemas.openxmlformats.org/officeDocument/2006/relationships/presProps" Target="presProps.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90A25C-445C-4170-BC87-825CA0037B0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s-MX"/>
        </a:p>
      </dgm:t>
    </dgm:pt>
    <dgm:pt modelId="{9A7910D7-4123-4468-9630-B2ACE4AF4607}">
      <dgm:prSet/>
      <dgm:spPr/>
      <dgm:t>
        <a:bodyPr/>
        <a:lstStyle/>
        <a:p>
          <a:r>
            <a:rPr lang="es-ES" b="1" dirty="0"/>
            <a:t>Sistemas  evolutivos,  afectivos  y conscientes</a:t>
          </a:r>
          <a:endParaRPr lang="es-MX" dirty="0"/>
        </a:p>
      </dgm:t>
    </dgm:pt>
    <dgm:pt modelId="{674CEAED-E79E-4F85-A057-1D3ED2B47954}" type="parTrans" cxnId="{49DC37F6-E295-453E-964D-90DB9106F4ED}">
      <dgm:prSet/>
      <dgm:spPr/>
      <dgm:t>
        <a:bodyPr/>
        <a:lstStyle/>
        <a:p>
          <a:endParaRPr lang="es-MX"/>
        </a:p>
      </dgm:t>
    </dgm:pt>
    <dgm:pt modelId="{8DE902D9-7F34-4230-9DCC-0D20EE8D5981}" type="sibTrans" cxnId="{49DC37F6-E295-453E-964D-90DB9106F4ED}">
      <dgm:prSet/>
      <dgm:spPr/>
      <dgm:t>
        <a:bodyPr/>
        <a:lstStyle/>
        <a:p>
          <a:endParaRPr lang="es-MX"/>
        </a:p>
      </dgm:t>
    </dgm:pt>
    <dgm:pt modelId="{A27F7B6D-4326-4D3E-8E91-79203B0E27F5}" type="pres">
      <dgm:prSet presAssocID="{B890A25C-445C-4170-BC87-825CA0037B0D}" presName="CompostProcess" presStyleCnt="0">
        <dgm:presLayoutVars>
          <dgm:dir/>
          <dgm:resizeHandles val="exact"/>
        </dgm:presLayoutVars>
      </dgm:prSet>
      <dgm:spPr/>
    </dgm:pt>
    <dgm:pt modelId="{D15D074B-592A-45A4-BE28-7A1D106E8293}" type="pres">
      <dgm:prSet presAssocID="{B890A25C-445C-4170-BC87-825CA0037B0D}" presName="arrow" presStyleLbl="bgShp" presStyleIdx="0" presStyleCnt="1"/>
      <dgm:spPr/>
    </dgm:pt>
    <dgm:pt modelId="{C642E88C-4E3E-48EA-8761-61B279D90FC5}" type="pres">
      <dgm:prSet presAssocID="{B890A25C-445C-4170-BC87-825CA0037B0D}" presName="linearProcess" presStyleCnt="0"/>
      <dgm:spPr/>
    </dgm:pt>
    <dgm:pt modelId="{4F42784B-15F8-4021-AE4B-035045A8667D}" type="pres">
      <dgm:prSet presAssocID="{9A7910D7-4123-4468-9630-B2ACE4AF4607}" presName="textNode" presStyleLbl="node1" presStyleIdx="0" presStyleCnt="1" custScaleX="178660" custScaleY="82693">
        <dgm:presLayoutVars>
          <dgm:bulletEnabled val="1"/>
        </dgm:presLayoutVars>
      </dgm:prSet>
      <dgm:spPr/>
    </dgm:pt>
  </dgm:ptLst>
  <dgm:cxnLst>
    <dgm:cxn modelId="{38149694-DCE1-44EE-8FDD-255FDE4E657B}" type="presOf" srcId="{B890A25C-445C-4170-BC87-825CA0037B0D}" destId="{A27F7B6D-4326-4D3E-8E91-79203B0E27F5}" srcOrd="0" destOrd="0" presId="urn:microsoft.com/office/officeart/2005/8/layout/hProcess9"/>
    <dgm:cxn modelId="{B0C77FDF-ADE2-4D59-8392-31B702BCFC9A}" type="presOf" srcId="{9A7910D7-4123-4468-9630-B2ACE4AF4607}" destId="{4F42784B-15F8-4021-AE4B-035045A8667D}" srcOrd="0" destOrd="0" presId="urn:microsoft.com/office/officeart/2005/8/layout/hProcess9"/>
    <dgm:cxn modelId="{49DC37F6-E295-453E-964D-90DB9106F4ED}" srcId="{B890A25C-445C-4170-BC87-825CA0037B0D}" destId="{9A7910D7-4123-4468-9630-B2ACE4AF4607}" srcOrd="0" destOrd="0" parTransId="{674CEAED-E79E-4F85-A057-1D3ED2B47954}" sibTransId="{8DE902D9-7F34-4230-9DCC-0D20EE8D5981}"/>
    <dgm:cxn modelId="{633C83A8-FB15-4586-ACD3-ECEC7A4EB646}" type="presParOf" srcId="{A27F7B6D-4326-4D3E-8E91-79203B0E27F5}" destId="{D15D074B-592A-45A4-BE28-7A1D106E8293}" srcOrd="0" destOrd="0" presId="urn:microsoft.com/office/officeart/2005/8/layout/hProcess9"/>
    <dgm:cxn modelId="{CA7F7D1B-FC7F-4ECD-A2F3-0CF5015CD47D}" type="presParOf" srcId="{A27F7B6D-4326-4D3E-8E91-79203B0E27F5}" destId="{C642E88C-4E3E-48EA-8761-61B279D90FC5}" srcOrd="1" destOrd="0" presId="urn:microsoft.com/office/officeart/2005/8/layout/hProcess9"/>
    <dgm:cxn modelId="{FD50CE9E-A39C-4B8F-AF70-483DDD6B75C6}" type="presParOf" srcId="{C642E88C-4E3E-48EA-8761-61B279D90FC5}" destId="{4F42784B-15F8-4021-AE4B-035045A8667D}"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D074B-592A-45A4-BE28-7A1D106E8293}">
      <dsp:nvSpPr>
        <dsp:cNvPr id="0" name=""/>
        <dsp:cNvSpPr/>
      </dsp:nvSpPr>
      <dsp:spPr>
        <a:xfrm>
          <a:off x="487331" y="0"/>
          <a:ext cx="5523090" cy="147191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42784B-15F8-4021-AE4B-035045A8667D}">
      <dsp:nvSpPr>
        <dsp:cNvPr id="0" name=""/>
        <dsp:cNvSpPr/>
      </dsp:nvSpPr>
      <dsp:spPr>
        <a:xfrm>
          <a:off x="882" y="492523"/>
          <a:ext cx="6495988" cy="4868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ES" sz="2100" b="1" kern="1200" dirty="0"/>
            <a:t>Sistemas  evolutivos,  afectivos  y conscientes</a:t>
          </a:r>
          <a:endParaRPr lang="es-MX" sz="2100" kern="1200" dirty="0"/>
        </a:p>
      </dsp:txBody>
      <dsp:txXfrm>
        <a:off x="24649" y="516290"/>
        <a:ext cx="6448454" cy="43933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19B244-8DFA-46FA-8114-62B986810DCF}" type="datetimeFigureOut">
              <a:rPr lang="es-MX" smtClean="0"/>
              <a:t>02/04/2018</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4DD7F8-231E-4C65-8938-14F5B0A618CE}" type="slidenum">
              <a:rPr lang="es-MX" smtClean="0"/>
              <a:t>‹Nº›</a:t>
            </a:fld>
            <a:endParaRPr lang="es-MX"/>
          </a:p>
        </p:txBody>
      </p:sp>
    </p:spTree>
    <p:extLst>
      <p:ext uri="{BB962C8B-B14F-4D97-AF65-F5344CB8AC3E}">
        <p14:creationId xmlns:p14="http://schemas.microsoft.com/office/powerpoint/2010/main" val="437024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fld id="{E94DD7F8-231E-4C65-8938-14F5B0A618CE}" type="slidenum">
              <a:rPr lang="es-MX" smtClean="0"/>
              <a:t>21</a:t>
            </a:fld>
            <a:endParaRPr lang="es-MX"/>
          </a:p>
        </p:txBody>
      </p:sp>
    </p:spTree>
    <p:extLst>
      <p:ext uri="{BB962C8B-B14F-4D97-AF65-F5344CB8AC3E}">
        <p14:creationId xmlns:p14="http://schemas.microsoft.com/office/powerpoint/2010/main" val="519416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4DD7F8-231E-4C65-8938-14F5B0A618CE}"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5482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C153E13-1999-4A7B-B1CA-53F2CCFBA8B8}" type="slidenum">
              <a:rPr kumimoji="0" lang="es-MX" sz="13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74</a:t>
            </a:fld>
            <a:endParaRPr kumimoji="0" lang="es-MX" sz="13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906249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4DD7F8-231E-4C65-8938-14F5B0A618CE}"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2058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55B5B507-01AE-42E1-BEAB-C074E60432A9}"/>
              </a:ext>
            </a:extLst>
          </p:cNvPr>
          <p:cNvGrpSpPr>
            <a:grpSpLocks/>
          </p:cNvGrpSpPr>
          <p:nvPr/>
        </p:nvGrpSpPr>
        <p:grpSpPr bwMode="auto">
          <a:xfrm>
            <a:off x="457200" y="2363788"/>
            <a:ext cx="8153400" cy="1600200"/>
            <a:chOff x="288" y="1489"/>
            <a:chExt cx="5136" cy="1008"/>
          </a:xfrm>
        </p:grpSpPr>
        <p:sp>
          <p:nvSpPr>
            <p:cNvPr id="5" name="Arc 3">
              <a:extLst>
                <a:ext uri="{FF2B5EF4-FFF2-40B4-BE49-F238E27FC236}">
                  <a16:creationId xmlns:a16="http://schemas.microsoft.com/office/drawing/2014/main" id="{A04BB25E-6FB0-4F60-A4ED-0FF20D52897F}"/>
                </a:ext>
              </a:extLst>
            </p:cNvPr>
            <p:cNvSpPr>
              <a:spLocks/>
            </p:cNvSpPr>
            <p:nvPr/>
          </p:nvSpPr>
          <p:spPr bwMode="invGray">
            <a:xfrm>
              <a:off x="3595" y="1489"/>
              <a:ext cx="1829" cy="1008"/>
            </a:xfrm>
            <a:custGeom>
              <a:avLst/>
              <a:gdLst>
                <a:gd name="T0" fmla="*/ 25 w 21912"/>
                <a:gd name="T1" fmla="*/ 0 h 43200"/>
                <a:gd name="T2" fmla="*/ 0 w 21912"/>
                <a:gd name="T3" fmla="*/ 1008 h 43200"/>
                <a:gd name="T4" fmla="*/ 26 w 21912"/>
                <a:gd name="T5" fmla="*/ 504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6" name="Arc 4">
              <a:extLst>
                <a:ext uri="{FF2B5EF4-FFF2-40B4-BE49-F238E27FC236}">
                  <a16:creationId xmlns:a16="http://schemas.microsoft.com/office/drawing/2014/main" id="{B2E43EA3-C159-400C-A1F8-32A057D30729}"/>
                </a:ext>
              </a:extLst>
            </p:cNvPr>
            <p:cNvSpPr>
              <a:spLocks/>
            </p:cNvSpPr>
            <p:nvPr/>
          </p:nvSpPr>
          <p:spPr bwMode="invGray">
            <a:xfrm>
              <a:off x="3548" y="1593"/>
              <a:ext cx="1831" cy="800"/>
            </a:xfrm>
            <a:custGeom>
              <a:avLst/>
              <a:gdLst>
                <a:gd name="T0" fmla="*/ 26 w 21924"/>
                <a:gd name="T1" fmla="*/ 0 h 43200"/>
                <a:gd name="T2" fmla="*/ 0 w 21924"/>
                <a:gd name="T3" fmla="*/ 800 h 43200"/>
                <a:gd name="T4" fmla="*/ 27 w 21924"/>
                <a:gd name="T5" fmla="*/ 40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7" name="Arc 5">
              <a:extLst>
                <a:ext uri="{FF2B5EF4-FFF2-40B4-BE49-F238E27FC236}">
                  <a16:creationId xmlns:a16="http://schemas.microsoft.com/office/drawing/2014/main" id="{B6AB21BD-1B4D-41AB-9587-EF9216BB3B9B}"/>
                </a:ext>
              </a:extLst>
            </p:cNvPr>
            <p:cNvSpPr>
              <a:spLocks/>
            </p:cNvSpPr>
            <p:nvPr/>
          </p:nvSpPr>
          <p:spPr bwMode="invGray">
            <a:xfrm>
              <a:off x="3521" y="1732"/>
              <a:ext cx="1830" cy="522"/>
            </a:xfrm>
            <a:custGeom>
              <a:avLst/>
              <a:gdLst>
                <a:gd name="T0" fmla="*/ 26 w 21925"/>
                <a:gd name="T1" fmla="*/ 0 h 43200"/>
                <a:gd name="T2" fmla="*/ 0 w 21925"/>
                <a:gd name="T3" fmla="*/ 522 h 43200"/>
                <a:gd name="T4" fmla="*/ 27 w 21925"/>
                <a:gd name="T5" fmla="*/ 261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8" name="AutoShape 6">
              <a:extLst>
                <a:ext uri="{FF2B5EF4-FFF2-40B4-BE49-F238E27FC236}">
                  <a16:creationId xmlns:a16="http://schemas.microsoft.com/office/drawing/2014/main" id="{25185ADE-F50C-435F-9149-83459C572485}"/>
                </a:ext>
              </a:extLst>
            </p:cNvPr>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a:p>
          </p:txBody>
        </p:sp>
      </p:grpSp>
      <p:sp>
        <p:nvSpPr>
          <p:cNvPr id="261127" name="Rectangle 7"/>
          <p:cNvSpPr>
            <a:spLocks noGrp="1" noChangeArrowheads="1"/>
          </p:cNvSpPr>
          <p:nvPr>
            <p:ph type="ctrTitle" sz="quarter"/>
          </p:nvPr>
        </p:nvSpPr>
        <p:spPr>
          <a:xfrm>
            <a:off x="685800" y="1447800"/>
            <a:ext cx="7772400" cy="1143000"/>
          </a:xfrm>
        </p:spPr>
        <p:txBody>
          <a:bodyPr/>
          <a:lstStyle>
            <a:lvl1pPr>
              <a:defRPr/>
            </a:lvl1pPr>
          </a:lstStyle>
          <a:p>
            <a:pPr lvl="0"/>
            <a:r>
              <a:rPr lang="es-ES" altLang="es-MX" noProof="0"/>
              <a:t>Haga clic para modificar el estilo de título del patrón</a:t>
            </a:r>
          </a:p>
        </p:txBody>
      </p:sp>
      <p:sp>
        <p:nvSpPr>
          <p:cNvPr id="261128" name="Rectangle 8"/>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pPr lvl="0"/>
            <a:r>
              <a:rPr lang="es-ES" altLang="es-MX" noProof="0"/>
              <a:t>Haga clic para modificar el estilo de subtítulo del patrón</a:t>
            </a:r>
          </a:p>
        </p:txBody>
      </p:sp>
      <p:sp>
        <p:nvSpPr>
          <p:cNvPr id="9" name="Rectangle 9">
            <a:extLst>
              <a:ext uri="{FF2B5EF4-FFF2-40B4-BE49-F238E27FC236}">
                <a16:creationId xmlns:a16="http://schemas.microsoft.com/office/drawing/2014/main" id="{450ED46C-8D4F-498D-B62E-6F09F66C60B0}"/>
              </a:ext>
            </a:extLst>
          </p:cNvPr>
          <p:cNvSpPr>
            <a:spLocks noGrp="1" noChangeArrowheads="1"/>
          </p:cNvSpPr>
          <p:nvPr>
            <p:ph type="dt" sz="quarter" idx="10"/>
          </p:nvPr>
        </p:nvSpPr>
        <p:spPr/>
        <p:txBody>
          <a:bodyPr/>
          <a:lstStyle>
            <a:lvl1pPr>
              <a:defRPr/>
            </a:lvl1pPr>
          </a:lstStyle>
          <a:p>
            <a:pPr>
              <a:defRPr/>
            </a:pPr>
            <a:endParaRPr lang="es-ES" altLang="es-MX"/>
          </a:p>
        </p:txBody>
      </p:sp>
      <p:sp>
        <p:nvSpPr>
          <p:cNvPr id="10" name="Rectangle 10">
            <a:extLst>
              <a:ext uri="{FF2B5EF4-FFF2-40B4-BE49-F238E27FC236}">
                <a16:creationId xmlns:a16="http://schemas.microsoft.com/office/drawing/2014/main" id="{3AE166D2-219E-458B-BF4F-B42FBD1380D1}"/>
              </a:ext>
            </a:extLst>
          </p:cNvPr>
          <p:cNvSpPr>
            <a:spLocks noGrp="1" noChangeArrowheads="1"/>
          </p:cNvSpPr>
          <p:nvPr>
            <p:ph type="ftr" sz="quarter" idx="11"/>
          </p:nvPr>
        </p:nvSpPr>
        <p:spPr/>
        <p:txBody>
          <a:bodyPr/>
          <a:lstStyle>
            <a:lvl1pPr>
              <a:defRPr/>
            </a:lvl1pPr>
          </a:lstStyle>
          <a:p>
            <a:pPr>
              <a:defRPr/>
            </a:pPr>
            <a:endParaRPr lang="es-ES" altLang="es-MX"/>
          </a:p>
        </p:txBody>
      </p:sp>
      <p:sp>
        <p:nvSpPr>
          <p:cNvPr id="11" name="Rectangle 11">
            <a:extLst>
              <a:ext uri="{FF2B5EF4-FFF2-40B4-BE49-F238E27FC236}">
                <a16:creationId xmlns:a16="http://schemas.microsoft.com/office/drawing/2014/main" id="{41EED7E2-2A44-4B34-912C-0545B32C2A3E}"/>
              </a:ext>
            </a:extLst>
          </p:cNvPr>
          <p:cNvSpPr>
            <a:spLocks noGrp="1" noChangeArrowheads="1"/>
          </p:cNvSpPr>
          <p:nvPr>
            <p:ph type="sldNum" sz="quarter" idx="12"/>
          </p:nvPr>
        </p:nvSpPr>
        <p:spPr/>
        <p:txBody>
          <a:bodyPr/>
          <a:lstStyle>
            <a:lvl1pPr>
              <a:defRPr smtClean="0"/>
            </a:lvl1pPr>
          </a:lstStyle>
          <a:p>
            <a:pPr>
              <a:defRPr/>
            </a:pPr>
            <a:fld id="{93959472-90E2-49BE-A90C-518728585ECB}" type="slidenum">
              <a:rPr lang="es-ES" altLang="es-MX"/>
              <a:pPr>
                <a:defRPr/>
              </a:pPr>
              <a:t>‹Nº›</a:t>
            </a:fld>
            <a:endParaRPr lang="es-ES" altLang="es-MX"/>
          </a:p>
        </p:txBody>
      </p:sp>
    </p:spTree>
    <p:extLst>
      <p:ext uri="{BB962C8B-B14F-4D97-AF65-F5344CB8AC3E}">
        <p14:creationId xmlns:p14="http://schemas.microsoft.com/office/powerpoint/2010/main" val="92225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DDD1E273-C3D2-4A06-B1AD-90F1F3879FEB}"/>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9D541259-6F57-45C2-AF87-3877E5BC1839}"/>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14537123-49D8-42E6-9070-212163D1A9EF}"/>
              </a:ext>
            </a:extLst>
          </p:cNvPr>
          <p:cNvSpPr>
            <a:spLocks noGrp="1" noChangeArrowheads="1"/>
          </p:cNvSpPr>
          <p:nvPr>
            <p:ph type="sldNum" sz="quarter" idx="12"/>
          </p:nvPr>
        </p:nvSpPr>
        <p:spPr>
          <a:ln/>
        </p:spPr>
        <p:txBody>
          <a:bodyPr/>
          <a:lstStyle>
            <a:lvl1pPr>
              <a:defRPr/>
            </a:lvl1pPr>
          </a:lstStyle>
          <a:p>
            <a:pPr>
              <a:defRPr/>
            </a:pPr>
            <a:fld id="{E6ECE04D-51E6-40B3-85B1-4DC7C3273E1C}" type="slidenum">
              <a:rPr lang="es-ES" altLang="es-MX"/>
              <a:pPr>
                <a:defRPr/>
              </a:pPr>
              <a:t>‹Nº›</a:t>
            </a:fld>
            <a:endParaRPr lang="es-ES" altLang="es-MX"/>
          </a:p>
        </p:txBody>
      </p:sp>
    </p:spTree>
    <p:extLst>
      <p:ext uri="{BB962C8B-B14F-4D97-AF65-F5344CB8AC3E}">
        <p14:creationId xmlns:p14="http://schemas.microsoft.com/office/powerpoint/2010/main" val="2687124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381000"/>
            <a:ext cx="5676900" cy="57912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1E6F64C1-6A9E-4A20-8C6D-C265AA1BF4AB}"/>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8683D7A1-7B0C-4F80-A5CF-91985F5C9FF2}"/>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49BE5EDA-E11C-4249-B521-3F218EB41FE2}"/>
              </a:ext>
            </a:extLst>
          </p:cNvPr>
          <p:cNvSpPr>
            <a:spLocks noGrp="1" noChangeArrowheads="1"/>
          </p:cNvSpPr>
          <p:nvPr>
            <p:ph type="sldNum" sz="quarter" idx="12"/>
          </p:nvPr>
        </p:nvSpPr>
        <p:spPr>
          <a:ln/>
        </p:spPr>
        <p:txBody>
          <a:bodyPr/>
          <a:lstStyle>
            <a:lvl1pPr>
              <a:defRPr/>
            </a:lvl1pPr>
          </a:lstStyle>
          <a:p>
            <a:pPr>
              <a:defRPr/>
            </a:pPr>
            <a:fld id="{5A01D5D1-C60B-4F1A-A310-3EC0AA660DF3}" type="slidenum">
              <a:rPr lang="es-ES" altLang="es-MX"/>
              <a:pPr>
                <a:defRPr/>
              </a:pPr>
              <a:t>‹Nº›</a:t>
            </a:fld>
            <a:endParaRPr lang="es-ES" altLang="es-MX"/>
          </a:p>
        </p:txBody>
      </p:sp>
    </p:spTree>
    <p:extLst>
      <p:ext uri="{BB962C8B-B14F-4D97-AF65-F5344CB8AC3E}">
        <p14:creationId xmlns:p14="http://schemas.microsoft.com/office/powerpoint/2010/main" val="3708754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ítulo, gráfico y texto">
    <p:spTree>
      <p:nvGrpSpPr>
        <p:cNvPr id="1" name=""/>
        <p:cNvGrpSpPr/>
        <p:nvPr/>
      </p:nvGrpSpPr>
      <p:grpSpPr>
        <a:xfrm>
          <a:off x="0" y="0"/>
          <a:ext cx="0" cy="0"/>
          <a:chOff x="0" y="0"/>
          <a:chExt cx="0" cy="0"/>
        </a:xfrm>
      </p:grpSpPr>
      <p:sp>
        <p:nvSpPr>
          <p:cNvPr id="2" name="Título 1"/>
          <p:cNvSpPr>
            <a:spLocks noGrp="1"/>
          </p:cNvSpPr>
          <p:nvPr>
            <p:ph type="title"/>
          </p:nvPr>
        </p:nvSpPr>
        <p:spPr>
          <a:xfrm>
            <a:off x="685800" y="381000"/>
            <a:ext cx="7772400" cy="1143000"/>
          </a:xfrm>
        </p:spPr>
        <p:txBody>
          <a:bodyPr/>
          <a:lstStyle/>
          <a:p>
            <a:r>
              <a:rPr lang="es-ES"/>
              <a:t>Haga clic para modificar el estilo de título del patrón</a:t>
            </a:r>
            <a:endParaRPr lang="es-MX"/>
          </a:p>
        </p:txBody>
      </p:sp>
      <p:sp>
        <p:nvSpPr>
          <p:cNvPr id="3" name="Marcador de gráfico 2"/>
          <p:cNvSpPr>
            <a:spLocks noGrp="1"/>
          </p:cNvSpPr>
          <p:nvPr>
            <p:ph type="chart" sz="half" idx="1"/>
          </p:nvPr>
        </p:nvSpPr>
        <p:spPr>
          <a:xfrm>
            <a:off x="685800" y="2057400"/>
            <a:ext cx="3810000" cy="4114800"/>
          </a:xfrm>
        </p:spPr>
        <p:txBody>
          <a:bodyPr/>
          <a:lstStyle/>
          <a:p>
            <a:pPr lvl="0"/>
            <a:endParaRPr lang="es-MX" noProof="0"/>
          </a:p>
        </p:txBody>
      </p:sp>
      <p:sp>
        <p:nvSpPr>
          <p:cNvPr id="4" name="Marcador de texto 3"/>
          <p:cNvSpPr>
            <a:spLocks noGrp="1"/>
          </p:cNvSpPr>
          <p:nvPr>
            <p:ph type="body" sz="half" idx="2"/>
          </p:nvPr>
        </p:nvSpPr>
        <p:spPr>
          <a:xfrm>
            <a:off x="46482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a:extLst>
              <a:ext uri="{FF2B5EF4-FFF2-40B4-BE49-F238E27FC236}">
                <a16:creationId xmlns:a16="http://schemas.microsoft.com/office/drawing/2014/main" id="{92B56552-4B4B-4B5E-9097-372DC9EF74D0}"/>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444E0253-40C5-4AE2-8906-B1EC78977B37}"/>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23C21859-F421-4871-82A1-8B4C705C7E31}"/>
              </a:ext>
            </a:extLst>
          </p:cNvPr>
          <p:cNvSpPr>
            <a:spLocks noGrp="1" noChangeArrowheads="1"/>
          </p:cNvSpPr>
          <p:nvPr>
            <p:ph type="sldNum" sz="quarter" idx="12"/>
          </p:nvPr>
        </p:nvSpPr>
        <p:spPr>
          <a:ln/>
        </p:spPr>
        <p:txBody>
          <a:bodyPr/>
          <a:lstStyle>
            <a:lvl1pPr>
              <a:defRPr/>
            </a:lvl1pPr>
          </a:lstStyle>
          <a:p>
            <a:pPr>
              <a:defRPr/>
            </a:pPr>
            <a:fld id="{0F7C58E5-91C9-4DBF-B4C3-6385A5809632}" type="slidenum">
              <a:rPr lang="es-ES" altLang="es-MX"/>
              <a:pPr>
                <a:defRPr/>
              </a:pPr>
              <a:t>‹Nº›</a:t>
            </a:fld>
            <a:endParaRPr lang="es-ES" altLang="es-MX"/>
          </a:p>
        </p:txBody>
      </p:sp>
    </p:spTree>
    <p:extLst>
      <p:ext uri="{BB962C8B-B14F-4D97-AF65-F5344CB8AC3E}">
        <p14:creationId xmlns:p14="http://schemas.microsoft.com/office/powerpoint/2010/main" val="2084678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EE78AFBA-68C7-4D6C-AE23-786AE1506F34}" type="slidenum">
              <a:rPr lang="es-ES" altLang="es-MX" smtClean="0"/>
              <a:pPr>
                <a:defRPr/>
              </a:pPr>
              <a:t>‹Nº›</a:t>
            </a:fld>
            <a:endParaRPr lang="es-ES" altLang="es-MX"/>
          </a:p>
        </p:txBody>
      </p:sp>
    </p:spTree>
    <p:extLst>
      <p:ext uri="{BB962C8B-B14F-4D97-AF65-F5344CB8AC3E}">
        <p14:creationId xmlns:p14="http://schemas.microsoft.com/office/powerpoint/2010/main" val="3311011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223F520E-4A0A-473E-A715-13009A50C5A3}" type="slidenum">
              <a:rPr lang="es-ES" altLang="es-MX" smtClean="0"/>
              <a:pPr>
                <a:defRPr/>
              </a:pPr>
              <a:t>‹Nº›</a:t>
            </a:fld>
            <a:endParaRPr lang="es-ES" altLang="es-MX"/>
          </a:p>
        </p:txBody>
      </p:sp>
    </p:spTree>
    <p:extLst>
      <p:ext uri="{BB962C8B-B14F-4D97-AF65-F5344CB8AC3E}">
        <p14:creationId xmlns:p14="http://schemas.microsoft.com/office/powerpoint/2010/main" val="2604864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D7099E8C-FC0E-4AE5-A1C3-F9775C486791}" type="slidenum">
              <a:rPr lang="es-ES" altLang="es-MX" smtClean="0"/>
              <a:pPr>
                <a:defRPr/>
              </a:pPr>
              <a:t>‹Nº›</a:t>
            </a:fld>
            <a:endParaRPr lang="es-ES" altLang="es-MX"/>
          </a:p>
        </p:txBody>
      </p:sp>
    </p:spTree>
    <p:extLst>
      <p:ext uri="{BB962C8B-B14F-4D97-AF65-F5344CB8AC3E}">
        <p14:creationId xmlns:p14="http://schemas.microsoft.com/office/powerpoint/2010/main" val="3078865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40939079-419F-4E40-93D8-88EB64021892}" type="slidenum">
              <a:rPr lang="es-ES" altLang="es-MX" smtClean="0"/>
              <a:pPr>
                <a:defRPr/>
              </a:pPr>
              <a:t>‹Nº›</a:t>
            </a:fld>
            <a:endParaRPr lang="es-ES" altLang="es-MX"/>
          </a:p>
        </p:txBody>
      </p:sp>
    </p:spTree>
    <p:extLst>
      <p:ext uri="{BB962C8B-B14F-4D97-AF65-F5344CB8AC3E}">
        <p14:creationId xmlns:p14="http://schemas.microsoft.com/office/powerpoint/2010/main" val="2585276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629151"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ltLang="es-MX"/>
          </a:p>
        </p:txBody>
      </p:sp>
      <p:sp>
        <p:nvSpPr>
          <p:cNvPr id="8" name="Footer Placeholder 7"/>
          <p:cNvSpPr>
            <a:spLocks noGrp="1"/>
          </p:cNvSpPr>
          <p:nvPr>
            <p:ph type="ftr" sz="quarter" idx="11"/>
          </p:nvPr>
        </p:nvSpPr>
        <p:spPr/>
        <p:txBody>
          <a:bodyPr/>
          <a:lstStyle/>
          <a:p>
            <a:pPr>
              <a:defRPr/>
            </a:pPr>
            <a:endParaRPr lang="es-ES" altLang="es-MX"/>
          </a:p>
        </p:txBody>
      </p:sp>
      <p:sp>
        <p:nvSpPr>
          <p:cNvPr id="9" name="Slide Number Placeholder 8"/>
          <p:cNvSpPr>
            <a:spLocks noGrp="1"/>
          </p:cNvSpPr>
          <p:nvPr>
            <p:ph type="sldNum" sz="quarter" idx="12"/>
          </p:nvPr>
        </p:nvSpPr>
        <p:spPr/>
        <p:txBody>
          <a:bodyPr/>
          <a:lstStyle/>
          <a:p>
            <a:pPr>
              <a:defRPr/>
            </a:pPr>
            <a:fld id="{B78D0B3D-3047-4980-9CCB-4DEC205C4C5D}" type="slidenum">
              <a:rPr lang="es-ES" altLang="es-MX" smtClean="0"/>
              <a:pPr>
                <a:defRPr/>
              </a:pPr>
              <a:t>‹Nº›</a:t>
            </a:fld>
            <a:endParaRPr lang="es-ES" altLang="es-MX"/>
          </a:p>
        </p:txBody>
      </p:sp>
    </p:spTree>
    <p:extLst>
      <p:ext uri="{BB962C8B-B14F-4D97-AF65-F5344CB8AC3E}">
        <p14:creationId xmlns:p14="http://schemas.microsoft.com/office/powerpoint/2010/main" val="25916777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ltLang="es-MX"/>
          </a:p>
        </p:txBody>
      </p:sp>
      <p:sp>
        <p:nvSpPr>
          <p:cNvPr id="4" name="Footer Placeholder 3"/>
          <p:cNvSpPr>
            <a:spLocks noGrp="1"/>
          </p:cNvSpPr>
          <p:nvPr>
            <p:ph type="ftr" sz="quarter" idx="11"/>
          </p:nvPr>
        </p:nvSpPr>
        <p:spPr/>
        <p:txBody>
          <a:bodyPr/>
          <a:lstStyle/>
          <a:p>
            <a:pPr>
              <a:defRPr/>
            </a:pPr>
            <a:endParaRPr lang="es-ES" altLang="es-MX"/>
          </a:p>
        </p:txBody>
      </p:sp>
      <p:sp>
        <p:nvSpPr>
          <p:cNvPr id="5" name="Slide Number Placeholder 4"/>
          <p:cNvSpPr>
            <a:spLocks noGrp="1"/>
          </p:cNvSpPr>
          <p:nvPr>
            <p:ph type="sldNum" sz="quarter" idx="12"/>
          </p:nvPr>
        </p:nvSpPr>
        <p:spPr/>
        <p:txBody>
          <a:bodyPr/>
          <a:lstStyle/>
          <a:p>
            <a:pPr>
              <a:defRPr/>
            </a:pPr>
            <a:fld id="{3C3F3F07-CE81-43F9-85B4-DE345D6F981C}" type="slidenum">
              <a:rPr lang="es-ES" altLang="es-MX" smtClean="0"/>
              <a:pPr>
                <a:defRPr/>
              </a:pPr>
              <a:t>‹Nº›</a:t>
            </a:fld>
            <a:endParaRPr lang="es-ES" altLang="es-MX"/>
          </a:p>
        </p:txBody>
      </p:sp>
    </p:spTree>
    <p:extLst>
      <p:ext uri="{BB962C8B-B14F-4D97-AF65-F5344CB8AC3E}">
        <p14:creationId xmlns:p14="http://schemas.microsoft.com/office/powerpoint/2010/main" val="2986016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ltLang="es-MX"/>
          </a:p>
        </p:txBody>
      </p:sp>
      <p:sp>
        <p:nvSpPr>
          <p:cNvPr id="3" name="Footer Placeholder 2"/>
          <p:cNvSpPr>
            <a:spLocks noGrp="1"/>
          </p:cNvSpPr>
          <p:nvPr>
            <p:ph type="ftr" sz="quarter" idx="11"/>
          </p:nvPr>
        </p:nvSpPr>
        <p:spPr/>
        <p:txBody>
          <a:bodyPr/>
          <a:lstStyle/>
          <a:p>
            <a:pPr>
              <a:defRPr/>
            </a:pPr>
            <a:endParaRPr lang="es-ES" altLang="es-MX"/>
          </a:p>
        </p:txBody>
      </p:sp>
      <p:sp>
        <p:nvSpPr>
          <p:cNvPr id="4" name="Slide Number Placeholder 3"/>
          <p:cNvSpPr>
            <a:spLocks noGrp="1"/>
          </p:cNvSpPr>
          <p:nvPr>
            <p:ph type="sldNum" sz="quarter" idx="12"/>
          </p:nvPr>
        </p:nvSpPr>
        <p:spPr/>
        <p:txBody>
          <a:bodyPr/>
          <a:lstStyle/>
          <a:p>
            <a:pPr>
              <a:defRPr/>
            </a:pPr>
            <a:fld id="{E1C4A1C2-8ED4-4C4E-84AF-BB1D231CAEB8}" type="slidenum">
              <a:rPr lang="es-ES" altLang="es-MX" smtClean="0"/>
              <a:pPr>
                <a:defRPr/>
              </a:pPr>
              <a:t>‹Nº›</a:t>
            </a:fld>
            <a:endParaRPr lang="es-ES" altLang="es-MX"/>
          </a:p>
        </p:txBody>
      </p:sp>
    </p:spTree>
    <p:extLst>
      <p:ext uri="{BB962C8B-B14F-4D97-AF65-F5344CB8AC3E}">
        <p14:creationId xmlns:p14="http://schemas.microsoft.com/office/powerpoint/2010/main" val="4011261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9">
            <a:extLst>
              <a:ext uri="{FF2B5EF4-FFF2-40B4-BE49-F238E27FC236}">
                <a16:creationId xmlns:a16="http://schemas.microsoft.com/office/drawing/2014/main" id="{861BE32B-F071-4B40-9E9D-A0193C973A49}"/>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699067A4-29A2-4D91-86A3-F732CE3AE811}"/>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7B7E953D-C699-4220-A12F-AE20CC796AAF}"/>
              </a:ext>
            </a:extLst>
          </p:cNvPr>
          <p:cNvSpPr>
            <a:spLocks noGrp="1" noChangeArrowheads="1"/>
          </p:cNvSpPr>
          <p:nvPr>
            <p:ph type="sldNum" sz="quarter" idx="12"/>
          </p:nvPr>
        </p:nvSpPr>
        <p:spPr>
          <a:ln/>
        </p:spPr>
        <p:txBody>
          <a:bodyPr/>
          <a:lstStyle>
            <a:lvl1pPr>
              <a:defRPr/>
            </a:lvl1pPr>
          </a:lstStyle>
          <a:p>
            <a:pPr>
              <a:defRPr/>
            </a:pPr>
            <a:fld id="{7929E534-F583-44BB-A91C-9A298DEC3E77}" type="slidenum">
              <a:rPr lang="es-ES" altLang="es-MX"/>
              <a:pPr>
                <a:defRPr/>
              </a:pPr>
              <a:t>‹Nº›</a:t>
            </a:fld>
            <a:endParaRPr lang="es-ES" altLang="es-MX"/>
          </a:p>
        </p:txBody>
      </p:sp>
    </p:spTree>
    <p:extLst>
      <p:ext uri="{BB962C8B-B14F-4D97-AF65-F5344CB8AC3E}">
        <p14:creationId xmlns:p14="http://schemas.microsoft.com/office/powerpoint/2010/main" val="30358859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5D55C08F-DB12-4F15-ACD4-F2DAB2A6A010}" type="slidenum">
              <a:rPr lang="es-ES" altLang="es-MX" smtClean="0"/>
              <a:pPr>
                <a:defRPr/>
              </a:pPr>
              <a:t>‹Nº›</a:t>
            </a:fld>
            <a:endParaRPr lang="es-ES" altLang="es-MX"/>
          </a:p>
        </p:txBody>
      </p:sp>
    </p:spTree>
    <p:extLst>
      <p:ext uri="{BB962C8B-B14F-4D97-AF65-F5344CB8AC3E}">
        <p14:creationId xmlns:p14="http://schemas.microsoft.com/office/powerpoint/2010/main" val="1716909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s-ES" altLang="es-MX"/>
          </a:p>
        </p:txBody>
      </p:sp>
      <p:sp>
        <p:nvSpPr>
          <p:cNvPr id="6" name="Footer Placeholder 5"/>
          <p:cNvSpPr>
            <a:spLocks noGrp="1"/>
          </p:cNvSpPr>
          <p:nvPr>
            <p:ph type="ftr" sz="quarter" idx="11"/>
          </p:nvPr>
        </p:nvSpPr>
        <p:spPr/>
        <p:txBody>
          <a:bodyPr/>
          <a:lstStyle/>
          <a:p>
            <a:pPr>
              <a:defRPr/>
            </a:pPr>
            <a:endParaRPr lang="es-ES" altLang="es-MX"/>
          </a:p>
        </p:txBody>
      </p:sp>
      <p:sp>
        <p:nvSpPr>
          <p:cNvPr id="7" name="Slide Number Placeholder 6"/>
          <p:cNvSpPr>
            <a:spLocks noGrp="1"/>
          </p:cNvSpPr>
          <p:nvPr>
            <p:ph type="sldNum" sz="quarter" idx="12"/>
          </p:nvPr>
        </p:nvSpPr>
        <p:spPr/>
        <p:txBody>
          <a:bodyPr/>
          <a:lstStyle/>
          <a:p>
            <a:pPr>
              <a:defRPr/>
            </a:pPr>
            <a:fld id="{01889C6A-C2AD-4698-9B2E-A2A0CA290B94}" type="slidenum">
              <a:rPr lang="es-ES" altLang="es-MX" smtClean="0"/>
              <a:pPr>
                <a:defRPr/>
              </a:pPr>
              <a:t>‹Nº›</a:t>
            </a:fld>
            <a:endParaRPr lang="es-ES" altLang="es-MX"/>
          </a:p>
        </p:txBody>
      </p:sp>
    </p:spTree>
    <p:extLst>
      <p:ext uri="{BB962C8B-B14F-4D97-AF65-F5344CB8AC3E}">
        <p14:creationId xmlns:p14="http://schemas.microsoft.com/office/powerpoint/2010/main" val="34111906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3651C016-CEEE-4934-B1EA-717635C2D152}" type="slidenum">
              <a:rPr lang="es-ES" altLang="es-MX" smtClean="0"/>
              <a:pPr>
                <a:defRPr/>
              </a:pPr>
              <a:t>‹Nº›</a:t>
            </a:fld>
            <a:endParaRPr lang="es-ES" altLang="es-MX"/>
          </a:p>
        </p:txBody>
      </p:sp>
    </p:spTree>
    <p:extLst>
      <p:ext uri="{BB962C8B-B14F-4D97-AF65-F5344CB8AC3E}">
        <p14:creationId xmlns:p14="http://schemas.microsoft.com/office/powerpoint/2010/main" val="855808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ltLang="es-MX"/>
          </a:p>
        </p:txBody>
      </p:sp>
      <p:sp>
        <p:nvSpPr>
          <p:cNvPr id="5" name="Footer Placeholder 4"/>
          <p:cNvSpPr>
            <a:spLocks noGrp="1"/>
          </p:cNvSpPr>
          <p:nvPr>
            <p:ph type="ftr" sz="quarter" idx="11"/>
          </p:nvPr>
        </p:nvSpPr>
        <p:spPr/>
        <p:txBody>
          <a:bodyPr/>
          <a:lstStyle/>
          <a:p>
            <a:pPr>
              <a:defRPr/>
            </a:pPr>
            <a:endParaRPr lang="es-ES" altLang="es-MX"/>
          </a:p>
        </p:txBody>
      </p:sp>
      <p:sp>
        <p:nvSpPr>
          <p:cNvPr id="6" name="Slide Number Placeholder 5"/>
          <p:cNvSpPr>
            <a:spLocks noGrp="1"/>
          </p:cNvSpPr>
          <p:nvPr>
            <p:ph type="sldNum" sz="quarter" idx="12"/>
          </p:nvPr>
        </p:nvSpPr>
        <p:spPr/>
        <p:txBody>
          <a:bodyPr/>
          <a:lstStyle/>
          <a:p>
            <a:pPr>
              <a:defRPr/>
            </a:pPr>
            <a:fld id="{8EAB5804-A094-432B-B5E7-B6D2B34278B2}" type="slidenum">
              <a:rPr lang="es-ES" altLang="es-MX" smtClean="0"/>
              <a:pPr>
                <a:defRPr/>
              </a:pPr>
              <a:t>‹Nº›</a:t>
            </a:fld>
            <a:endParaRPr lang="es-ES" altLang="es-MX"/>
          </a:p>
        </p:txBody>
      </p:sp>
    </p:spTree>
    <p:extLst>
      <p:ext uri="{BB962C8B-B14F-4D97-AF65-F5344CB8AC3E}">
        <p14:creationId xmlns:p14="http://schemas.microsoft.com/office/powerpoint/2010/main" val="22024123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32E647F0-06C8-42E8-A1DE-585D7BE411AD}" type="slidenum">
              <a:rPr lang="es-ES" altLang="es-MX"/>
              <a:pPr>
                <a:defRPr/>
              </a:pPr>
              <a:t>‹Nº›</a:t>
            </a:fld>
            <a:endParaRPr lang="es-ES" altLang="es-MX"/>
          </a:p>
        </p:txBody>
      </p:sp>
    </p:spTree>
    <p:extLst>
      <p:ext uri="{BB962C8B-B14F-4D97-AF65-F5344CB8AC3E}">
        <p14:creationId xmlns:p14="http://schemas.microsoft.com/office/powerpoint/2010/main" val="21373116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5C854AD9-1858-4E12-9C17-E10E9D00976B}" type="slidenum">
              <a:rPr lang="es-ES" altLang="es-MX"/>
              <a:pPr>
                <a:defRPr/>
              </a:pPr>
              <a:t>‹Nº›</a:t>
            </a:fld>
            <a:endParaRPr lang="es-ES" altLang="es-MX"/>
          </a:p>
        </p:txBody>
      </p:sp>
    </p:spTree>
    <p:extLst>
      <p:ext uri="{BB962C8B-B14F-4D97-AF65-F5344CB8AC3E}">
        <p14:creationId xmlns:p14="http://schemas.microsoft.com/office/powerpoint/2010/main" val="11873777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99B09670-27F3-484A-BAE3-D6E0BBE05BA7}" type="slidenum">
              <a:rPr lang="es-ES" altLang="es-MX"/>
              <a:pPr>
                <a:defRPr/>
              </a:pPr>
              <a:t>‹Nº›</a:t>
            </a:fld>
            <a:endParaRPr lang="es-ES" altLang="es-MX"/>
          </a:p>
        </p:txBody>
      </p:sp>
    </p:spTree>
    <p:extLst>
      <p:ext uri="{BB962C8B-B14F-4D97-AF65-F5344CB8AC3E}">
        <p14:creationId xmlns:p14="http://schemas.microsoft.com/office/powerpoint/2010/main" val="4221612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676DD57D-7E7B-4694-B32B-A2E975654BAA}" type="slidenum">
              <a:rPr lang="es-ES" altLang="es-MX"/>
              <a:pPr>
                <a:defRPr/>
              </a:pPr>
              <a:t>‹Nº›</a:t>
            </a:fld>
            <a:endParaRPr lang="es-ES" altLang="es-MX"/>
          </a:p>
        </p:txBody>
      </p:sp>
    </p:spTree>
    <p:extLst>
      <p:ext uri="{BB962C8B-B14F-4D97-AF65-F5344CB8AC3E}">
        <p14:creationId xmlns:p14="http://schemas.microsoft.com/office/powerpoint/2010/main" val="5243599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6"/>
          <p:cNvSpPr>
            <a:spLocks noGrp="1" noChangeArrowheads="1"/>
          </p:cNvSpPr>
          <p:nvPr>
            <p:ph type="sldNum" sz="quarter" idx="12"/>
          </p:nvPr>
        </p:nvSpPr>
        <p:spPr>
          <a:ln/>
        </p:spPr>
        <p:txBody>
          <a:bodyPr/>
          <a:lstStyle>
            <a:lvl1pPr>
              <a:defRPr/>
            </a:lvl1pPr>
          </a:lstStyle>
          <a:p>
            <a:pPr>
              <a:defRPr/>
            </a:pPr>
            <a:fld id="{F0356243-3EA2-4090-ACE6-2CD1E65D0BD1}" type="slidenum">
              <a:rPr lang="es-ES" altLang="es-MX"/>
              <a:pPr>
                <a:defRPr/>
              </a:pPr>
              <a:t>‹Nº›</a:t>
            </a:fld>
            <a:endParaRPr lang="es-ES" altLang="es-MX"/>
          </a:p>
        </p:txBody>
      </p:sp>
    </p:spTree>
    <p:extLst>
      <p:ext uri="{BB962C8B-B14F-4D97-AF65-F5344CB8AC3E}">
        <p14:creationId xmlns:p14="http://schemas.microsoft.com/office/powerpoint/2010/main" val="21468858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6"/>
          <p:cNvSpPr>
            <a:spLocks noGrp="1" noChangeArrowheads="1"/>
          </p:cNvSpPr>
          <p:nvPr>
            <p:ph type="sldNum" sz="quarter" idx="12"/>
          </p:nvPr>
        </p:nvSpPr>
        <p:spPr>
          <a:ln/>
        </p:spPr>
        <p:txBody>
          <a:bodyPr/>
          <a:lstStyle>
            <a:lvl1pPr>
              <a:defRPr/>
            </a:lvl1pPr>
          </a:lstStyle>
          <a:p>
            <a:pPr>
              <a:defRPr/>
            </a:pPr>
            <a:fld id="{831739D5-8F8D-4F2E-99A6-68E125AF867D}" type="slidenum">
              <a:rPr lang="es-ES" altLang="es-MX"/>
              <a:pPr>
                <a:defRPr/>
              </a:pPr>
              <a:t>‹Nº›</a:t>
            </a:fld>
            <a:endParaRPr lang="es-ES" altLang="es-MX"/>
          </a:p>
        </p:txBody>
      </p:sp>
    </p:spTree>
    <p:extLst>
      <p:ext uri="{BB962C8B-B14F-4D97-AF65-F5344CB8AC3E}">
        <p14:creationId xmlns:p14="http://schemas.microsoft.com/office/powerpoint/2010/main" val="1490781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9">
            <a:extLst>
              <a:ext uri="{FF2B5EF4-FFF2-40B4-BE49-F238E27FC236}">
                <a16:creationId xmlns:a16="http://schemas.microsoft.com/office/drawing/2014/main" id="{612A279F-F0E8-47E9-92A5-104B0B4EA6BB}"/>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10">
            <a:extLst>
              <a:ext uri="{FF2B5EF4-FFF2-40B4-BE49-F238E27FC236}">
                <a16:creationId xmlns:a16="http://schemas.microsoft.com/office/drawing/2014/main" id="{244FD0BB-F24C-4D1D-B586-706C5EF59377}"/>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11">
            <a:extLst>
              <a:ext uri="{FF2B5EF4-FFF2-40B4-BE49-F238E27FC236}">
                <a16:creationId xmlns:a16="http://schemas.microsoft.com/office/drawing/2014/main" id="{E6CDF3EB-4ED1-4516-8463-1E6AFC54DBDA}"/>
              </a:ext>
            </a:extLst>
          </p:cNvPr>
          <p:cNvSpPr>
            <a:spLocks noGrp="1" noChangeArrowheads="1"/>
          </p:cNvSpPr>
          <p:nvPr>
            <p:ph type="sldNum" sz="quarter" idx="12"/>
          </p:nvPr>
        </p:nvSpPr>
        <p:spPr>
          <a:ln/>
        </p:spPr>
        <p:txBody>
          <a:bodyPr/>
          <a:lstStyle>
            <a:lvl1pPr>
              <a:defRPr/>
            </a:lvl1pPr>
          </a:lstStyle>
          <a:p>
            <a:pPr>
              <a:defRPr/>
            </a:pPr>
            <a:fld id="{CEDDA02F-4319-43FB-A46C-58BDE798DF00}" type="slidenum">
              <a:rPr lang="es-ES" altLang="es-MX"/>
              <a:pPr>
                <a:defRPr/>
              </a:pPr>
              <a:t>‹Nº›</a:t>
            </a:fld>
            <a:endParaRPr lang="es-ES" altLang="es-MX"/>
          </a:p>
        </p:txBody>
      </p:sp>
    </p:spTree>
    <p:extLst>
      <p:ext uri="{BB962C8B-B14F-4D97-AF65-F5344CB8AC3E}">
        <p14:creationId xmlns:p14="http://schemas.microsoft.com/office/powerpoint/2010/main" val="38427878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6"/>
          <p:cNvSpPr>
            <a:spLocks noGrp="1" noChangeArrowheads="1"/>
          </p:cNvSpPr>
          <p:nvPr>
            <p:ph type="sldNum" sz="quarter" idx="12"/>
          </p:nvPr>
        </p:nvSpPr>
        <p:spPr>
          <a:ln/>
        </p:spPr>
        <p:txBody>
          <a:bodyPr/>
          <a:lstStyle>
            <a:lvl1pPr>
              <a:defRPr/>
            </a:lvl1pPr>
          </a:lstStyle>
          <a:p>
            <a:pPr>
              <a:defRPr/>
            </a:pPr>
            <a:fld id="{F31FB311-40BF-43AE-8ABE-82D8F78C699E}" type="slidenum">
              <a:rPr lang="es-ES" altLang="es-MX"/>
              <a:pPr>
                <a:defRPr/>
              </a:pPr>
              <a:t>‹Nº›</a:t>
            </a:fld>
            <a:endParaRPr lang="es-ES" altLang="es-MX"/>
          </a:p>
        </p:txBody>
      </p:sp>
    </p:spTree>
    <p:extLst>
      <p:ext uri="{BB962C8B-B14F-4D97-AF65-F5344CB8AC3E}">
        <p14:creationId xmlns:p14="http://schemas.microsoft.com/office/powerpoint/2010/main" val="39741915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F30BA789-06D3-46DB-97C9-878367DE3634}" type="slidenum">
              <a:rPr lang="es-ES" altLang="es-MX"/>
              <a:pPr>
                <a:defRPr/>
              </a:pPr>
              <a:t>‹Nº›</a:t>
            </a:fld>
            <a:endParaRPr lang="es-ES" altLang="es-MX"/>
          </a:p>
        </p:txBody>
      </p:sp>
    </p:spTree>
    <p:extLst>
      <p:ext uri="{BB962C8B-B14F-4D97-AF65-F5344CB8AC3E}">
        <p14:creationId xmlns:p14="http://schemas.microsoft.com/office/powerpoint/2010/main" val="2106548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DE5F0346-3023-4794-98BA-D0154F5E96B0}" type="slidenum">
              <a:rPr lang="es-ES" altLang="es-MX"/>
              <a:pPr>
                <a:defRPr/>
              </a:pPr>
              <a:t>‹Nº›</a:t>
            </a:fld>
            <a:endParaRPr lang="es-ES" altLang="es-MX"/>
          </a:p>
        </p:txBody>
      </p:sp>
    </p:spTree>
    <p:extLst>
      <p:ext uri="{BB962C8B-B14F-4D97-AF65-F5344CB8AC3E}">
        <p14:creationId xmlns:p14="http://schemas.microsoft.com/office/powerpoint/2010/main" val="910471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5A423293-5847-4FCD-B7F3-72673BF99AE0}" type="slidenum">
              <a:rPr lang="es-ES" altLang="es-MX"/>
              <a:pPr>
                <a:defRPr/>
              </a:pPr>
              <a:t>‹Nº›</a:t>
            </a:fld>
            <a:endParaRPr lang="es-ES" altLang="es-MX"/>
          </a:p>
        </p:txBody>
      </p:sp>
    </p:spTree>
    <p:extLst>
      <p:ext uri="{BB962C8B-B14F-4D97-AF65-F5344CB8AC3E}">
        <p14:creationId xmlns:p14="http://schemas.microsoft.com/office/powerpoint/2010/main" val="15278885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D790ADB5-0A43-407A-8677-AFE26B9FAA2A}" type="slidenum">
              <a:rPr lang="es-ES" altLang="es-MX"/>
              <a:pPr>
                <a:defRPr/>
              </a:pPr>
              <a:t>‹Nº›</a:t>
            </a:fld>
            <a:endParaRPr lang="es-ES" altLang="es-MX"/>
          </a:p>
        </p:txBody>
      </p:sp>
    </p:spTree>
    <p:extLst>
      <p:ext uri="{BB962C8B-B14F-4D97-AF65-F5344CB8AC3E}">
        <p14:creationId xmlns:p14="http://schemas.microsoft.com/office/powerpoint/2010/main" val="30816017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B36ED671-7337-4514-88AE-F2C44D1C7233}" type="slidenum">
              <a:rPr lang="es-ES" altLang="es-MX"/>
              <a:pPr>
                <a:defRPr/>
              </a:pPr>
              <a:t>‹Nº›</a:t>
            </a:fld>
            <a:endParaRPr lang="es-ES" altLang="es-MX"/>
          </a:p>
        </p:txBody>
      </p:sp>
    </p:spTree>
    <p:extLst>
      <p:ext uri="{BB962C8B-B14F-4D97-AF65-F5344CB8AC3E}">
        <p14:creationId xmlns:p14="http://schemas.microsoft.com/office/powerpoint/2010/main" val="1400023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FD8C465A-2C1F-4A4C-80D9-CC712F1F9389}" type="slidenum">
              <a:rPr lang="es-ES" altLang="es-MX"/>
              <a:pPr>
                <a:defRPr/>
              </a:pPr>
              <a:t>‹Nº›</a:t>
            </a:fld>
            <a:endParaRPr lang="es-ES" altLang="es-MX"/>
          </a:p>
        </p:txBody>
      </p:sp>
    </p:spTree>
    <p:extLst>
      <p:ext uri="{BB962C8B-B14F-4D97-AF65-F5344CB8AC3E}">
        <p14:creationId xmlns:p14="http://schemas.microsoft.com/office/powerpoint/2010/main" val="1934377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A8779154-20EB-4081-97CF-3549825F0028}" type="slidenum">
              <a:rPr lang="es-ES" altLang="es-MX"/>
              <a:pPr>
                <a:defRPr/>
              </a:pPr>
              <a:t>‹Nº›</a:t>
            </a:fld>
            <a:endParaRPr lang="es-ES" altLang="es-MX"/>
          </a:p>
        </p:txBody>
      </p:sp>
    </p:spTree>
    <p:extLst>
      <p:ext uri="{BB962C8B-B14F-4D97-AF65-F5344CB8AC3E}">
        <p14:creationId xmlns:p14="http://schemas.microsoft.com/office/powerpoint/2010/main" val="37470997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547EDC7D-447A-4378-9F79-10E64E29E6D2}" type="slidenum">
              <a:rPr lang="es-ES" altLang="es-MX"/>
              <a:pPr>
                <a:defRPr/>
              </a:pPr>
              <a:t>‹Nº›</a:t>
            </a:fld>
            <a:endParaRPr lang="es-ES" altLang="es-MX"/>
          </a:p>
        </p:txBody>
      </p:sp>
    </p:spTree>
    <p:extLst>
      <p:ext uri="{BB962C8B-B14F-4D97-AF65-F5344CB8AC3E}">
        <p14:creationId xmlns:p14="http://schemas.microsoft.com/office/powerpoint/2010/main" val="29006013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6"/>
          <p:cNvSpPr>
            <a:spLocks noGrp="1" noChangeArrowheads="1"/>
          </p:cNvSpPr>
          <p:nvPr>
            <p:ph type="sldNum" sz="quarter" idx="12"/>
          </p:nvPr>
        </p:nvSpPr>
        <p:spPr>
          <a:ln/>
        </p:spPr>
        <p:txBody>
          <a:bodyPr/>
          <a:lstStyle>
            <a:lvl1pPr>
              <a:defRPr/>
            </a:lvl1pPr>
          </a:lstStyle>
          <a:p>
            <a:pPr>
              <a:defRPr/>
            </a:pPr>
            <a:fld id="{8880BB49-31A8-4BBE-8872-BDAD72324C73}" type="slidenum">
              <a:rPr lang="es-ES" altLang="es-MX"/>
              <a:pPr>
                <a:defRPr/>
              </a:pPr>
              <a:t>‹Nº›</a:t>
            </a:fld>
            <a:endParaRPr lang="es-ES" altLang="es-MX"/>
          </a:p>
        </p:txBody>
      </p:sp>
    </p:spTree>
    <p:extLst>
      <p:ext uri="{BB962C8B-B14F-4D97-AF65-F5344CB8AC3E}">
        <p14:creationId xmlns:p14="http://schemas.microsoft.com/office/powerpoint/2010/main" val="1479651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20574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9">
            <a:extLst>
              <a:ext uri="{FF2B5EF4-FFF2-40B4-BE49-F238E27FC236}">
                <a16:creationId xmlns:a16="http://schemas.microsoft.com/office/drawing/2014/main" id="{FC66FF42-BDB9-49DE-8C47-7D5F8A246CD2}"/>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5BF843FB-5332-4073-88FC-7CD5AF190AF4}"/>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37D38C9C-C687-4E8B-8A7D-67B6091C8856}"/>
              </a:ext>
            </a:extLst>
          </p:cNvPr>
          <p:cNvSpPr>
            <a:spLocks noGrp="1" noChangeArrowheads="1"/>
          </p:cNvSpPr>
          <p:nvPr>
            <p:ph type="sldNum" sz="quarter" idx="12"/>
          </p:nvPr>
        </p:nvSpPr>
        <p:spPr>
          <a:ln/>
        </p:spPr>
        <p:txBody>
          <a:bodyPr/>
          <a:lstStyle>
            <a:lvl1pPr>
              <a:defRPr/>
            </a:lvl1pPr>
          </a:lstStyle>
          <a:p>
            <a:pPr>
              <a:defRPr/>
            </a:pPr>
            <a:fld id="{E0F0689C-264F-4546-B99B-0E601E32825A}" type="slidenum">
              <a:rPr lang="es-ES" altLang="es-MX"/>
              <a:pPr>
                <a:defRPr/>
              </a:pPr>
              <a:t>‹Nº›</a:t>
            </a:fld>
            <a:endParaRPr lang="es-ES" altLang="es-MX"/>
          </a:p>
        </p:txBody>
      </p:sp>
    </p:spTree>
    <p:extLst>
      <p:ext uri="{BB962C8B-B14F-4D97-AF65-F5344CB8AC3E}">
        <p14:creationId xmlns:p14="http://schemas.microsoft.com/office/powerpoint/2010/main" val="35815609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6"/>
          <p:cNvSpPr>
            <a:spLocks noGrp="1" noChangeArrowheads="1"/>
          </p:cNvSpPr>
          <p:nvPr>
            <p:ph type="sldNum" sz="quarter" idx="12"/>
          </p:nvPr>
        </p:nvSpPr>
        <p:spPr>
          <a:ln/>
        </p:spPr>
        <p:txBody>
          <a:bodyPr/>
          <a:lstStyle>
            <a:lvl1pPr>
              <a:defRPr/>
            </a:lvl1pPr>
          </a:lstStyle>
          <a:p>
            <a:pPr>
              <a:defRPr/>
            </a:pPr>
            <a:fld id="{E0788E79-A50E-4E19-978F-448F8930AE85}" type="slidenum">
              <a:rPr lang="es-ES" altLang="es-MX"/>
              <a:pPr>
                <a:defRPr/>
              </a:pPr>
              <a:t>‹Nº›</a:t>
            </a:fld>
            <a:endParaRPr lang="es-ES" altLang="es-MX"/>
          </a:p>
        </p:txBody>
      </p:sp>
    </p:spTree>
    <p:extLst>
      <p:ext uri="{BB962C8B-B14F-4D97-AF65-F5344CB8AC3E}">
        <p14:creationId xmlns:p14="http://schemas.microsoft.com/office/powerpoint/2010/main" val="38219263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6"/>
          <p:cNvSpPr>
            <a:spLocks noGrp="1" noChangeArrowheads="1"/>
          </p:cNvSpPr>
          <p:nvPr>
            <p:ph type="sldNum" sz="quarter" idx="12"/>
          </p:nvPr>
        </p:nvSpPr>
        <p:spPr>
          <a:ln/>
        </p:spPr>
        <p:txBody>
          <a:bodyPr/>
          <a:lstStyle>
            <a:lvl1pPr>
              <a:defRPr/>
            </a:lvl1pPr>
          </a:lstStyle>
          <a:p>
            <a:pPr>
              <a:defRPr/>
            </a:pPr>
            <a:fld id="{FB25BE8B-ED62-4896-9465-A624811684D2}" type="slidenum">
              <a:rPr lang="es-ES" altLang="es-MX"/>
              <a:pPr>
                <a:defRPr/>
              </a:pPr>
              <a:t>‹Nº›</a:t>
            </a:fld>
            <a:endParaRPr lang="es-ES" altLang="es-MX"/>
          </a:p>
        </p:txBody>
      </p:sp>
    </p:spTree>
    <p:extLst>
      <p:ext uri="{BB962C8B-B14F-4D97-AF65-F5344CB8AC3E}">
        <p14:creationId xmlns:p14="http://schemas.microsoft.com/office/powerpoint/2010/main" val="22122513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F4D6EA8C-71AE-4FEB-9F57-8DC476E5FFA0}" type="slidenum">
              <a:rPr lang="es-ES" altLang="es-MX"/>
              <a:pPr>
                <a:defRPr/>
              </a:pPr>
              <a:t>‹Nº›</a:t>
            </a:fld>
            <a:endParaRPr lang="es-ES" altLang="es-MX"/>
          </a:p>
        </p:txBody>
      </p:sp>
    </p:spTree>
    <p:extLst>
      <p:ext uri="{BB962C8B-B14F-4D97-AF65-F5344CB8AC3E}">
        <p14:creationId xmlns:p14="http://schemas.microsoft.com/office/powerpoint/2010/main" val="1972023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29A44C20-C840-4F5D-B145-6B94566778A9}" type="slidenum">
              <a:rPr lang="es-ES" altLang="es-MX"/>
              <a:pPr>
                <a:defRPr/>
              </a:pPr>
              <a:t>‹Nº›</a:t>
            </a:fld>
            <a:endParaRPr lang="es-ES" altLang="es-MX"/>
          </a:p>
        </p:txBody>
      </p:sp>
    </p:spTree>
    <p:extLst>
      <p:ext uri="{BB962C8B-B14F-4D97-AF65-F5344CB8AC3E}">
        <p14:creationId xmlns:p14="http://schemas.microsoft.com/office/powerpoint/2010/main" val="17139200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DAC80C68-25F4-41B1-B0AD-E8D46F851A23}" type="slidenum">
              <a:rPr lang="es-ES" altLang="es-MX"/>
              <a:pPr>
                <a:defRPr/>
              </a:pPr>
              <a:t>‹Nº›</a:t>
            </a:fld>
            <a:endParaRPr lang="es-ES" altLang="es-MX"/>
          </a:p>
        </p:txBody>
      </p:sp>
    </p:spTree>
    <p:extLst>
      <p:ext uri="{BB962C8B-B14F-4D97-AF65-F5344CB8AC3E}">
        <p14:creationId xmlns:p14="http://schemas.microsoft.com/office/powerpoint/2010/main" val="20356002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65A3EEDF-3C17-4DA2-8343-F78BCB06ED6F}" type="slidenum">
              <a:rPr lang="es-ES" altLang="es-MX"/>
              <a:pPr>
                <a:defRPr/>
              </a:pPr>
              <a:t>‹Nº›</a:t>
            </a:fld>
            <a:endParaRPr lang="es-ES" altLang="es-MX"/>
          </a:p>
        </p:txBody>
      </p:sp>
    </p:spTree>
    <p:extLst>
      <p:ext uri="{BB962C8B-B14F-4D97-AF65-F5344CB8AC3E}">
        <p14:creationId xmlns:p14="http://schemas.microsoft.com/office/powerpoint/2010/main" val="26400270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Rectangle 4">
            <a:extLst>
              <a:ext uri="{FF2B5EF4-FFF2-40B4-BE49-F238E27FC236}">
                <a16:creationId xmlns:a16="http://schemas.microsoft.com/office/drawing/2014/main" id="{1602B42A-9EB3-464D-9A50-966529D5EA82}"/>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a:extLst>
              <a:ext uri="{FF2B5EF4-FFF2-40B4-BE49-F238E27FC236}">
                <a16:creationId xmlns:a16="http://schemas.microsoft.com/office/drawing/2014/main" id="{AD43B9C6-7A7E-4ADF-8BF3-78752CCBBC3A}"/>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a:extLst>
              <a:ext uri="{FF2B5EF4-FFF2-40B4-BE49-F238E27FC236}">
                <a16:creationId xmlns:a16="http://schemas.microsoft.com/office/drawing/2014/main" id="{6525B4F0-947B-48DB-9A45-80EB7D16723C}"/>
              </a:ext>
            </a:extLst>
          </p:cNvPr>
          <p:cNvSpPr>
            <a:spLocks noGrp="1" noChangeArrowheads="1"/>
          </p:cNvSpPr>
          <p:nvPr>
            <p:ph type="sldNum" sz="quarter" idx="12"/>
          </p:nvPr>
        </p:nvSpPr>
        <p:spPr>
          <a:ln/>
        </p:spPr>
        <p:txBody>
          <a:bodyPr/>
          <a:lstStyle>
            <a:lvl1pPr>
              <a:defRPr/>
            </a:lvl1pPr>
          </a:lstStyle>
          <a:p>
            <a:pPr>
              <a:defRPr/>
            </a:pPr>
            <a:fld id="{39F2F418-25FD-4295-8FA7-78969233662B}" type="slidenum">
              <a:rPr lang="es-ES" altLang="es-MX"/>
              <a:pPr>
                <a:defRPr/>
              </a:pPr>
              <a:t>‹Nº›</a:t>
            </a:fld>
            <a:endParaRPr lang="es-ES" altLang="es-MX"/>
          </a:p>
        </p:txBody>
      </p:sp>
    </p:spTree>
    <p:extLst>
      <p:ext uri="{BB962C8B-B14F-4D97-AF65-F5344CB8AC3E}">
        <p14:creationId xmlns:p14="http://schemas.microsoft.com/office/powerpoint/2010/main" val="27134182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a:extLst>
              <a:ext uri="{FF2B5EF4-FFF2-40B4-BE49-F238E27FC236}">
                <a16:creationId xmlns:a16="http://schemas.microsoft.com/office/drawing/2014/main" id="{51968998-41C9-419C-9B3B-BDA0217016EB}"/>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a:extLst>
              <a:ext uri="{FF2B5EF4-FFF2-40B4-BE49-F238E27FC236}">
                <a16:creationId xmlns:a16="http://schemas.microsoft.com/office/drawing/2014/main" id="{6002F056-8C1A-49EE-B22D-A9DDFE9B14DE}"/>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a:extLst>
              <a:ext uri="{FF2B5EF4-FFF2-40B4-BE49-F238E27FC236}">
                <a16:creationId xmlns:a16="http://schemas.microsoft.com/office/drawing/2014/main" id="{13D4B2FE-FFB0-42B9-A8AB-EA14047631A3}"/>
              </a:ext>
            </a:extLst>
          </p:cNvPr>
          <p:cNvSpPr>
            <a:spLocks noGrp="1" noChangeArrowheads="1"/>
          </p:cNvSpPr>
          <p:nvPr>
            <p:ph type="sldNum" sz="quarter" idx="12"/>
          </p:nvPr>
        </p:nvSpPr>
        <p:spPr>
          <a:ln/>
        </p:spPr>
        <p:txBody>
          <a:bodyPr/>
          <a:lstStyle>
            <a:lvl1pPr>
              <a:defRPr/>
            </a:lvl1pPr>
          </a:lstStyle>
          <a:p>
            <a:pPr>
              <a:defRPr/>
            </a:pPr>
            <a:fld id="{357644F0-8568-4932-8770-A29750020019}" type="slidenum">
              <a:rPr lang="es-ES" altLang="es-MX"/>
              <a:pPr>
                <a:defRPr/>
              </a:pPr>
              <a:t>‹Nº›</a:t>
            </a:fld>
            <a:endParaRPr lang="es-ES" altLang="es-MX"/>
          </a:p>
        </p:txBody>
      </p:sp>
    </p:spTree>
    <p:extLst>
      <p:ext uri="{BB962C8B-B14F-4D97-AF65-F5344CB8AC3E}">
        <p14:creationId xmlns:p14="http://schemas.microsoft.com/office/powerpoint/2010/main" val="22648853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el estilo de texto del patrón</a:t>
            </a:r>
          </a:p>
        </p:txBody>
      </p:sp>
      <p:sp>
        <p:nvSpPr>
          <p:cNvPr id="4" name="Rectangle 4">
            <a:extLst>
              <a:ext uri="{FF2B5EF4-FFF2-40B4-BE49-F238E27FC236}">
                <a16:creationId xmlns:a16="http://schemas.microsoft.com/office/drawing/2014/main" id="{CFE8822C-882E-408B-9784-089CEDE63BAD}"/>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a:extLst>
              <a:ext uri="{FF2B5EF4-FFF2-40B4-BE49-F238E27FC236}">
                <a16:creationId xmlns:a16="http://schemas.microsoft.com/office/drawing/2014/main" id="{0D13BD50-8875-416F-BD21-34B833ADF64E}"/>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a:extLst>
              <a:ext uri="{FF2B5EF4-FFF2-40B4-BE49-F238E27FC236}">
                <a16:creationId xmlns:a16="http://schemas.microsoft.com/office/drawing/2014/main" id="{6C007740-F55C-4B61-B6AC-754AEF52DEA6}"/>
              </a:ext>
            </a:extLst>
          </p:cNvPr>
          <p:cNvSpPr>
            <a:spLocks noGrp="1" noChangeArrowheads="1"/>
          </p:cNvSpPr>
          <p:nvPr>
            <p:ph type="sldNum" sz="quarter" idx="12"/>
          </p:nvPr>
        </p:nvSpPr>
        <p:spPr>
          <a:ln/>
        </p:spPr>
        <p:txBody>
          <a:bodyPr/>
          <a:lstStyle>
            <a:lvl1pPr>
              <a:defRPr/>
            </a:lvl1pPr>
          </a:lstStyle>
          <a:p>
            <a:pPr>
              <a:defRPr/>
            </a:pPr>
            <a:fld id="{46BC2553-0422-47A7-A33E-65A7C22E5FE9}" type="slidenum">
              <a:rPr lang="es-ES" altLang="es-MX"/>
              <a:pPr>
                <a:defRPr/>
              </a:pPr>
              <a:t>‹Nº›</a:t>
            </a:fld>
            <a:endParaRPr lang="es-ES" altLang="es-MX"/>
          </a:p>
        </p:txBody>
      </p:sp>
    </p:spTree>
    <p:extLst>
      <p:ext uri="{BB962C8B-B14F-4D97-AF65-F5344CB8AC3E}">
        <p14:creationId xmlns:p14="http://schemas.microsoft.com/office/powerpoint/2010/main" val="22606152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a:extLst>
              <a:ext uri="{FF2B5EF4-FFF2-40B4-BE49-F238E27FC236}">
                <a16:creationId xmlns:a16="http://schemas.microsoft.com/office/drawing/2014/main" id="{CAF6A6C6-D0F0-4634-9D8E-6877B1A67DD4}"/>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a:extLst>
              <a:ext uri="{FF2B5EF4-FFF2-40B4-BE49-F238E27FC236}">
                <a16:creationId xmlns:a16="http://schemas.microsoft.com/office/drawing/2014/main" id="{62B008A0-5FCE-4A47-9017-A0B3BDB64AF5}"/>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a:extLst>
              <a:ext uri="{FF2B5EF4-FFF2-40B4-BE49-F238E27FC236}">
                <a16:creationId xmlns:a16="http://schemas.microsoft.com/office/drawing/2014/main" id="{188093B5-580E-4229-92A2-F44EC85E74C9}"/>
              </a:ext>
            </a:extLst>
          </p:cNvPr>
          <p:cNvSpPr>
            <a:spLocks noGrp="1" noChangeArrowheads="1"/>
          </p:cNvSpPr>
          <p:nvPr>
            <p:ph type="sldNum" sz="quarter" idx="12"/>
          </p:nvPr>
        </p:nvSpPr>
        <p:spPr>
          <a:ln/>
        </p:spPr>
        <p:txBody>
          <a:bodyPr/>
          <a:lstStyle>
            <a:lvl1pPr>
              <a:defRPr/>
            </a:lvl1pPr>
          </a:lstStyle>
          <a:p>
            <a:pPr>
              <a:defRPr/>
            </a:pPr>
            <a:fld id="{79790523-A074-451F-8907-23ABBA81816B}" type="slidenum">
              <a:rPr lang="es-ES" altLang="es-MX"/>
              <a:pPr>
                <a:defRPr/>
              </a:pPr>
              <a:t>‹Nº›</a:t>
            </a:fld>
            <a:endParaRPr lang="es-ES" altLang="es-MX"/>
          </a:p>
        </p:txBody>
      </p:sp>
    </p:spTree>
    <p:extLst>
      <p:ext uri="{BB962C8B-B14F-4D97-AF65-F5344CB8AC3E}">
        <p14:creationId xmlns:p14="http://schemas.microsoft.com/office/powerpoint/2010/main" val="3105443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9">
            <a:extLst>
              <a:ext uri="{FF2B5EF4-FFF2-40B4-BE49-F238E27FC236}">
                <a16:creationId xmlns:a16="http://schemas.microsoft.com/office/drawing/2014/main" id="{35A87140-DC68-4E48-864B-1696D5B1644F}"/>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10">
            <a:extLst>
              <a:ext uri="{FF2B5EF4-FFF2-40B4-BE49-F238E27FC236}">
                <a16:creationId xmlns:a16="http://schemas.microsoft.com/office/drawing/2014/main" id="{33074B8B-C50C-485B-BC68-FB75001EF75A}"/>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11">
            <a:extLst>
              <a:ext uri="{FF2B5EF4-FFF2-40B4-BE49-F238E27FC236}">
                <a16:creationId xmlns:a16="http://schemas.microsoft.com/office/drawing/2014/main" id="{BF833F59-06AD-4594-8A76-D6BD66AEAAF9}"/>
              </a:ext>
            </a:extLst>
          </p:cNvPr>
          <p:cNvSpPr>
            <a:spLocks noGrp="1" noChangeArrowheads="1"/>
          </p:cNvSpPr>
          <p:nvPr>
            <p:ph type="sldNum" sz="quarter" idx="12"/>
          </p:nvPr>
        </p:nvSpPr>
        <p:spPr>
          <a:ln/>
        </p:spPr>
        <p:txBody>
          <a:bodyPr/>
          <a:lstStyle>
            <a:lvl1pPr>
              <a:defRPr/>
            </a:lvl1pPr>
          </a:lstStyle>
          <a:p>
            <a:pPr>
              <a:defRPr/>
            </a:pPr>
            <a:fld id="{F326EDFC-10B0-419D-AD69-BC02BB82391C}" type="slidenum">
              <a:rPr lang="es-ES" altLang="es-MX"/>
              <a:pPr>
                <a:defRPr/>
              </a:pPr>
              <a:t>‹Nº›</a:t>
            </a:fld>
            <a:endParaRPr lang="es-ES" altLang="es-MX"/>
          </a:p>
        </p:txBody>
      </p:sp>
    </p:spTree>
    <p:extLst>
      <p:ext uri="{BB962C8B-B14F-4D97-AF65-F5344CB8AC3E}">
        <p14:creationId xmlns:p14="http://schemas.microsoft.com/office/powerpoint/2010/main" val="16499369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a:extLst>
              <a:ext uri="{FF2B5EF4-FFF2-40B4-BE49-F238E27FC236}">
                <a16:creationId xmlns:a16="http://schemas.microsoft.com/office/drawing/2014/main" id="{484512D9-3693-4D44-B51C-28D3B10C6730}"/>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5">
            <a:extLst>
              <a:ext uri="{FF2B5EF4-FFF2-40B4-BE49-F238E27FC236}">
                <a16:creationId xmlns:a16="http://schemas.microsoft.com/office/drawing/2014/main" id="{3DED0CCF-2C16-4BF3-827D-B923335EE909}"/>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6">
            <a:extLst>
              <a:ext uri="{FF2B5EF4-FFF2-40B4-BE49-F238E27FC236}">
                <a16:creationId xmlns:a16="http://schemas.microsoft.com/office/drawing/2014/main" id="{9893246A-9FCE-4BBD-9719-590F4D7FF219}"/>
              </a:ext>
            </a:extLst>
          </p:cNvPr>
          <p:cNvSpPr>
            <a:spLocks noGrp="1" noChangeArrowheads="1"/>
          </p:cNvSpPr>
          <p:nvPr>
            <p:ph type="sldNum" sz="quarter" idx="12"/>
          </p:nvPr>
        </p:nvSpPr>
        <p:spPr>
          <a:ln/>
        </p:spPr>
        <p:txBody>
          <a:bodyPr/>
          <a:lstStyle>
            <a:lvl1pPr>
              <a:defRPr/>
            </a:lvl1pPr>
          </a:lstStyle>
          <a:p>
            <a:pPr>
              <a:defRPr/>
            </a:pPr>
            <a:fld id="{3BF381EB-2C98-4F42-8D93-DB78959A7C1C}" type="slidenum">
              <a:rPr lang="es-ES" altLang="es-MX"/>
              <a:pPr>
                <a:defRPr/>
              </a:pPr>
              <a:t>‹Nº›</a:t>
            </a:fld>
            <a:endParaRPr lang="es-ES" altLang="es-MX"/>
          </a:p>
        </p:txBody>
      </p:sp>
    </p:spTree>
    <p:extLst>
      <p:ext uri="{BB962C8B-B14F-4D97-AF65-F5344CB8AC3E}">
        <p14:creationId xmlns:p14="http://schemas.microsoft.com/office/powerpoint/2010/main" val="14566305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4">
            <a:extLst>
              <a:ext uri="{FF2B5EF4-FFF2-40B4-BE49-F238E27FC236}">
                <a16:creationId xmlns:a16="http://schemas.microsoft.com/office/drawing/2014/main" id="{BF0D0101-4328-4670-BCC8-381419C612A2}"/>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5">
            <a:extLst>
              <a:ext uri="{FF2B5EF4-FFF2-40B4-BE49-F238E27FC236}">
                <a16:creationId xmlns:a16="http://schemas.microsoft.com/office/drawing/2014/main" id="{727B5C58-B409-4D4A-BA78-F04C867B092E}"/>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6">
            <a:extLst>
              <a:ext uri="{FF2B5EF4-FFF2-40B4-BE49-F238E27FC236}">
                <a16:creationId xmlns:a16="http://schemas.microsoft.com/office/drawing/2014/main" id="{6A3FFEAF-62D0-4466-AF29-87336C59D092}"/>
              </a:ext>
            </a:extLst>
          </p:cNvPr>
          <p:cNvSpPr>
            <a:spLocks noGrp="1" noChangeArrowheads="1"/>
          </p:cNvSpPr>
          <p:nvPr>
            <p:ph type="sldNum" sz="quarter" idx="12"/>
          </p:nvPr>
        </p:nvSpPr>
        <p:spPr>
          <a:ln/>
        </p:spPr>
        <p:txBody>
          <a:bodyPr/>
          <a:lstStyle>
            <a:lvl1pPr>
              <a:defRPr/>
            </a:lvl1pPr>
          </a:lstStyle>
          <a:p>
            <a:pPr>
              <a:defRPr/>
            </a:pPr>
            <a:fld id="{A52CE6EB-977B-4A4C-AF52-5D517305D0EE}" type="slidenum">
              <a:rPr lang="es-ES" altLang="es-MX"/>
              <a:pPr>
                <a:defRPr/>
              </a:pPr>
              <a:t>‹Nº›</a:t>
            </a:fld>
            <a:endParaRPr lang="es-ES" altLang="es-MX"/>
          </a:p>
        </p:txBody>
      </p:sp>
    </p:spTree>
    <p:extLst>
      <p:ext uri="{BB962C8B-B14F-4D97-AF65-F5344CB8AC3E}">
        <p14:creationId xmlns:p14="http://schemas.microsoft.com/office/powerpoint/2010/main" val="11808808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62C68AD-F78A-44A6-BF32-E140716BFE0C}"/>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5">
            <a:extLst>
              <a:ext uri="{FF2B5EF4-FFF2-40B4-BE49-F238E27FC236}">
                <a16:creationId xmlns:a16="http://schemas.microsoft.com/office/drawing/2014/main" id="{6B567294-445D-4E73-B1B0-C08AC76EF7A0}"/>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6">
            <a:extLst>
              <a:ext uri="{FF2B5EF4-FFF2-40B4-BE49-F238E27FC236}">
                <a16:creationId xmlns:a16="http://schemas.microsoft.com/office/drawing/2014/main" id="{F6453056-3FCC-43FC-AAC7-D52CE02F0DE3}"/>
              </a:ext>
            </a:extLst>
          </p:cNvPr>
          <p:cNvSpPr>
            <a:spLocks noGrp="1" noChangeArrowheads="1"/>
          </p:cNvSpPr>
          <p:nvPr>
            <p:ph type="sldNum" sz="quarter" idx="12"/>
          </p:nvPr>
        </p:nvSpPr>
        <p:spPr>
          <a:ln/>
        </p:spPr>
        <p:txBody>
          <a:bodyPr/>
          <a:lstStyle>
            <a:lvl1pPr>
              <a:defRPr/>
            </a:lvl1pPr>
          </a:lstStyle>
          <a:p>
            <a:pPr>
              <a:defRPr/>
            </a:pPr>
            <a:fld id="{2FF4B35A-11BE-4C9A-B8CD-E978CE57AC86}" type="slidenum">
              <a:rPr lang="es-ES" altLang="es-MX"/>
              <a:pPr>
                <a:defRPr/>
              </a:pPr>
              <a:t>‹Nº›</a:t>
            </a:fld>
            <a:endParaRPr lang="es-ES" altLang="es-MX"/>
          </a:p>
        </p:txBody>
      </p:sp>
    </p:spTree>
    <p:extLst>
      <p:ext uri="{BB962C8B-B14F-4D97-AF65-F5344CB8AC3E}">
        <p14:creationId xmlns:p14="http://schemas.microsoft.com/office/powerpoint/2010/main" val="30786445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52899027-DE70-4444-97FE-3E29DAFD9285}"/>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a:extLst>
              <a:ext uri="{FF2B5EF4-FFF2-40B4-BE49-F238E27FC236}">
                <a16:creationId xmlns:a16="http://schemas.microsoft.com/office/drawing/2014/main" id="{F04847E1-99B9-4701-8CB4-0138736CB91E}"/>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a:extLst>
              <a:ext uri="{FF2B5EF4-FFF2-40B4-BE49-F238E27FC236}">
                <a16:creationId xmlns:a16="http://schemas.microsoft.com/office/drawing/2014/main" id="{8A3074CA-BF06-4D30-B353-85E6FA322627}"/>
              </a:ext>
            </a:extLst>
          </p:cNvPr>
          <p:cNvSpPr>
            <a:spLocks noGrp="1" noChangeArrowheads="1"/>
          </p:cNvSpPr>
          <p:nvPr>
            <p:ph type="sldNum" sz="quarter" idx="12"/>
          </p:nvPr>
        </p:nvSpPr>
        <p:spPr>
          <a:ln/>
        </p:spPr>
        <p:txBody>
          <a:bodyPr/>
          <a:lstStyle>
            <a:lvl1pPr>
              <a:defRPr/>
            </a:lvl1pPr>
          </a:lstStyle>
          <a:p>
            <a:pPr>
              <a:defRPr/>
            </a:pPr>
            <a:fld id="{8524299D-4099-421A-A71D-F4AA64D4650C}" type="slidenum">
              <a:rPr lang="es-ES" altLang="es-MX"/>
              <a:pPr>
                <a:defRPr/>
              </a:pPr>
              <a:t>‹Nº›</a:t>
            </a:fld>
            <a:endParaRPr lang="es-ES" altLang="es-MX"/>
          </a:p>
        </p:txBody>
      </p:sp>
    </p:spTree>
    <p:extLst>
      <p:ext uri="{BB962C8B-B14F-4D97-AF65-F5344CB8AC3E}">
        <p14:creationId xmlns:p14="http://schemas.microsoft.com/office/powerpoint/2010/main" val="20830802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4EB59DE0-742C-4BB4-BE0B-6808198B5A41}"/>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a:extLst>
              <a:ext uri="{FF2B5EF4-FFF2-40B4-BE49-F238E27FC236}">
                <a16:creationId xmlns:a16="http://schemas.microsoft.com/office/drawing/2014/main" id="{7784BAA6-D4EB-4020-AE48-B37B6F92E46C}"/>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a:extLst>
              <a:ext uri="{FF2B5EF4-FFF2-40B4-BE49-F238E27FC236}">
                <a16:creationId xmlns:a16="http://schemas.microsoft.com/office/drawing/2014/main" id="{A4946361-AA94-45F3-A3EB-951D810426BA}"/>
              </a:ext>
            </a:extLst>
          </p:cNvPr>
          <p:cNvSpPr>
            <a:spLocks noGrp="1" noChangeArrowheads="1"/>
          </p:cNvSpPr>
          <p:nvPr>
            <p:ph type="sldNum" sz="quarter" idx="12"/>
          </p:nvPr>
        </p:nvSpPr>
        <p:spPr>
          <a:ln/>
        </p:spPr>
        <p:txBody>
          <a:bodyPr/>
          <a:lstStyle>
            <a:lvl1pPr>
              <a:defRPr/>
            </a:lvl1pPr>
          </a:lstStyle>
          <a:p>
            <a:pPr>
              <a:defRPr/>
            </a:pPr>
            <a:fld id="{79E1102D-3DDC-4AFA-9DE0-14F8F385A617}" type="slidenum">
              <a:rPr lang="es-ES" altLang="es-MX"/>
              <a:pPr>
                <a:defRPr/>
              </a:pPr>
              <a:t>‹Nº›</a:t>
            </a:fld>
            <a:endParaRPr lang="es-ES" altLang="es-MX"/>
          </a:p>
        </p:txBody>
      </p:sp>
    </p:spTree>
    <p:extLst>
      <p:ext uri="{BB962C8B-B14F-4D97-AF65-F5344CB8AC3E}">
        <p14:creationId xmlns:p14="http://schemas.microsoft.com/office/powerpoint/2010/main" val="39281121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a:extLst>
              <a:ext uri="{FF2B5EF4-FFF2-40B4-BE49-F238E27FC236}">
                <a16:creationId xmlns:a16="http://schemas.microsoft.com/office/drawing/2014/main" id="{5371208F-3DED-4BE0-AA0E-073C9C951E64}"/>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a:extLst>
              <a:ext uri="{FF2B5EF4-FFF2-40B4-BE49-F238E27FC236}">
                <a16:creationId xmlns:a16="http://schemas.microsoft.com/office/drawing/2014/main" id="{BDFEE64D-67E7-4D34-8BEF-B04549D60BEB}"/>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a:extLst>
              <a:ext uri="{FF2B5EF4-FFF2-40B4-BE49-F238E27FC236}">
                <a16:creationId xmlns:a16="http://schemas.microsoft.com/office/drawing/2014/main" id="{2E09BC06-1D9B-497C-9D66-81DE17BFB348}"/>
              </a:ext>
            </a:extLst>
          </p:cNvPr>
          <p:cNvSpPr>
            <a:spLocks noGrp="1" noChangeArrowheads="1"/>
          </p:cNvSpPr>
          <p:nvPr>
            <p:ph type="sldNum" sz="quarter" idx="12"/>
          </p:nvPr>
        </p:nvSpPr>
        <p:spPr>
          <a:ln/>
        </p:spPr>
        <p:txBody>
          <a:bodyPr/>
          <a:lstStyle>
            <a:lvl1pPr>
              <a:defRPr/>
            </a:lvl1pPr>
          </a:lstStyle>
          <a:p>
            <a:pPr>
              <a:defRPr/>
            </a:pPr>
            <a:fld id="{39818DD1-C62B-44CB-AFFE-E733A38BAB63}" type="slidenum">
              <a:rPr lang="es-ES" altLang="es-MX"/>
              <a:pPr>
                <a:defRPr/>
              </a:pPr>
              <a:t>‹Nº›</a:t>
            </a:fld>
            <a:endParaRPr lang="es-ES" altLang="es-MX"/>
          </a:p>
        </p:txBody>
      </p:sp>
    </p:spTree>
    <p:extLst>
      <p:ext uri="{BB962C8B-B14F-4D97-AF65-F5344CB8AC3E}">
        <p14:creationId xmlns:p14="http://schemas.microsoft.com/office/powerpoint/2010/main" val="76855434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a:extLst>
              <a:ext uri="{FF2B5EF4-FFF2-40B4-BE49-F238E27FC236}">
                <a16:creationId xmlns:a16="http://schemas.microsoft.com/office/drawing/2014/main" id="{4910A17B-DB3F-4221-B3ED-0E0EF601F95A}"/>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a:extLst>
              <a:ext uri="{FF2B5EF4-FFF2-40B4-BE49-F238E27FC236}">
                <a16:creationId xmlns:a16="http://schemas.microsoft.com/office/drawing/2014/main" id="{91613BD0-6D8B-4559-8208-169D4ADBCD74}"/>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a:extLst>
              <a:ext uri="{FF2B5EF4-FFF2-40B4-BE49-F238E27FC236}">
                <a16:creationId xmlns:a16="http://schemas.microsoft.com/office/drawing/2014/main" id="{16F6834A-B15A-497D-A2A5-E5C539887863}"/>
              </a:ext>
            </a:extLst>
          </p:cNvPr>
          <p:cNvSpPr>
            <a:spLocks noGrp="1" noChangeArrowheads="1"/>
          </p:cNvSpPr>
          <p:nvPr>
            <p:ph type="sldNum" sz="quarter" idx="12"/>
          </p:nvPr>
        </p:nvSpPr>
        <p:spPr>
          <a:ln/>
        </p:spPr>
        <p:txBody>
          <a:bodyPr/>
          <a:lstStyle>
            <a:lvl1pPr>
              <a:defRPr/>
            </a:lvl1pPr>
          </a:lstStyle>
          <a:p>
            <a:pPr>
              <a:defRPr/>
            </a:pPr>
            <a:fld id="{E5DC7594-19BC-4DD7-B774-55CA51ABBBB6}" type="slidenum">
              <a:rPr lang="es-ES" altLang="es-MX"/>
              <a:pPr>
                <a:defRPr/>
              </a:pPr>
              <a:t>‹Nº›</a:t>
            </a:fld>
            <a:endParaRPr lang="es-ES" altLang="es-MX"/>
          </a:p>
        </p:txBody>
      </p:sp>
    </p:spTree>
    <p:extLst>
      <p:ext uri="{BB962C8B-B14F-4D97-AF65-F5344CB8AC3E}">
        <p14:creationId xmlns:p14="http://schemas.microsoft.com/office/powerpoint/2010/main" val="982220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9">
            <a:extLst>
              <a:ext uri="{FF2B5EF4-FFF2-40B4-BE49-F238E27FC236}">
                <a16:creationId xmlns:a16="http://schemas.microsoft.com/office/drawing/2014/main" id="{6591FEF9-FC16-4564-8F35-4C8B5C7C2B00}"/>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10">
            <a:extLst>
              <a:ext uri="{FF2B5EF4-FFF2-40B4-BE49-F238E27FC236}">
                <a16:creationId xmlns:a16="http://schemas.microsoft.com/office/drawing/2014/main" id="{603CA84B-F3F2-44A8-9BA8-F0DA8018D849}"/>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11">
            <a:extLst>
              <a:ext uri="{FF2B5EF4-FFF2-40B4-BE49-F238E27FC236}">
                <a16:creationId xmlns:a16="http://schemas.microsoft.com/office/drawing/2014/main" id="{77FEE122-9331-427D-93EE-AFD7F7F46908}"/>
              </a:ext>
            </a:extLst>
          </p:cNvPr>
          <p:cNvSpPr>
            <a:spLocks noGrp="1" noChangeArrowheads="1"/>
          </p:cNvSpPr>
          <p:nvPr>
            <p:ph type="sldNum" sz="quarter" idx="12"/>
          </p:nvPr>
        </p:nvSpPr>
        <p:spPr>
          <a:ln/>
        </p:spPr>
        <p:txBody>
          <a:bodyPr/>
          <a:lstStyle>
            <a:lvl1pPr>
              <a:defRPr/>
            </a:lvl1pPr>
          </a:lstStyle>
          <a:p>
            <a:pPr>
              <a:defRPr/>
            </a:pPr>
            <a:fld id="{B35E726F-B915-46D7-A87D-0487E3EB48F4}" type="slidenum">
              <a:rPr lang="es-ES" altLang="es-MX"/>
              <a:pPr>
                <a:defRPr/>
              </a:pPr>
              <a:t>‹Nº›</a:t>
            </a:fld>
            <a:endParaRPr lang="es-ES" altLang="es-MX"/>
          </a:p>
        </p:txBody>
      </p:sp>
    </p:spTree>
    <p:extLst>
      <p:ext uri="{BB962C8B-B14F-4D97-AF65-F5344CB8AC3E}">
        <p14:creationId xmlns:p14="http://schemas.microsoft.com/office/powerpoint/2010/main" val="2187801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EACBC7CF-0B68-4691-919F-CADC39B1FEFF}"/>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10">
            <a:extLst>
              <a:ext uri="{FF2B5EF4-FFF2-40B4-BE49-F238E27FC236}">
                <a16:creationId xmlns:a16="http://schemas.microsoft.com/office/drawing/2014/main" id="{A1354BFC-CBBB-48FE-A214-350127B97AF2}"/>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11">
            <a:extLst>
              <a:ext uri="{FF2B5EF4-FFF2-40B4-BE49-F238E27FC236}">
                <a16:creationId xmlns:a16="http://schemas.microsoft.com/office/drawing/2014/main" id="{B3AB6758-E7A0-4690-B733-3F86058FEB31}"/>
              </a:ext>
            </a:extLst>
          </p:cNvPr>
          <p:cNvSpPr>
            <a:spLocks noGrp="1" noChangeArrowheads="1"/>
          </p:cNvSpPr>
          <p:nvPr>
            <p:ph type="sldNum" sz="quarter" idx="12"/>
          </p:nvPr>
        </p:nvSpPr>
        <p:spPr>
          <a:ln/>
        </p:spPr>
        <p:txBody>
          <a:bodyPr/>
          <a:lstStyle>
            <a:lvl1pPr>
              <a:defRPr/>
            </a:lvl1pPr>
          </a:lstStyle>
          <a:p>
            <a:pPr>
              <a:defRPr/>
            </a:pPr>
            <a:fld id="{FA701306-A9BF-4473-86D2-2E2EDFEF6C3D}" type="slidenum">
              <a:rPr lang="es-ES" altLang="es-MX"/>
              <a:pPr>
                <a:defRPr/>
              </a:pPr>
              <a:t>‹Nº›</a:t>
            </a:fld>
            <a:endParaRPr lang="es-ES" altLang="es-MX"/>
          </a:p>
        </p:txBody>
      </p:sp>
    </p:spTree>
    <p:extLst>
      <p:ext uri="{BB962C8B-B14F-4D97-AF65-F5344CB8AC3E}">
        <p14:creationId xmlns:p14="http://schemas.microsoft.com/office/powerpoint/2010/main" val="415388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9">
            <a:extLst>
              <a:ext uri="{FF2B5EF4-FFF2-40B4-BE49-F238E27FC236}">
                <a16:creationId xmlns:a16="http://schemas.microsoft.com/office/drawing/2014/main" id="{086C3078-1436-4B6E-9C2A-C05792536745}"/>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930F6FC9-A580-4572-BD1F-7F8EB2DDF9EB}"/>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CB7F6BA1-E706-47C4-A34F-B85FD47DE36A}"/>
              </a:ext>
            </a:extLst>
          </p:cNvPr>
          <p:cNvSpPr>
            <a:spLocks noGrp="1" noChangeArrowheads="1"/>
          </p:cNvSpPr>
          <p:nvPr>
            <p:ph type="sldNum" sz="quarter" idx="12"/>
          </p:nvPr>
        </p:nvSpPr>
        <p:spPr>
          <a:ln/>
        </p:spPr>
        <p:txBody>
          <a:bodyPr/>
          <a:lstStyle>
            <a:lvl1pPr>
              <a:defRPr/>
            </a:lvl1pPr>
          </a:lstStyle>
          <a:p>
            <a:pPr>
              <a:defRPr/>
            </a:pPr>
            <a:fld id="{CCF83AC2-992F-436A-A48B-2BEC271FF307}" type="slidenum">
              <a:rPr lang="es-ES" altLang="es-MX"/>
              <a:pPr>
                <a:defRPr/>
              </a:pPr>
              <a:t>‹Nº›</a:t>
            </a:fld>
            <a:endParaRPr lang="es-ES" altLang="es-MX"/>
          </a:p>
        </p:txBody>
      </p:sp>
    </p:spTree>
    <p:extLst>
      <p:ext uri="{BB962C8B-B14F-4D97-AF65-F5344CB8AC3E}">
        <p14:creationId xmlns:p14="http://schemas.microsoft.com/office/powerpoint/2010/main" val="26820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9">
            <a:extLst>
              <a:ext uri="{FF2B5EF4-FFF2-40B4-BE49-F238E27FC236}">
                <a16:creationId xmlns:a16="http://schemas.microsoft.com/office/drawing/2014/main" id="{33FB55CA-571C-4C6B-BA76-7DC6995F3E52}"/>
              </a:ext>
            </a:extLst>
          </p:cNvPr>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10">
            <a:extLst>
              <a:ext uri="{FF2B5EF4-FFF2-40B4-BE49-F238E27FC236}">
                <a16:creationId xmlns:a16="http://schemas.microsoft.com/office/drawing/2014/main" id="{492857B6-D84B-41ED-A610-6C7B5C089EF8}"/>
              </a:ext>
            </a:extLst>
          </p:cNvPr>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11">
            <a:extLst>
              <a:ext uri="{FF2B5EF4-FFF2-40B4-BE49-F238E27FC236}">
                <a16:creationId xmlns:a16="http://schemas.microsoft.com/office/drawing/2014/main" id="{78D3293A-9F20-4997-950A-D347484B81C7}"/>
              </a:ext>
            </a:extLst>
          </p:cNvPr>
          <p:cNvSpPr>
            <a:spLocks noGrp="1" noChangeArrowheads="1"/>
          </p:cNvSpPr>
          <p:nvPr>
            <p:ph type="sldNum" sz="quarter" idx="12"/>
          </p:nvPr>
        </p:nvSpPr>
        <p:spPr>
          <a:ln/>
        </p:spPr>
        <p:txBody>
          <a:bodyPr/>
          <a:lstStyle>
            <a:lvl1pPr>
              <a:defRPr/>
            </a:lvl1pPr>
          </a:lstStyle>
          <a:p>
            <a:pPr>
              <a:defRPr/>
            </a:pPr>
            <a:fld id="{97B832D0-2067-4665-851F-14BB85A5132F}" type="slidenum">
              <a:rPr lang="es-ES" altLang="es-MX"/>
              <a:pPr>
                <a:defRPr/>
              </a:pPr>
              <a:t>‹Nº›</a:t>
            </a:fld>
            <a:endParaRPr lang="es-ES" altLang="es-MX"/>
          </a:p>
        </p:txBody>
      </p:sp>
    </p:spTree>
    <p:extLst>
      <p:ext uri="{BB962C8B-B14F-4D97-AF65-F5344CB8AC3E}">
        <p14:creationId xmlns:p14="http://schemas.microsoft.com/office/powerpoint/2010/main" val="1331632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1728D985-28AD-45B2-A8D3-ACDE7F101421}"/>
              </a:ext>
            </a:extLst>
          </p:cNvPr>
          <p:cNvGrpSpPr>
            <a:grpSpLocks/>
          </p:cNvGrpSpPr>
          <p:nvPr/>
        </p:nvGrpSpPr>
        <p:grpSpPr bwMode="auto">
          <a:xfrm>
            <a:off x="457200" y="992188"/>
            <a:ext cx="8153400" cy="1600200"/>
            <a:chOff x="288" y="625"/>
            <a:chExt cx="5136" cy="1008"/>
          </a:xfrm>
        </p:grpSpPr>
        <p:sp>
          <p:nvSpPr>
            <p:cNvPr id="1032" name="Arc 3">
              <a:extLst>
                <a:ext uri="{FF2B5EF4-FFF2-40B4-BE49-F238E27FC236}">
                  <a16:creationId xmlns:a16="http://schemas.microsoft.com/office/drawing/2014/main" id="{4F0A1A4C-AC63-4E82-978C-9E09D7C98C54}"/>
                </a:ext>
              </a:extLst>
            </p:cNvPr>
            <p:cNvSpPr>
              <a:spLocks/>
            </p:cNvSpPr>
            <p:nvPr/>
          </p:nvSpPr>
          <p:spPr bwMode="invGray">
            <a:xfrm>
              <a:off x="3595" y="625"/>
              <a:ext cx="1829" cy="1008"/>
            </a:xfrm>
            <a:custGeom>
              <a:avLst/>
              <a:gdLst>
                <a:gd name="T0" fmla="*/ 25 w 21912"/>
                <a:gd name="T1" fmla="*/ 0 h 43200"/>
                <a:gd name="T2" fmla="*/ 0 w 21912"/>
                <a:gd name="T3" fmla="*/ 1008 h 43200"/>
                <a:gd name="T4" fmla="*/ 26 w 21912"/>
                <a:gd name="T5" fmla="*/ 504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3" name="Arc 4">
              <a:extLst>
                <a:ext uri="{FF2B5EF4-FFF2-40B4-BE49-F238E27FC236}">
                  <a16:creationId xmlns:a16="http://schemas.microsoft.com/office/drawing/2014/main" id="{303BDAC4-EF5A-4569-8624-19AE89B914F1}"/>
                </a:ext>
              </a:extLst>
            </p:cNvPr>
            <p:cNvSpPr>
              <a:spLocks/>
            </p:cNvSpPr>
            <p:nvPr/>
          </p:nvSpPr>
          <p:spPr bwMode="invGray">
            <a:xfrm>
              <a:off x="3548" y="729"/>
              <a:ext cx="1831" cy="800"/>
            </a:xfrm>
            <a:custGeom>
              <a:avLst/>
              <a:gdLst>
                <a:gd name="T0" fmla="*/ 26 w 21924"/>
                <a:gd name="T1" fmla="*/ 0 h 43200"/>
                <a:gd name="T2" fmla="*/ 0 w 21924"/>
                <a:gd name="T3" fmla="*/ 800 h 43200"/>
                <a:gd name="T4" fmla="*/ 27 w 21924"/>
                <a:gd name="T5" fmla="*/ 40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4" name="Arc 5">
              <a:extLst>
                <a:ext uri="{FF2B5EF4-FFF2-40B4-BE49-F238E27FC236}">
                  <a16:creationId xmlns:a16="http://schemas.microsoft.com/office/drawing/2014/main" id="{373DDD0D-0AC3-4A91-9299-9B2EE6DF3DFF}"/>
                </a:ext>
              </a:extLst>
            </p:cNvPr>
            <p:cNvSpPr>
              <a:spLocks/>
            </p:cNvSpPr>
            <p:nvPr/>
          </p:nvSpPr>
          <p:spPr bwMode="invGray">
            <a:xfrm>
              <a:off x="3521" y="868"/>
              <a:ext cx="1830" cy="522"/>
            </a:xfrm>
            <a:custGeom>
              <a:avLst/>
              <a:gdLst>
                <a:gd name="T0" fmla="*/ 26 w 21925"/>
                <a:gd name="T1" fmla="*/ 0 h 43200"/>
                <a:gd name="T2" fmla="*/ 0 w 21925"/>
                <a:gd name="T3" fmla="*/ 522 h 43200"/>
                <a:gd name="T4" fmla="*/ 27 w 21925"/>
                <a:gd name="T5" fmla="*/ 261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MX"/>
            </a:p>
          </p:txBody>
        </p:sp>
        <p:sp>
          <p:nvSpPr>
            <p:cNvPr id="1035" name="AutoShape 6">
              <a:extLst>
                <a:ext uri="{FF2B5EF4-FFF2-40B4-BE49-F238E27FC236}">
                  <a16:creationId xmlns:a16="http://schemas.microsoft.com/office/drawing/2014/main" id="{4F302440-3584-4047-85B4-8923A48D8D43}"/>
                </a:ext>
              </a:extLst>
            </p:cNvPr>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a:p>
          </p:txBody>
        </p:sp>
      </p:grpSp>
      <p:sp>
        <p:nvSpPr>
          <p:cNvPr id="1027" name="Rectangle 7">
            <a:extLst>
              <a:ext uri="{FF2B5EF4-FFF2-40B4-BE49-F238E27FC236}">
                <a16:creationId xmlns:a16="http://schemas.microsoft.com/office/drawing/2014/main" id="{3BDBF30F-0E30-4C18-9D4E-2ACF91E62F77}"/>
              </a:ext>
            </a:extLst>
          </p:cNvPr>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s-ES" altLang="es-MX"/>
              <a:t>Haga clic para modificar el estilo de título del patrón</a:t>
            </a:r>
          </a:p>
        </p:txBody>
      </p:sp>
      <p:sp>
        <p:nvSpPr>
          <p:cNvPr id="1028" name="Rectangle 8">
            <a:extLst>
              <a:ext uri="{FF2B5EF4-FFF2-40B4-BE49-F238E27FC236}">
                <a16:creationId xmlns:a16="http://schemas.microsoft.com/office/drawing/2014/main" id="{CBCA8426-FA2F-4C8E-BE2B-2479239E3CA7}"/>
              </a:ext>
            </a:extLst>
          </p:cNvPr>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260105" name="Rectangle 9">
            <a:extLst>
              <a:ext uri="{FF2B5EF4-FFF2-40B4-BE49-F238E27FC236}">
                <a16:creationId xmlns:a16="http://schemas.microsoft.com/office/drawing/2014/main" id="{9B488E93-9A98-4DEC-8FCB-8D2925C2F559}"/>
              </a:ext>
            </a:extLst>
          </p:cNvPr>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eaLnBrk="1" hangingPunct="1">
              <a:defRPr sz="1400">
                <a:latin typeface="Arial" panose="020B0604020202020204" pitchFamily="34" charset="0"/>
              </a:defRPr>
            </a:lvl1pPr>
          </a:lstStyle>
          <a:p>
            <a:pPr>
              <a:defRPr/>
            </a:pPr>
            <a:endParaRPr lang="es-ES" altLang="es-MX"/>
          </a:p>
        </p:txBody>
      </p:sp>
      <p:sp>
        <p:nvSpPr>
          <p:cNvPr id="260106" name="Rectangle 10">
            <a:extLst>
              <a:ext uri="{FF2B5EF4-FFF2-40B4-BE49-F238E27FC236}">
                <a16:creationId xmlns:a16="http://schemas.microsoft.com/office/drawing/2014/main" id="{E5AF75CA-B600-425B-96A3-8953A2F45066}"/>
              </a:ext>
            </a:extLst>
          </p:cNvPr>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ctr" eaLnBrk="1" hangingPunct="1">
              <a:defRPr sz="1400">
                <a:latin typeface="Arial" panose="020B0604020202020204" pitchFamily="34" charset="0"/>
              </a:defRPr>
            </a:lvl1pPr>
          </a:lstStyle>
          <a:p>
            <a:pPr>
              <a:defRPr/>
            </a:pPr>
            <a:endParaRPr lang="es-ES" altLang="es-MX"/>
          </a:p>
        </p:txBody>
      </p:sp>
      <p:sp>
        <p:nvSpPr>
          <p:cNvPr id="260107" name="Rectangle 11">
            <a:extLst>
              <a:ext uri="{FF2B5EF4-FFF2-40B4-BE49-F238E27FC236}">
                <a16:creationId xmlns:a16="http://schemas.microsoft.com/office/drawing/2014/main" id="{6F3FD881-BAD8-4828-8D45-7E7D7F633045}"/>
              </a:ext>
            </a:extLst>
          </p:cNvPr>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lvl1pPr algn="r" eaLnBrk="1" hangingPunct="1">
              <a:defRPr sz="1400" smtClean="0">
                <a:latin typeface="Arial" panose="020B0604020202020204" pitchFamily="34" charset="0"/>
              </a:defRPr>
            </a:lvl1pPr>
          </a:lstStyle>
          <a:p>
            <a:pPr>
              <a:defRPr/>
            </a:pPr>
            <a:fld id="{8E1AE3CC-33DE-48B8-85C8-1410455ED518}" type="slidenum">
              <a:rPr lang="es-ES" altLang="es-MX"/>
              <a:pPr>
                <a:defRPr/>
              </a:pPr>
              <a:t>‹Nº›</a:t>
            </a:fld>
            <a:endParaRPr lang="es-ES" altLang="es-MX"/>
          </a:p>
        </p:txBody>
      </p:sp>
    </p:spTree>
    <p:extLst>
      <p:ext uri="{BB962C8B-B14F-4D97-AF65-F5344CB8AC3E}">
        <p14:creationId xmlns:p14="http://schemas.microsoft.com/office/powerpoint/2010/main" val="3666623028"/>
      </p:ext>
    </p:extLst>
  </p:cSld>
  <p:clrMap bg1="dk2" tx1="lt1" bg2="dk1"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BEBA8EAE-BF5A-486C-A8C5-ECC9F3942E4B}">
                <a14:imgProps xmlns:a14="http://schemas.microsoft.com/office/drawing/2010/main">
                  <a14:imgLayer r:embed="rId14">
                    <a14:imgEffect>
                      <a14:artisticPhotocopy detail="0"/>
                    </a14:imgEffect>
                    <a14:imgEffect>
                      <a14:sharpenSoften amount="-100000"/>
                    </a14:imgEffect>
                    <a14:imgEffect>
                      <a14:brightnessContrast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B0F36F3-5C20-4577-82D9-C152D81961E5}" type="slidenum">
              <a:rPr lang="en-US" altLang="es-MX" smtClean="0"/>
              <a:pPr>
                <a:defRPr/>
              </a:pPr>
              <a:t>‹Nº›</a:t>
            </a:fld>
            <a:endParaRPr lang="en-US" altLang="es-MX"/>
          </a:p>
        </p:txBody>
      </p:sp>
    </p:spTree>
    <p:extLst>
      <p:ext uri="{BB962C8B-B14F-4D97-AF65-F5344CB8AC3E}">
        <p14:creationId xmlns:p14="http://schemas.microsoft.com/office/powerpoint/2010/main" val="3178807688"/>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es-MX"/>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es-MX"/>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32A38D27-E77C-4924-8BED-C4B214B43798}" type="slidenum">
              <a:rPr lang="es-ES" altLang="es-MX"/>
              <a:pPr>
                <a:defRPr/>
              </a:pPr>
              <a:t>‹Nº›</a:t>
            </a:fld>
            <a:endParaRPr lang="es-ES" altLang="es-MX"/>
          </a:p>
        </p:txBody>
      </p:sp>
    </p:spTree>
    <p:extLst>
      <p:ext uri="{BB962C8B-B14F-4D97-AF65-F5344CB8AC3E}">
        <p14:creationId xmlns:p14="http://schemas.microsoft.com/office/powerpoint/2010/main" val="2252213944"/>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cs typeface="+mn-cs"/>
              </a:defRPr>
            </a:lvl1pPr>
          </a:lstStyle>
          <a:p>
            <a:pPr>
              <a:defRPr/>
            </a:pPr>
            <a:endParaRPr lang="es-ES" altLang="es-MX"/>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solidFill>
                  <a:schemeClr val="tx1"/>
                </a:solidFill>
                <a:cs typeface="+mn-cs"/>
              </a:defRPr>
            </a:lvl1pPr>
          </a:lstStyle>
          <a:p>
            <a:pPr>
              <a:defRPr/>
            </a:pPr>
            <a:endParaRPr lang="es-ES" altLang="es-MX"/>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solidFill>
                  <a:schemeClr val="tx1"/>
                </a:solidFill>
                <a:cs typeface="+mn-cs"/>
              </a:defRPr>
            </a:lvl1pPr>
          </a:lstStyle>
          <a:p>
            <a:pPr>
              <a:defRPr/>
            </a:pPr>
            <a:fld id="{AB7D116D-D281-490F-9CB3-FF2DE4F8B465}" type="slidenum">
              <a:rPr lang="es-ES" altLang="es-MX"/>
              <a:pPr>
                <a:defRPr/>
              </a:pPr>
              <a:t>‹Nº›</a:t>
            </a:fld>
            <a:endParaRPr lang="es-ES" altLang="es-MX"/>
          </a:p>
        </p:txBody>
      </p:sp>
    </p:spTree>
    <p:extLst>
      <p:ext uri="{BB962C8B-B14F-4D97-AF65-F5344CB8AC3E}">
        <p14:creationId xmlns:p14="http://schemas.microsoft.com/office/powerpoint/2010/main" val="3327560455"/>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6D9"/>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53E7E72-9C0B-4B8B-A790-77FAB1D057C1}"/>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1027" name="Rectangle 3">
            <a:extLst>
              <a:ext uri="{FF2B5EF4-FFF2-40B4-BE49-F238E27FC236}">
                <a16:creationId xmlns:a16="http://schemas.microsoft.com/office/drawing/2014/main" id="{3DB07195-382A-47B0-9D75-CD0A79C9FD87}"/>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1028" name="Rectangle 4">
            <a:extLst>
              <a:ext uri="{FF2B5EF4-FFF2-40B4-BE49-F238E27FC236}">
                <a16:creationId xmlns:a16="http://schemas.microsoft.com/office/drawing/2014/main" id="{058DAC5A-D929-4F58-BFD1-34EF3D3BFECA}"/>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es-MX"/>
          </a:p>
        </p:txBody>
      </p:sp>
      <p:sp>
        <p:nvSpPr>
          <p:cNvPr id="1029" name="Rectangle 5">
            <a:extLst>
              <a:ext uri="{FF2B5EF4-FFF2-40B4-BE49-F238E27FC236}">
                <a16:creationId xmlns:a16="http://schemas.microsoft.com/office/drawing/2014/main" id="{C5B4C7ED-A09E-4489-9F2C-88EC19ED089C}"/>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es-MX"/>
          </a:p>
        </p:txBody>
      </p:sp>
      <p:sp>
        <p:nvSpPr>
          <p:cNvPr id="1030" name="Rectangle 6">
            <a:extLst>
              <a:ext uri="{FF2B5EF4-FFF2-40B4-BE49-F238E27FC236}">
                <a16:creationId xmlns:a16="http://schemas.microsoft.com/office/drawing/2014/main" id="{461BCE6F-32B7-4A31-A87F-664600348CCD}"/>
              </a:ext>
            </a:extLst>
          </p:cNvPr>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36A81E36-BD19-414A-A837-8CD3AF4F7181}" type="slidenum">
              <a:rPr lang="es-ES" altLang="es-MX"/>
              <a:pPr>
                <a:defRPr/>
              </a:pPr>
              <a:t>‹Nº›</a:t>
            </a:fld>
            <a:endParaRPr lang="es-ES" altLang="es-MX"/>
          </a:p>
        </p:txBody>
      </p:sp>
    </p:spTree>
    <p:extLst>
      <p:ext uri="{BB962C8B-B14F-4D97-AF65-F5344CB8AC3E}">
        <p14:creationId xmlns:p14="http://schemas.microsoft.com/office/powerpoint/2010/main" val="339356130"/>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galindo@ipn.mx" TargetMode="External"/><Relationship Id="rId2" Type="http://schemas.openxmlformats.org/officeDocument/2006/relationships/hyperlink" Target="http://www.fgalindosoria.com/" TargetMode="External"/><Relationship Id="rId1" Type="http://schemas.openxmlformats.org/officeDocument/2006/relationships/slideLayout" Target="../slideLayouts/slideLayout7.xml"/><Relationship Id="rId5" Type="http://schemas.openxmlformats.org/officeDocument/2006/relationships/hyperlink" Target="http://www.fgalindosoria.com/informatica/"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hyperlink" Target="http://www.fgalindosoria.com/informaticos/" TargetMode="Externa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hyperlink" Target="http://www.fgalindosoria.com/informatica/"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gif"/></Relationships>
</file>

<file path=ppt/slides/_rels/slide101.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hyperlink" Target="http://www.fgalindosoria.com/informatica/mei/transmision_instantanea/transmision_instantanea_de_informacion.pdf" TargetMode="Externa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fgalindosoria.com/informatica/aspects/e_i/" TargetMode="Externa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hyperlink" Target="http://www.fgalindosoria.com/informatica/aspects/e_i/notas/entropia_y_estructura.htm" TargetMode="External"/><Relationship Id="rId2" Type="http://schemas.openxmlformats.org/officeDocument/2006/relationships/hyperlink" Target="http://www.fgalindosoria.com/informatica/aspects/e_i/notas/entropia_principio_de_incertidumbre_energia_del_vacio_onda_particula.htm" TargetMode="External"/><Relationship Id="rId1" Type="http://schemas.openxmlformats.org/officeDocument/2006/relationships/slideLayout" Target="../slideLayouts/slideLayout7.xml"/><Relationship Id="rId4" Type="http://schemas.openxmlformats.org/officeDocument/2006/relationships/hyperlink" Target="http://es.wikipedia.org/wiki/Entrop%C3%ADa" TargetMode="External"/></Relationships>
</file>

<file path=ppt/slides/_rels/slide107.xml.rels><?xml version="1.0" encoding="UTF-8" standalone="yes"?>
<Relationships xmlns="http://schemas.openxmlformats.org/package/2006/relationships"><Relationship Id="rId3" Type="http://schemas.openxmlformats.org/officeDocument/2006/relationships/hyperlink" Target="https://es.wikipedia.org/wiki/El_ascenso_del_hombre" TargetMode="External"/><Relationship Id="rId2" Type="http://schemas.openxmlformats.org/officeDocument/2006/relationships/hyperlink" Target="https://es.wikipedia.org/wiki/Jacob_Bronowski" TargetMode="External"/><Relationship Id="rId1" Type="http://schemas.openxmlformats.org/officeDocument/2006/relationships/slideLayout" Target="../slideLayouts/slideLayout7.xml"/><Relationship Id="rId5" Type="http://schemas.openxmlformats.org/officeDocument/2006/relationships/hyperlink" Target="https://es.wikipedia.org/wiki/Entrop%C3%ADa#Entrop%C3%ADa_y_desorden" TargetMode="External"/><Relationship Id="rId4" Type="http://schemas.openxmlformats.org/officeDocument/2006/relationships/hyperlink" Target="https://es.wikipedia.org/wiki/Bogot%C3%A1" TargetMode="External"/></Relationships>
</file>

<file path=ppt/slides/_rels/slide108.xml.rels><?xml version="1.0" encoding="UTF-8" standalone="yes"?>
<Relationships xmlns="http://schemas.openxmlformats.org/package/2006/relationships"><Relationship Id="rId3" Type="http://schemas.openxmlformats.org/officeDocument/2006/relationships/hyperlink" Target="http://en.wikipedia.org/wiki/History_of_entropy#Information_theory" TargetMode="External"/><Relationship Id="rId2" Type="http://schemas.openxmlformats.org/officeDocument/2006/relationships/hyperlink" Target="http://en.wikipedia.org/wiki/Entropy_(statistical_thermodynamics)" TargetMode="Externa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hyperlink" Target="http://www.fgalindosoria.com/informatica/aspects/e_i/" TargetMode="External"/><Relationship Id="rId4" Type="http://schemas.openxmlformats.org/officeDocument/2006/relationships/image" Target="../media/image25.gif"/></Relationships>
</file>

<file path=ppt/slides/_rels/slide109.xml.rels><?xml version="1.0" encoding="UTF-8" standalone="yes"?>
<Relationships xmlns="http://schemas.openxmlformats.org/package/2006/relationships"><Relationship Id="rId8" Type="http://schemas.openxmlformats.org/officeDocument/2006/relationships/hyperlink" Target="https://es.wikipedia.org/wiki/Constante_de_Boltzmann" TargetMode="External"/><Relationship Id="rId3" Type="http://schemas.openxmlformats.org/officeDocument/2006/relationships/hyperlink" Target="https://es.wikipedia.org/wiki/Segundo_principio_de_la_termodin%C3%A1mica#Entrop.C3.ADa_en_mec.C3.A1nica_estad.C3.ADstica" TargetMode="External"/><Relationship Id="rId7" Type="http://schemas.openxmlformats.org/officeDocument/2006/relationships/image" Target="../media/image27.png"/><Relationship Id="rId2" Type="http://schemas.openxmlformats.org/officeDocument/2006/relationships/hyperlink" Target="https://es.wikipedia.org/wiki/Mec%C3%A1nica_estad%C3%ADstica" TargetMode="External"/><Relationship Id="rId1" Type="http://schemas.openxmlformats.org/officeDocument/2006/relationships/slideLayout" Target="../slideLayouts/slideLayout6.xml"/><Relationship Id="rId6" Type="http://schemas.openxmlformats.org/officeDocument/2006/relationships/hyperlink" Target="https://es.wikipedia.org/wiki/Logaritmo_natural" TargetMode="External"/><Relationship Id="rId5" Type="http://schemas.openxmlformats.org/officeDocument/2006/relationships/hyperlink" Target="https://es.wikipedia.org/wiki/Equilibrio_termodin%C3%A1mico" TargetMode="External"/><Relationship Id="rId4" Type="http://schemas.openxmlformats.org/officeDocument/2006/relationships/hyperlink" Target="https://es.wikipedia.org/wiki/Sistema_aislado" TargetMode="External"/></Relationships>
</file>

<file path=ppt/slides/_rels/slide11.xml.rels><?xml version="1.0" encoding="UTF-8" standalone="yes"?>
<Relationships xmlns="http://schemas.openxmlformats.org/package/2006/relationships"><Relationship Id="rId2" Type="http://schemas.openxmlformats.org/officeDocument/2006/relationships/hyperlink" Target="http://www.fgalindosoria.com/informaticos/" TargetMode="Externa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8" Type="http://schemas.openxmlformats.org/officeDocument/2006/relationships/hyperlink" Target="http://www.fgalindosoria.com/informaticos/fundamentales/Jacob_David_Bekenstein/" TargetMode="External"/><Relationship Id="rId3" Type="http://schemas.openxmlformats.org/officeDocument/2006/relationships/hyperlink" Target="http://es.wikipedia.org/wiki/Constante_de_Boltzmann" TargetMode="External"/><Relationship Id="rId7" Type="http://schemas.openxmlformats.org/officeDocument/2006/relationships/hyperlink" Target="http://www.scholarpedia.org/article/Bekenstein-Hawking_entropy" TargetMode="External"/><Relationship Id="rId2" Type="http://schemas.openxmlformats.org/officeDocument/2006/relationships/hyperlink" Target="http://es.wikipedia.org/wiki/Entrop%C3%ADa" TargetMode="External"/><Relationship Id="rId1" Type="http://schemas.openxmlformats.org/officeDocument/2006/relationships/slideLayout" Target="../slideLayouts/slideLayout7.xml"/><Relationship Id="rId6" Type="http://schemas.openxmlformats.org/officeDocument/2006/relationships/hyperlink" Target="http://es.wikipedia.org/wiki/Constante_de_Planck" TargetMode="External"/><Relationship Id="rId5" Type="http://schemas.openxmlformats.org/officeDocument/2006/relationships/hyperlink" Target="http://es.wikipedia.org/wiki/Constante_de_la_gravitaci%C3%B3n" TargetMode="External"/><Relationship Id="rId4" Type="http://schemas.openxmlformats.org/officeDocument/2006/relationships/hyperlink" Target="http://es.wikipedia.org/wiki/Velocidad_de_la_luz" TargetMode="External"/></Relationships>
</file>

<file path=ppt/slides/_rels/slide1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hyperlink" Target="http://www.fgalindosoria.com/informatica/paradigm/systems/" TargetMode="External"/><Relationship Id="rId7" Type="http://schemas.openxmlformats.org/officeDocument/2006/relationships/hyperlink" Target="http://www.fgalindosoria.com/eac/evolucion/evolucion_sistemas_evolutivos/evolucion_sistemas_evolutivos.htm" TargetMode="External"/><Relationship Id="rId2" Type="http://schemas.openxmlformats.org/officeDocument/2006/relationships/hyperlink" Target="http://www.fgalindosoria.com/informatica/paradigm/" TargetMode="External"/><Relationship Id="rId1" Type="http://schemas.openxmlformats.org/officeDocument/2006/relationships/slideLayout" Target="../slideLayouts/slideLayout30.xml"/><Relationship Id="rId6" Type="http://schemas.openxmlformats.org/officeDocument/2006/relationships/hyperlink" Target="http://www.fgalindosoria.com/informatica/mei/" TargetMode="External"/><Relationship Id="rId5" Type="http://schemas.openxmlformats.org/officeDocument/2006/relationships/hyperlink" Target="http://www.fgalindosoria.com/informatica/information/" TargetMode="External"/><Relationship Id="rId4" Type="http://schemas.openxmlformats.org/officeDocument/2006/relationships/hyperlink" Target="http://en.wikipedia.org/wiki/Information_revolution" TargetMode="External"/></Relationships>
</file>

<file path=ppt/slides/_rels/slide116.xml.rels><?xml version="1.0" encoding="UTF-8" standalone="yes"?>
<Relationships xmlns="http://schemas.openxmlformats.org/package/2006/relationships"><Relationship Id="rId2" Type="http://schemas.openxmlformats.org/officeDocument/2006/relationships/hyperlink" Target="http://www.fgalindosoria.com/eac/evolucion/evolucion/evolucion.pdf" TargetMode="External"/><Relationship Id="rId1" Type="http://schemas.openxmlformats.org/officeDocument/2006/relationships/slideLayout" Target="../slideLayouts/slideLayout30.xml"/></Relationships>
</file>

<file path=ppt/slides/_rels/slide117.xml.rels><?xml version="1.0" encoding="UTF-8" standalone="yes"?>
<Relationships xmlns="http://schemas.openxmlformats.org/package/2006/relationships"><Relationship Id="rId3" Type="http://schemas.openxmlformats.org/officeDocument/2006/relationships/hyperlink" Target="http://www.fgalindosoria.com/informatica/paradigm/systems/" TargetMode="External"/><Relationship Id="rId7" Type="http://schemas.openxmlformats.org/officeDocument/2006/relationships/hyperlink" Target="http://www.fgalindosoria.com/eac/evolucion/evolucion_sistemas_evolutivos/evolucion_sistemas_evolutivos.htm" TargetMode="External"/><Relationship Id="rId2" Type="http://schemas.openxmlformats.org/officeDocument/2006/relationships/hyperlink" Target="http://www.fgalindosoria.com/informatica/paradigm/" TargetMode="External"/><Relationship Id="rId1" Type="http://schemas.openxmlformats.org/officeDocument/2006/relationships/slideLayout" Target="../slideLayouts/slideLayout30.xml"/><Relationship Id="rId6" Type="http://schemas.openxmlformats.org/officeDocument/2006/relationships/hyperlink" Target="http://www.fgalindosoria.com/informatica/mei/" TargetMode="External"/><Relationship Id="rId5" Type="http://schemas.openxmlformats.org/officeDocument/2006/relationships/hyperlink" Target="http://www.fgalindosoria.com/informatica/information/" TargetMode="External"/><Relationship Id="rId4" Type="http://schemas.openxmlformats.org/officeDocument/2006/relationships/hyperlink" Target="http://en.wikipedia.org/wiki/Information_revolution" TargetMode="External"/></Relationships>
</file>

<file path=ppt/slides/_rels/slide118.xml.rels><?xml version="1.0" encoding="UTF-8" standalone="yes"?>
<Relationships xmlns="http://schemas.openxmlformats.org/package/2006/relationships"><Relationship Id="rId8" Type="http://schemas.openxmlformats.org/officeDocument/2006/relationships/slide" Target="slide217.xml"/><Relationship Id="rId3" Type="http://schemas.openxmlformats.org/officeDocument/2006/relationships/slide" Target="slide46.xml"/><Relationship Id="rId7" Type="http://schemas.openxmlformats.org/officeDocument/2006/relationships/slide" Target="slide157.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18.xml"/><Relationship Id="rId11" Type="http://schemas.openxmlformats.org/officeDocument/2006/relationships/hyperlink" Target="http://www.fgalindosoria.com/informatica/Informatica18/" TargetMode="External"/><Relationship Id="rId5" Type="http://schemas.openxmlformats.org/officeDocument/2006/relationships/slide" Target="slide96.xml"/><Relationship Id="rId10" Type="http://schemas.openxmlformats.org/officeDocument/2006/relationships/hyperlink" Target="http://www.fgalindosoria.com/informatica/Informatica18/Informatica_Esquema.pdf" TargetMode="External"/><Relationship Id="rId4" Type="http://schemas.openxmlformats.org/officeDocument/2006/relationships/slide" Target="slide56.xml"/><Relationship Id="rId9" Type="http://schemas.openxmlformats.org/officeDocument/2006/relationships/slide" Target="slide243.xml"/></Relationships>
</file>

<file path=ppt/slides/_rels/slide119.xml.rels><?xml version="1.0" encoding="UTF-8" standalone="yes"?>
<Relationships xmlns="http://schemas.openxmlformats.org/package/2006/relationships"><Relationship Id="rId3" Type="http://schemas.openxmlformats.org/officeDocument/2006/relationships/hyperlink" Target="http://www.fgalindosoria.com/informatica/properties/d_f/" TargetMode="External"/><Relationship Id="rId2" Type="http://schemas.openxmlformats.org/officeDocument/2006/relationships/hyperlink" Target="http://www.fgalindosoria.com/informatica/properties/" TargetMode="External"/><Relationship Id="rId1" Type="http://schemas.openxmlformats.org/officeDocument/2006/relationships/slideLayout" Target="../slideLayouts/slideLayout41.xml"/><Relationship Id="rId5" Type="http://schemas.openxmlformats.org/officeDocument/2006/relationships/hyperlink" Target="http://www.fgalindosoria.com/informatica/properties/recursion/" TargetMode="External"/><Relationship Id="rId4" Type="http://schemas.openxmlformats.org/officeDocument/2006/relationships/hyperlink" Target="http://www.fgalindosoria.com/informatica/properties/symmetry/"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www.fgalindosoria.com/informaticos/" TargetMode="Externa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hyperlink" Target="http://www.fgalindosoria.com/informatica/properties/d_f/" TargetMode="External"/><Relationship Id="rId1" Type="http://schemas.openxmlformats.org/officeDocument/2006/relationships/slideLayout" Target="../slideLayouts/slideLayout41.xml"/></Relationships>
</file>

<file path=ppt/slides/_rels/slide121.xml.rels><?xml version="1.0" encoding="UTF-8" standalone="yes"?>
<Relationships xmlns="http://schemas.openxmlformats.org/package/2006/relationships"><Relationship Id="rId8" Type="http://schemas.openxmlformats.org/officeDocument/2006/relationships/hyperlink" Target="http://en.wikipedia.org/wiki/Relative_density" TargetMode="External"/><Relationship Id="rId13" Type="http://schemas.openxmlformats.org/officeDocument/2006/relationships/hyperlink" Target="http://en.wikipedia.org/wiki/Energy_density" TargetMode="External"/><Relationship Id="rId18" Type="http://schemas.openxmlformats.org/officeDocument/2006/relationships/hyperlink" Target="http://en.wikipedia.org/wiki/Schnirelmann_density" TargetMode="External"/><Relationship Id="rId3" Type="http://schemas.openxmlformats.org/officeDocument/2006/relationships/hyperlink" Target="http://en.wikipedia.org/wiki/Density" TargetMode="External"/><Relationship Id="rId7" Type="http://schemas.openxmlformats.org/officeDocument/2006/relationships/hyperlink" Target="http://en.wikipedia.org/wiki/Specific_gravity" TargetMode="External"/><Relationship Id="rId12" Type="http://schemas.openxmlformats.org/officeDocument/2006/relationships/hyperlink" Target="http://en.wikipedia.org/wiki/Charge_density" TargetMode="External"/><Relationship Id="rId17" Type="http://schemas.openxmlformats.org/officeDocument/2006/relationships/hyperlink" Target="http://en.wikipedia.org/wiki/Nowhere_dense_set" TargetMode="External"/><Relationship Id="rId2" Type="http://schemas.openxmlformats.org/officeDocument/2006/relationships/hyperlink" Target="http://en.wikipedia.org/wiki/Mass" TargetMode="External"/><Relationship Id="rId16" Type="http://schemas.openxmlformats.org/officeDocument/2006/relationships/hyperlink" Target="http://en.wikipedia.org/wiki/Dense_set" TargetMode="External"/><Relationship Id="rId1" Type="http://schemas.openxmlformats.org/officeDocument/2006/relationships/slideLayout" Target="../slideLayouts/slideLayout41.xml"/><Relationship Id="rId6" Type="http://schemas.openxmlformats.org/officeDocument/2006/relationships/hyperlink" Target="http://en.wikipedia.org/wiki/Planck_density" TargetMode="External"/><Relationship Id="rId11" Type="http://schemas.openxmlformats.org/officeDocument/2006/relationships/hyperlink" Target="http://en.wikipedia.org/wiki/Current_density" TargetMode="External"/><Relationship Id="rId5" Type="http://schemas.openxmlformats.org/officeDocument/2006/relationships/hyperlink" Target="http://en.wikipedia.org/wiki/Linear_density" TargetMode="External"/><Relationship Id="rId15" Type="http://schemas.openxmlformats.org/officeDocument/2006/relationships/hyperlink" Target="http://en.wikipedia.org/wiki/Absorbance" TargetMode="External"/><Relationship Id="rId10" Type="http://schemas.openxmlformats.org/officeDocument/2006/relationships/hyperlink" Target="http://en.wikipedia.org/wiki/Number_density" TargetMode="External"/><Relationship Id="rId4" Type="http://schemas.openxmlformats.org/officeDocument/2006/relationships/hyperlink" Target="http://en.wikipedia.org/wiki/Area_density" TargetMode="External"/><Relationship Id="rId9" Type="http://schemas.openxmlformats.org/officeDocument/2006/relationships/hyperlink" Target="http://en.wikipedia.org/wiki/Vapour_density" TargetMode="External"/><Relationship Id="rId14" Type="http://schemas.openxmlformats.org/officeDocument/2006/relationships/hyperlink" Target="http://en.wikipedia.org/wiki/Force_density" TargetMode="External"/></Relationships>
</file>

<file path=ppt/slides/_rels/slide122.xml.rels><?xml version="1.0" encoding="UTF-8" standalone="yes"?>
<Relationships xmlns="http://schemas.openxmlformats.org/package/2006/relationships"><Relationship Id="rId8" Type="http://schemas.openxmlformats.org/officeDocument/2006/relationships/hyperlink" Target="http://en.wikipedia.org/wiki/Dense_graph" TargetMode="External"/><Relationship Id="rId13" Type="http://schemas.openxmlformats.org/officeDocument/2006/relationships/hyperlink" Target="http://en.wikipedia.org/wiki/Density_on_a_manifold" TargetMode="External"/><Relationship Id="rId3" Type="http://schemas.openxmlformats.org/officeDocument/2006/relationships/hyperlink" Target="http://en.wikipedia.org/wiki/Lebesgue's_density_theorem" TargetMode="External"/><Relationship Id="rId7" Type="http://schemas.openxmlformats.org/officeDocument/2006/relationships/hyperlink" Target="http://en.wikipedia.org/wiki/Tensor_density" TargetMode="External"/><Relationship Id="rId12" Type="http://schemas.openxmlformats.org/officeDocument/2006/relationships/hyperlink" Target="http://en.wikipedia.org/wiki/Polytope_density" TargetMode="External"/><Relationship Id="rId2" Type="http://schemas.openxmlformats.org/officeDocument/2006/relationships/hyperlink" Target="http://en.wikipedia.org/wiki/Natural_density" TargetMode="External"/><Relationship Id="rId16" Type="http://schemas.openxmlformats.org/officeDocument/2006/relationships/hyperlink" Target="http://en.wikipedia.org/wiki/Density_(disambiguation)" TargetMode="External"/><Relationship Id="rId1" Type="http://schemas.openxmlformats.org/officeDocument/2006/relationships/slideLayout" Target="../slideLayouts/slideLayout41.xml"/><Relationship Id="rId6" Type="http://schemas.openxmlformats.org/officeDocument/2006/relationships/hyperlink" Target="http://en.wikipedia.org/wiki/Kernel_density_estimation" TargetMode="External"/><Relationship Id="rId11" Type="http://schemas.openxmlformats.org/officeDocument/2006/relationships/hyperlink" Target="http://en.wikipedia.org/wiki/Cofinal_(mathematics)" TargetMode="External"/><Relationship Id="rId5" Type="http://schemas.openxmlformats.org/officeDocument/2006/relationships/hyperlink" Target="http://en.wikipedia.org/wiki/Density_estimation" TargetMode="External"/><Relationship Id="rId15" Type="http://schemas.openxmlformats.org/officeDocument/2006/relationships/hyperlink" Target="http://en.wikipedia.org/wiki/Memory_storage_density" TargetMode="External"/><Relationship Id="rId10" Type="http://schemas.openxmlformats.org/officeDocument/2006/relationships/hyperlink" Target="http://en.wikipedia.org/wiki/Dense_order" TargetMode="External"/><Relationship Id="rId4" Type="http://schemas.openxmlformats.org/officeDocument/2006/relationships/hyperlink" Target="http://en.wikipedia.org/wiki/Probability_density_function" TargetMode="External"/><Relationship Id="rId9" Type="http://schemas.openxmlformats.org/officeDocument/2006/relationships/hyperlink" Target="http://en.wikipedia.org/wiki/Dense-in-itself" TargetMode="External"/><Relationship Id="rId14" Type="http://schemas.openxmlformats.org/officeDocument/2006/relationships/hyperlink" Target="http://en.wikipedia.org/wiki/Population_density" TargetMode="External"/></Relationships>
</file>

<file path=ppt/slides/_rels/slide123.xml.rels><?xml version="1.0" encoding="UTF-8" standalone="yes"?>
<Relationships xmlns="http://schemas.openxmlformats.org/package/2006/relationships"><Relationship Id="rId2" Type="http://schemas.openxmlformats.org/officeDocument/2006/relationships/hyperlink" Target="http://www.fgalindosoria.com/informatica/properties/d_f/" TargetMode="External"/><Relationship Id="rId1" Type="http://schemas.openxmlformats.org/officeDocument/2006/relationships/slideLayout" Target="../slideLayouts/slideLayout41.xml"/></Relationships>
</file>

<file path=ppt/slides/_rels/slide124.xml.rels><?xml version="1.0" encoding="UTF-8" standalone="yes"?>
<Relationships xmlns="http://schemas.openxmlformats.org/package/2006/relationships"><Relationship Id="rId2" Type="http://schemas.openxmlformats.org/officeDocument/2006/relationships/hyperlink" Target="https://deconceptos.com/ciencias-naturales/frecuencia" TargetMode="External"/><Relationship Id="rId1" Type="http://schemas.openxmlformats.org/officeDocument/2006/relationships/slideLayout" Target="../slideLayouts/slideLayout41.xml"/></Relationships>
</file>

<file path=ppt/slides/_rels/slide125.xml.rels><?xml version="1.0" encoding="UTF-8" standalone="yes"?>
<Relationships xmlns="http://schemas.openxmlformats.org/package/2006/relationships"><Relationship Id="rId2" Type="http://schemas.openxmlformats.org/officeDocument/2006/relationships/hyperlink" Target="https://es.wikipedia.org/wiki/Frecuencia" TargetMode="External"/><Relationship Id="rId1" Type="http://schemas.openxmlformats.org/officeDocument/2006/relationships/slideLayout" Target="../slideLayouts/slideLayout41.xml"/></Relationships>
</file>

<file path=ppt/slides/_rels/slide126.xml.rels><?xml version="1.0" encoding="UTF-8" standalone="yes"?>
<Relationships xmlns="http://schemas.openxmlformats.org/package/2006/relationships"><Relationship Id="rId2" Type="http://schemas.openxmlformats.org/officeDocument/2006/relationships/hyperlink" Target="http://www.fgalindosoria.com/informatica/properties/d_f/" TargetMode="External"/><Relationship Id="rId1" Type="http://schemas.openxmlformats.org/officeDocument/2006/relationships/slideLayout" Target="../slideLayouts/slideLayout4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28.xml.rels><?xml version="1.0" encoding="UTF-8" standalone="yes"?>
<Relationships xmlns="http://schemas.openxmlformats.org/package/2006/relationships"><Relationship Id="rId2" Type="http://schemas.openxmlformats.org/officeDocument/2006/relationships/hyperlink" Target="https://es.wikipedia.org/wiki/Simetr%C3%ADa" TargetMode="External"/><Relationship Id="rId1" Type="http://schemas.openxmlformats.org/officeDocument/2006/relationships/slideLayout" Target="../slideLayouts/slideLayout41.xml"/></Relationships>
</file>

<file path=ppt/slides/_rels/slide129.xml.rels><?xml version="1.0" encoding="UTF-8" standalone="yes"?>
<Relationships xmlns="http://schemas.openxmlformats.org/package/2006/relationships"><Relationship Id="rId3" Type="http://schemas.openxmlformats.org/officeDocument/2006/relationships/hyperlink" Target="http://www.fgalindosoria.com/informatica/properties/symmetry" TargetMode="External"/><Relationship Id="rId7" Type="http://schemas.openxmlformats.org/officeDocument/2006/relationships/hyperlink" Target="http://www.fgalindosoria.com/informatica/properties/symmetry/gauge_invariance.htm" TargetMode="External"/><Relationship Id="rId2" Type="http://schemas.openxmlformats.org/officeDocument/2006/relationships/image" Target="../media/image31.png"/><Relationship Id="rId1" Type="http://schemas.openxmlformats.org/officeDocument/2006/relationships/slideLayout" Target="../slideLayouts/slideLayout41.xml"/><Relationship Id="rId6" Type="http://schemas.openxmlformats.org/officeDocument/2006/relationships/hyperlink" Target="http://www.fgalindosoria.com/informatica/properties/symmetry/fractal_space_time.htm" TargetMode="External"/><Relationship Id="rId5" Type="http://schemas.openxmlformats.org/officeDocument/2006/relationships/hyperlink" Target="http://www.fgalindosoria.com/informatica/properties/symmetry/fractal_symmetry.htm" TargetMode="External"/><Relationship Id="rId4" Type="http://schemas.openxmlformats.org/officeDocument/2006/relationships/hyperlink" Target="http://www.fgalindosoria.com/informatica/properties/symmetry/symmetry_invariance_groups.ht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hyperlink" Target="http://www.fgalindosoria.com/informatica/properties/symmetry/" TargetMode="External"/><Relationship Id="rId2" Type="http://schemas.openxmlformats.org/officeDocument/2006/relationships/image" Target="../media/image32.png"/><Relationship Id="rId1" Type="http://schemas.openxmlformats.org/officeDocument/2006/relationships/slideLayout" Target="../slideLayouts/slideLayout41.xml"/></Relationships>
</file>

<file path=ppt/slides/_rels/slide131.xml.rels><?xml version="1.0" encoding="UTF-8" standalone="yes"?>
<Relationships xmlns="http://schemas.openxmlformats.org/package/2006/relationships"><Relationship Id="rId3" Type="http://schemas.openxmlformats.org/officeDocument/2006/relationships/hyperlink" Target="http://www.fgalindosoria.com/informatica/fundamentals/noether/" TargetMode="External"/><Relationship Id="rId2" Type="http://schemas.openxmlformats.org/officeDocument/2006/relationships/hyperlink" Target="http://es.wikipedia.org/wiki/Teorema_de_Noether" TargetMode="External"/><Relationship Id="rId1" Type="http://schemas.openxmlformats.org/officeDocument/2006/relationships/slideLayout" Target="../slideLayouts/slideLayout41.xml"/><Relationship Id="rId4" Type="http://schemas.openxmlformats.org/officeDocument/2006/relationships/hyperlink" Target="http://www.fgalindosoria.com/informaticos/fundamentales/Amalie_Emmy_Noether/" TargetMode="External"/></Relationships>
</file>

<file path=ppt/slides/_rels/slide132.xml.rels><?xml version="1.0" encoding="UTF-8" standalone="yes"?>
<Relationships xmlns="http://schemas.openxmlformats.org/package/2006/relationships"><Relationship Id="rId3" Type="http://schemas.openxmlformats.org/officeDocument/2006/relationships/hyperlink" Target="http://www.fgalindosoria.com/informatica/properties/recursion/" TargetMode="External"/><Relationship Id="rId2" Type="http://schemas.openxmlformats.org/officeDocument/2006/relationships/image" Target="../media/image33.png"/><Relationship Id="rId1" Type="http://schemas.openxmlformats.org/officeDocument/2006/relationships/slideLayout" Target="../slideLayouts/slideLayout41.xml"/></Relationships>
</file>

<file path=ppt/slides/_rels/slide133.xml.rels><?xml version="1.0" encoding="UTF-8" standalone="yes"?>
<Relationships xmlns="http://schemas.openxmlformats.org/package/2006/relationships"><Relationship Id="rId3" Type="http://schemas.openxmlformats.org/officeDocument/2006/relationships/hyperlink" Target="http://www.fgalindosoria.com/informatica/properties/"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41.xml"/><Relationship Id="rId4" Type="http://schemas.openxmlformats.org/officeDocument/2006/relationships/hyperlink" Target="http://www.fgalindosoria.com/informatica/methods/search/" TargetMode="External"/></Relationships>
</file>

<file path=ppt/slides/_rels/slide134.xml.rels><?xml version="1.0" encoding="UTF-8" standalone="yes"?>
<Relationships xmlns="http://schemas.openxmlformats.org/package/2006/relationships"><Relationship Id="rId2" Type="http://schemas.openxmlformats.org/officeDocument/2006/relationships/hyperlink" Target="http://www.fgalindosoria.com/informatica/methods/search/" TargetMode="External"/><Relationship Id="rId1" Type="http://schemas.openxmlformats.org/officeDocument/2006/relationships/slideLayout" Target="../slideLayouts/slideLayout41.xml"/></Relationships>
</file>

<file path=ppt/slides/_rels/slide135.xml.rels><?xml version="1.0" encoding="UTF-8" standalone="yes"?>
<Relationships xmlns="http://schemas.openxmlformats.org/package/2006/relationships"><Relationship Id="rId2" Type="http://schemas.openxmlformats.org/officeDocument/2006/relationships/hyperlink" Target="http://www.fgalindosoria.com/informatica/methods/search/" TargetMode="External"/><Relationship Id="rId1" Type="http://schemas.openxmlformats.org/officeDocument/2006/relationships/slideLayout" Target="../slideLayouts/slideLayout41.xml"/></Relationships>
</file>

<file path=ppt/slides/_rels/slide136.xml.rels><?xml version="1.0" encoding="UTF-8" standalone="yes"?>
<Relationships xmlns="http://schemas.openxmlformats.org/package/2006/relationships"><Relationship Id="rId3" Type="http://schemas.openxmlformats.org/officeDocument/2006/relationships/hyperlink" Target="http://www.fgalindosoria.com/informatica/properties/"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41.xml"/><Relationship Id="rId4" Type="http://schemas.openxmlformats.org/officeDocument/2006/relationships/hyperlink" Target="http://www.fgalindosoria.com/informatica/areas/" TargetMode="External"/></Relationships>
</file>

<file path=ppt/slides/_rels/slide137.xml.rels><?xml version="1.0" encoding="UTF-8" standalone="yes"?>
<Relationships xmlns="http://schemas.openxmlformats.org/package/2006/relationships"><Relationship Id="rId2" Type="http://schemas.openxmlformats.org/officeDocument/2006/relationships/hyperlink" Target="http://www.fgalindosoria.com/informatica/areas/robotics/" TargetMode="External"/><Relationship Id="rId1" Type="http://schemas.openxmlformats.org/officeDocument/2006/relationships/slideLayout" Target="../slideLayouts/slideLayout41.xml"/></Relationships>
</file>

<file path=ppt/slides/_rels/slide1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1.xml"/></Relationships>
</file>

<file path=ppt/slides/_rels/slide139.xml.rels><?xml version="1.0" encoding="UTF-8" standalone="yes"?>
<Relationships xmlns="http://schemas.openxmlformats.org/package/2006/relationships"><Relationship Id="rId2" Type="http://schemas.openxmlformats.org/officeDocument/2006/relationships/hyperlink" Target="https://es.wikipedia.org/wiki/Sophia_(robot" TargetMode="External"/><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3" Type="http://schemas.openxmlformats.org/officeDocument/2006/relationships/hyperlink" Target="http://www.fgalindosoria.com/linguisticamatematica/" TargetMode="External"/><Relationship Id="rId2" Type="http://schemas.openxmlformats.org/officeDocument/2006/relationships/hyperlink" Target="http://www.fgalindosoria.com/icu/" TargetMode="External"/><Relationship Id="rId1" Type="http://schemas.openxmlformats.org/officeDocument/2006/relationships/slideLayout" Target="../slideLayouts/slideLayout7.xml"/><Relationship Id="rId4" Type="http://schemas.openxmlformats.org/officeDocument/2006/relationships/hyperlink" Target="http://www.fgalindosoria.com/linguisticamatematica" TargetMode="External"/></Relationships>
</file>

<file path=ppt/slides/_rels/slide1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1.xml"/></Relationships>
</file>

<file path=ppt/slides/_rels/slide141.xml.rels><?xml version="1.0" encoding="UTF-8" standalone="yes"?>
<Relationships xmlns="http://schemas.openxmlformats.org/package/2006/relationships"><Relationship Id="rId2" Type="http://schemas.openxmlformats.org/officeDocument/2006/relationships/hyperlink" Target="https://www.youtube.com/watch?v=RCXGpEmFbOw" TargetMode="External"/><Relationship Id="rId1" Type="http://schemas.openxmlformats.org/officeDocument/2006/relationships/slideLayout" Target="../slideLayouts/slideLayout35.xml"/></Relationships>
</file>

<file path=ppt/slides/_rels/slide142.xml.rels><?xml version="1.0" encoding="UTF-8" standalone="yes"?>
<Relationships xmlns="http://schemas.openxmlformats.org/package/2006/relationships"><Relationship Id="rId2" Type="http://schemas.openxmlformats.org/officeDocument/2006/relationships/hyperlink" Target="https://www.youtube.com/watch?v=LS8sa42xevA" TargetMode="External"/><Relationship Id="rId1" Type="http://schemas.openxmlformats.org/officeDocument/2006/relationships/slideLayout" Target="../slideLayouts/slideLayout41.xml"/></Relationships>
</file>

<file path=ppt/slides/_rels/slide143.xml.rels><?xml version="1.0" encoding="UTF-8" standalone="yes"?>
<Relationships xmlns="http://schemas.openxmlformats.org/package/2006/relationships"><Relationship Id="rId2" Type="http://schemas.openxmlformats.org/officeDocument/2006/relationships/hyperlink" Target="http://www.fgalindosoria.com/informatica/areas/ai/" TargetMode="External"/><Relationship Id="rId1" Type="http://schemas.openxmlformats.org/officeDocument/2006/relationships/slideLayout" Target="../slideLayouts/slideLayout41.xml"/></Relationships>
</file>

<file path=ppt/slides/_rels/slide144.xml.rels><?xml version="1.0" encoding="UTF-8" standalone="yes"?>
<Relationships xmlns="http://schemas.openxmlformats.org/package/2006/relationships"><Relationship Id="rId2" Type="http://schemas.openxmlformats.org/officeDocument/2006/relationships/hyperlink" Target="https://www.youtube.com/watch?v=ed-cWW31Wl4" TargetMode="External"/><Relationship Id="rId1" Type="http://schemas.openxmlformats.org/officeDocument/2006/relationships/slideLayout" Target="../slideLayouts/slideLayout4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4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8.xml.rels><?xml version="1.0" encoding="UTF-8" standalone="yes"?>
<Relationships xmlns="http://schemas.openxmlformats.org/package/2006/relationships"><Relationship Id="rId3" Type="http://schemas.openxmlformats.org/officeDocument/2006/relationships/hyperlink" Target="http://www.fgalindosoria.com/eac/evolucion/evolucion_sev/evolucion_sev.pdf" TargetMode="External"/><Relationship Id="rId2" Type="http://schemas.openxmlformats.org/officeDocument/2006/relationships/hyperlink" Target="http://www.fgalindosoria.com/eac/evolucion/evolucion_sev/evolucion_sev_a.pdf" TargetMode="External"/><Relationship Id="rId1" Type="http://schemas.openxmlformats.org/officeDocument/2006/relationships/slideLayout" Target="../slideLayouts/slideLayout41.xml"/></Relationships>
</file>

<file path=ppt/slides/_rels/slide149.xml.rels><?xml version="1.0" encoding="UTF-8" standalone="yes"?>
<Relationships xmlns="http://schemas.openxmlformats.org/package/2006/relationships"><Relationship Id="rId2" Type="http://schemas.openxmlformats.org/officeDocument/2006/relationships/hyperlink" Target="https://www.youtube.com/watch?v=IutbTIcnyD8" TargetMode="Externa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hyperlink" Target="http://www.fgalindosoria.com/eac/" TargetMode="External"/><Relationship Id="rId2" Type="http://schemas.openxmlformats.org/officeDocument/2006/relationships/hyperlink" Target="http://www.fgalindosoria.com/eac" TargetMode="Externa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hyperlink" Target="https://youtu.be/MUV1CLnp3oY" TargetMode="External"/><Relationship Id="rId1" Type="http://schemas.openxmlformats.org/officeDocument/2006/relationships/slideLayout" Target="../slideLayouts/slideLayout41.xml"/></Relationships>
</file>

<file path=ppt/slides/_rels/slide151.xml.rels><?xml version="1.0" encoding="UTF-8" standalone="yes"?>
<Relationships xmlns="http://schemas.openxmlformats.org/package/2006/relationships"><Relationship Id="rId3" Type="http://schemas.openxmlformats.org/officeDocument/2006/relationships/hyperlink" Target="http://www.fgalindosoria.com/eac/afectividad/" TargetMode="External"/><Relationship Id="rId2" Type="http://schemas.openxmlformats.org/officeDocument/2006/relationships/hyperlink" Target="http://www.fgalindosoria.com/eac/afectividad/saf/sistemas_afectivos_a.pdf" TargetMode="External"/><Relationship Id="rId1" Type="http://schemas.openxmlformats.org/officeDocument/2006/relationships/slideLayout" Target="../slideLayouts/slideLayout41.xml"/></Relationships>
</file>

<file path=ppt/slides/_rels/slide152.xml.rels><?xml version="1.0" encoding="UTF-8" standalone="yes"?>
<Relationships xmlns="http://schemas.openxmlformats.org/package/2006/relationships"><Relationship Id="rId3" Type="http://schemas.openxmlformats.org/officeDocument/2006/relationships/hyperlink" Target="http://www.fgalindosoria.com/eac/consciencia/" TargetMode="External"/><Relationship Id="rId2" Type="http://schemas.openxmlformats.org/officeDocument/2006/relationships/hyperlink" Target="http://www.fgalindosoria.com/eac/consciencia/scon/sistemas_conscientes_a.pdf" TargetMode="External"/><Relationship Id="rId1" Type="http://schemas.openxmlformats.org/officeDocument/2006/relationships/slideLayout" Target="../slideLayouts/slideLayout41.xml"/></Relationships>
</file>

<file path=ppt/slides/_rels/slide1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youtube.com/watch?v=aFfyo6IdyAI" TargetMode="External"/><Relationship Id="rId1" Type="http://schemas.openxmlformats.org/officeDocument/2006/relationships/slideLayout" Target="../slideLayouts/slideLayout41.xml"/></Relationships>
</file>

<file path=ppt/slides/_rels/slide154.xml.rels><?xml version="1.0" encoding="UTF-8" standalone="yes"?>
<Relationships xmlns="http://schemas.openxmlformats.org/package/2006/relationships"><Relationship Id="rId3" Type="http://schemas.openxmlformats.org/officeDocument/2006/relationships/hyperlink" Target="https://www.youtube.com/watch?v=ijx3YtNROPU" TargetMode="External"/><Relationship Id="rId2" Type="http://schemas.openxmlformats.org/officeDocument/2006/relationships/hyperlink" Target="https://www.youtube.com/channel/UCWXOegeUI7sWXji5oD4iRVA" TargetMode="External"/><Relationship Id="rId1" Type="http://schemas.openxmlformats.org/officeDocument/2006/relationships/slideLayout" Target="../slideLayouts/slideLayout41.xml"/><Relationship Id="rId6" Type="http://schemas.openxmlformats.org/officeDocument/2006/relationships/image" Target="../media/image37.jpg"/><Relationship Id="rId5" Type="http://schemas.openxmlformats.org/officeDocument/2006/relationships/hyperlink" Target="http://dcis.inf.fu-berlin.de/rojas/autonomous-cars-from-berlin/" TargetMode="External"/><Relationship Id="rId4" Type="http://schemas.openxmlformats.org/officeDocument/2006/relationships/hyperlink" Target="http://dcis.inf.fu-berlin.de/rojas/" TargetMode="External"/></Relationships>
</file>

<file path=ppt/slides/_rels/slide155.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hyperlink" Target="http://comunidad.escom.ipn.mx/sistemascomplejos/home.html" TargetMode="External"/><Relationship Id="rId3" Type="http://schemas.openxmlformats.org/officeDocument/2006/relationships/image" Target="../media/image39.png"/><Relationship Id="rId7" Type="http://schemas.openxmlformats.org/officeDocument/2006/relationships/hyperlink" Target="http://www.complexssociety.eu/" TargetMode="External"/><Relationship Id="rId12" Type="http://schemas.openxmlformats.org/officeDocument/2006/relationships/image" Target="../media/image44.png"/><Relationship Id="rId2" Type="http://schemas.openxmlformats.org/officeDocument/2006/relationships/image" Target="../media/image38.png"/><Relationship Id="rId1" Type="http://schemas.openxmlformats.org/officeDocument/2006/relationships/slideLayout" Target="../slideLayouts/slideLayout41.xml"/><Relationship Id="rId6" Type="http://schemas.openxmlformats.org/officeDocument/2006/relationships/image" Target="../media/image41.jpeg"/><Relationship Id="rId11" Type="http://schemas.openxmlformats.org/officeDocument/2006/relationships/hyperlink" Target="http://www.ipn.mx/" TargetMode="External"/><Relationship Id="rId5" Type="http://schemas.openxmlformats.org/officeDocument/2006/relationships/hyperlink" Target="http://www.conacyt.gob.mx/" TargetMode="External"/><Relationship Id="rId10" Type="http://schemas.openxmlformats.org/officeDocument/2006/relationships/image" Target="../media/image43.png"/><Relationship Id="rId4" Type="http://schemas.openxmlformats.org/officeDocument/2006/relationships/image" Target="../media/image40.jpeg"/><Relationship Id="rId9" Type="http://schemas.openxmlformats.org/officeDocument/2006/relationships/hyperlink" Target="http://148.204.113.18/moodle/" TargetMode="External"/></Relationships>
</file>

<file path=ppt/slides/_rels/slide156.xml.rels><?xml version="1.0" encoding="UTF-8" standalone="yes"?>
<Relationships xmlns="http://schemas.openxmlformats.org/package/2006/relationships"><Relationship Id="rId8" Type="http://schemas.openxmlformats.org/officeDocument/2006/relationships/hyperlink" Target="http://en.wikipedia.org/wiki/Philosophy" TargetMode="External"/><Relationship Id="rId3" Type="http://schemas.openxmlformats.org/officeDocument/2006/relationships/image" Target="http://upload.wikimedia.org/wikipedia/commons/thumb/b/b7/Cognitive_science_heptagram.svg/300px-Cognitive_science_heptagram.svg.png" TargetMode="External"/><Relationship Id="rId7" Type="http://schemas.openxmlformats.org/officeDocument/2006/relationships/hyperlink" Target="http://en.wikipedia.org/wiki/Artificial_Intelligence" TargetMode="External"/><Relationship Id="rId12" Type="http://schemas.openxmlformats.org/officeDocument/2006/relationships/hyperlink" Target="http://es.wikipedia.org/wiki/Ciencia_cognitiva" TargetMode="External"/><Relationship Id="rId2" Type="http://schemas.openxmlformats.org/officeDocument/2006/relationships/image" Target="../media/image45.png"/><Relationship Id="rId1" Type="http://schemas.openxmlformats.org/officeDocument/2006/relationships/slideLayout" Target="../slideLayouts/slideLayout41.xml"/><Relationship Id="rId6" Type="http://schemas.openxmlformats.org/officeDocument/2006/relationships/hyperlink" Target="http://en.wikipedia.org/wiki/Neuroscience" TargetMode="External"/><Relationship Id="rId11" Type="http://schemas.openxmlformats.org/officeDocument/2006/relationships/hyperlink" Target="http://en.wikipedia.org/wiki/Cognitive_scientist" TargetMode="External"/><Relationship Id="rId5" Type="http://schemas.openxmlformats.org/officeDocument/2006/relationships/hyperlink" Target="http://en.wikipedia.org/wiki/Education" TargetMode="External"/><Relationship Id="rId10" Type="http://schemas.openxmlformats.org/officeDocument/2006/relationships/hyperlink" Target="http://en.wikipedia.org/wiki/Psychology" TargetMode="External"/><Relationship Id="rId4" Type="http://schemas.openxmlformats.org/officeDocument/2006/relationships/hyperlink" Target="http://en.wikipedia.org/wiki/Linguistics" TargetMode="External"/><Relationship Id="rId9" Type="http://schemas.openxmlformats.org/officeDocument/2006/relationships/hyperlink" Target="http://en.wikipedia.org/wiki/Anthropology" TargetMode="External"/></Relationships>
</file>

<file path=ppt/slides/_rels/slide157.xml.rels><?xml version="1.0" encoding="UTF-8" standalone="yes"?>
<Relationships xmlns="http://schemas.openxmlformats.org/package/2006/relationships"><Relationship Id="rId8" Type="http://schemas.openxmlformats.org/officeDocument/2006/relationships/slide" Target="slide217.xml"/><Relationship Id="rId3" Type="http://schemas.openxmlformats.org/officeDocument/2006/relationships/slide" Target="slide46.xml"/><Relationship Id="rId7" Type="http://schemas.openxmlformats.org/officeDocument/2006/relationships/slide" Target="slide157.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18.xml"/><Relationship Id="rId11" Type="http://schemas.openxmlformats.org/officeDocument/2006/relationships/hyperlink" Target="http://www.fgalindosoria.com/informatica/Informatica18/" TargetMode="External"/><Relationship Id="rId5" Type="http://schemas.openxmlformats.org/officeDocument/2006/relationships/slide" Target="slide96.xml"/><Relationship Id="rId10" Type="http://schemas.openxmlformats.org/officeDocument/2006/relationships/hyperlink" Target="http://www.fgalindosoria.com/informatica/Informatica18/Informatica_Esquema.pdf" TargetMode="External"/><Relationship Id="rId4" Type="http://schemas.openxmlformats.org/officeDocument/2006/relationships/slide" Target="slide56.xml"/><Relationship Id="rId9" Type="http://schemas.openxmlformats.org/officeDocument/2006/relationships/slide" Target="slide24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hyperlink" Target="https://www.youtube.com/watch?v=ed-cWW31Wl4" TargetMode="External"/><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3" Type="http://schemas.openxmlformats.org/officeDocument/2006/relationships/hyperlink" Target="http://www.europapress.es/portaltic/" TargetMode="External"/><Relationship Id="rId2" Type="http://schemas.openxmlformats.org/officeDocument/2006/relationships/hyperlink" Target="http://eleconomista.com.mx/industria-global/2014/02/20/peru-invirtio-8000-mdd-tics-2013" TargetMode="External"/><Relationship Id="rId1" Type="http://schemas.openxmlformats.org/officeDocument/2006/relationships/slideLayout" Target="../slideLayouts/slideLayout7.xml"/><Relationship Id="rId4" Type="http://schemas.openxmlformats.org/officeDocument/2006/relationships/hyperlink" Target="http://www.europapress.es/portaltic/sector/noticia-tic-europeas-generan-solo-10-ingresos-globales-empresas-sector-20140303152513.html" TargetMode="Externa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3" Type="http://schemas.openxmlformats.org/officeDocument/2006/relationships/hyperlink" Target="http://nobelprize.org/nobel_prizes/economics/laureates/1987/solow-autobio.html" TargetMode="External"/><Relationship Id="rId7" Type="http://schemas.openxmlformats.org/officeDocument/2006/relationships/hyperlink" Target="http://www.theatlantic.com/business/archive/2010/09/the-density-of-innovation/62576/" TargetMode="External"/><Relationship Id="rId2" Type="http://schemas.openxmlformats.org/officeDocument/2006/relationships/hyperlink" Target="http://homepage.newschool.edu/het/profiles/schump.htm" TargetMode="External"/><Relationship Id="rId1" Type="http://schemas.openxmlformats.org/officeDocument/2006/relationships/slideLayout" Target="../slideLayouts/slideLayout7.xml"/><Relationship Id="rId6" Type="http://schemas.openxmlformats.org/officeDocument/2006/relationships/hyperlink" Target="http://en.wikipedia.org/wiki/AnnaLee_Saxenian" TargetMode="External"/><Relationship Id="rId5" Type="http://schemas.openxmlformats.org/officeDocument/2006/relationships/hyperlink" Target="http://en.wikipedia.org/wiki/Michael_Porter" TargetMode="External"/><Relationship Id="rId4" Type="http://schemas.openxmlformats.org/officeDocument/2006/relationships/hyperlink" Target="http://www.stanford.edu/~promer/" TargetMode="Externa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1.xml.rels><?xml version="1.0" encoding="UTF-8" standalone="yes"?>
<Relationships xmlns="http://schemas.openxmlformats.org/package/2006/relationships"><Relationship Id="rId3" Type="http://schemas.openxmlformats.org/officeDocument/2006/relationships/hyperlink" Target="http://www.elmundo.es/salud/2016/09/01/57c803b3ca47418b518b467f.html" TargetMode="External"/><Relationship Id="rId2" Type="http://schemas.openxmlformats.org/officeDocument/2006/relationships/hyperlink" Target="http://www.elmundo.es/papel/todologia/2016/08/14/57adafd4e2704ee2688b45db.html" TargetMode="External"/><Relationship Id="rId1" Type="http://schemas.openxmlformats.org/officeDocument/2006/relationships/slideLayout" Target="../slideLayouts/slideLayout7.xml"/><Relationship Id="rId4" Type="http://schemas.openxmlformats.org/officeDocument/2006/relationships/hyperlink" Target="http://www.elmundo.es/salud/2016/09/20/57d924c5e5fdea40318b45c6.html" TargetMode="External"/></Relationships>
</file>

<file path=ppt/slides/_rels/slide182.xml.rels><?xml version="1.0" encoding="UTF-8" standalone="yes"?>
<Relationships xmlns="http://schemas.openxmlformats.org/package/2006/relationships"><Relationship Id="rId3" Type="http://schemas.openxmlformats.org/officeDocument/2006/relationships/hyperlink" Target="http://www.hojaderouter.com/" TargetMode="External"/><Relationship Id="rId2" Type="http://schemas.openxmlformats.org/officeDocument/2006/relationships/hyperlink" Target="https://medium.freecodecamp.org/@quincylarson" TargetMode="External"/><Relationship Id="rId1" Type="http://schemas.openxmlformats.org/officeDocument/2006/relationships/slideLayout" Target="../slideLayouts/slideLayout7.xml"/><Relationship Id="rId4" Type="http://schemas.openxmlformats.org/officeDocument/2006/relationships/hyperlink" Target="https://www.eldiario.es/hojaderouter/tecnologia/software/Codigo-social-programadores-crean-cambiar_0_707979754.html" TargetMode="External"/></Relationships>
</file>

<file path=ppt/slides/_rels/slide183.xml.rels><?xml version="1.0" encoding="UTF-8" standalone="yes"?>
<Relationships xmlns="http://schemas.openxmlformats.org/package/2006/relationships"><Relationship Id="rId3" Type="http://schemas.openxmlformats.org/officeDocument/2006/relationships/hyperlink" Target="https://observatorio.itesm.mx/edu-news/aprende-machine-learning-google" TargetMode="External"/><Relationship Id="rId2" Type="http://schemas.openxmlformats.org/officeDocument/2006/relationships/hyperlink" Target="https://ai.google/education" TargetMode="External"/><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2" Type="http://schemas.openxmlformats.org/officeDocument/2006/relationships/hyperlink" Target="https://es.wikipedia.org/wiki/Cl%C3%BAster_(inform%C3%A1tica)" TargetMode="External"/><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2" Type="http://schemas.openxmlformats.org/officeDocument/2006/relationships/hyperlink" Target="http://www.dispositivoswearables.net/"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2" Type="http://schemas.openxmlformats.org/officeDocument/2006/relationships/hyperlink" Target="http://tecnopia.org/ha-fallecido-steve-hawkings-una-de-las-mas-grandes-mentes-de-la-humanidad/" TargetMode="External"/><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2" Type="http://schemas.openxmlformats.org/officeDocument/2006/relationships/hyperlink" Target="https://hipertextual.com/2018/03/ibm-cpu-ordenador-mas-pequeno" TargetMode="External"/><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2" Type="http://schemas.openxmlformats.org/officeDocument/2006/relationships/hyperlink" Target="http://www.paginasiete.bo/miradas/2018/3/19/una-copia-digital-del-cerebro-podria-lograr-la-inmortalidad-173611.html" TargetMode="External"/><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3" Type="http://schemas.openxmlformats.org/officeDocument/2006/relationships/hyperlink" Target="https://ttiicc.com/productos/17-google-erp" TargetMode="External"/><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8.xml.rels><?xml version="1.0" encoding="UTF-8" standalone="yes"?>
<Relationships xmlns="http://schemas.openxmlformats.org/package/2006/relationships"><Relationship Id="rId3" Type="http://schemas.openxmlformats.org/officeDocument/2006/relationships/hyperlink" Target="http://www.fgalindosoria.com/ie/"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19.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hyperlink" Target="http://www.fgalindosoria.com/informatica/Informatica18/"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7.xml.rels><?xml version="1.0" encoding="UTF-8" standalone="yes"?>
<Relationships xmlns="http://schemas.openxmlformats.org/package/2006/relationships"><Relationship Id="rId2" Type="http://schemas.openxmlformats.org/officeDocument/2006/relationships/hyperlink" Target="http://www.fgalindosoria.com/eac/evolucion/gp_a_se/generadores_programas_a_se.pdf" TargetMode="External"/><Relationship Id="rId1" Type="http://schemas.openxmlformats.org/officeDocument/2006/relationships/slideLayout" Target="../slideLayouts/slideLayout18.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2" Type="http://schemas.openxmlformats.org/officeDocument/2006/relationships/hyperlink" Target="http://elpais.com/elpais/2014/10/06/ciencia/1412588761_382401.html" TargetMode="External"/><Relationship Id="rId1" Type="http://schemas.openxmlformats.org/officeDocument/2006/relationships/slideLayout" Target="../slideLayouts/slideLayout19.xml"/></Relationships>
</file>

<file path=ppt/slides/_rels/slide211.xml.rels><?xml version="1.0" encoding="UTF-8" standalone="yes"?>
<Relationships xmlns="http://schemas.openxmlformats.org/package/2006/relationships"><Relationship Id="rId2" Type="http://schemas.openxmlformats.org/officeDocument/2006/relationships/hyperlink" Target="http://conacytprensa.mx/index.php/sociedad/personajes/20366-neurobiologo-mexicano-reprograma-cerebros" TargetMode="External"/><Relationship Id="rId1" Type="http://schemas.openxmlformats.org/officeDocument/2006/relationships/slideLayout" Target="../slideLayouts/slideLayout19.xml"/></Relationships>
</file>

<file path=ppt/slides/_rels/slide212.xml.rels><?xml version="1.0" encoding="UTF-8" standalone="yes"?>
<Relationships xmlns="http://schemas.openxmlformats.org/package/2006/relationships"><Relationship Id="rId8" Type="http://schemas.openxmlformats.org/officeDocument/2006/relationships/hyperlink" Target="https://www.youtube.com/watch?v=8rAfOsS2uDQ" TargetMode="External"/><Relationship Id="rId3" Type="http://schemas.openxmlformats.org/officeDocument/2006/relationships/image" Target="../media/image50.jpeg"/><Relationship Id="rId7" Type="http://schemas.openxmlformats.org/officeDocument/2006/relationships/hyperlink" Target="https://www.youtube.com/watch?v=0qwihYUSodM" TargetMode="External"/><Relationship Id="rId2" Type="http://schemas.openxmlformats.org/officeDocument/2006/relationships/image" Target="../media/image49.jpeg"/><Relationship Id="rId1" Type="http://schemas.openxmlformats.org/officeDocument/2006/relationships/slideLayout" Target="../slideLayouts/slideLayout19.xml"/><Relationship Id="rId6" Type="http://schemas.openxmlformats.org/officeDocument/2006/relationships/hyperlink" Target="https://www.youtube.com/watch?v=RVKzIiIcQMM" TargetMode="External"/><Relationship Id="rId5" Type="http://schemas.openxmlformats.org/officeDocument/2006/relationships/hyperlink" Target="https://www.youtube.com/watch?v=-kyXya6hS28" TargetMode="External"/><Relationship Id="rId4" Type="http://schemas.openxmlformats.org/officeDocument/2006/relationships/hyperlink" Target="http://www.fgalindosoria.com/informaticos/fundamentales/Rosalind_Franklin/" TargetMode="External"/></Relationships>
</file>

<file path=ppt/slides/_rels/slide213.xml.rels><?xml version="1.0" encoding="UTF-8" standalone="yes"?>
<Relationships xmlns="http://schemas.openxmlformats.org/package/2006/relationships"><Relationship Id="rId2" Type="http://schemas.openxmlformats.org/officeDocument/2006/relationships/hyperlink" Target="http://www.biotecnolocus.com/bioinformatica/bioinformatic/index.htm" TargetMode="External"/><Relationship Id="rId1" Type="http://schemas.openxmlformats.org/officeDocument/2006/relationships/slideLayout" Target="../slideLayouts/slideLayout19.xml"/></Relationships>
</file>

<file path=ppt/slides/_rels/slide214.xml.rels><?xml version="1.0" encoding="UTF-8" standalone="yes"?>
<Relationships xmlns="http://schemas.openxmlformats.org/package/2006/relationships"><Relationship Id="rId2" Type="http://schemas.openxmlformats.org/officeDocument/2006/relationships/hyperlink" Target="http://www.biotecnolocus.com/bioinformatica/bioinformatic/index.htm" TargetMode="External"/><Relationship Id="rId1" Type="http://schemas.openxmlformats.org/officeDocument/2006/relationships/slideLayout" Target="../slideLayouts/slideLayout19.xml"/></Relationships>
</file>

<file path=ppt/slides/_rels/slide215.xml.rels><?xml version="1.0" encoding="UTF-8" standalone="yes"?>
<Relationships xmlns="http://schemas.openxmlformats.org/package/2006/relationships"><Relationship Id="rId2" Type="http://schemas.openxmlformats.org/officeDocument/2006/relationships/hyperlink" Target="http://es.wikipedia.org/wiki/Sinestesia" TargetMode="External"/><Relationship Id="rId1" Type="http://schemas.openxmlformats.org/officeDocument/2006/relationships/slideLayout" Target="../slideLayouts/slideLayout19.xml"/></Relationships>
</file>

<file path=ppt/slides/_rels/slide216.xml.rels><?xml version="1.0" encoding="UTF-8" standalone="yes"?>
<Relationships xmlns="http://schemas.openxmlformats.org/package/2006/relationships"><Relationship Id="rId8" Type="http://schemas.openxmlformats.org/officeDocument/2006/relationships/hyperlink" Target="http://es.wikipedia.org/wiki/Zoolog%C3%ADa" TargetMode="External"/><Relationship Id="rId13" Type="http://schemas.openxmlformats.org/officeDocument/2006/relationships/hyperlink" Target="http://es.wikipedia.org/wiki/1910" TargetMode="External"/><Relationship Id="rId18" Type="http://schemas.openxmlformats.org/officeDocument/2006/relationships/hyperlink" Target="http://es.wikipedia.org/wiki/Danza_de_la_abeja" TargetMode="External"/><Relationship Id="rId26" Type="http://schemas.openxmlformats.org/officeDocument/2006/relationships/hyperlink" Target="http://es.wikipedia.org/wiki/Konrad_Lorenz" TargetMode="External"/><Relationship Id="rId3" Type="http://schemas.openxmlformats.org/officeDocument/2006/relationships/hyperlink" Target="http://es.wikipedia.org/wiki/20_de_noviembre" TargetMode="External"/><Relationship Id="rId21" Type="http://schemas.openxmlformats.org/officeDocument/2006/relationships/hyperlink" Target="http://es.wikipedia.org/wiki/Comp%C3%A1s" TargetMode="External"/><Relationship Id="rId7" Type="http://schemas.openxmlformats.org/officeDocument/2006/relationships/hyperlink" Target="http://es.wikipedia.org/wiki/M%C3%BAnich" TargetMode="External"/><Relationship Id="rId12" Type="http://schemas.openxmlformats.org/officeDocument/2006/relationships/hyperlink" Target="http://es.wikipedia.org/wiki/Etolog%C3%ADa" TargetMode="External"/><Relationship Id="rId17" Type="http://schemas.openxmlformats.org/officeDocument/2006/relationships/hyperlink" Target="http://es.wikipedia.org/wiki/Sentido_del_gusto" TargetMode="External"/><Relationship Id="rId25" Type="http://schemas.openxmlformats.org/officeDocument/2006/relationships/hyperlink" Target="http://es.wikipedia.org/wiki/1973" TargetMode="External"/><Relationship Id="rId2" Type="http://schemas.openxmlformats.org/officeDocument/2006/relationships/hyperlink" Target="http://es.wikipedia.org/wiki/Viena" TargetMode="External"/><Relationship Id="rId16" Type="http://schemas.openxmlformats.org/officeDocument/2006/relationships/hyperlink" Target="http://es.wikipedia.org/wiki/Sentido_del_olfato" TargetMode="External"/><Relationship Id="rId20" Type="http://schemas.openxmlformats.org/officeDocument/2006/relationships/hyperlink" Target="http://es.wikipedia.org/wiki/1949" TargetMode="External"/><Relationship Id="rId1" Type="http://schemas.openxmlformats.org/officeDocument/2006/relationships/slideLayout" Target="../slideLayouts/slideLayout19.xml"/><Relationship Id="rId6" Type="http://schemas.openxmlformats.org/officeDocument/2006/relationships/hyperlink" Target="http://es.wikipedia.org/wiki/1982" TargetMode="External"/><Relationship Id="rId11" Type="http://schemas.openxmlformats.org/officeDocument/2006/relationships/hyperlink" Target="http://es.wikipedia.org/wiki/Breslau" TargetMode="External"/><Relationship Id="rId24" Type="http://schemas.openxmlformats.org/officeDocument/2006/relationships/hyperlink" Target="http://es.wikipedia.org/wiki/Anexo:Premio_Nobel_de_Fisiolog%C3%ADa_o_Medicina" TargetMode="External"/><Relationship Id="rId5" Type="http://schemas.openxmlformats.org/officeDocument/2006/relationships/hyperlink" Target="http://es.wikipedia.org/wiki/12_de_junio" TargetMode="External"/><Relationship Id="rId15" Type="http://schemas.openxmlformats.org/officeDocument/2006/relationships/hyperlink" Target="http://es.wikipedia.org/wiki/Abeja" TargetMode="External"/><Relationship Id="rId23" Type="http://schemas.openxmlformats.org/officeDocument/2006/relationships/hyperlink" Target="http://es.wikipedia.org/wiki/Apis_mellifera" TargetMode="External"/><Relationship Id="rId28" Type="http://schemas.openxmlformats.org/officeDocument/2006/relationships/hyperlink" Target="http://es.wikipedia.org/wiki/Karl_R._von_Frisch" TargetMode="External"/><Relationship Id="rId10" Type="http://schemas.openxmlformats.org/officeDocument/2006/relationships/hyperlink" Target="http://es.wikipedia.org/wiki/Universidad_de_Rostock" TargetMode="External"/><Relationship Id="rId19" Type="http://schemas.openxmlformats.org/officeDocument/2006/relationships/hyperlink" Target="http://es.wikipedia.org/wiki/Meneo" TargetMode="External"/><Relationship Id="rId4" Type="http://schemas.openxmlformats.org/officeDocument/2006/relationships/hyperlink" Target="http://es.wikipedia.org/wiki/1886" TargetMode="External"/><Relationship Id="rId9" Type="http://schemas.openxmlformats.org/officeDocument/2006/relationships/hyperlink" Target="http://es.wikipedia.org/wiki/Universidad_de_M%C3%BAnich" TargetMode="External"/><Relationship Id="rId14" Type="http://schemas.openxmlformats.org/officeDocument/2006/relationships/hyperlink" Target="http://es.wikipedia.org/wiki/1919" TargetMode="External"/><Relationship Id="rId22" Type="http://schemas.openxmlformats.org/officeDocument/2006/relationships/hyperlink" Target="http://es.wikipedia.org/wiki/Apicultura" TargetMode="External"/><Relationship Id="rId27" Type="http://schemas.openxmlformats.org/officeDocument/2006/relationships/hyperlink" Target="http://es.wikipedia.org/wiki/Nikolaas_Tinbergen" TargetMode="External"/></Relationships>
</file>

<file path=ppt/slides/_rels/slide217.xml.rels><?xml version="1.0" encoding="UTF-8" standalone="yes"?>
<Relationships xmlns="http://schemas.openxmlformats.org/package/2006/relationships"><Relationship Id="rId8" Type="http://schemas.openxmlformats.org/officeDocument/2006/relationships/slide" Target="slide217.xml"/><Relationship Id="rId3" Type="http://schemas.openxmlformats.org/officeDocument/2006/relationships/slide" Target="slide46.xml"/><Relationship Id="rId7" Type="http://schemas.openxmlformats.org/officeDocument/2006/relationships/slide" Target="slide157.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18.xml"/><Relationship Id="rId11" Type="http://schemas.openxmlformats.org/officeDocument/2006/relationships/hyperlink" Target="http://www.fgalindosoria.com/informatica/Informatica18/" TargetMode="External"/><Relationship Id="rId5" Type="http://schemas.openxmlformats.org/officeDocument/2006/relationships/slide" Target="slide96.xml"/><Relationship Id="rId10" Type="http://schemas.openxmlformats.org/officeDocument/2006/relationships/hyperlink" Target="http://www.fgalindosoria.com/informatica/Informatica18/Informatica_Esquema.pdf" TargetMode="External"/><Relationship Id="rId4" Type="http://schemas.openxmlformats.org/officeDocument/2006/relationships/slide" Target="slide56.xml"/><Relationship Id="rId9" Type="http://schemas.openxmlformats.org/officeDocument/2006/relationships/slide" Target="slide243.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2" Type="http://schemas.openxmlformats.org/officeDocument/2006/relationships/hyperlink" Target="http://www.fgalindosoria.com/informatica/" TargetMode="External"/><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2" Type="http://schemas.openxmlformats.org/officeDocument/2006/relationships/hyperlink" Target="http://www.fgalindosoria.com/ie/curricula/licenciado_informatica/licenciado_informatica.pdf" TargetMode="External"/><Relationship Id="rId1" Type="http://schemas.openxmlformats.org/officeDocument/2006/relationships/slideLayout" Target="../slideLayouts/slideLayout52.xml"/></Relationships>
</file>

<file path=ppt/slides/_rels/slide221.xml.rels><?xml version="1.0" encoding="UTF-8" standalone="yes"?>
<Relationships xmlns="http://schemas.openxmlformats.org/package/2006/relationships"><Relationship Id="rId3" Type="http://schemas.openxmlformats.org/officeDocument/2006/relationships/hyperlink" Target="http://es.wikipedia.org/wiki/Norbert_Wiener" TargetMode="External"/><Relationship Id="rId2" Type="http://schemas.openxmlformats.org/officeDocument/2006/relationships/hyperlink" Target="http://www.fgalindosoria.com/informaticos/fundamentales/Arturo_Rosenblueth_Stearns/" TargetMode="External"/><Relationship Id="rId1" Type="http://schemas.openxmlformats.org/officeDocument/2006/relationships/slideLayout" Target="../slideLayouts/slideLayout52.xml"/><Relationship Id="rId4" Type="http://schemas.openxmlformats.org/officeDocument/2006/relationships/hyperlink" Target="http://www.fgalindosoria.com/informaticos/fundamentales/Stafford_Beer/" TargetMode="Externa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23.xml.rels><?xml version="1.0" encoding="UTF-8" standalone="yes"?>
<Relationships xmlns="http://schemas.openxmlformats.org/package/2006/relationships"><Relationship Id="rId3" Type="http://schemas.openxmlformats.org/officeDocument/2006/relationships/hyperlink" Target="http://es.wikipedia.org/wiki/Noam_Chomsky" TargetMode="External"/><Relationship Id="rId2" Type="http://schemas.openxmlformats.org/officeDocument/2006/relationships/hyperlink" Target="http://en.wikipedia.org/wiki/Ludwig_von_Bertalanffy" TargetMode="External"/><Relationship Id="rId1" Type="http://schemas.openxmlformats.org/officeDocument/2006/relationships/slideLayout" Target="../slideLayouts/slideLayout52.xml"/><Relationship Id="rId6" Type="http://schemas.openxmlformats.org/officeDocument/2006/relationships/hyperlink" Target="http://es.wikipedia.org/wiki/Acomodaci%C3%B3n" TargetMode="External"/><Relationship Id="rId5" Type="http://schemas.openxmlformats.org/officeDocument/2006/relationships/hyperlink" Target="http://es.wikipedia.org/wiki/Asimilaci%C3%B3n_(psicolog%C3%ADa)" TargetMode="External"/><Relationship Id="rId4" Type="http://schemas.openxmlformats.org/officeDocument/2006/relationships/hyperlink" Target="http://es.wikipedia.org/wiki/Jean_Piaget" TargetMode="Externa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9.xml.rels><?xml version="1.0" encoding="UTF-8" standalone="yes"?>
<Relationships xmlns="http://schemas.openxmlformats.org/package/2006/relationships"><Relationship Id="rId2" Type="http://schemas.openxmlformats.org/officeDocument/2006/relationships/hyperlink" Target="http://www.fgalindosoria.com/ie/curricula/primaria/educacion_basica/educacion_basica.pdf" TargetMode="Externa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2" Type="http://schemas.openxmlformats.org/officeDocument/2006/relationships/hyperlink" Target="http://www.fgalindosoria.com/ie/curricula/primaria/educacion_basica/educacion_basica.pdf" TargetMode="External"/><Relationship Id="rId1" Type="http://schemas.openxmlformats.org/officeDocument/2006/relationships/slideLayout" Target="../slideLayouts/slideLayout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2.xml.rels><?xml version="1.0" encoding="UTF-8" standalone="yes"?>
<Relationships xmlns="http://schemas.openxmlformats.org/package/2006/relationships"><Relationship Id="rId8" Type="http://schemas.openxmlformats.org/officeDocument/2006/relationships/hyperlink" Target="http://es.wikipedia.org/wiki/Sociedad_post-industrial" TargetMode="External"/><Relationship Id="rId13" Type="http://schemas.openxmlformats.org/officeDocument/2006/relationships/hyperlink" Target="http://es.wikipedia.org/wiki/Sociedad_de_la_Informaci%C3%B3n#cite_note-0" TargetMode="External"/><Relationship Id="rId3" Type="http://schemas.openxmlformats.org/officeDocument/2006/relationships/hyperlink" Target="http://en.wikipedia.org/wiki/Information" TargetMode="External"/><Relationship Id="rId7" Type="http://schemas.openxmlformats.org/officeDocument/2006/relationships/hyperlink" Target="http://es.wikipedia.org/wiki/Revoluci%C3%B3n_Industrial" TargetMode="External"/><Relationship Id="rId12" Type="http://schemas.openxmlformats.org/officeDocument/2006/relationships/hyperlink" Target="http://es.wikipedia.org/wiki/Sociedad_del_conocimiento" TargetMode="External"/><Relationship Id="rId2" Type="http://schemas.openxmlformats.org/officeDocument/2006/relationships/hyperlink" Target="http://en.wikipedia.org/wiki/Society" TargetMode="External"/><Relationship Id="rId1" Type="http://schemas.openxmlformats.org/officeDocument/2006/relationships/slideLayout" Target="../slideLayouts/slideLayout30.xml"/><Relationship Id="rId6" Type="http://schemas.openxmlformats.org/officeDocument/2006/relationships/hyperlink" Target="http://es.wikipedia.org/wiki/Informaci%C3%B3n" TargetMode="External"/><Relationship Id="rId11" Type="http://schemas.openxmlformats.org/officeDocument/2006/relationships/hyperlink" Target="http://es.wikipedia.org/wiki/Postmodernismo" TargetMode="External"/><Relationship Id="rId5" Type="http://schemas.openxmlformats.org/officeDocument/2006/relationships/hyperlink" Target="http://en.wikipedia.org/wiki/Information_society" TargetMode="External"/><Relationship Id="rId10" Type="http://schemas.openxmlformats.org/officeDocument/2006/relationships/hyperlink" Target="http://es.wikipedia.org/wiki/Posfordismo" TargetMode="External"/><Relationship Id="rId4" Type="http://schemas.openxmlformats.org/officeDocument/2006/relationships/hyperlink" Target="http://en.wikipedia.org/wiki/Knowledge_economy" TargetMode="External"/><Relationship Id="rId9" Type="http://schemas.openxmlformats.org/officeDocument/2006/relationships/hyperlink" Target="http://es.wikipedia.org/wiki/Daniel_Bell" TargetMode="Externa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8.xml.rels><?xml version="1.0" encoding="UTF-8" standalone="yes"?>
<Relationships xmlns="http://schemas.openxmlformats.org/package/2006/relationships"><Relationship Id="rId3" Type="http://schemas.openxmlformats.org/officeDocument/2006/relationships/hyperlink" Target="http://www.fgalindosoria.com/alta_direccion/organizaciones_3m/academicas/organizacionesacademicas3m.pdf" TargetMode="External"/><Relationship Id="rId2" Type="http://schemas.openxmlformats.org/officeDocument/2006/relationships/hyperlink" Target="http://www.fgalindosoria.com/alta_direccion/organizaciones_3_milenio/academicas/organizacionesacademicas3milenio.pdf" TargetMode="External"/><Relationship Id="rId1" Type="http://schemas.openxmlformats.org/officeDocument/2006/relationships/slideLayout" Target="../slideLayouts/slideLayout30.xml"/></Relationships>
</file>

<file path=ppt/slides/_rels/slide239.xml.rels><?xml version="1.0" encoding="UTF-8" standalone="yes"?>
<Relationships xmlns="http://schemas.openxmlformats.org/package/2006/relationships"><Relationship Id="rId3" Type="http://schemas.openxmlformats.org/officeDocument/2006/relationships/hyperlink" Target="http://www.fgalindosoria.com/alta_direccion/organizaciones_3m/academicas/organizacionesacademicas3m.pdf" TargetMode="External"/><Relationship Id="rId2" Type="http://schemas.openxmlformats.org/officeDocument/2006/relationships/hyperlink" Target="http://www.fgalindosoria.com/alta_direccion/organizaciones_3_milenio/academicas/organizacionesacademicas3milenio.pdf" TargetMode="Externa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hyperlink" Target="http://www.fgalindosoria.com/informatica/" TargetMode="External"/><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2" Type="http://schemas.openxmlformats.org/officeDocument/2006/relationships/hyperlink" Target="http://www.fgalindosoria.com/eac/evolucion/evolucion/evolucion.pdf" TargetMode="External"/><Relationship Id="rId1" Type="http://schemas.openxmlformats.org/officeDocument/2006/relationships/slideLayout" Target="../slideLayouts/slideLayout3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2.xml.rels><?xml version="1.0" encoding="UTF-8" standalone="yes"?>
<Relationships xmlns="http://schemas.openxmlformats.org/package/2006/relationships"><Relationship Id="rId3" Type="http://schemas.openxmlformats.org/officeDocument/2006/relationships/hyperlink" Target="https://www.nature.com/articles/539491a?WT.ec_id=NATURE-20161124&amp;spMailingID=52835365&amp;spUserID=MjA1NzcwMjE4MQS2&amp;spJobID=1047036490&amp;spReportId=MTA0NzAzNjQ5MAS2" TargetMode="External"/><Relationship Id="rId2" Type="http://schemas.openxmlformats.org/officeDocument/2006/relationships/image" Target="../media/image52.jpg"/><Relationship Id="rId1" Type="http://schemas.openxmlformats.org/officeDocument/2006/relationships/slideLayout" Target="../slideLayouts/slideLayout30.xml"/><Relationship Id="rId6" Type="http://schemas.openxmlformats.org/officeDocument/2006/relationships/hyperlink" Target="https://francisthemulenews.wordpress.com/2008/09/09/las-computadoras-de-harvard-o-el-haren-astronomico-de-pickering/" TargetMode="External"/><Relationship Id="rId5" Type="http://schemas.openxmlformats.org/officeDocument/2006/relationships/hyperlink" Target="https://francisthemulenews.wordpress.com/" TargetMode="External"/><Relationship Id="rId4" Type="http://schemas.openxmlformats.org/officeDocument/2006/relationships/hyperlink" Target="http://dx.doi.org/10.1038/455036a" TargetMode="External"/></Relationships>
</file>

<file path=ppt/slides/_rels/slide243.xml.rels><?xml version="1.0" encoding="UTF-8" standalone="yes"?>
<Relationships xmlns="http://schemas.openxmlformats.org/package/2006/relationships"><Relationship Id="rId8" Type="http://schemas.openxmlformats.org/officeDocument/2006/relationships/slide" Target="slide217.xml"/><Relationship Id="rId3" Type="http://schemas.openxmlformats.org/officeDocument/2006/relationships/slide" Target="slide46.xml"/><Relationship Id="rId7" Type="http://schemas.openxmlformats.org/officeDocument/2006/relationships/slide" Target="slide157.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18.xml"/><Relationship Id="rId11" Type="http://schemas.openxmlformats.org/officeDocument/2006/relationships/hyperlink" Target="http://www.fgalindosoria.com/informatica/Informatica18/" TargetMode="External"/><Relationship Id="rId5" Type="http://schemas.openxmlformats.org/officeDocument/2006/relationships/slide" Target="slide96.xml"/><Relationship Id="rId10" Type="http://schemas.openxmlformats.org/officeDocument/2006/relationships/hyperlink" Target="http://www.fgalindosoria.com/informatica/Informatica18/Informatica_Esquema.pdf" TargetMode="External"/><Relationship Id="rId4" Type="http://schemas.openxmlformats.org/officeDocument/2006/relationships/slide" Target="slide56.xml"/><Relationship Id="rId9" Type="http://schemas.openxmlformats.org/officeDocument/2006/relationships/slide" Target="slide243.xml"/></Relationships>
</file>

<file path=ppt/slides/_rels/slide244.xml.rels><?xml version="1.0" encoding="UTF-8" standalone="yes"?>
<Relationships xmlns="http://schemas.openxmlformats.org/package/2006/relationships"><Relationship Id="rId2" Type="http://schemas.openxmlformats.org/officeDocument/2006/relationships/hyperlink" Target="http://almendrucotrick.com/wp-content/uploads/File/Cara%20a%20cara%20con%20la%20vida.pdf" TargetMode="External"/><Relationship Id="rId1" Type="http://schemas.openxmlformats.org/officeDocument/2006/relationships/slideLayout" Target="../slideLayouts/slideLayout19.xml"/></Relationships>
</file>

<file path=ppt/slides/_rels/slide245.xml.rels><?xml version="1.0" encoding="UTF-8" standalone="yes"?>
<Relationships xmlns="http://schemas.openxmlformats.org/package/2006/relationships"><Relationship Id="rId2" Type="http://schemas.openxmlformats.org/officeDocument/2006/relationships/hyperlink" Target="https://www.investigacionyciencia.es/revistas/investigacion-y-ciencia/la-informacin-en-el-universo-hologrfico-361/la-informacin-en-el-universo-hologrfico-3958" TargetMode="External"/><Relationship Id="rId1" Type="http://schemas.openxmlformats.org/officeDocument/2006/relationships/slideLayout" Target="../slideLayouts/slideLayout19.xml"/></Relationships>
</file>

<file path=ppt/slides/_rels/slide246.xml.rels><?xml version="1.0" encoding="UTF-8" standalone="yes"?>
<Relationships xmlns="http://schemas.openxmlformats.org/package/2006/relationships"><Relationship Id="rId8" Type="http://schemas.openxmlformats.org/officeDocument/2006/relationships/hyperlink" Target="https://es.wikipedia.org/wiki/Teorema_de_no_pelo" TargetMode="External"/><Relationship Id="rId3" Type="http://schemas.openxmlformats.org/officeDocument/2006/relationships/hyperlink" Target="https://es.wikipedia.org/wiki/Ecuaciones_del_campo_de_Einstein" TargetMode="External"/><Relationship Id="rId7" Type="http://schemas.openxmlformats.org/officeDocument/2006/relationships/hyperlink" Target="https://es.wikipedia.org/wiki/John_Archibald_Wheeler" TargetMode="External"/><Relationship Id="rId2" Type="http://schemas.openxmlformats.org/officeDocument/2006/relationships/hyperlink" Target="https://es.wikipedia.org/wiki/Agujero_negro" TargetMode="External"/><Relationship Id="rId1" Type="http://schemas.openxmlformats.org/officeDocument/2006/relationships/slideLayout" Target="../slideLayouts/slideLayout19.xml"/><Relationship Id="rId6" Type="http://schemas.openxmlformats.org/officeDocument/2006/relationships/hyperlink" Target="https://es.wikipedia.org/wiki/Horizonte_de_sucesos" TargetMode="External"/><Relationship Id="rId5" Type="http://schemas.openxmlformats.org/officeDocument/2006/relationships/hyperlink" Target="https://es.wikipedia.org/wiki/Momento_angular" TargetMode="External"/><Relationship Id="rId4" Type="http://schemas.openxmlformats.org/officeDocument/2006/relationships/hyperlink" Target="https://es.wikipedia.org/wiki/Teor%C3%ADa_general_de_la_relatividad" TargetMode="Externa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8.xml.rels><?xml version="1.0" encoding="UTF-8" standalone="yes"?>
<Relationships xmlns="http://schemas.openxmlformats.org/package/2006/relationships"><Relationship Id="rId3" Type="http://schemas.openxmlformats.org/officeDocument/2006/relationships/hyperlink" Target="http://cienciadesofa.com/2017/09/respuestas-lxxxiv-realmente-es-posible-que-el-universo-sea-un-holograma.html" TargetMode="External"/><Relationship Id="rId2" Type="http://schemas.openxmlformats.org/officeDocument/2006/relationships/hyperlink" Target="http://cienciadesofa.com/author/jordipereyracds" TargetMode="External"/><Relationship Id="rId1" Type="http://schemas.openxmlformats.org/officeDocument/2006/relationships/slideLayout" Target="../slideLayouts/slideLayout19.xml"/></Relationships>
</file>

<file path=ppt/slides/_rels/slide249.xml.rels><?xml version="1.0" encoding="UTF-8" standalone="yes"?>
<Relationships xmlns="http://schemas.openxmlformats.org/package/2006/relationships"><Relationship Id="rId2" Type="http://schemas.openxmlformats.org/officeDocument/2006/relationships/hyperlink" Target="https://cuentos-cuanticos.com/2013/12/15/el-universo-no-es-un-holograma/" TargetMode="Externa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hyperlink" Target="http://repositorio.cbachilleres.edu.mx/wp-content/material/compendios/segundo/met_inv_2.pdf" TargetMode="External"/><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3" Type="http://schemas.openxmlformats.org/officeDocument/2006/relationships/hyperlink" Target="https://www.youtube.com/watch?v=pP26xaqvK1Y" TargetMode="External"/><Relationship Id="rId2" Type="http://schemas.openxmlformats.org/officeDocument/2006/relationships/hyperlink" Target="https://www.youtube.com/watch?v=gB3BZxa6kbM" TargetMode="External"/><Relationship Id="rId1" Type="http://schemas.openxmlformats.org/officeDocument/2006/relationships/slideLayout" Target="../slideLayouts/slideLayout19.xml"/><Relationship Id="rId4" Type="http://schemas.openxmlformats.org/officeDocument/2006/relationships/hyperlink" Target="https://www.youtube.com/watch?v=KB4aHkDVYZ4" TargetMode="External"/></Relationships>
</file>

<file path=ppt/slides/_rels/slide251.xml.rels><?xml version="1.0" encoding="UTF-8" standalone="yes"?>
<Relationships xmlns="http://schemas.openxmlformats.org/package/2006/relationships"><Relationship Id="rId3" Type="http://schemas.openxmlformats.org/officeDocument/2006/relationships/hyperlink" Target="http://www.fgalindosoria.com/informatica/mei/transmision_instantanea/transmision_instantanea_de_informacion.pdf"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5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53.xml.rels><?xml version="1.0" encoding="UTF-8" standalone="yes"?>
<Relationships xmlns="http://schemas.openxmlformats.org/package/2006/relationships"><Relationship Id="rId3" Type="http://schemas.openxmlformats.org/officeDocument/2006/relationships/hyperlink" Target="http://es.wikipedia.org/wiki/Superposici%C3%B3n_cu%C3%A1ntica" TargetMode="External"/><Relationship Id="rId2" Type="http://schemas.openxmlformats.org/officeDocument/2006/relationships/hyperlink" Target="http://es.wikipedia.org/wiki/Fot%C3%B3n" TargetMode="External"/><Relationship Id="rId1" Type="http://schemas.openxmlformats.org/officeDocument/2006/relationships/slideLayout" Target="../slideLayouts/slideLayout52.xml"/><Relationship Id="rId4" Type="http://schemas.openxmlformats.org/officeDocument/2006/relationships/hyperlink" Target="http://es.wikipedia.org/wiki/Entrelazamiento_cu%C3%A1ntico" TargetMode="Externa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6.xml.rels><?xml version="1.0" encoding="UTF-8" standalone="yes"?>
<Relationships xmlns="http://schemas.openxmlformats.org/package/2006/relationships"><Relationship Id="rId2" Type="http://schemas.openxmlformats.org/officeDocument/2006/relationships/hyperlink" Target="http://www.fgalindosoria.com/informatica/information/" TargetMode="External"/><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63.xml.rels><?xml version="1.0" encoding="UTF-8" standalone="yes"?>
<Relationships xmlns="http://schemas.openxmlformats.org/package/2006/relationships"><Relationship Id="rId3" Type="http://schemas.openxmlformats.org/officeDocument/2006/relationships/hyperlink" Target="http://www.fgalindosoria.com/informatica/mei/transmision_instantanea/transmision_instantanea_de_informacion.pdf"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5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65.xml.rels><?xml version="1.0" encoding="UTF-8" standalone="yes"?>
<Relationships xmlns="http://schemas.openxmlformats.org/package/2006/relationships"><Relationship Id="rId3" Type="http://schemas.openxmlformats.org/officeDocument/2006/relationships/hyperlink" Target="http://prosertec.es/maquinas-de-cerrajeria/maquinaria-de-cerrajeria-con-calidad/" TargetMode="External"/><Relationship Id="rId2" Type="http://schemas.openxmlformats.org/officeDocument/2006/relationships/image" Target="../media/image53.jpg"/><Relationship Id="rId1" Type="http://schemas.openxmlformats.org/officeDocument/2006/relationships/slideLayout" Target="../slideLayouts/slideLayout52.xml"/></Relationships>
</file>

<file path=ppt/slides/_rels/slide266.xml.rels><?xml version="1.0" encoding="UTF-8" standalone="yes"?>
<Relationships xmlns="http://schemas.openxmlformats.org/package/2006/relationships"><Relationship Id="rId8" Type="http://schemas.openxmlformats.org/officeDocument/2006/relationships/hyperlink" Target="http://www.heurema.com/DFQ23.htm" TargetMode="External"/><Relationship Id="rId3" Type="http://schemas.openxmlformats.org/officeDocument/2006/relationships/hyperlink" Target="https://es.wikipedia.org/wiki/James_Clerk_Maxwell" TargetMode="External"/><Relationship Id="rId7" Type="http://schemas.openxmlformats.org/officeDocument/2006/relationships/image" Target="../media/image54.png"/><Relationship Id="rId12" Type="http://schemas.openxmlformats.org/officeDocument/2006/relationships/hyperlink" Target="http://prosertec.es/maquinas-de-cerrajeria/maquinaria-de-cerrajeria-con-calidad/" TargetMode="External"/><Relationship Id="rId2" Type="http://schemas.openxmlformats.org/officeDocument/2006/relationships/hyperlink" Target="https://es.wikipedia.org/wiki/Michael_Faraday" TargetMode="External"/><Relationship Id="rId1" Type="http://schemas.openxmlformats.org/officeDocument/2006/relationships/slideLayout" Target="../slideLayouts/slideLayout52.xml"/><Relationship Id="rId6" Type="http://schemas.openxmlformats.org/officeDocument/2006/relationships/hyperlink" Target="https://es.wikipedia.org/wiki/Momento_angular" TargetMode="External"/><Relationship Id="rId11" Type="http://schemas.openxmlformats.org/officeDocument/2006/relationships/image" Target="../media/image53.jpg"/><Relationship Id="rId5" Type="http://schemas.openxmlformats.org/officeDocument/2006/relationships/hyperlink" Target="https://es.wikipedia.org/wiki/Cantidad_de_movimiento" TargetMode="External"/><Relationship Id="rId10" Type="http://schemas.openxmlformats.org/officeDocument/2006/relationships/hyperlink" Target="https://estudiarfisica.com/2011/10/22/el-campo-electromagnetico-cuadripotencial-tensor-de-faraday-ecuaciones-de-maxwell-lagrangiana-y-ecuacion-de-la-onda-electromagnetica/" TargetMode="External"/><Relationship Id="rId4" Type="http://schemas.openxmlformats.org/officeDocument/2006/relationships/hyperlink" Target="https://es.wikipedia.org/wiki/Ley_de_conservaci%C3%B3n" TargetMode="External"/><Relationship Id="rId9" Type="http://schemas.openxmlformats.org/officeDocument/2006/relationships/image" Target="../media/image55.png"/></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8.xml.rels><?xml version="1.0" encoding="UTF-8" standalone="yes"?>
<Relationships xmlns="http://schemas.openxmlformats.org/package/2006/relationships"><Relationship Id="rId3" Type="http://schemas.openxmlformats.org/officeDocument/2006/relationships/hyperlink" Target="mailto:fgalindo@ipn.mx" TargetMode="External"/><Relationship Id="rId2" Type="http://schemas.openxmlformats.org/officeDocument/2006/relationships/hyperlink" Target="http://www.fgalindosoria.com/" TargetMode="External"/><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hyperlink" Target="http://coddii.org/author/prensa" TargetMode="External"/><Relationship Id="rId2" Type="http://schemas.openxmlformats.org/officeDocument/2006/relationships/hyperlink" Target="http://coddii.org/informatica-vs-computacion-o-por-que-la-acm-no-se-llama-society-for-informatics" TargetMode="Externa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hyperlink" Target="https://es.wikipedia.org/wiki/Inform%C3%A1tica" TargetMode="External"/><Relationship Id="rId2" Type="http://schemas.openxmlformats.org/officeDocument/2006/relationships/hyperlink" Target="https://es.wikipedia.org/wiki/Karl_Steinbuch" TargetMode="Externa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slide" Target="slide217.xml"/><Relationship Id="rId3" Type="http://schemas.openxmlformats.org/officeDocument/2006/relationships/slide" Target="slide46.xml"/><Relationship Id="rId7" Type="http://schemas.openxmlformats.org/officeDocument/2006/relationships/slide" Target="slide157.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18.xml"/><Relationship Id="rId11" Type="http://schemas.openxmlformats.org/officeDocument/2006/relationships/hyperlink" Target="http://www.fgalindosoria.com/informatica/Informatica18/" TargetMode="External"/><Relationship Id="rId5" Type="http://schemas.openxmlformats.org/officeDocument/2006/relationships/slide" Target="slide96.xml"/><Relationship Id="rId10" Type="http://schemas.openxmlformats.org/officeDocument/2006/relationships/hyperlink" Target="http://www.fgalindosoria.com/informatica/Informatica18/Informatica_Esquema.pdf" TargetMode="External"/><Relationship Id="rId4" Type="http://schemas.openxmlformats.org/officeDocument/2006/relationships/slide" Target="slide56.xml"/><Relationship Id="rId9" Type="http://schemas.openxmlformats.org/officeDocument/2006/relationships/slide" Target="slide243.xml"/></Relationships>
</file>

<file path=ppt/slides/_rels/slide30.xml.rels><?xml version="1.0" encoding="UTF-8" standalone="yes"?>
<Relationships xmlns="http://schemas.openxmlformats.org/package/2006/relationships"><Relationship Id="rId2" Type="http://schemas.openxmlformats.org/officeDocument/2006/relationships/hyperlink" Target="http://www.ejournal.unam.mx/rca/188/RCA18808.pdf" TargetMode="Externa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hyperlink" Target="http://www.softwarehistory.org/history/Bauer1.html" TargetMode="Externa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hyperlink" Target="https://es.wikipedia.org/wiki/Aleksandr_Mij%C3%A1ilov" TargetMode="External"/><Relationship Id="rId2" Type="http://schemas.openxmlformats.org/officeDocument/2006/relationships/hyperlink" Target="https://es.wikipedia.org/wiki/Disciplina" TargetMode="Externa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hyperlink" Target="https://www.ed.ac.uk/informatics/about/what-is-informatics" TargetMode="Externa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hyperlink" Target="https://www.informatics.indiana.edu/" TargetMode="External"/><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hyperlink" Target="http://www.amt.edu.au/informatics/" TargetMode="Externa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hyperlink" Target="http://es.wikipedia.org/wiki/Gnoseolog%C3%ADa" TargetMode="Externa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2" Type="http://schemas.openxmlformats.org/officeDocument/2006/relationships/hyperlink" Target="http://www.fgalindosoria.com/eac/evolucion/libro_sistemas_evolutivos/VII1-RCO.pdf" TargetMode="Externa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8" Type="http://schemas.openxmlformats.org/officeDocument/2006/relationships/slide" Target="slide217.xml"/><Relationship Id="rId3" Type="http://schemas.openxmlformats.org/officeDocument/2006/relationships/slide" Target="slide46.xml"/><Relationship Id="rId7" Type="http://schemas.openxmlformats.org/officeDocument/2006/relationships/slide" Target="slide157.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18.xml"/><Relationship Id="rId11" Type="http://schemas.openxmlformats.org/officeDocument/2006/relationships/hyperlink" Target="http://www.fgalindosoria.com/informatica/Informatica18/" TargetMode="External"/><Relationship Id="rId5" Type="http://schemas.openxmlformats.org/officeDocument/2006/relationships/slide" Target="slide96.xml"/><Relationship Id="rId10" Type="http://schemas.openxmlformats.org/officeDocument/2006/relationships/hyperlink" Target="http://www.fgalindosoria.com/informatica/Informatica18/Informatica_Esquema.pdf" TargetMode="External"/><Relationship Id="rId4" Type="http://schemas.openxmlformats.org/officeDocument/2006/relationships/slide" Target="slide56.xml"/><Relationship Id="rId9" Type="http://schemas.openxmlformats.org/officeDocument/2006/relationships/slide" Target="slide24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hyperlink" Target="http://www.fgalindosoria.com/informatica/properties/"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hyperlink" Target="http://www.fgalindosoria.com/informatica/properties/"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19.xml"/><Relationship Id="rId4" Type="http://schemas.openxmlformats.org/officeDocument/2006/relationships/hyperlink" Target="http://www.fgalindosoria.com/informatica/fundamental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fgalindosoria.com/informaticos/pf/Jacques_Lacan" TargetMode="External"/><Relationship Id="rId7" Type="http://schemas.openxmlformats.org/officeDocument/2006/relationships/hyperlink" Target="http://www.fgalindosoria.com/informaticos/pf/Pierre_Teilhard_de_Chardin" TargetMode="External"/><Relationship Id="rId2" Type="http://schemas.openxmlformats.org/officeDocument/2006/relationships/hyperlink" Target="http://en.wikipedia.org/wiki/Santiago_Ram%C3%B3n_y_Cajal" TargetMode="External"/><Relationship Id="rId1" Type="http://schemas.openxmlformats.org/officeDocument/2006/relationships/slideLayout" Target="../slideLayouts/slideLayout6.xml"/><Relationship Id="rId6" Type="http://schemas.openxmlformats.org/officeDocument/2006/relationships/hyperlink" Target="http://es.wikipedia.org/wiki/Aleksandr_L%C3%BAriya" TargetMode="External"/><Relationship Id="rId5" Type="http://schemas.openxmlformats.org/officeDocument/2006/relationships/hyperlink" Target="http://es.wikipedia.org/wiki/Lev_Vygotski" TargetMode="External"/><Relationship Id="rId4" Type="http://schemas.openxmlformats.org/officeDocument/2006/relationships/hyperlink" Target="http://www.fgalindosoria.com/informaticos/pf/Jean_Piaget"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hyperlink" Target="http://www.fgalindosoria.com/informatica/fundamentals/noether/"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19.xml"/><Relationship Id="rId4" Type="http://schemas.openxmlformats.org/officeDocument/2006/relationships/hyperlink" Target="http://es.wikipedia.org/wiki/Teorema_de_Noether"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ingularidad.wordpress.com/2007/03/16/godel-en-una-cascara-de-nuez-primer-teorema-de-incompletitud/" TargetMode="External"/><Relationship Id="rId7" Type="http://schemas.openxmlformats.org/officeDocument/2006/relationships/hyperlink" Target="http://en.wikipedia.org/wiki/G%C3%B6del's_completeness_theorem" TargetMode="External"/><Relationship Id="rId2" Type="http://schemas.openxmlformats.org/officeDocument/2006/relationships/hyperlink" Target="http://www.fgalindosoria.com/informatica/" TargetMode="External"/><Relationship Id="rId1" Type="http://schemas.openxmlformats.org/officeDocument/2006/relationships/slideLayout" Target="../slideLayouts/slideLayout19.xml"/><Relationship Id="rId6" Type="http://schemas.openxmlformats.org/officeDocument/2006/relationships/hyperlink" Target="http://es.wikipedia.org/wiki/Teorema_de_completitud_de_G%C3%B6del" TargetMode="External"/><Relationship Id="rId5" Type="http://schemas.openxmlformats.org/officeDocument/2006/relationships/hyperlink" Target="http://singularidad.wordpress.com/2007/04/20/turing-en-una-cascara-de-nuez-no-computabilidad/" TargetMode="External"/><Relationship Id="rId4" Type="http://schemas.openxmlformats.org/officeDocument/2006/relationships/hyperlink" Target="http://singularidad.wordpress.com/2007/03/29/godel-en-una-cascara-de-nuez-segundo-teorema-de-incompletitud-y-teorema-de-completitud/"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es.wikipedia.org/wiki/Claude_Shannon" TargetMode="External"/><Relationship Id="rId2" Type="http://schemas.openxmlformats.org/officeDocument/2006/relationships/hyperlink" Target="http://es.wikipedia.org/wiki/1937" TargetMode="External"/><Relationship Id="rId1" Type="http://schemas.openxmlformats.org/officeDocument/2006/relationships/slideLayout" Target="../slideLayouts/slideLayout19.xml"/><Relationship Id="rId4" Type="http://schemas.openxmlformats.org/officeDocument/2006/relationships/hyperlink" Target="http://es.wikipedia.org/wiki/Primera_generaci%C3%B3n_de_computadoras#El_tubo_de_vac.C3.ADo" TargetMode="External"/></Relationships>
</file>

<file path=ppt/slides/_rels/slide55.xml.rels><?xml version="1.0" encoding="UTF-8" standalone="yes"?>
<Relationships xmlns="http://schemas.openxmlformats.org/package/2006/relationships"><Relationship Id="rId2" Type="http://schemas.openxmlformats.org/officeDocument/2006/relationships/hyperlink" Target="http://www.rand.org/pubs/research_memoranda/2008/RM704.pdf" TargetMode="Externa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8" Type="http://schemas.openxmlformats.org/officeDocument/2006/relationships/slide" Target="slide217.xml"/><Relationship Id="rId3" Type="http://schemas.openxmlformats.org/officeDocument/2006/relationships/slide" Target="slide46.xml"/><Relationship Id="rId7" Type="http://schemas.openxmlformats.org/officeDocument/2006/relationships/slide" Target="slide157.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18.xml"/><Relationship Id="rId11" Type="http://schemas.openxmlformats.org/officeDocument/2006/relationships/hyperlink" Target="http://www.fgalindosoria.com/informatica/Informatica18/" TargetMode="External"/><Relationship Id="rId5" Type="http://schemas.openxmlformats.org/officeDocument/2006/relationships/slide" Target="slide96.xml"/><Relationship Id="rId10" Type="http://schemas.openxmlformats.org/officeDocument/2006/relationships/hyperlink" Target="http://www.fgalindosoria.com/informatica/Informatica18/Informatica_Esquema.pdf" TargetMode="External"/><Relationship Id="rId4" Type="http://schemas.openxmlformats.org/officeDocument/2006/relationships/slide" Target="slide56.xml"/><Relationship Id="rId9" Type="http://schemas.openxmlformats.org/officeDocument/2006/relationships/slide" Target="slide243.xml"/></Relationships>
</file>

<file path=ppt/slides/_rels/slide57.xml.rels><?xml version="1.0" encoding="UTF-8" standalone="yes"?>
<Relationships xmlns="http://schemas.openxmlformats.org/package/2006/relationships"><Relationship Id="rId3" Type="http://schemas.openxmlformats.org/officeDocument/2006/relationships/hyperlink" Target="http://www.fgalindosoria.com/informatica/paradigm/systems/" TargetMode="External"/><Relationship Id="rId7" Type="http://schemas.openxmlformats.org/officeDocument/2006/relationships/hyperlink" Target="http://www.fgalindosoria.com/eac/evolucion/evolucion_sistemas_evolutivos/evolucion_sistemas_evolutivos.htm" TargetMode="External"/><Relationship Id="rId2" Type="http://schemas.openxmlformats.org/officeDocument/2006/relationships/hyperlink" Target="http://www.fgalindosoria.com/informatica/paradigm/" TargetMode="External"/><Relationship Id="rId1" Type="http://schemas.openxmlformats.org/officeDocument/2006/relationships/slideLayout" Target="../slideLayouts/slideLayout30.xml"/><Relationship Id="rId6" Type="http://schemas.openxmlformats.org/officeDocument/2006/relationships/hyperlink" Target="http://www.fgalindosoria.com/informatica/mei/" TargetMode="External"/><Relationship Id="rId5" Type="http://schemas.openxmlformats.org/officeDocument/2006/relationships/hyperlink" Target="http://www.fgalindosoria.com/informatica/information/" TargetMode="External"/><Relationship Id="rId4" Type="http://schemas.openxmlformats.org/officeDocument/2006/relationships/hyperlink" Target="http://en.wikipedia.org/wiki/Information_revolution"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www.fgalindosoria.com/informatica/paradigm/systems/" TargetMode="External"/><Relationship Id="rId7" Type="http://schemas.openxmlformats.org/officeDocument/2006/relationships/hyperlink" Target="http://www.fgalindosoria.com/eac/evolucion/evolucion_sistemas_evolutivos/evolucion_sistemas_evolutivos.htm" TargetMode="External"/><Relationship Id="rId2" Type="http://schemas.openxmlformats.org/officeDocument/2006/relationships/hyperlink" Target="http://www.fgalindosoria.com/informatica/paradigm/" TargetMode="External"/><Relationship Id="rId1" Type="http://schemas.openxmlformats.org/officeDocument/2006/relationships/slideLayout" Target="../slideLayouts/slideLayout30.xml"/><Relationship Id="rId6" Type="http://schemas.openxmlformats.org/officeDocument/2006/relationships/hyperlink" Target="http://www.fgalindosoria.com/informatica/mei/" TargetMode="External"/><Relationship Id="rId5" Type="http://schemas.openxmlformats.org/officeDocument/2006/relationships/hyperlink" Target="http://www.fgalindosoria.com/informatica/information/" TargetMode="External"/><Relationship Id="rId4" Type="http://schemas.openxmlformats.org/officeDocument/2006/relationships/hyperlink" Target="http://en.wikipedia.org/wiki/Information_revolution"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8" Type="http://schemas.openxmlformats.org/officeDocument/2006/relationships/hyperlink" Target="http://www.fgalindosoria.com/informaticos/fundamentales/Arturo_Rosenblueth_Stearns/" TargetMode="External"/><Relationship Id="rId3" Type="http://schemas.openxmlformats.org/officeDocument/2006/relationships/hyperlink" Target="http://www.fgalindosoria.com/informaticos/fundamentales/Alan_Mathison_Turing" TargetMode="External"/><Relationship Id="rId7" Type="http://schemas.openxmlformats.org/officeDocument/2006/relationships/hyperlink" Target="http://es.wikipedia.org/wiki/Norbert_Wiener" TargetMode="External"/><Relationship Id="rId2" Type="http://schemas.openxmlformats.org/officeDocument/2006/relationships/hyperlink" Target="http://www.fgalindosoria.com/informaticos/fundamentales/Kurt_Godel" TargetMode="External"/><Relationship Id="rId1" Type="http://schemas.openxmlformats.org/officeDocument/2006/relationships/slideLayout" Target="../slideLayouts/slideLayout6.xml"/><Relationship Id="rId6" Type="http://schemas.openxmlformats.org/officeDocument/2006/relationships/hyperlink" Target="http://en.wikipedia.org/wiki/Walter_Pitts" TargetMode="External"/><Relationship Id="rId5" Type="http://schemas.openxmlformats.org/officeDocument/2006/relationships/hyperlink" Target="http://en.wikipedia.org/wiki/Warren_Sturgis_McCulloch" TargetMode="External"/><Relationship Id="rId10" Type="http://schemas.openxmlformats.org/officeDocument/2006/relationships/hyperlink" Target="http://es.wikipedia.org/wiki/Stafford_Beer" TargetMode="External"/><Relationship Id="rId4" Type="http://schemas.openxmlformats.org/officeDocument/2006/relationships/hyperlink" Target="http://en.wikipedia.org/wiki/Ludwig_von_Bertalanffy" TargetMode="External"/><Relationship Id="rId9" Type="http://schemas.openxmlformats.org/officeDocument/2006/relationships/hyperlink" Target="http://es.wikipedia.org/wiki/Oskar_Lange"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www.fgalindosoria.com/informatica/paradigm/systems/" TargetMode="External"/><Relationship Id="rId7" Type="http://schemas.openxmlformats.org/officeDocument/2006/relationships/hyperlink" Target="http://www.fgalindosoria.com/eac/evolucion/evolucion_sistemas_evolutivos/evolucion_sistemas_evolutivos.htm" TargetMode="External"/><Relationship Id="rId2" Type="http://schemas.openxmlformats.org/officeDocument/2006/relationships/hyperlink" Target="http://www.fgalindosoria.com/informatica/paradigm/" TargetMode="External"/><Relationship Id="rId1" Type="http://schemas.openxmlformats.org/officeDocument/2006/relationships/slideLayout" Target="../slideLayouts/slideLayout30.xml"/><Relationship Id="rId6" Type="http://schemas.openxmlformats.org/officeDocument/2006/relationships/hyperlink" Target="http://www.fgalindosoria.com/informatica/mei/" TargetMode="External"/><Relationship Id="rId5" Type="http://schemas.openxmlformats.org/officeDocument/2006/relationships/hyperlink" Target="http://www.fgalindosoria.com/informatica/information/" TargetMode="External"/><Relationship Id="rId4" Type="http://schemas.openxmlformats.org/officeDocument/2006/relationships/hyperlink" Target="http://en.wikipedia.org/wiki/Information_revolution"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0.xml"/><Relationship Id="rId5" Type="http://schemas.openxmlformats.org/officeDocument/2006/relationships/image" Target="../media/image9.png"/><Relationship Id="rId4" Type="http://schemas.openxmlformats.org/officeDocument/2006/relationships/image" Target="../media/image8.jpeg"/></Relationships>
</file>

<file path=ppt/slides/_rels/slide6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30.xml"/><Relationship Id="rId4" Type="http://schemas.openxmlformats.org/officeDocument/2006/relationships/image" Target="../media/image1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3" Type="http://schemas.openxmlformats.org/officeDocument/2006/relationships/hyperlink" Target="http://www.fgalindosoria.com/informatica/information/" TargetMode="External"/><Relationship Id="rId7" Type="http://schemas.openxmlformats.org/officeDocument/2006/relationships/hyperlink" Target="http://www.fgalindosoria.com/linguisticamatematica/" TargetMode="External"/><Relationship Id="rId2" Type="http://schemas.openxmlformats.org/officeDocument/2006/relationships/hyperlink" Target="http://www.fgalindosoria.com/informatica/aspects/" TargetMode="External"/><Relationship Id="rId1" Type="http://schemas.openxmlformats.org/officeDocument/2006/relationships/slideLayout" Target="../slideLayouts/slideLayout30.xml"/><Relationship Id="rId6" Type="http://schemas.openxmlformats.org/officeDocument/2006/relationships/hyperlink" Target="http://fgalindosoria.com/fractales_y_bichos/index.htm" TargetMode="External"/><Relationship Id="rId5" Type="http://schemas.openxmlformats.org/officeDocument/2006/relationships/hyperlink" Target="http://www.fgalindosoria.com/informatica/aspects/know" TargetMode="External"/><Relationship Id="rId4" Type="http://schemas.openxmlformats.org/officeDocument/2006/relationships/hyperlink" Target="http://www.fgalindosoria.com/informatica/aspects/e_i/"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es.wikipedia.org/wiki/Dato" TargetMode="External"/><Relationship Id="rId2" Type="http://schemas.openxmlformats.org/officeDocument/2006/relationships/hyperlink" Target="https://es.wikipedia.org/wiki/C%C3%B3digo_(comunicaci%C3%B3n)" TargetMode="External"/><Relationship Id="rId1" Type="http://schemas.openxmlformats.org/officeDocument/2006/relationships/slideLayout" Target="../slideLayouts/slideLayout30.xml"/><Relationship Id="rId4" Type="http://schemas.openxmlformats.org/officeDocument/2006/relationships/hyperlink" Target="https://en.wikipedia.org/wiki/Data"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www.fgalindosoria.com/informatica/aspects/e_i/" TargetMode="External"/><Relationship Id="rId2" Type="http://schemas.openxmlformats.org/officeDocument/2006/relationships/hyperlink" Target="https://en.wikipedia.org/wiki/Data" TargetMode="External"/><Relationship Id="rId1" Type="http://schemas.openxmlformats.org/officeDocument/2006/relationships/slideLayout" Target="../slideLayouts/slideLayout30.xml"/></Relationships>
</file>

<file path=ppt/slides/_rels/slide68.xml.rels><?xml version="1.0" encoding="UTF-8" standalone="yes"?>
<Relationships xmlns="http://schemas.openxmlformats.org/package/2006/relationships"><Relationship Id="rId3" Type="http://schemas.openxmlformats.org/officeDocument/2006/relationships/hyperlink" Target="http://www.tecnotopia.com.mx/informatica.htm" TargetMode="External"/><Relationship Id="rId2" Type="http://schemas.openxmlformats.org/officeDocument/2006/relationships/hyperlink" Target="http://es.wikipedia.org/wiki/Harry_Nyquist" TargetMode="External"/><Relationship Id="rId1" Type="http://schemas.openxmlformats.org/officeDocument/2006/relationships/slideLayout" Target="../slideLayouts/slideLayout30.xml"/><Relationship Id="rId5" Type="http://schemas.openxmlformats.org/officeDocument/2006/relationships/hyperlink" Target="http://cm.bell-labs.com/cm/ms/what/shannonday/shannon1948.pdf" TargetMode="External"/><Relationship Id="rId4" Type="http://schemas.openxmlformats.org/officeDocument/2006/relationships/hyperlink" Target="http://es.wikipedia.org/wiki/Claude_E._Shannon"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investigacionyciencia.es/files/8594.pdf" TargetMode="Externa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8" Type="http://schemas.openxmlformats.org/officeDocument/2006/relationships/hyperlink" Target="http://en.wikipedia.org/wiki/Stephen_Cole_Kleene" TargetMode="External"/><Relationship Id="rId3" Type="http://schemas.openxmlformats.org/officeDocument/2006/relationships/hyperlink" Target="http://www.fgalindosoria.com/informaticos/desarrolladores/William_Ross_Ashby" TargetMode="External"/><Relationship Id="rId7" Type="http://schemas.openxmlformats.org/officeDocument/2006/relationships/hyperlink" Target="http://en.wikipedia.org/wiki/John_von_Neumann" TargetMode="External"/><Relationship Id="rId2" Type="http://schemas.openxmlformats.org/officeDocument/2006/relationships/hyperlink" Target="http://fr.wikipedia.org/wiki/Pierre_de_Latil" TargetMode="External"/><Relationship Id="rId1" Type="http://schemas.openxmlformats.org/officeDocument/2006/relationships/slideLayout" Target="../slideLayouts/slideLayout6.xml"/><Relationship Id="rId6" Type="http://schemas.openxmlformats.org/officeDocument/2006/relationships/hyperlink" Target="http://en.wikipedia.org/wiki/Claude_Shannon" TargetMode="External"/><Relationship Id="rId5" Type="http://schemas.openxmlformats.org/officeDocument/2006/relationships/hyperlink" Target="http://es.wikipedia.org/wiki/Andr%C3%A9i_Kolmog%C3%B3rov" TargetMode="External"/><Relationship Id="rId10" Type="http://schemas.openxmlformats.org/officeDocument/2006/relationships/hyperlink" Target="http://www.fgalindosoria.com/informaticos/fundamentales/Harold_V_McIntosh/" TargetMode="External"/><Relationship Id="rId4" Type="http://schemas.openxmlformats.org/officeDocument/2006/relationships/hyperlink" Target="http://www.fgalindosoria.com/informaticos/desarrolladores/William_Grey_Walter" TargetMode="External"/><Relationship Id="rId9" Type="http://schemas.openxmlformats.org/officeDocument/2006/relationships/hyperlink" Target="http://www.fgalindosoria.com/informaticos/fundamentales/Herbert_Alexander_Simon" TargetMode="External"/></Relationships>
</file>

<file path=ppt/slides/_rels/slide70.xml.rels><?xml version="1.0" encoding="UTF-8" standalone="yes"?>
<Relationships xmlns="http://schemas.openxmlformats.org/package/2006/relationships"><Relationship Id="rId3" Type="http://schemas.openxmlformats.org/officeDocument/2006/relationships/hyperlink" Target="http://www.fgalindosoria.com/informatica/aspects/know" TargetMode="External"/><Relationship Id="rId2" Type="http://schemas.openxmlformats.org/officeDocument/2006/relationships/hyperlink" Target="http://es.wikipedia.org/wiki/Conocimiento" TargetMode="External"/><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3" Type="http://schemas.openxmlformats.org/officeDocument/2006/relationships/hyperlink" Target="https://deconceptos.com/general/conocimiento" TargetMode="External"/><Relationship Id="rId2" Type="http://schemas.openxmlformats.org/officeDocument/2006/relationships/hyperlink" Target="https://deconceptos.com/general/caracteristicas" TargetMode="External"/><Relationship Id="rId1" Type="http://schemas.openxmlformats.org/officeDocument/2006/relationships/slideLayout" Target="../slideLayouts/slideLayout3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30.xml"/><Relationship Id="rId6" Type="http://schemas.openxmlformats.org/officeDocument/2006/relationships/hyperlink" Target="http://www.fgalindosoria.com/informaticos/investigadores/Jesus_Manuel_Olivares_Ceja/serc/serc_tesis_jesus_olivares.pdf" TargetMode="External"/><Relationship Id="rId5" Type="http://schemas.openxmlformats.org/officeDocument/2006/relationships/hyperlink" Target="http://www.fgalindosoria.com/eac/evolucion/libro_sistemas_evolutivos/VII6-SER.pdf" TargetMode="External"/><Relationship Id="rId4" Type="http://schemas.openxmlformats.org/officeDocument/2006/relationships/image" Target="../media/image16.gif"/></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8" Type="http://schemas.openxmlformats.org/officeDocument/2006/relationships/hyperlink" Target="http://en.wikipedia.org/wiki/Seymour_Papert" TargetMode="External"/><Relationship Id="rId3" Type="http://schemas.openxmlformats.org/officeDocument/2006/relationships/hyperlink" Target="http://www.fgalindosoria.com/informaticos/fundamentales/Jose_Negrete_Martinez/" TargetMode="External"/><Relationship Id="rId7" Type="http://schemas.openxmlformats.org/officeDocument/2006/relationships/hyperlink" Target="http://es.wikipedia.org/wiki/Marvin_Minsky" TargetMode="External"/><Relationship Id="rId2" Type="http://schemas.openxmlformats.org/officeDocument/2006/relationships/hyperlink" Target="http://es.wikipedia.org/wiki/Pablo_Rudom%C3%ADn" TargetMode="External"/><Relationship Id="rId1" Type="http://schemas.openxmlformats.org/officeDocument/2006/relationships/slideLayout" Target="../slideLayouts/slideLayout6.xml"/><Relationship Id="rId6" Type="http://schemas.openxmlformats.org/officeDocument/2006/relationships/hyperlink" Target="http://www.fgalindosoria.com/informaticos/fundamentales/Benoit_Mandelbrot" TargetMode="External"/><Relationship Id="rId5" Type="http://schemas.openxmlformats.org/officeDocument/2006/relationships/hyperlink" Target="http://es.wikipedia.org/wiki/Humberto_Maturana" TargetMode="External"/><Relationship Id="rId10" Type="http://schemas.openxmlformats.org/officeDocument/2006/relationships/hyperlink" Target="http://www.fgalindosoria.com/informaticos/pf/" TargetMode="External"/><Relationship Id="rId4" Type="http://schemas.openxmlformats.org/officeDocument/2006/relationships/hyperlink" Target="http://es.wikipedia.org/wiki/Noam_Chomsky" TargetMode="External"/><Relationship Id="rId9" Type="http://schemas.openxmlformats.org/officeDocument/2006/relationships/hyperlink" Target="http://es.wikipedia.org/wiki/Jacob_D._Bekenstein" TargetMode="External"/></Relationships>
</file>

<file path=ppt/slides/_rels/slide80.xml.rels><?xml version="1.0" encoding="UTF-8" standalone="yes"?>
<Relationships xmlns="http://schemas.openxmlformats.org/package/2006/relationships"><Relationship Id="rId3" Type="http://schemas.openxmlformats.org/officeDocument/2006/relationships/hyperlink" Target="http://www.fgalindosoria.com/ecuaciondelanaturaleza/" TargetMode="External"/><Relationship Id="rId2" Type="http://schemas.openxmlformats.org/officeDocument/2006/relationships/image" Target="../media/image17.png"/><Relationship Id="rId1" Type="http://schemas.openxmlformats.org/officeDocument/2006/relationships/slideLayout" Target="../slideLayouts/slideLayout3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3.xml.rels><?xml version="1.0" encoding="UTF-8" standalone="yes"?>
<Relationships xmlns="http://schemas.openxmlformats.org/package/2006/relationships"><Relationship Id="rId2" Type="http://schemas.openxmlformats.org/officeDocument/2006/relationships/hyperlink" Target="http://www.fgalindosoria.com/transfinitoydinamicadimensional/continuodimensional/cont_di2.htm" TargetMode="External"/><Relationship Id="rId1" Type="http://schemas.openxmlformats.org/officeDocument/2006/relationships/slideLayout" Target="../slideLayouts/slideLayout30.xml"/></Relationships>
</file>

<file path=ppt/slides/_rels/slide84.xml.rels><?xml version="1.0" encoding="UTF-8" standalone="yes"?>
<Relationships xmlns="http://schemas.openxmlformats.org/package/2006/relationships"><Relationship Id="rId3" Type="http://schemas.openxmlformats.org/officeDocument/2006/relationships/hyperlink" Target="http://fgalindosoria.com/fractales_y_bichos/index.htm" TargetMode="External"/><Relationship Id="rId2" Type="http://schemas.openxmlformats.org/officeDocument/2006/relationships/image" Target="../media/image18.png"/><Relationship Id="rId1" Type="http://schemas.openxmlformats.org/officeDocument/2006/relationships/slideLayout" Target="../slideLayouts/slideLayout30.xml"/></Relationships>
</file>

<file path=ppt/slides/_rels/slide85.xml.rels><?xml version="1.0" encoding="UTF-8" standalone="yes"?>
<Relationships xmlns="http://schemas.openxmlformats.org/package/2006/relationships"><Relationship Id="rId3" Type="http://schemas.openxmlformats.org/officeDocument/2006/relationships/hyperlink" Target="http://www.fgalindosoria.com/transfinitoydinamicadimensional/" TargetMode="External"/><Relationship Id="rId2" Type="http://schemas.openxmlformats.org/officeDocument/2006/relationships/hyperlink" Target="http://padronel.net/?s=Nuevos+indicios+sugieren+que+el+Universo+podr%C3%ADa+ser+fractal" TargetMode="External"/><Relationship Id="rId1" Type="http://schemas.openxmlformats.org/officeDocument/2006/relationships/slideLayout" Target="../slideLayouts/slideLayout30.xml"/></Relationships>
</file>

<file path=ppt/slides/_rels/slide86.xml.rels><?xml version="1.0" encoding="UTF-8" standalone="yes"?>
<Relationships xmlns="http://schemas.openxmlformats.org/package/2006/relationships"><Relationship Id="rId8" Type="http://schemas.openxmlformats.org/officeDocument/2006/relationships/hyperlink" Target="https://es.wikipedia.org/wiki/Continuo_dimensional" TargetMode="External"/><Relationship Id="rId3" Type="http://schemas.openxmlformats.org/officeDocument/2006/relationships/hyperlink" Target="https://es.wikipedia.org/wiki/N%C3%BAmero_transfinito" TargetMode="External"/><Relationship Id="rId7" Type="http://schemas.openxmlformats.org/officeDocument/2006/relationships/hyperlink" Target="https://es.wikipedia.org/wiki/Espacios_de_Hilbert" TargetMode="External"/><Relationship Id="rId12" Type="http://schemas.openxmlformats.org/officeDocument/2006/relationships/hyperlink" Target="https://es.wikipedia.org/wiki/Espacio_con_un_n%C3%BAmero_transfinito_de_dimensiones" TargetMode="External"/><Relationship Id="rId2" Type="http://schemas.openxmlformats.org/officeDocument/2006/relationships/hyperlink" Target="http://www.fgalindosoria.com/transfinitoydinamicadimensional/continuodimensional/cont_di2.htm" TargetMode="External"/><Relationship Id="rId1" Type="http://schemas.openxmlformats.org/officeDocument/2006/relationships/slideLayout" Target="../slideLayouts/slideLayout30.xml"/><Relationship Id="rId6" Type="http://schemas.openxmlformats.org/officeDocument/2006/relationships/hyperlink" Target="https://es.wikipedia.org/w/index.php?title=Espacios_de_Riemann&amp;action=edit&amp;redlink=1" TargetMode="External"/><Relationship Id="rId11" Type="http://schemas.openxmlformats.org/officeDocument/2006/relationships/hyperlink" Target="https://es.wikipedia.org/wiki/Cardinalidad_de_los_n%C3%BAmeros_naturales" TargetMode="External"/><Relationship Id="rId5" Type="http://schemas.openxmlformats.org/officeDocument/2006/relationships/hyperlink" Target="https://es.wikipedia.org/wiki/Espacios_euclidianos" TargetMode="External"/><Relationship Id="rId10" Type="http://schemas.openxmlformats.org/officeDocument/2006/relationships/hyperlink" Target="https://es.wikipedia.org/wiki/Cardinalidad" TargetMode="External"/><Relationship Id="rId4" Type="http://schemas.openxmlformats.org/officeDocument/2006/relationships/hyperlink" Target="https://es.wikipedia.org/wiki/Espacios_transfinito_dimensionales" TargetMode="External"/><Relationship Id="rId9" Type="http://schemas.openxmlformats.org/officeDocument/2006/relationships/hyperlink" Target="https://es.wikipedia.org/wiki/Cardinalidad_de_los_n%C3%BAmeros_reales" TargetMode="External"/></Relationships>
</file>

<file path=ppt/slides/_rels/slide87.xml.rels><?xml version="1.0" encoding="UTF-8" standalone="yes"?>
<Relationships xmlns="http://schemas.openxmlformats.org/package/2006/relationships"><Relationship Id="rId2" Type="http://schemas.openxmlformats.org/officeDocument/2006/relationships/hyperlink" Target="http://www.fgalindosoria.com/ling&#252;&#237;sticamatematica/index.htm" TargetMode="External"/><Relationship Id="rId1" Type="http://schemas.openxmlformats.org/officeDocument/2006/relationships/slideLayout" Target="../slideLayouts/slideLayout30.xml"/></Relationships>
</file>

<file path=ppt/slides/_rels/slide88.xml.rels><?xml version="1.0" encoding="UTF-8" standalone="yes"?>
<Relationships xmlns="http://schemas.openxmlformats.org/package/2006/relationships"><Relationship Id="rId3" Type="http://schemas.openxmlformats.org/officeDocument/2006/relationships/hyperlink" Target="http://www.csub.edu/~tfernandez_ulloa/spanishlinguistics/chomsky%20y%20la%20gramatica%20generativa.pdf" TargetMode="External"/><Relationship Id="rId2" Type="http://schemas.openxmlformats.org/officeDocument/2006/relationships/hyperlink" Target="https://es.wikipedia.org/wiki/Ferdinand_de_Saussure" TargetMode="External"/><Relationship Id="rId1" Type="http://schemas.openxmlformats.org/officeDocument/2006/relationships/slideLayout" Target="../slideLayouts/slideLayout30.xml"/><Relationship Id="rId5" Type="http://schemas.openxmlformats.org/officeDocument/2006/relationships/hyperlink" Target="http://www.fgalindosoria.com/ling&#252;&#237;sticamatematica/index.htm" TargetMode="External"/><Relationship Id="rId4" Type="http://schemas.openxmlformats.org/officeDocument/2006/relationships/hyperlink" Target="http://www.fgalindosoria.com/linguisticamatematica/#enfoque_linguistico" TargetMode="External"/></Relationships>
</file>

<file path=ppt/slides/_rels/slide89.xml.rels><?xml version="1.0" encoding="UTF-8" standalone="yes"?>
<Relationships xmlns="http://schemas.openxmlformats.org/package/2006/relationships"><Relationship Id="rId2" Type="http://schemas.openxmlformats.org/officeDocument/2006/relationships/hyperlink" Target="http://www.fgalindosoria.com/informaticos/investigadores/Victoria_Raquel_Bajar_Simsolo/JC/Jornadas_Clementina_VBajar_15Mayo2011.ppt" TargetMode="Externa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http://www.rutherfordjournal.org/images/020101-04.jpg"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hyperlink" Target="http://www.fgalindosoria.com/ling&#252;&#237;sticamatematica/index.htm" TargetMode="External"/><Relationship Id="rId2" Type="http://schemas.openxmlformats.org/officeDocument/2006/relationships/image" Target="../media/image19.emf"/><Relationship Id="rId1" Type="http://schemas.openxmlformats.org/officeDocument/2006/relationships/slideLayout" Target="../slideLayouts/slideLayout30.xml"/><Relationship Id="rId5" Type="http://schemas.openxmlformats.org/officeDocument/2006/relationships/hyperlink" Target="http://www.fgalindosoria.com/relations/linguistica_matematica/linguistica_matematica.docx" TargetMode="External"/><Relationship Id="rId4" Type="http://schemas.openxmlformats.org/officeDocument/2006/relationships/hyperlink" Target="http://www.fgalindosoria.com/relations/linguistica_matematica/linguistica_matematica.pdf" TargetMode="External"/></Relationships>
</file>

<file path=ppt/slides/_rels/slide91.xml.rels><?xml version="1.0" encoding="UTF-8" standalone="yes"?>
<Relationships xmlns="http://schemas.openxmlformats.org/package/2006/relationships"><Relationship Id="rId8" Type="http://schemas.openxmlformats.org/officeDocument/2006/relationships/hyperlink" Target="http://www.fgalindosoria.com/informatica/information/biological/nervous_system" TargetMode="External"/><Relationship Id="rId3" Type="http://schemas.openxmlformats.org/officeDocument/2006/relationships/hyperlink" Target="http://es.wikipedia.org/wiki/Neurotransmisor" TargetMode="External"/><Relationship Id="rId7" Type="http://schemas.openxmlformats.org/officeDocument/2006/relationships/hyperlink" Target="http://www.fgalindosoria.com/informatica/information/biological/genetics" TargetMode="External"/><Relationship Id="rId2" Type="http://schemas.openxmlformats.org/officeDocument/2006/relationships/hyperlink" Target="http://es.wikipedia.org/wiki/Hormona" TargetMode="External"/><Relationship Id="rId1" Type="http://schemas.openxmlformats.org/officeDocument/2006/relationships/slideLayout" Target="../slideLayouts/slideLayout30.xml"/><Relationship Id="rId6" Type="http://schemas.openxmlformats.org/officeDocument/2006/relationships/hyperlink" Target="http://www.fgalindosoria.com/informatica/information/biological/chemical_messenger" TargetMode="External"/><Relationship Id="rId5" Type="http://schemas.openxmlformats.org/officeDocument/2006/relationships/hyperlink" Target="http://es.wikipedia.org/wiki/Autacoide" TargetMode="External"/><Relationship Id="rId4" Type="http://schemas.openxmlformats.org/officeDocument/2006/relationships/hyperlink" Target="http://es.wikipedia.org/wiki/Feromona" TargetMode="External"/></Relationships>
</file>

<file path=ppt/slides/_rels/slide92.xml.rels><?xml version="1.0" encoding="UTF-8" standalone="yes"?>
<Relationships xmlns="http://schemas.openxmlformats.org/package/2006/relationships"><Relationship Id="rId3" Type="http://schemas.openxmlformats.org/officeDocument/2006/relationships/hyperlink" Target="http://recursos.cnice.mec.es/biologia/bachillerato/segundo/biologia/ud05/02_05_04_02_03.html" TargetMode="External"/><Relationship Id="rId7" Type="http://schemas.openxmlformats.org/officeDocument/2006/relationships/hyperlink" Target="http://es.wikipedia.org/wiki/Experimento_de_Griffith" TargetMode="External"/><Relationship Id="rId2" Type="http://schemas.openxmlformats.org/officeDocument/2006/relationships/hyperlink" Target="http://recursos.cnice.mec.es/biologia/bachillerato/segundo/biologia/ud01/02_01_04_02_026.html" TargetMode="External"/><Relationship Id="rId1" Type="http://schemas.openxmlformats.org/officeDocument/2006/relationships/slideLayout" Target="../slideLayouts/slideLayout30.xml"/><Relationship Id="rId6" Type="http://schemas.openxmlformats.org/officeDocument/2006/relationships/hyperlink" Target="http://es.wikipedia.org/wiki/Transformaci%C3%B3n_(gen%C3%A9tica)" TargetMode="External"/><Relationship Id="rId5" Type="http://schemas.openxmlformats.org/officeDocument/2006/relationships/hyperlink" Target="http://es.wikipedia.org/wiki/Bacterias" TargetMode="External"/><Relationship Id="rId4" Type="http://schemas.openxmlformats.org/officeDocument/2006/relationships/hyperlink" Target="http://es.wikipedia.org/wiki/1928" TargetMode="External"/></Relationships>
</file>

<file path=ppt/slides/_rels/slide93.xml.rels><?xml version="1.0" encoding="UTF-8" standalone="yes"?>
<Relationships xmlns="http://schemas.openxmlformats.org/package/2006/relationships"><Relationship Id="rId3" Type="http://schemas.openxmlformats.org/officeDocument/2006/relationships/hyperlink" Target="https://www.youtube.com/watch?v=npcnktD_BXY" TargetMode="External"/><Relationship Id="rId2" Type="http://schemas.openxmlformats.org/officeDocument/2006/relationships/hyperlink" Target="http://listas.20minutos.es/lista/los-100-mas-grandes-descubrimientos-cientificos-de-la-historia-305856/" TargetMode="External"/><Relationship Id="rId1" Type="http://schemas.openxmlformats.org/officeDocument/2006/relationships/slideLayout" Target="../slideLayouts/slideLayout30.xml"/><Relationship Id="rId4" Type="http://schemas.openxmlformats.org/officeDocument/2006/relationships/hyperlink" Target="http://fgalindosoria.com/informaticos/fundamentales/Barbara_McClintock/" TargetMode="External"/></Relationships>
</file>

<file path=ppt/slides/_rels/slide94.xml.rels><?xml version="1.0" encoding="UTF-8" standalone="yes"?>
<Relationships xmlns="http://schemas.openxmlformats.org/package/2006/relationships"><Relationship Id="rId8" Type="http://schemas.openxmlformats.org/officeDocument/2006/relationships/hyperlink" Target="https://es.wikipedia.org/wiki/Prote%C3%ADna_G" TargetMode="External"/><Relationship Id="rId3" Type="http://schemas.openxmlformats.org/officeDocument/2006/relationships/hyperlink" Target="https://translate.googleusercontent.com/translate_c?depth=1&amp;hl=es&amp;prev=search&amp;rurl=translate.google.com.mx&amp;sl=en&amp;sp=nmt4&amp;u=https://en.wikipedia.org/wiki/Alfred_G._Gilman&amp;xid=17259,15700021,15700105,15700124,15700149,15700168,15700173,15700201&amp;usg=ALkJrhhuveBTJUnrW8TZmAcUVCnY_tme4Q" TargetMode="External"/><Relationship Id="rId7" Type="http://schemas.openxmlformats.org/officeDocument/2006/relationships/hyperlink" Target="https://es.wikipedia.org/wiki/1994" TargetMode="External"/><Relationship Id="rId2" Type="http://schemas.openxmlformats.org/officeDocument/2006/relationships/hyperlink" Target="https://translate.googleusercontent.com/translate_c?depth=1&amp;hl=es&amp;prev=search&amp;rurl=translate.google.com.mx&amp;sl=en&amp;sp=nmt4&amp;u=https://en.wikipedia.org/wiki/Nobel_Prize_in_Physiology_or_Medicine&amp;xid=17259,15700021,15700105,15700124,15700149,15700168,15700173,15700201&amp;usg=ALkJrhhyRyFeJlEWOfBX4Ao9OiNxXuxdzw" TargetMode="External"/><Relationship Id="rId1" Type="http://schemas.openxmlformats.org/officeDocument/2006/relationships/slideLayout" Target="../slideLayouts/slideLayout30.xml"/><Relationship Id="rId6" Type="http://schemas.openxmlformats.org/officeDocument/2006/relationships/hyperlink" Target="https://es.wikipedia.org/wiki/Anexo:Premio_Nobel_de_Fisiolog%C3%ADa_o_Medicina" TargetMode="External"/><Relationship Id="rId5" Type="http://schemas.openxmlformats.org/officeDocument/2006/relationships/hyperlink" Target="https://es.wikipedia.org/w/index.php?title=Cascadas_de_se%C3%B1alizaci%C3%B3n&amp;action=edit&amp;redlink=1" TargetMode="External"/><Relationship Id="rId10" Type="http://schemas.openxmlformats.org/officeDocument/2006/relationships/hyperlink" Target="https://es.wikipedia.org/wiki/Alfred_G._Gilman" TargetMode="External"/><Relationship Id="rId4" Type="http://schemas.openxmlformats.org/officeDocument/2006/relationships/hyperlink" Target="https://en.wikipedia.org/wiki/Martin_Rodbell" TargetMode="External"/><Relationship Id="rId9" Type="http://schemas.openxmlformats.org/officeDocument/2006/relationships/hyperlink" Target="https://es.wikipedia.org/wiki/Comunicaci%C3%B3n_celular" TargetMode="External"/></Relationships>
</file>

<file path=ppt/slides/_rels/slide95.xml.rels><?xml version="1.0" encoding="UTF-8" standalone="yes"?>
<Relationships xmlns="http://schemas.openxmlformats.org/package/2006/relationships"><Relationship Id="rId2" Type="http://schemas.openxmlformats.org/officeDocument/2006/relationships/hyperlink" Target="http://en.wikipedia.org/wiki/Physical_information" TargetMode="External"/><Relationship Id="rId1" Type="http://schemas.openxmlformats.org/officeDocument/2006/relationships/slideLayout" Target="../slideLayouts/slideLayout30.xml"/></Relationships>
</file>

<file path=ppt/slides/_rels/slide96.xml.rels><?xml version="1.0" encoding="UTF-8" standalone="yes"?>
<Relationships xmlns="http://schemas.openxmlformats.org/package/2006/relationships"><Relationship Id="rId8" Type="http://schemas.openxmlformats.org/officeDocument/2006/relationships/slide" Target="slide217.xml"/><Relationship Id="rId3" Type="http://schemas.openxmlformats.org/officeDocument/2006/relationships/slide" Target="slide46.xml"/><Relationship Id="rId7" Type="http://schemas.openxmlformats.org/officeDocument/2006/relationships/slide" Target="slide157.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18.xml"/><Relationship Id="rId11" Type="http://schemas.openxmlformats.org/officeDocument/2006/relationships/hyperlink" Target="http://www.fgalindosoria.com/informatica/Informatica18/" TargetMode="External"/><Relationship Id="rId5" Type="http://schemas.openxmlformats.org/officeDocument/2006/relationships/slide" Target="slide96.xml"/><Relationship Id="rId10" Type="http://schemas.openxmlformats.org/officeDocument/2006/relationships/hyperlink" Target="http://www.fgalindosoria.com/informatica/Informatica18/Informatica_Esquema.pdf" TargetMode="External"/><Relationship Id="rId4" Type="http://schemas.openxmlformats.org/officeDocument/2006/relationships/slide" Target="slide56.xml"/><Relationship Id="rId9" Type="http://schemas.openxmlformats.org/officeDocument/2006/relationships/slide" Target="slide243.xml"/></Relationships>
</file>

<file path=ppt/slides/_rels/slide97.xml.rels><?xml version="1.0" encoding="UTF-8" standalone="yes"?>
<Relationships xmlns="http://schemas.openxmlformats.org/package/2006/relationships"><Relationship Id="rId2" Type="http://schemas.openxmlformats.org/officeDocument/2006/relationships/hyperlink" Target="http://www.fgalindosoria.com/informatica/mei/" TargetMode="Externa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hyperlink" Target="http://www.fgalindosoria.com/informaticos/investigadores/Claudia_Marina_Vicario_Solorzano/doctorado.zip" TargetMode="Externa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hyperlink" Target="http://en.wikipedia.org/wiki/Information_revolution"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027">
            <a:extLst>
              <a:ext uri="{FF2B5EF4-FFF2-40B4-BE49-F238E27FC236}">
                <a16:creationId xmlns:a16="http://schemas.microsoft.com/office/drawing/2014/main" id="{DB301580-960C-454F-ABE8-BC3BE2BE7F84}"/>
              </a:ext>
            </a:extLst>
          </p:cNvPr>
          <p:cNvSpPr>
            <a:spLocks noGrp="1" noChangeArrowheads="1"/>
          </p:cNvSpPr>
          <p:nvPr>
            <p:ph type="title" idx="4294967295"/>
          </p:nvPr>
        </p:nvSpPr>
        <p:spPr>
          <a:xfrm>
            <a:off x="4825219" y="3429000"/>
            <a:ext cx="3884612" cy="1768475"/>
          </a:xfrm>
        </p:spPr>
        <p:txBody>
          <a:bodyPr>
            <a:normAutofit fontScale="90000"/>
          </a:bodyPr>
          <a:lstStyle/>
          <a:p>
            <a:pPr eaLnBrk="1" hangingPunct="1"/>
            <a:br>
              <a:rPr lang="es-ES_tradnl" altLang="es-MX" sz="2700" b="1" dirty="0">
                <a:cs typeface="Times New Roman" panose="02020603050405020304" pitchFamily="18" charset="0"/>
              </a:rPr>
            </a:br>
            <a:br>
              <a:rPr lang="es-ES_tradnl" altLang="es-MX" sz="2100" b="1" dirty="0">
                <a:cs typeface="Times New Roman" panose="02020603050405020304" pitchFamily="18" charset="0"/>
              </a:rPr>
            </a:br>
            <a:r>
              <a:rPr lang="es-MX" altLang="es-MX" b="1" dirty="0">
                <a:cs typeface="Times New Roman" panose="02020603050405020304" pitchFamily="18" charset="0"/>
              </a:rPr>
              <a:t> </a:t>
            </a:r>
            <a:br>
              <a:rPr lang="es-ES_tradnl" altLang="es-MX" b="1" dirty="0">
                <a:cs typeface="Times New Roman" panose="02020603050405020304" pitchFamily="18" charset="0"/>
              </a:rPr>
            </a:br>
            <a:br>
              <a:rPr lang="es-ES_tradnl" altLang="es-MX" sz="2400" b="1" dirty="0">
                <a:cs typeface="Times New Roman" panose="02020603050405020304" pitchFamily="18" charset="0"/>
              </a:rPr>
            </a:br>
            <a:r>
              <a:rPr lang="es-ES_tradnl" altLang="es-MX" sz="2700" b="1" dirty="0">
                <a:cs typeface="Times New Roman" panose="02020603050405020304" pitchFamily="18" charset="0"/>
              </a:rPr>
              <a:t> </a:t>
            </a:r>
            <a:r>
              <a:rPr lang="es-ES_tradnl" altLang="es-MX" sz="2400" b="1" dirty="0">
                <a:cs typeface="Times New Roman" panose="02020603050405020304" pitchFamily="18" charset="0"/>
              </a:rPr>
              <a:t>Fernando Galindo Soria</a:t>
            </a:r>
            <a:br>
              <a:rPr lang="es-ES_tradnl" altLang="es-MX" sz="2400" b="1" dirty="0">
                <a:cs typeface="Times New Roman" panose="02020603050405020304" pitchFamily="18" charset="0"/>
              </a:rPr>
            </a:br>
            <a:r>
              <a:rPr lang="es-ES_tradnl" altLang="es-MX" sz="2400" b="1" dirty="0">
                <a:cs typeface="Times New Roman" panose="02020603050405020304" pitchFamily="18" charset="0"/>
                <a:hlinkClick r:id="rId2"/>
              </a:rPr>
              <a:t>www.fgalindosoria.com</a:t>
            </a:r>
            <a:br>
              <a:rPr lang="es-ES_tradnl" altLang="es-MX" sz="2400" b="1" dirty="0">
                <a:cs typeface="Times New Roman" panose="02020603050405020304" pitchFamily="18" charset="0"/>
              </a:rPr>
            </a:br>
            <a:r>
              <a:rPr lang="es-ES_tradnl" altLang="es-MX" sz="2400" b="1" dirty="0">
                <a:cs typeface="Times New Roman" panose="02020603050405020304" pitchFamily="18" charset="0"/>
                <a:hlinkClick r:id="rId3"/>
              </a:rPr>
              <a:t>fgalindo@ipn.mx</a:t>
            </a:r>
            <a:br>
              <a:rPr lang="es-ES_tradnl" altLang="es-MX" sz="2400" b="1" dirty="0">
                <a:cs typeface="Times New Roman" panose="02020603050405020304" pitchFamily="18" charset="0"/>
              </a:rPr>
            </a:br>
            <a:r>
              <a:rPr lang="es-ES_tradnl" altLang="es-MX" sz="2400" b="1" dirty="0">
                <a:cs typeface="Times New Roman" panose="02020603050405020304" pitchFamily="18" charset="0"/>
              </a:rPr>
              <a:t>Tenayuca, </a:t>
            </a:r>
            <a:r>
              <a:rPr lang="es-ES_tradnl" altLang="es-MX" sz="2400" b="1" dirty="0"/>
              <a:t>Ciudad de México</a:t>
            </a:r>
            <a:br>
              <a:rPr lang="es-ES_tradnl" altLang="es-MX" sz="2400" b="1" dirty="0"/>
            </a:br>
            <a:r>
              <a:rPr lang="es-ES_tradnl" altLang="es-MX" sz="2400" b="1" dirty="0"/>
              <a:t>Febrero del 2018</a:t>
            </a:r>
            <a:endParaRPr lang="es-ES" altLang="es-MX" sz="2400" b="1" dirty="0"/>
          </a:p>
        </p:txBody>
      </p:sp>
      <p:sp>
        <p:nvSpPr>
          <p:cNvPr id="2" name="Rectángulo 1">
            <a:extLst>
              <a:ext uri="{FF2B5EF4-FFF2-40B4-BE49-F238E27FC236}">
                <a16:creationId xmlns:a16="http://schemas.microsoft.com/office/drawing/2014/main" id="{3248C50F-7C2A-4EF1-B796-833E0833FF03}"/>
              </a:ext>
            </a:extLst>
          </p:cNvPr>
          <p:cNvSpPr/>
          <p:nvPr/>
        </p:nvSpPr>
        <p:spPr>
          <a:xfrm>
            <a:off x="1885071" y="552529"/>
            <a:ext cx="6077243" cy="1323439"/>
          </a:xfrm>
          <a:prstGeom prst="rect">
            <a:avLst/>
          </a:prstGeom>
          <a:scene3d>
            <a:camera prst="perspectiveHeroicExtremeRightFacing"/>
            <a:lightRig rig="threePt" dir="t"/>
          </a:scene3d>
        </p:spPr>
        <p:txBody>
          <a:bodyPr wrap="square">
            <a:spAutoFit/>
          </a:bodyPr>
          <a:lstStyle/>
          <a:p>
            <a:pPr defTabSz="685783">
              <a:defRPr/>
            </a:pPr>
            <a:r>
              <a:rPr lang="es-ES_tradnl" altLang="es-MX" sz="6000" b="1" i="1" spc="225" dirty="0">
                <a:solidFill>
                  <a:srgbClr val="FFCC66"/>
                </a:solidFill>
                <a:latin typeface="Times New Roman"/>
                <a:cs typeface="Times New Roman" panose="02020603050405020304" pitchFamily="18" charset="0"/>
              </a:rPr>
              <a:t> </a:t>
            </a:r>
            <a:r>
              <a:rPr lang="es-MX" altLang="es-MX" sz="8000" b="1" i="1" spc="225" dirty="0">
                <a:solidFill>
                  <a:srgbClr val="FFCC66"/>
                </a:solidFill>
                <a:latin typeface="Times New Roman"/>
                <a:cs typeface="Times New Roman" panose="02020603050405020304" pitchFamily="18" charset="0"/>
              </a:rPr>
              <a:t>Informática</a:t>
            </a:r>
            <a:endParaRPr lang="es-MX" sz="8000" i="1" spc="225" dirty="0">
              <a:solidFill>
                <a:srgbClr val="FFFFCC"/>
              </a:solidFill>
              <a:latin typeface="Times New Roman"/>
            </a:endParaRPr>
          </a:p>
        </p:txBody>
      </p:sp>
      <p:pic>
        <p:nvPicPr>
          <p:cNvPr id="5" name="Imagen 4">
            <a:extLst>
              <a:ext uri="{FF2B5EF4-FFF2-40B4-BE49-F238E27FC236}">
                <a16:creationId xmlns:a16="http://schemas.microsoft.com/office/drawing/2014/main" id="{C986B5D2-9A99-4D39-B0A7-5A08242217E5}"/>
              </a:ext>
            </a:extLst>
          </p:cNvPr>
          <p:cNvPicPr>
            <a:picLocks noChangeAspect="1"/>
          </p:cNvPicPr>
          <p:nvPr/>
        </p:nvPicPr>
        <p:blipFill>
          <a:blip r:embed="rId4"/>
          <a:stretch>
            <a:fillRect/>
          </a:stretch>
        </p:blipFill>
        <p:spPr>
          <a:xfrm>
            <a:off x="434169" y="2483644"/>
            <a:ext cx="2944623" cy="3255546"/>
          </a:xfrm>
          <a:prstGeom prst="rect">
            <a:avLst/>
          </a:prstGeom>
        </p:spPr>
      </p:pic>
      <p:sp>
        <p:nvSpPr>
          <p:cNvPr id="4" name="Rectángulo 3">
            <a:extLst>
              <a:ext uri="{FF2B5EF4-FFF2-40B4-BE49-F238E27FC236}">
                <a16:creationId xmlns:a16="http://schemas.microsoft.com/office/drawing/2014/main" id="{DCE9BAE6-BCD2-4958-95A4-65640B21DA03}"/>
              </a:ext>
            </a:extLst>
          </p:cNvPr>
          <p:cNvSpPr/>
          <p:nvPr/>
        </p:nvSpPr>
        <p:spPr>
          <a:xfrm>
            <a:off x="5495262" y="2696477"/>
            <a:ext cx="3229602" cy="461665"/>
          </a:xfrm>
          <a:prstGeom prst="rect">
            <a:avLst/>
          </a:prstGeom>
        </p:spPr>
        <p:txBody>
          <a:bodyPr wrap="none">
            <a:spAutoFit/>
          </a:bodyPr>
          <a:lstStyle/>
          <a:p>
            <a:r>
              <a:rPr lang="es-MX" sz="2400" b="1" dirty="0"/>
              <a:t>Presentación extendida</a:t>
            </a:r>
          </a:p>
        </p:txBody>
      </p:sp>
      <p:sp>
        <p:nvSpPr>
          <p:cNvPr id="7" name="Rectángulo 6">
            <a:extLst>
              <a:ext uri="{FF2B5EF4-FFF2-40B4-BE49-F238E27FC236}">
                <a16:creationId xmlns:a16="http://schemas.microsoft.com/office/drawing/2014/main" id="{A50A0CC9-0E1B-410A-B0E1-70F40E3A3F4F}"/>
              </a:ext>
            </a:extLst>
          </p:cNvPr>
          <p:cNvSpPr/>
          <p:nvPr/>
        </p:nvSpPr>
        <p:spPr>
          <a:xfrm>
            <a:off x="2311963" y="6010048"/>
            <a:ext cx="6730753" cy="523220"/>
          </a:xfrm>
          <a:prstGeom prst="rect">
            <a:avLst/>
          </a:prstGeom>
        </p:spPr>
        <p:txBody>
          <a:bodyPr wrap="none">
            <a:spAutoFit/>
          </a:bodyPr>
          <a:lstStyle/>
          <a:p>
            <a:r>
              <a:rPr lang="es-MX" sz="2800" b="1" dirty="0">
                <a:hlinkClick r:id="rId5"/>
              </a:rPr>
              <a:t>http://www.fgalindosoria.com/informatica/</a:t>
            </a:r>
            <a:endParaRPr lang="es-MX" sz="2800" b="1" dirty="0"/>
          </a:p>
        </p:txBody>
      </p:sp>
    </p:spTree>
    <p:extLst>
      <p:ext uri="{BB962C8B-B14F-4D97-AF65-F5344CB8AC3E}">
        <p14:creationId xmlns:p14="http://schemas.microsoft.com/office/powerpoint/2010/main" val="977351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050">
            <a:extLst>
              <a:ext uri="{FF2B5EF4-FFF2-40B4-BE49-F238E27FC236}">
                <a16:creationId xmlns:a16="http://schemas.microsoft.com/office/drawing/2014/main" id="{653E32CB-73F8-4833-81D9-C62035B5981F}"/>
              </a:ext>
            </a:extLst>
          </p:cNvPr>
          <p:cNvSpPr>
            <a:spLocks noGrp="1" noChangeArrowheads="1"/>
          </p:cNvSpPr>
          <p:nvPr>
            <p:ph type="title" idx="4294967295"/>
          </p:nvPr>
        </p:nvSpPr>
        <p:spPr>
          <a:xfrm>
            <a:off x="0" y="228600"/>
            <a:ext cx="8686800" cy="6248400"/>
          </a:xfrm>
        </p:spPr>
        <p:txBody>
          <a:bodyPr/>
          <a:lstStyle/>
          <a:p>
            <a:pPr eaLnBrk="1" hangingPunct="1"/>
            <a:r>
              <a:rPr lang="es-ES" altLang="es-MX" sz="2600" b="1" dirty="0">
                <a:cs typeface="Times New Roman" panose="02020603050405020304" pitchFamily="18" charset="0"/>
              </a:rPr>
              <a:t>Psicólogos, </a:t>
            </a:r>
            <a:r>
              <a:rPr lang="es-ES" altLang="es-MX" sz="2600" b="1" dirty="0" err="1">
                <a:cs typeface="Times New Roman" panose="02020603050405020304" pitchFamily="18" charset="0"/>
              </a:rPr>
              <a:t>Neurofisiólogos</a:t>
            </a:r>
            <a:r>
              <a:rPr lang="es-ES" altLang="es-MX" sz="2600" b="1" dirty="0">
                <a:cs typeface="Times New Roman" panose="02020603050405020304" pitchFamily="18" charset="0"/>
              </a:rPr>
              <a:t>, Filósofos, Físicos, Matemáticos, Lingüistas, Biólogos, Fisiólogos,  y otros,</a:t>
            </a:r>
            <a:br>
              <a:rPr lang="es-ES" altLang="es-MX" sz="2600" b="1" dirty="0">
                <a:cs typeface="Times New Roman" panose="02020603050405020304" pitchFamily="18" charset="0"/>
              </a:rPr>
            </a:br>
            <a:r>
              <a:rPr lang="es-ES" altLang="es-MX" sz="1000" b="1" dirty="0">
                <a:cs typeface="Times New Roman" panose="02020603050405020304" pitchFamily="18" charset="0"/>
              </a:rPr>
              <a:t> </a:t>
            </a:r>
            <a:br>
              <a:rPr lang="es-ES" altLang="es-MX" sz="1000" b="1" dirty="0">
                <a:cs typeface="Times New Roman" panose="02020603050405020304" pitchFamily="18" charset="0"/>
              </a:rPr>
            </a:br>
            <a:r>
              <a:rPr lang="es-ES" altLang="es-MX" sz="2600" b="1" dirty="0">
                <a:cs typeface="Times New Roman" panose="02020603050405020304" pitchFamily="18" charset="0"/>
              </a:rPr>
              <a:t>se dieron cuenta de que tenían múltiples puntos de contacto</a:t>
            </a:r>
            <a:r>
              <a:rPr lang="es-ES" altLang="es-MX" sz="2800" b="1" dirty="0">
                <a:solidFill>
                  <a:schemeClr val="tx1"/>
                </a:solidFill>
                <a:cs typeface="Times New Roman" panose="02020603050405020304" pitchFamily="18" charset="0"/>
              </a:rPr>
              <a:t> </a:t>
            </a:r>
            <a:br>
              <a:rPr lang="es-ES" altLang="es-MX" sz="2800" b="1" dirty="0">
                <a:solidFill>
                  <a:schemeClr val="tx1"/>
                </a:solidFill>
                <a:cs typeface="Times New Roman" panose="02020603050405020304" pitchFamily="18" charset="0"/>
              </a:rPr>
            </a:br>
            <a:br>
              <a:rPr lang="es-MX" altLang="es-MX" sz="1000" b="1" dirty="0">
                <a:solidFill>
                  <a:schemeClr val="tx1"/>
                </a:solidFill>
                <a:cs typeface="Times New Roman" panose="02020603050405020304" pitchFamily="18" charset="0"/>
              </a:rPr>
            </a:br>
            <a:r>
              <a:rPr lang="es-ES" altLang="es-MX" sz="2600" b="1" dirty="0">
                <a:solidFill>
                  <a:schemeClr val="tx1"/>
                </a:solidFill>
                <a:cs typeface="Times New Roman" panose="02020603050405020304" pitchFamily="18" charset="0"/>
              </a:rPr>
              <a:t>contribuyendo y pescando en una sopa enorme de conocimiento que se esta transformando a una velocidad impresionante y en esa sopa se esta pescando y tratando de encontrar un poco de orden.</a:t>
            </a:r>
            <a:br>
              <a:rPr lang="es-ES" altLang="es-MX" sz="2600" b="1" dirty="0">
                <a:solidFill>
                  <a:schemeClr val="tx1"/>
                </a:solidFill>
                <a:cs typeface="Times New Roman" panose="02020603050405020304" pitchFamily="18" charset="0"/>
              </a:rPr>
            </a:br>
            <a:r>
              <a:rPr lang="es-MX" altLang="es-MX" sz="1000" b="1" dirty="0">
                <a:solidFill>
                  <a:schemeClr val="tx1"/>
                </a:solidFill>
                <a:cs typeface="Times New Roman" panose="02020603050405020304" pitchFamily="18" charset="0"/>
              </a:rPr>
              <a:t> </a:t>
            </a:r>
            <a:br>
              <a:rPr lang="es-ES" altLang="es-MX" sz="1000" b="1" dirty="0">
                <a:solidFill>
                  <a:schemeClr val="tx1"/>
                </a:solidFill>
                <a:cs typeface="Times New Roman" panose="02020603050405020304" pitchFamily="18" charset="0"/>
              </a:rPr>
            </a:br>
            <a:br>
              <a:rPr lang="es-MX" altLang="es-MX" sz="2600" b="1" dirty="0">
                <a:solidFill>
                  <a:srgbClr val="FFECD9"/>
                </a:solidFill>
                <a:cs typeface="Times New Roman" panose="02020603050405020304" pitchFamily="18" charset="0"/>
              </a:rPr>
            </a:br>
            <a:r>
              <a:rPr lang="es-ES" altLang="es-MX" sz="2600" b="1" dirty="0">
                <a:solidFill>
                  <a:srgbClr val="FFECD9"/>
                </a:solidFill>
                <a:cs typeface="Times New Roman" panose="02020603050405020304" pitchFamily="18" charset="0"/>
              </a:rPr>
              <a:t> </a:t>
            </a:r>
            <a:br>
              <a:rPr lang="es-MX" altLang="es-MX" sz="2600" b="1" dirty="0">
                <a:solidFill>
                  <a:srgbClr val="FFECD9"/>
                </a:solidFill>
                <a:cs typeface="Times New Roman" panose="02020603050405020304" pitchFamily="18" charset="0"/>
              </a:rPr>
            </a:br>
            <a:r>
              <a:rPr lang="es-ES" altLang="es-MX" sz="2600" b="1" dirty="0">
                <a:solidFill>
                  <a:schemeClr val="tx1"/>
                </a:solidFill>
                <a:cs typeface="Times New Roman" panose="02020603050405020304" pitchFamily="18" charset="0"/>
              </a:rPr>
              <a:t> </a:t>
            </a:r>
            <a:br>
              <a:rPr lang="es-ES" altLang="es-MX" sz="2600" b="1" dirty="0">
                <a:solidFill>
                  <a:schemeClr val="tx1"/>
                </a:solidFill>
                <a:cs typeface="Times New Roman" panose="02020603050405020304" pitchFamily="18" charset="0"/>
              </a:rPr>
            </a:br>
            <a:r>
              <a:rPr lang="es-ES" altLang="es-MX" sz="1000" b="1" dirty="0">
                <a:solidFill>
                  <a:schemeClr val="tx1"/>
                </a:solidFill>
                <a:cs typeface="Times New Roman" panose="02020603050405020304" pitchFamily="18" charset="0"/>
              </a:rPr>
              <a:t> </a:t>
            </a:r>
            <a:br>
              <a:rPr lang="es-ES" altLang="es-MX" sz="1000" b="1" dirty="0">
                <a:solidFill>
                  <a:schemeClr val="tx1"/>
                </a:solidFill>
                <a:cs typeface="Times New Roman" panose="02020603050405020304" pitchFamily="18" charset="0"/>
              </a:rPr>
            </a:br>
            <a:br>
              <a:rPr lang="es-MX" altLang="es-MX" sz="2600" b="1" dirty="0">
                <a:solidFill>
                  <a:srgbClr val="DDDDDD"/>
                </a:solidFill>
                <a:cs typeface="Times New Roman" panose="02020603050405020304" pitchFamily="18" charset="0"/>
              </a:rPr>
            </a:br>
            <a:br>
              <a:rPr lang="es-ES" altLang="es-MX" sz="2600" b="1" dirty="0">
                <a:solidFill>
                  <a:srgbClr val="DDDDDD"/>
                </a:solidFill>
                <a:cs typeface="Times New Roman" panose="02020603050405020304" pitchFamily="18" charset="0"/>
              </a:rPr>
            </a:br>
            <a:r>
              <a:rPr lang="es-ES" altLang="es-MX" sz="1000" b="1" dirty="0">
                <a:solidFill>
                  <a:srgbClr val="DDDDDD"/>
                </a:solidFill>
                <a:cs typeface="Times New Roman" panose="02020603050405020304" pitchFamily="18" charset="0"/>
              </a:rPr>
              <a:t> </a:t>
            </a:r>
            <a:br>
              <a:rPr lang="es-ES" altLang="es-MX" sz="1000" b="1" dirty="0">
                <a:solidFill>
                  <a:srgbClr val="DDDDDD"/>
                </a:solidFill>
                <a:cs typeface="Times New Roman" panose="02020603050405020304" pitchFamily="18" charset="0"/>
              </a:rPr>
            </a:br>
            <a:endParaRPr lang="es-ES" altLang="es-MX" sz="3200" b="1" dirty="0">
              <a:latin typeface="Arial Unicode MS" pitchFamily="34" charset="-128"/>
              <a:cs typeface="Times New Roman" panose="02020603050405020304" pitchFamily="18" charset="0"/>
            </a:endParaRPr>
          </a:p>
        </p:txBody>
      </p:sp>
      <p:sp>
        <p:nvSpPr>
          <p:cNvPr id="3" name="Rectangle 1">
            <a:extLst>
              <a:ext uri="{FF2B5EF4-FFF2-40B4-BE49-F238E27FC236}">
                <a16:creationId xmlns:a16="http://schemas.microsoft.com/office/drawing/2014/main" id="{7DA563EF-D552-4224-87C8-65BBA50C1AFD}"/>
              </a:ext>
            </a:extLst>
          </p:cNvPr>
          <p:cNvSpPr>
            <a:spLocks noChangeArrowheads="1"/>
          </p:cNvSpPr>
          <p:nvPr/>
        </p:nvSpPr>
        <p:spPr bwMode="auto">
          <a:xfrm>
            <a:off x="2053884" y="5834465"/>
            <a:ext cx="6858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s-ES" altLang="es-MX" sz="2400" b="1" i="1" u="none" strike="noStrike" cap="none" normalizeH="0" baseline="0" dirty="0">
                <a:ln>
                  <a:noFill/>
                </a:ln>
                <a:solidFill>
                  <a:srgbClr val="0000FF"/>
                </a:solidFill>
                <a:effectLst/>
                <a:latin typeface="Arial" panose="020B0604020202020204" pitchFamily="34" charset="0"/>
              </a:rPr>
              <a:t>Personajes Fundamentales de la Informática</a:t>
            </a:r>
            <a:endParaRPr kumimoji="0" lang="es-ES" altLang="es-MX" sz="800" b="0" i="0" u="none" strike="noStrike" cap="none" normalizeH="0" baseline="0" dirty="0">
              <a:ln>
                <a:noFill/>
              </a:ln>
              <a:solidFill>
                <a:schemeClr val="tx1"/>
              </a:solidFill>
              <a:effectLst/>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s-MX" sz="1800" b="1" i="1" u="none" strike="noStrike" cap="none" normalizeH="0" baseline="0" dirty="0">
                <a:ln>
                  <a:noFill/>
                </a:ln>
                <a:solidFill>
                  <a:schemeClr val="tx1"/>
                </a:solidFill>
                <a:effectLst/>
                <a:latin typeface="Arial" panose="020B0604020202020204" pitchFamily="34" charset="0"/>
                <a:hlinkClick r:id="rId2"/>
              </a:rPr>
              <a:t>www.fgalindosoria.com/informaticos/</a:t>
            </a:r>
            <a:endParaRPr kumimoji="0" lang="en-US" altLang="es-MX"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415139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5D315E2-387A-4117-98AA-EFD891B979D6}"/>
              </a:ext>
            </a:extLst>
          </p:cNvPr>
          <p:cNvSpPr/>
          <p:nvPr/>
        </p:nvSpPr>
        <p:spPr>
          <a:xfrm>
            <a:off x="98474" y="118535"/>
            <a:ext cx="9045525" cy="240835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900"/>
              </a:spcAft>
              <a:buClrTx/>
              <a:buSzTx/>
              <a:buFontTx/>
              <a:buNone/>
              <a:tabLst/>
              <a:defRPr/>
            </a:pPr>
            <a:r>
              <a:rPr kumimoji="0" lang="es-ES"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 Informática estudia el</a:t>
            </a:r>
          </a:p>
          <a:p>
            <a:pPr marL="0" marR="0" lvl="0" indent="0" algn="ctr" defTabSz="457200" rtl="0" eaLnBrk="1" fontAlgn="auto" latinLnBrk="0" hangingPunct="1">
              <a:lnSpc>
                <a:spcPct val="100000"/>
              </a:lnSpc>
              <a:spcBef>
                <a:spcPts val="0"/>
              </a:spcBef>
              <a:spcAft>
                <a:spcPts val="900"/>
              </a:spcAft>
              <a:buClrTx/>
              <a:buSzTx/>
              <a:buFontTx/>
              <a:buNone/>
              <a:tabLst/>
              <a:defRPr/>
            </a:pPr>
            <a:r>
              <a:rPr kumimoji="0" 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Universo integrado por </a:t>
            </a:r>
          </a:p>
          <a:p>
            <a:pPr marL="0" marR="0" lvl="0" indent="0" algn="ctr" defTabSz="457200" rtl="0" eaLnBrk="1" fontAlgn="auto" latinLnBrk="0" hangingPunct="1">
              <a:lnSpc>
                <a:spcPct val="100000"/>
              </a:lnSpc>
              <a:spcBef>
                <a:spcPts val="0"/>
              </a:spcBef>
              <a:spcAft>
                <a:spcPts val="900"/>
              </a:spcAft>
              <a:buClrTx/>
              <a:buSzTx/>
              <a:buFontTx/>
              <a:buNone/>
              <a:tabLst/>
              <a:defRPr/>
            </a:pPr>
            <a:r>
              <a:rPr kumimoji="0" 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 Materia, Energía e Información</a:t>
            </a:r>
          </a:p>
          <a:p>
            <a:pPr marL="0" marR="0" lvl="0" indent="0" algn="ctr" defTabSz="457200" rtl="0" eaLnBrk="1" fontAlgn="auto" latinLnBrk="0" hangingPunct="1">
              <a:lnSpc>
                <a:spcPct val="100000"/>
              </a:lnSpc>
              <a:spcBef>
                <a:spcPts val="0"/>
              </a:spcBef>
              <a:spcAft>
                <a:spcPts val="900"/>
              </a:spcAft>
              <a:buClrTx/>
              <a:buSzTx/>
              <a:buFontTx/>
              <a:buNone/>
              <a:tabLst/>
              <a:defRPr/>
            </a:pPr>
            <a:r>
              <a:rPr kumimoji="0" lang="es-ES" sz="3000" b="1" i="1"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MEI</a:t>
            </a:r>
          </a:p>
        </p:txBody>
      </p:sp>
      <p:grpSp>
        <p:nvGrpSpPr>
          <p:cNvPr id="6" name="Grupo 5">
            <a:extLst>
              <a:ext uri="{FF2B5EF4-FFF2-40B4-BE49-F238E27FC236}">
                <a16:creationId xmlns:a16="http://schemas.microsoft.com/office/drawing/2014/main" id="{0F0695F4-2AB2-4893-8825-505E8BB3FF6B}"/>
              </a:ext>
            </a:extLst>
          </p:cNvPr>
          <p:cNvGrpSpPr/>
          <p:nvPr/>
        </p:nvGrpSpPr>
        <p:grpSpPr>
          <a:xfrm>
            <a:off x="4600795" y="5905664"/>
            <a:ext cx="4191000" cy="640556"/>
            <a:chOff x="4594860" y="5867400"/>
            <a:chExt cx="4191000" cy="640556"/>
          </a:xfrm>
        </p:grpSpPr>
        <p:sp>
          <p:nvSpPr>
            <p:cNvPr id="4" name="Rectangle 2">
              <a:extLst>
                <a:ext uri="{FF2B5EF4-FFF2-40B4-BE49-F238E27FC236}">
                  <a16:creationId xmlns:a16="http://schemas.microsoft.com/office/drawing/2014/main" id="{29F32E4A-3D28-4AFA-BA05-E7BE575F03F1}"/>
                </a:ext>
              </a:extLst>
            </p:cNvPr>
            <p:cNvSpPr>
              <a:spLocks noChangeArrowheads="1"/>
            </p:cNvSpPr>
            <p:nvPr/>
          </p:nvSpPr>
          <p:spPr bwMode="auto">
            <a:xfrm>
              <a:off x="7162800" y="5867400"/>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20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2000" b="1"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5" name="Rectangle 3">
              <a:extLst>
                <a:ext uri="{FF2B5EF4-FFF2-40B4-BE49-F238E27FC236}">
                  <a16:creationId xmlns:a16="http://schemas.microsoft.com/office/drawing/2014/main" id="{AF3A878B-FB23-48F0-8185-0745A28C9882}"/>
                </a:ext>
              </a:extLst>
            </p:cNvPr>
            <p:cNvSpPr>
              <a:spLocks noChangeArrowheads="1"/>
            </p:cNvSpPr>
            <p:nvPr/>
          </p:nvSpPr>
          <p:spPr bwMode="auto">
            <a:xfrm rot="10800000" flipV="1">
              <a:off x="4594860" y="6141243"/>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a:rPr>
                <a:t>http://www.fgalindosoria.com/informatica/</a:t>
              </a:r>
              <a:r>
                <a:rPr kumimoji="0" lang="en-US"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rPr>
                <a:t> </a:t>
              </a:r>
            </a:p>
          </p:txBody>
        </p:sp>
      </p:grpSp>
      <p:pic>
        <p:nvPicPr>
          <p:cNvPr id="7" name="Imagen 6">
            <a:extLst>
              <a:ext uri="{FF2B5EF4-FFF2-40B4-BE49-F238E27FC236}">
                <a16:creationId xmlns:a16="http://schemas.microsoft.com/office/drawing/2014/main" id="{D4929FF0-BDF3-4E28-BDD8-8437F7114C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164" y="2935146"/>
            <a:ext cx="4449952" cy="2970518"/>
          </a:xfrm>
          <a:prstGeom prst="rect">
            <a:avLst/>
          </a:prstGeom>
        </p:spPr>
      </p:pic>
      <p:pic>
        <p:nvPicPr>
          <p:cNvPr id="10" name="Imagen 9">
            <a:extLst>
              <a:ext uri="{FF2B5EF4-FFF2-40B4-BE49-F238E27FC236}">
                <a16:creationId xmlns:a16="http://schemas.microsoft.com/office/drawing/2014/main" id="{7C56DB35-DEED-4647-BDC4-F3B11FCC7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7809" y="2795432"/>
            <a:ext cx="2990476" cy="2666667"/>
          </a:xfrm>
          <a:prstGeom prst="rect">
            <a:avLst/>
          </a:prstGeom>
          <a:effectLst>
            <a:glow rad="139700">
              <a:schemeClr val="tx2">
                <a:lumMod val="75000"/>
              </a:schemeClr>
            </a:glow>
          </a:effectLst>
        </p:spPr>
      </p:pic>
    </p:spTree>
    <p:extLst>
      <p:ext uri="{BB962C8B-B14F-4D97-AF65-F5344CB8AC3E}">
        <p14:creationId xmlns:p14="http://schemas.microsoft.com/office/powerpoint/2010/main" val="269066444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D51864F-8E3F-4667-B373-5D7819BC44D9}"/>
              </a:ext>
            </a:extLst>
          </p:cNvPr>
          <p:cNvSpPr/>
          <p:nvPr/>
        </p:nvSpPr>
        <p:spPr>
          <a:xfrm>
            <a:off x="1809947" y="4747538"/>
            <a:ext cx="7233329" cy="1846659"/>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FFCC"/>
                </a:solidFill>
                <a:effectLst/>
                <a:uLnTx/>
                <a:uFillTx/>
                <a:latin typeface="Times New Roman"/>
                <a:ea typeface="+mn-ea"/>
                <a:cs typeface="+mn-cs"/>
              </a:rPr>
              <a:t>De la misma forma que somos entes en un espacio multidimensional integrado por 3 dimensiones,.</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FFCC"/>
                </a:solidFill>
                <a:effectLst/>
                <a:uLnTx/>
                <a:uFillTx/>
                <a:latin typeface="Times New Roman"/>
                <a:ea typeface="+mn-ea"/>
                <a:cs typeface="+mn-cs"/>
              </a:rPr>
              <a:t>Somos entes en un espacio multidimensional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FFCC"/>
                </a:solidFill>
                <a:effectLst/>
                <a:uLnTx/>
                <a:uFillTx/>
                <a:latin typeface="Times New Roman"/>
                <a:ea typeface="+mn-ea"/>
                <a:cs typeface="+mn-cs"/>
              </a:rPr>
              <a:t>Integrado por materia, energía e información</a:t>
            </a:r>
          </a:p>
        </p:txBody>
      </p:sp>
      <p:pic>
        <p:nvPicPr>
          <p:cNvPr id="3" name="Imagen 2">
            <a:extLst>
              <a:ext uri="{FF2B5EF4-FFF2-40B4-BE49-F238E27FC236}">
                <a16:creationId xmlns:a16="http://schemas.microsoft.com/office/drawing/2014/main" id="{B3762329-A8FD-40C9-806C-109FC70706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188" y="1295061"/>
            <a:ext cx="7233328" cy="4828530"/>
          </a:xfrm>
          <a:prstGeom prst="rect">
            <a:avLst/>
          </a:prstGeom>
        </p:spPr>
      </p:pic>
      <p:sp>
        <p:nvSpPr>
          <p:cNvPr id="4" name="Rectángulo 3">
            <a:extLst>
              <a:ext uri="{FF2B5EF4-FFF2-40B4-BE49-F238E27FC236}">
                <a16:creationId xmlns:a16="http://schemas.microsoft.com/office/drawing/2014/main" id="{FCE5C0AC-A916-4EC2-B092-48ACCC4521FD}"/>
              </a:ext>
            </a:extLst>
          </p:cNvPr>
          <p:cNvSpPr/>
          <p:nvPr/>
        </p:nvSpPr>
        <p:spPr>
          <a:xfrm>
            <a:off x="304800" y="147347"/>
            <a:ext cx="8534400" cy="67710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FFFFCC"/>
                </a:solidFill>
                <a:effectLst/>
                <a:uLnTx/>
                <a:uFillTx/>
                <a:latin typeface="Times New Roman"/>
                <a:ea typeface="+mn-ea"/>
                <a:cs typeface="+mn-cs"/>
              </a:rPr>
              <a:t>La materia, energía e información (MEI) conforman un espacio</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400" b="1"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5" name="Rectángulo 4">
            <a:extLst>
              <a:ext uri="{FF2B5EF4-FFF2-40B4-BE49-F238E27FC236}">
                <a16:creationId xmlns:a16="http://schemas.microsoft.com/office/drawing/2014/main" id="{531561F1-B07A-482F-AED0-DBCA57029584}"/>
              </a:ext>
            </a:extLst>
          </p:cNvPr>
          <p:cNvSpPr/>
          <p:nvPr/>
        </p:nvSpPr>
        <p:spPr>
          <a:xfrm>
            <a:off x="3917852" y="694897"/>
            <a:ext cx="5125424"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FFFFCC"/>
                </a:solidFill>
                <a:effectLst/>
                <a:uLnTx/>
                <a:uFillTx/>
                <a:latin typeface="Times New Roman"/>
                <a:ea typeface="+mn-ea"/>
                <a:cs typeface="+mn-cs"/>
              </a:rPr>
              <a:t>Cada objeto en ese espacio  esta integrado por una combinación de MEI</a:t>
            </a:r>
          </a:p>
        </p:txBody>
      </p:sp>
    </p:spTree>
    <p:extLst>
      <p:ext uri="{BB962C8B-B14F-4D97-AF65-F5344CB8AC3E}">
        <p14:creationId xmlns:p14="http://schemas.microsoft.com/office/powerpoint/2010/main" val="231495576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CA7AAB3-FE5F-4D44-B47C-956AC7B045FA}"/>
              </a:ext>
            </a:extLst>
          </p:cNvPr>
          <p:cNvSpPr/>
          <p:nvPr/>
        </p:nvSpPr>
        <p:spPr>
          <a:xfrm>
            <a:off x="12045" y="-17094"/>
            <a:ext cx="4830793" cy="517064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tab pos="4686300" algn="l"/>
              </a:tabLst>
              <a:defRPr/>
            </a:pPr>
            <a:r>
              <a:rPr kumimoji="0" lang="es-ES" sz="22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Si movemos el brazo, la mano o el cuerpo completo o un mueble de un lugar a otro estamos moviendo todos los componentes del objeto en forma simultánea de un lugar a otro, para entender este proceso a mediados del 2009 </a:t>
            </a:r>
            <a:r>
              <a:rPr kumimoji="0" lang="es-ES" sz="2200" b="0" i="1"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el Dr. Jesús Olivares Ceja introdujo el concepto de </a:t>
            </a:r>
            <a:r>
              <a:rPr kumimoji="0" lang="es-ES" sz="2200" b="1" i="1"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Unidad de Materia-Energía-Información</a:t>
            </a:r>
            <a:r>
              <a:rPr kumimoji="0" lang="es-ES" sz="22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 </a:t>
            </a:r>
            <a:r>
              <a:rPr kumimoji="0" lang="es-ES" sz="2200" b="0" i="1"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Una Unidad de Materia-Energía-Información representa un objeto que al moverse mueve todos sus componentes en forma simultánea con lo que toda la materia, energía e información que lo forman se mueve simultáneamente</a:t>
            </a:r>
            <a:r>
              <a:rPr kumimoji="0" lang="es-ES" sz="22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a:t>
            </a:r>
            <a:endParaRPr kumimoji="0" lang="es-MX" sz="22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endParaRPr>
          </a:p>
        </p:txBody>
      </p:sp>
      <p:graphicFrame>
        <p:nvGraphicFramePr>
          <p:cNvPr id="4" name="Tabla 3">
            <a:extLst>
              <a:ext uri="{FF2B5EF4-FFF2-40B4-BE49-F238E27FC236}">
                <a16:creationId xmlns:a16="http://schemas.microsoft.com/office/drawing/2014/main" id="{20E46FBD-C85A-488B-A123-5ED1D7A4114C}"/>
              </a:ext>
            </a:extLst>
          </p:cNvPr>
          <p:cNvGraphicFramePr>
            <a:graphicFrameLocks noGrp="1"/>
          </p:cNvGraphicFramePr>
          <p:nvPr>
            <p:extLst/>
          </p:nvPr>
        </p:nvGraphicFramePr>
        <p:xfrm>
          <a:off x="196478" y="5090570"/>
          <a:ext cx="4192172" cy="1682625"/>
        </p:xfrm>
        <a:graphic>
          <a:graphicData uri="http://schemas.openxmlformats.org/drawingml/2006/table">
            <a:tbl>
              <a:tblPr>
                <a:tableStyleId>{5C22544A-7EE6-4342-B048-85BDC9FD1C3A}</a:tableStyleId>
              </a:tblPr>
              <a:tblGrid>
                <a:gridCol w="4192172">
                  <a:extLst>
                    <a:ext uri="{9D8B030D-6E8A-4147-A177-3AD203B41FA5}">
                      <a16:colId xmlns:a16="http://schemas.microsoft.com/office/drawing/2014/main" val="863947999"/>
                    </a:ext>
                  </a:extLst>
                </a:gridCol>
              </a:tblGrid>
              <a:tr h="1682625">
                <a:tc>
                  <a:txBody>
                    <a:bodyPr/>
                    <a:lstStyle/>
                    <a:p>
                      <a:pPr algn="just">
                        <a:spcAft>
                          <a:spcPts val="0"/>
                        </a:spcAft>
                      </a:pPr>
                      <a:endParaRPr lang="es-MX" sz="1200" dirty="0">
                        <a:effectLst/>
                      </a:endParaRPr>
                    </a:p>
                    <a:p>
                      <a:pPr>
                        <a:spcAft>
                          <a:spcPts val="0"/>
                        </a:spcAft>
                      </a:pPr>
                      <a:endParaRPr lang="es-MX" sz="1200" dirty="0">
                        <a:effectLst/>
                      </a:endParaRP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endParaRPr lang="es-MX" sz="1800" dirty="0">
                        <a:effectLst/>
                      </a:endParaRPr>
                    </a:p>
                    <a:p>
                      <a:pPr algn="ctr">
                        <a:spcAft>
                          <a:spcPts val="0"/>
                        </a:spcAft>
                      </a:pPr>
                      <a:r>
                        <a:rPr lang="es-MX" sz="1800" dirty="0">
                          <a:effectLst/>
                        </a:rPr>
                        <a:t>Unidades de Materia-Energía-Información</a:t>
                      </a:r>
                    </a:p>
                  </a:txBody>
                  <a:tcPr marL="44450" marR="44450" marT="0" marB="0"/>
                </a:tc>
                <a:extLst>
                  <a:ext uri="{0D108BD9-81ED-4DB2-BD59-A6C34878D82A}">
                    <a16:rowId xmlns:a16="http://schemas.microsoft.com/office/drawing/2014/main" val="2714598513"/>
                  </a:ext>
                </a:extLst>
              </a:tr>
            </a:tbl>
          </a:graphicData>
        </a:graphic>
      </p:graphicFrame>
      <p:grpSp>
        <p:nvGrpSpPr>
          <p:cNvPr id="5" name="Group 1">
            <a:extLst>
              <a:ext uri="{FF2B5EF4-FFF2-40B4-BE49-F238E27FC236}">
                <a16:creationId xmlns:a16="http://schemas.microsoft.com/office/drawing/2014/main" id="{51C5B622-AF7E-4B11-BB77-22B8D6C70D11}"/>
              </a:ext>
            </a:extLst>
          </p:cNvPr>
          <p:cNvGrpSpPr>
            <a:grpSpLocks/>
          </p:cNvGrpSpPr>
          <p:nvPr/>
        </p:nvGrpSpPr>
        <p:grpSpPr bwMode="auto">
          <a:xfrm>
            <a:off x="156743" y="4893878"/>
            <a:ext cx="4045866" cy="1828800"/>
            <a:chOff x="3344" y="5201"/>
            <a:chExt cx="4651" cy="2529"/>
          </a:xfrm>
        </p:grpSpPr>
        <p:grpSp>
          <p:nvGrpSpPr>
            <p:cNvPr id="6" name="Group 15">
              <a:extLst>
                <a:ext uri="{FF2B5EF4-FFF2-40B4-BE49-F238E27FC236}">
                  <a16:creationId xmlns:a16="http://schemas.microsoft.com/office/drawing/2014/main" id="{56C03F09-DD1B-4D13-A248-4520BA78A6FA}"/>
                </a:ext>
              </a:extLst>
            </p:cNvPr>
            <p:cNvGrpSpPr>
              <a:grpSpLocks/>
            </p:cNvGrpSpPr>
            <p:nvPr/>
          </p:nvGrpSpPr>
          <p:grpSpPr bwMode="auto">
            <a:xfrm>
              <a:off x="3344" y="5201"/>
              <a:ext cx="4651" cy="2529"/>
              <a:chOff x="3344" y="3831"/>
              <a:chExt cx="4651" cy="2529"/>
            </a:xfrm>
          </p:grpSpPr>
          <p:sp>
            <p:nvSpPr>
              <p:cNvPr id="20" name="Text Box 19">
                <a:extLst>
                  <a:ext uri="{FF2B5EF4-FFF2-40B4-BE49-F238E27FC236}">
                    <a16:creationId xmlns:a16="http://schemas.microsoft.com/office/drawing/2014/main" id="{C4A25CA5-79D6-4A21-9E3F-0DD2C55B03F9}"/>
                  </a:ext>
                </a:extLst>
              </p:cNvPr>
              <p:cNvSpPr txBox="1">
                <a:spLocks noChangeArrowheads="1"/>
              </p:cNvSpPr>
              <p:nvPr/>
            </p:nvSpPr>
            <p:spPr bwMode="auto">
              <a:xfrm>
                <a:off x="7184" y="5850"/>
                <a:ext cx="811" cy="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21" name="Line 18">
                <a:extLst>
                  <a:ext uri="{FF2B5EF4-FFF2-40B4-BE49-F238E27FC236}">
                    <a16:creationId xmlns:a16="http://schemas.microsoft.com/office/drawing/2014/main" id="{90DFE96B-92CE-4D11-8442-B0E0970687BE}"/>
                  </a:ext>
                </a:extLst>
              </p:cNvPr>
              <p:cNvSpPr>
                <a:spLocks noChangeShapeType="1"/>
              </p:cNvSpPr>
              <p:nvPr/>
            </p:nvSpPr>
            <p:spPr bwMode="auto">
              <a:xfrm>
                <a:off x="4008" y="3840"/>
                <a:ext cx="0" cy="20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22" name="Freeform 17">
                <a:extLst>
                  <a:ext uri="{FF2B5EF4-FFF2-40B4-BE49-F238E27FC236}">
                    <a16:creationId xmlns:a16="http://schemas.microsoft.com/office/drawing/2014/main" id="{D99ADC6B-1094-4DD4-914F-C877615F37D6}"/>
                  </a:ext>
                </a:extLst>
              </p:cNvPr>
              <p:cNvSpPr>
                <a:spLocks/>
              </p:cNvSpPr>
              <p:nvPr/>
            </p:nvSpPr>
            <p:spPr bwMode="auto">
              <a:xfrm>
                <a:off x="3989" y="5851"/>
                <a:ext cx="3931" cy="6"/>
              </a:xfrm>
              <a:custGeom>
                <a:avLst/>
                <a:gdLst>
                  <a:gd name="T0" fmla="*/ 0 w 3931"/>
                  <a:gd name="T1" fmla="*/ 0 h 6"/>
                  <a:gd name="T2" fmla="*/ 3931 w 3931"/>
                  <a:gd name="T3" fmla="*/ 6 h 6"/>
                </a:gdLst>
                <a:ahLst/>
                <a:cxnLst>
                  <a:cxn ang="0">
                    <a:pos x="T0" y="T1"/>
                  </a:cxn>
                  <a:cxn ang="0">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23" name="Text Box 16">
                <a:extLst>
                  <a:ext uri="{FF2B5EF4-FFF2-40B4-BE49-F238E27FC236}">
                    <a16:creationId xmlns:a16="http://schemas.microsoft.com/office/drawing/2014/main" id="{3CA4E423-C14F-4150-83AE-0D4C916B1882}"/>
                  </a:ext>
                </a:extLst>
              </p:cNvPr>
              <p:cNvSpPr txBox="1">
                <a:spLocks noChangeArrowheads="1"/>
              </p:cNvSpPr>
              <p:nvPr/>
            </p:nvSpPr>
            <p:spPr bwMode="auto">
              <a:xfrm>
                <a:off x="3344" y="3831"/>
                <a:ext cx="811" cy="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grpSp>
          <p:nvGrpSpPr>
            <p:cNvPr id="7" name="Group 8">
              <a:extLst>
                <a:ext uri="{FF2B5EF4-FFF2-40B4-BE49-F238E27FC236}">
                  <a16:creationId xmlns:a16="http://schemas.microsoft.com/office/drawing/2014/main" id="{984BECB1-064F-4D91-A5D7-5C4FBF0E0031}"/>
                </a:ext>
              </a:extLst>
            </p:cNvPr>
            <p:cNvGrpSpPr>
              <a:grpSpLocks/>
            </p:cNvGrpSpPr>
            <p:nvPr/>
          </p:nvGrpSpPr>
          <p:grpSpPr bwMode="auto">
            <a:xfrm>
              <a:off x="7094" y="5473"/>
              <a:ext cx="374" cy="1098"/>
              <a:chOff x="4394" y="7974"/>
              <a:chExt cx="374" cy="1098"/>
            </a:xfrm>
          </p:grpSpPr>
          <p:sp>
            <p:nvSpPr>
              <p:cNvPr id="14" name="Oval 14">
                <a:extLst>
                  <a:ext uri="{FF2B5EF4-FFF2-40B4-BE49-F238E27FC236}">
                    <a16:creationId xmlns:a16="http://schemas.microsoft.com/office/drawing/2014/main" id="{AF163C14-C5A6-4313-AD50-AB5056581AC2}"/>
                  </a:ext>
                </a:extLst>
              </p:cNvPr>
              <p:cNvSpPr>
                <a:spLocks noChangeArrowheads="1"/>
              </p:cNvSpPr>
              <p:nvPr/>
            </p:nvSpPr>
            <p:spPr bwMode="auto">
              <a:xfrm>
                <a:off x="4401" y="7974"/>
                <a:ext cx="360" cy="36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5" name="Line 13">
                <a:extLst>
                  <a:ext uri="{FF2B5EF4-FFF2-40B4-BE49-F238E27FC236}">
                    <a16:creationId xmlns:a16="http://schemas.microsoft.com/office/drawing/2014/main" id="{F8AB5F1A-3CFD-4A10-9E5B-5110DBB897ED}"/>
                  </a:ext>
                </a:extLst>
              </p:cNvPr>
              <p:cNvSpPr>
                <a:spLocks noChangeShapeType="1"/>
              </p:cNvSpPr>
              <p:nvPr/>
            </p:nvSpPr>
            <p:spPr bwMode="auto">
              <a:xfrm>
                <a:off x="4581" y="8334"/>
                <a:ext cx="0" cy="54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6" name="Line 12">
                <a:extLst>
                  <a:ext uri="{FF2B5EF4-FFF2-40B4-BE49-F238E27FC236}">
                    <a16:creationId xmlns:a16="http://schemas.microsoft.com/office/drawing/2014/main" id="{53450746-59DF-4D90-A84C-77DB0372E414}"/>
                  </a:ext>
                </a:extLst>
              </p:cNvPr>
              <p:cNvSpPr>
                <a:spLocks noChangeShapeType="1"/>
              </p:cNvSpPr>
              <p:nvPr/>
            </p:nvSpPr>
            <p:spPr bwMode="auto">
              <a:xfrm flipH="1">
                <a:off x="4401" y="8874"/>
                <a:ext cx="18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7" name="Line 11">
                <a:extLst>
                  <a:ext uri="{FF2B5EF4-FFF2-40B4-BE49-F238E27FC236}">
                    <a16:creationId xmlns:a16="http://schemas.microsoft.com/office/drawing/2014/main" id="{183B5B98-03C2-4D72-ADF8-22D7FF000F44}"/>
                  </a:ext>
                </a:extLst>
              </p:cNvPr>
              <p:cNvSpPr>
                <a:spLocks noChangeShapeType="1"/>
              </p:cNvSpPr>
              <p:nvPr/>
            </p:nvSpPr>
            <p:spPr bwMode="auto">
              <a:xfrm>
                <a:off x="4574" y="8856"/>
                <a:ext cx="194" cy="21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8" name="Line 10">
                <a:extLst>
                  <a:ext uri="{FF2B5EF4-FFF2-40B4-BE49-F238E27FC236}">
                    <a16:creationId xmlns:a16="http://schemas.microsoft.com/office/drawing/2014/main" id="{DAF3FA79-BE3C-4641-A16D-ECD49CE93481}"/>
                  </a:ext>
                </a:extLst>
              </p:cNvPr>
              <p:cNvSpPr>
                <a:spLocks noChangeShapeType="1"/>
              </p:cNvSpPr>
              <p:nvPr/>
            </p:nvSpPr>
            <p:spPr bwMode="auto">
              <a:xfrm flipH="1">
                <a:off x="4394" y="8496"/>
                <a:ext cx="18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9" name="Line 9">
                <a:extLst>
                  <a:ext uri="{FF2B5EF4-FFF2-40B4-BE49-F238E27FC236}">
                    <a16:creationId xmlns:a16="http://schemas.microsoft.com/office/drawing/2014/main" id="{FFA64CAF-F5DC-43C3-A6FB-4A6E2A31A1DF}"/>
                  </a:ext>
                </a:extLst>
              </p:cNvPr>
              <p:cNvSpPr>
                <a:spLocks noChangeShapeType="1"/>
              </p:cNvSpPr>
              <p:nvPr/>
            </p:nvSpPr>
            <p:spPr bwMode="auto">
              <a:xfrm>
                <a:off x="4574" y="8496"/>
                <a:ext cx="127" cy="31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grpSp>
          <p:nvGrpSpPr>
            <p:cNvPr id="8" name="Group 2">
              <a:extLst>
                <a:ext uri="{FF2B5EF4-FFF2-40B4-BE49-F238E27FC236}">
                  <a16:creationId xmlns:a16="http://schemas.microsoft.com/office/drawing/2014/main" id="{CD961B80-8043-4283-8353-1DCCBFFC5928}"/>
                </a:ext>
              </a:extLst>
            </p:cNvPr>
            <p:cNvGrpSpPr>
              <a:grpSpLocks/>
            </p:cNvGrpSpPr>
            <p:nvPr/>
          </p:nvGrpSpPr>
          <p:grpSpPr bwMode="auto">
            <a:xfrm>
              <a:off x="4571" y="5473"/>
              <a:ext cx="1090" cy="1602"/>
              <a:chOff x="4571" y="7956"/>
              <a:chExt cx="1090" cy="1602"/>
            </a:xfrm>
          </p:grpSpPr>
          <p:sp>
            <p:nvSpPr>
              <p:cNvPr id="9" name="Rectangle 7">
                <a:extLst>
                  <a:ext uri="{FF2B5EF4-FFF2-40B4-BE49-F238E27FC236}">
                    <a16:creationId xmlns:a16="http://schemas.microsoft.com/office/drawing/2014/main" id="{856D0CA6-BDE5-45D1-8326-CDFE3C76C16E}"/>
                  </a:ext>
                </a:extLst>
              </p:cNvPr>
              <p:cNvSpPr>
                <a:spLocks noChangeArrowheads="1"/>
              </p:cNvSpPr>
              <p:nvPr/>
            </p:nvSpPr>
            <p:spPr bwMode="auto">
              <a:xfrm rot="-1261724">
                <a:off x="4571" y="8136"/>
                <a:ext cx="1080" cy="720"/>
              </a:xfrm>
              <a:prstGeom prst="rect">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0" name="Line 6">
                <a:extLst>
                  <a:ext uri="{FF2B5EF4-FFF2-40B4-BE49-F238E27FC236}">
                    <a16:creationId xmlns:a16="http://schemas.microsoft.com/office/drawing/2014/main" id="{6D1A1473-CFF5-4279-A546-3873E5BAA202}"/>
                  </a:ext>
                </a:extLst>
              </p:cNvPr>
              <p:cNvSpPr>
                <a:spLocks noChangeShapeType="1"/>
              </p:cNvSpPr>
              <p:nvPr/>
            </p:nvSpPr>
            <p:spPr bwMode="auto">
              <a:xfrm flipH="1">
                <a:off x="4747" y="9036"/>
                <a:ext cx="7" cy="52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1" name="Line 5">
                <a:extLst>
                  <a:ext uri="{FF2B5EF4-FFF2-40B4-BE49-F238E27FC236}">
                    <a16:creationId xmlns:a16="http://schemas.microsoft.com/office/drawing/2014/main" id="{9E7F0ADC-16CB-424A-ADF0-D40210B12987}"/>
                  </a:ext>
                </a:extLst>
              </p:cNvPr>
              <p:cNvSpPr>
                <a:spLocks noChangeShapeType="1"/>
              </p:cNvSpPr>
              <p:nvPr/>
            </p:nvSpPr>
            <p:spPr bwMode="auto">
              <a:xfrm flipH="1">
                <a:off x="4574" y="8316"/>
                <a:ext cx="7" cy="52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2" name="Line 4">
                <a:extLst>
                  <a:ext uri="{FF2B5EF4-FFF2-40B4-BE49-F238E27FC236}">
                    <a16:creationId xmlns:a16="http://schemas.microsoft.com/office/drawing/2014/main" id="{7B90B2AE-9675-4974-A723-6D108E9A9171}"/>
                  </a:ext>
                </a:extLst>
              </p:cNvPr>
              <p:cNvSpPr>
                <a:spLocks noChangeShapeType="1"/>
              </p:cNvSpPr>
              <p:nvPr/>
            </p:nvSpPr>
            <p:spPr bwMode="auto">
              <a:xfrm flipH="1">
                <a:off x="5474" y="7956"/>
                <a:ext cx="7" cy="52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13" name="Line 3">
                <a:extLst>
                  <a:ext uri="{FF2B5EF4-FFF2-40B4-BE49-F238E27FC236}">
                    <a16:creationId xmlns:a16="http://schemas.microsoft.com/office/drawing/2014/main" id="{DC42C793-CB06-4F1A-BAF3-0D41B79D54D8}"/>
                  </a:ext>
                </a:extLst>
              </p:cNvPr>
              <p:cNvSpPr>
                <a:spLocks noChangeShapeType="1"/>
              </p:cNvSpPr>
              <p:nvPr/>
            </p:nvSpPr>
            <p:spPr bwMode="auto">
              <a:xfrm flipH="1">
                <a:off x="5654" y="8676"/>
                <a:ext cx="7" cy="52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grpSp>
      <p:graphicFrame>
        <p:nvGraphicFramePr>
          <p:cNvPr id="64" name="Tabla 63">
            <a:extLst>
              <a:ext uri="{FF2B5EF4-FFF2-40B4-BE49-F238E27FC236}">
                <a16:creationId xmlns:a16="http://schemas.microsoft.com/office/drawing/2014/main" id="{E2FD32E9-CACB-41C4-82A9-324C9851ED4C}"/>
              </a:ext>
            </a:extLst>
          </p:cNvPr>
          <p:cNvGraphicFramePr>
            <a:graphicFrameLocks noGrp="1"/>
          </p:cNvGraphicFramePr>
          <p:nvPr>
            <p:extLst/>
          </p:nvPr>
        </p:nvGraphicFramePr>
        <p:xfrm>
          <a:off x="5052543" y="3373730"/>
          <a:ext cx="3531235" cy="2804160"/>
        </p:xfrm>
        <a:graphic>
          <a:graphicData uri="http://schemas.openxmlformats.org/drawingml/2006/table">
            <a:tbl>
              <a:tblPr>
                <a:tableStyleId>{5C22544A-7EE6-4342-B048-85BDC9FD1C3A}</a:tableStyleId>
              </a:tblPr>
              <a:tblGrid>
                <a:gridCol w="3531235">
                  <a:extLst>
                    <a:ext uri="{9D8B030D-6E8A-4147-A177-3AD203B41FA5}">
                      <a16:colId xmlns:a16="http://schemas.microsoft.com/office/drawing/2014/main" val="1606578535"/>
                    </a:ext>
                  </a:extLst>
                </a:gridCol>
              </a:tblGrid>
              <a:tr h="2291715">
                <a:tc>
                  <a:txBody>
                    <a:bodyPr/>
                    <a:lstStyle/>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just">
                        <a:spcAft>
                          <a:spcPts val="0"/>
                        </a:spcAft>
                      </a:pPr>
                      <a:r>
                        <a:rPr lang="es-MX" sz="1200" dirty="0">
                          <a:effectLst/>
                        </a:rPr>
                        <a:t> </a:t>
                      </a:r>
                    </a:p>
                    <a:p>
                      <a:pPr algn="ctr">
                        <a:spcAft>
                          <a:spcPts val="0"/>
                        </a:spcAft>
                      </a:pPr>
                      <a:r>
                        <a:rPr lang="es-MX" sz="1600" dirty="0">
                          <a:effectLst/>
                        </a:rPr>
                        <a:t>Al moverse la Unidad de Materia-Energía-Información todos sus componentes de materia, energía e información se mueven simultáneamente </a:t>
                      </a:r>
                    </a:p>
                  </a:txBody>
                  <a:tcPr marL="44450" marR="44450" marT="0" marB="0"/>
                </a:tc>
                <a:extLst>
                  <a:ext uri="{0D108BD9-81ED-4DB2-BD59-A6C34878D82A}">
                    <a16:rowId xmlns:a16="http://schemas.microsoft.com/office/drawing/2014/main" val="644651647"/>
                  </a:ext>
                </a:extLst>
              </a:tr>
            </a:tbl>
          </a:graphicData>
        </a:graphic>
      </p:graphicFrame>
      <p:grpSp>
        <p:nvGrpSpPr>
          <p:cNvPr id="85" name="Grupo 84">
            <a:extLst>
              <a:ext uri="{FF2B5EF4-FFF2-40B4-BE49-F238E27FC236}">
                <a16:creationId xmlns:a16="http://schemas.microsoft.com/office/drawing/2014/main" id="{D93E0640-215E-4AC9-85E6-E3E8464DB7D9}"/>
              </a:ext>
            </a:extLst>
          </p:cNvPr>
          <p:cNvGrpSpPr/>
          <p:nvPr/>
        </p:nvGrpSpPr>
        <p:grpSpPr>
          <a:xfrm>
            <a:off x="5064795" y="3694674"/>
            <a:ext cx="2959100" cy="1644650"/>
            <a:chOff x="5060546" y="2595116"/>
            <a:chExt cx="2959100" cy="1644650"/>
          </a:xfrm>
        </p:grpSpPr>
        <p:grpSp>
          <p:nvGrpSpPr>
            <p:cNvPr id="31" name="Grupo 30">
              <a:extLst>
                <a:ext uri="{FF2B5EF4-FFF2-40B4-BE49-F238E27FC236}">
                  <a16:creationId xmlns:a16="http://schemas.microsoft.com/office/drawing/2014/main" id="{FBA74FE7-3D6C-481B-B3F8-33BA5905A223}"/>
                </a:ext>
              </a:extLst>
            </p:cNvPr>
            <p:cNvGrpSpPr/>
            <p:nvPr/>
          </p:nvGrpSpPr>
          <p:grpSpPr>
            <a:xfrm>
              <a:off x="5060546" y="2633851"/>
              <a:ext cx="2953385" cy="1605915"/>
              <a:chOff x="5060546" y="2633851"/>
              <a:chExt cx="2953385" cy="1605915"/>
            </a:xfrm>
          </p:grpSpPr>
          <p:sp>
            <p:nvSpPr>
              <p:cNvPr id="80" name="Text Box 82">
                <a:extLst>
                  <a:ext uri="{FF2B5EF4-FFF2-40B4-BE49-F238E27FC236}">
                    <a16:creationId xmlns:a16="http://schemas.microsoft.com/office/drawing/2014/main" id="{D109D55D-239C-4597-ACA3-F3290A795C2F}"/>
                  </a:ext>
                </a:extLst>
              </p:cNvPr>
              <p:cNvSpPr txBox="1">
                <a:spLocks noChangeArrowheads="1"/>
              </p:cNvSpPr>
              <p:nvPr/>
            </p:nvSpPr>
            <p:spPr bwMode="auto">
              <a:xfrm>
                <a:off x="7498946" y="3915916"/>
                <a:ext cx="51498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81" name="Line 81">
                <a:extLst>
                  <a:ext uri="{FF2B5EF4-FFF2-40B4-BE49-F238E27FC236}">
                    <a16:creationId xmlns:a16="http://schemas.microsoft.com/office/drawing/2014/main" id="{FE6BDF3D-1030-464E-AAD1-29F65726AB33}"/>
                  </a:ext>
                </a:extLst>
              </p:cNvPr>
              <p:cNvSpPr>
                <a:spLocks noChangeShapeType="1"/>
              </p:cNvSpPr>
              <p:nvPr/>
            </p:nvSpPr>
            <p:spPr bwMode="auto">
              <a:xfrm>
                <a:off x="5482186" y="2639566"/>
                <a:ext cx="0" cy="128143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82" name="Freeform 80">
                <a:extLst>
                  <a:ext uri="{FF2B5EF4-FFF2-40B4-BE49-F238E27FC236}">
                    <a16:creationId xmlns:a16="http://schemas.microsoft.com/office/drawing/2014/main" id="{B2A0BA62-C757-46EE-830E-2A76B6DD7880}"/>
                  </a:ext>
                </a:extLst>
              </p:cNvPr>
              <p:cNvSpPr>
                <a:spLocks/>
              </p:cNvSpPr>
              <p:nvPr/>
            </p:nvSpPr>
            <p:spPr bwMode="auto">
              <a:xfrm>
                <a:off x="5470121" y="3916551"/>
                <a:ext cx="2496185" cy="3810"/>
              </a:xfrm>
              <a:custGeom>
                <a:avLst/>
                <a:gdLst>
                  <a:gd name="T0" fmla="*/ 0 w 3931"/>
                  <a:gd name="T1" fmla="*/ 0 h 6"/>
                  <a:gd name="T2" fmla="*/ 3931 w 3931"/>
                  <a:gd name="T3" fmla="*/ 6 h 6"/>
                </a:gdLst>
                <a:ahLst/>
                <a:cxnLst>
                  <a:cxn ang="0">
                    <a:pos x="T0" y="T1"/>
                  </a:cxn>
                  <a:cxn ang="0">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83" name="Text Box 79">
                <a:extLst>
                  <a:ext uri="{FF2B5EF4-FFF2-40B4-BE49-F238E27FC236}">
                    <a16:creationId xmlns:a16="http://schemas.microsoft.com/office/drawing/2014/main" id="{C066057D-F633-4C59-891E-9F0E88A07201}"/>
                  </a:ext>
                </a:extLst>
              </p:cNvPr>
              <p:cNvSpPr txBox="1">
                <a:spLocks noChangeArrowheads="1"/>
              </p:cNvSpPr>
              <p:nvPr/>
            </p:nvSpPr>
            <p:spPr bwMode="auto">
              <a:xfrm>
                <a:off x="5060546" y="2633851"/>
                <a:ext cx="51498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grpSp>
          <p:nvGrpSpPr>
            <p:cNvPr id="30" name="Grupo 29">
              <a:extLst>
                <a:ext uri="{FF2B5EF4-FFF2-40B4-BE49-F238E27FC236}">
                  <a16:creationId xmlns:a16="http://schemas.microsoft.com/office/drawing/2014/main" id="{A9ED32A6-AFC3-4049-8543-E67A58330EE2}"/>
                </a:ext>
              </a:extLst>
            </p:cNvPr>
            <p:cNvGrpSpPr/>
            <p:nvPr/>
          </p:nvGrpSpPr>
          <p:grpSpPr>
            <a:xfrm>
              <a:off x="5839691" y="2806571"/>
              <a:ext cx="692150" cy="1017270"/>
              <a:chOff x="5839691" y="2806571"/>
              <a:chExt cx="692150" cy="1017270"/>
            </a:xfrm>
          </p:grpSpPr>
          <p:sp>
            <p:nvSpPr>
              <p:cNvPr id="75" name="Rectangle 77">
                <a:extLst>
                  <a:ext uri="{FF2B5EF4-FFF2-40B4-BE49-F238E27FC236}">
                    <a16:creationId xmlns:a16="http://schemas.microsoft.com/office/drawing/2014/main" id="{D91884F2-C209-4443-805B-B05D6FBB3FF9}"/>
                  </a:ext>
                </a:extLst>
              </p:cNvPr>
              <p:cNvSpPr>
                <a:spLocks noChangeArrowheads="1"/>
              </p:cNvSpPr>
              <p:nvPr/>
            </p:nvSpPr>
            <p:spPr bwMode="auto">
              <a:xfrm rot="20338276">
                <a:off x="5839691" y="2920871"/>
                <a:ext cx="685800" cy="457200"/>
              </a:xfrm>
              <a:prstGeom prst="rect">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6" name="Line 76">
                <a:extLst>
                  <a:ext uri="{FF2B5EF4-FFF2-40B4-BE49-F238E27FC236}">
                    <a16:creationId xmlns:a16="http://schemas.microsoft.com/office/drawing/2014/main" id="{647657FC-1A8B-4955-9DC4-6EF58B656976}"/>
                  </a:ext>
                </a:extLst>
              </p:cNvPr>
              <p:cNvSpPr>
                <a:spLocks noChangeShapeType="1"/>
              </p:cNvSpPr>
              <p:nvPr/>
            </p:nvSpPr>
            <p:spPr bwMode="auto">
              <a:xfrm flipH="1">
                <a:off x="5951451" y="3492371"/>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7" name="Line 75">
                <a:extLst>
                  <a:ext uri="{FF2B5EF4-FFF2-40B4-BE49-F238E27FC236}">
                    <a16:creationId xmlns:a16="http://schemas.microsoft.com/office/drawing/2014/main" id="{90AE7980-5E04-43A9-93DB-CEF575E23739}"/>
                  </a:ext>
                </a:extLst>
              </p:cNvPr>
              <p:cNvSpPr>
                <a:spLocks noChangeShapeType="1"/>
              </p:cNvSpPr>
              <p:nvPr/>
            </p:nvSpPr>
            <p:spPr bwMode="auto">
              <a:xfrm flipH="1">
                <a:off x="5841596" y="3035171"/>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8" name="Line 74">
                <a:extLst>
                  <a:ext uri="{FF2B5EF4-FFF2-40B4-BE49-F238E27FC236}">
                    <a16:creationId xmlns:a16="http://schemas.microsoft.com/office/drawing/2014/main" id="{30B055DF-EB60-4745-9B85-59ABEDD6D9EB}"/>
                  </a:ext>
                </a:extLst>
              </p:cNvPr>
              <p:cNvSpPr>
                <a:spLocks noChangeShapeType="1"/>
              </p:cNvSpPr>
              <p:nvPr/>
            </p:nvSpPr>
            <p:spPr bwMode="auto">
              <a:xfrm flipH="1">
                <a:off x="6413096" y="2806571"/>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9" name="Line 73">
                <a:extLst>
                  <a:ext uri="{FF2B5EF4-FFF2-40B4-BE49-F238E27FC236}">
                    <a16:creationId xmlns:a16="http://schemas.microsoft.com/office/drawing/2014/main" id="{038E18A0-AFF0-4E16-98B6-1D87082BEF7A}"/>
                  </a:ext>
                </a:extLst>
              </p:cNvPr>
              <p:cNvSpPr>
                <a:spLocks noChangeShapeType="1"/>
              </p:cNvSpPr>
              <p:nvPr/>
            </p:nvSpPr>
            <p:spPr bwMode="auto">
              <a:xfrm flipH="1">
                <a:off x="6527396" y="3263771"/>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grpSp>
          <p:nvGrpSpPr>
            <p:cNvPr id="29" name="Grupo 28">
              <a:extLst>
                <a:ext uri="{FF2B5EF4-FFF2-40B4-BE49-F238E27FC236}">
                  <a16:creationId xmlns:a16="http://schemas.microsoft.com/office/drawing/2014/main" id="{4BE84C94-1F52-46D8-ADD3-2C83BF67F07A}"/>
                </a:ext>
              </a:extLst>
            </p:cNvPr>
            <p:cNvGrpSpPr/>
            <p:nvPr/>
          </p:nvGrpSpPr>
          <p:grpSpPr>
            <a:xfrm>
              <a:off x="7327496" y="2720846"/>
              <a:ext cx="692150" cy="1017270"/>
              <a:chOff x="7327496" y="2720846"/>
              <a:chExt cx="692150" cy="1017270"/>
            </a:xfrm>
          </p:grpSpPr>
          <p:sp>
            <p:nvSpPr>
              <p:cNvPr id="70" name="Rectangle 71">
                <a:extLst>
                  <a:ext uri="{FF2B5EF4-FFF2-40B4-BE49-F238E27FC236}">
                    <a16:creationId xmlns:a16="http://schemas.microsoft.com/office/drawing/2014/main" id="{60FDB29D-5FB1-4028-A2A6-40EC6C7F7E28}"/>
                  </a:ext>
                </a:extLst>
              </p:cNvPr>
              <p:cNvSpPr>
                <a:spLocks noChangeArrowheads="1"/>
              </p:cNvSpPr>
              <p:nvPr/>
            </p:nvSpPr>
            <p:spPr bwMode="auto">
              <a:xfrm rot="20338276">
                <a:off x="7327496" y="2835146"/>
                <a:ext cx="685800" cy="457200"/>
              </a:xfrm>
              <a:prstGeom prst="rect">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1" name="Line 70">
                <a:extLst>
                  <a:ext uri="{FF2B5EF4-FFF2-40B4-BE49-F238E27FC236}">
                    <a16:creationId xmlns:a16="http://schemas.microsoft.com/office/drawing/2014/main" id="{3244C1C6-DA77-4475-99A8-F9FDF36A8E1A}"/>
                  </a:ext>
                </a:extLst>
              </p:cNvPr>
              <p:cNvSpPr>
                <a:spLocks noChangeShapeType="1"/>
              </p:cNvSpPr>
              <p:nvPr/>
            </p:nvSpPr>
            <p:spPr bwMode="auto">
              <a:xfrm flipH="1">
                <a:off x="7439256" y="3406646"/>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2" name="Line 69">
                <a:extLst>
                  <a:ext uri="{FF2B5EF4-FFF2-40B4-BE49-F238E27FC236}">
                    <a16:creationId xmlns:a16="http://schemas.microsoft.com/office/drawing/2014/main" id="{BAE36D5E-86E8-4878-AFFF-2A574F5979E8}"/>
                  </a:ext>
                </a:extLst>
              </p:cNvPr>
              <p:cNvSpPr>
                <a:spLocks noChangeShapeType="1"/>
              </p:cNvSpPr>
              <p:nvPr/>
            </p:nvSpPr>
            <p:spPr bwMode="auto">
              <a:xfrm flipH="1">
                <a:off x="7329401" y="2949446"/>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3" name="Line 68">
                <a:extLst>
                  <a:ext uri="{FF2B5EF4-FFF2-40B4-BE49-F238E27FC236}">
                    <a16:creationId xmlns:a16="http://schemas.microsoft.com/office/drawing/2014/main" id="{69DE200D-9199-4DC3-AD33-51B30864E173}"/>
                  </a:ext>
                </a:extLst>
              </p:cNvPr>
              <p:cNvSpPr>
                <a:spLocks noChangeShapeType="1"/>
              </p:cNvSpPr>
              <p:nvPr/>
            </p:nvSpPr>
            <p:spPr bwMode="auto">
              <a:xfrm flipH="1">
                <a:off x="7900901" y="2720846"/>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sp>
            <p:nvSpPr>
              <p:cNvPr id="74" name="Line 67">
                <a:extLst>
                  <a:ext uri="{FF2B5EF4-FFF2-40B4-BE49-F238E27FC236}">
                    <a16:creationId xmlns:a16="http://schemas.microsoft.com/office/drawing/2014/main" id="{640D686C-F1E6-45AE-8529-D94070530BFE}"/>
                  </a:ext>
                </a:extLst>
              </p:cNvPr>
              <p:cNvSpPr>
                <a:spLocks noChangeShapeType="1"/>
              </p:cNvSpPr>
              <p:nvPr/>
            </p:nvSpPr>
            <p:spPr bwMode="auto">
              <a:xfrm flipH="1">
                <a:off x="8015201" y="3178046"/>
                <a:ext cx="4445" cy="3314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sp>
          <p:nvSpPr>
            <p:cNvPr id="69" name="Freeform 65">
              <a:extLst>
                <a:ext uri="{FF2B5EF4-FFF2-40B4-BE49-F238E27FC236}">
                  <a16:creationId xmlns:a16="http://schemas.microsoft.com/office/drawing/2014/main" id="{389169BE-7020-4FC3-B23F-C8957D1E1173}"/>
                </a:ext>
              </a:extLst>
            </p:cNvPr>
            <p:cNvSpPr>
              <a:spLocks/>
            </p:cNvSpPr>
            <p:nvPr/>
          </p:nvSpPr>
          <p:spPr bwMode="auto">
            <a:xfrm>
              <a:off x="6417541" y="2595116"/>
              <a:ext cx="1485900" cy="247650"/>
            </a:xfrm>
            <a:custGeom>
              <a:avLst/>
              <a:gdLst>
                <a:gd name="T0" fmla="*/ 0 w 2340"/>
                <a:gd name="T1" fmla="*/ 390 h 390"/>
                <a:gd name="T2" fmla="*/ 540 w 2340"/>
                <a:gd name="T3" fmla="*/ 30 h 390"/>
                <a:gd name="T4" fmla="*/ 1260 w 2340"/>
                <a:gd name="T5" fmla="*/ 210 h 390"/>
                <a:gd name="T6" fmla="*/ 1620 w 2340"/>
                <a:gd name="T7" fmla="*/ 30 h 390"/>
                <a:gd name="T8" fmla="*/ 2340 w 2340"/>
                <a:gd name="T9" fmla="*/ 210 h 390"/>
              </a:gdLst>
              <a:ahLst/>
              <a:cxnLst>
                <a:cxn ang="0">
                  <a:pos x="T0" y="T1"/>
                </a:cxn>
                <a:cxn ang="0">
                  <a:pos x="T2" y="T3"/>
                </a:cxn>
                <a:cxn ang="0">
                  <a:pos x="T4" y="T5"/>
                </a:cxn>
                <a:cxn ang="0">
                  <a:pos x="T6" y="T7"/>
                </a:cxn>
                <a:cxn ang="0">
                  <a:pos x="T8" y="T9"/>
                </a:cxn>
              </a:cxnLst>
              <a:rect l="0" t="0" r="r" b="b"/>
              <a:pathLst>
                <a:path w="2340" h="390">
                  <a:moveTo>
                    <a:pt x="0" y="390"/>
                  </a:moveTo>
                  <a:cubicBezTo>
                    <a:pt x="165" y="225"/>
                    <a:pt x="330" y="60"/>
                    <a:pt x="540" y="30"/>
                  </a:cubicBezTo>
                  <a:cubicBezTo>
                    <a:pt x="750" y="0"/>
                    <a:pt x="1080" y="210"/>
                    <a:pt x="1260" y="210"/>
                  </a:cubicBezTo>
                  <a:cubicBezTo>
                    <a:pt x="1440" y="210"/>
                    <a:pt x="1440" y="30"/>
                    <a:pt x="1620" y="30"/>
                  </a:cubicBezTo>
                  <a:cubicBezTo>
                    <a:pt x="1800" y="30"/>
                    <a:pt x="2220" y="180"/>
                    <a:pt x="2340" y="210"/>
                  </a:cubicBezTo>
                </a:path>
              </a:pathLst>
            </a:custGeom>
            <a:noFill/>
            <a:ln w="6350">
              <a:solidFill>
                <a:srgbClr val="969696"/>
              </a:solidFill>
              <a:round/>
              <a:headEnd/>
              <a:tailEnd type="triangle" w="sm" len="me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DADAAE">
                    <a:lumMod val="20000"/>
                    <a:lumOff val="80000"/>
                  </a:srgbClr>
                </a:solidFill>
                <a:effectLst/>
                <a:uLnTx/>
                <a:uFillTx/>
                <a:latin typeface="Times New Roman"/>
                <a:ea typeface="+mn-ea"/>
                <a:cs typeface="Times New Roman"/>
              </a:endParaRPr>
            </a:p>
          </p:txBody>
        </p:sp>
      </p:grpSp>
      <p:sp>
        <p:nvSpPr>
          <p:cNvPr id="84" name="Rectángulo 83">
            <a:extLst>
              <a:ext uri="{FF2B5EF4-FFF2-40B4-BE49-F238E27FC236}">
                <a16:creationId xmlns:a16="http://schemas.microsoft.com/office/drawing/2014/main" id="{5AC37124-4C7D-42F9-8424-AA2A40B0618C}"/>
              </a:ext>
            </a:extLst>
          </p:cNvPr>
          <p:cNvSpPr/>
          <p:nvPr/>
        </p:nvSpPr>
        <p:spPr>
          <a:xfrm>
            <a:off x="4806249" y="1134113"/>
            <a:ext cx="4183521" cy="2308324"/>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tab pos="4686300" algn="l"/>
              </a:tabLst>
              <a:defRPr/>
            </a:pPr>
            <a:r>
              <a:rPr kumimoji="0" lang="es-ES" sz="24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rPr>
              <a:t>Dependiendo del movimiento algunos componentes se pueden mover con diferente trayectoria, velocidad y aceleración que otros pero a menos que se corten siguen formando una unidad</a:t>
            </a:r>
            <a:endParaRPr kumimoji="0" lang="es-MX" sz="2400" b="0" i="0" u="none" strike="noStrike" kern="1200" cap="none" spc="0" normalizeH="0" baseline="0" noProof="0" dirty="0">
              <a:ln>
                <a:noFill/>
              </a:ln>
              <a:solidFill>
                <a:srgbClr val="DADAAE">
                  <a:lumMod val="20000"/>
                  <a:lumOff val="80000"/>
                </a:srgbClr>
              </a:solidFill>
              <a:effectLst/>
              <a:uLnTx/>
              <a:uFillTx/>
              <a:latin typeface="Times New Roman" panose="02020603050405020304" pitchFamily="18" charset="0"/>
              <a:ea typeface="Times New Roman" panose="02020603050405020304" pitchFamily="18" charset="0"/>
              <a:cs typeface="Times New Roman"/>
            </a:endParaRPr>
          </a:p>
        </p:txBody>
      </p:sp>
      <p:sp>
        <p:nvSpPr>
          <p:cNvPr id="86" name="Rectángulo 85">
            <a:extLst>
              <a:ext uri="{FF2B5EF4-FFF2-40B4-BE49-F238E27FC236}">
                <a16:creationId xmlns:a16="http://schemas.microsoft.com/office/drawing/2014/main" id="{9E6AF679-97B9-41E1-BA7C-7C0F9E75F613}"/>
              </a:ext>
            </a:extLst>
          </p:cNvPr>
          <p:cNvSpPr/>
          <p:nvPr/>
        </p:nvSpPr>
        <p:spPr>
          <a:xfrm>
            <a:off x="4675240" y="6156451"/>
            <a:ext cx="4388649"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srgbClr val="DADAAE">
                    <a:lumMod val="20000"/>
                    <a:lumOff val="80000"/>
                  </a:srgbClr>
                </a:solidFill>
                <a:effectLst/>
                <a:uLnTx/>
                <a:uFillTx/>
                <a:latin typeface="Times New Roman"/>
                <a:ea typeface="+mn-ea"/>
                <a:cs typeface="Times New Roman"/>
                <a:hlinkClick r:id="rId2"/>
              </a:rPr>
              <a:t>www.fgalindosoria.com/informatica/mei/transmision_instantanea/transmision_instantanea_de_informacion.pdf</a:t>
            </a:r>
            <a:endParaRPr kumimoji="0" lang="es-MX" sz="1400" b="0" i="0" u="none" strike="noStrike" kern="1200" cap="none" spc="0" normalizeH="0" baseline="0" noProof="0" dirty="0">
              <a:ln>
                <a:noFill/>
              </a:ln>
              <a:solidFill>
                <a:srgbClr val="DADAAE">
                  <a:lumMod val="20000"/>
                  <a:lumOff val="80000"/>
                </a:srgbClr>
              </a:solidFill>
              <a:effectLst/>
              <a:uLnTx/>
              <a:uFillTx/>
              <a:latin typeface="Times New Roman"/>
              <a:ea typeface="+mn-ea"/>
              <a:cs typeface="Times New Roman"/>
            </a:endParaRPr>
          </a:p>
        </p:txBody>
      </p:sp>
      <p:sp>
        <p:nvSpPr>
          <p:cNvPr id="2" name="Rectángulo 1">
            <a:extLst>
              <a:ext uri="{FF2B5EF4-FFF2-40B4-BE49-F238E27FC236}">
                <a16:creationId xmlns:a16="http://schemas.microsoft.com/office/drawing/2014/main" id="{BE7B7986-7D31-4F8F-BE15-29183B32D9FD}"/>
              </a:ext>
            </a:extLst>
          </p:cNvPr>
          <p:cNvSpPr/>
          <p:nvPr/>
        </p:nvSpPr>
        <p:spPr>
          <a:xfrm>
            <a:off x="4664065" y="45649"/>
            <a:ext cx="4467890" cy="1200329"/>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srgbClr val="FFFFCC">
                    <a:lumMod val="75000"/>
                  </a:srgbClr>
                </a:solidFill>
                <a:effectLst/>
                <a:uLnTx/>
                <a:uFillTx/>
                <a:latin typeface="Times New Roman"/>
                <a:ea typeface="+mn-ea"/>
                <a:cs typeface="Times New Roman"/>
              </a:rPr>
              <a:t>Unidades de Materia-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srgbClr val="FFFFCC">
                    <a:lumMod val="75000"/>
                  </a:srgbClr>
                </a:solidFill>
                <a:effectLst/>
                <a:uLnTx/>
                <a:uFillTx/>
                <a:latin typeface="Times New Roman"/>
                <a:ea typeface="+mn-ea"/>
                <a:cs typeface="Times New Roman"/>
              </a:rPr>
              <a:t>Energía-Información</a:t>
            </a:r>
            <a:endParaRPr kumimoji="0" lang="es-MX" sz="3600" b="1" i="0" u="none" strike="noStrike" kern="1200" cap="none" spc="0" normalizeH="0" baseline="0" noProof="0" dirty="0">
              <a:ln>
                <a:noFill/>
              </a:ln>
              <a:solidFill>
                <a:srgbClr val="FFFFCC">
                  <a:lumMod val="75000"/>
                </a:srgbClr>
              </a:solidFill>
              <a:effectLst/>
              <a:uLnTx/>
              <a:uFillTx/>
              <a:latin typeface="Times New Roman"/>
              <a:ea typeface="+mn-ea"/>
              <a:cs typeface="+mn-cs"/>
            </a:endParaRPr>
          </a:p>
        </p:txBody>
      </p:sp>
    </p:spTree>
    <p:extLst>
      <p:ext uri="{BB962C8B-B14F-4D97-AF65-F5344CB8AC3E}">
        <p14:creationId xmlns:p14="http://schemas.microsoft.com/office/powerpoint/2010/main" val="345328382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B5D4B81-5018-4B9C-9C4C-B812079FE786}"/>
              </a:ext>
            </a:extLst>
          </p:cNvPr>
          <p:cNvSpPr/>
          <p:nvPr/>
        </p:nvSpPr>
        <p:spPr>
          <a:xfrm>
            <a:off x="0" y="954023"/>
            <a:ext cx="5444196" cy="275460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err="1">
                <a:ln>
                  <a:noFill/>
                </a:ln>
                <a:solidFill>
                  <a:srgbClr val="FFFFCC"/>
                </a:solidFill>
                <a:effectLst/>
                <a:uLnTx/>
                <a:uFillTx/>
                <a:latin typeface="Times New Roman"/>
                <a:ea typeface="+mn-ea"/>
                <a:cs typeface="+mn-cs"/>
              </a:rPr>
              <a:t>materia,energía</a:t>
            </a:r>
            <a:r>
              <a:rPr kumimoji="0" lang="es-MX" sz="5400" b="1" i="0" u="none" strike="noStrike" kern="1200" cap="none" spc="0" normalizeH="0" baseline="0" noProof="0" dirty="0">
                <a:ln>
                  <a:noFill/>
                </a:ln>
                <a:solidFill>
                  <a:srgbClr val="FFFFCC"/>
                </a:solidFill>
                <a:effectLst/>
                <a:uLnTx/>
                <a:uFillTx/>
                <a:latin typeface="Times New Roman"/>
                <a:ea typeface="+mn-ea"/>
                <a:cs typeface="+mn-cs"/>
              </a:rPr>
              <a:t> e información (MEI)</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100" b="1"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4" name="Rectángulo 3">
            <a:extLst>
              <a:ext uri="{FF2B5EF4-FFF2-40B4-BE49-F238E27FC236}">
                <a16:creationId xmlns:a16="http://schemas.microsoft.com/office/drawing/2014/main" id="{B7F00590-E86D-4208-858D-3275EAB51AE0}"/>
              </a:ext>
            </a:extLst>
          </p:cNvPr>
          <p:cNvSpPr/>
          <p:nvPr/>
        </p:nvSpPr>
        <p:spPr>
          <a:xfrm>
            <a:off x="0" y="157302"/>
            <a:ext cx="9144000" cy="9233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a:ln>
                  <a:noFill/>
                </a:ln>
                <a:solidFill>
                  <a:srgbClr val="FFFFCC"/>
                </a:solidFill>
                <a:effectLst/>
                <a:uLnTx/>
                <a:uFillTx/>
                <a:latin typeface="Times New Roman"/>
                <a:ea typeface="+mn-ea"/>
                <a:cs typeface="+mn-cs"/>
              </a:rPr>
              <a:t>Algunas Relaciones entre la </a:t>
            </a:r>
            <a:endParaRPr kumimoji="0" lang="es-MX" sz="54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6" name="Rectángulo 5">
            <a:extLst>
              <a:ext uri="{FF2B5EF4-FFF2-40B4-BE49-F238E27FC236}">
                <a16:creationId xmlns:a16="http://schemas.microsoft.com/office/drawing/2014/main" id="{3E6EE85D-8BED-4521-9689-9999D6DDC670}"/>
              </a:ext>
            </a:extLst>
          </p:cNvPr>
          <p:cNvSpPr/>
          <p:nvPr/>
        </p:nvSpPr>
        <p:spPr>
          <a:xfrm>
            <a:off x="127487" y="3871001"/>
            <a:ext cx="3022113" cy="267765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Times New Roman"/>
                <a:ea typeface="+mn-ea"/>
                <a:cs typeface="+mn-cs"/>
              </a:rPr>
              <a:t>Somos entes en un espacio multidimensional integrado por materia, energía e </a:t>
            </a:r>
            <a:r>
              <a:rPr kumimoji="0" lang="es-MX" sz="2800" b="1" i="0" u="none" strike="noStrike" kern="1200" cap="none" spc="0" normalizeH="0" baseline="0" noProof="0" dirty="0" err="1">
                <a:ln>
                  <a:noFill/>
                </a:ln>
                <a:solidFill>
                  <a:srgbClr val="FFFFCC"/>
                </a:solidFill>
                <a:effectLst/>
                <a:uLnTx/>
                <a:uFillTx/>
                <a:latin typeface="Times New Roman"/>
                <a:ea typeface="+mn-ea"/>
                <a:cs typeface="+mn-cs"/>
              </a:rPr>
              <a:t>informacion</a:t>
            </a:r>
            <a:endParaRPr kumimoji="0" lang="es-MX" sz="2800" b="0" i="0" u="none" strike="noStrike" kern="1200" cap="none" spc="0" normalizeH="0" baseline="0" noProof="0" dirty="0">
              <a:ln>
                <a:noFill/>
              </a:ln>
              <a:solidFill>
                <a:srgbClr val="FFFFCC"/>
              </a:solidFill>
              <a:effectLst/>
              <a:uLnTx/>
              <a:uFillTx/>
              <a:latin typeface="Times New Roman"/>
              <a:ea typeface="+mn-ea"/>
              <a:cs typeface="+mn-cs"/>
            </a:endParaRPr>
          </a:p>
        </p:txBody>
      </p:sp>
      <p:pic>
        <p:nvPicPr>
          <p:cNvPr id="7" name="Imagen 6">
            <a:extLst>
              <a:ext uri="{FF2B5EF4-FFF2-40B4-BE49-F238E27FC236}">
                <a16:creationId xmlns:a16="http://schemas.microsoft.com/office/drawing/2014/main" id="{E8FA23C2-AF53-4053-A245-38C43B0F30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0145" y="2759055"/>
            <a:ext cx="4347751" cy="3440859"/>
          </a:xfrm>
          <a:prstGeom prst="rect">
            <a:avLst/>
          </a:prstGeom>
        </p:spPr>
      </p:pic>
    </p:spTree>
    <p:extLst>
      <p:ext uri="{BB962C8B-B14F-4D97-AF65-F5344CB8AC3E}">
        <p14:creationId xmlns:p14="http://schemas.microsoft.com/office/powerpoint/2010/main" val="41311139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3EFCF8C-B244-4B8D-BD09-D1773FE6C6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000" y="1260000"/>
            <a:ext cx="6282000" cy="5241423"/>
          </a:xfrm>
          <a:prstGeom prst="rect">
            <a:avLst/>
          </a:prstGeom>
        </p:spPr>
      </p:pic>
    </p:spTree>
    <p:extLst>
      <p:ext uri="{BB962C8B-B14F-4D97-AF65-F5344CB8AC3E}">
        <p14:creationId xmlns:p14="http://schemas.microsoft.com/office/powerpoint/2010/main" val="96014246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355A91F-5855-48A5-B8E3-8C1C58D63841}"/>
              </a:ext>
            </a:extLst>
          </p:cNvPr>
          <p:cNvSpPr/>
          <p:nvPr/>
        </p:nvSpPr>
        <p:spPr>
          <a:xfrm>
            <a:off x="3826412" y="6239804"/>
            <a:ext cx="5317588"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FFCC"/>
                </a:solidFill>
                <a:effectLst/>
                <a:uLnTx/>
                <a:uFillTx/>
                <a:latin typeface="Times New Roman"/>
                <a:ea typeface="+mn-ea"/>
                <a:cs typeface="+mn-cs"/>
                <a:hlinkClick r:id="rId2"/>
              </a:rPr>
              <a:t>http://www.fgalindosoria.com/informatica/aspects/e_i/</a:t>
            </a: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p:txBody>
      </p:sp>
      <p:pic>
        <p:nvPicPr>
          <p:cNvPr id="7" name="Imagen 6">
            <a:extLst>
              <a:ext uri="{FF2B5EF4-FFF2-40B4-BE49-F238E27FC236}">
                <a16:creationId xmlns:a16="http://schemas.microsoft.com/office/drawing/2014/main" id="{0769D1B8-4AD0-4DF5-86CD-E99324C528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000" y="1260000"/>
            <a:ext cx="6282000" cy="5010862"/>
          </a:xfrm>
          <a:prstGeom prst="rect">
            <a:avLst/>
          </a:prstGeom>
        </p:spPr>
      </p:pic>
    </p:spTree>
    <p:extLst>
      <p:ext uri="{BB962C8B-B14F-4D97-AF65-F5344CB8AC3E}">
        <p14:creationId xmlns:p14="http://schemas.microsoft.com/office/powerpoint/2010/main" val="1867696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73D5C3B-31C9-4101-8E7C-CDF37F13F320}"/>
              </a:ext>
            </a:extLst>
          </p:cNvPr>
          <p:cNvSpPr/>
          <p:nvPr/>
        </p:nvSpPr>
        <p:spPr>
          <a:xfrm>
            <a:off x="202223" y="2269504"/>
            <a:ext cx="8461716" cy="403187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a:ln>
                  <a:noFill/>
                </a:ln>
                <a:solidFill>
                  <a:srgbClr val="FFFFCC"/>
                </a:solidFill>
                <a:effectLst/>
                <a:uLnTx/>
                <a:uFillTx/>
                <a:latin typeface="Times New Roman"/>
                <a:ea typeface="+mn-ea"/>
                <a:cs typeface="+mn-cs"/>
              </a:rPr>
              <a:t>La entropía es una propiedad informática que mide el desorden de un sistema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a:ln>
                  <a:noFill/>
                </a:ln>
                <a:solidFill>
                  <a:srgbClr val="FFFFCC"/>
                </a:solidFill>
                <a:effectLst/>
                <a:uLnTx/>
                <a:uFillTx/>
                <a:latin typeface="Times New Roman"/>
                <a:ea typeface="+mn-ea"/>
                <a:cs typeface="+mn-cs"/>
              </a:rPr>
              <a:t>Entropía, Principio de Incertidumbre, Energía del Vació, Onda Partícula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srgbClr val="FFFFCC"/>
                </a:solidFill>
                <a:effectLst/>
                <a:uLnTx/>
                <a:uFillTx/>
                <a:latin typeface="Times New Roman"/>
                <a:ea typeface="+mn-ea"/>
                <a:cs typeface="+mn-cs"/>
                <a:hlinkClick r:id="rId2"/>
              </a:rPr>
              <a:t>www.fgalindosoria.com/informatica/aspects/e_i/notas/entropia_principio_de_incertidumbre_energia_del_vacio_onda_particula.htm</a:t>
            </a:r>
            <a:endParaRPr kumimoji="0" lang="es-MX" sz="1600" b="1" i="0" u="none" strike="noStrike" kern="1200" cap="none" spc="0" normalizeH="0" baseline="0" noProof="0">
              <a:ln>
                <a:noFill/>
              </a:ln>
              <a:solidFill>
                <a:srgbClr val="FFFFCC"/>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1" i="0" u="none" strike="noStrike" kern="1200" cap="none" spc="0" normalizeH="0" baseline="0" noProof="0">
              <a:ln>
                <a:noFill/>
              </a:ln>
              <a:solidFill>
                <a:srgbClr val="FFFFCC"/>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1" i="0" u="none" strike="noStrike" kern="1200" cap="none" spc="0" normalizeH="0" baseline="0" noProof="0">
              <a:ln>
                <a:noFill/>
              </a:ln>
              <a:solidFill>
                <a:srgbClr val="FFFFCC"/>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a:ln>
                  <a:noFill/>
                </a:ln>
                <a:solidFill>
                  <a:srgbClr val="FFFFCC"/>
                </a:solidFill>
                <a:effectLst/>
                <a:uLnTx/>
                <a:uFillTx/>
                <a:latin typeface="Times New Roman"/>
                <a:ea typeface="+mn-ea"/>
                <a:cs typeface="+mn-cs"/>
              </a:rPr>
              <a:t>La entropía de  un sistema tiene que ver con su estructura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a:ln>
                  <a:noFill/>
                </a:ln>
                <a:solidFill>
                  <a:srgbClr val="FFFFCC"/>
                </a:solidFill>
                <a:effectLst/>
                <a:uLnTx/>
                <a:uFillTx/>
                <a:latin typeface="Times New Roman"/>
                <a:ea typeface="+mn-ea"/>
                <a:cs typeface="+mn-cs"/>
              </a:rPr>
              <a:t>Entropía y Estructura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srgbClr val="FFFFCC"/>
                </a:solidFill>
                <a:effectLst/>
                <a:uLnTx/>
                <a:uFillTx/>
                <a:latin typeface="Times New Roman"/>
                <a:ea typeface="+mn-ea"/>
                <a:cs typeface="+mn-cs"/>
                <a:hlinkClick r:id="rId3"/>
              </a:rPr>
              <a:t>www.fgalindosoria.com/informatica/aspects/e_i/notas/entropia_y_estructura.htm</a:t>
            </a:r>
            <a:endParaRPr kumimoji="0" lang="es-MX" sz="1600" b="0" i="0" u="none" strike="noStrike" kern="1200" cap="none" spc="0" normalizeH="0" baseline="0" noProof="0">
              <a:ln>
                <a:noFill/>
              </a:ln>
              <a:solidFill>
                <a:srgbClr val="FFFFCC"/>
              </a:solidFill>
              <a:effectLst/>
              <a:uLnTx/>
              <a:uFillTx/>
              <a:latin typeface="Times New Roman"/>
              <a:ea typeface="+mn-ea"/>
              <a:cs typeface="+mn-cs"/>
            </a:endParaRPr>
          </a:p>
        </p:txBody>
      </p:sp>
      <p:sp>
        <p:nvSpPr>
          <p:cNvPr id="3" name="Rectángulo 2">
            <a:extLst>
              <a:ext uri="{FF2B5EF4-FFF2-40B4-BE49-F238E27FC236}">
                <a16:creationId xmlns:a16="http://schemas.microsoft.com/office/drawing/2014/main" id="{C062B44E-C96E-41E5-82E1-1D623385339B}"/>
              </a:ext>
            </a:extLst>
          </p:cNvPr>
          <p:cNvSpPr/>
          <p:nvPr/>
        </p:nvSpPr>
        <p:spPr>
          <a:xfrm>
            <a:off x="178484" y="280405"/>
            <a:ext cx="8787032" cy="135421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a:ln>
                  <a:noFill/>
                </a:ln>
                <a:solidFill>
                  <a:srgbClr val="FFFFCC"/>
                </a:solidFill>
                <a:effectLst/>
                <a:uLnTx/>
                <a:uFillTx/>
                <a:latin typeface="Times New Roman"/>
                <a:ea typeface="+mn-ea"/>
                <a:cs typeface="+mn-cs"/>
              </a:rPr>
              <a:t>La palabra </a:t>
            </a:r>
            <a:r>
              <a:rPr kumimoji="0" lang="es-MX" sz="3200" b="1" i="1" u="none" strike="noStrike" kern="1200" cap="none" spc="0" normalizeH="0" baseline="0" noProof="0">
                <a:ln>
                  <a:noFill/>
                </a:ln>
                <a:solidFill>
                  <a:srgbClr val="FFFFCC"/>
                </a:solidFill>
                <a:effectLst/>
                <a:uLnTx/>
                <a:uFillTx/>
                <a:latin typeface="Times New Roman"/>
                <a:ea typeface="+mn-ea"/>
                <a:cs typeface="+mn-cs"/>
              </a:rPr>
              <a:t>entropía</a:t>
            </a:r>
            <a:r>
              <a:rPr kumimoji="0" lang="es-MX" sz="3200" b="1" i="0" u="none" strike="noStrike" kern="1200" cap="none" spc="0" normalizeH="0" baseline="0" noProof="0">
                <a:ln>
                  <a:noFill/>
                </a:ln>
                <a:solidFill>
                  <a:srgbClr val="FFFFCC"/>
                </a:solidFill>
                <a:effectLst/>
                <a:uLnTx/>
                <a:uFillTx/>
                <a:latin typeface="Times New Roman"/>
                <a:ea typeface="+mn-ea"/>
                <a:cs typeface="+mn-cs"/>
              </a:rPr>
              <a:t> procede del griego (</a:t>
            </a:r>
            <a:r>
              <a:rPr kumimoji="0" lang="es-MX" sz="3200" b="1" i="0" u="none" strike="noStrike" kern="1200" cap="none" spc="0" normalizeH="0" baseline="0" noProof="0" err="1">
                <a:ln>
                  <a:noFill/>
                </a:ln>
                <a:solidFill>
                  <a:srgbClr val="FFFFCC"/>
                </a:solidFill>
                <a:effectLst/>
                <a:uLnTx/>
                <a:uFillTx/>
                <a:latin typeface="Times New Roman"/>
                <a:ea typeface="+mn-ea"/>
                <a:cs typeface="+mn-cs"/>
              </a:rPr>
              <a:t>ἐντρο</a:t>
            </a:r>
            <a:r>
              <a:rPr kumimoji="0" lang="es-MX" sz="3200" b="1" i="0" u="none" strike="noStrike" kern="1200" cap="none" spc="0" normalizeH="0" baseline="0" noProof="0">
                <a:ln>
                  <a:noFill/>
                </a:ln>
                <a:solidFill>
                  <a:srgbClr val="FFFFCC"/>
                </a:solidFill>
                <a:effectLst/>
                <a:uLnTx/>
                <a:uFillTx/>
                <a:latin typeface="Times New Roman"/>
                <a:ea typeface="+mn-ea"/>
                <a:cs typeface="+mn-cs"/>
              </a:rPr>
              <a:t>πία) y significa evolución o transformación.</a:t>
            </a:r>
            <a:r>
              <a:rPr kumimoji="0" lang="es-MX" sz="3200" b="0" i="0" u="sng" strike="noStrike" kern="1200" cap="none" spc="0" normalizeH="0" baseline="0" noProof="0">
                <a:ln>
                  <a:noFill/>
                </a:ln>
                <a:solidFill>
                  <a:srgbClr val="FFFFCC"/>
                </a:solidFill>
                <a:effectLst/>
                <a:uLnTx/>
                <a:uFillTx/>
                <a:latin typeface="Times New Roman"/>
                <a:ea typeface="+mn-ea"/>
                <a:cs typeface="+mn-cs"/>
                <a:hlinkClick r:id="rId4"/>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sng" strike="noStrike" kern="1200" cap="none" spc="0" normalizeH="0" baseline="0" noProof="0">
                <a:ln>
                  <a:noFill/>
                </a:ln>
                <a:solidFill>
                  <a:srgbClr val="FFFFCC"/>
                </a:solidFill>
                <a:effectLst/>
                <a:uLnTx/>
                <a:uFillTx/>
                <a:latin typeface="Times New Roman"/>
                <a:ea typeface="+mn-ea"/>
                <a:cs typeface="+mn-cs"/>
                <a:hlinkClick r:id="rId4"/>
              </a:rPr>
              <a:t>http://es.wikipedia.org/wiki/Entrop%C3%ADa</a:t>
            </a:r>
            <a:endParaRPr kumimoji="0" lang="es-MX" sz="1800" b="0" i="0" u="none" strike="noStrike" kern="1200" cap="none" spc="0" normalizeH="0" baseline="0" noProof="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1728976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73D5C3B-31C9-4101-8E7C-CDF37F13F320}"/>
              </a:ext>
            </a:extLst>
          </p:cNvPr>
          <p:cNvSpPr/>
          <p:nvPr/>
        </p:nvSpPr>
        <p:spPr>
          <a:xfrm>
            <a:off x="281355" y="200354"/>
            <a:ext cx="8736036" cy="532453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Times New Roman"/>
                <a:ea typeface="+mn-ea"/>
                <a:cs typeface="+mn-cs"/>
              </a:rPr>
              <a:t>Cuando la energía es degradada</a:t>
            </a:r>
            <a:r>
              <a:rPr kumimoji="0" lang="es-MX" sz="2800" b="0" i="0" u="none" strike="noStrike" kern="1200" cap="none" spc="0" normalizeH="0" baseline="0" noProof="0" dirty="0">
                <a:ln>
                  <a:noFill/>
                </a:ln>
                <a:solidFill>
                  <a:srgbClr val="FFFFCC"/>
                </a:solidFill>
                <a:effectLst/>
                <a:uLnTx/>
                <a:uFillTx/>
                <a:latin typeface="Times New Roman"/>
                <a:ea typeface="+mn-ea"/>
                <a:cs typeface="+mn-cs"/>
              </a:rPr>
              <a:t>, dijo Boltzmann, </a:t>
            </a:r>
            <a:r>
              <a:rPr kumimoji="0" lang="es-MX" sz="2800" b="1" i="0" u="none" strike="noStrike" kern="1200" cap="none" spc="0" normalizeH="0" baseline="0" noProof="0" dirty="0">
                <a:ln>
                  <a:noFill/>
                </a:ln>
                <a:solidFill>
                  <a:srgbClr val="FFFFCC"/>
                </a:solidFill>
                <a:effectLst/>
                <a:uLnTx/>
                <a:uFillTx/>
                <a:latin typeface="Times New Roman"/>
                <a:ea typeface="+mn-ea"/>
                <a:cs typeface="+mn-cs"/>
              </a:rPr>
              <a:t>se debe a que los átomos asumen un estado más desordenado.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Times New Roman"/>
                <a:ea typeface="+mn-ea"/>
                <a:cs typeface="+mn-cs"/>
              </a:rPr>
              <a:t>Y la entropía es un parámetro del desorden: </a:t>
            </a:r>
            <a:r>
              <a:rPr kumimoji="0" lang="es-MX" sz="2800" b="0" i="0" u="none" strike="noStrike" kern="1200" cap="none" spc="0" normalizeH="0" baseline="0" noProof="0" dirty="0">
                <a:ln>
                  <a:noFill/>
                </a:ln>
                <a:solidFill>
                  <a:srgbClr val="FFFFCC"/>
                </a:solidFill>
                <a:effectLst/>
                <a:uLnTx/>
                <a:uFillTx/>
                <a:latin typeface="Times New Roman"/>
                <a:ea typeface="+mn-ea"/>
                <a:cs typeface="+mn-cs"/>
              </a:rPr>
              <a:t>ésa es la concepción profunda que se desprende de la nueva interpretación de Boltzmann.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FFFFCC"/>
                </a:solidFill>
                <a:effectLst/>
                <a:uLnTx/>
                <a:uFillTx/>
                <a:latin typeface="Times New Roman"/>
                <a:ea typeface="+mn-ea"/>
                <a:cs typeface="+mn-cs"/>
              </a:rPr>
              <a:t>Por extraño que parezca, se puede crear una medida para el desorden;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FFFFCC"/>
                </a:solidFill>
                <a:effectLst/>
                <a:uLnTx/>
                <a:uFillTx/>
                <a:latin typeface="Times New Roman"/>
                <a:ea typeface="+mn-ea"/>
                <a:cs typeface="+mn-cs"/>
              </a:rPr>
              <a:t>es la probabilidad de un estado particular, definido aquí como el número de formas en que se puede armar a partir de sus átomos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2" tooltip="Jacob Bronowski"/>
              </a:rPr>
              <a:t>Jacob </a:t>
            </a:r>
            <a:r>
              <a:rPr kumimoji="0" lang="es-MX" sz="2000" b="0" i="0" u="none" strike="noStrike" kern="1200" cap="none" spc="0" normalizeH="0" baseline="0" noProof="0" dirty="0" err="1">
                <a:ln>
                  <a:noFill/>
                </a:ln>
                <a:solidFill>
                  <a:srgbClr val="FFFFCC"/>
                </a:solidFill>
                <a:effectLst/>
                <a:uLnTx/>
                <a:uFillTx/>
                <a:latin typeface="Times New Roman"/>
                <a:ea typeface="+mn-ea"/>
                <a:cs typeface="+mn-cs"/>
                <a:hlinkClick r:id="rId2" tooltip="Jacob Bronowski"/>
              </a:rPr>
              <a:t>Bronowski</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sz="2000" b="0" i="1" u="none" strike="noStrike" kern="1200" cap="none" spc="0" normalizeH="0" baseline="0" noProof="0" dirty="0">
                <a:ln>
                  <a:noFill/>
                </a:ln>
                <a:solidFill>
                  <a:srgbClr val="FFFFCC"/>
                </a:solidFill>
                <a:effectLst/>
                <a:uLnTx/>
                <a:uFillTx/>
                <a:latin typeface="Times New Roman"/>
                <a:ea typeface="+mn-ea"/>
                <a:cs typeface="+mn-cs"/>
                <a:hlinkClick r:id="rId3" tooltip="El ascenso del hombre"/>
              </a:rPr>
              <a:t>El ascenso del hombre</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sz="2000" b="0" i="0" u="none" strike="noStrike" kern="1200" cap="none" spc="0" normalizeH="0" baseline="0" noProof="0" dirty="0" err="1">
                <a:ln>
                  <a:noFill/>
                </a:ln>
                <a:solidFill>
                  <a:srgbClr val="FFFFCC"/>
                </a:solidFill>
                <a:effectLst/>
                <a:uLnTx/>
                <a:uFillTx/>
                <a:latin typeface="Times New Roman"/>
                <a:ea typeface="+mn-ea"/>
                <a:cs typeface="+mn-cs"/>
              </a:rPr>
              <a:t>The</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sz="2000" b="0" i="0" u="none" strike="noStrike" kern="1200" cap="none" spc="0" normalizeH="0" baseline="0" noProof="0" dirty="0" err="1">
                <a:ln>
                  <a:noFill/>
                </a:ln>
                <a:solidFill>
                  <a:srgbClr val="FFFFCC"/>
                </a:solidFill>
                <a:effectLst/>
                <a:uLnTx/>
                <a:uFillTx/>
                <a:latin typeface="Times New Roman"/>
                <a:ea typeface="+mn-ea"/>
                <a:cs typeface="+mn-cs"/>
              </a:rPr>
              <a:t>Ascent</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sz="2000" b="0" i="0" u="none" strike="noStrike" kern="1200" cap="none" spc="0" normalizeH="0" baseline="0" noProof="0" dirty="0" err="1">
                <a:ln>
                  <a:noFill/>
                </a:ln>
                <a:solidFill>
                  <a:srgbClr val="FFFFCC"/>
                </a:solidFill>
                <a:effectLst/>
                <a:uLnTx/>
                <a:uFillTx/>
                <a:latin typeface="Times New Roman"/>
                <a:ea typeface="+mn-ea"/>
                <a:cs typeface="+mn-cs"/>
              </a:rPr>
              <a:t>of</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Man). </a:t>
            </a: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4" tooltip="Bogotá"/>
              </a:rPr>
              <a:t>Bogotá</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Fondo Educativo Interamericano, 1979, p. 347, capítulo 10 "Un mundo dentro del mundo“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hlinkClick r:id="rId5"/>
              </a:rPr>
              <a:t>https://es.wikipedia.org/wiki/Entrop%C3%ADa#Entrop%C3%ADa_y_desorden</a:t>
            </a:r>
            <a:endParaRPr kumimoji="0" lang="es-MX" sz="20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91692878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D2811A50-C3A3-40BC-8E79-FA13848C817D}"/>
              </a:ext>
            </a:extLst>
          </p:cNvPr>
          <p:cNvSpPr/>
          <p:nvPr/>
        </p:nvSpPr>
        <p:spPr>
          <a:xfrm>
            <a:off x="182625" y="1237987"/>
            <a:ext cx="9017703" cy="255454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chemeClr val="tx1">
                    <a:lumMod val="75000"/>
                  </a:schemeClr>
                </a:solidFill>
                <a:effectLst/>
                <a:uLnTx/>
                <a:uFillTx/>
                <a:ea typeface="+mn-ea"/>
                <a:cs typeface="Times New Roman"/>
              </a:rPr>
              <a:t>"</a:t>
            </a:r>
            <a:r>
              <a:rPr kumimoji="0" lang="es-MX" sz="2800" b="1" i="0" u="none" strike="noStrike" kern="1200" cap="none" spc="0" normalizeH="0" baseline="0" noProof="0" dirty="0">
                <a:ln>
                  <a:noFill/>
                </a:ln>
                <a:solidFill>
                  <a:schemeClr val="tx1">
                    <a:lumMod val="75000"/>
                  </a:schemeClr>
                </a:solidFill>
                <a:effectLst/>
                <a:uLnTx/>
                <a:uFillTx/>
                <a:ea typeface="+mn-ea"/>
                <a:cs typeface="Times New Roman"/>
              </a:rPr>
              <a:t>Fórmula de entropía de Gibbs</a:t>
            </a:r>
            <a:r>
              <a:rPr kumimoji="0" lang="es-MX" sz="2400" b="0" i="0" u="none" strike="noStrike" kern="1200" cap="none" spc="0" normalizeH="0" baseline="0" noProof="0" dirty="0">
                <a:ln>
                  <a:noFill/>
                </a:ln>
                <a:solidFill>
                  <a:schemeClr val="tx1">
                    <a:lumMod val="75000"/>
                  </a:schemeClr>
                </a:solidFill>
                <a:effectLst/>
                <a:uLnTx/>
                <a:uFillTx/>
                <a:ea typeface="+mn-ea"/>
                <a:cs typeface="Times New Roman"/>
              </a:rPr>
              <a:t>, </a:t>
            </a:r>
            <a:r>
              <a:rPr kumimoji="0" lang="es-MX" sz="2000" b="0" i="0" u="none" strike="noStrike" kern="1200" cap="none" spc="0" normalizeH="0" baseline="0" noProof="0" dirty="0">
                <a:ln>
                  <a:noFill/>
                </a:ln>
                <a:solidFill>
                  <a:schemeClr val="tx1">
                    <a:lumMod val="75000"/>
                  </a:schemeClr>
                </a:solidFill>
                <a:effectLst/>
                <a:uLnTx/>
                <a:uFillTx/>
                <a:ea typeface="+mn-ea"/>
                <a:cs typeface="Times New Roman"/>
              </a:rPr>
              <a:t>llamada así por J. </a:t>
            </a:r>
            <a:r>
              <a:rPr kumimoji="0" lang="es-MX" sz="2000" b="0" i="0" u="none" strike="noStrike" kern="1200" cap="none" spc="0" normalizeH="0" baseline="0" noProof="0" dirty="0" err="1">
                <a:ln>
                  <a:noFill/>
                </a:ln>
                <a:solidFill>
                  <a:schemeClr val="tx1">
                    <a:lumMod val="75000"/>
                  </a:schemeClr>
                </a:solidFill>
                <a:effectLst/>
                <a:uLnTx/>
                <a:uFillTx/>
                <a:ea typeface="+mn-ea"/>
                <a:cs typeface="Times New Roman"/>
              </a:rPr>
              <a:t>Willard</a:t>
            </a:r>
            <a:r>
              <a:rPr kumimoji="0" lang="es-MX" sz="2000" b="0" i="0" u="none" strike="noStrike" kern="1200" cap="none" spc="0" normalizeH="0" baseline="0" noProof="0" dirty="0">
                <a:ln>
                  <a:noFill/>
                </a:ln>
                <a:solidFill>
                  <a:schemeClr val="tx1">
                    <a:lumMod val="75000"/>
                  </a:schemeClr>
                </a:solidFill>
                <a:effectLst/>
                <a:uLnTx/>
                <a:uFillTx/>
                <a:ea typeface="+mn-ea"/>
                <a:cs typeface="Times New Roman"/>
              </a:rPr>
              <a:t> Gibbs. Para un sistema clásico (es decir, una colección de partículas clásicas) con un conjunto discreto de microestados, si Ei es la energía del microestado i, y pi es su probabilidad de que ocurra durante el fluctuaciones del sistema, entonces la entropía del sistema 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3200" b="0" i="0" u="none" strike="noStrike" kern="1200" cap="none" spc="0" normalizeH="0" baseline="0" noProof="0" dirty="0">
              <a:ln>
                <a:noFill/>
              </a:ln>
              <a:solidFill>
                <a:schemeClr val="tx1">
                  <a:lumMod val="75000"/>
                </a:schemeClr>
              </a:solidFill>
              <a:effectLst/>
              <a:uLnTx/>
              <a:uFillTx/>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chemeClr val="tx1">
                    <a:lumMod val="75000"/>
                  </a:schemeClr>
                </a:solidFill>
                <a:effectLst/>
                <a:uLnTx/>
                <a:uFillTx/>
                <a:ea typeface="+mn-ea"/>
                <a:cs typeface="Times New Roman"/>
              </a:rPr>
              <a:t>La cantidad k</a:t>
            </a:r>
            <a:r>
              <a:rPr kumimoji="0" lang="es-MX" sz="2000" b="0" i="0" u="none" strike="noStrike" kern="1200" cap="none" spc="0" normalizeH="0" baseline="-25000" noProof="0" dirty="0">
                <a:ln>
                  <a:noFill/>
                </a:ln>
                <a:solidFill>
                  <a:schemeClr val="tx1">
                    <a:lumMod val="75000"/>
                  </a:schemeClr>
                </a:solidFill>
                <a:effectLst/>
                <a:uLnTx/>
                <a:uFillTx/>
                <a:ea typeface="+mn-ea"/>
                <a:cs typeface="Times New Roman"/>
              </a:rPr>
              <a:t>B</a:t>
            </a:r>
            <a:r>
              <a:rPr kumimoji="0" lang="es-MX" sz="2000" b="0" i="0" u="none" strike="noStrike" kern="1200" cap="none" spc="0" normalizeH="0" baseline="0" noProof="0" dirty="0">
                <a:ln>
                  <a:noFill/>
                </a:ln>
                <a:solidFill>
                  <a:schemeClr val="tx1">
                    <a:lumMod val="75000"/>
                  </a:schemeClr>
                </a:solidFill>
                <a:effectLst/>
                <a:uLnTx/>
                <a:uFillTx/>
                <a:ea typeface="+mn-ea"/>
                <a:cs typeface="Times New Roman"/>
              </a:rPr>
              <a:t> es una constante física conocida como la constante de Boltzmann,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tx1">
                  <a:lumMod val="75000"/>
                </a:schemeClr>
              </a:solidFill>
              <a:effectLst/>
              <a:uLnTx/>
              <a:uFillTx/>
              <a:ea typeface="+mn-ea"/>
              <a:cs typeface="Times New Roman"/>
            </a:endParaRPr>
          </a:p>
        </p:txBody>
      </p:sp>
      <p:sp>
        <p:nvSpPr>
          <p:cNvPr id="10" name="Rectangle 21">
            <a:extLst>
              <a:ext uri="{FF2B5EF4-FFF2-40B4-BE49-F238E27FC236}">
                <a16:creationId xmlns:a16="http://schemas.microsoft.com/office/drawing/2014/main" id="{73061287-0A6C-4BCD-8307-5E257B481DAF}"/>
              </a:ext>
            </a:extLst>
          </p:cNvPr>
          <p:cNvSpPr>
            <a:spLocks noChangeArrowheads="1"/>
          </p:cNvSpPr>
          <p:nvPr/>
        </p:nvSpPr>
        <p:spPr bwMode="auto">
          <a:xfrm>
            <a:off x="69967" y="3505901"/>
            <a:ext cx="889140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chemeClr val="tx1">
                    <a:lumMod val="75000"/>
                  </a:schemeClr>
                </a:solidFill>
                <a:effectLst/>
                <a:uLnTx/>
                <a:uFillTx/>
                <a:ea typeface="+mn-ea"/>
                <a:cs typeface="Times New Roman"/>
              </a:rPr>
              <a:t>Traducido mediante Google de </a:t>
            </a:r>
            <a:r>
              <a:rPr kumimoji="0" lang="en-US" altLang="es-MX" sz="1400" b="0" i="0" u="none" strike="noStrike" kern="1200" cap="none" spc="0" normalizeH="0" baseline="0" noProof="0" dirty="0">
                <a:ln>
                  <a:noFill/>
                </a:ln>
                <a:solidFill>
                  <a:schemeClr val="tx1">
                    <a:lumMod val="75000"/>
                  </a:schemeClr>
                </a:solidFill>
                <a:effectLst/>
                <a:uLnTx/>
                <a:uFillTx/>
                <a:ea typeface="+mn-ea"/>
                <a:cs typeface="Times New Roman"/>
              </a:rPr>
              <a:t>Wikipedia 20140309   </a:t>
            </a:r>
            <a:r>
              <a:rPr kumimoji="0" lang="en-US" altLang="es-MX" sz="1400" b="0" i="0" u="none" strike="noStrike" kern="1200" cap="none" spc="0" normalizeH="0" baseline="0" noProof="0" dirty="0">
                <a:ln>
                  <a:noFill/>
                </a:ln>
                <a:solidFill>
                  <a:schemeClr val="tx1">
                    <a:lumMod val="75000"/>
                  </a:schemeClr>
                </a:solidFill>
                <a:effectLst/>
                <a:uLnTx/>
                <a:uFillTx/>
                <a:ea typeface="+mn-ea"/>
                <a:cs typeface="Times New Roman"/>
                <a:hlinkClick r:id="rId2"/>
              </a:rPr>
              <a:t>http://en.wikipedia.org/wiki/Entropy_(statistical_thermodynamics)</a:t>
            </a:r>
            <a:endParaRPr kumimoji="0" lang="en-US" altLang="es-MX" sz="1400" b="0" i="0" u="none" strike="noStrike" kern="1200" cap="none" spc="0" normalizeH="0" baseline="0" noProof="0" dirty="0">
              <a:ln>
                <a:noFill/>
              </a:ln>
              <a:solidFill>
                <a:schemeClr val="tx1">
                  <a:lumMod val="75000"/>
                </a:schemeClr>
              </a:solidFill>
              <a:effectLst/>
              <a:uLnTx/>
              <a:uFillTx/>
              <a:ea typeface="+mn-ea"/>
              <a:cs typeface="Times New Roman"/>
            </a:endParaRPr>
          </a:p>
        </p:txBody>
      </p:sp>
      <p:sp>
        <p:nvSpPr>
          <p:cNvPr id="12" name="Rectangle 22">
            <a:extLst>
              <a:ext uri="{FF2B5EF4-FFF2-40B4-BE49-F238E27FC236}">
                <a16:creationId xmlns:a16="http://schemas.microsoft.com/office/drawing/2014/main" id="{63991D74-F209-45AC-A4C8-44FB749A58D9}"/>
              </a:ext>
            </a:extLst>
          </p:cNvPr>
          <p:cNvSpPr>
            <a:spLocks noChangeArrowheads="1"/>
          </p:cNvSpPr>
          <p:nvPr/>
        </p:nvSpPr>
        <p:spPr bwMode="auto">
          <a:xfrm>
            <a:off x="69967" y="4036411"/>
            <a:ext cx="9017704"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0" i="0" u="none" strike="noStrike" kern="1200" cap="none" spc="0" normalizeH="0" baseline="0" noProof="0" dirty="0">
                <a:ln>
                  <a:noFill/>
                </a:ln>
                <a:solidFill>
                  <a:schemeClr val="tx1">
                    <a:lumMod val="75000"/>
                  </a:schemeClr>
                </a:solidFill>
                <a:effectLst/>
                <a:uLnTx/>
                <a:uFillTx/>
                <a:ea typeface="+mn-ea"/>
                <a:cs typeface="Times New Roman"/>
              </a:rPr>
              <a:t>"</a:t>
            </a:r>
            <a:r>
              <a:rPr kumimoji="0" lang="es-ES" sz="2800" b="1" i="0" u="none" strike="noStrike" kern="1200" cap="none" spc="0" normalizeH="0" baseline="0" noProof="0" dirty="0">
                <a:ln>
                  <a:noFill/>
                </a:ln>
                <a:solidFill>
                  <a:schemeClr val="tx1">
                    <a:lumMod val="75000"/>
                  </a:schemeClr>
                </a:solidFill>
                <a:effectLst/>
                <a:uLnTx/>
                <a:uFillTx/>
                <a:ea typeface="+mn-ea"/>
                <a:cs typeface="Times New Roman"/>
              </a:rPr>
              <a:t>Shannon introduce una función H </a:t>
            </a:r>
            <a:r>
              <a:rPr kumimoji="0" lang="es-ES" sz="2400" b="0" i="0" u="none" strike="noStrike" kern="1200" cap="none" spc="0" normalizeH="0" baseline="0" noProof="0" dirty="0">
                <a:ln>
                  <a:noFill/>
                </a:ln>
                <a:solidFill>
                  <a:schemeClr val="tx1">
                    <a:lumMod val="75000"/>
                  </a:schemeClr>
                </a:solidFill>
                <a:effectLst/>
                <a:uLnTx/>
                <a:uFillTx/>
                <a:ea typeface="+mn-ea"/>
                <a:cs typeface="Times New Roman"/>
              </a:rPr>
              <a:t>de la siguiente forma:</a:t>
            </a:r>
            <a:br>
              <a:rPr kumimoji="0" lang="es-ES" sz="2400" b="0" i="0" u="none" strike="noStrike" kern="1200" cap="none" spc="0" normalizeH="0" baseline="0" noProof="0" dirty="0">
                <a:ln>
                  <a:noFill/>
                </a:ln>
                <a:solidFill>
                  <a:schemeClr val="tx1">
                    <a:lumMod val="75000"/>
                  </a:schemeClr>
                </a:solidFill>
                <a:effectLst/>
                <a:uLnTx/>
                <a:uFillTx/>
                <a:ea typeface="+mn-ea"/>
                <a:cs typeface="Times New Roman"/>
              </a:rPr>
            </a:br>
            <a:br>
              <a:rPr kumimoji="0" lang="es-ES" sz="3200" b="0" i="0" u="none" strike="noStrike" kern="1200" cap="none" spc="0" normalizeH="0" baseline="0" noProof="0" dirty="0">
                <a:ln>
                  <a:noFill/>
                </a:ln>
                <a:solidFill>
                  <a:schemeClr val="tx1">
                    <a:lumMod val="75000"/>
                  </a:schemeClr>
                </a:solidFill>
                <a:effectLst/>
                <a:uLnTx/>
                <a:uFillTx/>
                <a:ea typeface="+mn-ea"/>
                <a:cs typeface="Times New Roman"/>
              </a:rPr>
            </a:br>
            <a:r>
              <a:rPr kumimoji="0" lang="es-ES" sz="2000" b="0" i="0" u="none" strike="noStrike" kern="1200" cap="none" spc="0" normalizeH="0" baseline="0" noProof="0" dirty="0">
                <a:ln>
                  <a:noFill/>
                </a:ln>
                <a:solidFill>
                  <a:schemeClr val="tx1">
                    <a:lumMod val="75000"/>
                  </a:schemeClr>
                </a:solidFill>
                <a:effectLst/>
                <a:uLnTx/>
                <a:uFillTx/>
                <a:ea typeface="+mn-ea"/>
                <a:cs typeface="Times New Roman"/>
              </a:rPr>
              <a:t>donde K es una constante positiva. Shannon luego afirma que "cualquier cantidad de esta forma, donde K simplemente equivale a la elección de una unidad de medida, desempeña un papel central en la teoría de la información como medidas de información, elección e incertidumbre".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000" b="0" i="0" u="none" strike="noStrike" kern="1200" cap="none" spc="0" normalizeH="0" baseline="0" noProof="0" dirty="0">
              <a:ln>
                <a:noFill/>
              </a:ln>
              <a:solidFill>
                <a:schemeClr val="tx1">
                  <a:lumMod val="75000"/>
                </a:schemeClr>
              </a:solidFill>
              <a:effectLst/>
              <a:uLnTx/>
              <a:uFillTx/>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chemeClr val="tx1">
                    <a:lumMod val="75000"/>
                  </a:schemeClr>
                </a:solidFill>
                <a:effectLst/>
                <a:uLnTx/>
                <a:uFillTx/>
                <a:ea typeface="+mn-ea"/>
                <a:cs typeface="Times New Roman"/>
              </a:rPr>
              <a:t>Traducido mediante Google de </a:t>
            </a:r>
            <a:r>
              <a:rPr kumimoji="0" lang="es-MX" altLang="es-MX" sz="1400" b="0" i="0" u="none" strike="noStrike" kern="1200" cap="none" spc="0" normalizeH="0" baseline="0" noProof="0" dirty="0">
                <a:ln>
                  <a:noFill/>
                </a:ln>
                <a:solidFill>
                  <a:schemeClr val="tx1">
                    <a:lumMod val="75000"/>
                  </a:schemeClr>
                </a:solidFill>
                <a:effectLst/>
                <a:uLnTx/>
                <a:uFillTx/>
                <a:ea typeface="+mn-ea"/>
                <a:cs typeface="Times New Roman"/>
              </a:rPr>
              <a:t>Wikipedia 20140314  </a:t>
            </a:r>
            <a:r>
              <a:rPr kumimoji="0" lang="es-MX" altLang="es-MX" sz="1400" b="0" i="0" u="none" strike="noStrike" kern="1200" cap="none" spc="0" normalizeH="0" baseline="0" noProof="0" dirty="0">
                <a:ln>
                  <a:noFill/>
                </a:ln>
                <a:solidFill>
                  <a:schemeClr val="tx1">
                    <a:lumMod val="75000"/>
                  </a:schemeClr>
                </a:solidFill>
                <a:effectLst/>
                <a:uLnTx/>
                <a:uFillTx/>
                <a:ea typeface="+mn-ea"/>
                <a:cs typeface="Times New Roman"/>
                <a:hlinkClick r:id="rId3"/>
              </a:rPr>
              <a:t>http://en.wikipedia.org/wiki/History_of_entropy - </a:t>
            </a:r>
            <a:r>
              <a:rPr kumimoji="0" lang="es-MX" altLang="es-MX" sz="1400" b="0" i="0" u="none" strike="noStrike" kern="1200" cap="none" spc="0" normalizeH="0" baseline="0" noProof="0" dirty="0" err="1">
                <a:ln>
                  <a:noFill/>
                </a:ln>
                <a:solidFill>
                  <a:schemeClr val="tx1">
                    <a:lumMod val="75000"/>
                  </a:schemeClr>
                </a:solidFill>
                <a:effectLst/>
                <a:uLnTx/>
                <a:uFillTx/>
                <a:ea typeface="+mn-ea"/>
                <a:cs typeface="Times New Roman"/>
                <a:hlinkClick r:id="rId3"/>
              </a:rPr>
              <a:t>Information_theory</a:t>
            </a:r>
            <a:endParaRPr kumimoji="0" lang="es-MX" altLang="es-MX" sz="1400" b="0" i="0" u="none" strike="noStrike" kern="1200" cap="none" spc="0" normalizeH="0" baseline="0" noProof="0" dirty="0">
              <a:ln>
                <a:noFill/>
              </a:ln>
              <a:solidFill>
                <a:schemeClr val="tx1">
                  <a:lumMod val="75000"/>
                </a:schemeClr>
              </a:solidFill>
              <a:effectLst/>
              <a:uLnTx/>
              <a:uFillTx/>
              <a:ea typeface="+mn-ea"/>
              <a:cs typeface="Times New Roman"/>
            </a:endParaRPr>
          </a:p>
        </p:txBody>
      </p:sp>
      <p:pic>
        <p:nvPicPr>
          <p:cNvPr id="1047" name="Picture 23" descr="H = -K\sum_{i=1}^k p(i) \log p(i),">
            <a:extLst>
              <a:ext uri="{FF2B5EF4-FFF2-40B4-BE49-F238E27FC236}">
                <a16:creationId xmlns:a16="http://schemas.microsoft.com/office/drawing/2014/main" id="{35E0A7EE-2EAF-4FE6-8CB2-DF29E739F547}"/>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1784888" y="4506881"/>
            <a:ext cx="2267883" cy="5669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a:extLst>
              <a:ext uri="{FF2B5EF4-FFF2-40B4-BE49-F238E27FC236}">
                <a16:creationId xmlns:a16="http://schemas.microsoft.com/office/drawing/2014/main" id="{FB088AF1-D7D6-4C70-8C9B-28FE0EEBE2A2}"/>
              </a:ext>
            </a:extLst>
          </p:cNvPr>
          <p:cNvSpPr>
            <a:spLocks noChangeArrowheads="1"/>
          </p:cNvSpPr>
          <p:nvPr/>
        </p:nvSpPr>
        <p:spPr bwMode="auto">
          <a:xfrm>
            <a:off x="4052771" y="794332"/>
            <a:ext cx="488836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chemeClr val="tx1">
                    <a:lumMod val="75000"/>
                  </a:schemeClr>
                </a:solidFill>
                <a:effectLst/>
                <a:uLnTx/>
                <a:uFillTx/>
                <a:ea typeface="+mn-ea"/>
                <a:cs typeface="Arial" panose="020B0604020202020204" pitchFamily="34" charset="0"/>
                <a:hlinkClick r:id="rId5"/>
              </a:rPr>
              <a:t>http://www.fgalindosoria.com/informatica/aspects/e_i/</a:t>
            </a:r>
            <a:endParaRPr kumimoji="0" lang="es-MX" altLang="es-MX" sz="1600" b="0" i="0" u="none" strike="noStrike" kern="1200" cap="none" spc="0" normalizeH="0" baseline="0" noProof="0" dirty="0">
              <a:ln>
                <a:noFill/>
              </a:ln>
              <a:solidFill>
                <a:schemeClr val="tx1">
                  <a:lumMod val="75000"/>
                </a:schemeClr>
              </a:solidFill>
              <a:effectLst/>
              <a:uLnTx/>
              <a:uFillTx/>
              <a:ea typeface="+mn-ea"/>
              <a:cs typeface="Times New Roman"/>
            </a:endParaRPr>
          </a:p>
        </p:txBody>
      </p:sp>
      <p:pic>
        <p:nvPicPr>
          <p:cNvPr id="4" name="Imagen 3">
            <a:extLst>
              <a:ext uri="{FF2B5EF4-FFF2-40B4-BE49-F238E27FC236}">
                <a16:creationId xmlns:a16="http://schemas.microsoft.com/office/drawing/2014/main" id="{4F9F86BF-19AF-4D3B-B6C4-88682FA4825E}"/>
              </a:ext>
            </a:extLst>
          </p:cNvPr>
          <p:cNvPicPr>
            <a:picLocks noChangeAspect="1"/>
          </p:cNvPicPr>
          <p:nvPr/>
        </p:nvPicPr>
        <p:blipFill>
          <a:blip r:embed="rId6">
            <a:lum bright="70000" contrast="-70000"/>
          </a:blip>
          <a:stretch>
            <a:fillRect/>
          </a:stretch>
        </p:blipFill>
        <p:spPr>
          <a:xfrm>
            <a:off x="1991703" y="2932708"/>
            <a:ext cx="2267884" cy="499915"/>
          </a:xfrm>
          <a:prstGeom prst="rect">
            <a:avLst/>
          </a:prstGeom>
        </p:spPr>
      </p:pic>
      <p:sp>
        <p:nvSpPr>
          <p:cNvPr id="6" name="Rectángulo 5">
            <a:extLst>
              <a:ext uri="{FF2B5EF4-FFF2-40B4-BE49-F238E27FC236}">
                <a16:creationId xmlns:a16="http://schemas.microsoft.com/office/drawing/2014/main" id="{2833F74C-06CE-4878-9DCE-2CFC348A5658}"/>
              </a:ext>
            </a:extLst>
          </p:cNvPr>
          <p:cNvSpPr/>
          <p:nvPr/>
        </p:nvSpPr>
        <p:spPr>
          <a:xfrm>
            <a:off x="126296" y="99298"/>
            <a:ext cx="6231987" cy="830997"/>
          </a:xfrm>
          <a:prstGeom prst="rect">
            <a:avLst/>
          </a:prstGeom>
        </p:spPr>
        <p:txBody>
          <a:bodyPr wrap="square">
            <a:spAutoFit/>
          </a:bodyPr>
          <a:lstStyle/>
          <a:p>
            <a:pPr lvl="0" algn="ctr" defTabSz="914400" eaLnBrk="0" fontAlgn="base" hangingPunct="0">
              <a:spcBef>
                <a:spcPct val="0"/>
              </a:spcBef>
              <a:spcAft>
                <a:spcPct val="0"/>
              </a:spcAft>
              <a:defRPr/>
            </a:pPr>
            <a:r>
              <a:rPr lang="es-MX" altLang="es-MX" sz="4800" b="1" i="1" dirty="0">
                <a:solidFill>
                  <a:schemeClr val="tx1">
                    <a:lumMod val="75000"/>
                  </a:schemeClr>
                </a:solidFill>
              </a:rPr>
              <a:t>Entropía e Información</a:t>
            </a:r>
          </a:p>
        </p:txBody>
      </p:sp>
    </p:spTree>
    <p:extLst>
      <p:ext uri="{BB962C8B-B14F-4D97-AF65-F5344CB8AC3E}">
        <p14:creationId xmlns:p14="http://schemas.microsoft.com/office/powerpoint/2010/main" val="287234128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E84A1D5F-B5FB-4013-9653-BE0878B29D26}"/>
              </a:ext>
            </a:extLst>
          </p:cNvPr>
          <p:cNvSpPr>
            <a:spLocks noChangeArrowheads="1"/>
          </p:cNvSpPr>
          <p:nvPr/>
        </p:nvSpPr>
        <p:spPr bwMode="auto">
          <a:xfrm>
            <a:off x="155575" y="98494"/>
            <a:ext cx="8832850" cy="630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En </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hlinkClick r:id="rId2" tooltip="Mecánica estadística"/>
              </a:rPr>
              <a:t>mecánica estadística</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la </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hlinkClick r:id="rId3" tooltip="Segundo principio de la termodinámica"/>
              </a:rPr>
              <a:t>entropía</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altLang="es-MX" sz="2800" b="0" i="1" u="none" strike="noStrike" kern="1200" cap="none" spc="0" normalizeH="0" baseline="0" noProof="0" dirty="0">
                <a:ln>
                  <a:noFill/>
                </a:ln>
                <a:solidFill>
                  <a:srgbClr val="FFFFCC"/>
                </a:solidFill>
                <a:effectLst/>
                <a:uLnTx/>
                <a:uFillTx/>
                <a:latin typeface="Times New Roman"/>
                <a:ea typeface="+mn-ea"/>
                <a:cs typeface="+mn-cs"/>
              </a:rPr>
              <a:t>S</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de un </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hlinkClick r:id="rId4" tooltip="Sistema aislado"/>
              </a:rPr>
              <a:t>sistema aislado</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en </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hlinkClick r:id="rId5" tooltip="Equilibrio termodinámico"/>
              </a:rPr>
              <a:t>equilibrio termodinámico</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se define como el </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hlinkClick r:id="rId6" tooltip="Logaritmo natural"/>
              </a:rPr>
              <a:t>logaritmo natural</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de </a:t>
            </a:r>
            <a:r>
              <a:rPr kumimoji="0" lang="es-MX" altLang="es-MX" sz="2800" b="0" i="1" u="none" strike="noStrike" kern="1200" cap="none" spc="0" normalizeH="0" baseline="0" noProof="0" dirty="0">
                <a:ln>
                  <a:noFill/>
                </a:ln>
                <a:solidFill>
                  <a:srgbClr val="FFFFCC"/>
                </a:solidFill>
                <a:effectLst/>
                <a:uLnTx/>
                <a:uFillTx/>
                <a:latin typeface="Times New Roman"/>
                <a:ea typeface="+mn-ea"/>
                <a:cs typeface="+mn-cs"/>
              </a:rPr>
              <a:t>W</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el número de estados microscópicos definidos en los que puede llegar a estar un sistema dadas las limitaciones macroscópicas (como, por ejemplo, la energía total fija, </a:t>
            </a:r>
            <a:r>
              <a:rPr kumimoji="0" lang="es-MX" altLang="es-MX" sz="2800" b="0" i="1" u="none" strike="noStrike" kern="1200" cap="none" spc="0" normalizeH="0" baseline="0" noProof="0" dirty="0">
                <a:ln>
                  <a:noFill/>
                </a:ln>
                <a:solidFill>
                  <a:srgbClr val="FFFFCC"/>
                </a:solidFill>
                <a:effectLst/>
                <a:uLnTx/>
                <a:uFillTx/>
                <a:latin typeface="Times New Roman"/>
                <a:ea typeface="+mn-ea"/>
                <a:cs typeface="+mn-cs"/>
              </a:rPr>
              <a:t>E</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Esta ecuación, que relaciona los detalles microscópicos o microestados del sistema (a través de </a:t>
            </a:r>
            <a:r>
              <a:rPr kumimoji="0" lang="es-MX" altLang="es-MX" sz="2800" b="0" i="1" u="none" strike="noStrike" kern="1200" cap="none" spc="0" normalizeH="0" baseline="0" noProof="0" dirty="0">
                <a:ln>
                  <a:noFill/>
                </a:ln>
                <a:solidFill>
                  <a:srgbClr val="FFFFCC"/>
                </a:solidFill>
                <a:effectLst/>
                <a:uLnTx/>
                <a:uFillTx/>
                <a:latin typeface="Times New Roman"/>
                <a:ea typeface="+mn-ea"/>
                <a:cs typeface="+mn-cs"/>
              </a:rPr>
              <a:t>W</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con su estado macroscópico (a través de la entropía </a:t>
            </a:r>
            <a:r>
              <a:rPr kumimoji="0" lang="es-MX" altLang="es-MX" sz="2800" b="0" i="1" u="none" strike="noStrike" kern="1200" cap="none" spc="0" normalizeH="0" baseline="0" noProof="0" dirty="0">
                <a:ln>
                  <a:noFill/>
                </a:ln>
                <a:solidFill>
                  <a:srgbClr val="FFFFCC"/>
                </a:solidFill>
                <a:effectLst/>
                <a:uLnTx/>
                <a:uFillTx/>
                <a:latin typeface="Times New Roman"/>
                <a:ea typeface="+mn-ea"/>
                <a:cs typeface="+mn-cs"/>
              </a:rPr>
              <a:t>S</a:t>
            </a: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es la idea central de la mecánica estadística.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FFFFCC"/>
                </a:solidFill>
                <a:effectLst/>
                <a:uLnTx/>
                <a:uFillTx/>
                <a:latin typeface="Times New Roman"/>
                <a:ea typeface="+mn-ea"/>
                <a:cs typeface="+mn-cs"/>
              </a:rPr>
              <a:t>Es tal su importancia que fue grabada en la lápida de la tumba de Boltzmann.</a:t>
            </a:r>
          </a:p>
        </p:txBody>
      </p:sp>
      <p:pic>
        <p:nvPicPr>
          <p:cNvPr id="13314" name="Picture 2" descr="S = k\,\ln W.">
            <a:extLst>
              <a:ext uri="{FF2B5EF4-FFF2-40B4-BE49-F238E27FC236}">
                <a16:creationId xmlns:a16="http://schemas.microsoft.com/office/drawing/2014/main" id="{511FCBDA-2DB9-47FB-8D07-81D83606C53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575" y="298450"/>
            <a:ext cx="923925" cy="142875"/>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a:extLst>
              <a:ext uri="{FF2B5EF4-FFF2-40B4-BE49-F238E27FC236}">
                <a16:creationId xmlns:a16="http://schemas.microsoft.com/office/drawing/2014/main" id="{484AEFA6-C534-493C-81A3-6C28F20EA104}"/>
              </a:ext>
            </a:extLst>
          </p:cNvPr>
          <p:cNvSpPr/>
          <p:nvPr/>
        </p:nvSpPr>
        <p:spPr>
          <a:xfrm>
            <a:off x="2509126" y="3075057"/>
            <a:ext cx="2401940"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4000" b="0" i="0" u="none" strike="noStrike" kern="1200" cap="none" spc="0" normalizeH="0" baseline="0" noProof="0">
                <a:ln>
                  <a:noFill/>
                </a:ln>
                <a:solidFill>
                  <a:srgbClr val="FFC000"/>
                </a:solidFill>
                <a:effectLst/>
                <a:uLnTx/>
                <a:uFillTx/>
                <a:latin typeface="Times New Roman"/>
                <a:ea typeface="+mn-ea"/>
                <a:cs typeface="+mn-cs"/>
              </a:rPr>
              <a:t>S = k </a:t>
            </a:r>
            <a:r>
              <a:rPr kumimoji="0" lang="es-MX" sz="4000" b="0" i="0" u="none" strike="noStrike" kern="1200" cap="none" spc="0" normalizeH="0" baseline="0" noProof="0" err="1">
                <a:ln>
                  <a:noFill/>
                </a:ln>
                <a:solidFill>
                  <a:srgbClr val="FFC000"/>
                </a:solidFill>
                <a:effectLst/>
                <a:uLnTx/>
                <a:uFillTx/>
                <a:latin typeface="Times New Roman"/>
                <a:ea typeface="+mn-ea"/>
                <a:cs typeface="+mn-cs"/>
              </a:rPr>
              <a:t>ln</a:t>
            </a:r>
            <a:r>
              <a:rPr kumimoji="0" lang="es-MX" sz="4000" b="0" i="0" u="none" strike="noStrike" kern="1200" cap="none" spc="0" normalizeH="0" baseline="0" noProof="0">
                <a:ln>
                  <a:noFill/>
                </a:ln>
                <a:solidFill>
                  <a:srgbClr val="FFC000"/>
                </a:solidFill>
                <a:effectLst/>
                <a:uLnTx/>
                <a:uFillTx/>
                <a:latin typeface="Times New Roman"/>
                <a:ea typeface="+mn-ea"/>
                <a:cs typeface="+mn-cs"/>
              </a:rPr>
              <a:t> W</a:t>
            </a:r>
          </a:p>
        </p:txBody>
      </p:sp>
      <p:sp>
        <p:nvSpPr>
          <p:cNvPr id="5" name="Rectángulo 4">
            <a:extLst>
              <a:ext uri="{FF2B5EF4-FFF2-40B4-BE49-F238E27FC236}">
                <a16:creationId xmlns:a16="http://schemas.microsoft.com/office/drawing/2014/main" id="{B8CB8185-DDF9-4CF3-9261-1EEEF2EDB37C}"/>
              </a:ext>
            </a:extLst>
          </p:cNvPr>
          <p:cNvSpPr/>
          <p:nvPr/>
        </p:nvSpPr>
        <p:spPr>
          <a:xfrm>
            <a:off x="116378" y="6420952"/>
            <a:ext cx="4084320"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FFFFCC"/>
                </a:solidFill>
                <a:effectLst/>
                <a:uLnTx/>
                <a:uFillTx/>
                <a:latin typeface="Times New Roman"/>
                <a:ea typeface="+mn-ea"/>
                <a:cs typeface="+mn-cs"/>
              </a:rPr>
              <a:t>Constante de Boltzmann  </a:t>
            </a:r>
            <a:r>
              <a:rPr kumimoji="0" lang="pt-BR" sz="1600" b="0" i="0" u="none" strike="noStrike" kern="1200" cap="none" spc="0" normalizeH="0" baseline="0" noProof="0" dirty="0" err="1">
                <a:ln>
                  <a:noFill/>
                </a:ln>
                <a:solidFill>
                  <a:srgbClr val="FFFFCC"/>
                </a:solidFill>
                <a:effectLst/>
                <a:uLnTx/>
                <a:uFillTx/>
                <a:latin typeface="Times New Roman"/>
                <a:ea typeface="+mn-ea"/>
                <a:cs typeface="+mn-cs"/>
              </a:rPr>
              <a:t>Wikipedia</a:t>
            </a:r>
            <a:r>
              <a:rPr kumimoji="0" lang="pt-BR" sz="1600" b="0" i="0" u="none" strike="noStrike" kern="1200" cap="none" spc="0" normalizeH="0" baseline="0" noProof="0" dirty="0">
                <a:ln>
                  <a:noFill/>
                </a:ln>
                <a:solidFill>
                  <a:srgbClr val="FFFFCC"/>
                </a:solidFill>
                <a:effectLst/>
                <a:uLnTx/>
                <a:uFillTx/>
                <a:latin typeface="Times New Roman"/>
                <a:ea typeface="+mn-ea"/>
                <a:cs typeface="+mn-cs"/>
              </a:rPr>
              <a:t>, 20150201</a:t>
            </a:r>
          </a:p>
        </p:txBody>
      </p:sp>
      <p:sp>
        <p:nvSpPr>
          <p:cNvPr id="7" name="Rectángulo 6">
            <a:extLst>
              <a:ext uri="{FF2B5EF4-FFF2-40B4-BE49-F238E27FC236}">
                <a16:creationId xmlns:a16="http://schemas.microsoft.com/office/drawing/2014/main" id="{6CF51547-2382-48D9-A8AE-5BE7C5750FE6}"/>
              </a:ext>
            </a:extLst>
          </p:cNvPr>
          <p:cNvSpPr/>
          <p:nvPr/>
        </p:nvSpPr>
        <p:spPr>
          <a:xfrm>
            <a:off x="4200698" y="6407914"/>
            <a:ext cx="4787727"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FFFFCC"/>
                </a:solidFill>
                <a:effectLst/>
                <a:uLnTx/>
                <a:uFillTx/>
                <a:latin typeface="Times New Roman"/>
                <a:ea typeface="+mn-ea"/>
                <a:cs typeface="+mn-cs"/>
                <a:hlinkClick r:id="rId8"/>
              </a:rPr>
              <a:t>https://es.wikipedia.org/wiki/Constante_de_Boltzmann</a:t>
            </a:r>
            <a:endParaRPr kumimoji="0" lang="es-MX" sz="16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4146761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050">
            <a:extLst>
              <a:ext uri="{FF2B5EF4-FFF2-40B4-BE49-F238E27FC236}">
                <a16:creationId xmlns:a16="http://schemas.microsoft.com/office/drawing/2014/main" id="{1E955142-868E-49A4-94CD-AD5E8C85241A}"/>
              </a:ext>
            </a:extLst>
          </p:cNvPr>
          <p:cNvSpPr>
            <a:spLocks noGrp="1" noChangeArrowheads="1"/>
          </p:cNvSpPr>
          <p:nvPr>
            <p:ph type="title" idx="4294967295"/>
          </p:nvPr>
        </p:nvSpPr>
        <p:spPr>
          <a:xfrm>
            <a:off x="0" y="228600"/>
            <a:ext cx="8686800" cy="6248400"/>
          </a:xfrm>
        </p:spPr>
        <p:txBody>
          <a:bodyPr/>
          <a:lstStyle/>
          <a:p>
            <a:pPr eaLnBrk="1" hangingPunct="1"/>
            <a:r>
              <a:rPr lang="es-ES" altLang="es-MX" sz="2600" b="1" dirty="0">
                <a:cs typeface="Times New Roman" panose="02020603050405020304" pitchFamily="18" charset="0"/>
              </a:rPr>
              <a:t>Psicólogos, </a:t>
            </a:r>
            <a:r>
              <a:rPr lang="es-ES" altLang="es-MX" sz="2600" b="1" dirty="0" err="1">
                <a:cs typeface="Times New Roman" panose="02020603050405020304" pitchFamily="18" charset="0"/>
              </a:rPr>
              <a:t>Neurofisiólogos</a:t>
            </a:r>
            <a:r>
              <a:rPr lang="es-ES" altLang="es-MX" sz="2600" b="1" dirty="0">
                <a:cs typeface="Times New Roman" panose="02020603050405020304" pitchFamily="18" charset="0"/>
              </a:rPr>
              <a:t>, Filósofos, Físicos, Matemáticos, Lingüistas, Biólogos, Fisiólogos,  y otros,</a:t>
            </a:r>
            <a:br>
              <a:rPr lang="es-ES" altLang="es-MX" sz="2600" b="1" dirty="0">
                <a:cs typeface="Times New Roman" panose="02020603050405020304" pitchFamily="18" charset="0"/>
              </a:rPr>
            </a:br>
            <a:r>
              <a:rPr lang="es-ES" altLang="es-MX" sz="1000" b="1" dirty="0">
                <a:cs typeface="Times New Roman" panose="02020603050405020304" pitchFamily="18" charset="0"/>
              </a:rPr>
              <a:t> </a:t>
            </a:r>
            <a:br>
              <a:rPr lang="es-ES" altLang="es-MX" sz="1000" b="1" dirty="0">
                <a:cs typeface="Times New Roman" panose="02020603050405020304" pitchFamily="18" charset="0"/>
              </a:rPr>
            </a:br>
            <a:r>
              <a:rPr lang="es-ES" altLang="es-MX" sz="2600" b="1" dirty="0">
                <a:cs typeface="Times New Roman" panose="02020603050405020304" pitchFamily="18" charset="0"/>
              </a:rPr>
              <a:t>se dieron cuenta de que tenían múltiples puntos de contacto</a:t>
            </a:r>
            <a:r>
              <a:rPr lang="es-ES" altLang="es-MX" sz="2800" b="1" dirty="0">
                <a:solidFill>
                  <a:schemeClr val="tx1"/>
                </a:solidFill>
                <a:cs typeface="Times New Roman" panose="02020603050405020304" pitchFamily="18" charset="0"/>
              </a:rPr>
              <a:t> </a:t>
            </a:r>
            <a:br>
              <a:rPr lang="es-ES" altLang="es-MX" sz="2800" b="1" dirty="0">
                <a:solidFill>
                  <a:schemeClr val="tx1"/>
                </a:solidFill>
                <a:cs typeface="Times New Roman" panose="02020603050405020304" pitchFamily="18" charset="0"/>
              </a:rPr>
            </a:br>
            <a:br>
              <a:rPr lang="es-MX" altLang="es-MX" sz="1000" b="1" dirty="0">
                <a:solidFill>
                  <a:schemeClr val="tx1"/>
                </a:solidFill>
                <a:cs typeface="Times New Roman" panose="02020603050405020304" pitchFamily="18" charset="0"/>
              </a:rPr>
            </a:br>
            <a:r>
              <a:rPr lang="es-ES" altLang="es-MX" sz="2600" b="1" dirty="0">
                <a:solidFill>
                  <a:schemeClr val="tx1"/>
                </a:solidFill>
                <a:cs typeface="Times New Roman" panose="02020603050405020304" pitchFamily="18" charset="0"/>
              </a:rPr>
              <a:t>contribuyendo y pescando en una sopa enorme de conocimiento que se esta transformando a una velocidad impresionante y en esa sopa se esta pescando y tratando de encontrar un poco de orden.</a:t>
            </a:r>
            <a:br>
              <a:rPr lang="es-ES" altLang="es-MX" sz="2600" b="1" dirty="0">
                <a:solidFill>
                  <a:schemeClr val="tx1"/>
                </a:solidFill>
                <a:cs typeface="Times New Roman" panose="02020603050405020304" pitchFamily="18" charset="0"/>
              </a:rPr>
            </a:br>
            <a:r>
              <a:rPr lang="es-MX" altLang="es-MX" sz="1000" b="1" dirty="0">
                <a:solidFill>
                  <a:schemeClr val="tx1"/>
                </a:solidFill>
                <a:cs typeface="Times New Roman" panose="02020603050405020304" pitchFamily="18" charset="0"/>
              </a:rPr>
              <a:t> </a:t>
            </a:r>
            <a:br>
              <a:rPr lang="es-ES" altLang="es-MX" sz="1000" b="1" dirty="0">
                <a:solidFill>
                  <a:schemeClr val="tx1"/>
                </a:solidFill>
                <a:cs typeface="Times New Roman" panose="02020603050405020304" pitchFamily="18" charset="0"/>
              </a:rPr>
            </a:br>
            <a:r>
              <a:rPr lang="es-ES" altLang="es-MX" sz="2600" b="1" dirty="0">
                <a:solidFill>
                  <a:srgbClr val="FFECD9"/>
                </a:solidFill>
                <a:cs typeface="Times New Roman" panose="02020603050405020304" pitchFamily="18" charset="0"/>
              </a:rPr>
              <a:t>Surgiendo nuevas áreas en tiempo real como la Cibernética, la Computación, la Inteligencia Artificial, la Informática, la Robótica, entre otras,</a:t>
            </a:r>
            <a:r>
              <a:rPr lang="es-ES" altLang="es-MX" sz="2600" b="1" dirty="0">
                <a:solidFill>
                  <a:schemeClr val="tx1"/>
                </a:solidFill>
                <a:cs typeface="Times New Roman" panose="02020603050405020304" pitchFamily="18" charset="0"/>
              </a:rPr>
              <a:t> </a:t>
            </a:r>
            <a:br>
              <a:rPr lang="es-ES" altLang="es-MX" sz="2600" b="1" dirty="0">
                <a:solidFill>
                  <a:schemeClr val="tx1"/>
                </a:solidFill>
                <a:cs typeface="Times New Roman" panose="02020603050405020304" pitchFamily="18" charset="0"/>
              </a:rPr>
            </a:br>
            <a:r>
              <a:rPr lang="es-ES" altLang="es-MX" sz="1000" b="1" dirty="0">
                <a:solidFill>
                  <a:schemeClr val="tx1"/>
                </a:solidFill>
                <a:cs typeface="Times New Roman" panose="02020603050405020304" pitchFamily="18" charset="0"/>
              </a:rPr>
              <a:t> </a:t>
            </a:r>
            <a:br>
              <a:rPr lang="es-ES" altLang="es-MX" sz="1000" b="1" dirty="0">
                <a:solidFill>
                  <a:schemeClr val="tx1"/>
                </a:solidFill>
                <a:cs typeface="Times New Roman" panose="02020603050405020304" pitchFamily="18" charset="0"/>
              </a:rPr>
            </a:br>
            <a:br>
              <a:rPr lang="es-MX" altLang="es-MX" sz="2600" b="1" dirty="0">
                <a:solidFill>
                  <a:srgbClr val="DDDDDD"/>
                </a:solidFill>
                <a:cs typeface="Times New Roman" panose="02020603050405020304" pitchFamily="18" charset="0"/>
              </a:rPr>
            </a:br>
            <a:br>
              <a:rPr lang="es-ES" altLang="es-MX" sz="2600" b="1" dirty="0">
                <a:solidFill>
                  <a:srgbClr val="DDDDDD"/>
                </a:solidFill>
                <a:cs typeface="Times New Roman" panose="02020603050405020304" pitchFamily="18" charset="0"/>
              </a:rPr>
            </a:br>
            <a:r>
              <a:rPr lang="es-ES" altLang="es-MX" sz="1000" b="1" dirty="0">
                <a:solidFill>
                  <a:srgbClr val="DDDDDD"/>
                </a:solidFill>
                <a:cs typeface="Times New Roman" panose="02020603050405020304" pitchFamily="18" charset="0"/>
              </a:rPr>
              <a:t> </a:t>
            </a:r>
            <a:br>
              <a:rPr lang="es-ES" altLang="es-MX" sz="1000" b="1" dirty="0">
                <a:solidFill>
                  <a:srgbClr val="DDDDDD"/>
                </a:solidFill>
                <a:cs typeface="Times New Roman" panose="02020603050405020304" pitchFamily="18" charset="0"/>
              </a:rPr>
            </a:br>
            <a:endParaRPr lang="es-ES" altLang="es-MX" sz="3200" b="1" dirty="0">
              <a:latin typeface="Arial Unicode MS" pitchFamily="34" charset="-128"/>
              <a:cs typeface="Times New Roman" panose="02020603050405020304" pitchFamily="18" charset="0"/>
            </a:endParaRPr>
          </a:p>
        </p:txBody>
      </p:sp>
      <p:sp>
        <p:nvSpPr>
          <p:cNvPr id="3" name="Rectangle 1">
            <a:extLst>
              <a:ext uri="{FF2B5EF4-FFF2-40B4-BE49-F238E27FC236}">
                <a16:creationId xmlns:a16="http://schemas.microsoft.com/office/drawing/2014/main" id="{21E56505-10EF-4C9E-9311-DEE234CD2D92}"/>
              </a:ext>
            </a:extLst>
          </p:cNvPr>
          <p:cNvSpPr>
            <a:spLocks noChangeArrowheads="1"/>
          </p:cNvSpPr>
          <p:nvPr/>
        </p:nvSpPr>
        <p:spPr bwMode="auto">
          <a:xfrm>
            <a:off x="2053884" y="5834465"/>
            <a:ext cx="6858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s-ES" altLang="es-MX" sz="2400" b="1" i="1" u="none" strike="noStrike" cap="none" normalizeH="0" baseline="0" dirty="0">
                <a:ln>
                  <a:noFill/>
                </a:ln>
                <a:solidFill>
                  <a:srgbClr val="0000FF"/>
                </a:solidFill>
                <a:effectLst/>
                <a:latin typeface="Arial" panose="020B0604020202020204" pitchFamily="34" charset="0"/>
              </a:rPr>
              <a:t>Personajes Fundamentales de la Informática</a:t>
            </a:r>
            <a:endParaRPr kumimoji="0" lang="es-ES" altLang="es-MX" sz="800" b="0" i="0" u="none" strike="noStrike" cap="none" normalizeH="0" baseline="0" dirty="0">
              <a:ln>
                <a:noFill/>
              </a:ln>
              <a:solidFill>
                <a:schemeClr val="tx1"/>
              </a:solidFill>
              <a:effectLst/>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s-MX" sz="1800" b="1" i="1" u="none" strike="noStrike" cap="none" normalizeH="0" baseline="0" dirty="0">
                <a:ln>
                  <a:noFill/>
                </a:ln>
                <a:solidFill>
                  <a:schemeClr val="tx1"/>
                </a:solidFill>
                <a:effectLst/>
                <a:latin typeface="Arial" panose="020B0604020202020204" pitchFamily="34" charset="0"/>
                <a:hlinkClick r:id="rId2"/>
              </a:rPr>
              <a:t>www.fgalindosoria.com/informaticos/</a:t>
            </a:r>
            <a:endParaRPr kumimoji="0" lang="en-US" altLang="es-MX"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9193596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E830870-E588-44DC-BFFB-80549CC352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000" y="1260000"/>
            <a:ext cx="6280147" cy="4680000"/>
          </a:xfrm>
          <a:prstGeom prst="rect">
            <a:avLst/>
          </a:prstGeom>
        </p:spPr>
      </p:pic>
    </p:spTree>
    <p:extLst>
      <p:ext uri="{BB962C8B-B14F-4D97-AF65-F5344CB8AC3E}">
        <p14:creationId xmlns:p14="http://schemas.microsoft.com/office/powerpoint/2010/main" val="16758266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43ABEB67-F84F-4719-909D-CA5D9F20282C}"/>
              </a:ext>
            </a:extLst>
          </p:cNvPr>
          <p:cNvSpPr/>
          <p:nvPr/>
        </p:nvSpPr>
        <p:spPr>
          <a:xfrm>
            <a:off x="155575" y="241430"/>
            <a:ext cx="8988425" cy="1015663"/>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000" b="0" i="0" u="none" strike="noStrike" kern="1200" cap="none" spc="0" normalizeH="0" baseline="0" noProof="0" dirty="0">
                <a:ln>
                  <a:noFill/>
                </a:ln>
                <a:solidFill>
                  <a:srgbClr val="FFFFCC"/>
                </a:solidFill>
                <a:effectLst/>
                <a:uLnTx/>
                <a:uFillTx/>
                <a:latin typeface="Times New Roman"/>
                <a:ea typeface="+mn-ea"/>
                <a:cs typeface="+mn-cs"/>
              </a:rPr>
              <a:t>La siguiente ecuación de Einstein es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000" b="0" i="0" u="none" strike="noStrike" kern="1200" cap="none" spc="0" normalizeH="0" baseline="0" noProof="0" dirty="0">
                <a:ln>
                  <a:noFill/>
                </a:ln>
                <a:solidFill>
                  <a:srgbClr val="FFFFCC"/>
                </a:solidFill>
                <a:effectLst/>
                <a:uLnTx/>
                <a:uFillTx/>
                <a:latin typeface="Times New Roman"/>
                <a:ea typeface="+mn-ea"/>
                <a:cs typeface="+mn-cs"/>
              </a:rPr>
              <a:t>el centro medular de la teoría general de la relatividad.</a:t>
            </a:r>
          </a:p>
        </p:txBody>
      </p:sp>
      <p:sp>
        <p:nvSpPr>
          <p:cNvPr id="6" name="Rectángulo 5">
            <a:extLst>
              <a:ext uri="{FF2B5EF4-FFF2-40B4-BE49-F238E27FC236}">
                <a16:creationId xmlns:a16="http://schemas.microsoft.com/office/drawing/2014/main" id="{DE0448DE-3E6C-49F7-AAD7-E8807CCF1BEA}"/>
              </a:ext>
            </a:extLst>
          </p:cNvPr>
          <p:cNvSpPr/>
          <p:nvPr/>
        </p:nvSpPr>
        <p:spPr>
          <a:xfrm>
            <a:off x="0" y="4140584"/>
            <a:ext cx="9144000" cy="138499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FFFFCC"/>
                </a:solidFill>
                <a:effectLst/>
                <a:uLnTx/>
                <a:uFillTx/>
                <a:latin typeface="Times New Roman"/>
                <a:ea typeface="+mn-ea"/>
                <a:cs typeface="+mn-cs"/>
              </a:rPr>
              <a:t>El lado izquierdo describe la geometría del </a:t>
            </a:r>
            <a:r>
              <a:rPr kumimoji="0" lang="es-MX" sz="2800" b="0" i="0" u="none" strike="noStrike" kern="1200" cap="none" spc="0" normalizeH="0" baseline="0" noProof="0" dirty="0" err="1">
                <a:ln>
                  <a:noFill/>
                </a:ln>
                <a:solidFill>
                  <a:srgbClr val="FFFFCC"/>
                </a:solidFill>
                <a:effectLst/>
                <a:uLnTx/>
                <a:uFillTx/>
                <a:latin typeface="Times New Roman"/>
                <a:ea typeface="+mn-ea"/>
                <a:cs typeface="+mn-cs"/>
              </a:rPr>
              <a:t>espaciotiempo</a:t>
            </a:r>
            <a:r>
              <a:rPr kumimoji="0" lang="es-MX" sz="28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FFFFCC"/>
                </a:solidFill>
                <a:effectLst/>
                <a:uLnTx/>
                <a:uFillTx/>
                <a:latin typeface="Times New Roman"/>
                <a:ea typeface="+mn-ea"/>
                <a:cs typeface="+mn-cs"/>
              </a:rPr>
              <a:t>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FFFFCC"/>
                </a:solidFill>
                <a:effectLst/>
                <a:uLnTx/>
                <a:uFillTx/>
                <a:latin typeface="Times New Roman"/>
                <a:ea typeface="+mn-ea"/>
                <a:cs typeface="+mn-cs"/>
              </a:rPr>
              <a:t>el lado derecho representa la distribución de materia y energía.</a:t>
            </a:r>
          </a:p>
        </p:txBody>
      </p:sp>
      <p:sp>
        <p:nvSpPr>
          <p:cNvPr id="7" name="Rectángulo 6">
            <a:extLst>
              <a:ext uri="{FF2B5EF4-FFF2-40B4-BE49-F238E27FC236}">
                <a16:creationId xmlns:a16="http://schemas.microsoft.com/office/drawing/2014/main" id="{3ABB2E73-D3D2-4783-9DF8-A4C1719B375F}"/>
              </a:ext>
            </a:extLst>
          </p:cNvPr>
          <p:cNvSpPr/>
          <p:nvPr/>
        </p:nvSpPr>
        <p:spPr>
          <a:xfrm>
            <a:off x="2423747" y="5805100"/>
            <a:ext cx="6574594" cy="923330"/>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a:ln>
                  <a:noFill/>
                </a:ln>
                <a:solidFill>
                  <a:srgbClr val="FFFFCC"/>
                </a:solidFill>
                <a:effectLst/>
                <a:uLnTx/>
                <a:uFillTx/>
                <a:latin typeface="Times New Roman"/>
                <a:ea typeface="+mn-ea"/>
                <a:cs typeface="+mn-cs"/>
              </a:rPr>
              <a:t>Tomado de </a:t>
            </a:r>
            <a:r>
              <a:rPr kumimoji="0" lang="es-MX" sz="1800" b="0" i="0" u="none" strike="noStrike" kern="1200" cap="none" spc="0" normalizeH="0" baseline="0" noProof="0" err="1">
                <a:ln>
                  <a:noFill/>
                </a:ln>
                <a:solidFill>
                  <a:srgbClr val="FFFFCC"/>
                </a:solidFill>
                <a:effectLst/>
                <a:uLnTx/>
                <a:uFillTx/>
                <a:latin typeface="Times New Roman"/>
                <a:ea typeface="+mn-ea"/>
                <a:cs typeface="+mn-cs"/>
              </a:rPr>
              <a:t>Astrocosmo</a:t>
            </a:r>
            <a:r>
              <a:rPr kumimoji="0" lang="es-MX" sz="1800" b="0" i="0" u="none" strike="noStrike" kern="1200" cap="none" spc="0" normalizeH="0" baseline="0" noProof="0">
                <a:ln>
                  <a:noFill/>
                </a:ln>
                <a:solidFill>
                  <a:srgbClr val="FFFFCC"/>
                </a:solidFill>
                <a:effectLst/>
                <a:uLnTx/>
                <a:uFillTx/>
                <a:latin typeface="Times New Roman"/>
                <a:ea typeface="+mn-ea"/>
                <a:cs typeface="+mn-cs"/>
              </a:rPr>
              <a:t> Abstracciones sobre la Relatividad</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a:ln>
                  <a:noFill/>
                </a:ln>
                <a:solidFill>
                  <a:srgbClr val="FFFFCC"/>
                </a:solidFill>
                <a:effectLst/>
                <a:uLnTx/>
                <a:uFillTx/>
                <a:latin typeface="Times New Roman"/>
                <a:ea typeface="+mn-ea"/>
                <a:cs typeface="+mn-cs"/>
              </a:rPr>
              <a:t>Capítulo 05.04.02 (Curvatura y Materia)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a:ln>
                  <a:noFill/>
                </a:ln>
                <a:solidFill>
                  <a:srgbClr val="FFFFCC"/>
                </a:solidFill>
                <a:effectLst/>
                <a:uLnTx/>
                <a:uFillTx/>
                <a:latin typeface="Times New Roman"/>
                <a:ea typeface="+mn-ea"/>
                <a:cs typeface="+mn-cs"/>
              </a:rPr>
              <a:t>Patricio T. Díaz Pazos</a:t>
            </a:r>
          </a:p>
        </p:txBody>
      </p:sp>
      <p:pic>
        <p:nvPicPr>
          <p:cNvPr id="2" name="Imagen 1">
            <a:extLst>
              <a:ext uri="{FF2B5EF4-FFF2-40B4-BE49-F238E27FC236}">
                <a16:creationId xmlns:a16="http://schemas.microsoft.com/office/drawing/2014/main" id="{BF605498-E468-498E-B0B4-5B4693549957}"/>
              </a:ext>
            </a:extLst>
          </p:cNvPr>
          <p:cNvPicPr>
            <a:picLocks noChangeAspect="1"/>
          </p:cNvPicPr>
          <p:nvPr/>
        </p:nvPicPr>
        <p:blipFill>
          <a:blip r:embed="rId2"/>
          <a:stretch>
            <a:fillRect/>
          </a:stretch>
        </p:blipFill>
        <p:spPr>
          <a:xfrm>
            <a:off x="1384852" y="1432189"/>
            <a:ext cx="6096000" cy="2428875"/>
          </a:xfrm>
          <a:prstGeom prst="rect">
            <a:avLst/>
          </a:prstGeom>
          <a:noFill/>
        </p:spPr>
      </p:pic>
      <p:grpSp>
        <p:nvGrpSpPr>
          <p:cNvPr id="9" name="Grupo 8">
            <a:extLst>
              <a:ext uri="{FF2B5EF4-FFF2-40B4-BE49-F238E27FC236}">
                <a16:creationId xmlns:a16="http://schemas.microsoft.com/office/drawing/2014/main" id="{B591153F-73DC-4AC3-BC35-37C9BFE818DB}"/>
              </a:ext>
            </a:extLst>
          </p:cNvPr>
          <p:cNvGrpSpPr/>
          <p:nvPr/>
        </p:nvGrpSpPr>
        <p:grpSpPr>
          <a:xfrm>
            <a:off x="1972439" y="2969022"/>
            <a:ext cx="5508413" cy="714300"/>
            <a:chOff x="1972439" y="2969022"/>
            <a:chExt cx="5508413" cy="714300"/>
          </a:xfrm>
        </p:grpSpPr>
        <p:sp>
          <p:nvSpPr>
            <p:cNvPr id="3" name="CuadroTexto 2">
              <a:extLst>
                <a:ext uri="{FF2B5EF4-FFF2-40B4-BE49-F238E27FC236}">
                  <a16:creationId xmlns:a16="http://schemas.microsoft.com/office/drawing/2014/main" id="{9243D7B4-A809-47D5-B940-5D3A1A09F8E1}"/>
                </a:ext>
              </a:extLst>
            </p:cNvPr>
            <p:cNvSpPr txBox="1"/>
            <p:nvPr/>
          </p:nvSpPr>
          <p:spPr>
            <a:xfrm>
              <a:off x="1972439" y="3092133"/>
              <a:ext cx="3310100"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a:ea typeface="+mn-ea"/>
                  <a:cs typeface="+mn-cs"/>
                </a:rPr>
                <a:t>geometría del </a:t>
              </a:r>
              <a:r>
                <a:rPr kumimoji="0" lang="es-MX" sz="2000" b="0" i="0" u="none" strike="noStrike" kern="1200" cap="none" spc="0" normalizeH="0" baseline="0" noProof="0" dirty="0" err="1">
                  <a:ln>
                    <a:noFill/>
                  </a:ln>
                  <a:solidFill>
                    <a:srgbClr val="000000"/>
                  </a:solidFill>
                  <a:effectLst/>
                  <a:uLnTx/>
                  <a:uFillTx/>
                  <a:latin typeface="Times New Roman"/>
                  <a:ea typeface="+mn-ea"/>
                  <a:cs typeface="+mn-cs"/>
                </a:rPr>
                <a:t>espaciotiempo</a:t>
              </a:r>
              <a:endParaRPr kumimoji="0" lang="es-MX" sz="20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4" name="CuadroTexto 3">
              <a:extLst>
                <a:ext uri="{FF2B5EF4-FFF2-40B4-BE49-F238E27FC236}">
                  <a16:creationId xmlns:a16="http://schemas.microsoft.com/office/drawing/2014/main" id="{45FCEDB9-24DE-4C5E-B800-93D18727658A}"/>
                </a:ext>
              </a:extLst>
            </p:cNvPr>
            <p:cNvSpPr txBox="1"/>
            <p:nvPr/>
          </p:nvSpPr>
          <p:spPr>
            <a:xfrm>
              <a:off x="5511375" y="2975436"/>
              <a:ext cx="1969477"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a:ea typeface="+mn-ea"/>
                  <a:cs typeface="+mn-cs"/>
                </a:rPr>
                <a:t>distribución de materia y energía</a:t>
              </a:r>
            </a:p>
          </p:txBody>
        </p:sp>
        <p:sp>
          <p:nvSpPr>
            <p:cNvPr id="8" name="CuadroTexto 7">
              <a:extLst>
                <a:ext uri="{FF2B5EF4-FFF2-40B4-BE49-F238E27FC236}">
                  <a16:creationId xmlns:a16="http://schemas.microsoft.com/office/drawing/2014/main" id="{AD8A0D64-A0D0-4D70-AB4D-CCC6F645803D}"/>
                </a:ext>
              </a:extLst>
            </p:cNvPr>
            <p:cNvSpPr txBox="1"/>
            <p:nvPr/>
          </p:nvSpPr>
          <p:spPr>
            <a:xfrm>
              <a:off x="5117747" y="2969022"/>
              <a:ext cx="55842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srgbClr val="000000"/>
                  </a:solidFill>
                  <a:effectLst/>
                  <a:uLnTx/>
                  <a:uFillTx/>
                  <a:latin typeface="Times New Roman"/>
                  <a:ea typeface="+mn-ea"/>
                  <a:cs typeface="+mn-cs"/>
                </a:rPr>
                <a:t>=</a:t>
              </a:r>
            </a:p>
          </p:txBody>
        </p:sp>
      </p:grpSp>
    </p:spTree>
    <p:extLst>
      <p:ext uri="{BB962C8B-B14F-4D97-AF65-F5344CB8AC3E}">
        <p14:creationId xmlns:p14="http://schemas.microsoft.com/office/powerpoint/2010/main" val="327980128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3BA0D3A-504B-4D65-8107-A99FE5B76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000" y="1260000"/>
            <a:ext cx="6282000" cy="4689867"/>
          </a:xfrm>
          <a:prstGeom prst="rect">
            <a:avLst/>
          </a:prstGeom>
        </p:spPr>
      </p:pic>
    </p:spTree>
    <p:extLst>
      <p:ext uri="{BB962C8B-B14F-4D97-AF65-F5344CB8AC3E}">
        <p14:creationId xmlns:p14="http://schemas.microsoft.com/office/powerpoint/2010/main" val="301970297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5963956-555C-4395-BEB4-49EB8FD6F68B}"/>
              </a:ext>
            </a:extLst>
          </p:cNvPr>
          <p:cNvSpPr/>
          <p:nvPr/>
        </p:nvSpPr>
        <p:spPr>
          <a:xfrm>
            <a:off x="126504" y="775505"/>
            <a:ext cx="9017496" cy="544764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los trabajos fundamentales sobre la entropía de los hoyos negros los desarrollo </a:t>
            </a:r>
            <a:r>
              <a:rPr kumimoji="0" lang="es-ES" sz="2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Jacob David </a:t>
            </a:r>
            <a:r>
              <a:rPr kumimoji="0" lang="es-ES" sz="26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a:rPr>
              <a:t>Bekenstein</a:t>
            </a:r>
            <a:r>
              <a:rPr kumimoji="0" lang="es-ES" sz="2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quien nació en la Ciudad de México e investigó la relación entre los agujeros negros, su entropía y su relación con la teoría de la información. y desarrollo lo que se conoce como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Formula de </a:t>
            </a:r>
            <a:r>
              <a:rPr kumimoji="0" lang="es-ES" sz="2600" b="0"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Times New Roman"/>
              </a:rPr>
              <a:t>Bekenstein</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-Hawking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S = A k c</a:t>
            </a:r>
            <a:r>
              <a:rPr kumimoji="0" lang="es-ES" sz="3600" b="1" i="0" u="none" strike="noStrike" kern="1200" cap="none" spc="0" normalizeH="0" baseline="30000" noProof="0" dirty="0">
                <a:ln>
                  <a:noFill/>
                </a:ln>
                <a:effectLst/>
                <a:uLnTx/>
                <a:uFillTx/>
                <a:latin typeface="Times New Roman" panose="02020603050405020304" pitchFamily="18" charset="0"/>
                <a:ea typeface="Times New Roman" panose="02020603050405020304" pitchFamily="18" charset="0"/>
                <a:cs typeface="Times New Roman"/>
              </a:rPr>
              <a:t>3</a:t>
            </a:r>
            <a:r>
              <a:rPr kumimoji="0" lang="es-ES" sz="3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4 G </a:t>
            </a:r>
            <a:r>
              <a:rPr kumimoji="0" lang="es-ES" sz="3600" b="1"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ħ</a:t>
            </a:r>
            <a:endParaRPr kumimoji="0" lang="es-ES" sz="3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Donde S</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2"/>
              </a:rPr>
              <a:t>entropía</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 </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área, </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k</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3" tooltip="Constante de Boltzmann"/>
              </a:rPr>
              <a:t>constante de Boltzmann</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c</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4" tooltip="Velocidad de la luz"/>
              </a:rPr>
              <a:t>velocidad de la luz</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G</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5" tooltip="Constante de la gravitación"/>
              </a:rPr>
              <a:t>constante de la gravitación</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ħ=h/2π</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h</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6" tooltip="Constante de Planck"/>
              </a:rPr>
              <a:t>constante de Planck</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6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hlinkClick r:id="rId7"/>
              </a:rPr>
              <a:t>http://www.scholarpedia.org/article/Bekenstein-Hawking_entropy</a:t>
            </a: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26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Que es tal vez la ecuación mas importante en la actualidad.</a:t>
            </a:r>
          </a:p>
        </p:txBody>
      </p:sp>
      <p:sp>
        <p:nvSpPr>
          <p:cNvPr id="3" name="Rectángulo 2">
            <a:extLst>
              <a:ext uri="{FF2B5EF4-FFF2-40B4-BE49-F238E27FC236}">
                <a16:creationId xmlns:a16="http://schemas.microsoft.com/office/drawing/2014/main" id="{6C1217F8-9E22-4AFD-82AE-6374DD6E512B}"/>
              </a:ext>
            </a:extLst>
          </p:cNvPr>
          <p:cNvSpPr/>
          <p:nvPr/>
        </p:nvSpPr>
        <p:spPr>
          <a:xfrm>
            <a:off x="126504" y="129174"/>
            <a:ext cx="6699270"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Formula de </a:t>
            </a:r>
            <a:r>
              <a:rPr kumimoji="0" lang="es-ES" sz="3600" b="1" i="0" u="none" strike="noStrike" kern="1200" cap="none" spc="0" normalizeH="0" baseline="0" noProof="0" dirty="0" err="1">
                <a:ln>
                  <a:noFill/>
                </a:ln>
                <a:effectLst/>
                <a:uLnTx/>
                <a:uFillTx/>
                <a:latin typeface="Times New Roman" panose="02020603050405020304" pitchFamily="18" charset="0"/>
                <a:ea typeface="Times New Roman" panose="02020603050405020304" pitchFamily="18" charset="0"/>
                <a:cs typeface="+mn-cs"/>
              </a:rPr>
              <a:t>Bekenstein</a:t>
            </a:r>
            <a:r>
              <a:rPr kumimoji="0" lang="es-ES" sz="36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-Hawking</a:t>
            </a:r>
            <a:endParaRPr kumimoji="0" lang="es-MX" sz="3600" b="1" i="0" u="none" strike="noStrike" kern="1200" cap="none" spc="0" normalizeH="0" baseline="0" noProof="0" dirty="0">
              <a:ln>
                <a:noFill/>
              </a:ln>
              <a:effectLst/>
              <a:uLnTx/>
              <a:uFillTx/>
              <a:latin typeface="Calibri" panose="020F0502020204030204"/>
              <a:cs typeface="+mn-cs"/>
            </a:endParaRPr>
          </a:p>
        </p:txBody>
      </p:sp>
      <p:sp>
        <p:nvSpPr>
          <p:cNvPr id="4" name="Rectángulo 3">
            <a:extLst>
              <a:ext uri="{FF2B5EF4-FFF2-40B4-BE49-F238E27FC236}">
                <a16:creationId xmlns:a16="http://schemas.microsoft.com/office/drawing/2014/main" id="{31611852-E085-4CCC-ADFC-9A231A8E5F75}"/>
              </a:ext>
            </a:extLst>
          </p:cNvPr>
          <p:cNvSpPr/>
          <p:nvPr/>
        </p:nvSpPr>
        <p:spPr>
          <a:xfrm>
            <a:off x="883403" y="6245816"/>
            <a:ext cx="8059119"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sng"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hlinkClick r:id="rId8"/>
              </a:rPr>
              <a:t>http://www.fgalindosoria.com/informaticos/fundamentales/Jacob_David_Bekenstein/</a:t>
            </a:r>
            <a:r>
              <a:rPr kumimoji="0" lang="es-ES" sz="18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a:t>
            </a:r>
            <a:endParaRPr kumimoji="0" lang="es-MX" sz="1800" b="0" i="0" u="none" strike="noStrike" kern="1200" cap="none" spc="0" normalizeH="0" baseline="0" noProof="0" dirty="0">
              <a:ln>
                <a:noFill/>
              </a:ln>
              <a:effectLst/>
              <a:uLnTx/>
              <a:uFillTx/>
              <a:latin typeface="Calibri" panose="020F0502020204030204"/>
              <a:cs typeface="+mn-cs"/>
            </a:endParaRPr>
          </a:p>
        </p:txBody>
      </p:sp>
    </p:spTree>
    <p:extLst>
      <p:ext uri="{BB962C8B-B14F-4D97-AF65-F5344CB8AC3E}">
        <p14:creationId xmlns:p14="http://schemas.microsoft.com/office/powerpoint/2010/main" val="104005720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3BA0D3A-504B-4D65-8107-A99FE5B76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551" y="922375"/>
            <a:ext cx="6282000" cy="4689867"/>
          </a:xfrm>
          <a:prstGeom prst="rect">
            <a:avLst/>
          </a:prstGeom>
        </p:spPr>
      </p:pic>
      <p:sp>
        <p:nvSpPr>
          <p:cNvPr id="3" name="Rectangle 2">
            <a:extLst>
              <a:ext uri="{FF2B5EF4-FFF2-40B4-BE49-F238E27FC236}">
                <a16:creationId xmlns:a16="http://schemas.microsoft.com/office/drawing/2014/main" id="{A1E1C150-8A1D-4866-B7BF-940D7074371C}"/>
              </a:ext>
            </a:extLst>
          </p:cNvPr>
          <p:cNvSpPr txBox="1">
            <a:spLocks noChangeArrowheads="1"/>
          </p:cNvSpPr>
          <p:nvPr/>
        </p:nvSpPr>
        <p:spPr>
          <a:xfrm>
            <a:off x="1663965" y="176405"/>
            <a:ext cx="7262447" cy="946052"/>
          </a:xfrm>
          <a:prstGeom prst="rect">
            <a:avLst/>
          </a:prstGeom>
        </p:spPr>
        <p:txBody>
          <a:bodyPr/>
          <a:lst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_tradnl" altLang="es-MX" sz="2400" b="1" i="1" u="none" strike="noStrike" kern="1200" cap="none" spc="0" normalizeH="0" baseline="0" noProof="0" dirty="0">
                <a:ln>
                  <a:noFill/>
                </a:ln>
                <a:solidFill>
                  <a:srgbClr val="FFCC66"/>
                </a:solidFill>
                <a:effectLst/>
                <a:uLnTx/>
                <a:uFillTx/>
                <a:latin typeface="Times New Roman"/>
                <a:ea typeface="+mj-ea"/>
                <a:cs typeface="Times New Roman" panose="02020603050405020304" pitchFamily="18" charset="0"/>
              </a:rPr>
              <a:t>La Informática estudia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_tradnl" altLang="es-MX" sz="2400" b="1" i="1" u="none" strike="noStrike" kern="1200" cap="none" spc="0" normalizeH="0" baseline="0" noProof="0" dirty="0">
                <a:ln>
                  <a:noFill/>
                </a:ln>
                <a:solidFill>
                  <a:srgbClr val="FFCC66"/>
                </a:solidFill>
                <a:effectLst/>
                <a:uLnTx/>
                <a:uFillTx/>
                <a:latin typeface="Times New Roman"/>
                <a:ea typeface="+mj-ea"/>
                <a:cs typeface="Times New Roman" panose="02020603050405020304" pitchFamily="18" charset="0"/>
              </a:rPr>
              <a:t>la Información y su relación con la Materia y la energía</a:t>
            </a:r>
            <a:endParaRPr kumimoji="0" lang="es-MX" altLang="es-MX" sz="2400" b="1" i="1" u="none" strike="noStrike" kern="1200" cap="none" spc="0" normalizeH="0" baseline="0" noProof="0" dirty="0">
              <a:ln>
                <a:noFill/>
              </a:ln>
              <a:solidFill>
                <a:srgbClr val="FFCC66"/>
              </a:solidFill>
              <a:effectLst/>
              <a:uLnTx/>
              <a:uFillTx/>
              <a:latin typeface="Times New Roman"/>
              <a:ea typeface="+mj-ea"/>
              <a:cs typeface="Times New Roman" panose="02020603050405020304" pitchFamily="18" charset="0"/>
            </a:endParaRPr>
          </a:p>
        </p:txBody>
      </p:sp>
      <p:sp>
        <p:nvSpPr>
          <p:cNvPr id="2" name="Rectángulo 1">
            <a:extLst>
              <a:ext uri="{FF2B5EF4-FFF2-40B4-BE49-F238E27FC236}">
                <a16:creationId xmlns:a16="http://schemas.microsoft.com/office/drawing/2014/main" id="{AEB995BA-6A0E-4F6A-BCC1-9952037BA86F}"/>
              </a:ext>
            </a:extLst>
          </p:cNvPr>
          <p:cNvSpPr/>
          <p:nvPr/>
        </p:nvSpPr>
        <p:spPr>
          <a:xfrm>
            <a:off x="0" y="5788476"/>
            <a:ext cx="9144000" cy="1069524"/>
          </a:xfrm>
          <a:prstGeom prst="rect">
            <a:avLst/>
          </a:prstGeom>
        </p:spPr>
        <p:txBody>
          <a:bodyPr wrap="square">
            <a:spAutoFit/>
          </a:bodyPr>
          <a:lstStyle/>
          <a:p>
            <a:pPr lvl="0" algn="r">
              <a:spcAft>
                <a:spcPts val="900"/>
              </a:spcAft>
              <a:defRPr/>
            </a:pPr>
            <a:r>
              <a:rPr lang="es-MX" sz="2800" b="1" i="1" dirty="0">
                <a:solidFill>
                  <a:srgbClr val="FFFFCC"/>
                </a:solidFill>
                <a:latin typeface="Times New Roman" panose="02020603050405020304" pitchFamily="18" charset="0"/>
                <a:ea typeface="Times New Roman" panose="02020603050405020304" pitchFamily="18" charset="0"/>
              </a:rPr>
              <a:t>Universo integrado por  Materia–Energía-Información  MEI</a:t>
            </a:r>
          </a:p>
          <a:p>
            <a:pPr lvl="0" algn="r">
              <a:spcAft>
                <a:spcPts val="900"/>
              </a:spcAft>
              <a:defRPr/>
            </a:pPr>
            <a:r>
              <a:rPr lang="es-MX" sz="2800" b="1" i="1" dirty="0">
                <a:solidFill>
                  <a:srgbClr val="FFFFCC"/>
                </a:solidFill>
                <a:latin typeface="Times New Roman" panose="02020603050405020304" pitchFamily="18" charset="0"/>
                <a:ea typeface="Times New Roman" panose="02020603050405020304" pitchFamily="18" charset="0"/>
              </a:rPr>
              <a:t>Dominio de la Informática</a:t>
            </a:r>
            <a:endParaRPr lang="es-ES" sz="2800" b="1" i="1" dirty="0">
              <a:solidFill>
                <a:srgbClr val="FFFFCC"/>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1692111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6C6F02-C2C0-4278-A29D-BC2B9AF730B8}"/>
              </a:ext>
            </a:extLst>
          </p:cNvPr>
          <p:cNvSpPr>
            <a:spLocks noChangeArrowheads="1"/>
          </p:cNvSpPr>
          <p:nvPr/>
        </p:nvSpPr>
        <p:spPr bwMode="auto">
          <a:xfrm>
            <a:off x="1" y="-176971"/>
            <a:ext cx="9143999" cy="7063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Paradigmas de la Informática</a:t>
            </a:r>
            <a:endParaRPr kumimoji="0" lang="es-ES" altLang="es-MX" sz="2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r>
              <a:rPr kumimoji="0" lang="es-MX" sz="1800" b="1" i="0" u="none" strike="noStrike" kern="1200" cap="none" spc="0" normalizeH="0" baseline="0" noProof="0" dirty="0">
                <a:ln>
                  <a:noFill/>
                </a:ln>
                <a:solidFill>
                  <a:srgbClr val="FFC000"/>
                </a:solidFill>
                <a:effectLst/>
                <a:uLnTx/>
                <a:uFillTx/>
                <a:latin typeface="Times New Roman"/>
                <a:ea typeface="+mn-ea"/>
                <a:cs typeface="Times New Roman"/>
                <a:hlinkClick r:id="rId2"/>
              </a:rPr>
              <a:t>http://www.fgalindosoria.com/informatica/paradigm/</a:t>
            </a:r>
            <a:endPar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sistemas</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los entes físicos o conceptuales son sistemas o componentes de un sistema</a:t>
            </a:r>
            <a:endPar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Basado en la Teoría General de Sistemas de Ludwig </a:t>
            </a:r>
            <a:r>
              <a:rPr kumimoji="0" lang="es-ES" altLang="es-MX" sz="1700" b="0" i="0" u="none" strike="noStrike" kern="1200" cap="none" spc="0" normalizeH="0" baseline="0" noProof="0" dirty="0" err="1">
                <a:ln>
                  <a:noFill/>
                </a:ln>
                <a:solidFill>
                  <a:srgbClr val="FFC000"/>
                </a:solidFill>
                <a:effectLst/>
                <a:uLnTx/>
                <a:uFillTx/>
                <a:latin typeface="Arial" panose="020B0604020202020204" pitchFamily="34" charset="0"/>
                <a:ea typeface="+mn-ea"/>
                <a:cs typeface="Times New Roman"/>
              </a:rPr>
              <a:t>Von</a:t>
            </a: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Bertalanffy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hlinkClick r:id="rId3"/>
              </a:rPr>
              <a:t>http://www.fgalindosoria.com/informatica/paradigm/systems/</a:t>
            </a:r>
            <a:endPar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información</a:t>
            </a:r>
            <a:r>
              <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La Información es información, no materia ni energía, Wiener, 1948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FFC000"/>
                </a:solidFill>
                <a:effectLst/>
                <a:uLnTx/>
                <a:uFillTx/>
                <a:latin typeface="Times New Roman"/>
                <a:ea typeface="Times New Roman" panose="02020603050405020304" pitchFamily="18" charset="0"/>
                <a:cs typeface="Times New Roman"/>
                <a:hlinkClick r:id="rId4"/>
              </a:rPr>
              <a:t>http://en.wikipedia.org/wiki/Information_revolution</a:t>
            </a:r>
            <a:endParaRPr kumimoji="0" lang="es-MX" sz="1600" b="0" i="0" u="none" strike="noStrike" kern="1200" cap="none" spc="0" normalizeH="0" baseline="0" noProof="0" dirty="0">
              <a:ln>
                <a:noFill/>
              </a:ln>
              <a:solidFill>
                <a:srgbClr val="FFC000"/>
              </a:solidFill>
              <a:effectLst/>
              <a:uLnTx/>
              <a:uFillTx/>
              <a:latin typeface="Times New Roman"/>
              <a:ea typeface="Times New Roman" panose="02020603050405020304" pitchFamily="18" charset="0"/>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600" b="0" i="0" u="none" strike="noStrike" kern="1200" cap="none" spc="0" normalizeH="0" baseline="0" noProof="0" dirty="0">
                <a:ln>
                  <a:noFill/>
                </a:ln>
                <a:solidFill>
                  <a:srgbClr val="FFC000"/>
                </a:solidFill>
                <a:effectLst/>
                <a:uLnTx/>
                <a:uFillTx/>
                <a:latin typeface="Times New Roman"/>
                <a:ea typeface="+mn-ea"/>
                <a:cs typeface="Times New Roman"/>
                <a:hlinkClick r:id="rId5"/>
              </a:rPr>
              <a:t>http://www.fgalindosoria.com/informatica/information/</a:t>
            </a:r>
            <a:endParaRPr kumimoji="0" lang="es-ES" altLang="es-MX" sz="1600" b="0" i="0" u="none" strike="noStrike" kern="1200" cap="none" spc="0" normalizeH="0" baseline="0" noProof="0" dirty="0">
              <a:ln>
                <a:noFill/>
              </a:ln>
              <a:solidFill>
                <a:srgbClr val="FFC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factores esenciales</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La realidad y sus componentes están integrados por materia, energía e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a:hlinkClick r:id="rId6"/>
              </a:rPr>
              <a:t>http://www.fgalindosoria.com/informatica/mei/</a:t>
            </a:r>
            <a:endParaRPr kumimoji="0" lang="es-ES" alt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la materia, la energía y la información son los tres constituyentes del Universo</a:t>
            </a:r>
            <a:endPar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a:hlinkClick r:id="rId4"/>
              </a:rPr>
              <a:t>http://en.wikipedia.org/wiki/Information_revolution</a:t>
            </a:r>
            <a:endParaRPr kumimoji="0" 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6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Paradigma de evolución</a:t>
            </a:r>
            <a:endParaRPr kumimoji="0" lang="es-ES" altLang="es-MX" sz="6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Los sistemas evolucionan y se transforman permanentemente a partir de los flujos de materia, energía e información en los que están inmersos.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srgbClr val="000000"/>
                </a:solidFill>
                <a:effectLst/>
                <a:uLnTx/>
                <a:uFillTx/>
                <a:latin typeface="Times New Roman"/>
                <a:ea typeface="+mn-ea"/>
                <a:cs typeface="Times New Roman"/>
              </a:rPr>
              <a:t>.</a:t>
            </a:r>
            <a:r>
              <a:rPr kumimoji="0" lang="es-ES"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7"/>
              </a:rPr>
              <a:t>http://www.fgalindosoria.com/eac/evolucion/evolucion_sistemas_evolutivos/evolucion_sistemas_evolutivos.htm</a:t>
            </a:r>
            <a:endParaRPr kumimoji="0" lang="es-ES"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18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del mínimo esfuerzo</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Se tiende a gastar el mínimo de materia, energía e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Corresponde a la Ley del Mínimo Esfuerzo.</a:t>
            </a:r>
          </a:p>
        </p:txBody>
      </p:sp>
    </p:spTree>
    <p:extLst>
      <p:ext uri="{BB962C8B-B14F-4D97-AF65-F5344CB8AC3E}">
        <p14:creationId xmlns:p14="http://schemas.microsoft.com/office/powerpoint/2010/main" val="194510186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BDD15C6-E708-479E-B75E-8AC1403674F9}"/>
              </a:ext>
            </a:extLst>
          </p:cNvPr>
          <p:cNvSpPr/>
          <p:nvPr/>
        </p:nvSpPr>
        <p:spPr>
          <a:xfrm>
            <a:off x="126609" y="773950"/>
            <a:ext cx="9017391" cy="5632311"/>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en esencia se plantea que la evolución, el crecimiento, la vida, el aprendizaje, el pensamiento, la transformación de nuestra imagen de la realidad, los procesos de descomposición, el desarrollo y transformación de las empresas, sociedades, organizaciones, países, galaxias y universos, etc., son manifestaciones de un mismo proceso general de transformación o cambio, al que por facilidad llamamos evolución.</a:t>
            </a:r>
          </a:p>
        </p:txBody>
      </p:sp>
      <p:sp>
        <p:nvSpPr>
          <p:cNvPr id="3" name="Rectángulo 2">
            <a:extLst>
              <a:ext uri="{FF2B5EF4-FFF2-40B4-BE49-F238E27FC236}">
                <a16:creationId xmlns:a16="http://schemas.microsoft.com/office/drawing/2014/main" id="{3EEA1173-4F40-496E-B51D-E39CA3F3AEE8}"/>
              </a:ext>
            </a:extLst>
          </p:cNvPr>
          <p:cNvSpPr/>
          <p:nvPr/>
        </p:nvSpPr>
        <p:spPr>
          <a:xfrm>
            <a:off x="3051171" y="0"/>
            <a:ext cx="3147015" cy="92333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Evolución</a:t>
            </a:r>
            <a:endParaRPr kumimoji="0" lang="es-MX" sz="5400" b="1"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4" name="Rectángulo 3">
            <a:extLst>
              <a:ext uri="{FF2B5EF4-FFF2-40B4-BE49-F238E27FC236}">
                <a16:creationId xmlns:a16="http://schemas.microsoft.com/office/drawing/2014/main" id="{7C6204AF-C292-44E9-8291-14BAB153342F}"/>
              </a:ext>
            </a:extLst>
          </p:cNvPr>
          <p:cNvSpPr/>
          <p:nvPr/>
        </p:nvSpPr>
        <p:spPr>
          <a:xfrm>
            <a:off x="2377441" y="6406261"/>
            <a:ext cx="6639950"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http://www.fgalindosoria.com/eac/evolucion/evolucion/evolucion.pdf</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165040924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6C6F02-C2C0-4278-A29D-BC2B9AF730B8}"/>
              </a:ext>
            </a:extLst>
          </p:cNvPr>
          <p:cNvSpPr>
            <a:spLocks noChangeArrowheads="1"/>
          </p:cNvSpPr>
          <p:nvPr/>
        </p:nvSpPr>
        <p:spPr bwMode="auto">
          <a:xfrm>
            <a:off x="1" y="-84639"/>
            <a:ext cx="9143999" cy="6878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Paradigmas de la Informática</a:t>
            </a:r>
            <a:endPar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r>
              <a:rPr kumimoji="0" lang="es-MX" sz="1800" b="1" i="0" u="none" strike="noStrike" kern="1200" cap="none" spc="0" normalizeH="0" baseline="0" noProof="0" dirty="0">
                <a:ln>
                  <a:noFill/>
                </a:ln>
                <a:solidFill>
                  <a:srgbClr val="FFC000"/>
                </a:solidFill>
                <a:effectLst/>
                <a:uLnTx/>
                <a:uFillTx/>
                <a:latin typeface="Times New Roman"/>
                <a:ea typeface="+mn-ea"/>
                <a:cs typeface="Times New Roman"/>
                <a:hlinkClick r:id="rId2"/>
              </a:rPr>
              <a:t>http://www.fgalindosoria.com/informatica/paradigm/</a:t>
            </a:r>
            <a:endPar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sistemas</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los entes físicos o conceptuales son sistemas o componentes de un sistema</a:t>
            </a:r>
            <a:endPar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Basado en la Teoría General de Sistemas de Ludwig </a:t>
            </a:r>
            <a:r>
              <a:rPr kumimoji="0" lang="es-ES" altLang="es-MX" sz="1700" b="0" i="0" u="none" strike="noStrike" kern="1200" cap="none" spc="0" normalizeH="0" baseline="0" noProof="0" dirty="0" err="1">
                <a:ln>
                  <a:noFill/>
                </a:ln>
                <a:solidFill>
                  <a:srgbClr val="FFC000"/>
                </a:solidFill>
                <a:effectLst/>
                <a:uLnTx/>
                <a:uFillTx/>
                <a:latin typeface="Arial" panose="020B0604020202020204" pitchFamily="34" charset="0"/>
                <a:ea typeface="+mn-ea"/>
                <a:cs typeface="Times New Roman"/>
              </a:rPr>
              <a:t>Von</a:t>
            </a: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Bertalanffy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hlinkClick r:id="rId3"/>
              </a:rPr>
              <a:t>http://www.fgalindosoria.com/informatica/paradigm/systems/</a:t>
            </a:r>
            <a:endPar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información</a:t>
            </a:r>
            <a:r>
              <a:rPr kumimoji="0" lang="es-ES" altLang="es-MX"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La Información es información, no materia ni energía, Wiener, 1948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FFC000"/>
                </a:solidFill>
                <a:effectLst/>
                <a:uLnTx/>
                <a:uFillTx/>
                <a:latin typeface="Times New Roman"/>
                <a:ea typeface="Times New Roman" panose="02020603050405020304" pitchFamily="18" charset="0"/>
                <a:cs typeface="Times New Roman"/>
                <a:hlinkClick r:id="rId4"/>
              </a:rPr>
              <a:t>http://en.wikipedia.org/wiki/Information_revolution</a:t>
            </a:r>
            <a:endParaRPr kumimoji="0" lang="es-MX" sz="1600" b="0" i="0" u="none" strike="noStrike" kern="1200" cap="none" spc="0" normalizeH="0" baseline="0" noProof="0" dirty="0">
              <a:ln>
                <a:noFill/>
              </a:ln>
              <a:solidFill>
                <a:srgbClr val="FFC000"/>
              </a:solidFill>
              <a:effectLst/>
              <a:uLnTx/>
              <a:uFillTx/>
              <a:latin typeface="Times New Roman"/>
              <a:ea typeface="Times New Roman" panose="02020603050405020304" pitchFamily="18" charset="0"/>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600" b="0" i="0" u="none" strike="noStrike" kern="1200" cap="none" spc="0" normalizeH="0" baseline="0" noProof="0" dirty="0">
                <a:ln>
                  <a:noFill/>
                </a:ln>
                <a:solidFill>
                  <a:srgbClr val="FFC000"/>
                </a:solidFill>
                <a:effectLst/>
                <a:uLnTx/>
                <a:uFillTx/>
                <a:latin typeface="Times New Roman"/>
                <a:ea typeface="+mn-ea"/>
                <a:cs typeface="Times New Roman"/>
                <a:hlinkClick r:id="rId5"/>
              </a:rPr>
              <a:t>http://www.fgalindosoria.com/informatica/information/</a:t>
            </a:r>
            <a:endParaRPr kumimoji="0" lang="es-ES" altLang="es-MX" sz="1600" b="0" i="0" u="none" strike="noStrike" kern="1200" cap="none" spc="0" normalizeH="0" baseline="0" noProof="0" dirty="0">
              <a:ln>
                <a:noFill/>
              </a:ln>
              <a:solidFill>
                <a:srgbClr val="FFC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factores esenciales</a:t>
            </a:r>
            <a:r>
              <a:rPr kumimoji="0" lang="es-ES" altLang="es-MX"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La realidad y sus componentes están integrados por materia, energía e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a:hlinkClick r:id="rId6"/>
              </a:rPr>
              <a:t>http://www.fgalindosoria.com/informatica/mei/</a:t>
            </a:r>
            <a:endParaRPr kumimoji="0" lang="es-ES" alt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la materia, la energía y la información son los tres constituyentes del Universo</a:t>
            </a:r>
            <a:endPar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a:hlinkClick r:id="rId4"/>
              </a:rPr>
              <a:t>http://en.wikipedia.org/wiki/Information_revolution</a:t>
            </a:r>
            <a:endParaRPr kumimoji="0" 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evolución</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Los sistemas evolucionan y se transforman permanentemente a partir de los flujos de materia, energía e información en los que están inmersos.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srgbClr val="FFC000"/>
                </a:solidFill>
                <a:effectLst/>
                <a:uLnTx/>
                <a:uFillTx/>
                <a:latin typeface="Times New Roman"/>
                <a:ea typeface="+mn-ea"/>
                <a:cs typeface="Times New Roman"/>
              </a:rPr>
              <a:t>.</a:t>
            </a:r>
            <a:r>
              <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hlinkClick r:id="rId7"/>
              </a:rPr>
              <a:t>http://www.fgalindosoria.com/eac/evolucion/evolucion_sistemas_evolutivos/evolucion_sistemas_evolutivos.htm</a:t>
            </a:r>
            <a:endPar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4400" b="1" i="0" u="none" strike="noStrike" kern="1200" cap="none" spc="0" normalizeH="0" baseline="0" noProof="0" dirty="0">
                <a:ln>
                  <a:noFill/>
                </a:ln>
                <a:solidFill>
                  <a:srgbClr val="000000"/>
                </a:solidFill>
                <a:effectLst/>
                <a:uLnTx/>
                <a:uFillTx/>
                <a:latin typeface="Times New Roman"/>
                <a:ea typeface="+mn-ea"/>
                <a:cs typeface="Times New Roman"/>
              </a:rPr>
              <a:t>Paradigma del mínimo esfuerzo</a:t>
            </a:r>
            <a:endParaRPr kumimoji="0" lang="es-ES" altLang="es-MX" sz="4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effectLst/>
                <a:uLnTx/>
                <a:uFillTx/>
                <a:latin typeface="Arial" panose="020B0604020202020204" pitchFamily="34" charset="0"/>
                <a:ea typeface="+mn-ea"/>
                <a:cs typeface="Times New Roman"/>
              </a:rPr>
              <a:t>Se tiende a gastar el mínimo de materia, energía e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effectLst/>
                <a:uLnTx/>
                <a:uFillTx/>
                <a:latin typeface="Arial" panose="020B0604020202020204" pitchFamily="34" charset="0"/>
                <a:ea typeface="+mn-ea"/>
                <a:cs typeface="Times New Roman"/>
              </a:rPr>
              <a:t>Corresponde a la Ley del Mínimo Esfuerzo.</a:t>
            </a:r>
          </a:p>
        </p:txBody>
      </p:sp>
    </p:spTree>
    <p:extLst>
      <p:ext uri="{BB962C8B-B14F-4D97-AF65-F5344CB8AC3E}">
        <p14:creationId xmlns:p14="http://schemas.microsoft.com/office/powerpoint/2010/main" val="243600224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3BAD976C-860D-4DCF-B7EA-12843F2D2707}"/>
              </a:ext>
            </a:extLst>
          </p:cNvPr>
          <p:cNvGraphicFramePr>
            <a:graphicFrameLocks noGrp="1"/>
          </p:cNvGraphicFramePr>
          <p:nvPr>
            <p:extLst>
              <p:ext uri="{D42A27DB-BD31-4B8C-83A1-F6EECF244321}">
                <p14:modId xmlns:p14="http://schemas.microsoft.com/office/powerpoint/2010/main" val="1974261307"/>
              </p:ext>
            </p:extLst>
          </p:nvPr>
        </p:nvGraphicFramePr>
        <p:xfrm>
          <a:off x="58056" y="708556"/>
          <a:ext cx="9027887" cy="5955623"/>
        </p:xfrm>
        <a:graphic>
          <a:graphicData uri="http://schemas.openxmlformats.org/drawingml/2006/table">
            <a:tbl>
              <a:tblPr firstRow="1" bandRow="1">
                <a:tableStyleId>{5C22544A-7EE6-4342-B048-85BDC9FD1C3A}</a:tableStyleId>
              </a:tblPr>
              <a:tblGrid>
                <a:gridCol w="4105981">
                  <a:extLst>
                    <a:ext uri="{9D8B030D-6E8A-4147-A177-3AD203B41FA5}">
                      <a16:colId xmlns:a16="http://schemas.microsoft.com/office/drawing/2014/main" val="2474675445"/>
                    </a:ext>
                  </a:extLst>
                </a:gridCol>
                <a:gridCol w="582134">
                  <a:extLst>
                    <a:ext uri="{9D8B030D-6E8A-4147-A177-3AD203B41FA5}">
                      <a16:colId xmlns:a16="http://schemas.microsoft.com/office/drawing/2014/main" val="2929306787"/>
                    </a:ext>
                  </a:extLst>
                </a:gridCol>
                <a:gridCol w="3712029">
                  <a:extLst>
                    <a:ext uri="{9D8B030D-6E8A-4147-A177-3AD203B41FA5}">
                      <a16:colId xmlns:a16="http://schemas.microsoft.com/office/drawing/2014/main" val="2863234396"/>
                    </a:ext>
                  </a:extLst>
                </a:gridCol>
                <a:gridCol w="627743">
                  <a:extLst>
                    <a:ext uri="{9D8B030D-6E8A-4147-A177-3AD203B41FA5}">
                      <a16:colId xmlns:a16="http://schemas.microsoft.com/office/drawing/2014/main" val="3022480239"/>
                    </a:ext>
                  </a:extLst>
                </a:gridCol>
              </a:tblGrid>
              <a:tr h="408263">
                <a:tc>
                  <a:txBody>
                    <a:bodyPr/>
                    <a:lstStyle/>
                    <a:p>
                      <a:pPr algn="ctr"/>
                      <a:r>
                        <a:rPr lang="es-MX" dirty="0"/>
                        <a:t>Ir a</a:t>
                      </a:r>
                    </a:p>
                  </a:txBody>
                  <a:tcPr>
                    <a:noFill/>
                  </a:tcPr>
                </a:tc>
                <a:tc>
                  <a:txBody>
                    <a:bodyPr/>
                    <a:lstStyle/>
                    <a:p>
                      <a:pPr algn="ctr"/>
                      <a:r>
                        <a:rPr lang="es-MX" dirty="0"/>
                        <a:t>#</a:t>
                      </a:r>
                    </a:p>
                  </a:txBody>
                  <a:tcPr>
                    <a:noFill/>
                  </a:tcPr>
                </a:tc>
                <a:tc>
                  <a:txBody>
                    <a:bodyPr/>
                    <a:lstStyle/>
                    <a:p>
                      <a:pPr algn="ctr"/>
                      <a:r>
                        <a:rPr lang="es-MX" dirty="0"/>
                        <a:t>Ir a</a:t>
                      </a:r>
                    </a:p>
                  </a:txBody>
                  <a:tcPr>
                    <a:noFill/>
                  </a:tcPr>
                </a:tc>
                <a:tc>
                  <a:txBody>
                    <a:bodyPr/>
                    <a:lstStyle/>
                    <a:p>
                      <a:pPr algn="ctr"/>
                      <a:r>
                        <a:rPr lang="es-MX" dirty="0"/>
                        <a:t>#</a:t>
                      </a:r>
                    </a:p>
                  </a:txBody>
                  <a:tcPr>
                    <a:noFill/>
                  </a:tcPr>
                </a:tc>
                <a:extLst>
                  <a:ext uri="{0D108BD9-81ED-4DB2-BD59-A6C34878D82A}">
                    <a16:rowId xmlns:a16="http://schemas.microsoft.com/office/drawing/2014/main" val="162593965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1</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2" action="ppaction://hlinksldjump"/>
                        </a:rPr>
                        <a:t>.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2" action="ppaction://hlinksldjump"/>
                        </a:rPr>
                        <a:t>INTRODUCCIÓN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1.1 Génesis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1.2 Actualidad (24 de Febrero del 2018)</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1.3 Epistemología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3" action="ppaction://hlinksldjump"/>
                        </a:rPr>
                        <a:t>FUNDAMENTACIÓN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 Fundamentos de la Informática: Ciencias, </a:t>
                      </a: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Teorías, Teoremas, Leyes, Paradigmas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4318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4" action="ppaction://hlinksldjump"/>
                        </a:rPr>
                        <a:t>2.1.1 Paradigmas de la 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2.1.1.1 Paradigma de sistemas.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 Paradigma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2.1.1.2.1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Aspectos de la Información:</a:t>
                      </a: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Datos, Entropía 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12954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Conocimiento...</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5" action="ppaction://hlinksldjump"/>
                        </a:rPr>
                        <a:t>2.1.1.3 Paradigma de factores esenciales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2.1.1.3.1 Materia –Energía-Información</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(MEI)</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Algunas Relaciones entre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materia, energía e información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2.1.1.4 Paradigma de evolución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2.1.1.5 Paradigma del mínimo esfuerzo</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6" action="ppaction://hlinksldjump"/>
                        </a:rPr>
                        <a:t>2.3 Propiedades Informáticas: Densidad y Frecuencia, Simetría...</a:t>
                      </a:r>
                      <a:endParaRPr kumimoji="0" lang="es-MX"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2.3.1 Simetría y Teorema de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Noether</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hlinkClick r:id="rId2" action="ppaction://hlinksldjump"/>
                        </a:rPr>
                        <a:t>3</a:t>
                      </a:r>
                      <a:endPar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3" action="ppaction://hlinksldjump"/>
                        </a:rPr>
                        <a:t>46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4" action="ppaction://hlinksldjump"/>
                        </a:rPr>
                        <a:t>56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5" action="ppaction://hlinksldjump"/>
                        </a:rPr>
                        <a:t>96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6" action="ppaction://hlinksldjump"/>
                        </a:rPr>
                        <a:t>118</a:t>
                      </a:r>
                      <a:endPar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txBody>
                  <a:tcPr>
                    <a:noFill/>
                  </a:tcPr>
                </a:tc>
                <a:tc>
                  <a:txBody>
                    <a:bodyPr/>
                    <a:lstStyle/>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2.4 Métodos, Técnicas Informáticas: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Búsqueda...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2.5 Áreas de la Informática: Inteligencia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Artificial y Vida Artificial, Robótica...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7" action="ppaction://hlinksldjump"/>
                        </a:rPr>
                        <a:t>INFORMÁTICA APLICADA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3.1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Técnoinformática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3.2 Algunas áreas de aplicación de la</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Informática Educativa,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Administrativa, Medico  </a:t>
                      </a: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Biológica....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8" action="ppaction://hlinksldjump"/>
                        </a:rPr>
                        <a:t>INTERRELACIONES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4.1. Interdisciplina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4.2 Conceptos comunes a múltiples áreas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4.3 La Informática Ciencia Fundamenta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4.4 Informatización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9" action="ppaction://hlinksldjump"/>
                        </a:rPr>
                        <a:t>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5.1 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5.2 Transmisión Instantánea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Conclusión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7" action="ppaction://hlinksldjump"/>
                        </a:rPr>
                        <a:t>157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8" action="ppaction://hlinksldjump"/>
                        </a:rPr>
                        <a:t>217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9" action="ppaction://hlinksldjump"/>
                        </a:rPr>
                        <a:t>243</a:t>
                      </a:r>
                      <a:endParaRPr lang="es-MX" sz="1400" dirty="0">
                        <a:solidFill>
                          <a:schemeClr val="tx1"/>
                        </a:solidFill>
                      </a:endParaRPr>
                    </a:p>
                  </a:txBody>
                  <a:tcPr>
                    <a:noFill/>
                  </a:tcPr>
                </a:tc>
                <a:extLst>
                  <a:ext uri="{0D108BD9-81ED-4DB2-BD59-A6C34878D82A}">
                    <a16:rowId xmlns:a16="http://schemas.microsoft.com/office/drawing/2014/main" val="2588731506"/>
                  </a:ext>
                </a:extLst>
              </a:tr>
            </a:tbl>
          </a:graphicData>
        </a:graphic>
      </p:graphicFrame>
      <p:sp>
        <p:nvSpPr>
          <p:cNvPr id="4" name="Rectángulo 3">
            <a:extLst>
              <a:ext uri="{FF2B5EF4-FFF2-40B4-BE49-F238E27FC236}">
                <a16:creationId xmlns:a16="http://schemas.microsoft.com/office/drawing/2014/main" id="{8E9FFC44-C780-44F2-89F0-CE0FCF21096B}"/>
              </a:ext>
            </a:extLst>
          </p:cNvPr>
          <p:cNvSpPr/>
          <p:nvPr/>
        </p:nvSpPr>
        <p:spPr>
          <a:xfrm>
            <a:off x="506985" y="0"/>
            <a:ext cx="8307231" cy="67710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Esquema</a:t>
            </a:r>
            <a:endParaRPr kumimoji="0" lang="es-MX" sz="20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hlinkClick r:id="rId10"/>
              </a:rPr>
              <a:t>http://www.fgalindosoria.com/informatica/Informatica18/Informatica_Esquema.pdf</a:t>
            </a:r>
            <a:endParaRPr kumimoji="0" 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
        <p:nvSpPr>
          <p:cNvPr id="2" name="Rectángulo 1">
            <a:extLst>
              <a:ext uri="{FF2B5EF4-FFF2-40B4-BE49-F238E27FC236}">
                <a16:creationId xmlns:a16="http://schemas.microsoft.com/office/drawing/2014/main" id="{2F3835F8-FF1A-467D-8480-6BF140C39AC7}"/>
              </a:ext>
            </a:extLst>
          </p:cNvPr>
          <p:cNvSpPr/>
          <p:nvPr/>
        </p:nvSpPr>
        <p:spPr>
          <a:xfrm>
            <a:off x="4178912" y="6519446"/>
            <a:ext cx="4965088"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FFFFCC"/>
                </a:solidFill>
                <a:effectLst/>
                <a:uLnTx/>
                <a:uFillTx/>
                <a:latin typeface="Times New Roman"/>
                <a:ea typeface="+mn-ea"/>
                <a:cs typeface="+mn-cs"/>
                <a:hlinkClick r:id="rId11"/>
              </a:rPr>
              <a:t>http://www.fgalindosoria.com/informatica/Informatica18/</a:t>
            </a:r>
            <a:endParaRPr kumimoji="0" lang="es-MX" sz="16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339576953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508067-24AB-446B-8197-AE9324405563}"/>
              </a:ext>
            </a:extLst>
          </p:cNvPr>
          <p:cNvSpPr>
            <a:spLocks noChangeArrowheads="1"/>
          </p:cNvSpPr>
          <p:nvPr/>
        </p:nvSpPr>
        <p:spPr bwMode="auto">
          <a:xfrm>
            <a:off x="1" y="0"/>
            <a:ext cx="9143999"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449263" algn="l"/>
              </a:tabLst>
              <a:defRPr/>
            </a:pPr>
            <a:r>
              <a:rPr kumimoji="0" lang="en-US" altLang="es-MX" sz="4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Propiedades</a:t>
            </a:r>
            <a:r>
              <a:rPr kumimoji="0" lang="en-US" altLang="es-MX" sz="4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s-MX" sz="40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Informáticas</a:t>
            </a:r>
            <a:endParaRPr kumimoji="0" lang="en-US" altLang="es-MX" sz="4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449263" algn="l"/>
              </a:tabLst>
              <a:defRPr/>
            </a:pP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http://www.fgalindosoria.com/informatica/properties/</a:t>
            </a: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Las propiedades informáticas, son propiedades que tienen que ver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con la Información o forma de las cosas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o con la Información y su relación con la Materia y la Energía.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Algunas propiedades informáticas son</a:t>
            </a:r>
            <a:endPar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Dimensión     Forma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3"/>
              </a:rPr>
              <a:t>Densidad, Distribución y Frecuencia</a:t>
            </a:r>
            <a:r>
              <a:rPr kumimoji="0" lang="es-MX" altLang="es-MX" sz="32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32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4"/>
              </a:rPr>
              <a:t>Simetría</a:t>
            </a:r>
            <a:r>
              <a:rPr kumimoji="0" lang="es-MX" altLang="es-MX" sz="32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32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5"/>
              </a:rPr>
              <a:t>Recursividad</a:t>
            </a:r>
            <a:endPar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Tree>
    <p:extLst>
      <p:ext uri="{BB962C8B-B14F-4D97-AF65-F5344CB8AC3E}">
        <p14:creationId xmlns:p14="http://schemas.microsoft.com/office/powerpoint/2010/main" val="405192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7A75869-4AC0-494A-830E-2D8666824A79}"/>
              </a:ext>
            </a:extLst>
          </p:cNvPr>
          <p:cNvSpPr>
            <a:spLocks noGrp="1" noChangeArrowheads="1"/>
          </p:cNvSpPr>
          <p:nvPr>
            <p:ph type="title" idx="4294967295"/>
          </p:nvPr>
        </p:nvSpPr>
        <p:spPr>
          <a:xfrm>
            <a:off x="0" y="228600"/>
            <a:ext cx="8686800" cy="5539154"/>
          </a:xfrm>
        </p:spPr>
        <p:txBody>
          <a:bodyPr/>
          <a:lstStyle/>
          <a:p>
            <a:pPr eaLnBrk="1" hangingPunct="1"/>
            <a:r>
              <a:rPr lang="es-ES" altLang="es-MX" sz="2600" b="1" dirty="0">
                <a:cs typeface="Times New Roman" panose="02020603050405020304" pitchFamily="18" charset="0"/>
              </a:rPr>
              <a:t>Psicólogos, </a:t>
            </a:r>
            <a:r>
              <a:rPr lang="es-ES" altLang="es-MX" sz="2600" b="1" dirty="0" err="1">
                <a:cs typeface="Times New Roman" panose="02020603050405020304" pitchFamily="18" charset="0"/>
              </a:rPr>
              <a:t>Neurofisiólogos</a:t>
            </a:r>
            <a:r>
              <a:rPr lang="es-ES" altLang="es-MX" sz="2600" b="1" dirty="0">
                <a:cs typeface="Times New Roman" panose="02020603050405020304" pitchFamily="18" charset="0"/>
              </a:rPr>
              <a:t>, Filósofos, Físicos, Matemáticos, Lingüistas, Biólogos, Fisiólogos,  y otros,</a:t>
            </a:r>
            <a:br>
              <a:rPr lang="es-ES" altLang="es-MX" sz="2600" b="1" dirty="0">
                <a:cs typeface="Times New Roman" panose="02020603050405020304" pitchFamily="18" charset="0"/>
              </a:rPr>
            </a:br>
            <a:r>
              <a:rPr lang="es-ES" altLang="es-MX" sz="1000" b="1" dirty="0">
                <a:cs typeface="Times New Roman" panose="02020603050405020304" pitchFamily="18" charset="0"/>
              </a:rPr>
              <a:t> </a:t>
            </a:r>
            <a:br>
              <a:rPr lang="es-ES" altLang="es-MX" sz="1000" b="1" dirty="0">
                <a:cs typeface="Times New Roman" panose="02020603050405020304" pitchFamily="18" charset="0"/>
              </a:rPr>
            </a:br>
            <a:r>
              <a:rPr lang="es-ES" altLang="es-MX" sz="2600" b="1" dirty="0">
                <a:cs typeface="Times New Roman" panose="02020603050405020304" pitchFamily="18" charset="0"/>
              </a:rPr>
              <a:t>se dieron cuenta de que tenían múltiples puntos de contacto</a:t>
            </a:r>
            <a:r>
              <a:rPr lang="es-ES" altLang="es-MX" sz="2800" b="1" dirty="0">
                <a:solidFill>
                  <a:schemeClr val="tx1"/>
                </a:solidFill>
                <a:cs typeface="Times New Roman" panose="02020603050405020304" pitchFamily="18" charset="0"/>
              </a:rPr>
              <a:t> </a:t>
            </a:r>
            <a:br>
              <a:rPr lang="es-ES" altLang="es-MX" sz="2800" b="1" dirty="0">
                <a:solidFill>
                  <a:schemeClr val="tx1"/>
                </a:solidFill>
                <a:cs typeface="Times New Roman" panose="02020603050405020304" pitchFamily="18" charset="0"/>
              </a:rPr>
            </a:br>
            <a:br>
              <a:rPr lang="es-MX" altLang="es-MX" sz="1000" b="1" dirty="0">
                <a:solidFill>
                  <a:schemeClr val="tx1"/>
                </a:solidFill>
                <a:cs typeface="Times New Roman" panose="02020603050405020304" pitchFamily="18" charset="0"/>
              </a:rPr>
            </a:br>
            <a:r>
              <a:rPr lang="es-ES" altLang="es-MX" sz="2600" b="1" dirty="0">
                <a:solidFill>
                  <a:schemeClr val="tx1"/>
                </a:solidFill>
                <a:cs typeface="Times New Roman" panose="02020603050405020304" pitchFamily="18" charset="0"/>
              </a:rPr>
              <a:t>contribuyendo y pescando en una sopa enorme de conocimiento que se esta transformando a una velocidad impresionante y en esa sopa se esta pescando y tratando de encontrar un poco de orden.</a:t>
            </a:r>
            <a:br>
              <a:rPr lang="es-ES" altLang="es-MX" sz="2600" b="1" dirty="0">
                <a:solidFill>
                  <a:schemeClr val="tx1"/>
                </a:solidFill>
                <a:cs typeface="Times New Roman" panose="02020603050405020304" pitchFamily="18" charset="0"/>
              </a:rPr>
            </a:br>
            <a:r>
              <a:rPr lang="es-MX" altLang="es-MX" sz="1000" b="1" dirty="0">
                <a:solidFill>
                  <a:schemeClr val="tx1"/>
                </a:solidFill>
                <a:cs typeface="Times New Roman" panose="02020603050405020304" pitchFamily="18" charset="0"/>
              </a:rPr>
              <a:t> </a:t>
            </a:r>
            <a:br>
              <a:rPr lang="es-ES" altLang="es-MX" sz="1000" b="1" dirty="0">
                <a:solidFill>
                  <a:schemeClr val="tx1"/>
                </a:solidFill>
                <a:cs typeface="Times New Roman" panose="02020603050405020304" pitchFamily="18" charset="0"/>
              </a:rPr>
            </a:br>
            <a:r>
              <a:rPr lang="es-ES" altLang="es-MX" sz="2600" b="1" dirty="0">
                <a:solidFill>
                  <a:srgbClr val="FFECD9"/>
                </a:solidFill>
                <a:cs typeface="Times New Roman" panose="02020603050405020304" pitchFamily="18" charset="0"/>
              </a:rPr>
              <a:t>Surgiendo nuevas áreas en tiempo real como la Cibernética, la Computación, la Inteligencia Artificial, la Informática, la Robótica, entre otras,</a:t>
            </a:r>
            <a:r>
              <a:rPr lang="es-ES" altLang="es-MX" sz="2600" b="1" dirty="0">
                <a:solidFill>
                  <a:schemeClr val="tx1"/>
                </a:solidFill>
                <a:cs typeface="Times New Roman" panose="02020603050405020304" pitchFamily="18" charset="0"/>
              </a:rPr>
              <a:t> </a:t>
            </a:r>
            <a:br>
              <a:rPr lang="es-ES" altLang="es-MX" sz="2600" b="1" dirty="0">
                <a:solidFill>
                  <a:schemeClr val="tx1"/>
                </a:solidFill>
                <a:cs typeface="Times New Roman" panose="02020603050405020304" pitchFamily="18" charset="0"/>
              </a:rPr>
            </a:br>
            <a:r>
              <a:rPr lang="es-ES" altLang="es-MX" sz="1000" b="1" dirty="0">
                <a:solidFill>
                  <a:schemeClr val="tx1"/>
                </a:solidFill>
                <a:cs typeface="Times New Roman" panose="02020603050405020304" pitchFamily="18" charset="0"/>
              </a:rPr>
              <a:t> </a:t>
            </a:r>
            <a:br>
              <a:rPr lang="es-ES" altLang="es-MX" sz="1000" b="1" dirty="0">
                <a:solidFill>
                  <a:schemeClr val="tx1"/>
                </a:solidFill>
                <a:cs typeface="Times New Roman" panose="02020603050405020304" pitchFamily="18" charset="0"/>
              </a:rPr>
            </a:br>
            <a:r>
              <a:rPr lang="es-ES" altLang="es-MX" sz="2600" b="1" dirty="0">
                <a:solidFill>
                  <a:srgbClr val="DDDDDD"/>
                </a:solidFill>
                <a:cs typeface="Times New Roman" panose="02020603050405020304" pitchFamily="18" charset="0"/>
              </a:rPr>
              <a:t>que en la practica usan las mismas herramienta y en muchas ocasiones entrelazan sus áreas de investigación</a:t>
            </a:r>
            <a:br>
              <a:rPr lang="es-ES" altLang="es-MX" sz="2600" b="1" dirty="0">
                <a:solidFill>
                  <a:srgbClr val="DDDDDD"/>
                </a:solidFill>
                <a:cs typeface="Times New Roman" panose="02020603050405020304" pitchFamily="18" charset="0"/>
              </a:rPr>
            </a:br>
            <a:r>
              <a:rPr lang="es-ES" altLang="es-MX" sz="1000" b="1" dirty="0">
                <a:solidFill>
                  <a:srgbClr val="DDDDDD"/>
                </a:solidFill>
                <a:cs typeface="Times New Roman" panose="02020603050405020304" pitchFamily="18" charset="0"/>
              </a:rPr>
              <a:t> </a:t>
            </a:r>
            <a:endParaRPr lang="es-ES" altLang="es-MX" sz="3200" b="1" dirty="0">
              <a:latin typeface="Arial Unicode MS" pitchFamily="34" charset="-128"/>
              <a:cs typeface="Times New Roman" panose="02020603050405020304" pitchFamily="18" charset="0"/>
            </a:endParaRPr>
          </a:p>
        </p:txBody>
      </p:sp>
      <p:sp>
        <p:nvSpPr>
          <p:cNvPr id="2" name="Rectangle 1">
            <a:extLst>
              <a:ext uri="{FF2B5EF4-FFF2-40B4-BE49-F238E27FC236}">
                <a16:creationId xmlns:a16="http://schemas.microsoft.com/office/drawing/2014/main" id="{32997DD4-5E68-429B-A644-E28BF9EB5CB7}"/>
              </a:ext>
            </a:extLst>
          </p:cNvPr>
          <p:cNvSpPr>
            <a:spLocks noChangeArrowheads="1"/>
          </p:cNvSpPr>
          <p:nvPr/>
        </p:nvSpPr>
        <p:spPr bwMode="auto">
          <a:xfrm>
            <a:off x="2053884" y="5834465"/>
            <a:ext cx="6858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s-ES" altLang="es-MX" sz="2400" b="1" i="1" u="none" strike="noStrike" cap="none" normalizeH="0" baseline="0" dirty="0">
                <a:ln>
                  <a:noFill/>
                </a:ln>
                <a:solidFill>
                  <a:srgbClr val="0000FF"/>
                </a:solidFill>
                <a:effectLst/>
                <a:latin typeface="Arial" panose="020B0604020202020204" pitchFamily="34" charset="0"/>
              </a:rPr>
              <a:t>Personajes Fundamentales de la Informática</a:t>
            </a:r>
            <a:endParaRPr kumimoji="0" lang="es-ES" altLang="es-MX" sz="800" b="0" i="0" u="none" strike="noStrike" cap="none" normalizeH="0" baseline="0" dirty="0">
              <a:ln>
                <a:noFill/>
              </a:ln>
              <a:solidFill>
                <a:schemeClr val="tx1"/>
              </a:solidFill>
              <a:effectLst/>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s-MX" sz="1800" b="1" i="1" u="none" strike="noStrike" cap="none" normalizeH="0" baseline="0" dirty="0">
                <a:ln>
                  <a:noFill/>
                </a:ln>
                <a:solidFill>
                  <a:schemeClr val="tx1"/>
                </a:solidFill>
                <a:effectLst/>
                <a:latin typeface="Arial" panose="020B0604020202020204" pitchFamily="34" charset="0"/>
                <a:hlinkClick r:id="rId2"/>
              </a:rPr>
              <a:t>www.fgalindosoria.com/informaticos/</a:t>
            </a:r>
            <a:endParaRPr kumimoji="0" lang="en-US" altLang="es-MX"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2516531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a:extLst>
              <a:ext uri="{FF2B5EF4-FFF2-40B4-BE49-F238E27FC236}">
                <a16:creationId xmlns:a16="http://schemas.microsoft.com/office/drawing/2014/main" id="{C7FBBA5A-1DFB-4678-A835-C14BF43FE192}"/>
              </a:ext>
            </a:extLst>
          </p:cNvPr>
          <p:cNvSpPr>
            <a:spLocks noChangeArrowheads="1"/>
          </p:cNvSpPr>
          <p:nvPr/>
        </p:nvSpPr>
        <p:spPr bwMode="auto">
          <a:xfrm>
            <a:off x="2468880" y="0"/>
            <a:ext cx="336921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5400" b="1" i="0" u="none" strike="noStrike" kern="1200" cap="none" spc="0" normalizeH="0" baseline="0" noProof="1">
                <a:ln>
                  <a:noFill/>
                </a:ln>
                <a:solidFill>
                  <a:srgbClr val="000000"/>
                </a:solidFill>
                <a:effectLst/>
                <a:uLnTx/>
                <a:uFillTx/>
                <a:latin typeface="Times New Roman" panose="02020603050405020304" pitchFamily="18" charset="0"/>
                <a:ea typeface="+mn-ea"/>
                <a:cs typeface="Times New Roman" panose="02020603050405020304" pitchFamily="18" charset="0"/>
              </a:rPr>
              <a:t>Densidad</a:t>
            </a:r>
          </a:p>
        </p:txBody>
      </p:sp>
      <p:sp>
        <p:nvSpPr>
          <p:cNvPr id="2" name="Rectangle 1">
            <a:extLst>
              <a:ext uri="{FF2B5EF4-FFF2-40B4-BE49-F238E27FC236}">
                <a16:creationId xmlns:a16="http://schemas.microsoft.com/office/drawing/2014/main" id="{71CCF21A-559B-4535-9BFA-CC530673BF3C}"/>
              </a:ext>
            </a:extLst>
          </p:cNvPr>
          <p:cNvSpPr>
            <a:spLocks noChangeArrowheads="1"/>
          </p:cNvSpPr>
          <p:nvPr/>
        </p:nvSpPr>
        <p:spPr bwMode="auto">
          <a:xfrm>
            <a:off x="126609" y="923330"/>
            <a:ext cx="9017391"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1">
                <a:ln>
                  <a:noFill/>
                </a:ln>
                <a:solidFill>
                  <a:prstClr val="black"/>
                </a:solidFill>
                <a:effectLst/>
                <a:uLnTx/>
                <a:uFillTx/>
                <a:latin typeface="Arial" panose="020B0604020202020204" pitchFamily="34" charset="0"/>
                <a:ea typeface="+mn-ea"/>
                <a:cs typeface="Times New Roman"/>
              </a:rPr>
              <a:t>Densidad (rho)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1">
                <a:ln>
                  <a:noFill/>
                </a:ln>
                <a:solidFill>
                  <a:prstClr val="black"/>
                </a:solidFill>
                <a:effectLst/>
                <a:uLnTx/>
                <a:uFillTx/>
                <a:latin typeface="Arial" panose="020B0604020202020204" pitchFamily="34" charset="0"/>
                <a:ea typeface="+mn-ea"/>
                <a:cs typeface="Times New Roman"/>
              </a:rPr>
              <a:t>Es una propiedad informática que en general indica la cantidad de algo en un espacio dado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1">
                <a:ln>
                  <a:noFill/>
                </a:ln>
                <a:solidFill>
                  <a:prstClr val="black"/>
                </a:solidFill>
                <a:effectLst/>
                <a:uLnTx/>
                <a:uFillTx/>
                <a:latin typeface="Arial" panose="020B0604020202020204" pitchFamily="34" charset="0"/>
                <a:ea typeface="+mn-ea"/>
                <a:cs typeface="Times New Roman"/>
              </a:rPr>
              <a:t>Por ejemplo cierta cantidad de puntos, masa, etc. en un espacio o campo (cierta cantidad de masa en un volumen, cantidad de población en una superficie).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1">
                <a:ln>
                  <a:noFill/>
                </a:ln>
                <a:solidFill>
                  <a:prstClr val="black"/>
                </a:solidFill>
                <a:effectLst/>
                <a:uLnTx/>
                <a:uFillTx/>
                <a:latin typeface="Arial" panose="020B0604020202020204" pitchFamily="34" charset="0"/>
                <a:ea typeface="+mn-ea"/>
                <a:cs typeface="Times New Roman"/>
              </a:rPr>
              <a:t>O los requerimientos de un sistema (lambda) con respecto a la capacidad del sistema (mu), donde densidad  Rho = lambda / mu</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800" b="0" i="0" u="none" strike="noStrike" kern="1200" cap="none" spc="0" normalizeH="0" baseline="0" noProof="1">
              <a:ln>
                <a:noFill/>
              </a:ln>
              <a:solidFill>
                <a:prstClr val="black"/>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1">
                <a:ln>
                  <a:noFill/>
                </a:ln>
                <a:solidFill>
                  <a:prstClr val="black"/>
                </a:solidFill>
                <a:effectLst/>
                <a:uLnTx/>
                <a:uFillTx/>
                <a:latin typeface="Arial" panose="020B0604020202020204" pitchFamily="34" charset="0"/>
                <a:ea typeface="+mn-ea"/>
                <a:cs typeface="Times New Roman"/>
              </a:rPr>
              <a:t>La densidad relaciona propiedades de la materia (como la masa), la energía (Densidad Espectral) y  de la información (bits, volumen, forma del objeto).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0" i="0" u="none" strike="noStrike" kern="1200" cap="none" spc="0" normalizeH="0" baseline="0" noProof="1">
              <a:ln>
                <a:noFill/>
              </a:ln>
              <a:solidFill>
                <a:prstClr val="black"/>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1">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http://www.fgalindosoria.com/informatica/properties/d_f/</a:t>
            </a:r>
            <a:endParaRPr kumimoji="0" lang="es-MX" altLang="es-MX" sz="2000" b="0" i="0" u="none" strike="noStrike" kern="1200" cap="none" spc="0" normalizeH="0" baseline="0" noProof="1">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9163092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324C35-1329-4261-B9E7-24F0D5E46862}"/>
              </a:ext>
            </a:extLst>
          </p:cNvPr>
          <p:cNvSpPr>
            <a:spLocks noChangeArrowheads="1"/>
          </p:cNvSpPr>
          <p:nvPr/>
        </p:nvSpPr>
        <p:spPr bwMode="auto">
          <a:xfrm>
            <a:off x="-1561512" y="8338486"/>
            <a:ext cx="928467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aaaa</a:t>
            </a:r>
            <a:endPar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3" name="Tabla 2">
            <a:extLst>
              <a:ext uri="{FF2B5EF4-FFF2-40B4-BE49-F238E27FC236}">
                <a16:creationId xmlns:a16="http://schemas.microsoft.com/office/drawing/2014/main" id="{4C9434E9-B774-4CAE-9B69-56AC13E847B1}"/>
              </a:ext>
            </a:extLst>
          </p:cNvPr>
          <p:cNvGraphicFramePr>
            <a:graphicFrameLocks noGrp="1"/>
          </p:cNvGraphicFramePr>
          <p:nvPr>
            <p:extLst/>
          </p:nvPr>
        </p:nvGraphicFramePr>
        <p:xfrm>
          <a:off x="0" y="0"/>
          <a:ext cx="9144000" cy="694944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3452617916"/>
                    </a:ext>
                  </a:extLst>
                </a:gridCol>
                <a:gridCol w="4572000">
                  <a:extLst>
                    <a:ext uri="{9D8B030D-6E8A-4147-A177-3AD203B41FA5}">
                      <a16:colId xmlns:a16="http://schemas.microsoft.com/office/drawing/2014/main" val="2307815071"/>
                    </a:ext>
                  </a:extLst>
                </a:gridCol>
              </a:tblGrid>
              <a:tr h="6858000">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disambiguation</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and </a:t>
                      </a:r>
                      <a:r>
                        <a:rPr kumimoji="0" lang="es-MX" altLang="es-MX"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dense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usually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refer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measure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how</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much</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some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entity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within</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fixed</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amount</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other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space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Types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include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 </a:t>
                      </a:r>
                      <a:r>
                        <a:rPr kumimoji="0" lang="es-MX" altLang="es-MX"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physics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tooltip="Mass"/>
                        </a:rPr>
                        <a:t>mass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tooltip="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mass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per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volume</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tooltip="Area density"/>
                        </a:rPr>
                        <a:t>Area</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tooltip="Area density"/>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tooltip="Area 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mass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over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two</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-dimensional)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area</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5" tooltip="Linear density"/>
                        </a:rPr>
                        <a:t>Linear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5" tooltip="Linear 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mass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over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one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-dimensional) line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6" tooltip="Planck density"/>
                        </a:rPr>
                        <a:t>Planck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6" tooltip="Planck 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Planck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mass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per Planck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length</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7" tooltip="Specific gravity"/>
                        </a:rPr>
                        <a:t>Specific</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7" tooltip="Specific gravity"/>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7" tooltip="Specific gravity"/>
                        </a:rPr>
                        <a:t>gravity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dimensionless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ratio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based</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on</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substance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water</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8" tooltip="Relative density"/>
                        </a:rPr>
                        <a:t>Relative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8" tooltip="Relative density"/>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8" tooltip="Relative 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measure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comparison</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something</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else</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9" tooltip="Vapour density"/>
                        </a:rPr>
                        <a:t>Vapour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9" tooltip="Vapour density"/>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9" tooltip="Vapour 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relative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used</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for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gases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0" tooltip="Number density"/>
                        </a:rPr>
                        <a:t>Number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0" tooltip="Number density"/>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0" tooltip="Number 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number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particles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per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unit</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volume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area</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length</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1" tooltip="Current density"/>
                        </a:rPr>
                        <a:t>Current</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1" tooltip="Current density"/>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1" tooltip="Current 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ratio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electric</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current</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area</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2" tooltip="Charge density"/>
                        </a:rPr>
                        <a:t>Charge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2" tooltip="Charge density"/>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2" tooltip="Charge 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electric</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charge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per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volume</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3" tooltip="Energy density"/>
                        </a:rPr>
                        <a:t>Energy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3" tooltip="Energy 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potential</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energy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per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unit</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volume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mass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depending</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on</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context</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4" tooltip="Force density"/>
                        </a:rPr>
                        <a:t>Force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4" tooltip="Force density"/>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4" tooltip="Force 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force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per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unit</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volume</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Optical</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5" tooltip="Absorbance"/>
                        </a:rPr>
                        <a:t>absorbance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element</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 </a:t>
                      </a:r>
                      <a:r>
                        <a:rPr kumimoji="0" lang="es-MX" altLang="es-MX"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mathematics</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6" tooltip="Dense set"/>
                        </a:rPr>
                        <a:t>Dense set</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and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7" tooltip="Nowhere dense set"/>
                        </a:rPr>
                        <a:t>nowhere</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7" tooltip="Nowhere dense set"/>
                        </a:rPr>
                        <a:t> dense set</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topology</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6" tooltip="Dense set"/>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topological</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space</a:t>
                      </a:r>
                      <a:endPar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8" tooltip="Schnirelmann density"/>
                        </a:rPr>
                        <a:t>Schnirelmann</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8" tooltip="Schnirelmann density"/>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8" tooltip="Schnirelmann density"/>
                        </a:rPr>
                        <a:t>density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number</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theory</a:t>
                      </a:r>
                      <a:r>
                        <a:rPr kumimoji="0" lang="es-MX"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txBody>
                  <a:tcPr>
                    <a:noFill/>
                  </a:tcPr>
                </a:tc>
                <a:extLst>
                  <a:ext uri="{0D108BD9-81ED-4DB2-BD59-A6C34878D82A}">
                    <a16:rowId xmlns:a16="http://schemas.microsoft.com/office/drawing/2014/main" val="2381464656"/>
                  </a:ext>
                </a:extLst>
              </a:tr>
            </a:tbl>
          </a:graphicData>
        </a:graphic>
      </p:graphicFrame>
    </p:spTree>
    <p:extLst>
      <p:ext uri="{BB962C8B-B14F-4D97-AF65-F5344CB8AC3E}">
        <p14:creationId xmlns:p14="http://schemas.microsoft.com/office/powerpoint/2010/main" val="204101873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324C35-1329-4261-B9E7-24F0D5E46862}"/>
              </a:ext>
            </a:extLst>
          </p:cNvPr>
          <p:cNvSpPr>
            <a:spLocks noChangeArrowheads="1"/>
          </p:cNvSpPr>
          <p:nvPr/>
        </p:nvSpPr>
        <p:spPr bwMode="auto">
          <a:xfrm>
            <a:off x="-1561512" y="8338486"/>
            <a:ext cx="928467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aaaa</a:t>
            </a:r>
            <a:endParaRPr kumimoji="0" lang="es-MX" altLang="es-MX"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3" name="Tabla 2">
            <a:extLst>
              <a:ext uri="{FF2B5EF4-FFF2-40B4-BE49-F238E27FC236}">
                <a16:creationId xmlns:a16="http://schemas.microsoft.com/office/drawing/2014/main" id="{4C9434E9-B774-4CAE-9B69-56AC13E847B1}"/>
              </a:ext>
            </a:extLst>
          </p:cNvPr>
          <p:cNvGraphicFramePr>
            <a:graphicFrameLocks noGrp="1"/>
          </p:cNvGraphicFramePr>
          <p:nvPr>
            <p:extLst/>
          </p:nvPr>
        </p:nvGraphicFramePr>
        <p:xfrm>
          <a:off x="0" y="0"/>
          <a:ext cx="9144000" cy="685800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3452617916"/>
                    </a:ext>
                  </a:extLst>
                </a:gridCol>
                <a:gridCol w="4572000">
                  <a:extLst>
                    <a:ext uri="{9D8B030D-6E8A-4147-A177-3AD203B41FA5}">
                      <a16:colId xmlns:a16="http://schemas.microsoft.com/office/drawing/2014/main" val="2307815071"/>
                    </a:ext>
                  </a:extLst>
                </a:gridCol>
              </a:tblGrid>
              <a:tr h="370840">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tooltip="Natural density"/>
                        </a:rPr>
                        <a:t>Natural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tooltip="Natural density"/>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also</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called</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asymptotic</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number</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theory</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tooltip="Lebesgue's density theorem"/>
                        </a:rPr>
                        <a:t>Lebesgue's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tooltip="Lebesgue's density theorem"/>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tooltip="Lebesgue's density theorem"/>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tooltip="Lebesgue's density theorem"/>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tooltip="Lebesgue's density theorem"/>
                        </a:rPr>
                        <a:t>theorem</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measure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theory</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tooltip="Probability density function"/>
                        </a:rPr>
                        <a:t>Probability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tooltip="Probability density function"/>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tooltip="Probability density function"/>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tooltip="Probability density function"/>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tooltip="Probability density function"/>
                        </a:rPr>
                        <a:t>function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function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which</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maps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probabilities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across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real line and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whose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integral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5" tooltip="Density estimation"/>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5" tooltip="Density estimation"/>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5" tooltip="Density estimation"/>
                        </a:rPr>
                        <a:t>estimation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construction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estimate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probability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function</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6" tooltip="Kernel density estimation"/>
                        </a:rPr>
                        <a:t>Kernel</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6" tooltip="Kernel density estimation"/>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6" tooltip="Kernel density estimation"/>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6" tooltip="Kernel density estimation"/>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6" tooltip="Kernel density estimation"/>
                        </a:rPr>
                        <a:t>estimation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used</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statistics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to</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estimate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probability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function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random</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variable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7" tooltip="Tensor density"/>
                        </a:rPr>
                        <a:t>Tensor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7" tooltip="Tensor density"/>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differential</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geometry</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8" tooltip="Dense graph"/>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graph</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theory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fraction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possible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edges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that</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exist</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graph</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9" tooltip="Dense-in-itself"/>
                        </a:rPr>
                        <a:t>Dense-in-</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9" tooltip="Dense-in-itself"/>
                        </a:rPr>
                        <a:t>itself</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geometry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set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that</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contains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no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isolated</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points</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 action="ppaction://noactio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 action="ppaction://noaction"/>
                        </a:rPr>
                        <a:t>Dense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0" tooltip="Dense order"/>
                        </a:rPr>
                        <a:t>order</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order</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theory</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1" tooltip="Cofinal (mathematics)"/>
                        </a:rPr>
                        <a:t>Dense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1" tooltip="Cofinal (mathematics)"/>
                        </a:rPr>
                        <a:t>Coinitial</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subset</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poset</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order</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theory</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2" tooltip="Polytope density"/>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2" tooltip="Polytope density"/>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2" tooltip="Polytope density"/>
                        </a:rPr>
                        <a:t>of</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2" tooltip="Polytope density"/>
                        </a:rPr>
                        <a:t> a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2" tooltip="Polytope density"/>
                        </a:rPr>
                        <a:t>polytope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in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geometry</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3" tooltip="Density on a manifold"/>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3" tooltip="Density on a manifold"/>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3" tooltip="Density on a manifold"/>
                        </a:rPr>
                        <a:t>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3" tooltip="Density on a manifold"/>
                        </a:rPr>
                        <a:t> a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3" tooltip="Density on a manifold"/>
                        </a:rPr>
                        <a:t>manifold</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In </a:t>
                      </a:r>
                      <a:r>
                        <a:rPr kumimoji="0" lang="es-MX" alt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other</a:t>
                      </a: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scientific</a:t>
                      </a:r>
                      <a:r>
                        <a:rPr kumimoji="0" lang="es-MX" alt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fields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4" tooltip="Population density"/>
                        </a:rPr>
                        <a:t>Population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4" tooltip="Population density"/>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4" tooltip="Population density"/>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population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per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unit</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area</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5" tooltip="Memory storage density"/>
                        </a:rPr>
                        <a:t>Memory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5" tooltip="Memory storage density"/>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5" tooltip="Memory storage density"/>
                        </a:rPr>
                        <a:t>storage</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5" tooltip="Memory storage density"/>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15" tooltip="Memory storage density"/>
                        </a:rPr>
                        <a:t>density</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bits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how</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computers</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store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information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over</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an</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amount</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of</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area</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or</a:t>
                      </a:r>
                      <a:r>
                        <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volume</a:t>
                      </a:r>
                      <a:endParaRPr kumimoji="0" lang="es-MX" alt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(Wikipedia, 15/viii/2010)</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16"/>
                        </a:rPr>
                        <a:t>http://en.wikipedia.org/wiki/Density_(disambiguation)</a:t>
                      </a:r>
                      <a:endPar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noFill/>
                  </a:tcPr>
                </a:tc>
                <a:extLst>
                  <a:ext uri="{0D108BD9-81ED-4DB2-BD59-A6C34878D82A}">
                    <a16:rowId xmlns:a16="http://schemas.microsoft.com/office/drawing/2014/main" val="2381464656"/>
                  </a:ext>
                </a:extLst>
              </a:tr>
            </a:tbl>
          </a:graphicData>
        </a:graphic>
      </p:graphicFrame>
    </p:spTree>
    <p:extLst>
      <p:ext uri="{BB962C8B-B14F-4D97-AF65-F5344CB8AC3E}">
        <p14:creationId xmlns:p14="http://schemas.microsoft.com/office/powerpoint/2010/main" val="129162272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a:extLst>
              <a:ext uri="{FF2B5EF4-FFF2-40B4-BE49-F238E27FC236}">
                <a16:creationId xmlns:a16="http://schemas.microsoft.com/office/drawing/2014/main" id="{C7FBBA5A-1DFB-4678-A835-C14BF43FE192}"/>
              </a:ext>
            </a:extLst>
          </p:cNvPr>
          <p:cNvSpPr>
            <a:spLocks noChangeArrowheads="1"/>
          </p:cNvSpPr>
          <p:nvPr/>
        </p:nvSpPr>
        <p:spPr bwMode="auto">
          <a:xfrm>
            <a:off x="2468880" y="0"/>
            <a:ext cx="349300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n-US" altLang="es-MX" sz="54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Frecuencia</a:t>
            </a:r>
            <a:endParaRPr kumimoji="0" lang="en-US" alt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a:extLst>
              <a:ext uri="{FF2B5EF4-FFF2-40B4-BE49-F238E27FC236}">
                <a16:creationId xmlns:a16="http://schemas.microsoft.com/office/drawing/2014/main" id="{71CCF21A-559B-4535-9BFA-CC530673BF3C}"/>
              </a:ext>
            </a:extLst>
          </p:cNvPr>
          <p:cNvSpPr>
            <a:spLocks noChangeArrowheads="1"/>
          </p:cNvSpPr>
          <p:nvPr/>
        </p:nvSpPr>
        <p:spPr bwMode="auto">
          <a:xfrm>
            <a:off x="374200" y="1130689"/>
            <a:ext cx="8395599"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Frecuencia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Es una propiedad informática que en general indica la cantidad de algo en un tiempo determinado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http://www.fgalindosoria.com/informatica/properties/d_f/</a:t>
            </a:r>
            <a:endParaRPr kumimoji="0" lang="en-U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2721352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69D057F-C70B-49F8-B815-176378411297}"/>
              </a:ext>
            </a:extLst>
          </p:cNvPr>
          <p:cNvSpPr/>
          <p:nvPr/>
        </p:nvSpPr>
        <p:spPr>
          <a:xfrm>
            <a:off x="329184" y="0"/>
            <a:ext cx="8814816" cy="5232202"/>
          </a:xfrm>
          <a:prstGeom prst="rect">
            <a:avLst/>
          </a:prstGeom>
        </p:spPr>
        <p:txBody>
          <a:bodyPr wrap="square">
            <a:spAutoFit/>
          </a:bodyPr>
          <a:lstStyle/>
          <a:p>
            <a:r>
              <a:rPr lang="es-MX" sz="5400" b="1" dirty="0"/>
              <a:t>Concepto de frecuencia</a:t>
            </a:r>
          </a:p>
          <a:p>
            <a:r>
              <a:rPr lang="es-MX" sz="4000" dirty="0"/>
              <a:t>La frecuencia indica las veces en que se sucede un hecho en un determinado período de tiempo. Así decimos que los tornados son muchos menos frecuentes que las lluvias, o que los casos de gripes son más frecuentes que los casos de varicela.</a:t>
            </a:r>
          </a:p>
        </p:txBody>
      </p:sp>
      <p:sp>
        <p:nvSpPr>
          <p:cNvPr id="3" name="Rectángulo 2">
            <a:extLst>
              <a:ext uri="{FF2B5EF4-FFF2-40B4-BE49-F238E27FC236}">
                <a16:creationId xmlns:a16="http://schemas.microsoft.com/office/drawing/2014/main" id="{697FECE7-D752-4CD8-995C-74131A851DBC}"/>
              </a:ext>
            </a:extLst>
          </p:cNvPr>
          <p:cNvSpPr/>
          <p:nvPr/>
        </p:nvSpPr>
        <p:spPr>
          <a:xfrm>
            <a:off x="3410712" y="6016752"/>
            <a:ext cx="5586984" cy="369332"/>
          </a:xfrm>
          <a:prstGeom prst="rect">
            <a:avLst/>
          </a:prstGeom>
        </p:spPr>
        <p:txBody>
          <a:bodyPr wrap="square">
            <a:spAutoFit/>
          </a:bodyPr>
          <a:lstStyle/>
          <a:p>
            <a:r>
              <a:rPr lang="es-MX" dirty="0">
                <a:hlinkClick r:id="rId2"/>
              </a:rPr>
              <a:t>https://deconceptos.com/ciencias-naturales/frecuencia</a:t>
            </a:r>
            <a:endParaRPr lang="es-MX" dirty="0"/>
          </a:p>
        </p:txBody>
      </p:sp>
    </p:spTree>
    <p:extLst>
      <p:ext uri="{BB962C8B-B14F-4D97-AF65-F5344CB8AC3E}">
        <p14:creationId xmlns:p14="http://schemas.microsoft.com/office/powerpoint/2010/main" val="110305769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9AE382D-63EE-4D5C-9AA2-56206A92CC7A}"/>
              </a:ext>
            </a:extLst>
          </p:cNvPr>
          <p:cNvSpPr/>
          <p:nvPr/>
        </p:nvSpPr>
        <p:spPr>
          <a:xfrm>
            <a:off x="210312" y="274320"/>
            <a:ext cx="8723376" cy="513986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dirty="0">
                <a:ln>
                  <a:noFill/>
                </a:ln>
                <a:solidFill>
                  <a:srgbClr val="000000"/>
                </a:solidFill>
                <a:effectLst/>
                <a:uLnTx/>
                <a:uFillTx/>
                <a:latin typeface="Times New Roman"/>
                <a:ea typeface="+mn-ea"/>
                <a:cs typeface="Times New Roman"/>
              </a:rPr>
              <a:t>Frecuencia</a:t>
            </a:r>
            <a:r>
              <a:rPr kumimoji="0" lang="es-MX" sz="4000" b="0" i="0" u="none" strike="noStrike" kern="1200" cap="none" spc="0" normalizeH="0" baseline="0" noProof="0" dirty="0">
                <a:ln>
                  <a:noFill/>
                </a:ln>
                <a:solidFill>
                  <a:srgbClr val="000000"/>
                </a:solidFill>
                <a:effectLst/>
                <a:uLnTx/>
                <a:uFillTx/>
                <a:latin typeface="Times New Roman"/>
                <a:ea typeface="+mn-ea"/>
                <a:cs typeface="Times New Roman"/>
              </a:rPr>
              <a:t> una magnitud que mide el número de repeticiones por unidad de tiempo de cualquier fenómeno o suceso periódico. Para calcular la frecuencia de un suceso, se contabilizan un número de ocurrencias de éste, teniendo en cuenta un intervalo temporal, y luego estas repeticiones se dividen por el tiempo </a:t>
            </a:r>
          </a:p>
        </p:txBody>
      </p:sp>
      <p:sp>
        <p:nvSpPr>
          <p:cNvPr id="3" name="Rectángulo 2">
            <a:extLst>
              <a:ext uri="{FF2B5EF4-FFF2-40B4-BE49-F238E27FC236}">
                <a16:creationId xmlns:a16="http://schemas.microsoft.com/office/drawing/2014/main" id="{DE1820EB-924C-4570-8837-C5C605322DE2}"/>
              </a:ext>
            </a:extLst>
          </p:cNvPr>
          <p:cNvSpPr/>
          <p:nvPr/>
        </p:nvSpPr>
        <p:spPr>
          <a:xfrm>
            <a:off x="3524417" y="6122015"/>
            <a:ext cx="5263620"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https://es.wikipedia.org/wiki/Frecuencia</a:t>
            </a:r>
            <a:endParaRPr kumimoji="0" lang="es-MX" sz="24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55069156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a:extLst>
              <a:ext uri="{FF2B5EF4-FFF2-40B4-BE49-F238E27FC236}">
                <a16:creationId xmlns:a16="http://schemas.microsoft.com/office/drawing/2014/main" id="{C7FBBA5A-1DFB-4678-A835-C14BF43FE192}"/>
              </a:ext>
            </a:extLst>
          </p:cNvPr>
          <p:cNvSpPr>
            <a:spLocks noChangeArrowheads="1"/>
          </p:cNvSpPr>
          <p:nvPr/>
        </p:nvSpPr>
        <p:spPr bwMode="auto">
          <a:xfrm>
            <a:off x="2468880" y="0"/>
            <a:ext cx="442428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3200" b="1" i="0" u="none" strike="noStrike" kern="1200" cap="none" spc="0" normalizeH="0" baseline="0" noProof="1">
                <a:ln>
                  <a:noFill/>
                </a:ln>
                <a:solidFill>
                  <a:srgbClr val="000000"/>
                </a:solidFill>
                <a:effectLst/>
                <a:uLnTx/>
                <a:uFillTx/>
                <a:latin typeface="Times New Roman" panose="02020603050405020304" pitchFamily="18" charset="0"/>
                <a:ea typeface="+mn-ea"/>
                <a:cs typeface="Times New Roman" panose="02020603050405020304" pitchFamily="18" charset="0"/>
              </a:rPr>
              <a:t>Densidad y Frecuencia</a:t>
            </a:r>
          </a:p>
        </p:txBody>
      </p:sp>
      <p:sp>
        <p:nvSpPr>
          <p:cNvPr id="2" name="Rectangle 1">
            <a:extLst>
              <a:ext uri="{FF2B5EF4-FFF2-40B4-BE49-F238E27FC236}">
                <a16:creationId xmlns:a16="http://schemas.microsoft.com/office/drawing/2014/main" id="{71CCF21A-559B-4535-9BFA-CC530673BF3C}"/>
              </a:ext>
            </a:extLst>
          </p:cNvPr>
          <p:cNvSpPr>
            <a:spLocks noChangeArrowheads="1"/>
          </p:cNvSpPr>
          <p:nvPr/>
        </p:nvSpPr>
        <p:spPr bwMode="auto">
          <a:xfrm>
            <a:off x="63304" y="1010245"/>
            <a:ext cx="9017391"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1">
                <a:ln>
                  <a:noFill/>
                </a:ln>
                <a:solidFill>
                  <a:prstClr val="black"/>
                </a:solidFill>
                <a:effectLst/>
                <a:uLnTx/>
                <a:uFillTx/>
                <a:latin typeface="Arial" panose="020B0604020202020204" pitchFamily="34" charset="0"/>
                <a:ea typeface="+mn-ea"/>
                <a:cs typeface="Times New Roman"/>
              </a:rPr>
              <a:t>Densidad (rho)</a:t>
            </a:r>
            <a:endParaRPr kumimoji="0" lang="es-MX" altLang="es-MX" sz="2400" b="0" i="0" u="none" strike="noStrike" kern="1200" cap="none" spc="0" normalizeH="0" baseline="0" noProof="1">
              <a:ln>
                <a:noFill/>
              </a:ln>
              <a:solidFill>
                <a:prstClr val="black"/>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1">
                <a:ln>
                  <a:noFill/>
                </a:ln>
                <a:solidFill>
                  <a:prstClr val="black"/>
                </a:solidFill>
                <a:effectLst/>
                <a:uLnTx/>
                <a:uFillTx/>
                <a:latin typeface="Arial" panose="020B0604020202020204" pitchFamily="34" charset="0"/>
                <a:ea typeface="+mn-ea"/>
                <a:cs typeface="Times New Roman"/>
              </a:rPr>
              <a:t>Es una propiedad informática que en general indica la cantidad de algo en un espacio dado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2400" b="0" i="0" u="none" strike="noStrike" kern="1200" cap="none" spc="0" normalizeH="0" baseline="0" noProof="1">
              <a:ln>
                <a:noFill/>
              </a:ln>
              <a:solidFill>
                <a:prstClr val="black"/>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1">
                <a:ln>
                  <a:noFill/>
                </a:ln>
                <a:solidFill>
                  <a:prstClr val="black"/>
                </a:solidFill>
                <a:effectLst/>
                <a:uLnTx/>
                <a:uFillTx/>
                <a:latin typeface="Arial" panose="020B0604020202020204" pitchFamily="34" charset="0"/>
                <a:ea typeface="+mn-ea"/>
                <a:cs typeface="Times New Roman"/>
              </a:rPr>
              <a:t>Frecuencia</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1">
                <a:ln>
                  <a:noFill/>
                </a:ln>
                <a:solidFill>
                  <a:prstClr val="black"/>
                </a:solidFill>
                <a:effectLst/>
                <a:uLnTx/>
                <a:uFillTx/>
                <a:latin typeface="Arial" panose="020B0604020202020204" pitchFamily="34" charset="0"/>
                <a:ea typeface="+mn-ea"/>
                <a:cs typeface="Times New Roman"/>
              </a:rPr>
              <a:t>Es una propiedad informática que en general indica la cantidad de algo en un tiempo determinado</a:t>
            </a:r>
            <a:endParaRPr kumimoji="0" lang="es-MX" altLang="es-MX" sz="2400" b="0" i="0" u="none" strike="noStrike" kern="1200" cap="none" spc="0" normalizeH="0" baseline="0" noProof="1">
              <a:ln>
                <a:noFill/>
              </a:ln>
              <a:solidFill>
                <a:prstClr val="black"/>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s-MX" altLang="es-MX" sz="2400" b="1" i="0" u="none" strike="noStrike" kern="1200" cap="none" spc="0" normalizeH="0" baseline="0" noProof="1">
              <a:ln>
                <a:noFill/>
              </a:ln>
              <a:solidFill>
                <a:srgbClr val="000000"/>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1">
                <a:ln>
                  <a:noFill/>
                </a:ln>
                <a:solidFill>
                  <a:srgbClr val="000000"/>
                </a:solidFill>
                <a:effectLst/>
                <a:uLnTx/>
                <a:uFillTx/>
                <a:latin typeface="Arial" panose="020B0604020202020204" pitchFamily="34" charset="0"/>
                <a:ea typeface="Times New Roman" panose="02020603050405020304" pitchFamily="18" charset="0"/>
                <a:cs typeface="Times New Roman"/>
              </a:rPr>
              <a:t>Densidad y Frecuencia    </a:t>
            </a:r>
            <a:r>
              <a:rPr kumimoji="0" lang="es-MX" altLang="es-MX" sz="2400" b="1" i="0" u="none" strike="noStrike" kern="1200" cap="none" spc="0" normalizeH="0" baseline="0" noProof="1">
                <a:ln>
                  <a:noFill/>
                </a:ln>
                <a:solidFill>
                  <a:srgbClr val="000000"/>
                </a:solidFill>
                <a:effectLst/>
                <a:uLnTx/>
                <a:uFillTx/>
                <a:latin typeface="Arial" panose="020B0604020202020204" pitchFamily="34" charset="0"/>
                <a:ea typeface="+mn-ea"/>
                <a:cs typeface="Times New Roman"/>
              </a:rPr>
              <a:t>Dos aspectos de lo mismo</a:t>
            </a: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s-MX" altLang="es-MX" sz="2400" b="1" i="0" u="none" strike="noStrike" kern="1200" cap="none" spc="0" normalizeH="0" baseline="0" noProof="1">
              <a:ln>
                <a:noFill/>
              </a:ln>
              <a:solidFill>
                <a:srgbClr val="000000"/>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1">
                <a:ln>
                  <a:noFill/>
                </a:ln>
                <a:solidFill>
                  <a:srgbClr val="000000"/>
                </a:solidFill>
                <a:effectLst/>
                <a:uLnTx/>
                <a:uFillTx/>
                <a:latin typeface="Arial" panose="020B0604020202020204" pitchFamily="34" charset="0"/>
                <a:ea typeface="+mn-ea"/>
                <a:cs typeface="Times New Roman"/>
              </a:rPr>
              <a:t>La densidad en general se refiere a procesos en el espacio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1">
                <a:ln>
                  <a:noFill/>
                </a:ln>
                <a:solidFill>
                  <a:srgbClr val="000000"/>
                </a:solidFill>
                <a:effectLst/>
                <a:uLnTx/>
                <a:uFillTx/>
                <a:latin typeface="Arial" panose="020B0604020202020204" pitchFamily="34" charset="0"/>
                <a:ea typeface="+mn-ea"/>
                <a:cs typeface="Times New Roman"/>
              </a:rPr>
              <a:t>La frecuencia en general se refiere a procesos en el tiempo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1">
                <a:ln>
                  <a:noFill/>
                </a:ln>
                <a:solidFill>
                  <a:srgbClr val="000000"/>
                </a:solidFill>
                <a:effectLst/>
                <a:uLnTx/>
                <a:uFillTx/>
                <a:latin typeface="Arial" panose="020B0604020202020204" pitchFamily="34" charset="0"/>
                <a:ea typeface="+mn-ea"/>
                <a:cs typeface="Times New Roman"/>
              </a:rPr>
              <a:t>En un espacio tiempo son dos aspectos de lo mismo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800" b="0" i="0" u="none" strike="noStrike" kern="1200" cap="none" spc="0" normalizeH="0" baseline="0" noProof="1">
              <a:ln>
                <a:noFill/>
              </a:ln>
              <a:solidFill>
                <a:prstClr val="black"/>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1">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http://www.fgalindosoria.com/informatica/properties/d_f/</a:t>
            </a:r>
            <a:endParaRPr kumimoji="0" lang="es-MX" altLang="es-MX" sz="2000" b="0" i="0" u="none" strike="noStrike" kern="1200" cap="none" spc="0" normalizeH="0" baseline="0" noProof="1">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7012312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88067ED-727D-4802-8C4C-5B1D9995324F}"/>
              </a:ext>
            </a:extLst>
          </p:cNvPr>
          <p:cNvSpPr/>
          <p:nvPr/>
        </p:nvSpPr>
        <p:spPr>
          <a:xfrm>
            <a:off x="1645920" y="2998554"/>
            <a:ext cx="4572000" cy="1077218"/>
          </a:xfrm>
          <a:prstGeom prst="rect">
            <a:avLst/>
          </a:prstGeom>
          <a:ln>
            <a:noFill/>
          </a:ln>
          <a:effectLst>
            <a:glow rad="228600">
              <a:schemeClr val="accent6">
                <a:satMod val="175000"/>
                <a:alpha val="40000"/>
              </a:schemeClr>
            </a:glow>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spAutoFit/>
          </a:bodyPr>
          <a:lstStyle/>
          <a:p>
            <a:r>
              <a:rPr lang="es-MX" sz="3200" dirty="0"/>
              <a:t>Distribución y</a:t>
            </a:r>
          </a:p>
          <a:p>
            <a:r>
              <a:rPr lang="es-MX" sz="3200" dirty="0"/>
              <a:t>Campo</a:t>
            </a:r>
          </a:p>
        </p:txBody>
      </p:sp>
      <p:sp>
        <p:nvSpPr>
          <p:cNvPr id="3" name="Rectángulo 2">
            <a:extLst>
              <a:ext uri="{FF2B5EF4-FFF2-40B4-BE49-F238E27FC236}">
                <a16:creationId xmlns:a16="http://schemas.microsoft.com/office/drawing/2014/main" id="{44285C16-D13D-4781-AC6A-470ECE490AE3}"/>
              </a:ext>
            </a:extLst>
          </p:cNvPr>
          <p:cNvSpPr/>
          <p:nvPr/>
        </p:nvSpPr>
        <p:spPr>
          <a:xfrm>
            <a:off x="1088136" y="2075224"/>
            <a:ext cx="6967728" cy="584775"/>
          </a:xfrm>
          <a:prstGeom prst="rect">
            <a:avLst/>
          </a:prstGeom>
          <a:ln>
            <a:noFill/>
          </a:ln>
          <a:effectLst>
            <a:glow rad="228600">
              <a:schemeClr val="accent6">
                <a:satMod val="175000"/>
                <a:alpha val="40000"/>
              </a:schemeClr>
            </a:glow>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a:spAutoFit/>
          </a:bodyPr>
          <a:lstStyle/>
          <a:p>
            <a:pPr lvl="0" defTabSz="914400" eaLnBrk="0" fontAlgn="base" hangingPunct="0">
              <a:spcBef>
                <a:spcPct val="0"/>
              </a:spcBef>
              <a:spcAft>
                <a:spcPct val="0"/>
              </a:spcAft>
              <a:tabLst>
                <a:tab pos="449263" algn="l"/>
              </a:tabLst>
              <a:defRPr/>
            </a:pPr>
            <a:r>
              <a:rPr lang="en-US" altLang="es-MX" sz="3200" dirty="0" err="1">
                <a:solidFill>
                  <a:srgbClr val="000000"/>
                </a:solidFill>
                <a:latin typeface="Times New Roman" panose="02020603050405020304" pitchFamily="18" charset="0"/>
                <a:cs typeface="Times New Roman" panose="02020603050405020304" pitchFamily="18" charset="0"/>
              </a:rPr>
              <a:t>Densidad</a:t>
            </a:r>
            <a:r>
              <a:rPr lang="en-US" altLang="es-MX" sz="3200" dirty="0">
                <a:solidFill>
                  <a:srgbClr val="000000"/>
                </a:solidFill>
                <a:latin typeface="Times New Roman" panose="02020603050405020304" pitchFamily="18" charset="0"/>
                <a:cs typeface="Times New Roman" panose="02020603050405020304" pitchFamily="18" charset="0"/>
              </a:rPr>
              <a:t> y </a:t>
            </a:r>
            <a:r>
              <a:rPr lang="en-US" altLang="es-MX" sz="3200" dirty="0" err="1">
                <a:solidFill>
                  <a:srgbClr val="000000"/>
                </a:solidFill>
                <a:latin typeface="Times New Roman" panose="02020603050405020304" pitchFamily="18" charset="0"/>
                <a:cs typeface="Times New Roman" panose="02020603050405020304" pitchFamily="18" charset="0"/>
              </a:rPr>
              <a:t>Frecuencia</a:t>
            </a:r>
            <a:endParaRPr lang="en-US" altLang="es-MX" sz="3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088900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F1840D0-4775-42FA-B156-6E77DF614C74}"/>
              </a:ext>
            </a:extLst>
          </p:cNvPr>
          <p:cNvSpPr/>
          <p:nvPr/>
        </p:nvSpPr>
        <p:spPr>
          <a:xfrm>
            <a:off x="41148" y="992678"/>
            <a:ext cx="9061704" cy="543225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simetría (del griego </a:t>
            </a:r>
            <a:r>
              <a:rPr kumimoji="0" lang="es-MX"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σύν</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y </a:t>
            </a:r>
            <a:r>
              <a:rPr kumimoji="0" lang="es-MX"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μέτρον</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"medida") es un rasgo característico de formas geométricas, sistemas, ecuaciones y otros objetos materiales, o entidades abstractas, relacionada con su </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invariancia bajo ciertas transformaciones, movimientos o intercambios</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 condiciones formales, un objeto es simétrico en lo que concierne a una operación matemática si el resultado de aplicar esa operación o transformación al objeto, el resultado es un objeto indistinguible en su aspecto del objeto original. Dos objetos son simétricos uno al otro en lo que concierne a un grupo dado de operaciones si uno es obtenido de otro por algunas operaciones (y viceversa). </a:t>
            </a:r>
          </a:p>
        </p:txBody>
      </p:sp>
      <p:sp>
        <p:nvSpPr>
          <p:cNvPr id="4" name="Rectángulo 3">
            <a:extLst>
              <a:ext uri="{FF2B5EF4-FFF2-40B4-BE49-F238E27FC236}">
                <a16:creationId xmlns:a16="http://schemas.microsoft.com/office/drawing/2014/main" id="{B1CC1F4A-DC74-4869-AE8A-A2D19F24FDB2}"/>
              </a:ext>
            </a:extLst>
          </p:cNvPr>
          <p:cNvSpPr/>
          <p:nvPr/>
        </p:nvSpPr>
        <p:spPr>
          <a:xfrm>
            <a:off x="2387599" y="6424934"/>
            <a:ext cx="675640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Wikipedia 20180319    </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https://es.wikipedia.org/wiki/Simetr%C3%ADa</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Rectángulo 4">
            <a:extLst>
              <a:ext uri="{FF2B5EF4-FFF2-40B4-BE49-F238E27FC236}">
                <a16:creationId xmlns:a16="http://schemas.microsoft.com/office/drawing/2014/main" id="{FD44DCFD-CFD1-4E1E-A3CF-AFF2B233D221}"/>
              </a:ext>
            </a:extLst>
          </p:cNvPr>
          <p:cNvSpPr/>
          <p:nvPr/>
        </p:nvSpPr>
        <p:spPr>
          <a:xfrm>
            <a:off x="82296" y="75580"/>
            <a:ext cx="3125215" cy="11079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6600" b="1" i="0" u="none" strike="noStrike" kern="1200" cap="none" spc="0" normalizeH="0" baseline="0" noProof="0" dirty="0">
                <a:ln>
                  <a:noFill/>
                </a:ln>
                <a:solidFill>
                  <a:prstClr val="black"/>
                </a:solidFill>
                <a:effectLst/>
                <a:uLnTx/>
                <a:uFillTx/>
                <a:latin typeface="Calibri" panose="020F0502020204030204"/>
                <a:ea typeface="+mn-ea"/>
                <a:cs typeface="+mn-cs"/>
              </a:rPr>
              <a:t>Simetría</a:t>
            </a:r>
          </a:p>
        </p:txBody>
      </p:sp>
    </p:spTree>
    <p:extLst>
      <p:ext uri="{BB962C8B-B14F-4D97-AF65-F5344CB8AC3E}">
        <p14:creationId xmlns:p14="http://schemas.microsoft.com/office/powerpoint/2010/main" val="166719774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0CC5596-742D-4702-AE15-49B6A8939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3913239"/>
          </a:xfrm>
          <a:prstGeom prst="rect">
            <a:avLst/>
          </a:prstGeom>
        </p:spPr>
      </p:pic>
      <p:sp>
        <p:nvSpPr>
          <p:cNvPr id="8" name="Rectángulo 7">
            <a:extLst>
              <a:ext uri="{FF2B5EF4-FFF2-40B4-BE49-F238E27FC236}">
                <a16:creationId xmlns:a16="http://schemas.microsoft.com/office/drawing/2014/main" id="{3A698EB0-7C2E-4009-B9D3-98D2A871E69C}"/>
              </a:ext>
            </a:extLst>
          </p:cNvPr>
          <p:cNvSpPr/>
          <p:nvPr/>
        </p:nvSpPr>
        <p:spPr>
          <a:xfrm>
            <a:off x="0" y="5549761"/>
            <a:ext cx="6168020" cy="123110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n-US" altLang="es-MX" sz="56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Simetría</a:t>
            </a:r>
            <a:endParaRPr kumimoji="0" lang="en-US" altLang="es-MX" sz="5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n-US"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http://www.fgalindosoria.com/informatica/properties/symmetry</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10" name="Rectángulo 9">
            <a:extLst>
              <a:ext uri="{FF2B5EF4-FFF2-40B4-BE49-F238E27FC236}">
                <a16:creationId xmlns:a16="http://schemas.microsoft.com/office/drawing/2014/main" id="{19084F0F-45EA-4FED-A503-E192F0E5199F}"/>
              </a:ext>
            </a:extLst>
          </p:cNvPr>
          <p:cNvSpPr/>
          <p:nvPr/>
        </p:nvSpPr>
        <p:spPr>
          <a:xfrm>
            <a:off x="1209822" y="3913238"/>
            <a:ext cx="7934178" cy="2492990"/>
          </a:xfrm>
          <a:prstGeom prst="rect">
            <a:avLst/>
          </a:prstGeom>
        </p:spPr>
        <p:txBody>
          <a:bodyPr wrap="square">
            <a:spAutoFit/>
          </a:bodyPr>
          <a:lstStyle/>
          <a:p>
            <a:pPr marL="457200" marR="0" lvl="1" indent="0" algn="r" defTabSz="914400" rtl="0" eaLnBrk="0" fontAlgn="base" latinLnBrk="0" hangingPunct="0">
              <a:lnSpc>
                <a:spcPct val="100000"/>
              </a:lnSpc>
              <a:spcBef>
                <a:spcPct val="0"/>
              </a:spcBef>
              <a:spcAft>
                <a:spcPct val="0"/>
              </a:spcAft>
              <a:buClrTx/>
              <a:buSzTx/>
              <a:buFontTx/>
              <a:buNone/>
              <a:tabLst/>
              <a:defRPr/>
            </a:pPr>
            <a:r>
              <a:rPr kumimoji="0" lang="es-ES_tradnl"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Simetría, Invariancia, Teoría de Grupos</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457200" marR="0" lvl="1" indent="0" algn="r" defTabSz="914400" rtl="0" eaLnBrk="0" fontAlgn="base" latinLnBrk="0" hangingPunct="0">
              <a:lnSpc>
                <a:spcPct val="100000"/>
              </a:lnSpc>
              <a:spcBef>
                <a:spcPct val="0"/>
              </a:spcBef>
              <a:spcAft>
                <a:spcPct val="0"/>
              </a:spcAft>
              <a:buClrTx/>
              <a:buSzTx/>
              <a:buFontTx/>
              <a:buNone/>
              <a:tabLst/>
              <a:defRPr/>
            </a:pPr>
            <a:r>
              <a:rPr kumimoji="0" lang="es-ES_tradnl"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4"/>
              </a:rPr>
              <a:t>http://www.fgalindosoria.com/informatica/properties/symmetry/symmetry_invariance_groups.htm</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457200" marR="0" lvl="1" indent="0" algn="r" defTabSz="914400" rtl="0" eaLnBrk="0" fontAlgn="base" latinLnBrk="0" hangingPunct="0">
              <a:lnSpc>
                <a:spcPct val="100000"/>
              </a:lnSpc>
              <a:spcBef>
                <a:spcPct val="0"/>
              </a:spcBef>
              <a:spcAft>
                <a:spcPct val="0"/>
              </a:spcAft>
              <a:buClrTx/>
              <a:buSzTx/>
              <a:buFontTx/>
              <a:buNone/>
              <a:tabLst/>
              <a:defRPr/>
            </a:pPr>
            <a:endParaRPr kumimoji="0" lang="en-US" altLang="es-MX"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457200" marR="0" lvl="1" indent="0" algn="r" defTabSz="914400" rtl="0" eaLnBrk="0" fontAlgn="base" latinLnBrk="0" hangingPunct="0">
              <a:lnSpc>
                <a:spcPct val="100000"/>
              </a:lnSpc>
              <a:spcBef>
                <a:spcPct val="0"/>
              </a:spcBef>
              <a:spcAft>
                <a:spcPct val="0"/>
              </a:spcAft>
              <a:buClrTx/>
              <a:buSzTx/>
              <a:buFontTx/>
              <a:buNone/>
              <a:tabLst/>
              <a:defRPr/>
            </a:pPr>
            <a:r>
              <a:rPr kumimoji="0" lang="en-US" alt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Simetría</a:t>
            </a: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Fractal</a:t>
            </a:r>
          </a:p>
          <a:p>
            <a:pPr marL="457200" marR="0" lvl="1" indent="0" algn="r" defTabSz="914400" rtl="0" eaLnBrk="0" fontAlgn="base" latinLnBrk="0" hangingPunct="0">
              <a:lnSpc>
                <a:spcPct val="100000"/>
              </a:lnSpc>
              <a:spcBef>
                <a:spcPct val="0"/>
              </a:spcBef>
              <a:spcAft>
                <a:spcPct val="0"/>
              </a:spcAft>
              <a:buClrTx/>
              <a:buSzTx/>
              <a:buFontTx/>
              <a:buNone/>
              <a:tabLst/>
              <a:defRPr/>
            </a:pPr>
            <a:r>
              <a:rPr kumimoji="0" lang="en-US" alt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Leyes</a:t>
            </a: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 </a:t>
            </a:r>
            <a:r>
              <a:rPr kumimoji="0" lang="en-US" alt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potencias</a:t>
            </a: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invariancia</a:t>
            </a: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fractal,  </a:t>
            </a:r>
            <a:r>
              <a:rPr kumimoji="0" lang="en-US" alt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autosimilaridad</a:t>
            </a: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invarianza</a:t>
            </a: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bajo </a:t>
            </a:r>
            <a:r>
              <a:rPr kumimoji="0" lang="en-US" alt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cambios</a:t>
            </a: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 </a:t>
            </a:r>
            <a:r>
              <a:rPr kumimoji="0" lang="en-US" alt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escala</a:t>
            </a: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457200" marR="0" lvl="1" indent="0" algn="r" defTabSz="914400" rtl="0" eaLnBrk="0" fontAlgn="base" latinLnBrk="0" hangingPunct="0">
              <a:lnSpc>
                <a:spcPct val="100000"/>
              </a:lnSpc>
              <a:spcBef>
                <a:spcPct val="0"/>
              </a:spcBef>
              <a:spcAft>
                <a:spcPct val="0"/>
              </a:spcAft>
              <a:buClrTx/>
              <a:buSzTx/>
              <a:buFontTx/>
              <a:buNone/>
              <a:tabLst/>
              <a:defRPr/>
            </a:pP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5"/>
              </a:rPr>
              <a:t>http://www.fgalindosoria.com/informatica/properties/symmetry/fractal_symmetry.htm</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457200" marR="0" lvl="1" indent="0" algn="r" defTabSz="914400" rtl="0" eaLnBrk="0" fontAlgn="base" latinLnBrk="0" hangingPunct="0">
              <a:lnSpc>
                <a:spcPct val="100000"/>
              </a:lnSpc>
              <a:spcBef>
                <a:spcPct val="0"/>
              </a:spcBef>
              <a:spcAft>
                <a:spcPct val="0"/>
              </a:spcAft>
              <a:buClrTx/>
              <a:buSzTx/>
              <a:buFontTx/>
              <a:buNone/>
              <a:tabLst/>
              <a:defRPr/>
            </a:pPr>
            <a:endParaRPr kumimoji="0" lang="en-US" altLang="es-MX"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457200" marR="0" lvl="1" indent="0" algn="r" defTabSz="914400" rtl="0" eaLnBrk="0" fontAlgn="base" latinLnBrk="0" hangingPunct="0">
              <a:lnSpc>
                <a:spcPct val="100000"/>
              </a:lnSpc>
              <a:spcBef>
                <a:spcPct val="0"/>
              </a:spcBef>
              <a:spcAft>
                <a:spcPct val="0"/>
              </a:spcAft>
              <a:buClrTx/>
              <a:buSzTx/>
              <a:buFontTx/>
              <a:buNone/>
              <a:tabLst/>
              <a:defRPr/>
            </a:pPr>
            <a:r>
              <a:rPr kumimoji="0" lang="en-US" alt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Espacio</a:t>
            </a: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Tiempo</a:t>
            </a: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Fractal</a:t>
            </a:r>
          </a:p>
          <a:p>
            <a:pPr marL="457200" marR="0" lvl="1" indent="0" algn="r" defTabSz="914400" rtl="0" eaLnBrk="0" fontAlgn="base" latinLnBrk="0" hangingPunct="0">
              <a:lnSpc>
                <a:spcPct val="100000"/>
              </a:lnSpc>
              <a:spcBef>
                <a:spcPct val="0"/>
              </a:spcBef>
              <a:spcAft>
                <a:spcPct val="0"/>
              </a:spcAft>
              <a:buClrTx/>
              <a:buSzTx/>
              <a:buFontTx/>
              <a:buNone/>
              <a:tabLst/>
              <a:defRPr/>
            </a:pP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6"/>
              </a:rPr>
              <a:t>http://www.fgalindosoria.com/informatica/properties/symmetry/fractal_space_time.htm</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457200" marR="0" lvl="1" indent="0" algn="r" defTabSz="914400" rtl="0" eaLnBrk="0" fontAlgn="base" latinLnBrk="0" hangingPunct="0">
              <a:lnSpc>
                <a:spcPct val="100000"/>
              </a:lnSpc>
              <a:spcBef>
                <a:spcPct val="0"/>
              </a:spcBef>
              <a:spcAft>
                <a:spcPct val="0"/>
              </a:spcAft>
              <a:buClrTx/>
              <a:buSzTx/>
              <a:buFontTx/>
              <a:buNone/>
              <a:tabLst/>
              <a:defRPr/>
            </a:pPr>
            <a:endParaRPr kumimoji="0" lang="en-US" altLang="es-MX" sz="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457200" marR="0" lvl="1" indent="0" algn="r" defTabSz="914400" rtl="0" eaLnBrk="0" fontAlgn="base" latinLnBrk="0" hangingPunct="0">
              <a:lnSpc>
                <a:spcPct val="100000"/>
              </a:lnSpc>
              <a:spcBef>
                <a:spcPct val="0"/>
              </a:spcBef>
              <a:spcAft>
                <a:spcPct val="0"/>
              </a:spcAft>
              <a:buClrTx/>
              <a:buSzTx/>
              <a:buFontTx/>
              <a:buNone/>
              <a:tabLst/>
              <a:defRPr/>
            </a:pPr>
            <a:r>
              <a:rPr kumimoji="0" lang="en-US" altLang="es-MX" sz="1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Invariancia</a:t>
            </a: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Gauge</a:t>
            </a:r>
          </a:p>
          <a:p>
            <a:pPr marL="457200" marR="0" lvl="1" indent="0" algn="r" defTabSz="914400" rtl="0" eaLnBrk="0" fontAlgn="base" latinLnBrk="0" hangingPunct="0">
              <a:lnSpc>
                <a:spcPct val="100000"/>
              </a:lnSpc>
              <a:spcBef>
                <a:spcPct val="0"/>
              </a:spcBef>
              <a:spcAft>
                <a:spcPct val="0"/>
              </a:spcAft>
              <a:buClrTx/>
              <a:buSzTx/>
              <a:buFontTx/>
              <a:buNone/>
              <a:tabLst/>
              <a:defRPr/>
            </a:pPr>
            <a:r>
              <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7"/>
              </a:rPr>
              <a:t>http://www.fgalindosoria.com/informatica/properties/symmetry/gauge_invariance.htm</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1" name="Rectángulo 10">
            <a:extLst>
              <a:ext uri="{FF2B5EF4-FFF2-40B4-BE49-F238E27FC236}">
                <a16:creationId xmlns:a16="http://schemas.microsoft.com/office/drawing/2014/main" id="{C320B5F6-BB74-42DA-A2FC-3FE7A35BA894}"/>
              </a:ext>
            </a:extLst>
          </p:cNvPr>
          <p:cNvSpPr/>
          <p:nvPr/>
        </p:nvSpPr>
        <p:spPr>
          <a:xfrm>
            <a:off x="4056474" y="3244334"/>
            <a:ext cx="1031051" cy="369332"/>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n-US" altLang="es-MX" sz="1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Simetría</a:t>
            </a:r>
            <a:endParaRPr kumimoji="0" lang="en-US" altLang="es-MX"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401595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5B654881-A50F-4BE0-88BA-2333DD7A3BD8}"/>
              </a:ext>
            </a:extLst>
          </p:cNvPr>
          <p:cNvSpPr>
            <a:spLocks noGrp="1" noChangeArrowheads="1"/>
          </p:cNvSpPr>
          <p:nvPr>
            <p:ph type="title" idx="4294967295"/>
          </p:nvPr>
        </p:nvSpPr>
        <p:spPr>
          <a:xfrm>
            <a:off x="1364566" y="2175803"/>
            <a:ext cx="7315200" cy="1154723"/>
          </a:xfrm>
        </p:spPr>
        <p:txBody>
          <a:bodyPr/>
          <a:lstStyle/>
          <a:p>
            <a:pPr algn="l" eaLnBrk="1" hangingPunct="1"/>
            <a:r>
              <a:rPr lang="es-MX" altLang="es-MX" sz="3600" b="1" spc="300" dirty="0">
                <a:solidFill>
                  <a:schemeClr val="tx1"/>
                </a:solidFill>
                <a:cs typeface="Times New Roman" panose="02020603050405020304" pitchFamily="18" charset="0"/>
              </a:rPr>
              <a:t>El viaje sigue y sigue</a:t>
            </a:r>
            <a:br>
              <a:rPr lang="es-MX" altLang="es-MX" sz="3600" b="1" spc="300" dirty="0">
                <a:solidFill>
                  <a:schemeClr val="tx1"/>
                </a:solidFill>
                <a:cs typeface="Times New Roman" panose="02020603050405020304" pitchFamily="18" charset="0"/>
              </a:rPr>
            </a:br>
            <a:r>
              <a:rPr lang="es-MX" altLang="es-MX" sz="3600" b="1" spc="300" dirty="0">
                <a:solidFill>
                  <a:schemeClr val="tx1"/>
                </a:solidFill>
                <a:cs typeface="Times New Roman" panose="02020603050405020304" pitchFamily="18" charset="0"/>
              </a:rPr>
              <a:t>                 y no se le ve fin...</a:t>
            </a:r>
            <a:endParaRPr lang="es-ES" altLang="es-MX" sz="3600" b="1" spc="3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139227085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75679BF-24F8-4690-B7C5-9A2B235F4136}"/>
              </a:ext>
            </a:extLst>
          </p:cNvPr>
          <p:cNvPicPr>
            <a:picLocks noChangeAspect="1"/>
          </p:cNvPicPr>
          <p:nvPr/>
        </p:nvPicPr>
        <p:blipFill>
          <a:blip r:embed="rId2"/>
          <a:stretch>
            <a:fillRect/>
          </a:stretch>
        </p:blipFill>
        <p:spPr>
          <a:xfrm>
            <a:off x="2776282" y="0"/>
            <a:ext cx="6215062" cy="6858000"/>
          </a:xfrm>
          <a:prstGeom prst="rect">
            <a:avLst/>
          </a:prstGeom>
        </p:spPr>
      </p:pic>
      <p:sp>
        <p:nvSpPr>
          <p:cNvPr id="2" name="Rectángulo 1">
            <a:extLst>
              <a:ext uri="{FF2B5EF4-FFF2-40B4-BE49-F238E27FC236}">
                <a16:creationId xmlns:a16="http://schemas.microsoft.com/office/drawing/2014/main" id="{3FCBECB0-B262-4667-A2F4-275EFD3AD20E}"/>
              </a:ext>
            </a:extLst>
          </p:cNvPr>
          <p:cNvSpPr/>
          <p:nvPr/>
        </p:nvSpPr>
        <p:spPr>
          <a:xfrm>
            <a:off x="321469" y="1910091"/>
            <a:ext cx="2175596" cy="1754326"/>
          </a:xfrm>
          <a:prstGeom prst="rect">
            <a:avLst/>
          </a:prstGeom>
        </p:spPr>
        <p:txBody>
          <a:bodyPr wrap="none">
            <a:spAutoFit/>
          </a:bodyPr>
          <a:lstStyle/>
          <a:p>
            <a:r>
              <a:rPr lang="es-MX" sz="2800" dirty="0">
                <a:solidFill>
                  <a:prstClr val="black"/>
                </a:solidFill>
                <a:latin typeface="Times New Roman" panose="02020603050405020304" pitchFamily="18" charset="0"/>
                <a:cs typeface="Times New Roman" panose="02020603050405020304" pitchFamily="18" charset="0"/>
              </a:rPr>
              <a:t>Simetría</a:t>
            </a:r>
          </a:p>
          <a:p>
            <a:endParaRPr lang="es-MX" sz="1200" dirty="0">
              <a:solidFill>
                <a:prstClr val="black"/>
              </a:solidFill>
              <a:latin typeface="Times New Roman" panose="02020603050405020304" pitchFamily="18" charset="0"/>
              <a:cs typeface="Times New Roman" panose="02020603050405020304" pitchFamily="18" charset="0"/>
            </a:endParaRPr>
          </a:p>
          <a:p>
            <a:r>
              <a:rPr lang="es-MX" sz="2800" dirty="0">
                <a:solidFill>
                  <a:prstClr val="black"/>
                </a:solidFill>
                <a:latin typeface="Times New Roman" panose="02020603050405020304" pitchFamily="18" charset="0"/>
                <a:cs typeface="Times New Roman" panose="02020603050405020304" pitchFamily="18" charset="0"/>
              </a:rPr>
              <a:t>   Algunas</a:t>
            </a:r>
          </a:p>
          <a:p>
            <a:endParaRPr lang="es-MX" sz="1200" dirty="0">
              <a:solidFill>
                <a:prstClr val="black"/>
              </a:solidFill>
              <a:latin typeface="Times New Roman" panose="02020603050405020304" pitchFamily="18" charset="0"/>
              <a:cs typeface="Times New Roman" panose="02020603050405020304" pitchFamily="18" charset="0"/>
            </a:endParaRPr>
          </a:p>
          <a:p>
            <a:r>
              <a:rPr lang="es-MX" sz="2800" dirty="0">
                <a:solidFill>
                  <a:prstClr val="black"/>
                </a:solidFill>
                <a:latin typeface="Times New Roman" panose="02020603050405020304" pitchFamily="18" charset="0"/>
                <a:cs typeface="Times New Roman" panose="02020603050405020304" pitchFamily="18" charset="0"/>
              </a:rPr>
              <a:t>      relaciones</a:t>
            </a:r>
            <a:endParaRPr lang="es-MX" dirty="0"/>
          </a:p>
        </p:txBody>
      </p:sp>
      <p:sp>
        <p:nvSpPr>
          <p:cNvPr id="3" name="Rectángulo 2">
            <a:extLst>
              <a:ext uri="{FF2B5EF4-FFF2-40B4-BE49-F238E27FC236}">
                <a16:creationId xmlns:a16="http://schemas.microsoft.com/office/drawing/2014/main" id="{49C2974B-E552-41A0-BB13-50AC21E6FE50}"/>
              </a:ext>
            </a:extLst>
          </p:cNvPr>
          <p:cNvSpPr/>
          <p:nvPr/>
        </p:nvSpPr>
        <p:spPr>
          <a:xfrm>
            <a:off x="461078" y="5694290"/>
            <a:ext cx="2175596" cy="923330"/>
          </a:xfrm>
          <a:prstGeom prst="rect">
            <a:avLst/>
          </a:prstGeom>
        </p:spPr>
        <p:txBody>
          <a:bodyPr wrap="square">
            <a:spAutoFit/>
          </a:bodyPr>
          <a:lstStyle/>
          <a:p>
            <a:pPr algn="r"/>
            <a:r>
              <a:rPr lang="es-MX" dirty="0">
                <a:hlinkClick r:id="rId3"/>
              </a:rPr>
              <a:t>http://www.fgalindosoria.com/informatica/properties/symmetry/</a:t>
            </a:r>
            <a:endParaRPr lang="es-MX" dirty="0"/>
          </a:p>
        </p:txBody>
      </p:sp>
    </p:spTree>
    <p:extLst>
      <p:ext uri="{BB962C8B-B14F-4D97-AF65-F5344CB8AC3E}">
        <p14:creationId xmlns:p14="http://schemas.microsoft.com/office/powerpoint/2010/main" val="17476313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C324628-D918-4429-9625-5E1577ECD702}"/>
              </a:ext>
            </a:extLst>
          </p:cNvPr>
          <p:cNvSpPr/>
          <p:nvPr/>
        </p:nvSpPr>
        <p:spPr>
          <a:xfrm>
            <a:off x="112542" y="71135"/>
            <a:ext cx="4881488" cy="64633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srgbClr val="000000"/>
                </a:solidFill>
                <a:effectLst/>
                <a:uLnTx/>
                <a:uFillTx/>
                <a:latin typeface="Times New Roman"/>
                <a:ea typeface="+mn-ea"/>
                <a:cs typeface="Times New Roman"/>
              </a:rPr>
              <a:t>Teorema de </a:t>
            </a:r>
            <a:r>
              <a:rPr kumimoji="0" lang="es-MX" sz="4000" b="1" i="0" u="none" strike="noStrike" kern="1200" cap="none" spc="0" normalizeH="0" baseline="0" noProof="0" dirty="0" err="1">
                <a:ln>
                  <a:noFill/>
                </a:ln>
                <a:solidFill>
                  <a:srgbClr val="000000"/>
                </a:solidFill>
                <a:effectLst/>
                <a:uLnTx/>
                <a:uFillTx/>
                <a:latin typeface="Times New Roman"/>
                <a:ea typeface="+mn-ea"/>
                <a:cs typeface="Times New Roman"/>
              </a:rPr>
              <a:t>Noether</a:t>
            </a:r>
            <a:endParaRPr kumimoji="0" lang="es-MX" sz="4000" b="1"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Campo frontera que se da en la intercepción entre dimensión, simetría, invariancia, leyes de conservación, teoría de Grupos, etc.</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Informalmente, el Teorema de </a:t>
            </a:r>
            <a:r>
              <a:rPr kumimoji="0" lang="es-MX" sz="2400" b="0" i="0" u="none" strike="noStrike" kern="1200" cap="none" spc="0" normalizeH="0" baseline="0" noProof="0" dirty="0" err="1">
                <a:ln>
                  <a:noFill/>
                </a:ln>
                <a:solidFill>
                  <a:srgbClr val="000000"/>
                </a:solidFill>
                <a:effectLst/>
                <a:uLnTx/>
                <a:uFillTx/>
                <a:latin typeface="Times New Roman"/>
                <a:ea typeface="+mn-ea"/>
                <a:cs typeface="Times New Roman"/>
              </a:rPr>
              <a:t>Noether</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se puede establecer como:</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srgbClr val="000000"/>
                </a:solidFill>
                <a:effectLst/>
                <a:uLnTx/>
                <a:uFillTx/>
                <a:latin typeface="Times New Roman"/>
                <a:ea typeface="+mn-ea"/>
                <a:cs typeface="Times New Roman"/>
              </a:rPr>
              <a:t>A cada simetría (continua), le corresponde una ley de conservación y viceversa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http://es.wikipedia.org/wiki/Teorema_de_Noether</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8" name="Rectángulo 7">
            <a:extLst>
              <a:ext uri="{FF2B5EF4-FFF2-40B4-BE49-F238E27FC236}">
                <a16:creationId xmlns:a16="http://schemas.microsoft.com/office/drawing/2014/main" id="{C69BF72F-773A-477B-B618-BB21B27F5C35}"/>
              </a:ext>
            </a:extLst>
          </p:cNvPr>
          <p:cNvSpPr/>
          <p:nvPr/>
        </p:nvSpPr>
        <p:spPr>
          <a:xfrm>
            <a:off x="4994032" y="71135"/>
            <a:ext cx="4149968" cy="6001643"/>
          </a:xfrm>
          <a:prstGeom prst="rect">
            <a:avLst/>
          </a:prstGeom>
          <a:solidFill>
            <a:schemeClr val="accent3">
              <a:alpha val="98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2D2DB9">
                    <a:lumMod val="75000"/>
                  </a:srgbClr>
                </a:solidFill>
                <a:effectLst/>
                <a:uLnTx/>
                <a:uFillTx/>
                <a:latin typeface="Arial" panose="020B0604020202020204" pitchFamily="34" charset="0"/>
                <a:ea typeface="+mn-ea"/>
                <a:cs typeface="Times New Roman"/>
              </a:rPr>
              <a:t>Emmy </a:t>
            </a:r>
            <a:r>
              <a:rPr kumimoji="0" lang="es-MX" sz="2400" b="0" i="0" u="none" strike="noStrike" kern="1200" cap="none" spc="0" normalizeH="0" baseline="0" noProof="0" dirty="0" err="1">
                <a:ln>
                  <a:noFill/>
                </a:ln>
                <a:solidFill>
                  <a:srgbClr val="2D2DB9">
                    <a:lumMod val="75000"/>
                  </a:srgbClr>
                </a:solidFill>
                <a:effectLst/>
                <a:uLnTx/>
                <a:uFillTx/>
                <a:latin typeface="Arial" panose="020B0604020202020204" pitchFamily="34" charset="0"/>
                <a:ea typeface="+mn-ea"/>
                <a:cs typeface="Times New Roman"/>
              </a:rPr>
              <a:t>Noether</a:t>
            </a:r>
            <a:r>
              <a:rPr kumimoji="0" lang="es-MX" sz="2400" b="0" i="0" u="none" strike="noStrike" kern="1200" cap="none" spc="0" normalizeH="0" baseline="0" noProof="0" dirty="0">
                <a:ln>
                  <a:noFill/>
                </a:ln>
                <a:solidFill>
                  <a:srgbClr val="2D2DB9">
                    <a:lumMod val="75000"/>
                  </a:srgbClr>
                </a:solidFill>
                <a:effectLst/>
                <a:uLnTx/>
                <a:uFillTx/>
                <a:latin typeface="Arial" panose="020B0604020202020204" pitchFamily="34" charset="0"/>
                <a:ea typeface="+mn-ea"/>
                <a:cs typeface="Times New Roman"/>
              </a:rPr>
              <a:t> está considerada como uno de los más grandes matemáticos que han existido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2D2DB9">
                    <a:lumMod val="75000"/>
                  </a:srgbClr>
                </a:solidFill>
                <a:effectLst/>
                <a:uLnTx/>
                <a:uFillTx/>
                <a:latin typeface="Arial" panose="020B0604020202020204" pitchFamily="34" charset="0"/>
                <a:ea typeface="+mn-ea"/>
                <a:cs typeface="Times New Roman"/>
              </a:rPr>
              <a:t>y el </a:t>
            </a:r>
            <a:r>
              <a:rPr kumimoji="0" lang="es-MX" sz="2400" b="0" i="0" u="none" strike="noStrike" kern="1200" cap="none" spc="0" normalizeH="0" baseline="0" noProof="0" dirty="0">
                <a:ln>
                  <a:noFill/>
                </a:ln>
                <a:solidFill>
                  <a:srgbClr val="2D2DB9">
                    <a:lumMod val="75000"/>
                  </a:srgbClr>
                </a:solidFill>
                <a:effectLst/>
                <a:uLnTx/>
                <a:uFillTx/>
                <a:latin typeface="Arial" panose="020B0604020202020204" pitchFamily="34" charset="0"/>
                <a:ea typeface="+mn-ea"/>
                <a:cs typeface="Times New Roman"/>
                <a:hlinkClick r:id="rId3"/>
              </a:rPr>
              <a:t>Teorema de </a:t>
            </a:r>
            <a:r>
              <a:rPr kumimoji="0" lang="es-MX" sz="2400" b="0" i="0" u="none" strike="noStrike" kern="1200" cap="none" spc="0" normalizeH="0" baseline="0" noProof="0" dirty="0" err="1">
                <a:ln>
                  <a:noFill/>
                </a:ln>
                <a:solidFill>
                  <a:srgbClr val="2D2DB9">
                    <a:lumMod val="75000"/>
                  </a:srgbClr>
                </a:solidFill>
                <a:effectLst/>
                <a:uLnTx/>
                <a:uFillTx/>
                <a:latin typeface="Arial" panose="020B0604020202020204" pitchFamily="34" charset="0"/>
                <a:ea typeface="+mn-ea"/>
                <a:cs typeface="Times New Roman"/>
                <a:hlinkClick r:id="rId3"/>
              </a:rPr>
              <a:t>Noether</a:t>
            </a:r>
            <a:r>
              <a:rPr kumimoji="0" lang="es-MX" sz="2400" b="0" i="0" u="none" strike="noStrike" kern="1200" cap="none" spc="0" normalizeH="0" baseline="0" noProof="0" dirty="0">
                <a:ln>
                  <a:noFill/>
                </a:ln>
                <a:solidFill>
                  <a:srgbClr val="2D2DB9">
                    <a:lumMod val="75000"/>
                  </a:srgbClr>
                </a:solidFill>
                <a:effectLst/>
                <a:uLnTx/>
                <a:uFillTx/>
                <a:latin typeface="Arial" panose="020B0604020202020204" pitchFamily="34" charset="0"/>
                <a:ea typeface="+mn-ea"/>
                <a:cs typeface="Times New Roman"/>
              </a:rPr>
              <a:t>, que se puede describir informalmente como que: </a:t>
            </a:r>
            <a:r>
              <a:rPr kumimoji="0" lang="es-MX" sz="2400" b="0" i="0" u="none" strike="noStrike" kern="1200" cap="none" spc="0" normalizeH="0" baseline="0" noProof="0" dirty="0">
                <a:ln>
                  <a:noFill/>
                </a:ln>
                <a:solidFill>
                  <a:srgbClr val="2D2DB9">
                    <a:lumMod val="75000"/>
                  </a:srgbClr>
                </a:solidFill>
                <a:effectLst/>
                <a:uLnTx/>
                <a:uFillTx/>
                <a:latin typeface="Arial" panose="020B0604020202020204" pitchFamily="34" charset="0"/>
                <a:ea typeface="Courier New" panose="02070309020205020404" pitchFamily="49" charset="0"/>
                <a:cs typeface="Times New Roman"/>
              </a:rPr>
              <a:t>a cada simetría (continua), le corresponde una ley de conservación y viceversa, establece una relación entre los fundamentos de la Informática (simetría) y de la Física (leyes de conservación)</a:t>
            </a:r>
            <a:endParaRPr kumimoji="0" lang="es-MX" sz="2400" b="0" i="0" u="none" strike="noStrike" kern="1200" cap="none" spc="0" normalizeH="0" baseline="0" noProof="0" dirty="0">
              <a:ln>
                <a:noFill/>
              </a:ln>
              <a:solidFill>
                <a:srgbClr val="2D2DB9">
                  <a:lumMod val="75000"/>
                </a:srgbClr>
              </a:solidFill>
              <a:effectLst/>
              <a:uLnTx/>
              <a:uFillTx/>
              <a:latin typeface="Times New Roman"/>
              <a:ea typeface="+mn-ea"/>
              <a:cs typeface="Times New Roman"/>
            </a:endParaRPr>
          </a:p>
        </p:txBody>
      </p:sp>
      <p:sp>
        <p:nvSpPr>
          <p:cNvPr id="9" name="Rectángulo 8">
            <a:extLst>
              <a:ext uri="{FF2B5EF4-FFF2-40B4-BE49-F238E27FC236}">
                <a16:creationId xmlns:a16="http://schemas.microsoft.com/office/drawing/2014/main" id="{746016C4-0427-4E2E-85D7-9A55FF96A161}"/>
              </a:ext>
            </a:extLst>
          </p:cNvPr>
          <p:cNvSpPr/>
          <p:nvPr/>
        </p:nvSpPr>
        <p:spPr>
          <a:xfrm>
            <a:off x="4994030" y="6142223"/>
            <a:ext cx="4149969"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4"/>
              </a:rPr>
              <a:t>http://www.fgalindosoria.com/informaticos/fundamentales/Amalie_Emmy_Noether/</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235938519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74C392E-77AC-49C8-943B-5E6688692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273" y="81150"/>
            <a:ext cx="8500727" cy="3104245"/>
          </a:xfrm>
          <a:prstGeom prst="rect">
            <a:avLst/>
          </a:prstGeom>
        </p:spPr>
      </p:pic>
      <p:sp>
        <p:nvSpPr>
          <p:cNvPr id="5" name="Rectangle 2">
            <a:extLst>
              <a:ext uri="{FF2B5EF4-FFF2-40B4-BE49-F238E27FC236}">
                <a16:creationId xmlns:a16="http://schemas.microsoft.com/office/drawing/2014/main" id="{A1139BAE-FCEE-4A85-A0D7-C0AC44190FEC}"/>
              </a:ext>
            </a:extLst>
          </p:cNvPr>
          <p:cNvSpPr>
            <a:spLocks noChangeArrowheads="1"/>
          </p:cNvSpPr>
          <p:nvPr/>
        </p:nvSpPr>
        <p:spPr bwMode="auto">
          <a:xfrm>
            <a:off x="151780" y="57000"/>
            <a:ext cx="453131"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Recursividad</a:t>
            </a:r>
          </a:p>
        </p:txBody>
      </p:sp>
      <p:sp>
        <p:nvSpPr>
          <p:cNvPr id="6" name="Rectángulo 5">
            <a:extLst>
              <a:ext uri="{FF2B5EF4-FFF2-40B4-BE49-F238E27FC236}">
                <a16:creationId xmlns:a16="http://schemas.microsoft.com/office/drawing/2014/main" id="{325EB810-B37C-43A8-8145-0A9BCE47E98E}"/>
              </a:ext>
            </a:extLst>
          </p:cNvPr>
          <p:cNvSpPr/>
          <p:nvPr/>
        </p:nvSpPr>
        <p:spPr>
          <a:xfrm>
            <a:off x="604911" y="3185395"/>
            <a:ext cx="8387309" cy="341632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000000"/>
                </a:solidFill>
                <a:effectLst/>
                <a:uLnTx/>
                <a:uFillTx/>
                <a:latin typeface="Times New Roman"/>
                <a:ea typeface="+mn-ea"/>
                <a:cs typeface="Times New Roman"/>
              </a:rPr>
              <a:t>La recursividad es una propiedad fundamental de la Informática, que consiste en que algo se define o describe en términos de si mismo.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Fenómenos o procesos recursivos son, por ejemplo; la Invariancia Gauge (Invariancia bajo cambio de Escala), los Fractales, las Leyes de Potencia (</a:t>
            </a:r>
            <a:r>
              <a:rPr kumimoji="0" lang="es-MX" sz="2400" b="0" i="0" u="none" strike="noStrike" kern="1200" cap="none" spc="0" normalizeH="0" baseline="0" noProof="0" dirty="0" err="1">
                <a:ln>
                  <a:noFill/>
                </a:ln>
                <a:solidFill>
                  <a:srgbClr val="000000"/>
                </a:solidFill>
                <a:effectLst/>
                <a:uLnTx/>
                <a:uFillTx/>
                <a:latin typeface="Times New Roman"/>
                <a:ea typeface="+mn-ea"/>
                <a:cs typeface="Times New Roman"/>
              </a:rPr>
              <a:t>Power</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2400" b="0" i="0" u="none" strike="noStrike" kern="1200" cap="none" spc="0" normalizeH="0" baseline="0" noProof="0" dirty="0" err="1">
                <a:ln>
                  <a:noFill/>
                </a:ln>
                <a:solidFill>
                  <a:srgbClr val="000000"/>
                </a:solidFill>
                <a:effectLst/>
                <a:uLnTx/>
                <a:uFillTx/>
                <a:latin typeface="Times New Roman"/>
                <a:ea typeface="+mn-ea"/>
                <a:cs typeface="Times New Roman"/>
              </a:rPr>
              <a:t>Laws</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el Empotramiento, etc.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Algunos términos relacionados con la Recursividad: </a:t>
            </a:r>
            <a:r>
              <a:rPr kumimoji="0" lang="es-MX" sz="2400" b="0" i="0" u="none" strike="noStrike" kern="1200" cap="none" spc="0" normalizeH="0" baseline="0" noProof="0" dirty="0" err="1">
                <a:ln>
                  <a:noFill/>
                </a:ln>
                <a:solidFill>
                  <a:srgbClr val="000000"/>
                </a:solidFill>
                <a:effectLst/>
                <a:uLnTx/>
                <a:uFillTx/>
                <a:latin typeface="Times New Roman"/>
                <a:ea typeface="+mn-ea"/>
                <a:cs typeface="Times New Roman"/>
              </a:rPr>
              <a:t>Iteratividad</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Retroalimentación, Convolución, Sinécdoque (designar la parte por el todo o viceversa.), Auto semejanza, …</a:t>
            </a:r>
          </a:p>
        </p:txBody>
      </p:sp>
      <p:sp>
        <p:nvSpPr>
          <p:cNvPr id="7" name="Rectángulo 6">
            <a:extLst>
              <a:ext uri="{FF2B5EF4-FFF2-40B4-BE49-F238E27FC236}">
                <a16:creationId xmlns:a16="http://schemas.microsoft.com/office/drawing/2014/main" id="{2873F10B-77ED-4B2E-A128-B8AA7590C71A}"/>
              </a:ext>
            </a:extLst>
          </p:cNvPr>
          <p:cNvSpPr/>
          <p:nvPr/>
        </p:nvSpPr>
        <p:spPr>
          <a:xfrm>
            <a:off x="3151164" y="6484869"/>
            <a:ext cx="6244137"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1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3"/>
              </a:rPr>
              <a:t>http://www.fgalindosoria.com/informatica/properties/recursion</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85765264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406993A3-B4FD-4378-84C8-9584638282A7}"/>
              </a:ext>
            </a:extLst>
          </p:cNvPr>
          <p:cNvSpPr>
            <a:spLocks noChangeArrowheads="1"/>
          </p:cNvSpPr>
          <p:nvPr/>
        </p:nvSpPr>
        <p:spPr bwMode="auto">
          <a:xfrm>
            <a:off x="7257456" y="5893062"/>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0723" name="Rectangle 3">
            <a:extLst>
              <a:ext uri="{FF2B5EF4-FFF2-40B4-BE49-F238E27FC236}">
                <a16:creationId xmlns:a16="http://schemas.microsoft.com/office/drawing/2014/main" id="{9FC5D9C6-D3E8-40BA-B81B-FECF1CC8DA08}"/>
              </a:ext>
            </a:extLst>
          </p:cNvPr>
          <p:cNvSpPr>
            <a:spLocks noChangeArrowheads="1"/>
          </p:cNvSpPr>
          <p:nvPr/>
        </p:nvSpPr>
        <p:spPr bwMode="auto">
          <a:xfrm rot="10800000" flipV="1">
            <a:off x="4742856" y="6197862"/>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hlinkClick r:id="rId2"/>
              </a:rPr>
              <a:t>http://www.fgalindosoria.com/informatica/</a:t>
            </a:r>
            <a:r>
              <a:rPr kumimoji="0" lang="en-US" altLang="es-MX" sz="18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 </a:t>
            </a:r>
          </a:p>
        </p:txBody>
      </p:sp>
      <p:sp>
        <p:nvSpPr>
          <p:cNvPr id="30724" name="Rectangle 4">
            <a:extLst>
              <a:ext uri="{FF2B5EF4-FFF2-40B4-BE49-F238E27FC236}">
                <a16:creationId xmlns:a16="http://schemas.microsoft.com/office/drawing/2014/main" id="{C7FBBA5A-1DFB-4678-A835-C14BF43FE192}"/>
              </a:ext>
            </a:extLst>
          </p:cNvPr>
          <p:cNvSpPr>
            <a:spLocks noChangeArrowheads="1"/>
          </p:cNvSpPr>
          <p:nvPr/>
        </p:nvSpPr>
        <p:spPr bwMode="auto">
          <a:xfrm>
            <a:off x="247056" y="929232"/>
            <a:ext cx="515932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9263"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Propiedades Informáticas</a:t>
            </a:r>
            <a:r>
              <a:rPr kumimoji="0" lang="es-MX" altLang="es-MX" sz="18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hlinkClick r:id="rId3"/>
              </a:rPr>
              <a:t>/</a:t>
            </a:r>
            <a:endParaRPr kumimoji="0" lang="es-MX" altLang="es-MX" sz="18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0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Densidad y Frecuencia, Simetría</a:t>
            </a:r>
          </a:p>
        </p:txBody>
      </p:sp>
      <p:sp>
        <p:nvSpPr>
          <p:cNvPr id="5" name="Rectangle 4">
            <a:extLst>
              <a:ext uri="{FF2B5EF4-FFF2-40B4-BE49-F238E27FC236}">
                <a16:creationId xmlns:a16="http://schemas.microsoft.com/office/drawing/2014/main" id="{E35DC386-0DE2-4939-83DF-D566D481D21B}"/>
              </a:ext>
            </a:extLst>
          </p:cNvPr>
          <p:cNvSpPr>
            <a:spLocks noChangeArrowheads="1"/>
          </p:cNvSpPr>
          <p:nvPr/>
        </p:nvSpPr>
        <p:spPr bwMode="auto">
          <a:xfrm>
            <a:off x="228600" y="2367176"/>
            <a:ext cx="538440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9263"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Áreas de la Informática</a:t>
            </a: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0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Inteligencia Artificial y Vida Artificial, Robótica</a:t>
            </a:r>
          </a:p>
        </p:txBody>
      </p:sp>
      <p:sp>
        <p:nvSpPr>
          <p:cNvPr id="6" name="Rectangle 4">
            <a:extLst>
              <a:ext uri="{FF2B5EF4-FFF2-40B4-BE49-F238E27FC236}">
                <a16:creationId xmlns:a16="http://schemas.microsoft.com/office/drawing/2014/main" id="{2A1790E0-64CE-4AA0-AD04-6D81972EB2A1}"/>
              </a:ext>
            </a:extLst>
          </p:cNvPr>
          <p:cNvSpPr>
            <a:spLocks noChangeArrowheads="1"/>
          </p:cNvSpPr>
          <p:nvPr/>
        </p:nvSpPr>
        <p:spPr bwMode="auto">
          <a:xfrm>
            <a:off x="228600" y="3073770"/>
            <a:ext cx="52578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Informática Aplicada</a:t>
            </a: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0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Informática Educativa</a:t>
            </a:r>
          </a:p>
        </p:txBody>
      </p:sp>
      <p:sp>
        <p:nvSpPr>
          <p:cNvPr id="7" name="Rectangle 4">
            <a:extLst>
              <a:ext uri="{FF2B5EF4-FFF2-40B4-BE49-F238E27FC236}">
                <a16:creationId xmlns:a16="http://schemas.microsoft.com/office/drawing/2014/main" id="{185081B6-887F-42AD-BE19-CDFC910BDA58}"/>
              </a:ext>
            </a:extLst>
          </p:cNvPr>
          <p:cNvSpPr>
            <a:spLocks noChangeArrowheads="1"/>
          </p:cNvSpPr>
          <p:nvPr/>
        </p:nvSpPr>
        <p:spPr bwMode="auto">
          <a:xfrm>
            <a:off x="112542" y="3530517"/>
            <a:ext cx="9031458"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Métodos, Técnicas, Operaciones Informáticas</a:t>
            </a: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Búsqueda, Cortar y Pegar </a:t>
            </a:r>
          </a:p>
        </p:txBody>
      </p:sp>
      <p:sp>
        <p:nvSpPr>
          <p:cNvPr id="8" name="Rectángulo 7">
            <a:extLst>
              <a:ext uri="{FF2B5EF4-FFF2-40B4-BE49-F238E27FC236}">
                <a16:creationId xmlns:a16="http://schemas.microsoft.com/office/drawing/2014/main" id="{8C085598-52C7-4CF6-ADF9-664CAC488B68}"/>
              </a:ext>
            </a:extLst>
          </p:cNvPr>
          <p:cNvSpPr/>
          <p:nvPr/>
        </p:nvSpPr>
        <p:spPr>
          <a:xfrm>
            <a:off x="358140" y="6289937"/>
            <a:ext cx="2956259"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800" b="1" i="0" u="none" strike="noStrike" kern="1200" cap="none" spc="0" normalizeH="0" baseline="0" noProof="0" dirty="0" err="1">
                <a:ln>
                  <a:noFill/>
                </a:ln>
                <a:solidFill>
                  <a:srgbClr val="FFCC99"/>
                </a:solidFill>
                <a:effectLst/>
                <a:uLnTx/>
                <a:uFillTx/>
                <a:latin typeface="Times New Roman" panose="02020603050405020304" pitchFamily="18" charset="0"/>
                <a:ea typeface="+mn-ea"/>
                <a:cs typeface="Times New Roman" panose="02020603050405020304" pitchFamily="18" charset="0"/>
              </a:rPr>
              <a:t>TécnoInformática</a:t>
            </a:r>
            <a:endParaRPr kumimoji="0" lang="es-MX" altLang="es-MX" sz="28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endParaRPr>
          </a:p>
        </p:txBody>
      </p:sp>
      <p:sp>
        <p:nvSpPr>
          <p:cNvPr id="9" name="Rectángulo 8">
            <a:extLst>
              <a:ext uri="{FF2B5EF4-FFF2-40B4-BE49-F238E27FC236}">
                <a16:creationId xmlns:a16="http://schemas.microsoft.com/office/drawing/2014/main" id="{C5D2A14A-10FF-4BCD-95C2-15D0310D0050}"/>
              </a:ext>
            </a:extLst>
          </p:cNvPr>
          <p:cNvSpPr/>
          <p:nvPr/>
        </p:nvSpPr>
        <p:spPr>
          <a:xfrm>
            <a:off x="327449" y="5791084"/>
            <a:ext cx="3781805"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Herramientas Informáticas</a:t>
            </a:r>
          </a:p>
        </p:txBody>
      </p:sp>
      <p:sp>
        <p:nvSpPr>
          <p:cNvPr id="10" name="Rectangle 8">
            <a:extLst>
              <a:ext uri="{FF2B5EF4-FFF2-40B4-BE49-F238E27FC236}">
                <a16:creationId xmlns:a16="http://schemas.microsoft.com/office/drawing/2014/main" id="{01C80501-50BC-4549-85F8-6E80E1547BF9}"/>
              </a:ext>
            </a:extLst>
          </p:cNvPr>
          <p:cNvSpPr>
            <a:spLocks noChangeArrowheads="1"/>
          </p:cNvSpPr>
          <p:nvPr/>
        </p:nvSpPr>
        <p:spPr bwMode="auto">
          <a:xfrm>
            <a:off x="228600" y="1630663"/>
            <a:ext cx="633515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Aspectos de la Información</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Datos,   Teoría de la Información,   Conocimiento</a:t>
            </a:r>
          </a:p>
        </p:txBody>
      </p:sp>
      <p:sp>
        <p:nvSpPr>
          <p:cNvPr id="11" name="Rectangle 8">
            <a:extLst>
              <a:ext uri="{FF2B5EF4-FFF2-40B4-BE49-F238E27FC236}">
                <a16:creationId xmlns:a16="http://schemas.microsoft.com/office/drawing/2014/main" id="{F38B92D1-E717-4E97-BF0B-F035F2C7A777}"/>
              </a:ext>
            </a:extLst>
          </p:cNvPr>
          <p:cNvSpPr>
            <a:spLocks noChangeArrowheads="1"/>
          </p:cNvSpPr>
          <p:nvPr/>
        </p:nvSpPr>
        <p:spPr bwMode="auto">
          <a:xfrm>
            <a:off x="228600" y="144061"/>
            <a:ext cx="621499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Fundamentos de la Informática:</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Ciencias, Teorías, Teoremas, Leyes, Paradigmas</a:t>
            </a:r>
          </a:p>
        </p:txBody>
      </p:sp>
      <p:sp>
        <p:nvSpPr>
          <p:cNvPr id="2" name="Rectángulo 1">
            <a:extLst>
              <a:ext uri="{FF2B5EF4-FFF2-40B4-BE49-F238E27FC236}">
                <a16:creationId xmlns:a16="http://schemas.microsoft.com/office/drawing/2014/main" id="{7BC951B8-BAA9-4B30-9670-5753A6978153}"/>
              </a:ext>
            </a:extLst>
          </p:cNvPr>
          <p:cNvSpPr/>
          <p:nvPr/>
        </p:nvSpPr>
        <p:spPr>
          <a:xfrm>
            <a:off x="327449" y="5533877"/>
            <a:ext cx="5719103"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4"/>
              </a:rPr>
              <a:t>http://www.fgalindosoria.com/informatica/methods/search/</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63579230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C275DA-F5A9-4F93-A4F4-A295BA9BA506}"/>
              </a:ext>
            </a:extLst>
          </p:cNvPr>
          <p:cNvSpPr>
            <a:spLocks noChangeArrowheads="1"/>
          </p:cNvSpPr>
          <p:nvPr/>
        </p:nvSpPr>
        <p:spPr bwMode="auto">
          <a:xfrm>
            <a:off x="140677" y="882821"/>
            <a:ext cx="8862646"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¿Buscar una aguja en un pajar?, eso no tiene problema,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el problema es encontrar una aguja especifica en un pajar lleno de agujas.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Algunas soluciones para encontrar una aguja en un pajar:</a:t>
            </a:r>
          </a:p>
          <a:p>
            <a:pPr marL="0" marR="0" lvl="0" indent="0" algn="l" defTabSz="914400" rtl="0" eaLnBrk="0" fontAlgn="base" latinLnBrk="0" hangingPunct="0">
              <a:lnSpc>
                <a:spcPct val="100000"/>
              </a:lnSpc>
              <a:spcBef>
                <a:spcPct val="0"/>
              </a:spcBef>
              <a:spcAft>
                <a:spcPts val="60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quemar el pajar y sacar la aguja.</a:t>
            </a:r>
          </a:p>
          <a:p>
            <a:pPr marL="0" marR="0" lvl="0" indent="0" algn="l" defTabSz="914400" rtl="0" eaLnBrk="0" fontAlgn="base" latinLnBrk="0" hangingPunct="0">
              <a:lnSpc>
                <a:spcPct val="100000"/>
              </a:lnSpc>
              <a:spcBef>
                <a:spcPct val="0"/>
              </a:spcBef>
              <a:spcAft>
                <a:spcPts val="60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Pasar un electroimán gigante mientras se cierne la paja.</a:t>
            </a:r>
          </a:p>
          <a:p>
            <a:pPr marL="0" marR="0" lvl="0" indent="0" algn="l" defTabSz="914400" rtl="0" eaLnBrk="0" fontAlgn="base" latinLnBrk="0" hangingPunct="0">
              <a:lnSpc>
                <a:spcPct val="100000"/>
              </a:lnSpc>
              <a:spcBef>
                <a:spcPct val="0"/>
              </a:spcBef>
              <a:spcAft>
                <a:spcPts val="60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Quemar el pajar y pasar un electroimán gigante.</a:t>
            </a:r>
          </a:p>
        </p:txBody>
      </p:sp>
      <p:sp>
        <p:nvSpPr>
          <p:cNvPr id="4" name="Rectangle 1">
            <a:extLst>
              <a:ext uri="{FF2B5EF4-FFF2-40B4-BE49-F238E27FC236}">
                <a16:creationId xmlns:a16="http://schemas.microsoft.com/office/drawing/2014/main" id="{A44E8B8A-0808-4114-A934-37C641F4F4A5}"/>
              </a:ext>
            </a:extLst>
          </p:cNvPr>
          <p:cNvSpPr>
            <a:spLocks noChangeArrowheads="1"/>
          </p:cNvSpPr>
          <p:nvPr/>
        </p:nvSpPr>
        <p:spPr bwMode="auto">
          <a:xfrm>
            <a:off x="1818650" y="-18551"/>
            <a:ext cx="550670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790575" algn="l"/>
                <a:tab pos="2871788" algn="ctr"/>
              </a:tabLst>
              <a:defRPr>
                <a:solidFill>
                  <a:schemeClr val="tx1"/>
                </a:solidFill>
                <a:latin typeface="Arial" panose="020B0604020202020204" pitchFamily="34" charset="0"/>
              </a:defRPr>
            </a:lvl1pPr>
            <a:lvl2pPr eaLnBrk="0" fontAlgn="base" hangingPunct="0">
              <a:spcBef>
                <a:spcPct val="0"/>
              </a:spcBef>
              <a:spcAft>
                <a:spcPct val="0"/>
              </a:spcAft>
              <a:tabLst>
                <a:tab pos="790575" algn="l"/>
                <a:tab pos="2871788" algn="ctr"/>
              </a:tabLst>
              <a:defRPr>
                <a:solidFill>
                  <a:schemeClr val="tx1"/>
                </a:solidFill>
                <a:latin typeface="Arial" panose="020B0604020202020204" pitchFamily="34" charset="0"/>
              </a:defRPr>
            </a:lvl2pPr>
            <a:lvl3pPr eaLnBrk="0" fontAlgn="base" hangingPunct="0">
              <a:spcBef>
                <a:spcPct val="0"/>
              </a:spcBef>
              <a:spcAft>
                <a:spcPct val="0"/>
              </a:spcAft>
              <a:tabLst>
                <a:tab pos="790575" algn="l"/>
                <a:tab pos="2871788" algn="ctr"/>
              </a:tabLst>
              <a:defRPr>
                <a:solidFill>
                  <a:schemeClr val="tx1"/>
                </a:solidFill>
                <a:latin typeface="Arial" panose="020B0604020202020204" pitchFamily="34" charset="0"/>
              </a:defRPr>
            </a:lvl3pPr>
            <a:lvl4pPr eaLnBrk="0" fontAlgn="base" hangingPunct="0">
              <a:spcBef>
                <a:spcPct val="0"/>
              </a:spcBef>
              <a:spcAft>
                <a:spcPct val="0"/>
              </a:spcAft>
              <a:tabLst>
                <a:tab pos="790575" algn="l"/>
                <a:tab pos="2871788" algn="ctr"/>
              </a:tabLst>
              <a:defRPr>
                <a:solidFill>
                  <a:schemeClr val="tx1"/>
                </a:solidFill>
                <a:latin typeface="Arial" panose="020B0604020202020204" pitchFamily="34" charset="0"/>
              </a:defRPr>
            </a:lvl4pPr>
            <a:lvl5pPr eaLnBrk="0" fontAlgn="base" hangingPunct="0">
              <a:spcBef>
                <a:spcPct val="0"/>
              </a:spcBef>
              <a:spcAft>
                <a:spcPct val="0"/>
              </a:spcAft>
              <a:tabLst>
                <a:tab pos="790575" algn="l"/>
                <a:tab pos="2871788" algn="ctr"/>
              </a:tabLst>
              <a:defRPr>
                <a:solidFill>
                  <a:schemeClr val="tx1"/>
                </a:solidFill>
                <a:latin typeface="Arial" panose="020B0604020202020204" pitchFamily="34" charset="0"/>
              </a:defRPr>
            </a:lvl5pPr>
            <a:lvl6pPr eaLnBrk="0" fontAlgn="base" hangingPunct="0">
              <a:spcBef>
                <a:spcPct val="0"/>
              </a:spcBef>
              <a:spcAft>
                <a:spcPct val="0"/>
              </a:spcAft>
              <a:tabLst>
                <a:tab pos="790575" algn="l"/>
                <a:tab pos="2871788" algn="ctr"/>
              </a:tabLst>
              <a:defRPr>
                <a:solidFill>
                  <a:schemeClr val="tx1"/>
                </a:solidFill>
                <a:latin typeface="Arial" panose="020B0604020202020204" pitchFamily="34" charset="0"/>
              </a:defRPr>
            </a:lvl6pPr>
            <a:lvl7pPr eaLnBrk="0" fontAlgn="base" hangingPunct="0">
              <a:spcBef>
                <a:spcPct val="0"/>
              </a:spcBef>
              <a:spcAft>
                <a:spcPct val="0"/>
              </a:spcAft>
              <a:tabLst>
                <a:tab pos="790575" algn="l"/>
                <a:tab pos="2871788" algn="ctr"/>
              </a:tabLst>
              <a:defRPr>
                <a:solidFill>
                  <a:schemeClr val="tx1"/>
                </a:solidFill>
                <a:latin typeface="Arial" panose="020B0604020202020204" pitchFamily="34" charset="0"/>
              </a:defRPr>
            </a:lvl7pPr>
            <a:lvl8pPr eaLnBrk="0" fontAlgn="base" hangingPunct="0">
              <a:spcBef>
                <a:spcPct val="0"/>
              </a:spcBef>
              <a:spcAft>
                <a:spcPct val="0"/>
              </a:spcAft>
              <a:tabLst>
                <a:tab pos="790575" algn="l"/>
                <a:tab pos="2871788" algn="ctr"/>
              </a:tabLst>
              <a:defRPr>
                <a:solidFill>
                  <a:schemeClr val="tx1"/>
                </a:solidFill>
                <a:latin typeface="Arial" panose="020B0604020202020204" pitchFamily="34" charset="0"/>
              </a:defRPr>
            </a:lvl8pPr>
            <a:lvl9pPr eaLnBrk="0" fontAlgn="base" hangingPunct="0">
              <a:spcBef>
                <a:spcPct val="0"/>
              </a:spcBef>
              <a:spcAft>
                <a:spcPct val="0"/>
              </a:spcAft>
              <a:tabLst>
                <a:tab pos="790575" algn="l"/>
                <a:tab pos="2871788" algn="ct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790575" algn="l"/>
                <a:tab pos="2871788" algn="ctr"/>
              </a:tabLst>
              <a:defRPr/>
            </a:pPr>
            <a:r>
              <a:rPr kumimoji="0" lang="es-MX" altLang="es-MX" sz="4400" b="0" i="0" u="none" strike="noStrike" kern="1200" cap="none" spc="0" normalizeH="0" baseline="0" noProof="0" dirty="0">
                <a:ln>
                  <a:noFill/>
                </a:ln>
                <a:solidFill>
                  <a:srgbClr val="FF0000"/>
                </a:solidFill>
                <a:effectLst/>
                <a:uLnTx/>
                <a:uFillTx/>
                <a:latin typeface="Arial" panose="020B0604020202020204" pitchFamily="34" charset="0"/>
                <a:ea typeface="+mn-ea"/>
                <a:cs typeface="Times New Roman"/>
              </a:rPr>
              <a:t>Búsqueda</a:t>
            </a:r>
            <a:endParaRPr kumimoji="0" lang="es-MX" altLang="es-MX" sz="4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790575" algn="l"/>
                <a:tab pos="2871788" algn="ctr"/>
              </a:tabLst>
              <a:defRPr/>
            </a:pPr>
            <a: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2"/>
              </a:rPr>
              <a:t>www.fgalindosoria.com/informatica/methods/search/</a:t>
            </a:r>
            <a:endPar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790575" algn="l"/>
                <a:tab pos="2871788" algn="ctr"/>
              </a:tabLst>
              <a:defRPr/>
            </a:pPr>
            <a:r>
              <a:rPr kumimoji="0" lang="es-MX" altLang="es-MX" sz="800" b="0" i="0" u="none" strike="noStrike" kern="1200" cap="none" spc="0" normalizeH="0" baseline="0" noProof="0" dirty="0">
                <a:ln>
                  <a:noFill/>
                </a:ln>
                <a:solidFill>
                  <a:srgbClr val="000000"/>
                </a:solidFill>
                <a:effectLst/>
                <a:uLnTx/>
                <a:uFillTx/>
                <a:latin typeface="Arial" panose="020B0604020202020204" pitchFamily="34" charset="0"/>
                <a:ea typeface="Arial Unicode MS"/>
                <a:cs typeface="Times New Roman"/>
              </a:rPr>
              <a:t> </a:t>
            </a:r>
            <a:endPar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Tree>
    <p:extLst>
      <p:ext uri="{BB962C8B-B14F-4D97-AF65-F5344CB8AC3E}">
        <p14:creationId xmlns:p14="http://schemas.microsoft.com/office/powerpoint/2010/main" val="263716844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2EA20C-3D2D-4543-822B-026E07447121}"/>
              </a:ext>
            </a:extLst>
          </p:cNvPr>
          <p:cNvSpPr>
            <a:spLocks noChangeArrowheads="1"/>
          </p:cNvSpPr>
          <p:nvPr/>
        </p:nvSpPr>
        <p:spPr bwMode="auto">
          <a:xfrm>
            <a:off x="126609" y="732448"/>
            <a:ext cx="8890782"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24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El problema de la búsqueda crea un espacio disciplinar dentro de la Informática que tiene sus propios fundamentos, teorías, leyes, métodos, técnicas y herramientas.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ES_tradnl" altLang="es-MX" sz="2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La búsqueda es el proceso general de la Informática orientado a encontrar algo, por ejemplo: una persona, animal o cosa en algún lugar, ciudad, bosque, océano,...; un dato en una biblioteca, libro, diccionario,...; el patrón o la forma general presente en múltiples objetos, procesos, fenómenos; la cura de una enfermedad; una nueva teoría, teorema o ecuación; la búsqueda de una mejor calidad de vida, o escuela donde estudiar, o lugar donde vivir; las llaves del carro o el mismo carro; la información de algo o alguien en una base de datos; un virus en un sistema informático; un error en un documento, teoría, demostración, programa, ...; una buena fotografía; etc., etc.</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p>
        </p:txBody>
      </p:sp>
      <p:sp>
        <p:nvSpPr>
          <p:cNvPr id="2" name="Rectángulo 1">
            <a:extLst>
              <a:ext uri="{FF2B5EF4-FFF2-40B4-BE49-F238E27FC236}">
                <a16:creationId xmlns:a16="http://schemas.microsoft.com/office/drawing/2014/main" id="{9625C7D0-0050-4074-BB82-655A1D1E58B3}"/>
              </a:ext>
            </a:extLst>
          </p:cNvPr>
          <p:cNvSpPr/>
          <p:nvPr/>
        </p:nvSpPr>
        <p:spPr>
          <a:xfrm>
            <a:off x="126609" y="-8858"/>
            <a:ext cx="8553157" cy="769441"/>
          </a:xfrm>
          <a:prstGeom prst="rect">
            <a:avLst/>
          </a:prstGeom>
        </p:spPr>
        <p:txBody>
          <a:bodyPr wrap="square">
            <a:spAutoFit/>
          </a:bodyPr>
          <a:lstStyle/>
          <a:p>
            <a:pPr lvl="0" algn="ctr" defTabSz="914400" eaLnBrk="0" fontAlgn="base" hangingPunct="0">
              <a:spcBef>
                <a:spcPct val="0"/>
              </a:spcBef>
              <a:spcAft>
                <a:spcPct val="0"/>
              </a:spcAft>
              <a:tabLst>
                <a:tab pos="790575" algn="l"/>
                <a:tab pos="2871788" algn="ctr"/>
              </a:tabLst>
              <a:defRPr/>
            </a:pPr>
            <a:r>
              <a:rPr lang="es-MX" altLang="es-MX" sz="4400" dirty="0">
                <a:solidFill>
                  <a:srgbClr val="FF0000"/>
                </a:solidFill>
                <a:latin typeface="Arial" panose="020B0604020202020204" pitchFamily="34" charset="0"/>
              </a:rPr>
              <a:t>Búsqueda  </a:t>
            </a:r>
            <a:r>
              <a:rPr lang="es-MX" altLang="es-MX" dirty="0">
                <a:solidFill>
                  <a:srgbClr val="000000"/>
                </a:solidFill>
                <a:latin typeface="Arial" panose="020B0604020202020204" pitchFamily="34" charset="0"/>
                <a:hlinkClick r:id="rId2"/>
              </a:rPr>
              <a:t>www.fgalindosoria.com/informatica/methods/search</a:t>
            </a:r>
            <a:endParaRPr lang="es-MX" dirty="0"/>
          </a:p>
        </p:txBody>
      </p:sp>
    </p:spTree>
    <p:extLst>
      <p:ext uri="{BB962C8B-B14F-4D97-AF65-F5344CB8AC3E}">
        <p14:creationId xmlns:p14="http://schemas.microsoft.com/office/powerpoint/2010/main" val="49690101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406993A3-B4FD-4378-84C8-9584638282A7}"/>
              </a:ext>
            </a:extLst>
          </p:cNvPr>
          <p:cNvSpPr>
            <a:spLocks noChangeArrowheads="1"/>
          </p:cNvSpPr>
          <p:nvPr/>
        </p:nvSpPr>
        <p:spPr bwMode="auto">
          <a:xfrm>
            <a:off x="7257456" y="5795841"/>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0723" name="Rectangle 3">
            <a:extLst>
              <a:ext uri="{FF2B5EF4-FFF2-40B4-BE49-F238E27FC236}">
                <a16:creationId xmlns:a16="http://schemas.microsoft.com/office/drawing/2014/main" id="{9FC5D9C6-D3E8-40BA-B81B-FECF1CC8DA08}"/>
              </a:ext>
            </a:extLst>
          </p:cNvPr>
          <p:cNvSpPr>
            <a:spLocks noChangeArrowheads="1"/>
          </p:cNvSpPr>
          <p:nvPr/>
        </p:nvSpPr>
        <p:spPr bwMode="auto">
          <a:xfrm rot="10800000" flipV="1">
            <a:off x="4742856" y="6100641"/>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hlinkClick r:id="rId2"/>
              </a:rPr>
              <a:t>http://www.fgalindosoria.com/informatica/</a:t>
            </a:r>
            <a:r>
              <a:rPr kumimoji="0" lang="en-US" altLang="es-MX" sz="18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 </a:t>
            </a:r>
          </a:p>
        </p:txBody>
      </p:sp>
      <p:sp>
        <p:nvSpPr>
          <p:cNvPr id="30724" name="Rectangle 4">
            <a:extLst>
              <a:ext uri="{FF2B5EF4-FFF2-40B4-BE49-F238E27FC236}">
                <a16:creationId xmlns:a16="http://schemas.microsoft.com/office/drawing/2014/main" id="{C7FBBA5A-1DFB-4678-A835-C14BF43FE192}"/>
              </a:ext>
            </a:extLst>
          </p:cNvPr>
          <p:cNvSpPr>
            <a:spLocks noChangeArrowheads="1"/>
          </p:cNvSpPr>
          <p:nvPr/>
        </p:nvSpPr>
        <p:spPr bwMode="auto">
          <a:xfrm>
            <a:off x="265512" y="849884"/>
            <a:ext cx="515932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9263"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Propiedades Informáticas</a:t>
            </a:r>
            <a:r>
              <a:rPr kumimoji="0" lang="es-MX" altLang="es-MX" sz="18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hlinkClick r:id="rId3"/>
              </a:rPr>
              <a:t>/</a:t>
            </a:r>
            <a:endParaRPr kumimoji="0" lang="es-MX" altLang="es-MX" sz="18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0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Densidad y Frecuencia, Simetría</a:t>
            </a:r>
          </a:p>
        </p:txBody>
      </p:sp>
      <p:sp>
        <p:nvSpPr>
          <p:cNvPr id="5" name="Rectangle 4">
            <a:extLst>
              <a:ext uri="{FF2B5EF4-FFF2-40B4-BE49-F238E27FC236}">
                <a16:creationId xmlns:a16="http://schemas.microsoft.com/office/drawing/2014/main" id="{E35DC386-0DE2-4939-83DF-D566D481D21B}"/>
              </a:ext>
            </a:extLst>
          </p:cNvPr>
          <p:cNvSpPr>
            <a:spLocks noChangeArrowheads="1"/>
          </p:cNvSpPr>
          <p:nvPr/>
        </p:nvSpPr>
        <p:spPr bwMode="auto">
          <a:xfrm>
            <a:off x="0" y="2125855"/>
            <a:ext cx="914400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9263" algn="l"/>
              </a:tabLst>
              <a:defRPr/>
            </a:pPr>
            <a:r>
              <a:rPr kumimoji="0" lang="es-MX" altLang="es-MX" sz="6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Áreas de la Informática</a:t>
            </a: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Inteligencia y Vida Artificial, Robótica,…</a:t>
            </a:r>
          </a:p>
        </p:txBody>
      </p:sp>
      <p:sp>
        <p:nvSpPr>
          <p:cNvPr id="6" name="Rectangle 4">
            <a:extLst>
              <a:ext uri="{FF2B5EF4-FFF2-40B4-BE49-F238E27FC236}">
                <a16:creationId xmlns:a16="http://schemas.microsoft.com/office/drawing/2014/main" id="{2A1790E0-64CE-4AA0-AD04-6D81972EB2A1}"/>
              </a:ext>
            </a:extLst>
          </p:cNvPr>
          <p:cNvSpPr>
            <a:spLocks noChangeArrowheads="1"/>
          </p:cNvSpPr>
          <p:nvPr/>
        </p:nvSpPr>
        <p:spPr bwMode="auto">
          <a:xfrm>
            <a:off x="167038" y="4078539"/>
            <a:ext cx="52578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Informática Aplicada</a:t>
            </a: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0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Informática Educativa</a:t>
            </a:r>
          </a:p>
        </p:txBody>
      </p:sp>
      <p:sp>
        <p:nvSpPr>
          <p:cNvPr id="8" name="Rectángulo 7">
            <a:extLst>
              <a:ext uri="{FF2B5EF4-FFF2-40B4-BE49-F238E27FC236}">
                <a16:creationId xmlns:a16="http://schemas.microsoft.com/office/drawing/2014/main" id="{8C085598-52C7-4CF6-ADF9-664CAC488B68}"/>
              </a:ext>
            </a:extLst>
          </p:cNvPr>
          <p:cNvSpPr/>
          <p:nvPr/>
        </p:nvSpPr>
        <p:spPr>
          <a:xfrm>
            <a:off x="167038" y="6100641"/>
            <a:ext cx="2956259"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800" b="1" i="0" u="none" strike="noStrike" kern="1200" cap="none" spc="0" normalizeH="0" baseline="0" noProof="0" dirty="0" err="1">
                <a:ln>
                  <a:noFill/>
                </a:ln>
                <a:solidFill>
                  <a:srgbClr val="FFCC99"/>
                </a:solidFill>
                <a:effectLst/>
                <a:uLnTx/>
                <a:uFillTx/>
                <a:latin typeface="Times New Roman" panose="02020603050405020304" pitchFamily="18" charset="0"/>
                <a:ea typeface="+mn-ea"/>
                <a:cs typeface="Times New Roman" panose="02020603050405020304" pitchFamily="18" charset="0"/>
              </a:rPr>
              <a:t>TécnoInformática</a:t>
            </a:r>
            <a:endParaRPr kumimoji="0" lang="es-MX" altLang="es-MX" sz="28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endParaRPr>
          </a:p>
        </p:txBody>
      </p:sp>
      <p:sp>
        <p:nvSpPr>
          <p:cNvPr id="9" name="Rectángulo 8">
            <a:extLst>
              <a:ext uri="{FF2B5EF4-FFF2-40B4-BE49-F238E27FC236}">
                <a16:creationId xmlns:a16="http://schemas.microsoft.com/office/drawing/2014/main" id="{C5D2A14A-10FF-4BCD-95C2-15D0310D0050}"/>
              </a:ext>
            </a:extLst>
          </p:cNvPr>
          <p:cNvSpPr/>
          <p:nvPr/>
        </p:nvSpPr>
        <p:spPr>
          <a:xfrm>
            <a:off x="167038" y="5594111"/>
            <a:ext cx="3781805"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Herramientas Informáticas</a:t>
            </a:r>
          </a:p>
        </p:txBody>
      </p:sp>
      <p:sp>
        <p:nvSpPr>
          <p:cNvPr id="10" name="Rectangle 8">
            <a:extLst>
              <a:ext uri="{FF2B5EF4-FFF2-40B4-BE49-F238E27FC236}">
                <a16:creationId xmlns:a16="http://schemas.microsoft.com/office/drawing/2014/main" id="{01C80501-50BC-4549-85F8-6E80E1547BF9}"/>
              </a:ext>
            </a:extLst>
          </p:cNvPr>
          <p:cNvSpPr>
            <a:spLocks noChangeArrowheads="1"/>
          </p:cNvSpPr>
          <p:nvPr/>
        </p:nvSpPr>
        <p:spPr bwMode="auto">
          <a:xfrm>
            <a:off x="247056" y="1551315"/>
            <a:ext cx="633515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Aspectos de la Información</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Datos,   Teoría de la Información,   Conocimiento</a:t>
            </a:r>
          </a:p>
        </p:txBody>
      </p:sp>
      <p:sp>
        <p:nvSpPr>
          <p:cNvPr id="11" name="Rectangle 8">
            <a:extLst>
              <a:ext uri="{FF2B5EF4-FFF2-40B4-BE49-F238E27FC236}">
                <a16:creationId xmlns:a16="http://schemas.microsoft.com/office/drawing/2014/main" id="{F38B92D1-E717-4E97-BF0B-F035F2C7A777}"/>
              </a:ext>
            </a:extLst>
          </p:cNvPr>
          <p:cNvSpPr>
            <a:spLocks noChangeArrowheads="1"/>
          </p:cNvSpPr>
          <p:nvPr/>
        </p:nvSpPr>
        <p:spPr bwMode="auto">
          <a:xfrm>
            <a:off x="247056" y="64713"/>
            <a:ext cx="621499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Fundamentos de la Informática:</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Ciencias, Teorías, Teoremas, Leyes, Paradigmas</a:t>
            </a:r>
          </a:p>
        </p:txBody>
      </p:sp>
      <p:sp>
        <p:nvSpPr>
          <p:cNvPr id="2" name="Rectángulo 1">
            <a:extLst>
              <a:ext uri="{FF2B5EF4-FFF2-40B4-BE49-F238E27FC236}">
                <a16:creationId xmlns:a16="http://schemas.microsoft.com/office/drawing/2014/main" id="{68352533-BD11-4D48-A1F2-3C1731173985}"/>
              </a:ext>
            </a:extLst>
          </p:cNvPr>
          <p:cNvSpPr/>
          <p:nvPr/>
        </p:nvSpPr>
        <p:spPr>
          <a:xfrm>
            <a:off x="4047272" y="3638705"/>
            <a:ext cx="4703802"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4"/>
              </a:rPr>
              <a:t>http://www.fgalindosoria.com/informatica/areas/</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14" name="Rectángulo 13">
            <a:extLst>
              <a:ext uri="{FF2B5EF4-FFF2-40B4-BE49-F238E27FC236}">
                <a16:creationId xmlns:a16="http://schemas.microsoft.com/office/drawing/2014/main" id="{94836481-18A5-4C6F-B093-253556DE7F15}"/>
              </a:ext>
            </a:extLst>
          </p:cNvPr>
          <p:cNvSpPr/>
          <p:nvPr/>
        </p:nvSpPr>
        <p:spPr>
          <a:xfrm>
            <a:off x="190559" y="4812423"/>
            <a:ext cx="6327983" cy="769441"/>
          </a:xfrm>
          <a:prstGeom prst="rect">
            <a:avLst/>
          </a:prstGeom>
        </p:spPr>
        <p:txBody>
          <a:bodyPr wrap="square">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s-MX" altLang="es-MX" sz="2400" b="1" i="0" u="none" strike="noStrike" kern="0" cap="none" spc="0" normalizeH="0" baseline="0" noProof="0" dirty="0">
                <a:ln>
                  <a:noFill/>
                </a:ln>
                <a:solidFill>
                  <a:srgbClr val="FFCC99"/>
                </a:solidFill>
                <a:effectLst/>
                <a:uLnTx/>
                <a:uFillTx/>
              </a:rPr>
              <a:t>Métodos, Técnicas, Operaciones Informáticas</a:t>
            </a:r>
          </a:p>
          <a:p>
            <a:pPr marL="0" marR="0" lvl="0" indent="0" defTabSz="914400" eaLnBrk="0" fontAlgn="base" latinLnBrk="0" hangingPunct="0">
              <a:lnSpc>
                <a:spcPct val="100000"/>
              </a:lnSpc>
              <a:spcBef>
                <a:spcPct val="0"/>
              </a:spcBef>
              <a:spcAft>
                <a:spcPct val="0"/>
              </a:spcAft>
              <a:buClrTx/>
              <a:buSzTx/>
              <a:buFontTx/>
              <a:buNone/>
              <a:tabLst>
                <a:tab pos="449263" algn="l"/>
              </a:tabLst>
              <a:defRPr/>
            </a:pPr>
            <a:r>
              <a:rPr kumimoji="0" lang="es-MX" altLang="es-MX" sz="2000" b="0" i="0" u="none" strike="noStrike" kern="0" cap="none" spc="0" normalizeH="0" baseline="0" noProof="0" dirty="0">
                <a:ln>
                  <a:noFill/>
                </a:ln>
                <a:solidFill>
                  <a:srgbClr val="FFCC99"/>
                </a:solidFill>
                <a:effectLst/>
                <a:uLnTx/>
                <a:uFillTx/>
              </a:rPr>
              <a:t>Búsqueda, , Cortar y Pegar</a:t>
            </a:r>
          </a:p>
        </p:txBody>
      </p:sp>
    </p:spTree>
    <p:extLst>
      <p:ext uri="{BB962C8B-B14F-4D97-AF65-F5344CB8AC3E}">
        <p14:creationId xmlns:p14="http://schemas.microsoft.com/office/powerpoint/2010/main" val="415156539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F8B9085-C91F-4773-B1CD-559895781A79}"/>
              </a:ext>
            </a:extLst>
          </p:cNvPr>
          <p:cNvSpPr/>
          <p:nvPr/>
        </p:nvSpPr>
        <p:spPr>
          <a:xfrm>
            <a:off x="2760133" y="5721347"/>
            <a:ext cx="5977467" cy="369332"/>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2"/>
              </a:rPr>
              <a:t>http://www.fgalindosoria.com/informatica/areas/robotics/</a:t>
            </a:r>
            <a:endPar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
        <p:nvSpPr>
          <p:cNvPr id="5" name="Rectángulo 4">
            <a:extLst>
              <a:ext uri="{FF2B5EF4-FFF2-40B4-BE49-F238E27FC236}">
                <a16:creationId xmlns:a16="http://schemas.microsoft.com/office/drawing/2014/main" id="{63516D26-7652-4B84-B69D-E0192F60D6CA}"/>
              </a:ext>
            </a:extLst>
          </p:cNvPr>
          <p:cNvSpPr/>
          <p:nvPr/>
        </p:nvSpPr>
        <p:spPr>
          <a:xfrm>
            <a:off x="1073293" y="1201784"/>
            <a:ext cx="3809056" cy="1107996"/>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66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Robótica</a:t>
            </a:r>
          </a:p>
        </p:txBody>
      </p:sp>
    </p:spTree>
    <p:extLst>
      <p:ext uri="{BB962C8B-B14F-4D97-AF65-F5344CB8AC3E}">
        <p14:creationId xmlns:p14="http://schemas.microsoft.com/office/powerpoint/2010/main" val="69910069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7E3454-E94B-43F9-8570-AA7841800D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8020" y="0"/>
            <a:ext cx="4519179" cy="6784762"/>
          </a:xfrm>
          <a:prstGeom prst="rect">
            <a:avLst/>
          </a:prstGeom>
        </p:spPr>
      </p:pic>
    </p:spTree>
    <p:extLst>
      <p:ext uri="{BB962C8B-B14F-4D97-AF65-F5344CB8AC3E}">
        <p14:creationId xmlns:p14="http://schemas.microsoft.com/office/powerpoint/2010/main" val="115379954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6909A43-309B-4CCF-89EB-05054D415F46}"/>
              </a:ext>
            </a:extLst>
          </p:cNvPr>
          <p:cNvSpPr/>
          <p:nvPr/>
        </p:nvSpPr>
        <p:spPr>
          <a:xfrm>
            <a:off x="0" y="199873"/>
            <a:ext cx="9025467" cy="63709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a:rPr>
              <a:t>Sophia</a:t>
            </a:r>
            <a:endParaRPr kumimoji="0" lang="es-ES" sz="5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a:rPr>
              <a:t>Sophia</a:t>
            </a: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es un robot humanoide desarrollado por la compañía, con sede en Hong Kong, Hanson </a:t>
            </a:r>
            <a:r>
              <a:rPr kumimoji="0" lang="es-ES" sz="3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a:rPr>
              <a:t>Robótics</a:t>
            </a: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Ha sido diseñada para aprender y adaptarse al comportamiento humano y trabajar con humanos, y ha sido entrevistada por todo el mundo. </a:t>
            </a:r>
            <a:endParaRPr kumimoji="0" lang="es-E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40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a:rPr>
              <a:t>Sophia</a:t>
            </a:r>
            <a:r>
              <a:rPr kumimoji="0" lang="es-ES" sz="4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 en octubre 2017, se convirtió en una ciudadana saudí, siendo así el primer robot con ciudadanía de un país.</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a:rPr>
              <a:t>Sophia</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Wikipedia 20180318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a:hlinkClick r:id="rId2"/>
              </a:rPr>
              <a:t>https://es.wikipedia.org/wiki/Sophia_(robot</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a:t>
            </a:r>
          </a:p>
        </p:txBody>
      </p:sp>
    </p:spTree>
    <p:extLst>
      <p:ext uri="{BB962C8B-B14F-4D97-AF65-F5344CB8AC3E}">
        <p14:creationId xmlns:p14="http://schemas.microsoft.com/office/powerpoint/2010/main" val="4217994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EFAB78B1-522A-4114-B8B5-A696FABF02B1}"/>
              </a:ext>
            </a:extLst>
          </p:cNvPr>
          <p:cNvSpPr>
            <a:spLocks noGrp="1" noChangeArrowheads="1"/>
          </p:cNvSpPr>
          <p:nvPr>
            <p:ph type="title" idx="4294967295"/>
          </p:nvPr>
        </p:nvSpPr>
        <p:spPr>
          <a:xfrm>
            <a:off x="762000" y="228600"/>
            <a:ext cx="8382000" cy="6400800"/>
          </a:xfrm>
        </p:spPr>
        <p:txBody>
          <a:bodyPr/>
          <a:lstStyle/>
          <a:p>
            <a:pPr eaLnBrk="1" hangingPunct="1"/>
            <a:r>
              <a:rPr lang="es-MX" altLang="es-MX" sz="3200" b="1" dirty="0">
                <a:cs typeface="Times New Roman" panose="02020603050405020304" pitchFamily="18" charset="0"/>
              </a:rPr>
              <a:t>Vida artificial</a:t>
            </a:r>
            <a:br>
              <a:rPr lang="es-ES" altLang="es-MX" sz="3200" b="1" dirty="0">
                <a:cs typeface="Times New Roman" panose="02020603050405020304" pitchFamily="18" charset="0"/>
              </a:rPr>
            </a:br>
            <a:r>
              <a:rPr lang="es-ES" altLang="es-MX" sz="2400" b="1" dirty="0">
                <a:cs typeface="Times New Roman" panose="02020603050405020304" pitchFamily="18" charset="0"/>
              </a:rPr>
              <a:t> </a:t>
            </a:r>
            <a:br>
              <a:rPr lang="es-ES" altLang="es-MX" sz="2400" b="1" dirty="0">
                <a:cs typeface="Times New Roman" panose="02020603050405020304" pitchFamily="18" charset="0"/>
              </a:rPr>
            </a:br>
            <a:r>
              <a:rPr lang="es-ES" altLang="es-MX" sz="3200" b="1" dirty="0">
                <a:cs typeface="Times New Roman" panose="02020603050405020304" pitchFamily="18" charset="0"/>
              </a:rPr>
              <a:t>Complejidad de Sistemas o Sistemas Complejos</a:t>
            </a:r>
            <a:br>
              <a:rPr lang="es-ES" altLang="es-MX" sz="3200" b="1" dirty="0">
                <a:cs typeface="Times New Roman" panose="02020603050405020304" pitchFamily="18" charset="0"/>
              </a:rPr>
            </a:br>
            <a:r>
              <a:rPr lang="es-ES" altLang="es-MX" sz="2400" b="1" dirty="0">
                <a:cs typeface="Times New Roman" panose="02020603050405020304" pitchFamily="18" charset="0"/>
              </a:rPr>
              <a:t> </a:t>
            </a:r>
            <a:br>
              <a:rPr lang="es-ES" altLang="es-MX" sz="2400" b="1" dirty="0">
                <a:cs typeface="Times New Roman" panose="02020603050405020304" pitchFamily="18" charset="0"/>
              </a:rPr>
            </a:br>
            <a:r>
              <a:rPr lang="es-ES" altLang="es-MX" sz="3200" b="1" dirty="0">
                <a:cs typeface="Times New Roman" panose="02020603050405020304" pitchFamily="18" charset="0"/>
                <a:hlinkClick r:id="rId2"/>
              </a:rPr>
              <a:t>Ubicuidad</a:t>
            </a:r>
            <a:r>
              <a:rPr lang="es-ES" altLang="es-MX" sz="2400" b="1" dirty="0">
                <a:cs typeface="Times New Roman" panose="02020603050405020304" pitchFamily="18" charset="0"/>
                <a:hlinkClick r:id="rId2"/>
              </a:rPr>
              <a:t> </a:t>
            </a:r>
            <a:br>
              <a:rPr lang="es-ES" altLang="es-MX" sz="2400" b="1" dirty="0">
                <a:cs typeface="Times New Roman" panose="02020603050405020304" pitchFamily="18" charset="0"/>
              </a:rPr>
            </a:br>
            <a:r>
              <a:rPr lang="es-ES" altLang="es-MX" sz="1200" b="1" dirty="0">
                <a:cs typeface="Times New Roman" panose="02020603050405020304" pitchFamily="18" charset="0"/>
                <a:hlinkClick r:id="rId2"/>
              </a:rPr>
              <a:t>http://www.fgalindosoria.com/icu/</a:t>
            </a:r>
            <a:br>
              <a:rPr lang="es-MX" altLang="es-MX" sz="1200" b="1" dirty="0">
                <a:cs typeface="Times New Roman" panose="02020603050405020304" pitchFamily="18" charset="0"/>
              </a:rPr>
            </a:br>
            <a:br>
              <a:rPr lang="es-MX" altLang="es-MX" sz="1200" b="1" dirty="0">
                <a:cs typeface="Times New Roman" panose="02020603050405020304" pitchFamily="18" charset="0"/>
              </a:rPr>
            </a:br>
            <a:r>
              <a:rPr lang="es-MX" altLang="es-MX" sz="3200" b="1" dirty="0">
                <a:cs typeface="Times New Roman" panose="02020603050405020304" pitchFamily="18" charset="0"/>
              </a:rPr>
              <a:t>Neurolingüística</a:t>
            </a:r>
            <a:br>
              <a:rPr lang="es-ES" altLang="es-MX" sz="3200" b="1" dirty="0">
                <a:cs typeface="Times New Roman" panose="02020603050405020304" pitchFamily="18" charset="0"/>
              </a:rPr>
            </a:br>
            <a:r>
              <a:rPr lang="es-ES" altLang="es-MX" sz="2400" b="1" dirty="0">
                <a:cs typeface="Times New Roman" panose="02020603050405020304" pitchFamily="18" charset="0"/>
              </a:rPr>
              <a:t> </a:t>
            </a:r>
            <a:br>
              <a:rPr lang="es-ES" altLang="es-MX" sz="2400" b="1" dirty="0">
                <a:cs typeface="Times New Roman" panose="02020603050405020304" pitchFamily="18" charset="0"/>
              </a:rPr>
            </a:br>
            <a:r>
              <a:rPr lang="es-ES" altLang="es-MX" sz="3200" b="1" dirty="0">
                <a:cs typeface="Times New Roman" panose="02020603050405020304" pitchFamily="18" charset="0"/>
              </a:rPr>
              <a:t>Integración de IA, interactividad, robótica, ubicuidad</a:t>
            </a:r>
            <a:br>
              <a:rPr lang="es-ES" altLang="es-MX" sz="3200" b="1" dirty="0">
                <a:cs typeface="Times New Roman" panose="02020603050405020304" pitchFamily="18" charset="0"/>
              </a:rPr>
            </a:br>
            <a:r>
              <a:rPr lang="es-ES" altLang="es-MX" sz="2400" b="1" dirty="0">
                <a:cs typeface="Times New Roman" panose="02020603050405020304" pitchFamily="18" charset="0"/>
              </a:rPr>
              <a:t> </a:t>
            </a:r>
            <a:br>
              <a:rPr lang="es-ES" altLang="es-MX" sz="2400" b="1" dirty="0">
                <a:cs typeface="Times New Roman" panose="02020603050405020304" pitchFamily="18" charset="0"/>
              </a:rPr>
            </a:br>
            <a:r>
              <a:rPr lang="es-ES" altLang="es-MX" sz="3200" b="1" dirty="0">
                <a:cs typeface="Times New Roman" panose="02020603050405020304" pitchFamily="18" charset="0"/>
              </a:rPr>
              <a:t>5.- Generación (Tejidos de sistema)</a:t>
            </a:r>
            <a:br>
              <a:rPr lang="es-ES" altLang="es-MX" sz="3200" b="1" dirty="0">
                <a:cs typeface="Times New Roman" panose="02020603050405020304" pitchFamily="18" charset="0"/>
              </a:rPr>
            </a:br>
            <a:r>
              <a:rPr lang="es-ES" altLang="es-MX" sz="2400" b="1" dirty="0">
                <a:cs typeface="Times New Roman" panose="02020603050405020304" pitchFamily="18" charset="0"/>
              </a:rPr>
              <a:t> </a:t>
            </a:r>
            <a:br>
              <a:rPr lang="es-ES" altLang="es-MX" sz="2400" b="1" dirty="0">
                <a:cs typeface="Times New Roman" panose="02020603050405020304" pitchFamily="18" charset="0"/>
              </a:rPr>
            </a:br>
            <a:r>
              <a:rPr lang="es-ES" altLang="es-MX" sz="3200" b="1" dirty="0">
                <a:cs typeface="Times New Roman" panose="02020603050405020304" pitchFamily="18" charset="0"/>
                <a:hlinkClick r:id="rId3"/>
              </a:rPr>
              <a:t>Lingüística Matemática</a:t>
            </a:r>
            <a:br>
              <a:rPr lang="es-MX" altLang="es-MX" sz="3200" b="1" dirty="0">
                <a:cs typeface="Times New Roman" panose="02020603050405020304" pitchFamily="18" charset="0"/>
              </a:rPr>
            </a:br>
            <a:r>
              <a:rPr lang="es-ES" altLang="es-MX" sz="1200" b="1" dirty="0">
                <a:cs typeface="Times New Roman" panose="02020603050405020304" pitchFamily="18" charset="0"/>
                <a:hlinkClick r:id="rId4"/>
              </a:rPr>
              <a:t>http://www.fgalindosoria.com/linguisticamatematica/</a:t>
            </a:r>
            <a:endParaRPr lang="es-ES" altLang="es-MX" sz="1200" b="1" dirty="0">
              <a:cs typeface="Times New Roman" panose="02020603050405020304" pitchFamily="18" charset="0"/>
            </a:endParaRPr>
          </a:p>
        </p:txBody>
      </p:sp>
    </p:spTree>
    <p:extLst>
      <p:ext uri="{BB962C8B-B14F-4D97-AF65-F5344CB8AC3E}">
        <p14:creationId xmlns:p14="http://schemas.microsoft.com/office/powerpoint/2010/main" val="238683169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48090" y="3397396"/>
            <a:ext cx="8847820" cy="34163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En el caso de los robots seguidores se tienen el problema de lograr que un robot detecte donde se encuentra otro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Existen múltiples soluciones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Por ejemplo ampliar los sentidos y las dimensiones, por ejemplo introduciendo cámaras y cámaras en las alturas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Poner mecanismos GPS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8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Poner mecanismos de comunicación entre los robots, por ejemplo emisores / receptores de señales</a:t>
            </a:r>
            <a:endParaRPr kumimoji="0" lang="es-MX" sz="24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3" name="Rectángulo 2"/>
          <p:cNvSpPr/>
          <p:nvPr/>
        </p:nvSpPr>
        <p:spPr>
          <a:xfrm>
            <a:off x="282828" y="764428"/>
            <a:ext cx="8114201" cy="138499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Entre el 2002 y en el 2006 en la </a:t>
            </a:r>
            <a:r>
              <a:rPr kumimoji="0" lang="es-ES" altLang="es-MX" sz="2800" b="0" i="0" u="none" strike="noStrike" kern="1200" cap="none" spc="0" normalizeH="0" baseline="0" noProof="0" dirty="0" err="1">
                <a:ln>
                  <a:noFill/>
                </a:ln>
                <a:solidFill>
                  <a:srgbClr val="000000"/>
                </a:solidFill>
                <a:effectLst/>
                <a:uLnTx/>
                <a:uFillTx/>
                <a:latin typeface="Times New Roman"/>
                <a:ea typeface="+mn-ea"/>
                <a:cs typeface="Times New Roman" panose="02020603050405020304" pitchFamily="18" charset="0"/>
              </a:rPr>
              <a:t>ESCOM</a:t>
            </a:r>
            <a:r>
              <a:rPr kumimoji="0" lang="es-ES" altLang="es-MX" sz="28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 del </a:t>
            </a:r>
            <a:r>
              <a:rPr kumimoji="0" lang="es-ES" altLang="es-MX" sz="2800" b="0" i="0" u="none" strike="noStrike" kern="1200" cap="none" spc="0" normalizeH="0" baseline="0" noProof="0" dirty="0" err="1">
                <a:ln>
                  <a:noFill/>
                </a:ln>
                <a:solidFill>
                  <a:srgbClr val="000000"/>
                </a:solidFill>
                <a:effectLst/>
                <a:uLnTx/>
                <a:uFillTx/>
                <a:latin typeface="Times New Roman"/>
                <a:ea typeface="+mn-ea"/>
                <a:cs typeface="Times New Roman" panose="02020603050405020304" pitchFamily="18" charset="0"/>
              </a:rPr>
              <a:t>IPN</a:t>
            </a:r>
            <a:r>
              <a:rPr kumimoji="0" lang="es-ES" altLang="es-MX" sz="28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 los estudiantes investigadores desarrollaron varios sistemas de bichos en software y de robots seguidores</a:t>
            </a:r>
          </a:p>
        </p:txBody>
      </p:sp>
      <p:grpSp>
        <p:nvGrpSpPr>
          <p:cNvPr id="13" name="Grupo 12">
            <a:extLst>
              <a:ext uri="{FF2B5EF4-FFF2-40B4-BE49-F238E27FC236}">
                <a16:creationId xmlns:a16="http://schemas.microsoft.com/office/drawing/2014/main" id="{0D390EA7-C12B-482A-841B-0E2D26EC6714}"/>
              </a:ext>
            </a:extLst>
          </p:cNvPr>
          <p:cNvGrpSpPr/>
          <p:nvPr/>
        </p:nvGrpSpPr>
        <p:grpSpPr>
          <a:xfrm>
            <a:off x="2896309" y="2264898"/>
            <a:ext cx="2702633" cy="1089166"/>
            <a:chOff x="2404506" y="783781"/>
            <a:chExt cx="2167494" cy="1465719"/>
          </a:xfrm>
        </p:grpSpPr>
        <p:grpSp>
          <p:nvGrpSpPr>
            <p:cNvPr id="4" name="Grupo 3"/>
            <p:cNvGrpSpPr/>
            <p:nvPr/>
          </p:nvGrpSpPr>
          <p:grpSpPr>
            <a:xfrm>
              <a:off x="3106281" y="1005411"/>
              <a:ext cx="1465719" cy="658254"/>
              <a:chOff x="3168070" y="1123409"/>
              <a:chExt cx="1465719" cy="658254"/>
            </a:xfrm>
          </p:grpSpPr>
          <p:pic>
            <p:nvPicPr>
              <p:cNvPr id="5" name="Imagen 4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145715">
                <a:off x="3168070" y="1123409"/>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4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3313930">
                <a:off x="4309862" y="1457737"/>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upo 6">
              <a:extLst>
                <a:ext uri="{FF2B5EF4-FFF2-40B4-BE49-F238E27FC236}">
                  <a16:creationId xmlns:a16="http://schemas.microsoft.com/office/drawing/2014/main" id="{7C31D82B-C977-46C3-9450-236DE1218F59}"/>
                </a:ext>
              </a:extLst>
            </p:cNvPr>
            <p:cNvGrpSpPr/>
            <p:nvPr/>
          </p:nvGrpSpPr>
          <p:grpSpPr>
            <a:xfrm>
              <a:off x="2404506" y="1194623"/>
              <a:ext cx="1465719" cy="658254"/>
              <a:chOff x="3168070" y="1123409"/>
              <a:chExt cx="1465719" cy="658254"/>
            </a:xfrm>
          </p:grpSpPr>
          <p:pic>
            <p:nvPicPr>
              <p:cNvPr id="8" name="Imagen 47">
                <a:extLst>
                  <a:ext uri="{FF2B5EF4-FFF2-40B4-BE49-F238E27FC236}">
                    <a16:creationId xmlns:a16="http://schemas.microsoft.com/office/drawing/2014/main" id="{3F05474D-D998-404C-BD7C-98B9927CE6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145715">
                <a:off x="3168070" y="1123409"/>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47">
                <a:extLst>
                  <a:ext uri="{FF2B5EF4-FFF2-40B4-BE49-F238E27FC236}">
                    <a16:creationId xmlns:a16="http://schemas.microsoft.com/office/drawing/2014/main" id="{1B4342E8-6BA3-438F-9BDB-53DF6AF863F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3313930">
                <a:off x="4309862" y="1457737"/>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upo 9">
              <a:extLst>
                <a:ext uri="{FF2B5EF4-FFF2-40B4-BE49-F238E27FC236}">
                  <a16:creationId xmlns:a16="http://schemas.microsoft.com/office/drawing/2014/main" id="{31FD196A-AEBF-4DA4-9A09-6AC2A2A7C329}"/>
                </a:ext>
              </a:extLst>
            </p:cNvPr>
            <p:cNvGrpSpPr/>
            <p:nvPr/>
          </p:nvGrpSpPr>
          <p:grpSpPr>
            <a:xfrm rot="17527498">
              <a:off x="2641184" y="1187514"/>
              <a:ext cx="1465719" cy="658254"/>
              <a:chOff x="3168070" y="1123409"/>
              <a:chExt cx="1465719" cy="658254"/>
            </a:xfrm>
          </p:grpSpPr>
          <p:pic>
            <p:nvPicPr>
              <p:cNvPr id="11" name="Imagen 47">
                <a:extLst>
                  <a:ext uri="{FF2B5EF4-FFF2-40B4-BE49-F238E27FC236}">
                    <a16:creationId xmlns:a16="http://schemas.microsoft.com/office/drawing/2014/main" id="{87C8DAD3-553A-4CD5-B406-4BB78B83CE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1145715">
                <a:off x="3168070" y="1123409"/>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47">
                <a:extLst>
                  <a:ext uri="{FF2B5EF4-FFF2-40B4-BE49-F238E27FC236}">
                    <a16:creationId xmlns:a16="http://schemas.microsoft.com/office/drawing/2014/main" id="{70F2CE7E-E975-46B9-8809-C35DB1C4EA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rot="3313930">
                <a:off x="4309862" y="1457737"/>
                <a:ext cx="380769" cy="26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5" name="Rectángulo 14">
            <a:extLst>
              <a:ext uri="{FF2B5EF4-FFF2-40B4-BE49-F238E27FC236}">
                <a16:creationId xmlns:a16="http://schemas.microsoft.com/office/drawing/2014/main" id="{898313C7-6BE3-4106-B0FB-66503E67A910}"/>
              </a:ext>
            </a:extLst>
          </p:cNvPr>
          <p:cNvSpPr/>
          <p:nvPr/>
        </p:nvSpPr>
        <p:spPr>
          <a:xfrm>
            <a:off x="282828" y="150086"/>
            <a:ext cx="5730651" cy="70788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Enjambres de Bichos</a:t>
            </a:r>
            <a:endParaRPr kumimoji="0" lang="es-MX" sz="4000" b="1"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262941052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202FB57-6536-4C7D-B7D9-430A583BB15C}"/>
              </a:ext>
            </a:extLst>
          </p:cNvPr>
          <p:cNvSpPr/>
          <p:nvPr/>
        </p:nvSpPr>
        <p:spPr>
          <a:xfrm>
            <a:off x="100740" y="1633223"/>
            <a:ext cx="9043260" cy="483209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a:ea typeface="+mn-ea"/>
                <a:cs typeface="Times New Roman"/>
              </a:rPr>
              <a:t>Cuando escucha la palabra "</a:t>
            </a:r>
            <a:r>
              <a:rPr kumimoji="0" lang="es-MX" sz="2800" b="0" i="0" u="none" strike="noStrike" kern="1200" cap="none" spc="0" normalizeH="0" baseline="0" noProof="0" dirty="0" err="1">
                <a:ln>
                  <a:noFill/>
                </a:ln>
                <a:solidFill>
                  <a:srgbClr val="000000"/>
                </a:solidFill>
                <a:effectLst/>
                <a:uLnTx/>
                <a:uFillTx/>
                <a:latin typeface="Times New Roman"/>
                <a:ea typeface="+mn-ea"/>
                <a:cs typeface="Times New Roman"/>
              </a:rPr>
              <a:t>drone</a:t>
            </a:r>
            <a:r>
              <a:rPr kumimoji="0" lang="es-MX" sz="2800" b="0" i="0" u="none" strike="noStrike" kern="1200" cap="none" spc="0" normalizeH="0" baseline="0" noProof="0" dirty="0">
                <a:ln>
                  <a:noFill/>
                </a:ln>
                <a:solidFill>
                  <a:srgbClr val="000000"/>
                </a:solidFill>
                <a:effectLst/>
                <a:uLnTx/>
                <a:uFillTx/>
                <a:latin typeface="Times New Roman"/>
                <a:ea typeface="+mn-ea"/>
                <a:cs typeface="Times New Roman"/>
              </a:rPr>
              <a:t>", probablemente piense en algo muy útil o muy aterrador. Pero, ¿podrían tener un valor estético? El experto en sistemas autónomos </a:t>
            </a:r>
            <a:r>
              <a:rPr kumimoji="0" lang="es-MX" sz="2800" b="0" i="0" u="none" strike="noStrike" kern="1200" cap="none" spc="0" normalizeH="0" baseline="0" noProof="0" dirty="0" err="1">
                <a:ln>
                  <a:noFill/>
                </a:ln>
                <a:solidFill>
                  <a:srgbClr val="000000"/>
                </a:solidFill>
                <a:effectLst/>
                <a:uLnTx/>
                <a:uFillTx/>
                <a:latin typeface="Times New Roman"/>
                <a:ea typeface="+mn-ea"/>
                <a:cs typeface="Times New Roman"/>
              </a:rPr>
              <a:t>Raffaello</a:t>
            </a:r>
            <a:r>
              <a:rPr kumimoji="0" lang="es-MX" sz="28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2800" b="0" i="0" u="none" strike="noStrike" kern="1200" cap="none" spc="0" normalizeH="0" baseline="0" noProof="0" dirty="0" err="1">
                <a:ln>
                  <a:noFill/>
                </a:ln>
                <a:solidFill>
                  <a:srgbClr val="000000"/>
                </a:solidFill>
                <a:effectLst/>
                <a:uLnTx/>
                <a:uFillTx/>
                <a:latin typeface="Times New Roman"/>
                <a:ea typeface="+mn-ea"/>
                <a:cs typeface="Times New Roman"/>
              </a:rPr>
              <a:t>D'Andrea</a:t>
            </a:r>
            <a:r>
              <a:rPr kumimoji="0" lang="es-MX" sz="2800" b="0" i="0" u="none" strike="noStrike" kern="1200" cap="none" spc="0" normalizeH="0" baseline="0" noProof="0" dirty="0">
                <a:ln>
                  <a:noFill/>
                </a:ln>
                <a:solidFill>
                  <a:srgbClr val="000000"/>
                </a:solidFill>
                <a:effectLst/>
                <a:uLnTx/>
                <a:uFillTx/>
                <a:latin typeface="Times New Roman"/>
                <a:ea typeface="+mn-ea"/>
                <a:cs typeface="Times New Roman"/>
              </a:rPr>
              <a:t> desarrolla máquinas voladoras, y sus últimos proyectos están superando los límites del vuelo autónomo: desde un ala voladora que puede flotar y recuperarse de una perturbación hasta una nave de ocho hélices ambivalente a la orientación ... a un enjambre de pequeñas células coordinadas.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a:ea typeface="+mn-ea"/>
                <a:cs typeface="Times New Roman"/>
              </a:rPr>
              <a:t>Prepárese para ser deslumbrado por una serie de máquinas </a:t>
            </a:r>
            <a:r>
              <a:rPr kumimoji="0" lang="es-MX" sz="2800" b="0" i="0" u="none" strike="noStrike" kern="1200" cap="none" spc="0" normalizeH="0" baseline="0" noProof="0" dirty="0" err="1">
                <a:ln>
                  <a:noFill/>
                </a:ln>
                <a:solidFill>
                  <a:srgbClr val="000000"/>
                </a:solidFill>
                <a:effectLst/>
                <a:uLnTx/>
                <a:uFillTx/>
                <a:latin typeface="Times New Roman"/>
                <a:ea typeface="+mn-ea"/>
                <a:cs typeface="Times New Roman"/>
              </a:rPr>
              <a:t>voladorasde</a:t>
            </a:r>
            <a:r>
              <a:rPr kumimoji="0" lang="es-MX" sz="2800" b="0" i="0" u="none" strike="noStrike" kern="1200" cap="none" spc="0" normalizeH="0" baseline="0" noProof="0" dirty="0">
                <a:ln>
                  <a:noFill/>
                </a:ln>
                <a:solidFill>
                  <a:srgbClr val="000000"/>
                </a:solidFill>
                <a:effectLst/>
                <a:uLnTx/>
                <a:uFillTx/>
                <a:latin typeface="Times New Roman"/>
                <a:ea typeface="+mn-ea"/>
                <a:cs typeface="Times New Roman"/>
              </a:rPr>
              <a:t> ensueño, que bailan como luciérnagas sobre el escenario </a:t>
            </a:r>
          </a:p>
        </p:txBody>
      </p:sp>
      <p:sp>
        <p:nvSpPr>
          <p:cNvPr id="5" name="Rectángulo 4">
            <a:extLst>
              <a:ext uri="{FF2B5EF4-FFF2-40B4-BE49-F238E27FC236}">
                <a16:creationId xmlns:a16="http://schemas.microsoft.com/office/drawing/2014/main" id="{B42EFE38-0DBC-4B4F-BD41-E5C3B908DE57}"/>
              </a:ext>
            </a:extLst>
          </p:cNvPr>
          <p:cNvSpPr/>
          <p:nvPr/>
        </p:nvSpPr>
        <p:spPr>
          <a:xfrm>
            <a:off x="356462" y="722674"/>
            <a:ext cx="8787538" cy="9541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000000"/>
                </a:solidFill>
                <a:effectLst/>
                <a:uLnTx/>
                <a:uFillTx/>
                <a:latin typeface="Times New Roman"/>
                <a:ea typeface="+mn-ea"/>
                <a:cs typeface="Times New Roman"/>
              </a:rPr>
              <a:t>Conoce las deslumbrantes máquinas voladoras del futuro | </a:t>
            </a:r>
            <a:r>
              <a:rPr kumimoji="0" lang="es-ES" sz="2800" b="1" i="0" u="none" strike="noStrike" kern="1200" cap="none" spc="0" normalizeH="0" baseline="0" noProof="0" dirty="0" err="1">
                <a:ln>
                  <a:noFill/>
                </a:ln>
                <a:solidFill>
                  <a:srgbClr val="000000"/>
                </a:solidFill>
                <a:effectLst/>
                <a:uLnTx/>
                <a:uFillTx/>
                <a:latin typeface="Times New Roman"/>
                <a:ea typeface="+mn-ea"/>
                <a:cs typeface="Times New Roman"/>
              </a:rPr>
              <a:t>Raffaello</a:t>
            </a:r>
            <a:r>
              <a:rPr kumimoji="0" lang="es-ES" sz="2800" b="1"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ES" sz="2800" b="1" i="0" u="none" strike="noStrike" kern="1200" cap="none" spc="0" normalizeH="0" baseline="0" noProof="0" dirty="0" err="1">
                <a:ln>
                  <a:noFill/>
                </a:ln>
                <a:solidFill>
                  <a:srgbClr val="000000"/>
                </a:solidFill>
                <a:effectLst/>
                <a:uLnTx/>
                <a:uFillTx/>
                <a:latin typeface="Times New Roman"/>
                <a:ea typeface="+mn-ea"/>
                <a:cs typeface="Times New Roman"/>
              </a:rPr>
              <a:t>D'Andrea</a:t>
            </a:r>
            <a:endParaRPr kumimoji="0" lang="es-MX" sz="2800" b="1"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6" name="Rectángulo 5">
            <a:extLst>
              <a:ext uri="{FF2B5EF4-FFF2-40B4-BE49-F238E27FC236}">
                <a16:creationId xmlns:a16="http://schemas.microsoft.com/office/drawing/2014/main" id="{4107A2E9-5FF6-4D21-A95F-056817DE937A}"/>
              </a:ext>
            </a:extLst>
          </p:cNvPr>
          <p:cNvSpPr/>
          <p:nvPr/>
        </p:nvSpPr>
        <p:spPr>
          <a:xfrm>
            <a:off x="302217" y="9999"/>
            <a:ext cx="2185214" cy="92333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0" i="0" u="none" strike="noStrike" kern="1200" cap="none" spc="0" normalizeH="0" baseline="0" noProof="0" dirty="0">
                <a:ln>
                  <a:noFill/>
                </a:ln>
                <a:solidFill>
                  <a:srgbClr val="000000"/>
                </a:solidFill>
                <a:effectLst/>
                <a:uLnTx/>
                <a:uFillTx/>
                <a:latin typeface="Times New Roman"/>
                <a:ea typeface="+mn-ea"/>
                <a:cs typeface="Times New Roman"/>
              </a:rPr>
              <a:t>Drones</a:t>
            </a:r>
          </a:p>
        </p:txBody>
      </p:sp>
      <p:sp>
        <p:nvSpPr>
          <p:cNvPr id="7" name="Rectángulo 6">
            <a:extLst>
              <a:ext uri="{FF2B5EF4-FFF2-40B4-BE49-F238E27FC236}">
                <a16:creationId xmlns:a16="http://schemas.microsoft.com/office/drawing/2014/main" id="{CEC6E4C9-1B1E-42C8-B3B2-3E006CB549F8}"/>
              </a:ext>
            </a:extLst>
          </p:cNvPr>
          <p:cNvSpPr/>
          <p:nvPr/>
        </p:nvSpPr>
        <p:spPr>
          <a:xfrm>
            <a:off x="3684721" y="6465315"/>
            <a:ext cx="5149313"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https://www.youtube.com/watch?v=RCXGpEmFbOw</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371657388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519CEB3-D62C-4EB2-946F-4B83982BDAD7}"/>
              </a:ext>
            </a:extLst>
          </p:cNvPr>
          <p:cNvSpPr/>
          <p:nvPr/>
        </p:nvSpPr>
        <p:spPr>
          <a:xfrm>
            <a:off x="130672" y="584775"/>
            <a:ext cx="9144000" cy="600164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Uno de los principales desafíos de los enjambre de robots, surge de la necesidad de diseñar controladores que garanticen la seguridad y planificadores de movimiento que garanticen la prevención de colisiones. Esto se traduce en sensores que miden la proximidad a los vecinos y algoritmos que escalan exponencialmente con la cantidad de robots. En muchos casos, estos problemas se resuelven de manera muy diferente en la naturaleza, especialmente a escalas más pequeñas. La penalización debido a las colisiones es pequeña en estas escalas y los sensores y controladores no son lo suficientemente precisos para garantizar trayectorias libres de colisiones. Exploramos un enfoque similar con pequeños robots voladores. Presentamos un diseño que es capaz de soportar colisiones, controladores que pueden recuperarse de colisiones y simples planificadores de movimiento que permiten a los robots navegar en un entorno sin un conocimiento completo del entorno. Ilustramos el potencial de los enjambres </a:t>
            </a:r>
            <a:r>
              <a:rPr kumimoji="0" lang="es-MX" sz="2400" b="0" i="0" u="none" strike="noStrike" kern="1200" cap="none" spc="0" normalizeH="0" baseline="0" noProof="0" dirty="0" err="1">
                <a:ln>
                  <a:noFill/>
                </a:ln>
                <a:solidFill>
                  <a:srgbClr val="000000"/>
                </a:solidFill>
                <a:effectLst/>
                <a:uLnTx/>
                <a:uFillTx/>
                <a:latin typeface="Times New Roman"/>
                <a:ea typeface="+mn-ea"/>
                <a:cs typeface="Times New Roman"/>
              </a:rPr>
              <a:t>bioinspirados</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usando simulaciones y resultados experimentales.</a:t>
            </a:r>
          </a:p>
        </p:txBody>
      </p:sp>
      <p:sp>
        <p:nvSpPr>
          <p:cNvPr id="3" name="Rectángulo 2">
            <a:extLst>
              <a:ext uri="{FF2B5EF4-FFF2-40B4-BE49-F238E27FC236}">
                <a16:creationId xmlns:a16="http://schemas.microsoft.com/office/drawing/2014/main" id="{DBD3EC3A-3FF2-4B5A-A3EA-7BFF1ADD1B70}"/>
              </a:ext>
            </a:extLst>
          </p:cNvPr>
          <p:cNvSpPr/>
          <p:nvPr/>
        </p:nvSpPr>
        <p:spPr>
          <a:xfrm>
            <a:off x="130672" y="0"/>
            <a:ext cx="7916334"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a:ea typeface="+mn-ea"/>
                <a:cs typeface="Times New Roman"/>
              </a:rPr>
              <a:t>Bio-inspired Swarms of Small Aerial Robots</a:t>
            </a:r>
          </a:p>
        </p:txBody>
      </p:sp>
      <p:sp>
        <p:nvSpPr>
          <p:cNvPr id="4" name="Rectángulo 3">
            <a:extLst>
              <a:ext uri="{FF2B5EF4-FFF2-40B4-BE49-F238E27FC236}">
                <a16:creationId xmlns:a16="http://schemas.microsoft.com/office/drawing/2014/main" id="{F5793AC8-620B-4B9E-9B1E-655445A33EF4}"/>
              </a:ext>
            </a:extLst>
          </p:cNvPr>
          <p:cNvSpPr/>
          <p:nvPr/>
        </p:nvSpPr>
        <p:spPr>
          <a:xfrm>
            <a:off x="4212153" y="6401752"/>
            <a:ext cx="4931847"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https://www.youtube.com/watch?v=LS8sa42xevA</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404891110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8C358A6-B2E5-4E03-A7F5-D64DE8BEB0F6}"/>
              </a:ext>
            </a:extLst>
          </p:cNvPr>
          <p:cNvSpPr/>
          <p:nvPr/>
        </p:nvSpPr>
        <p:spPr>
          <a:xfrm>
            <a:off x="1" y="1687354"/>
            <a:ext cx="9143999" cy="517064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Una de las áreas de mayor impacto en la actualidad es la Inteligencia Artificial (IA),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prácticamente todas las herramientas que usamos en la actualidad (carros, celulares, lavadoras, refrigeradores,  etc.) tienen integrados componentes de IA,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pero pasan transparentes y no es necesario manejarlos,  ya que están integrados a las aplicaciones,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lo mismo pasa con muchas otras áreas,  por ejemplo la gente usa perfumes o disfruta de ciertas comidas sin tener idea ni necesitar saber lo que existe atrás. </a:t>
            </a:r>
            <a:endParaRPr kumimoji="0" lang="es-MX" sz="2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3" name="Rectángulo 2">
            <a:extLst>
              <a:ext uri="{FF2B5EF4-FFF2-40B4-BE49-F238E27FC236}">
                <a16:creationId xmlns:a16="http://schemas.microsoft.com/office/drawing/2014/main" id="{4B55DB9A-F1BE-4AA6-8FC6-3DEF02AD8D7E}"/>
              </a:ext>
            </a:extLst>
          </p:cNvPr>
          <p:cNvSpPr/>
          <p:nvPr/>
        </p:nvSpPr>
        <p:spPr>
          <a:xfrm>
            <a:off x="0" y="0"/>
            <a:ext cx="9143999" cy="175432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54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Inteligencia Artificial y Vida Artificial </a:t>
            </a:r>
            <a:r>
              <a:rPr kumimoji="0" lang="es-MX" altLang="es-MX" sz="18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2"/>
              </a:rPr>
              <a:t>http://www.fgalindosoria.com/informatica/areas/ai/</a:t>
            </a:r>
            <a:endPar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Tree>
    <p:extLst>
      <p:ext uri="{BB962C8B-B14F-4D97-AF65-F5344CB8AC3E}">
        <p14:creationId xmlns:p14="http://schemas.microsoft.com/office/powerpoint/2010/main" val="114019863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B64515BF-CFDC-466F-8A93-9B9E597E0B4C}"/>
              </a:ext>
            </a:extLst>
          </p:cNvPr>
          <p:cNvSpPr>
            <a:spLocks noGrp="1"/>
          </p:cNvSpPr>
          <p:nvPr>
            <p:ph type="sldNum" sz="quarter" idx="12"/>
          </p:nvPr>
        </p:nvSpPr>
        <p:spPr>
          <a:xfrm>
            <a:off x="6693876" y="5457093"/>
            <a:ext cx="1905000" cy="457200"/>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25BE8B-ED62-4896-9465-A624811684D2}" type="slidenum">
              <a:rPr kumimoji="0" lang="es-ES" altLang="es-MX" sz="1400" b="0" i="0" u="none" strike="noStrike" kern="1200" cap="none" spc="0" normalizeH="0" baseline="0" noProof="0" smtClean="0">
                <a:ln>
                  <a:noFill/>
                </a:ln>
                <a:solidFill>
                  <a:srgbClr val="000000"/>
                </a:solidFill>
                <a:effectLst/>
                <a:uLnTx/>
                <a:uFillTx/>
                <a:latin typeface="Times New Roman"/>
                <a:ea typeface="+mn-ea"/>
                <a:cs typeface="Times New Roman"/>
              </a:rPr>
              <a:pPr marL="0" marR="0" lvl="0" indent="0" algn="r" defTabSz="457200" rtl="0" eaLnBrk="1" fontAlgn="auto" latinLnBrk="0" hangingPunct="1">
                <a:lnSpc>
                  <a:spcPct val="100000"/>
                </a:lnSpc>
                <a:spcBef>
                  <a:spcPts val="0"/>
                </a:spcBef>
                <a:spcAft>
                  <a:spcPts val="0"/>
                </a:spcAft>
                <a:buClrTx/>
                <a:buSzTx/>
                <a:buFontTx/>
                <a:buNone/>
                <a:tabLst/>
                <a:defRPr/>
              </a:pPr>
              <a:t>144</a:t>
            </a:fld>
            <a:endParaRPr kumimoji="0" lang="es-ES" altLang="es-MX" sz="14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3" name="Rectángulo 2">
            <a:extLst>
              <a:ext uri="{FF2B5EF4-FFF2-40B4-BE49-F238E27FC236}">
                <a16:creationId xmlns:a16="http://schemas.microsoft.com/office/drawing/2014/main" id="{833038ED-0739-45C5-9A9A-3E8D274C6E50}"/>
              </a:ext>
            </a:extLst>
          </p:cNvPr>
          <p:cNvSpPr/>
          <p:nvPr/>
        </p:nvSpPr>
        <p:spPr>
          <a:xfrm>
            <a:off x="0" y="0"/>
            <a:ext cx="9144000" cy="672998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Titanes de la Inteligencia Artificial: El Futuro de Ayer Hoy - José </a:t>
            </a:r>
            <a:r>
              <a:rPr kumimoji="0" lang="es-E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Elias</a:t>
            </a:r>
            <a:r>
              <a:rPr kumimoji="0" lang="es-E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(eliax.com) | </a:t>
            </a:r>
            <a:r>
              <a:rPr kumimoji="0" lang="es-ES" sz="32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a:rPr>
              <a:t>GeneXus</a:t>
            </a:r>
            <a:r>
              <a:rPr kumimoji="0" lang="es-ES"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GX27</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hlinkClick r:id="rId2"/>
              </a:rPr>
              <a:t>https://www.youtube.com/watch?v=ed-cWW31Wl4</a:t>
            </a:r>
            <a:endParaRPr kumimoji="0" lang="es-ES" sz="36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Min. 0:58</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La nación que lidere en I.A. será la Nación que gobierne al mundo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Vladimir Putin</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Presidente de Rusia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Min. 1:47 - 3:06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{Como caen y suben imperios...}</a:t>
            </a:r>
            <a:endParaRPr kumimoji="0" lang="es-E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el 2016 la  administración de Obama publico 3 reportes con una clara conclusión. </a:t>
            </a:r>
            <a:r>
              <a:rPr kumimoji="0" lang="es-ES" sz="2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Invertir en IA es de </a:t>
            </a:r>
            <a:r>
              <a:rPr kumimoji="0" lang="es-ES" sz="22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a:rPr>
              <a:t>interes</a:t>
            </a: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estratégico y urgente a escala nacional, a nivel militar de inteligencia y social.</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el 2017 el gobierno Chino “toma prestado” el reporte y lo re-publica como su “Plan de Desarrollo para la Próxima Generación de IA”</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el 2017 la administración Trump recorta el presupuesto de la NSF a solo US$175M</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.China por su parte esta invirtiendo US$150,000M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Y en tecnología hay un paralelo</a:t>
            </a:r>
          </a:p>
        </p:txBody>
      </p:sp>
    </p:spTree>
    <p:extLst>
      <p:ext uri="{BB962C8B-B14F-4D97-AF65-F5344CB8AC3E}">
        <p14:creationId xmlns:p14="http://schemas.microsoft.com/office/powerpoint/2010/main" val="254887897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7E5B6EDC-3371-4C9D-A20F-2FA1854FE6C4}"/>
              </a:ext>
            </a:extLst>
          </p:cNvPr>
          <p:cNvSpPr/>
          <p:nvPr/>
        </p:nvSpPr>
        <p:spPr>
          <a:xfrm>
            <a:off x="798170" y="1885614"/>
            <a:ext cx="7859231" cy="1754326"/>
          </a:xfrm>
          <a:prstGeom prst="rect">
            <a:avLst/>
          </a:prstGeom>
          <a:solidFill>
            <a:schemeClr val="bg2">
              <a:lumMod val="20000"/>
              <a:lumOff val="80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prstClr val="black"/>
                </a:solidFill>
                <a:effectLst/>
                <a:uLnTx/>
                <a:uFillTx/>
                <a:latin typeface="Times New Roman"/>
                <a:ea typeface="+mn-ea"/>
                <a:cs typeface="Times New Roman"/>
              </a:rPr>
              <a:t>Base de la IA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prstClr val="black"/>
                </a:solidFill>
                <a:effectLst/>
                <a:uLnTx/>
                <a:uFillTx/>
                <a:latin typeface="Times New Roman"/>
                <a:ea typeface="+mn-ea"/>
                <a:cs typeface="Times New Roman"/>
              </a:rPr>
              <a:t>Reconocimiento de patrones </a:t>
            </a:r>
            <a:endParaRPr kumimoji="0" lang="es-MX" sz="1200" b="0" i="0" u="none" strike="noStrike" kern="1200" cap="none" spc="0" normalizeH="0" baseline="0" noProof="0" dirty="0">
              <a:ln>
                <a:noFill/>
              </a:ln>
              <a:solidFill>
                <a:prstClr val="black"/>
              </a:solidFill>
              <a:effectLst/>
              <a:uLnTx/>
              <a:uFillTx/>
              <a:latin typeface="Times New Roman"/>
              <a:ea typeface="+mn-ea"/>
              <a:cs typeface="Times New Roman"/>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prstClr val="black"/>
                </a:solidFill>
                <a:effectLst/>
                <a:uLnTx/>
                <a:uFillTx/>
                <a:latin typeface="Times New Roman"/>
                <a:ea typeface="+mn-ea"/>
                <a:cs typeface="Times New Roman"/>
              </a:rPr>
              <a:t>Representación del Conocimiento</a:t>
            </a:r>
          </a:p>
        </p:txBody>
      </p:sp>
    </p:spTree>
    <p:extLst>
      <p:ext uri="{BB962C8B-B14F-4D97-AF65-F5344CB8AC3E}">
        <p14:creationId xmlns:p14="http://schemas.microsoft.com/office/powerpoint/2010/main" val="113642181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2DC304B1-FB7C-44CA-8A7B-279E97028973}"/>
              </a:ext>
            </a:extLst>
          </p:cNvPr>
          <p:cNvGraphicFramePr>
            <a:graphicFrameLocks noGrp="1"/>
          </p:cNvGraphicFramePr>
          <p:nvPr>
            <p:extLst>
              <p:ext uri="{D42A27DB-BD31-4B8C-83A1-F6EECF244321}">
                <p14:modId xmlns:p14="http://schemas.microsoft.com/office/powerpoint/2010/main" val="3550595640"/>
              </p:ext>
            </p:extLst>
          </p:nvPr>
        </p:nvGraphicFramePr>
        <p:xfrm>
          <a:off x="1113692" y="703890"/>
          <a:ext cx="6916616" cy="4206240"/>
        </p:xfrm>
        <a:graphic>
          <a:graphicData uri="http://schemas.openxmlformats.org/drawingml/2006/table">
            <a:tbl>
              <a:tblPr firstRow="1" bandRow="1">
                <a:tableStyleId>{5C22544A-7EE6-4342-B048-85BDC9FD1C3A}</a:tableStyleId>
              </a:tblPr>
              <a:tblGrid>
                <a:gridCol w="3458308">
                  <a:extLst>
                    <a:ext uri="{9D8B030D-6E8A-4147-A177-3AD203B41FA5}">
                      <a16:colId xmlns:a16="http://schemas.microsoft.com/office/drawing/2014/main" val="2984565352"/>
                    </a:ext>
                  </a:extLst>
                </a:gridCol>
                <a:gridCol w="3458308">
                  <a:extLst>
                    <a:ext uri="{9D8B030D-6E8A-4147-A177-3AD203B41FA5}">
                      <a16:colId xmlns:a16="http://schemas.microsoft.com/office/drawing/2014/main" val="914965640"/>
                    </a:ext>
                  </a:extLst>
                </a:gridCol>
              </a:tblGrid>
              <a:tr h="33127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mn-lt"/>
                          <a:ea typeface="+mn-ea"/>
                          <a:cs typeface="+mn-cs"/>
                        </a:rPr>
                        <a:t>Estadísticos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media, varianza, distribución,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Bayesianos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mn-lt"/>
                          <a:ea typeface="+mn-ea"/>
                          <a:cs typeface="+mn-cs"/>
                        </a:rPr>
                        <a:t>Análisis de Datos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Análisis de regresión (mínimos cuadrados)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Análisis. Discriminante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Análisis factorial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Análisis de cúmulos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Taxonomía Numérica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mn-lt"/>
                          <a:ea typeface="+mn-ea"/>
                          <a:cs typeface="+mn-cs"/>
                        </a:rPr>
                        <a:t>Lingüística Matemática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Reconocimiento sintáctico de patrones Factorización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Distribución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mn-lt"/>
                          <a:ea typeface="+mn-ea"/>
                          <a:cs typeface="+mn-cs"/>
                        </a:rPr>
                        <a:t>Métodos Conexionistas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Redes neuronales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mn-lt"/>
                          <a:ea typeface="+mn-ea"/>
                          <a:cs typeface="+mn-cs"/>
                        </a:rPr>
                        <a:t> ....</a:t>
                      </a:r>
                    </a:p>
                    <a:p>
                      <a:endParaRPr lang="es-MX" dirty="0"/>
                    </a:p>
                  </a:txBody>
                  <a:tcPr>
                    <a:noFill/>
                  </a:tcPr>
                </a:tc>
                <a:extLst>
                  <a:ext uri="{0D108BD9-81ED-4DB2-BD59-A6C34878D82A}">
                    <a16:rowId xmlns:a16="http://schemas.microsoft.com/office/drawing/2014/main" val="2004980957"/>
                  </a:ext>
                </a:extLst>
              </a:tr>
            </a:tbl>
          </a:graphicData>
        </a:graphic>
      </p:graphicFrame>
      <p:graphicFrame>
        <p:nvGraphicFramePr>
          <p:cNvPr id="4" name="Tabla 3">
            <a:extLst>
              <a:ext uri="{FF2B5EF4-FFF2-40B4-BE49-F238E27FC236}">
                <a16:creationId xmlns:a16="http://schemas.microsoft.com/office/drawing/2014/main" id="{07316399-2F04-4348-A57D-06436080FCE6}"/>
              </a:ext>
            </a:extLst>
          </p:cNvPr>
          <p:cNvGraphicFramePr>
            <a:graphicFrameLocks noGrp="1"/>
          </p:cNvGraphicFramePr>
          <p:nvPr>
            <p:extLst>
              <p:ext uri="{D42A27DB-BD31-4B8C-83A1-F6EECF244321}">
                <p14:modId xmlns:p14="http://schemas.microsoft.com/office/powerpoint/2010/main" val="1216508544"/>
              </p:ext>
            </p:extLst>
          </p:nvPr>
        </p:nvGraphicFramePr>
        <p:xfrm>
          <a:off x="1359877" y="246690"/>
          <a:ext cx="5308209" cy="457200"/>
        </p:xfrm>
        <a:graphic>
          <a:graphicData uri="http://schemas.openxmlformats.org/drawingml/2006/table">
            <a:tbl>
              <a:tblPr firstRow="1" bandRow="1">
                <a:tableStyleId>{5C22544A-7EE6-4342-B048-85BDC9FD1C3A}</a:tableStyleId>
              </a:tblPr>
              <a:tblGrid>
                <a:gridCol w="5308209">
                  <a:extLst>
                    <a:ext uri="{9D8B030D-6E8A-4147-A177-3AD203B41FA5}">
                      <a16:colId xmlns:a16="http://schemas.microsoft.com/office/drawing/2014/main" val="137161493"/>
                    </a:ext>
                  </a:extLst>
                </a:gridCol>
              </a:tblGrid>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mn-lt"/>
                          <a:ea typeface="+mn-ea"/>
                          <a:cs typeface="+mn-cs"/>
                        </a:rPr>
                        <a:t>Reconocimiento de patrones </a:t>
                      </a:r>
                    </a:p>
                  </a:txBody>
                  <a:tcPr>
                    <a:noFill/>
                  </a:tcPr>
                </a:tc>
                <a:extLst>
                  <a:ext uri="{0D108BD9-81ED-4DB2-BD59-A6C34878D82A}">
                    <a16:rowId xmlns:a16="http://schemas.microsoft.com/office/drawing/2014/main" val="795950841"/>
                  </a:ext>
                </a:extLst>
              </a:tr>
            </a:tbl>
          </a:graphicData>
        </a:graphic>
      </p:graphicFrame>
      <p:sp>
        <p:nvSpPr>
          <p:cNvPr id="2" name="Rectángulo 1">
            <a:extLst>
              <a:ext uri="{FF2B5EF4-FFF2-40B4-BE49-F238E27FC236}">
                <a16:creationId xmlns:a16="http://schemas.microsoft.com/office/drawing/2014/main" id="{3A118DFF-9750-4766-9878-2CD54FEB1076}"/>
              </a:ext>
            </a:extLst>
          </p:cNvPr>
          <p:cNvSpPr/>
          <p:nvPr/>
        </p:nvSpPr>
        <p:spPr>
          <a:xfrm>
            <a:off x="2286000" y="5367330"/>
            <a:ext cx="4572000" cy="923330"/>
          </a:xfrm>
          <a:prstGeom prst="rect">
            <a:avLst/>
          </a:prstGeom>
        </p:spPr>
        <p:txBody>
          <a:bodyPr>
            <a:spAutoFit/>
          </a:bodyPr>
          <a:lstStyle/>
          <a:p>
            <a:pPr>
              <a:spcAft>
                <a:spcPts val="0"/>
              </a:spcAft>
            </a:pPr>
            <a:r>
              <a:rPr lang="es-ES" dirty="0">
                <a:latin typeface="Times New Roman" panose="02020603050405020304" pitchFamily="18" charset="0"/>
                <a:ea typeface="Times New Roman" panose="02020603050405020304" pitchFamily="18" charset="0"/>
              </a:rPr>
              <a:t>Ocurrió una vez,  existe algo </a:t>
            </a:r>
          </a:p>
          <a:p>
            <a:pPr>
              <a:spcAft>
                <a:spcPts val="0"/>
              </a:spcAft>
            </a:pPr>
            <a:r>
              <a:rPr lang="es-ES" dirty="0">
                <a:latin typeface="Times New Roman" panose="02020603050405020304" pitchFamily="18" charset="0"/>
                <a:ea typeface="Times New Roman" panose="02020603050405020304" pitchFamily="18" charset="0"/>
              </a:rPr>
              <a:t>Ocurrió dos veces, algo pasa, coincidencia </a:t>
            </a:r>
          </a:p>
          <a:p>
            <a:pPr>
              <a:spcAft>
                <a:spcPts val="0"/>
              </a:spcAft>
            </a:pPr>
            <a:r>
              <a:rPr lang="es-ES" dirty="0">
                <a:latin typeface="Times New Roman" panose="02020603050405020304" pitchFamily="18" charset="0"/>
                <a:ea typeface="Times New Roman" panose="02020603050405020304" pitchFamily="18" charset="0"/>
              </a:rPr>
              <a:t>Ocurrió tres veces, existe un patrón</a:t>
            </a:r>
          </a:p>
        </p:txBody>
      </p:sp>
    </p:spTree>
    <p:extLst>
      <p:ext uri="{BB962C8B-B14F-4D97-AF65-F5344CB8AC3E}">
        <p14:creationId xmlns:p14="http://schemas.microsoft.com/office/powerpoint/2010/main" val="261287879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ángulo 41">
            <a:extLst>
              <a:ext uri="{FF2B5EF4-FFF2-40B4-BE49-F238E27FC236}">
                <a16:creationId xmlns:a16="http://schemas.microsoft.com/office/drawing/2014/main" id="{06245F8B-34BE-4565-A1F5-9D29F83CB3AD}"/>
              </a:ext>
            </a:extLst>
          </p:cNvPr>
          <p:cNvSpPr/>
          <p:nvPr/>
        </p:nvSpPr>
        <p:spPr>
          <a:xfrm>
            <a:off x="44325" y="2677733"/>
            <a:ext cx="3115592" cy="221599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0" i="0" u="none" strike="noStrike" kern="0" cap="none" spc="0" normalizeH="0" baseline="0" noProof="0" dirty="0">
                <a:ln>
                  <a:noFill/>
                </a:ln>
                <a:solidFill>
                  <a:srgbClr val="000000"/>
                </a:solidFill>
                <a:effectLst/>
                <a:uLnTx/>
                <a:uFillTx/>
                <a:latin typeface="Times New Roman"/>
                <a:ea typeface="+mn-ea"/>
                <a:cs typeface="Times New Roman"/>
              </a:rPr>
              <a:t>Sistemas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MX" sz="1000" kern="0" dirty="0">
              <a:solidFill>
                <a:srgbClr val="000000"/>
              </a:solidFill>
              <a:latin typeface="Times New Roma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0" i="0" u="none" strike="noStrike" kern="0" cap="none" spc="0" normalizeH="0" baseline="0" noProof="0" dirty="0" err="1">
                <a:ln>
                  <a:noFill/>
                </a:ln>
                <a:solidFill>
                  <a:srgbClr val="000000"/>
                </a:solidFill>
                <a:effectLst/>
                <a:uLnTx/>
                <a:uFillTx/>
                <a:latin typeface="Times New Roman"/>
                <a:ea typeface="+mn-ea"/>
                <a:cs typeface="Times New Roman"/>
              </a:rPr>
              <a:t>Senso</a:t>
            </a:r>
            <a:r>
              <a:rPr kumimoji="0" lang="es-MX" sz="2800" b="1" i="0" u="none" strike="noStrike" kern="0" cap="none" spc="0" normalizeH="0" baseline="0" noProof="0" dirty="0" err="1">
                <a:ln>
                  <a:noFill/>
                </a:ln>
                <a:solidFill>
                  <a:srgbClr val="000000"/>
                </a:solidFill>
                <a:effectLst/>
                <a:uLnTx/>
                <a:uFillTx/>
                <a:latin typeface="Times New Roman"/>
                <a:ea typeface="+mn-ea"/>
                <a:cs typeface="Times New Roman"/>
              </a:rPr>
              <a:t>Psico</a:t>
            </a:r>
            <a:r>
              <a:rPr kumimoji="0" lang="es-MX" sz="2800" b="0" i="0" u="none" strike="noStrike" kern="0" cap="none" spc="0" normalizeH="0" baseline="0" noProof="0" dirty="0" err="1">
                <a:ln>
                  <a:noFill/>
                </a:ln>
                <a:solidFill>
                  <a:srgbClr val="000000"/>
                </a:solidFill>
                <a:effectLst/>
                <a:uLnTx/>
                <a:uFillTx/>
                <a:latin typeface="Times New Roman"/>
                <a:ea typeface="+mn-ea"/>
                <a:cs typeface="Times New Roman"/>
              </a:rPr>
              <a:t>Motrices</a:t>
            </a:r>
            <a:endParaRPr kumimoji="0" lang="es-ES" altLang="es-MX" sz="2800" b="0" i="0" u="none" strike="noStrike" kern="0" cap="none" spc="0" normalizeH="0" baseline="0" noProof="0" dirty="0">
              <a:ln>
                <a:noFill/>
              </a:ln>
              <a:solidFill>
                <a:srgbClr val="000000"/>
              </a:solidFill>
              <a:effectLst/>
              <a:uLnTx/>
              <a:uFillTx/>
              <a:latin typeface="Times New Roman"/>
              <a:ea typeface="Arial Unicode MS" panose="020B0604020202020204" pitchFamily="34" charset="-128"/>
              <a:cs typeface="Arial Unicode MS" panose="020B0604020202020204" pitchFamily="34"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altLang="es-MX" sz="2400" b="0" i="0" u="none" strike="noStrike" kern="0" cap="none" spc="0" normalizeH="0" baseline="0" noProof="0" dirty="0">
                <a:ln>
                  <a:noFill/>
                </a:ln>
                <a:solidFill>
                  <a:srgbClr val="000000"/>
                </a:solidFill>
                <a:effectLst/>
                <a:uLnTx/>
                <a:uFillTx/>
                <a:latin typeface="Times New Roman"/>
                <a:ea typeface="Arial Unicode MS" panose="020B0604020202020204" pitchFamily="34" charset="-128"/>
                <a:cs typeface="Arial Unicode MS" panose="020B0604020202020204" pitchFamily="34" charset="-128"/>
              </a:rPr>
              <a:t>Sistemas que Perciben, analizan y actúan sobre la realidad</a:t>
            </a:r>
            <a:endParaRPr kumimoji="0" lang="es-MX" sz="2400" b="0" i="0" u="none" strike="noStrike" kern="0" cap="none" spc="0" normalizeH="0" baseline="0" noProof="0" dirty="0">
              <a:ln>
                <a:noFill/>
              </a:ln>
              <a:solidFill>
                <a:srgbClr val="000000"/>
              </a:solidFill>
              <a:effectLst/>
              <a:uLnTx/>
              <a:uFillTx/>
              <a:latin typeface="Times New Roman"/>
              <a:ea typeface="+mn-ea"/>
              <a:cs typeface="Times New Roman"/>
            </a:endParaRPr>
          </a:p>
        </p:txBody>
      </p:sp>
      <p:sp>
        <p:nvSpPr>
          <p:cNvPr id="21" name="Rectángulo 20">
            <a:extLst>
              <a:ext uri="{FF2B5EF4-FFF2-40B4-BE49-F238E27FC236}">
                <a16:creationId xmlns:a16="http://schemas.microsoft.com/office/drawing/2014/main" id="{7E5B6EDC-3371-4C9D-A20F-2FA1854FE6C4}"/>
              </a:ext>
            </a:extLst>
          </p:cNvPr>
          <p:cNvSpPr/>
          <p:nvPr/>
        </p:nvSpPr>
        <p:spPr>
          <a:xfrm>
            <a:off x="228544" y="-33127"/>
            <a:ext cx="7859231" cy="1754326"/>
          </a:xfrm>
          <a:prstGeom prst="rect">
            <a:avLst/>
          </a:prstGeom>
          <a:solidFill>
            <a:schemeClr val="bg2">
              <a:lumMod val="20000"/>
              <a:lumOff val="80000"/>
            </a:schemeClr>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prstClr val="black"/>
                </a:solidFill>
                <a:effectLst/>
                <a:uLnTx/>
                <a:uFillTx/>
                <a:latin typeface="Times New Roman"/>
                <a:ea typeface="+mn-ea"/>
                <a:cs typeface="Times New Roman"/>
              </a:rPr>
              <a:t>Base de la IA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prstClr val="black"/>
                </a:solidFill>
                <a:effectLst/>
                <a:uLnTx/>
                <a:uFillTx/>
                <a:latin typeface="Times New Roman"/>
                <a:ea typeface="+mn-ea"/>
                <a:cs typeface="Times New Roman"/>
              </a:rPr>
              <a:t>Reconocimiento de patrones </a:t>
            </a:r>
            <a:endParaRPr kumimoji="0" lang="es-MX" sz="1200" b="0" i="0" u="none" strike="noStrike" kern="1200" cap="none" spc="0" normalizeH="0" baseline="0" noProof="0" dirty="0">
              <a:ln>
                <a:noFill/>
              </a:ln>
              <a:solidFill>
                <a:prstClr val="black"/>
              </a:solidFill>
              <a:effectLst/>
              <a:uLnTx/>
              <a:uFillTx/>
              <a:latin typeface="Times New Roman"/>
              <a:ea typeface="+mn-ea"/>
              <a:cs typeface="Times New Roman"/>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prstClr val="black"/>
                </a:solidFill>
                <a:effectLst/>
                <a:uLnTx/>
                <a:uFillTx/>
                <a:latin typeface="Times New Roman"/>
                <a:ea typeface="+mn-ea"/>
                <a:cs typeface="Times New Roman"/>
              </a:rPr>
              <a:t>Representación del Conocimiento</a:t>
            </a:r>
          </a:p>
        </p:txBody>
      </p:sp>
      <p:sp>
        <p:nvSpPr>
          <p:cNvPr id="3" name="Rectángulo 2">
            <a:extLst>
              <a:ext uri="{FF2B5EF4-FFF2-40B4-BE49-F238E27FC236}">
                <a16:creationId xmlns:a16="http://schemas.microsoft.com/office/drawing/2014/main" id="{199D5848-6EF0-429B-AB88-8959C2FA0CED}"/>
              </a:ext>
            </a:extLst>
          </p:cNvPr>
          <p:cNvSpPr/>
          <p:nvPr/>
        </p:nvSpPr>
        <p:spPr>
          <a:xfrm>
            <a:off x="228544" y="2132233"/>
            <a:ext cx="2206052"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altLang="es-MX" sz="2800" b="0" i="0" u="none" strike="noStrike" kern="0" cap="none" spc="0" normalizeH="0" baseline="0" noProof="0" dirty="0">
                <a:ln>
                  <a:noFill/>
                </a:ln>
                <a:solidFill>
                  <a:srgbClr val="000000"/>
                </a:solidFill>
                <a:effectLst/>
                <a:uLnTx/>
                <a:uFillTx/>
                <a:latin typeface="Times New Roman"/>
                <a:ea typeface="Arial Unicode MS" panose="020B0604020202020204" pitchFamily="34" charset="-128"/>
                <a:cs typeface="Arial Unicode MS" panose="020B0604020202020204" pitchFamily="34" charset="-128"/>
              </a:rPr>
              <a:t>Estado Actual</a:t>
            </a:r>
          </a:p>
        </p:txBody>
      </p:sp>
      <p:graphicFrame>
        <p:nvGraphicFramePr>
          <p:cNvPr id="4" name="Diagrama 3">
            <a:extLst>
              <a:ext uri="{FF2B5EF4-FFF2-40B4-BE49-F238E27FC236}">
                <a16:creationId xmlns:a16="http://schemas.microsoft.com/office/drawing/2014/main" id="{F22AF4F8-4007-4515-BF65-A1FBF8614F18}"/>
              </a:ext>
            </a:extLst>
          </p:cNvPr>
          <p:cNvGraphicFramePr/>
          <p:nvPr>
            <p:extLst/>
          </p:nvPr>
        </p:nvGraphicFramePr>
        <p:xfrm>
          <a:off x="2615582" y="5386086"/>
          <a:ext cx="6497754" cy="1471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upo 9">
            <a:extLst>
              <a:ext uri="{FF2B5EF4-FFF2-40B4-BE49-F238E27FC236}">
                <a16:creationId xmlns:a16="http://schemas.microsoft.com/office/drawing/2014/main" id="{FDBBCEA9-80E3-4F3D-902F-658655070668}"/>
              </a:ext>
            </a:extLst>
          </p:cNvPr>
          <p:cNvGrpSpPr/>
          <p:nvPr/>
        </p:nvGrpSpPr>
        <p:grpSpPr>
          <a:xfrm>
            <a:off x="3167839" y="1848732"/>
            <a:ext cx="5604897" cy="3946771"/>
            <a:chOff x="3173714" y="1717896"/>
            <a:chExt cx="5604897" cy="3946771"/>
          </a:xfrm>
        </p:grpSpPr>
        <p:sp>
          <p:nvSpPr>
            <p:cNvPr id="29" name="Elipse 28">
              <a:extLst>
                <a:ext uri="{FF2B5EF4-FFF2-40B4-BE49-F238E27FC236}">
                  <a16:creationId xmlns:a16="http://schemas.microsoft.com/office/drawing/2014/main" id="{64635C84-55A2-48FE-A0F5-A5941CE83D0F}"/>
                </a:ext>
              </a:extLst>
            </p:cNvPr>
            <p:cNvSpPr/>
            <p:nvPr/>
          </p:nvSpPr>
          <p:spPr bwMode="auto">
            <a:xfrm>
              <a:off x="3173714" y="3103472"/>
              <a:ext cx="1348411" cy="970630"/>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0" name="Elipse 29">
              <a:extLst>
                <a:ext uri="{FF2B5EF4-FFF2-40B4-BE49-F238E27FC236}">
                  <a16:creationId xmlns:a16="http://schemas.microsoft.com/office/drawing/2014/main" id="{D3448963-FC0A-494A-9F9E-1FB9E7B90CD2}"/>
                </a:ext>
              </a:extLst>
            </p:cNvPr>
            <p:cNvSpPr/>
            <p:nvPr/>
          </p:nvSpPr>
          <p:spPr bwMode="auto">
            <a:xfrm>
              <a:off x="4671001" y="3029285"/>
              <a:ext cx="2006897" cy="1357297"/>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31" name="Elipse 30">
              <a:extLst>
                <a:ext uri="{FF2B5EF4-FFF2-40B4-BE49-F238E27FC236}">
                  <a16:creationId xmlns:a16="http://schemas.microsoft.com/office/drawing/2014/main" id="{EAB496CF-5CBE-4B78-A253-9D9907F23A21}"/>
                </a:ext>
              </a:extLst>
            </p:cNvPr>
            <p:cNvSpPr/>
            <p:nvPr/>
          </p:nvSpPr>
          <p:spPr bwMode="auto">
            <a:xfrm>
              <a:off x="7293851" y="2981576"/>
              <a:ext cx="1484760" cy="1112718"/>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cxnSp>
          <p:nvCxnSpPr>
            <p:cNvPr id="32" name="Conector recto de flecha 31">
              <a:extLst>
                <a:ext uri="{FF2B5EF4-FFF2-40B4-BE49-F238E27FC236}">
                  <a16:creationId xmlns:a16="http://schemas.microsoft.com/office/drawing/2014/main" id="{0DA4834C-C28C-4EB4-BC59-805FA3A986A2}"/>
                </a:ext>
              </a:extLst>
            </p:cNvPr>
            <p:cNvCxnSpPr>
              <a:cxnSpLocks/>
            </p:cNvCxnSpPr>
            <p:nvPr/>
          </p:nvCxnSpPr>
          <p:spPr bwMode="auto">
            <a:xfrm flipH="1">
              <a:off x="3984941" y="2654685"/>
              <a:ext cx="362627" cy="448930"/>
            </a:xfrm>
            <a:prstGeom prst="straightConnector1">
              <a:avLst/>
            </a:prstGeom>
            <a:noFill/>
            <a:ln w="6985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Conector recto de flecha 32">
              <a:extLst>
                <a:ext uri="{FF2B5EF4-FFF2-40B4-BE49-F238E27FC236}">
                  <a16:creationId xmlns:a16="http://schemas.microsoft.com/office/drawing/2014/main" id="{9E32360C-865C-470F-B7FD-ED45CBEF797C}"/>
                </a:ext>
              </a:extLst>
            </p:cNvPr>
            <p:cNvCxnSpPr>
              <a:cxnSpLocks/>
            </p:cNvCxnSpPr>
            <p:nvPr/>
          </p:nvCxnSpPr>
          <p:spPr bwMode="auto">
            <a:xfrm flipH="1" flipV="1">
              <a:off x="5370146" y="4310220"/>
              <a:ext cx="494313" cy="452668"/>
            </a:xfrm>
            <a:prstGeom prst="straightConnector1">
              <a:avLst/>
            </a:prstGeom>
            <a:noFill/>
            <a:ln w="69850" cap="flat" cmpd="sng" algn="ctr">
              <a:solidFill>
                <a:schemeClr val="tx1"/>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Conector recto de flecha 33">
              <a:extLst>
                <a:ext uri="{FF2B5EF4-FFF2-40B4-BE49-F238E27FC236}">
                  <a16:creationId xmlns:a16="http://schemas.microsoft.com/office/drawing/2014/main" id="{5F0BFE46-98D7-405A-870A-BE87A976701C}"/>
                </a:ext>
              </a:extLst>
            </p:cNvPr>
            <p:cNvCxnSpPr>
              <a:cxnSpLocks/>
            </p:cNvCxnSpPr>
            <p:nvPr/>
          </p:nvCxnSpPr>
          <p:spPr bwMode="auto">
            <a:xfrm>
              <a:off x="3930393" y="4030944"/>
              <a:ext cx="914237" cy="717271"/>
            </a:xfrm>
            <a:prstGeom prst="straightConnector1">
              <a:avLst/>
            </a:prstGeom>
            <a:noFill/>
            <a:ln w="6985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Conector recto de flecha 34">
              <a:extLst>
                <a:ext uri="{FF2B5EF4-FFF2-40B4-BE49-F238E27FC236}">
                  <a16:creationId xmlns:a16="http://schemas.microsoft.com/office/drawing/2014/main" id="{85A3BDA7-CCC4-4726-9621-87D63D954040}"/>
                </a:ext>
              </a:extLst>
            </p:cNvPr>
            <p:cNvCxnSpPr>
              <a:cxnSpLocks/>
              <a:endCxn id="31" idx="2"/>
            </p:cNvCxnSpPr>
            <p:nvPr/>
          </p:nvCxnSpPr>
          <p:spPr bwMode="auto">
            <a:xfrm flipV="1">
              <a:off x="6705791" y="3537934"/>
              <a:ext cx="588060" cy="100632"/>
            </a:xfrm>
            <a:prstGeom prst="straightConnector1">
              <a:avLst/>
            </a:prstGeom>
            <a:noFill/>
            <a:ln w="6985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Conector recto de flecha 39">
              <a:extLst>
                <a:ext uri="{FF2B5EF4-FFF2-40B4-BE49-F238E27FC236}">
                  <a16:creationId xmlns:a16="http://schemas.microsoft.com/office/drawing/2014/main" id="{7AB03D9C-0AA8-47DC-A4AA-7D184D128BBC}"/>
                </a:ext>
              </a:extLst>
            </p:cNvPr>
            <p:cNvCxnSpPr>
              <a:cxnSpLocks/>
            </p:cNvCxnSpPr>
            <p:nvPr/>
          </p:nvCxnSpPr>
          <p:spPr bwMode="auto">
            <a:xfrm flipV="1">
              <a:off x="6655510" y="4075815"/>
              <a:ext cx="1162174" cy="619088"/>
            </a:xfrm>
            <a:prstGeom prst="straightConnector1">
              <a:avLst/>
            </a:prstGeom>
            <a:noFill/>
            <a:ln w="6985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 name="CuadroTexto 40">
              <a:extLst>
                <a:ext uri="{FF2B5EF4-FFF2-40B4-BE49-F238E27FC236}">
                  <a16:creationId xmlns:a16="http://schemas.microsoft.com/office/drawing/2014/main" id="{8B89E0AF-0B4B-4B0B-8C74-DE8B74EC210B}"/>
                </a:ext>
              </a:extLst>
            </p:cNvPr>
            <p:cNvSpPr txBox="1"/>
            <p:nvPr/>
          </p:nvSpPr>
          <p:spPr>
            <a:xfrm>
              <a:off x="3382366" y="3359326"/>
              <a:ext cx="1210057" cy="37762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a:ea typeface="+mn-ea"/>
                  <a:cs typeface="Times New Roman"/>
                </a:rPr>
                <a:t>Perciben</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grpSp>
          <p:nvGrpSpPr>
            <p:cNvPr id="43" name="Grupo 42">
              <a:extLst>
                <a:ext uri="{FF2B5EF4-FFF2-40B4-BE49-F238E27FC236}">
                  <a16:creationId xmlns:a16="http://schemas.microsoft.com/office/drawing/2014/main" id="{F72A9924-883D-4027-92ED-C8CF75826FF4}"/>
                </a:ext>
              </a:extLst>
            </p:cNvPr>
            <p:cNvGrpSpPr/>
            <p:nvPr/>
          </p:nvGrpSpPr>
          <p:grpSpPr>
            <a:xfrm>
              <a:off x="4697368" y="4811683"/>
              <a:ext cx="2006897" cy="852984"/>
              <a:chOff x="2796936" y="1038594"/>
              <a:chExt cx="2006897" cy="852984"/>
            </a:xfrm>
          </p:grpSpPr>
          <p:sp>
            <p:nvSpPr>
              <p:cNvPr id="53" name="Rectángulo 52">
                <a:extLst>
                  <a:ext uri="{FF2B5EF4-FFF2-40B4-BE49-F238E27FC236}">
                    <a16:creationId xmlns:a16="http://schemas.microsoft.com/office/drawing/2014/main" id="{9910FC2A-4499-41DE-A1A3-B3C96BE29CC5}"/>
                  </a:ext>
                </a:extLst>
              </p:cNvPr>
              <p:cNvSpPr/>
              <p:nvPr/>
            </p:nvSpPr>
            <p:spPr bwMode="auto">
              <a:xfrm>
                <a:off x="2796936" y="1038594"/>
                <a:ext cx="2006897" cy="852984"/>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54" name="CuadroTexto 53">
                <a:extLst>
                  <a:ext uri="{FF2B5EF4-FFF2-40B4-BE49-F238E27FC236}">
                    <a16:creationId xmlns:a16="http://schemas.microsoft.com/office/drawing/2014/main" id="{59E85491-E52F-466C-8A34-3CFACB3A7562}"/>
                  </a:ext>
                </a:extLst>
              </p:cNvPr>
              <p:cNvSpPr txBox="1"/>
              <p:nvPr/>
            </p:nvSpPr>
            <p:spPr>
              <a:xfrm>
                <a:off x="2918091" y="1174172"/>
                <a:ext cx="1713840" cy="66084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a:ea typeface="+mn-ea"/>
                    <a:cs typeface="Times New Roman"/>
                  </a:rPr>
                  <a:t>Representación de la Realidad </a:t>
                </a:r>
              </a:p>
            </p:txBody>
          </p:sp>
        </p:grpSp>
        <p:sp>
          <p:nvSpPr>
            <p:cNvPr id="45" name="CuadroTexto 44">
              <a:extLst>
                <a:ext uri="{FF2B5EF4-FFF2-40B4-BE49-F238E27FC236}">
                  <a16:creationId xmlns:a16="http://schemas.microsoft.com/office/drawing/2014/main" id="{72C903C9-EC72-468D-90B0-E004796E6B42}"/>
                </a:ext>
              </a:extLst>
            </p:cNvPr>
            <p:cNvSpPr txBox="1"/>
            <p:nvPr/>
          </p:nvSpPr>
          <p:spPr>
            <a:xfrm>
              <a:off x="4666861" y="3116562"/>
              <a:ext cx="2068291" cy="120032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a:ea typeface="+mn-ea"/>
                  <a:cs typeface="Times New Roman"/>
                </a:rPr>
                <a:t>Analizan y modifican la Imagen de la Realidad </a:t>
              </a:r>
            </a:p>
          </p:txBody>
        </p:sp>
        <p:sp>
          <p:nvSpPr>
            <p:cNvPr id="46" name="CuadroTexto 45">
              <a:extLst>
                <a:ext uri="{FF2B5EF4-FFF2-40B4-BE49-F238E27FC236}">
                  <a16:creationId xmlns:a16="http://schemas.microsoft.com/office/drawing/2014/main" id="{04D6D698-8B60-4FB4-B077-2CDCDA146BE7}"/>
                </a:ext>
              </a:extLst>
            </p:cNvPr>
            <p:cNvSpPr txBox="1"/>
            <p:nvPr/>
          </p:nvSpPr>
          <p:spPr>
            <a:xfrm>
              <a:off x="7276455" y="3226221"/>
              <a:ext cx="1484760"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a:ea typeface="+mn-ea"/>
                  <a:cs typeface="Times New Roman"/>
                </a:rPr>
                <a:t>Modifican la Realidad</a:t>
              </a:r>
            </a:p>
          </p:txBody>
        </p:sp>
        <p:grpSp>
          <p:nvGrpSpPr>
            <p:cNvPr id="47" name="Grupo 46">
              <a:extLst>
                <a:ext uri="{FF2B5EF4-FFF2-40B4-BE49-F238E27FC236}">
                  <a16:creationId xmlns:a16="http://schemas.microsoft.com/office/drawing/2014/main" id="{D7FE4BE6-8DC3-4F16-AA5B-5E95D781A378}"/>
                </a:ext>
              </a:extLst>
            </p:cNvPr>
            <p:cNvGrpSpPr/>
            <p:nvPr/>
          </p:nvGrpSpPr>
          <p:grpSpPr>
            <a:xfrm>
              <a:off x="3489225" y="1717896"/>
              <a:ext cx="4286807" cy="896149"/>
              <a:chOff x="2010167" y="4117363"/>
              <a:chExt cx="4286807" cy="896149"/>
            </a:xfrm>
          </p:grpSpPr>
          <p:sp>
            <p:nvSpPr>
              <p:cNvPr id="51" name="Rectángulo: esquinas redondeadas 50">
                <a:extLst>
                  <a:ext uri="{FF2B5EF4-FFF2-40B4-BE49-F238E27FC236}">
                    <a16:creationId xmlns:a16="http://schemas.microsoft.com/office/drawing/2014/main" id="{9C92243A-B750-447F-B114-29773C5A829D}"/>
                  </a:ext>
                </a:extLst>
              </p:cNvPr>
              <p:cNvSpPr/>
              <p:nvPr/>
            </p:nvSpPr>
            <p:spPr bwMode="auto">
              <a:xfrm>
                <a:off x="2010167" y="4117363"/>
                <a:ext cx="4286807" cy="896149"/>
              </a:xfrm>
              <a:prstGeom prst="roundRect">
                <a:avLst/>
              </a:prstGeom>
              <a:noFill/>
              <a:ln w="9525" cap="flat" cmpd="sng" algn="ctr">
                <a:solidFill>
                  <a:schemeClr val="tx1"/>
                </a:solidFill>
                <a:prstDash val="dash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52" name="CuadroTexto 51">
                <a:extLst>
                  <a:ext uri="{FF2B5EF4-FFF2-40B4-BE49-F238E27FC236}">
                    <a16:creationId xmlns:a16="http://schemas.microsoft.com/office/drawing/2014/main" id="{9646A51E-B111-4ED9-B3F5-7F7B1F5FCD24}"/>
                  </a:ext>
                </a:extLst>
              </p:cNvPr>
              <p:cNvSpPr txBox="1"/>
              <p:nvPr/>
            </p:nvSpPr>
            <p:spPr>
              <a:xfrm>
                <a:off x="3277735" y="4219621"/>
                <a:ext cx="1349004" cy="4720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a:ea typeface="+mn-ea"/>
                    <a:cs typeface="Times New Roman"/>
                  </a:rPr>
                  <a:t>Realidad</a:t>
                </a:r>
                <a:endParaRPr kumimoji="0" lang="es-MX" sz="2400" b="0" i="0" u="none" strike="noStrike" kern="1200" cap="none" spc="0" normalizeH="0" baseline="0" noProof="0" dirty="0">
                  <a:ln>
                    <a:noFill/>
                  </a:ln>
                  <a:solidFill>
                    <a:srgbClr val="000000"/>
                  </a:solidFill>
                  <a:effectLst/>
                  <a:uLnTx/>
                  <a:uFillTx/>
                  <a:latin typeface="Times New Roman"/>
                  <a:ea typeface="+mn-ea"/>
                  <a:cs typeface="Times New Roman"/>
                </a:endParaRPr>
              </a:p>
            </p:txBody>
          </p:sp>
        </p:grpSp>
        <p:cxnSp>
          <p:nvCxnSpPr>
            <p:cNvPr id="48" name="Conector recto de flecha 47">
              <a:extLst>
                <a:ext uri="{FF2B5EF4-FFF2-40B4-BE49-F238E27FC236}">
                  <a16:creationId xmlns:a16="http://schemas.microsoft.com/office/drawing/2014/main" id="{F25D8B0B-ACE8-4E36-88D9-31CCD0C94CCC}"/>
                </a:ext>
              </a:extLst>
            </p:cNvPr>
            <p:cNvCxnSpPr>
              <a:cxnSpLocks/>
            </p:cNvCxnSpPr>
            <p:nvPr/>
          </p:nvCxnSpPr>
          <p:spPr bwMode="auto">
            <a:xfrm flipH="1" flipV="1">
              <a:off x="7058585" y="2563953"/>
              <a:ext cx="428761" cy="628357"/>
            </a:xfrm>
            <a:prstGeom prst="straightConnector1">
              <a:avLst/>
            </a:prstGeom>
            <a:noFill/>
            <a:ln w="69850" cap="flat" cmpd="sng" algn="ctr">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285416981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4901F7B1-99E9-491B-AB47-7C227681DA9F}"/>
              </a:ext>
            </a:extLst>
          </p:cNvPr>
          <p:cNvSpPr>
            <a:spLocks noChangeArrowheads="1"/>
          </p:cNvSpPr>
          <p:nvPr/>
        </p:nvSpPr>
        <p:spPr bwMode="auto">
          <a:xfrm>
            <a:off x="152400" y="228600"/>
            <a:ext cx="876300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Sistemas Evolutivos,</a:t>
            </a:r>
            <a:endPar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sistemas capaces de transformarse permanentemente a partir de los flujos de materia, energía e información que los cruzan. </a:t>
            </a:r>
          </a:p>
        </p:txBody>
      </p:sp>
      <p:grpSp>
        <p:nvGrpSpPr>
          <p:cNvPr id="11" name="Grupo 10">
            <a:extLst>
              <a:ext uri="{FF2B5EF4-FFF2-40B4-BE49-F238E27FC236}">
                <a16:creationId xmlns:a16="http://schemas.microsoft.com/office/drawing/2014/main" id="{0A157052-067F-4DE6-AAE3-3CB052BA17B1}"/>
              </a:ext>
            </a:extLst>
          </p:cNvPr>
          <p:cNvGrpSpPr/>
          <p:nvPr/>
        </p:nvGrpSpPr>
        <p:grpSpPr>
          <a:xfrm>
            <a:off x="296068" y="2110653"/>
            <a:ext cx="8551863" cy="3036863"/>
            <a:chOff x="296068" y="2110653"/>
            <a:chExt cx="8551863" cy="3036863"/>
          </a:xfrm>
        </p:grpSpPr>
        <p:grpSp>
          <p:nvGrpSpPr>
            <p:cNvPr id="7" name="Grupo 6">
              <a:extLst>
                <a:ext uri="{FF2B5EF4-FFF2-40B4-BE49-F238E27FC236}">
                  <a16:creationId xmlns:a16="http://schemas.microsoft.com/office/drawing/2014/main" id="{F568E734-283C-4681-84DA-8BED572C6E60}"/>
                </a:ext>
              </a:extLst>
            </p:cNvPr>
            <p:cNvGrpSpPr/>
            <p:nvPr/>
          </p:nvGrpSpPr>
          <p:grpSpPr>
            <a:xfrm>
              <a:off x="1602581" y="2110653"/>
              <a:ext cx="6022975" cy="2075585"/>
              <a:chOff x="1611313" y="2316306"/>
              <a:chExt cx="6022975" cy="2075585"/>
            </a:xfrm>
          </p:grpSpPr>
          <p:grpSp>
            <p:nvGrpSpPr>
              <p:cNvPr id="145418" name="Group 23">
                <a:extLst>
                  <a:ext uri="{FF2B5EF4-FFF2-40B4-BE49-F238E27FC236}">
                    <a16:creationId xmlns:a16="http://schemas.microsoft.com/office/drawing/2014/main" id="{C48F0AB3-1E6F-495F-8B00-13BFF49A46F7}"/>
                  </a:ext>
                </a:extLst>
              </p:cNvPr>
              <p:cNvGrpSpPr>
                <a:grpSpLocks/>
              </p:cNvGrpSpPr>
              <p:nvPr/>
            </p:nvGrpSpPr>
            <p:grpSpPr bwMode="auto">
              <a:xfrm>
                <a:off x="3238500" y="2370859"/>
                <a:ext cx="2746375" cy="2021032"/>
                <a:chOff x="4298" y="11498"/>
                <a:chExt cx="2700" cy="1550"/>
              </a:xfrm>
            </p:grpSpPr>
            <p:sp>
              <p:nvSpPr>
                <p:cNvPr id="145426" name="Oval 24">
                  <a:extLst>
                    <a:ext uri="{FF2B5EF4-FFF2-40B4-BE49-F238E27FC236}">
                      <a16:creationId xmlns:a16="http://schemas.microsoft.com/office/drawing/2014/main" id="{E324B7E8-9428-4F4C-B206-4E671A51119F}"/>
                    </a:ext>
                  </a:extLst>
                </p:cNvPr>
                <p:cNvSpPr>
                  <a:spLocks noChangeArrowheads="1"/>
                </p:cNvSpPr>
                <p:nvPr/>
              </p:nvSpPr>
              <p:spPr bwMode="auto">
                <a:xfrm>
                  <a:off x="4298" y="11498"/>
                  <a:ext cx="2700" cy="144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45427" name="Text Box 25">
                  <a:extLst>
                    <a:ext uri="{FF2B5EF4-FFF2-40B4-BE49-F238E27FC236}">
                      <a16:creationId xmlns:a16="http://schemas.microsoft.com/office/drawing/2014/main" id="{3ECE5D25-95CE-4475-8FDD-62309D63C73F}"/>
                    </a:ext>
                  </a:extLst>
                </p:cNvPr>
                <p:cNvSpPr txBox="1">
                  <a:spLocks noChangeArrowheads="1"/>
                </p:cNvSpPr>
                <p:nvPr/>
              </p:nvSpPr>
              <p:spPr bwMode="auto">
                <a:xfrm>
                  <a:off x="4838" y="12328"/>
                  <a:ext cx="1260" cy="720"/>
                </a:xfrm>
                <a:prstGeom prst="rect">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Sistema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Evolutivo</a:t>
                  </a:r>
                </a:p>
              </p:txBody>
            </p:sp>
          </p:grpSp>
          <p:sp>
            <p:nvSpPr>
              <p:cNvPr id="145420" name="Text Box 31">
                <a:extLst>
                  <a:ext uri="{FF2B5EF4-FFF2-40B4-BE49-F238E27FC236}">
                    <a16:creationId xmlns:a16="http://schemas.microsoft.com/office/drawing/2014/main" id="{64B321C6-B95B-456C-B82F-23BE0400DD5C}"/>
                  </a:ext>
                </a:extLst>
              </p:cNvPr>
              <p:cNvSpPr txBox="1">
                <a:spLocks noChangeArrowheads="1"/>
              </p:cNvSpPr>
              <p:nvPr/>
            </p:nvSpPr>
            <p:spPr bwMode="auto">
              <a:xfrm>
                <a:off x="1611313" y="2316306"/>
                <a:ext cx="1647825" cy="1745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Flujos de  materia, energía, Información</a:t>
                </a:r>
              </a:p>
            </p:txBody>
          </p:sp>
          <p:sp>
            <p:nvSpPr>
              <p:cNvPr id="145421" name="Text Box 32">
                <a:extLst>
                  <a:ext uri="{FF2B5EF4-FFF2-40B4-BE49-F238E27FC236}">
                    <a16:creationId xmlns:a16="http://schemas.microsoft.com/office/drawing/2014/main" id="{A37B7E12-2582-4DE4-BFD0-2ACF0FDD70F7}"/>
                  </a:ext>
                </a:extLst>
              </p:cNvPr>
              <p:cNvSpPr txBox="1">
                <a:spLocks noChangeArrowheads="1"/>
              </p:cNvSpPr>
              <p:nvPr/>
            </p:nvSpPr>
            <p:spPr bwMode="auto">
              <a:xfrm>
                <a:off x="5984875" y="2316306"/>
                <a:ext cx="1649413" cy="1745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Flujos de  materia, energía, Información</a:t>
                </a:r>
              </a:p>
            </p:txBody>
          </p:sp>
        </p:grpSp>
        <p:grpSp>
          <p:nvGrpSpPr>
            <p:cNvPr id="8" name="Grupo 7">
              <a:extLst>
                <a:ext uri="{FF2B5EF4-FFF2-40B4-BE49-F238E27FC236}">
                  <a16:creationId xmlns:a16="http://schemas.microsoft.com/office/drawing/2014/main" id="{E2CA0371-CFD4-4890-BF89-810C36D3C98A}"/>
                </a:ext>
              </a:extLst>
            </p:cNvPr>
            <p:cNvGrpSpPr/>
            <p:nvPr/>
          </p:nvGrpSpPr>
          <p:grpSpPr>
            <a:xfrm>
              <a:off x="296068" y="2669165"/>
              <a:ext cx="8551863" cy="2478351"/>
              <a:chOff x="304800" y="2874818"/>
              <a:chExt cx="8551863" cy="2478351"/>
            </a:xfrm>
          </p:grpSpPr>
          <p:sp>
            <p:nvSpPr>
              <p:cNvPr id="145414" name="Text Box 19">
                <a:extLst>
                  <a:ext uri="{FF2B5EF4-FFF2-40B4-BE49-F238E27FC236}">
                    <a16:creationId xmlns:a16="http://schemas.microsoft.com/office/drawing/2014/main" id="{11FA17B4-9463-4356-85A5-F693B81ECBAE}"/>
                  </a:ext>
                </a:extLst>
              </p:cNvPr>
              <p:cNvSpPr txBox="1">
                <a:spLocks noChangeArrowheads="1"/>
              </p:cNvSpPr>
              <p:nvPr/>
            </p:nvSpPr>
            <p:spPr bwMode="auto">
              <a:xfrm>
                <a:off x="7543800" y="2874818"/>
                <a:ext cx="1312863"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Realidad</a:t>
                </a:r>
              </a:p>
            </p:txBody>
          </p:sp>
          <p:sp>
            <p:nvSpPr>
              <p:cNvPr id="145415" name="Text Box 20">
                <a:extLst>
                  <a:ext uri="{FF2B5EF4-FFF2-40B4-BE49-F238E27FC236}">
                    <a16:creationId xmlns:a16="http://schemas.microsoft.com/office/drawing/2014/main" id="{BB67E6A3-D9DD-411F-AC65-5B72AF56596D}"/>
                  </a:ext>
                </a:extLst>
              </p:cNvPr>
              <p:cNvSpPr txBox="1">
                <a:spLocks noChangeArrowheads="1"/>
              </p:cNvSpPr>
              <p:nvPr/>
            </p:nvSpPr>
            <p:spPr bwMode="auto">
              <a:xfrm>
                <a:off x="304800" y="2935432"/>
                <a:ext cx="1465263"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Realidad</a:t>
                </a:r>
              </a:p>
            </p:txBody>
          </p:sp>
          <p:sp>
            <p:nvSpPr>
              <p:cNvPr id="145416" name="Text Box 21">
                <a:extLst>
                  <a:ext uri="{FF2B5EF4-FFF2-40B4-BE49-F238E27FC236}">
                    <a16:creationId xmlns:a16="http://schemas.microsoft.com/office/drawing/2014/main" id="{467D9B44-7771-4160-A9C9-92C9D5F1FF0B}"/>
                  </a:ext>
                </a:extLst>
              </p:cNvPr>
              <p:cNvSpPr txBox="1">
                <a:spLocks noChangeArrowheads="1"/>
              </p:cNvSpPr>
              <p:nvPr/>
            </p:nvSpPr>
            <p:spPr bwMode="auto">
              <a:xfrm>
                <a:off x="1220788" y="4483677"/>
                <a:ext cx="6596063" cy="869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Por los flujos de materia, energía, información el Sistema evoluciona</a:t>
                </a:r>
              </a:p>
            </p:txBody>
          </p:sp>
        </p:grpSp>
        <p:sp>
          <p:nvSpPr>
            <p:cNvPr id="145422" name="Line 27">
              <a:extLst>
                <a:ext uri="{FF2B5EF4-FFF2-40B4-BE49-F238E27FC236}">
                  <a16:creationId xmlns:a16="http://schemas.microsoft.com/office/drawing/2014/main" id="{B591C411-CCD5-436B-840C-AA63126A9D37}"/>
                </a:ext>
              </a:extLst>
            </p:cNvPr>
            <p:cNvSpPr>
              <a:spLocks noChangeShapeType="1"/>
            </p:cNvSpPr>
            <p:nvPr/>
          </p:nvSpPr>
          <p:spPr bwMode="auto">
            <a:xfrm>
              <a:off x="1947068" y="2537547"/>
              <a:ext cx="5127625" cy="0"/>
            </a:xfrm>
            <a:prstGeom prst="line">
              <a:avLst/>
            </a:prstGeom>
            <a:noFill/>
            <a:ln w="19050">
              <a:solidFill>
                <a:schemeClr val="tx1"/>
              </a:solidFill>
              <a:prstDash val="dash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45423" name="Line 28">
              <a:extLst>
                <a:ext uri="{FF2B5EF4-FFF2-40B4-BE49-F238E27FC236}">
                  <a16:creationId xmlns:a16="http://schemas.microsoft.com/office/drawing/2014/main" id="{33A433CE-5E06-42A0-89E2-484556D1D6B9}"/>
                </a:ext>
              </a:extLst>
            </p:cNvPr>
            <p:cNvSpPr>
              <a:spLocks noChangeShapeType="1"/>
            </p:cNvSpPr>
            <p:nvPr/>
          </p:nvSpPr>
          <p:spPr bwMode="auto">
            <a:xfrm>
              <a:off x="1947068" y="2772497"/>
              <a:ext cx="5127625" cy="0"/>
            </a:xfrm>
            <a:prstGeom prst="line">
              <a:avLst/>
            </a:prstGeom>
            <a:noFill/>
            <a:ln w="19050">
              <a:solidFill>
                <a:schemeClr val="tx1"/>
              </a:solidFill>
              <a:prstDash val="dash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45424" name="Line 29">
              <a:extLst>
                <a:ext uri="{FF2B5EF4-FFF2-40B4-BE49-F238E27FC236}">
                  <a16:creationId xmlns:a16="http://schemas.microsoft.com/office/drawing/2014/main" id="{B2325973-C24C-4A1D-9077-0D9CA1102D44}"/>
                </a:ext>
              </a:extLst>
            </p:cNvPr>
            <p:cNvSpPr>
              <a:spLocks noChangeShapeType="1"/>
            </p:cNvSpPr>
            <p:nvPr/>
          </p:nvSpPr>
          <p:spPr bwMode="auto">
            <a:xfrm>
              <a:off x="1961355" y="2946952"/>
              <a:ext cx="5127625" cy="0"/>
            </a:xfrm>
            <a:prstGeom prst="line">
              <a:avLst/>
            </a:prstGeom>
            <a:noFill/>
            <a:ln w="19050">
              <a:solidFill>
                <a:schemeClr val="tx1"/>
              </a:solidFill>
              <a:prstDash val="dash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45425" name="Line 30">
              <a:extLst>
                <a:ext uri="{FF2B5EF4-FFF2-40B4-BE49-F238E27FC236}">
                  <a16:creationId xmlns:a16="http://schemas.microsoft.com/office/drawing/2014/main" id="{B5F277DB-5057-4C27-969E-1EE085195CA3}"/>
                </a:ext>
              </a:extLst>
            </p:cNvPr>
            <p:cNvSpPr>
              <a:spLocks noChangeShapeType="1"/>
            </p:cNvSpPr>
            <p:nvPr/>
          </p:nvSpPr>
          <p:spPr bwMode="auto">
            <a:xfrm>
              <a:off x="1947068" y="3242397"/>
              <a:ext cx="5127625" cy="0"/>
            </a:xfrm>
            <a:prstGeom prst="line">
              <a:avLst/>
            </a:prstGeom>
            <a:noFill/>
            <a:ln w="19050">
              <a:solidFill>
                <a:schemeClr val="tx1"/>
              </a:solidFill>
              <a:prstDash val="dash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
        <p:nvSpPr>
          <p:cNvPr id="145412" name="Rectangle 33">
            <a:extLst>
              <a:ext uri="{FF2B5EF4-FFF2-40B4-BE49-F238E27FC236}">
                <a16:creationId xmlns:a16="http://schemas.microsoft.com/office/drawing/2014/main" id="{BFC4F33A-3F4A-40DD-8894-078443D7E70A}"/>
              </a:ext>
            </a:extLst>
          </p:cNvPr>
          <p:cNvSpPr>
            <a:spLocks noChangeArrowheads="1"/>
          </p:cNvSpPr>
          <p:nvPr/>
        </p:nvSpPr>
        <p:spPr bwMode="auto">
          <a:xfrm>
            <a:off x="3352800" y="53340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Evolución  1995</a:t>
            </a:r>
            <a:r>
              <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145413" name="Rectangle 34">
            <a:extLst>
              <a:ext uri="{FF2B5EF4-FFF2-40B4-BE49-F238E27FC236}">
                <a16:creationId xmlns:a16="http://schemas.microsoft.com/office/drawing/2014/main" id="{2CEB0E5F-161F-4017-BF6D-C9C964A41172}"/>
              </a:ext>
            </a:extLst>
          </p:cNvPr>
          <p:cNvSpPr>
            <a:spLocks noChangeArrowheads="1"/>
          </p:cNvSpPr>
          <p:nvPr/>
        </p:nvSpPr>
        <p:spPr bwMode="auto">
          <a:xfrm>
            <a:off x="152400" y="5791200"/>
            <a:ext cx="8610600" cy="85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Evolución y Sistemas Evolutivos</a:t>
            </a:r>
            <a:endPar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http://www.fgalindosoria.com/eac/evolucion/evolucion_sev/evolucion_sev_a.pdf</a:t>
            </a:r>
            <a:endParaRPr kumimoji="0" lang="es-MX" alt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http://www.fgalindosoria.com/eac/evolucion/evolucion_sev/evolucion_sev.pdf</a:t>
            </a:r>
            <a:endParaRPr kumimoji="0" lang="en-US" alt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29731380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F04EA2D-8A90-4A09-A2E9-4556F1C7EA05}"/>
              </a:ext>
            </a:extLst>
          </p:cNvPr>
          <p:cNvSpPr/>
          <p:nvPr/>
        </p:nvSpPr>
        <p:spPr>
          <a:xfrm>
            <a:off x="-1" y="0"/>
            <a:ext cx="9144001" cy="6801862"/>
          </a:xfrm>
          <a:prstGeom prst="rect">
            <a:avLst/>
          </a:prstGeom>
        </p:spPr>
        <p:txBody>
          <a:bodyPr wrap="square">
            <a:spAutoFit/>
          </a:bodyPr>
          <a:lstStyle/>
          <a:p>
            <a:pPr marL="0" marR="0" lvl="0" indent="0" algn="l" defTabSz="457200" rtl="0" eaLnBrk="1" fontAlgn="auto" latinLnBrk="0" hangingPunct="1">
              <a:lnSpc>
                <a:spcPct val="100000"/>
              </a:lnSpc>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Cuando están tecleando un documento, le están diciendo a los aparatos que palabras usan, de tal forma que la siguiente vez que escriben algo,  la maquina ya no les corrige tanto y aun mas, les propone lo que puede seguir. </a:t>
            </a:r>
          </a:p>
          <a:p>
            <a:pPr marL="0" marR="0" lvl="0" indent="0" algn="r" defTabSz="457200" rtl="0" eaLnBrk="1" fontAlgn="auto" latinLnBrk="0" hangingPunct="1">
              <a:lnSpc>
                <a:spcPct val="100000"/>
              </a:lnSpc>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Las herramientas que hacen eso son los sistemas evolutivos, que encuentran como resolver problemas a partir de su interacción con los usuarios y el ambiente. En su forma mas simple tienen un mecanismo que guarda cada palabra, cuantas veces se ha usado y en que secuencia, después de  algunas veces, ya acepta esa palabra </a:t>
            </a:r>
          </a:p>
          <a:p>
            <a:pPr lvl="0">
              <a:defRPr/>
            </a:pPr>
            <a:r>
              <a:rPr lang="es-ES" sz="2200" b="1" dirty="0">
                <a:solidFill>
                  <a:srgbClr val="FF0000"/>
                </a:solidFill>
                <a:latin typeface="Times New Roman" panose="02020603050405020304" pitchFamily="18" charset="0"/>
                <a:ea typeface="Times New Roman" panose="02020603050405020304" pitchFamily="18" charset="0"/>
              </a:rPr>
              <a:t>Un gran Descubrimiento de la NASA y Google usando Sistemas Evolutivos</a:t>
            </a:r>
          </a:p>
          <a:p>
            <a:pPr lvl="0">
              <a:defRPr/>
            </a:pPr>
            <a:r>
              <a:rPr lang="es-ES" sz="2200" dirty="0">
                <a:solidFill>
                  <a:srgbClr val="000000"/>
                </a:solidFill>
                <a:latin typeface="Times New Roman" panose="02020603050405020304" pitchFamily="18" charset="0"/>
                <a:ea typeface="Times New Roman" panose="02020603050405020304" pitchFamily="18" charset="0"/>
              </a:rPr>
              <a:t>Impresionante descubrimiento anunciado hoy 14 de diciembre por la NASA</a:t>
            </a:r>
          </a:p>
          <a:p>
            <a:pPr lvl="0" algn="r">
              <a:defRPr/>
            </a:pPr>
            <a:r>
              <a:rPr lang="es-ES" dirty="0">
                <a:solidFill>
                  <a:srgbClr val="000000"/>
                </a:solidFill>
                <a:latin typeface="Times New Roman" panose="02020603050405020304" pitchFamily="18" charset="0"/>
                <a:ea typeface="Times New Roman" panose="02020603050405020304" pitchFamily="18" charset="0"/>
                <a:hlinkClick r:id="rId2"/>
              </a:rPr>
              <a:t>https://www.youtube.com/watch?v=IutbTIcnyD8</a:t>
            </a:r>
            <a:endParaRPr lang="es-ES" dirty="0">
              <a:solidFill>
                <a:srgbClr val="000000"/>
              </a:solidFill>
              <a:latin typeface="Times New Roman" panose="02020603050405020304" pitchFamily="18" charset="0"/>
              <a:ea typeface="Times New Roman" panose="02020603050405020304" pitchFamily="18" charset="0"/>
            </a:endParaRPr>
          </a:p>
          <a:p>
            <a:pPr marL="0" marR="0" lvl="0" indent="0" algn="l" defTabSz="457200" rtl="0" eaLnBrk="1" fontAlgn="auto" latinLnBrk="0" hangingPunct="1">
              <a:lnSpc>
                <a:spcPct val="100000"/>
              </a:lnSpc>
              <a:buClrTx/>
              <a:buSzTx/>
              <a:buFontTx/>
              <a:buNone/>
              <a:tabLst/>
              <a:defRPr/>
            </a:pPr>
            <a:r>
              <a:rPr kumimoji="0" lang="es-ES" sz="2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Sistema que detectó planetas fuera del sistema solar, </a:t>
            </a:r>
          </a:p>
          <a:p>
            <a:pPr marL="0" marR="0" lvl="0" indent="0" algn="l" defTabSz="457200" rtl="0" eaLnBrk="1" fontAlgn="auto" latinLnBrk="0" hangingPunct="1">
              <a:lnSpc>
                <a:spcPct val="100000"/>
              </a:lnSpc>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Este sistema hace algo parecido al que detecta palabras, pero con imágenes de telescopio, le mostraron muchas imágenes donde aparecían planetas y la maquina empezó a reconocer lo que los caracteriza, y a detectar donde se veían nuevos planetas.</a:t>
            </a:r>
          </a:p>
          <a:p>
            <a:pPr marL="0" marR="0" lvl="0" indent="0" algn="r" defTabSz="457200" rtl="0" eaLnBrk="1" fontAlgn="auto" latinLnBrk="0" hangingPunct="1">
              <a:lnSpc>
                <a:spcPct val="100000"/>
              </a:lnSpc>
              <a:buClrTx/>
              <a:buSzTx/>
              <a:buFontTx/>
              <a:buNone/>
              <a:tabLst/>
              <a:defRPr/>
            </a:pPr>
            <a:r>
              <a:rPr kumimoji="0" lang="es-ES" sz="2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Estamos rodeados de estas herramientas, por ejemplo en la detección de cosas que nos gustan en YouTube, en los buscadores, diagnóstico de enfermedades, detección bancaria de problemas con las tarjetas, la selección de rutas en los autos,  etc. Ya están y son parte de nuestra vida.</a:t>
            </a:r>
          </a:p>
        </p:txBody>
      </p:sp>
    </p:spTree>
    <p:extLst>
      <p:ext uri="{BB962C8B-B14F-4D97-AF65-F5344CB8AC3E}">
        <p14:creationId xmlns:p14="http://schemas.microsoft.com/office/powerpoint/2010/main" val="3054262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026">
            <a:extLst>
              <a:ext uri="{FF2B5EF4-FFF2-40B4-BE49-F238E27FC236}">
                <a16:creationId xmlns:a16="http://schemas.microsoft.com/office/drawing/2014/main" id="{454C1583-C39B-4527-9FDE-EBBC6D795751}"/>
              </a:ext>
            </a:extLst>
          </p:cNvPr>
          <p:cNvSpPr>
            <a:spLocks noGrp="1" noChangeArrowheads="1"/>
          </p:cNvSpPr>
          <p:nvPr>
            <p:ph type="title" idx="4294967295"/>
          </p:nvPr>
        </p:nvSpPr>
        <p:spPr>
          <a:xfrm>
            <a:off x="0" y="0"/>
            <a:ext cx="9144000" cy="6858000"/>
          </a:xfrm>
        </p:spPr>
        <p:txBody>
          <a:bodyPr/>
          <a:lstStyle/>
          <a:p>
            <a:pPr eaLnBrk="1" hangingPunct="1"/>
            <a:br>
              <a:rPr lang="es-MX" altLang="es-MX" sz="2800" b="1" dirty="0">
                <a:solidFill>
                  <a:schemeClr val="tx1"/>
                </a:solidFill>
                <a:latin typeface="Arial Unicode MS" pitchFamily="34" charset="-128"/>
                <a:cs typeface="Times New Roman" panose="02020603050405020304" pitchFamily="18" charset="0"/>
              </a:rPr>
            </a:br>
            <a:br>
              <a:rPr lang="es-MX" altLang="es-MX" sz="2400" b="1" dirty="0">
                <a:solidFill>
                  <a:schemeClr val="tx1"/>
                </a:solidFill>
                <a:latin typeface="Arial Unicode MS" pitchFamily="34" charset="-128"/>
                <a:cs typeface="Times New Roman" panose="02020603050405020304" pitchFamily="18" charset="0"/>
              </a:rPr>
            </a:br>
            <a:br>
              <a:rPr lang="es-MX" altLang="es-MX" sz="2800" b="1" dirty="0">
                <a:latin typeface="Arial Unicode MS" pitchFamily="34" charset="-128"/>
                <a:cs typeface="Times New Roman" panose="02020603050405020304" pitchFamily="18" charset="0"/>
              </a:rPr>
            </a:br>
            <a:br>
              <a:rPr lang="es-ES" altLang="es-MX" sz="2800" b="1" dirty="0">
                <a:latin typeface="Arial Unicode MS" pitchFamily="34" charset="-128"/>
                <a:cs typeface="Times New Roman" panose="02020603050405020304" pitchFamily="18" charset="0"/>
              </a:rPr>
            </a:br>
            <a:r>
              <a:rPr lang="es-ES" altLang="es-MX" sz="2400" b="1" dirty="0">
                <a:latin typeface="Arial Unicode MS" pitchFamily="34" charset="-128"/>
                <a:cs typeface="Times New Roman" panose="02020603050405020304" pitchFamily="18" charset="0"/>
              </a:rPr>
              <a:t> </a:t>
            </a:r>
            <a:br>
              <a:rPr lang="es-ES" altLang="es-MX" sz="2400" b="1" dirty="0">
                <a:latin typeface="Arial Unicode MS" pitchFamily="34" charset="-128"/>
                <a:cs typeface="Times New Roman" panose="02020603050405020304" pitchFamily="18" charset="0"/>
              </a:rPr>
            </a:br>
            <a:br>
              <a:rPr lang="es-ES" altLang="es-MX" sz="2800" b="1" dirty="0">
                <a:solidFill>
                  <a:schemeClr val="tx1"/>
                </a:solidFill>
                <a:latin typeface="Arial Unicode MS" pitchFamily="34" charset="-128"/>
                <a:cs typeface="Times New Roman" panose="02020603050405020304" pitchFamily="18" charset="0"/>
              </a:rPr>
            </a:br>
            <a:r>
              <a:rPr lang="es-MX" altLang="es-MX" sz="2400" b="1" dirty="0">
                <a:solidFill>
                  <a:schemeClr val="tx1"/>
                </a:solidFill>
                <a:latin typeface="Arial Unicode MS" pitchFamily="34" charset="-128"/>
                <a:cs typeface="Times New Roman" panose="02020603050405020304" pitchFamily="18" charset="0"/>
              </a:rPr>
              <a:t> </a:t>
            </a:r>
            <a:br>
              <a:rPr lang="es-ES" altLang="es-MX" sz="2400" b="1" dirty="0">
                <a:solidFill>
                  <a:schemeClr val="tx1"/>
                </a:solidFill>
                <a:latin typeface="Arial Unicode MS" pitchFamily="34" charset="-128"/>
                <a:cs typeface="Times New Roman" panose="02020603050405020304" pitchFamily="18" charset="0"/>
              </a:rPr>
            </a:br>
            <a:br>
              <a:rPr lang="es-MX" altLang="es-MX" sz="2800" b="1" dirty="0">
                <a:solidFill>
                  <a:schemeClr val="tx1"/>
                </a:solidFill>
                <a:latin typeface="Arial Unicode MS" pitchFamily="34" charset="-128"/>
                <a:cs typeface="Times New Roman" panose="02020603050405020304" pitchFamily="18" charset="0"/>
              </a:rPr>
            </a:br>
            <a:r>
              <a:rPr lang="es-ES" altLang="es-MX" sz="2800" b="1" dirty="0">
                <a:solidFill>
                  <a:schemeClr val="tx1"/>
                </a:solidFill>
                <a:latin typeface="Arial Unicode MS" pitchFamily="34" charset="-128"/>
                <a:cs typeface="Times New Roman" panose="02020603050405020304" pitchFamily="18" charset="0"/>
              </a:rPr>
              <a:t> </a:t>
            </a:r>
            <a:br>
              <a:rPr lang="es-MX" altLang="es-MX" sz="2800" b="1" dirty="0">
                <a:solidFill>
                  <a:schemeClr val="tx1"/>
                </a:solidFill>
                <a:latin typeface="Arial Unicode MS" pitchFamily="34" charset="-128"/>
                <a:cs typeface="Times New Roman" panose="02020603050405020304" pitchFamily="18" charset="0"/>
              </a:rPr>
            </a:br>
            <a:r>
              <a:rPr lang="es-ES" altLang="es-MX" sz="2800" b="1" dirty="0">
                <a:solidFill>
                  <a:schemeClr val="tx1"/>
                </a:solidFill>
                <a:latin typeface="Arial Unicode MS" pitchFamily="34" charset="-128"/>
                <a:cs typeface="Times New Roman" panose="02020603050405020304" pitchFamily="18" charset="0"/>
              </a:rPr>
              <a:t> </a:t>
            </a:r>
            <a:br>
              <a:rPr lang="es-ES" altLang="es-MX" sz="2800" b="1" dirty="0">
                <a:solidFill>
                  <a:schemeClr val="tx1"/>
                </a:solidFill>
                <a:latin typeface="Arial Unicode MS" pitchFamily="34" charset="-128"/>
                <a:cs typeface="Times New Roman" panose="02020603050405020304" pitchFamily="18" charset="0"/>
              </a:rPr>
            </a:br>
            <a:r>
              <a:rPr lang="es-ES" altLang="es-MX" sz="2400" b="1" dirty="0">
                <a:solidFill>
                  <a:schemeClr val="tx1"/>
                </a:solidFill>
                <a:latin typeface="Arial Unicode MS" pitchFamily="34" charset="-128"/>
                <a:cs typeface="Times New Roman" panose="02020603050405020304" pitchFamily="18" charset="0"/>
              </a:rPr>
              <a:t> </a:t>
            </a:r>
            <a:br>
              <a:rPr lang="es-ES" altLang="es-MX" sz="2400" b="1" dirty="0">
                <a:solidFill>
                  <a:schemeClr val="tx1"/>
                </a:solidFill>
                <a:latin typeface="Arial Unicode MS" pitchFamily="34" charset="-128"/>
                <a:cs typeface="Times New Roman" panose="02020603050405020304" pitchFamily="18" charset="0"/>
              </a:rPr>
            </a:br>
            <a:br>
              <a:rPr lang="es-MX" altLang="es-MX" sz="2800" b="1" dirty="0">
                <a:solidFill>
                  <a:srgbClr val="FFECD9"/>
                </a:solidFill>
                <a:latin typeface="Arial Unicode MS" pitchFamily="34" charset="-128"/>
                <a:cs typeface="Times New Roman" panose="02020603050405020304" pitchFamily="18" charset="0"/>
              </a:rPr>
            </a:br>
            <a:br>
              <a:rPr lang="es-ES" altLang="es-MX" sz="2800" b="1" dirty="0">
                <a:solidFill>
                  <a:srgbClr val="FFECD9"/>
                </a:solidFill>
                <a:latin typeface="Arial Unicode MS" pitchFamily="34" charset="-128"/>
                <a:cs typeface="Times New Roman" panose="02020603050405020304" pitchFamily="18" charset="0"/>
              </a:rPr>
            </a:br>
            <a:r>
              <a:rPr lang="es-ES" altLang="es-MX" sz="2400" b="1" dirty="0">
                <a:solidFill>
                  <a:srgbClr val="FFECD9"/>
                </a:solidFill>
                <a:latin typeface="Arial Unicode MS" pitchFamily="34" charset="-128"/>
                <a:cs typeface="Times New Roman" panose="02020603050405020304" pitchFamily="18" charset="0"/>
              </a:rPr>
              <a:t> </a:t>
            </a:r>
            <a:br>
              <a:rPr lang="es-ES" altLang="es-MX" sz="2400" b="1" dirty="0">
                <a:solidFill>
                  <a:srgbClr val="FFECD9"/>
                </a:solidFill>
                <a:latin typeface="Arial Unicode MS" pitchFamily="34" charset="-128"/>
                <a:cs typeface="Times New Roman" panose="02020603050405020304" pitchFamily="18" charset="0"/>
              </a:rPr>
            </a:br>
            <a:endParaRPr lang="es-ES" altLang="es-MX" sz="3200" b="1" dirty="0">
              <a:latin typeface="Arial Unicode MS" pitchFamily="34" charset="-128"/>
              <a:cs typeface="Times New Roman" panose="02020603050405020304" pitchFamily="18" charset="0"/>
            </a:endParaRPr>
          </a:p>
        </p:txBody>
      </p:sp>
      <p:sp>
        <p:nvSpPr>
          <p:cNvPr id="49155" name="Rectangle 1027">
            <a:extLst>
              <a:ext uri="{FF2B5EF4-FFF2-40B4-BE49-F238E27FC236}">
                <a16:creationId xmlns:a16="http://schemas.microsoft.com/office/drawing/2014/main" id="{799C7789-DEF0-49A6-B7B6-A2E73CE7C782}"/>
              </a:ext>
            </a:extLst>
          </p:cNvPr>
          <p:cNvSpPr>
            <a:spLocks noChangeArrowheads="1"/>
          </p:cNvSpPr>
          <p:nvPr/>
        </p:nvSpPr>
        <p:spPr bwMode="auto">
          <a:xfrm>
            <a:off x="304800" y="533400"/>
            <a:ext cx="86106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Integración a nivel mental Hombre / maquina</a:t>
            </a:r>
            <a:endParaRPr kumimoji="0" lang="es-ES" alt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 </a:t>
            </a:r>
            <a:endParaRPr kumimoji="0" lang="es-ES" alt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2"/>
              </a:rPr>
              <a:t>Evolución, Afectividad, Consciencia (EAC)</a:t>
            </a:r>
            <a:endParaRPr kumimoji="0" lang="es-ES" alt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
        <p:nvSpPr>
          <p:cNvPr id="49156" name="Rectangle 1081">
            <a:extLst>
              <a:ext uri="{FF2B5EF4-FFF2-40B4-BE49-F238E27FC236}">
                <a16:creationId xmlns:a16="http://schemas.microsoft.com/office/drawing/2014/main" id="{C8856E35-36EA-4C07-AEC0-7498A7CA8FE9}"/>
              </a:ext>
            </a:extLst>
          </p:cNvPr>
          <p:cNvSpPr>
            <a:spLocks noChangeArrowheads="1"/>
          </p:cNvSpPr>
          <p:nvPr/>
        </p:nvSpPr>
        <p:spPr bwMode="auto">
          <a:xfrm>
            <a:off x="4114800" y="4419600"/>
            <a:ext cx="4572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s-MX" altLang="es-MX" sz="18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Evolución-Afectividad-Conciencia EAC</a:t>
            </a:r>
            <a:endParaRPr kumimoji="0" lang="es-ES_tradnl" altLang="es-MX" sz="1800" b="0"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a:rPr>
              <a:t>http://www.fgalindosoria.com/eac/</a:t>
            </a:r>
            <a:endParaRPr kumimoji="0" lang="es-ES" altLang="es-MX" sz="1800" b="0" i="0" u="none" strike="noStrike" kern="1200" cap="none" spc="0" normalizeH="0" baseline="0" noProof="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0730301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4A7C0AA-1E4A-4728-B36A-F076EC0F90F3}"/>
              </a:ext>
            </a:extLst>
          </p:cNvPr>
          <p:cNvSpPr/>
          <p:nvPr/>
        </p:nvSpPr>
        <p:spPr>
          <a:xfrm>
            <a:off x="316523" y="1428452"/>
            <a:ext cx="8510954" cy="200054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IBM ha estado construyendo un superordenador para enfrentarse a los concursantes del programa de preguntas ''</a:t>
            </a:r>
            <a:r>
              <a:rPr kumimoji="0" lang="es-MX" sz="2400" b="0" i="0" u="none" strike="noStrike" kern="1200" cap="none" spc="0" normalizeH="0" baseline="0" noProof="0" dirty="0" err="1">
                <a:ln>
                  <a:noFill/>
                </a:ln>
                <a:solidFill>
                  <a:srgbClr val="000000"/>
                </a:solidFill>
                <a:effectLst/>
                <a:uLnTx/>
                <a:uFillTx/>
                <a:latin typeface="Times New Roman"/>
                <a:ea typeface="+mn-ea"/>
                <a:cs typeface="Times New Roman"/>
              </a:rPr>
              <a:t>Jeopardy</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Gane o pierda''. Odisea sigue el proceso de fabricación de este gran cerebro informático, que es capaz de aprender de sus errores.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https://youtu.be/MUV1CLnp3oY</a:t>
            </a:r>
            <a:endParaRPr kumimoji="0" lang="es-MX" sz="20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379378902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282B546A-8CDF-4B9B-BD74-C23C73F29D5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25BE8B-ED62-4896-9465-A624811684D2}" type="slidenum">
              <a:rPr kumimoji="0" lang="es-ES" altLang="es-MX" sz="1400" b="0" i="0" u="none" strike="noStrike" kern="1200" cap="none" spc="0" normalizeH="0" baseline="0" noProof="0" smtClean="0">
                <a:ln>
                  <a:noFill/>
                </a:ln>
                <a:solidFill>
                  <a:srgbClr val="000000"/>
                </a:solidFill>
                <a:effectLst/>
                <a:uLnTx/>
                <a:uFillTx/>
                <a:latin typeface="Times New Roman"/>
                <a:ea typeface="+mn-ea"/>
                <a:cs typeface="Times New Roman"/>
              </a:rPr>
              <a:pPr marL="0" marR="0" lvl="0" indent="0" algn="r" defTabSz="457200" rtl="0" eaLnBrk="1" fontAlgn="auto" latinLnBrk="0" hangingPunct="1">
                <a:lnSpc>
                  <a:spcPct val="100000"/>
                </a:lnSpc>
                <a:spcBef>
                  <a:spcPts val="0"/>
                </a:spcBef>
                <a:spcAft>
                  <a:spcPts val="0"/>
                </a:spcAft>
                <a:buClrTx/>
                <a:buSzTx/>
                <a:buFontTx/>
                <a:buNone/>
                <a:tabLst/>
                <a:defRPr/>
              </a:pPr>
              <a:t>151</a:t>
            </a:fld>
            <a:endParaRPr kumimoji="0" lang="es-ES" altLang="es-MX" sz="14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3" name="Rectangle 1">
            <a:extLst>
              <a:ext uri="{FF2B5EF4-FFF2-40B4-BE49-F238E27FC236}">
                <a16:creationId xmlns:a16="http://schemas.microsoft.com/office/drawing/2014/main" id="{702699BC-946D-4C7C-9CDD-EE05486CDB4D}"/>
              </a:ext>
            </a:extLst>
          </p:cNvPr>
          <p:cNvSpPr>
            <a:spLocks noChangeArrowheads="1"/>
          </p:cNvSpPr>
          <p:nvPr/>
        </p:nvSpPr>
        <p:spPr bwMode="auto">
          <a:xfrm>
            <a:off x="184638" y="404044"/>
            <a:ext cx="8774723" cy="5416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36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Sistemas Afectivos (</a:t>
            </a:r>
            <a:r>
              <a:rPr kumimoji="0" lang="es-MX" altLang="es-MX" sz="36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Saf</a:t>
            </a:r>
            <a:r>
              <a:rPr kumimoji="0" lang="es-MX" altLang="es-MX" sz="36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Los Sistemas Afectivos (</a:t>
            </a:r>
            <a:r>
              <a:rPr kumimoji="0" lang="es-MX" altLang="es-MX" sz="3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Saf</a:t>
            </a: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son sistemas que detectan y muestran sentimientos, incluyendo sistemas que interactúan con su entorno, con las personas y entre ellos mismos.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El gran logro en el desarrollo de sistemas afectivos se da al encontrar mecanismos que permiten mediante el manejo de procesos, datos y estructuras representar sentimientos.</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1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2"/>
              </a:rPr>
              <a:t>http://www.fgalindosoria.com/eac/afectividad/saf/sistemas_afectivos_a.pdf</a:t>
            </a:r>
            <a:endParaRPr kumimoji="0" lang="es-MX"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1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3"/>
              </a:rPr>
              <a:t>http://www.fgalindosoria.com/eac/afectividad/</a:t>
            </a:r>
            <a:endPar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Tree>
    <p:extLst>
      <p:ext uri="{BB962C8B-B14F-4D97-AF65-F5344CB8AC3E}">
        <p14:creationId xmlns:p14="http://schemas.microsoft.com/office/powerpoint/2010/main" val="299059114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78ED85A-3D48-4E74-9304-B6C7291BC92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25BE8B-ED62-4896-9465-A624811684D2}" type="slidenum">
              <a:rPr kumimoji="0" lang="es-ES" altLang="es-MX" sz="1400" b="0" i="0" u="none" strike="noStrike" kern="1200" cap="none" spc="0" normalizeH="0" baseline="0" noProof="0" smtClean="0">
                <a:ln>
                  <a:noFill/>
                </a:ln>
                <a:solidFill>
                  <a:srgbClr val="000000"/>
                </a:solidFill>
                <a:effectLst/>
                <a:uLnTx/>
                <a:uFillTx/>
                <a:latin typeface="Times New Roman"/>
                <a:ea typeface="+mn-ea"/>
                <a:cs typeface="Times New Roman"/>
              </a:rPr>
              <a:pPr marL="0" marR="0" lvl="0" indent="0" algn="r" defTabSz="457200" rtl="0" eaLnBrk="1" fontAlgn="auto" latinLnBrk="0" hangingPunct="1">
                <a:lnSpc>
                  <a:spcPct val="100000"/>
                </a:lnSpc>
                <a:spcBef>
                  <a:spcPts val="0"/>
                </a:spcBef>
                <a:spcAft>
                  <a:spcPts val="0"/>
                </a:spcAft>
                <a:buClrTx/>
                <a:buSzTx/>
                <a:buFontTx/>
                <a:buNone/>
                <a:tabLst/>
                <a:defRPr/>
              </a:pPr>
              <a:t>152</a:t>
            </a:fld>
            <a:endParaRPr kumimoji="0" lang="es-ES" altLang="es-MX" sz="14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3" name="Rectangle 1">
            <a:extLst>
              <a:ext uri="{FF2B5EF4-FFF2-40B4-BE49-F238E27FC236}">
                <a16:creationId xmlns:a16="http://schemas.microsoft.com/office/drawing/2014/main" id="{DF6BABD3-9209-4859-893C-55590CCAEA23}"/>
              </a:ext>
            </a:extLst>
          </p:cNvPr>
          <p:cNvSpPr>
            <a:spLocks noChangeArrowheads="1"/>
          </p:cNvSpPr>
          <p:nvPr/>
        </p:nvSpPr>
        <p:spPr bwMode="auto">
          <a:xfrm>
            <a:off x="193431" y="57626"/>
            <a:ext cx="8757138" cy="6647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36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Sistemas Conscientes (</a:t>
            </a:r>
            <a:r>
              <a:rPr kumimoji="0" lang="es-MX" altLang="es-MX" sz="36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Scom</a:t>
            </a:r>
            <a:r>
              <a:rPr kumimoji="0" lang="es-MX" altLang="es-MX" sz="36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En el área de los Sistemas Conscientes (</a:t>
            </a:r>
            <a:r>
              <a:rPr kumimoji="0" lang="es-MX" altLang="es-MX"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Scom</a:t>
            </a:r>
            <a:r>
              <a:rPr kumimoji="0" lang="es-MX" altLang="es-MX" sz="2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se presenta una primera propuesta de construcción de “sistemas conscientes”, o sea </a:t>
            </a:r>
            <a:r>
              <a:rPr kumimoji="0" lang="es-MX" altLang="es-MX" sz="2800" b="0" i="0" u="none" strike="noStrike" kern="1200" cap="none" spc="0" normalizeH="0" baseline="0" noProof="0" dirty="0">
                <a:ln>
                  <a:noFill/>
                </a:ln>
                <a:solidFill>
                  <a:srgbClr val="FF0000"/>
                </a:solidFill>
                <a:effectLst/>
                <a:uLnTx/>
                <a:uFillTx/>
                <a:latin typeface="Arial" panose="020B0604020202020204" pitchFamily="34" charset="0"/>
                <a:ea typeface="+mn-ea"/>
                <a:cs typeface="Times New Roman"/>
              </a:rPr>
              <a:t>““sistemas conscientes de los demás””; ““sistemas conscientes de su entorno””, y ““sistemas conscientes de si mismos””.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s-MX" altLang="es-MX" sz="2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Y en particular se muestra las bases de construcción de un </a:t>
            </a:r>
            <a:r>
              <a:rPr kumimoji="0" lang="es-MX" altLang="es-MX" sz="2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seac</a:t>
            </a:r>
            <a:r>
              <a:rPr kumimoji="0" lang="es-MX" altLang="es-MX" sz="2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0.0,  ““sistema consciente”” que surge de la afectividad y siempre está  evolucionando. Aclarando que a pesar de que representa un proceso que empezó a principios de los 70, no se llega a presentar ni un “hola mundo” de los sistemas conscientes</a:t>
            </a:r>
            <a:r>
              <a:rPr kumimoji="0" lang="es-MX" altLang="es-MX" sz="3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1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2"/>
              </a:rPr>
              <a:t>http://www.fgalindosoria.com/eac/consciencia/scon/sistemas_conscientes_a.pdf</a:t>
            </a:r>
            <a:endParaRPr kumimoji="0" lang="es-MX"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1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3"/>
              </a:rPr>
              <a:t>http://www.fgalindosoria.com/eac/consciencia/</a:t>
            </a:r>
            <a:endPar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Tree>
    <p:extLst>
      <p:ext uri="{BB962C8B-B14F-4D97-AF65-F5344CB8AC3E}">
        <p14:creationId xmlns:p14="http://schemas.microsoft.com/office/powerpoint/2010/main" val="163926980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5020317"/>
            <a:ext cx="9144000" cy="1837683"/>
          </a:xfrm>
          <a:prstGeom prst="rect">
            <a:avLst/>
          </a:prstGeom>
        </p:spPr>
        <p:txBody>
          <a:bodyPr wrap="square">
            <a:spAutoFit/>
          </a:bodyPr>
          <a:lstStyle/>
          <a:p>
            <a:pPr marL="0" marR="0" lvl="0" indent="0" algn="r" defTabSz="457200" rtl="0" eaLnBrk="1" fontAlgn="auto" latinLnBrk="0" hangingPunct="1">
              <a:lnSpc>
                <a:spcPct val="107000"/>
              </a:lnSpc>
              <a:spcBef>
                <a:spcPts val="0"/>
              </a:spcBef>
              <a:spcAft>
                <a:spcPts val="0"/>
              </a:spcAft>
              <a:buClrTx/>
              <a:buSzTx/>
              <a:buFontTx/>
              <a:buNone/>
              <a:tabLst/>
              <a:defRPr/>
            </a:pPr>
            <a:r>
              <a:rPr kumimoji="0" lang="es-ES" sz="4400" b="0"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panose="02020603050405020304" pitchFamily="18" charset="0"/>
              </a:rPr>
              <a:t>robot generando modelos virtuales de si mismo</a:t>
            </a:r>
            <a:endParaRPr kumimoji="0" lang="es-MX" sz="4400" b="0"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panose="02020603050405020304" pitchFamily="18" charset="0"/>
            </a:endParaRPr>
          </a:p>
          <a:p>
            <a:pPr marL="0" marR="0" lvl="0" indent="0" algn="r" defTabSz="457200" rtl="0" eaLnBrk="1" fontAlgn="auto" latinLnBrk="0" hangingPunct="1">
              <a:lnSpc>
                <a:spcPct val="107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panose="02020603050405020304" pitchFamily="18" charset="0"/>
                <a:hlinkClick r:id="rId2"/>
              </a:rPr>
              <a:t>https://www.youtube.com/watch?v=aFfyo6IdyAI</a:t>
            </a:r>
            <a:endParaRPr kumimoji="0" lang="es-MX" sz="1800" b="0"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panose="02020603050405020304" pitchFamily="18" charset="0"/>
            </a:endParaRPr>
          </a:p>
        </p:txBody>
      </p:sp>
      <p:pic>
        <p:nvPicPr>
          <p:cNvPr id="5" name="Imagen 4">
            <a:hlinkClick r:id="rId2"/>
            <a:extLst>
              <a:ext uri="{FF2B5EF4-FFF2-40B4-BE49-F238E27FC236}">
                <a16:creationId xmlns:a16="http://schemas.microsoft.com/office/drawing/2014/main" id="{4469A9EA-A32A-45D7-9059-D61367F896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72075"/>
          </a:xfrm>
          <a:prstGeom prst="rect">
            <a:avLst/>
          </a:prstGeom>
        </p:spPr>
      </p:pic>
    </p:spTree>
    <p:extLst>
      <p:ext uri="{BB962C8B-B14F-4D97-AF65-F5344CB8AC3E}">
        <p14:creationId xmlns:p14="http://schemas.microsoft.com/office/powerpoint/2010/main" val="197776743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40561" y="0"/>
            <a:ext cx="8862877" cy="29238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000000"/>
                </a:solidFill>
                <a:effectLst/>
                <a:uLnTx/>
                <a:uFillTx/>
                <a:latin typeface="Times New Roman"/>
                <a:ea typeface="+mn-ea"/>
                <a:cs typeface="Times New Roman"/>
              </a:rPr>
              <a:t>Auto "inteligente" recorre mil 700 kilómetros en carreteras mexicanas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3200" b="0" i="0" u="none" strike="noStrike" kern="1200" cap="none" spc="0" normalizeH="0" baseline="0" noProof="0" dirty="0">
                <a:ln>
                  <a:noFill/>
                </a:ln>
                <a:solidFill>
                  <a:srgbClr val="000000"/>
                </a:solidFill>
                <a:effectLst/>
                <a:uLnTx/>
                <a:uFillTx/>
                <a:latin typeface="Times New Roman"/>
                <a:ea typeface="+mn-ea"/>
                <a:cs typeface="Times New Roman"/>
                <a:hlinkClick r:id="rId2"/>
              </a:rPr>
              <a:t>La Jornada</a:t>
            </a:r>
            <a:r>
              <a:rPr kumimoji="0" lang="es-MX" sz="3200" b="0" i="0" u="none" strike="noStrike" kern="1200" cap="none" spc="0" normalizeH="0" baseline="0" noProof="0" dirty="0">
                <a:ln>
                  <a:noFill/>
                </a:ln>
                <a:solidFill>
                  <a:srgbClr val="000000"/>
                </a:solidFill>
                <a:effectLst/>
                <a:uLnTx/>
                <a:uFillTx/>
                <a:latin typeface="Times New Roman"/>
                <a:ea typeface="+mn-ea"/>
                <a:cs typeface="Times New Roman"/>
              </a:rPr>
              <a:t>, Ciudad de México, 20 de octubre de 2015. El vehículo </a:t>
            </a:r>
            <a:r>
              <a:rPr kumimoji="0" lang="es-MX" sz="3200" b="0" i="0" u="none" strike="noStrike" kern="1200" cap="none" spc="0" normalizeH="0" baseline="0" noProof="0" dirty="0" err="1">
                <a:ln>
                  <a:noFill/>
                </a:ln>
                <a:solidFill>
                  <a:srgbClr val="000000"/>
                </a:solidFill>
                <a:effectLst/>
                <a:uLnTx/>
                <a:uFillTx/>
                <a:latin typeface="Times New Roman"/>
                <a:ea typeface="+mn-ea"/>
                <a:cs typeface="Times New Roman"/>
              </a:rPr>
              <a:t>AutoNOMOS</a:t>
            </a:r>
            <a:r>
              <a:rPr kumimoji="0" lang="es-MX" sz="3200" b="0" i="0" u="none" strike="noStrike" kern="1200" cap="none" spc="0" normalizeH="0" baseline="0" noProof="0" dirty="0">
                <a:ln>
                  <a:noFill/>
                </a:ln>
                <a:solidFill>
                  <a:srgbClr val="000000"/>
                </a:solidFill>
                <a:effectLst/>
                <a:uLnTx/>
                <a:uFillTx/>
                <a:latin typeface="Times New Roman"/>
                <a:ea typeface="+mn-ea"/>
                <a:cs typeface="Times New Roman"/>
              </a:rPr>
              <a:t>, recorrió cuatro estados de la República. </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https://www.youtube.com/watch?v=ijx3YtNROPU</a:t>
            </a:r>
            <a:endParaRPr kumimoji="0" lang="es-MX" sz="24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4" name="Rectángulo 3"/>
          <p:cNvSpPr/>
          <p:nvPr/>
        </p:nvSpPr>
        <p:spPr>
          <a:xfrm>
            <a:off x="-93708" y="5994008"/>
            <a:ext cx="9144000" cy="707886"/>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rPr>
              <a:t>Raúl Rojas González </a:t>
            </a:r>
            <a:r>
              <a:rPr kumimoji="0" lang="es-MX" sz="2000" b="0" i="0" u="none" strike="noStrike" kern="1200" cap="none" spc="0" normalizeH="0" baseline="0" noProof="0" dirty="0" err="1">
                <a:ln>
                  <a:noFill/>
                </a:ln>
                <a:solidFill>
                  <a:srgbClr val="000000"/>
                </a:solidFill>
                <a:effectLst/>
                <a:uLnTx/>
                <a:uFillTx/>
                <a:latin typeface="Times New Roman"/>
                <a:ea typeface="+mn-ea"/>
                <a:cs typeface="Times New Roman"/>
              </a:rPr>
              <a:t>Freie</a:t>
            </a: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2000" b="0" i="0" u="none" strike="noStrike" kern="1200" cap="none" spc="0" normalizeH="0" baseline="0" noProof="0" dirty="0" err="1">
                <a:ln>
                  <a:noFill/>
                </a:ln>
                <a:solidFill>
                  <a:srgbClr val="000000"/>
                </a:solidFill>
                <a:effectLst/>
                <a:uLnTx/>
                <a:uFillTx/>
                <a:latin typeface="Times New Roman"/>
                <a:ea typeface="+mn-ea"/>
                <a:cs typeface="Times New Roman"/>
              </a:rPr>
              <a:t>Universität</a:t>
            </a: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2000" b="0" i="0" u="none" strike="noStrike" kern="1200" cap="none" spc="0" normalizeH="0" baseline="0" noProof="0" dirty="0" err="1">
                <a:ln>
                  <a:noFill/>
                </a:ln>
                <a:solidFill>
                  <a:srgbClr val="000000"/>
                </a:solidFill>
                <a:effectLst/>
                <a:uLnTx/>
                <a:uFillTx/>
                <a:latin typeface="Times New Roman"/>
                <a:ea typeface="+mn-ea"/>
                <a:cs typeface="Times New Roman"/>
              </a:rPr>
              <a:t>Berlin</a:t>
            </a: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ES" altLang="es-MX" sz="2000" b="0" i="0" u="none" strike="noStrike" kern="1200" cap="none" spc="0" normalizeH="0" baseline="0" noProof="0" dirty="0">
                <a:ln>
                  <a:noFill/>
                </a:ln>
                <a:solidFill>
                  <a:srgbClr val="000000"/>
                </a:solidFill>
                <a:effectLst/>
                <a:uLnTx/>
                <a:uFillTx/>
                <a:latin typeface="Times New Roman"/>
                <a:ea typeface="+mn-ea"/>
                <a:cs typeface="Times New Roman"/>
              </a:rPr>
              <a:t>(Universidad Libre de Berlín)</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hlinkClick r:id="rId4"/>
              </a:rPr>
              <a:t>http://dcis.inf.fu-berlin.de/rojas/</a:t>
            </a: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2000" b="0" i="0" u="none" strike="noStrike" kern="1200" cap="none" spc="0" normalizeH="0" baseline="0" noProof="0" dirty="0" err="1">
                <a:ln>
                  <a:noFill/>
                </a:ln>
                <a:solidFill>
                  <a:srgbClr val="000000"/>
                </a:solidFill>
                <a:effectLst/>
                <a:uLnTx/>
                <a:uFillTx/>
                <a:latin typeface="Times New Roman"/>
                <a:ea typeface="+mn-ea"/>
                <a:cs typeface="Times New Roman"/>
                <a:hlinkClick r:id="rId5"/>
              </a:rPr>
              <a:t>Autonomous</a:t>
            </a: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hlinkClick r:id="rId5"/>
              </a:rPr>
              <a:t> Cars </a:t>
            </a:r>
            <a:r>
              <a:rPr kumimoji="0" lang="es-MX" sz="2000" b="0" i="0" u="none" strike="noStrike" kern="1200" cap="none" spc="0" normalizeH="0" baseline="0" noProof="0" dirty="0" err="1">
                <a:ln>
                  <a:noFill/>
                </a:ln>
                <a:solidFill>
                  <a:srgbClr val="000000"/>
                </a:solidFill>
                <a:effectLst/>
                <a:uLnTx/>
                <a:uFillTx/>
                <a:latin typeface="Times New Roman"/>
                <a:ea typeface="+mn-ea"/>
                <a:cs typeface="Times New Roman"/>
                <a:hlinkClick r:id="rId5"/>
              </a:rPr>
              <a:t>from</a:t>
            </a: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hlinkClick r:id="rId5"/>
              </a:rPr>
              <a:t> </a:t>
            </a:r>
            <a:r>
              <a:rPr kumimoji="0" lang="es-MX" sz="2000" b="0" i="0" u="none" strike="noStrike" kern="1200" cap="none" spc="0" normalizeH="0" baseline="0" noProof="0" dirty="0" err="1">
                <a:ln>
                  <a:noFill/>
                </a:ln>
                <a:solidFill>
                  <a:srgbClr val="000000"/>
                </a:solidFill>
                <a:effectLst/>
                <a:uLnTx/>
                <a:uFillTx/>
                <a:latin typeface="Times New Roman"/>
                <a:ea typeface="+mn-ea"/>
                <a:cs typeface="Times New Roman"/>
                <a:hlinkClick r:id="rId5"/>
              </a:rPr>
              <a:t>Berlin</a:t>
            </a:r>
            <a:endParaRPr kumimoji="0" lang="es-MX" sz="2000" b="0" i="0" u="none" strike="noStrike" kern="1200" cap="none" spc="0" normalizeH="0" baseline="0" noProof="0" dirty="0">
              <a:ln>
                <a:noFill/>
              </a:ln>
              <a:solidFill>
                <a:srgbClr val="000000"/>
              </a:solidFill>
              <a:effectLst/>
              <a:uLnTx/>
              <a:uFillTx/>
              <a:latin typeface="Times New Roman"/>
              <a:ea typeface="+mn-ea"/>
              <a:cs typeface="Times New Roman"/>
            </a:endParaRPr>
          </a:p>
        </p:txBody>
      </p:sp>
      <p:pic>
        <p:nvPicPr>
          <p:cNvPr id="5" name="Imagen 4">
            <a:extLst>
              <a:ext uri="{FF2B5EF4-FFF2-40B4-BE49-F238E27FC236}">
                <a16:creationId xmlns:a16="http://schemas.microsoft.com/office/drawing/2014/main" id="{874C36B1-4089-4EE4-9BD0-6C39DC2723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4391" y="2923877"/>
            <a:ext cx="5424407" cy="3069567"/>
          </a:xfrm>
          <a:prstGeom prst="rect">
            <a:avLst/>
          </a:prstGeom>
        </p:spPr>
      </p:pic>
    </p:spTree>
    <p:extLst>
      <p:ext uri="{BB962C8B-B14F-4D97-AF65-F5344CB8AC3E}">
        <p14:creationId xmlns:p14="http://schemas.microsoft.com/office/powerpoint/2010/main" val="270225734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1">
            <a:extLst>
              <a:ext uri="{FF2B5EF4-FFF2-40B4-BE49-F238E27FC236}">
                <a16:creationId xmlns:a16="http://schemas.microsoft.com/office/drawing/2014/main" id="{89058169-9795-4A55-B6A9-6CC627AB2429}"/>
              </a:ext>
            </a:extLst>
          </p:cNvPr>
          <p:cNvSpPr>
            <a:spLocks noChangeArrowheads="1"/>
          </p:cNvSpPr>
          <p:nvPr/>
        </p:nvSpPr>
        <p:spPr bwMode="auto">
          <a:xfrm>
            <a:off x="2403531" y="4805339"/>
            <a:ext cx="46863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800" b="0" i="0" u="none" strike="noStrike" kern="1200" cap="none" spc="0" normalizeH="0" baseline="0" noProof="0">
              <a:ln>
                <a:noFill/>
              </a:ln>
              <a:solidFill>
                <a:srgbClr val="000000"/>
              </a:solidFill>
              <a:effectLst/>
              <a:uLnTx/>
              <a:uFillTx/>
              <a:latin typeface="Arial" panose="020B0604020202020204" pitchFamily="34" charset="0"/>
              <a:ea typeface="+mn-ea"/>
              <a:cs typeface="Times New Roman"/>
            </a:endParaRPr>
          </a:p>
        </p:txBody>
      </p:sp>
      <p:sp>
        <p:nvSpPr>
          <p:cNvPr id="9" name="Rectangle 42">
            <a:extLst>
              <a:ext uri="{FF2B5EF4-FFF2-40B4-BE49-F238E27FC236}">
                <a16:creationId xmlns:a16="http://schemas.microsoft.com/office/drawing/2014/main" id="{AF23E60A-8589-4570-94DC-16E62045BA07}"/>
              </a:ext>
            </a:extLst>
          </p:cNvPr>
          <p:cNvSpPr>
            <a:spLocks noChangeArrowheads="1"/>
          </p:cNvSpPr>
          <p:nvPr/>
        </p:nvSpPr>
        <p:spPr bwMode="auto">
          <a:xfrm>
            <a:off x="91274" y="4016014"/>
            <a:ext cx="631986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The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Complex</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Systems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Group</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the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National</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Polytechnic</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Institute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(CCSIPN)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develops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research</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in non-linear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phenomena</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such</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as: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complexity</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science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computer</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science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social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sciences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cellular</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process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synthetic</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biology</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bioinformatic</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reaction-diffusion</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systems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artificial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life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artificial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intelligence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swarm</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collective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non-trivial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behaviour</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robotics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dynamical</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systems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patterns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economy</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transport</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systems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organism</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propagation</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(virus,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infections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populations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particle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dynamics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security</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and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public</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health</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self-organization</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adaptive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systems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emergence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evolutive</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process</a:t>
            </a:r>
            <a:r>
              <a:rPr kumimoji="0" lang="es-MX"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p>
        </p:txBody>
      </p:sp>
      <p:sp>
        <p:nvSpPr>
          <p:cNvPr id="10" name="Rectangle 43">
            <a:extLst>
              <a:ext uri="{FF2B5EF4-FFF2-40B4-BE49-F238E27FC236}">
                <a16:creationId xmlns:a16="http://schemas.microsoft.com/office/drawing/2014/main" id="{CEAF71C3-19DC-4D86-885F-CD5D7BE4538F}"/>
              </a:ext>
            </a:extLst>
          </p:cNvPr>
          <p:cNvSpPr>
            <a:spLocks noChangeArrowheads="1"/>
          </p:cNvSpPr>
          <p:nvPr/>
        </p:nvSpPr>
        <p:spPr bwMode="auto">
          <a:xfrm>
            <a:off x="6586188" y="81039"/>
            <a:ext cx="2323072" cy="1969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Central </a:t>
            </a:r>
            <a:r>
              <a:rPr kumimoji="0" lang="es-MX" altLang="es-MX"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topics</a:t>
            </a:r>
            <a:b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br>
            <a:endParaRPr kumimoji="0" lang="es-MX" altLang="es-MX" sz="1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COMPLEX SYSTEMS</a:t>
            </a:r>
            <a:b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br>
            <a:endParaRPr kumimoji="0" lang="es-MX" altLang="es-MX" sz="1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COMPUTER SCIENCE</a:t>
            </a:r>
            <a:b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br>
            <a:endParaRPr kumimoji="0" lang="es-MX" altLang="es-MX" sz="1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SELF ORGANIZATION</a:t>
            </a:r>
            <a:b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br>
            <a:endParaRPr kumimoji="0" lang="es-MX" altLang="es-MX" sz="1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EMERGENCE</a:t>
            </a:r>
          </a:p>
        </p:txBody>
      </p:sp>
      <p:pic>
        <p:nvPicPr>
          <p:cNvPr id="3116" name="Picture 44" descr="http://comunidad.escom.ipn.mx/sistemascomplejos/home_files/shapeimage_1.png">
            <a:extLst>
              <a:ext uri="{FF2B5EF4-FFF2-40B4-BE49-F238E27FC236}">
                <a16:creationId xmlns:a16="http://schemas.microsoft.com/office/drawing/2014/main" id="{C9201A56-04FF-45A5-9C80-E55EDA546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2746" y="2050810"/>
            <a:ext cx="24765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3125" name="Picture 53" descr="http://comunidad.escom.ipn.mx/sistemascomplejos/home_files/shapeimage_2.png">
            <a:extLst>
              <a:ext uri="{FF2B5EF4-FFF2-40B4-BE49-F238E27FC236}">
                <a16:creationId xmlns:a16="http://schemas.microsoft.com/office/drawing/2014/main" id="{DD23DFEB-EB42-4453-9431-F8908DA670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5758" y="3594218"/>
            <a:ext cx="2476500" cy="31908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64">
            <a:extLst>
              <a:ext uri="{FF2B5EF4-FFF2-40B4-BE49-F238E27FC236}">
                <a16:creationId xmlns:a16="http://schemas.microsoft.com/office/drawing/2014/main" id="{55A6B281-6B84-4C6F-9ED9-D622D0094453}"/>
              </a:ext>
            </a:extLst>
          </p:cNvPr>
          <p:cNvSpPr>
            <a:spLocks noChangeArrowheads="1"/>
          </p:cNvSpPr>
          <p:nvPr/>
        </p:nvSpPr>
        <p:spPr bwMode="auto">
          <a:xfrm>
            <a:off x="2897417" y="6368859"/>
            <a:ext cx="394614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CCSIPN © IPN México 2013-2018</a:t>
            </a:r>
          </a:p>
        </p:txBody>
      </p:sp>
      <p:sp>
        <p:nvSpPr>
          <p:cNvPr id="12" name="Rectangle 65">
            <a:extLst>
              <a:ext uri="{FF2B5EF4-FFF2-40B4-BE49-F238E27FC236}">
                <a16:creationId xmlns:a16="http://schemas.microsoft.com/office/drawing/2014/main" id="{80F4AEAE-A4DA-4E33-B3DB-77D4FA68D50D}"/>
              </a:ext>
            </a:extLst>
          </p:cNvPr>
          <p:cNvSpPr>
            <a:spLocks noChangeArrowheads="1"/>
          </p:cNvSpPr>
          <p:nvPr/>
        </p:nvSpPr>
        <p:spPr bwMode="auto">
          <a:xfrm>
            <a:off x="2495488" y="3058818"/>
            <a:ext cx="35109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Diffusion</a:t>
            </a:r>
            <a:r>
              <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Limited</a:t>
            </a:r>
            <a:r>
              <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Aggregation</a:t>
            </a:r>
            <a:r>
              <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in a </a:t>
            </a:r>
            <a:r>
              <a:rPr kumimoji="0" lang="es-MX" altLang="es-MX" sz="1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Margolus</a:t>
            </a:r>
            <a:r>
              <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altLang="es-MX" sz="1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neighbourhood</a:t>
            </a:r>
            <a:r>
              <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CA (</a:t>
            </a:r>
            <a:r>
              <a:rPr kumimoji="0" lang="es-MX" altLang="es-MX" sz="12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Golly</a:t>
            </a:r>
            <a:r>
              <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p>
        </p:txBody>
      </p:sp>
      <p:pic>
        <p:nvPicPr>
          <p:cNvPr id="3138" name="Picture 66" descr="http://comunidad.escom.ipn.mx/sistemascomplejos/home_files/droppedImage_1.jpg">
            <a:extLst>
              <a:ext uri="{FF2B5EF4-FFF2-40B4-BE49-F238E27FC236}">
                <a16:creationId xmlns:a16="http://schemas.microsoft.com/office/drawing/2014/main" id="{B4C88D42-93A7-46F1-B085-F3430FD94E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8616" y="498053"/>
            <a:ext cx="3397785" cy="2559146"/>
          </a:xfrm>
          <a:prstGeom prst="rect">
            <a:avLst/>
          </a:prstGeom>
          <a:noFill/>
          <a:extLst>
            <a:ext uri="{909E8E84-426E-40DD-AFC4-6F175D3DCCD1}">
              <a14:hiddenFill xmlns:a14="http://schemas.microsoft.com/office/drawing/2010/main">
                <a:solidFill>
                  <a:srgbClr val="FFFFFF"/>
                </a:solidFill>
              </a14:hiddenFill>
            </a:ext>
          </a:extLst>
        </p:spPr>
      </p:pic>
      <p:pic>
        <p:nvPicPr>
          <p:cNvPr id="3135" name="Picture 63" descr="http://comunidad.escom.ipn.mx/sistemascomplejos/home_files/droppedImage.jpg">
            <a:hlinkClick r:id="rId5" tooltip="http://www.conacyt.gob.mx/"/>
            <a:extLst>
              <a:ext uri="{FF2B5EF4-FFF2-40B4-BE49-F238E27FC236}">
                <a16:creationId xmlns:a16="http://schemas.microsoft.com/office/drawing/2014/main" id="{BFEDFA56-DA22-4027-9EFB-BF9A7D7B96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57657" y="3309584"/>
            <a:ext cx="643672" cy="728978"/>
          </a:xfrm>
          <a:prstGeom prst="rect">
            <a:avLst/>
          </a:prstGeom>
          <a:noFill/>
          <a:extLst>
            <a:ext uri="{909E8E84-426E-40DD-AFC4-6F175D3DCCD1}">
              <a14:hiddenFill xmlns:a14="http://schemas.microsoft.com/office/drawing/2010/main">
                <a:solidFill>
                  <a:srgbClr val="FFFFFF"/>
                </a:solidFill>
              </a14:hiddenFill>
            </a:ext>
          </a:extLst>
        </p:spPr>
      </p:pic>
      <p:pic>
        <p:nvPicPr>
          <p:cNvPr id="3148" name="Picture 76" descr="http://comunidad.escom.ipn.mx/sistemascomplejos/home_files/droppedImage_2.jpg">
            <a:hlinkClick r:id="rId7" tooltip="http://www.complexssociety.eu/"/>
            <a:extLst>
              <a:ext uri="{FF2B5EF4-FFF2-40B4-BE49-F238E27FC236}">
                <a16:creationId xmlns:a16="http://schemas.microsoft.com/office/drawing/2014/main" id="{DCC06928-1D53-4EED-AF26-04FA7037C3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31373" y="3335793"/>
            <a:ext cx="777403" cy="682953"/>
          </a:xfrm>
          <a:prstGeom prst="rect">
            <a:avLst/>
          </a:prstGeom>
          <a:noFill/>
          <a:extLst>
            <a:ext uri="{909E8E84-426E-40DD-AFC4-6F175D3DCCD1}">
              <a14:hiddenFill xmlns:a14="http://schemas.microsoft.com/office/drawing/2010/main">
                <a:solidFill>
                  <a:srgbClr val="FFFFFF"/>
                </a:solidFill>
              </a14:hiddenFill>
            </a:ext>
          </a:extLst>
        </p:spPr>
      </p:pic>
      <p:pic>
        <p:nvPicPr>
          <p:cNvPr id="3150" name="Picture 78" descr="http://comunidad.escom.ipn.mx/sistemascomplejos/home_files/resc1920.png">
            <a:hlinkClick r:id="rId9" tooltip="http://148.204.113.18/moodle/"/>
            <a:extLst>
              <a:ext uri="{FF2B5EF4-FFF2-40B4-BE49-F238E27FC236}">
                <a16:creationId xmlns:a16="http://schemas.microsoft.com/office/drawing/2014/main" id="{E9DB43FB-7C09-409D-A1E9-72465C66CDE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2871" y="5887295"/>
            <a:ext cx="2355745" cy="781049"/>
          </a:xfrm>
          <a:prstGeom prst="rect">
            <a:avLst/>
          </a:prstGeom>
          <a:noFill/>
          <a:extLst>
            <a:ext uri="{909E8E84-426E-40DD-AFC4-6F175D3DCCD1}">
              <a14:hiddenFill xmlns:a14="http://schemas.microsoft.com/office/drawing/2010/main">
                <a:solidFill>
                  <a:srgbClr val="FFFFFF"/>
                </a:solidFill>
              </a14:hiddenFill>
            </a:ext>
          </a:extLst>
        </p:spPr>
      </p:pic>
      <p:pic>
        <p:nvPicPr>
          <p:cNvPr id="3152" name="Picture 80" descr="http://comunidad.escom.ipn.mx/sistemascomplejos/home_files/droppedImage.png">
            <a:hlinkClick r:id="rId11" tooltip="http://www.ipn.mx/"/>
            <a:extLst>
              <a:ext uri="{FF2B5EF4-FFF2-40B4-BE49-F238E27FC236}">
                <a16:creationId xmlns:a16="http://schemas.microsoft.com/office/drawing/2014/main" id="{A5C65640-65DC-4EEC-A635-34A6F30A8A2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0660" y="3280395"/>
            <a:ext cx="501315" cy="682952"/>
          </a:xfrm>
          <a:prstGeom prst="rect">
            <a:avLst/>
          </a:prstGeom>
          <a:noFill/>
          <a:extLst>
            <a:ext uri="{909E8E84-426E-40DD-AFC4-6F175D3DCCD1}">
              <a14:hiddenFill xmlns:a14="http://schemas.microsoft.com/office/drawing/2010/main">
                <a:solidFill>
                  <a:srgbClr val="FFFFFF"/>
                </a:solidFill>
              </a14:hiddenFill>
            </a:ext>
          </a:extLst>
        </p:spPr>
      </p:pic>
      <p:sp>
        <p:nvSpPr>
          <p:cNvPr id="14" name="Rectángulo 13">
            <a:extLst>
              <a:ext uri="{FF2B5EF4-FFF2-40B4-BE49-F238E27FC236}">
                <a16:creationId xmlns:a16="http://schemas.microsoft.com/office/drawing/2014/main" id="{71AC0D55-D8CE-4CDB-B1DD-A1605F9AC5D3}"/>
              </a:ext>
            </a:extLst>
          </p:cNvPr>
          <p:cNvSpPr/>
          <p:nvPr/>
        </p:nvSpPr>
        <p:spPr>
          <a:xfrm>
            <a:off x="2557813" y="45807"/>
            <a:ext cx="330731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Complex</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Systems</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IPN (CCSIPN)</a:t>
            </a:r>
          </a:p>
        </p:txBody>
      </p:sp>
      <p:sp>
        <p:nvSpPr>
          <p:cNvPr id="15" name="Rectángulo 14">
            <a:extLst>
              <a:ext uri="{FF2B5EF4-FFF2-40B4-BE49-F238E27FC236}">
                <a16:creationId xmlns:a16="http://schemas.microsoft.com/office/drawing/2014/main" id="{81E2A7FF-C923-4AAE-BCFD-628ACD138A67}"/>
              </a:ext>
            </a:extLst>
          </p:cNvPr>
          <p:cNvSpPr/>
          <p:nvPr/>
        </p:nvSpPr>
        <p:spPr>
          <a:xfrm>
            <a:off x="2762419" y="5729961"/>
            <a:ext cx="3750460" cy="707886"/>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hlinkClick r:id="rId13"/>
              </a:rPr>
              <a:t>http://comunidad.escom.ipn.mx/sistemascomplejos/home.html</a:t>
            </a:r>
            <a:endParaRPr kumimoji="0" lang="es-MX" sz="20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2" name="Rectángulo 1">
            <a:extLst>
              <a:ext uri="{FF2B5EF4-FFF2-40B4-BE49-F238E27FC236}">
                <a16:creationId xmlns:a16="http://schemas.microsoft.com/office/drawing/2014/main" id="{F523E378-E5EB-4120-8CBD-74DA2B2D7B23}"/>
              </a:ext>
            </a:extLst>
          </p:cNvPr>
          <p:cNvSpPr/>
          <p:nvPr/>
        </p:nvSpPr>
        <p:spPr>
          <a:xfrm>
            <a:off x="145042" y="-37108"/>
            <a:ext cx="2476500" cy="304698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300" normalizeH="0" baseline="0" noProof="0" dirty="0">
                <a:ln>
                  <a:noFill/>
                </a:ln>
                <a:solidFill>
                  <a:srgbClr val="C00000"/>
                </a:solidFill>
                <a:effectLst/>
                <a:uLnTx/>
                <a:uFillTx/>
                <a:latin typeface="Times New Roman"/>
                <a:ea typeface="Times New Roman" panose="02020603050405020304" pitchFamily="18" charset="0"/>
                <a:cs typeface="Times New Roman"/>
              </a:rPr>
              <a:t>Complex Systems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altLang="es-MX" sz="3200" b="1" i="1" u="none" strike="noStrike" kern="1200" cap="none" spc="0" normalizeH="0" baseline="0" noProof="0" dirty="0">
                <a:ln>
                  <a:noFill/>
                </a:ln>
                <a:solidFill>
                  <a:srgbClr val="C00000"/>
                </a:solidFill>
                <a:effectLst/>
                <a:uLnTx/>
                <a:uFillTx/>
                <a:latin typeface="Times New Roman"/>
                <a:ea typeface="+mn-ea"/>
                <a:cs typeface="Times New Roman" panose="02020603050405020304" pitchFamily="18" charset="0"/>
              </a:rPr>
              <a:t>Complejidad de Sistemas o Sistemas Complejos</a:t>
            </a:r>
            <a:endParaRPr kumimoji="0" lang="es-ES" sz="3200" b="1" i="1" u="none" strike="noStrike" kern="1200" cap="none" spc="300" normalizeH="0" baseline="0" noProof="0" dirty="0">
              <a:ln>
                <a:noFill/>
              </a:ln>
              <a:solidFill>
                <a:srgbClr val="C00000"/>
              </a:solidFill>
              <a:effectLst/>
              <a:uLnTx/>
              <a:uFillTx/>
              <a:latin typeface="Times New Roman"/>
              <a:ea typeface="Times New Roman" panose="02020603050405020304" pitchFamily="18" charset="0"/>
              <a:cs typeface="Times New Roman"/>
            </a:endParaRPr>
          </a:p>
        </p:txBody>
      </p:sp>
    </p:spTree>
    <p:extLst>
      <p:ext uri="{BB962C8B-B14F-4D97-AF65-F5344CB8AC3E}">
        <p14:creationId xmlns:p14="http://schemas.microsoft.com/office/powerpoint/2010/main" val="256693155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http://upload.wikimedia.org/wikipedia/commons/thumb/b/b7/Cognitive_science_heptagram.svg/300px-Cognitive_science_heptagram.svg.png">
            <a:extLst>
              <a:ext uri="{FF2B5EF4-FFF2-40B4-BE49-F238E27FC236}">
                <a16:creationId xmlns:a16="http://schemas.microsoft.com/office/drawing/2014/main" id="{7E1D7B6D-9899-4B4F-BEF7-8DADE500F547}"/>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12359" y="135988"/>
            <a:ext cx="5208587" cy="63246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43363" name="Rectangle 3">
            <a:extLst>
              <a:ext uri="{FF2B5EF4-FFF2-40B4-BE49-F238E27FC236}">
                <a16:creationId xmlns:a16="http://schemas.microsoft.com/office/drawing/2014/main" id="{2EEED273-D753-47EA-A5D9-4E65AA7D6C40}"/>
              </a:ext>
            </a:extLst>
          </p:cNvPr>
          <p:cNvSpPr>
            <a:spLocks noChangeArrowheads="1"/>
          </p:cNvSpPr>
          <p:nvPr/>
        </p:nvSpPr>
        <p:spPr bwMode="auto">
          <a:xfrm>
            <a:off x="5542670" y="3517"/>
            <a:ext cx="3502855" cy="364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s-MX" altLang="es-MX" sz="3600" b="1" i="0" u="none" strike="noStrike" kern="1200" cap="none" spc="0" normalizeH="0" baseline="0" noProof="0" dirty="0" err="1">
                <a:ln>
                  <a:noFill/>
                </a:ln>
                <a:solidFill>
                  <a:srgbClr val="000000"/>
                </a:solidFill>
                <a:effectLst/>
                <a:uLnTx/>
                <a:uFillTx/>
                <a:latin typeface="Arial Unicode MS" pitchFamily="34" charset="-128"/>
                <a:ea typeface="+mn-ea"/>
                <a:cs typeface="Times New Roman" panose="02020603050405020304" pitchFamily="18" charset="0"/>
              </a:rPr>
              <a:t>Cognitive</a:t>
            </a:r>
            <a:r>
              <a:rPr kumimoji="0" lang="es-MX" altLang="es-MX" sz="3600" b="1" i="0" u="none" strike="noStrike" kern="1200" cap="none" spc="0" normalizeH="0" baseline="0" noProof="0" dirty="0">
                <a:ln>
                  <a:noFill/>
                </a:ln>
                <a:solidFill>
                  <a:srgbClr val="000000"/>
                </a:solidFill>
                <a:effectLst/>
                <a:uLnTx/>
                <a:uFillTx/>
                <a:latin typeface="Arial Unicode MS" pitchFamily="34" charset="-128"/>
                <a:ea typeface="+mn-ea"/>
                <a:cs typeface="Times New Roman" panose="02020603050405020304" pitchFamily="18" charset="0"/>
              </a:rPr>
              <a:t> </a:t>
            </a:r>
            <a:r>
              <a:rPr kumimoji="0" lang="es-MX" altLang="es-MX" sz="3600" b="1" i="0" u="none" strike="noStrike" kern="1200" cap="none" spc="0" normalizeH="0" baseline="0" noProof="0" dirty="0" err="1">
                <a:ln>
                  <a:noFill/>
                </a:ln>
                <a:solidFill>
                  <a:srgbClr val="000000"/>
                </a:solidFill>
                <a:effectLst/>
                <a:uLnTx/>
                <a:uFillTx/>
                <a:latin typeface="Arial Unicode MS" pitchFamily="34" charset="-128"/>
                <a:ea typeface="+mn-ea"/>
                <a:cs typeface="Times New Roman" panose="02020603050405020304" pitchFamily="18" charset="0"/>
              </a:rPr>
              <a:t>science</a:t>
            </a:r>
            <a:r>
              <a:rPr kumimoji="0" lang="es-MX" altLang="es-MX" sz="3600" b="1" i="0" u="none" strike="noStrike" kern="1200" cap="none" spc="0" normalizeH="0" baseline="0" noProof="0" dirty="0">
                <a:ln>
                  <a:noFill/>
                </a:ln>
                <a:solidFill>
                  <a:srgbClr val="000000"/>
                </a:solidFill>
                <a:effectLst/>
                <a:uLnTx/>
                <a:uFillTx/>
                <a:latin typeface="Arial Unicode MS" pitchFamily="34" charset="-128"/>
                <a:ea typeface="+mn-ea"/>
                <a:cs typeface="Times New Roman" panose="02020603050405020304" pitchFamily="18" charset="0"/>
              </a:rPr>
              <a:t> </a:t>
            </a:r>
            <a:endParaRPr kumimoji="0" lang="es-ES" altLang="es-MX" sz="3600" b="1" i="0" u="none" strike="noStrike" kern="1200" cap="none" spc="0" normalizeH="0" baseline="0" noProof="0" dirty="0">
              <a:ln>
                <a:noFill/>
              </a:ln>
              <a:solidFill>
                <a:srgbClr val="000000"/>
              </a:solidFill>
              <a:effectLst/>
              <a:uLnTx/>
              <a:uFillTx/>
              <a:latin typeface="Arial Unicode MS" pitchFamily="34" charset="-128"/>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Figure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illustrating</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the</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fields</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that</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contributed</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to</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the</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birth</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of</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cognitive</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science</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including</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hlinkClick r:id="rId4" tooltip="Linguistics"/>
              </a:rPr>
              <a:t>linguistics</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hlinkClick r:id="rId5" tooltip="Education"/>
              </a:rPr>
              <a:t>education</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hlinkClick r:id="rId6" tooltip="Neuroscience"/>
              </a:rPr>
              <a:t>neuroscience</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7" tooltip="Artificial Intelligence"/>
              </a:rPr>
              <a:t>artificial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hlinkClick r:id="rId7" tooltip="Artificial Intelligence"/>
              </a:rPr>
              <a:t>Intelligence</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hlinkClick r:id="rId8" tooltip="Philosophy"/>
              </a:rPr>
              <a:t>philosophy</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hlinkClick r:id="rId9" tooltip="Anthropology"/>
              </a:rPr>
              <a:t>anthropology</a:t>
            </a: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and </a:t>
            </a:r>
            <a:r>
              <a:rPr kumimoji="0" lang="es-MX" altLang="es-MX"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hlinkClick r:id="rId10" tooltip="Psychology"/>
              </a:rPr>
              <a:t>psychology</a:t>
            </a:r>
            <a:endPar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Adapted</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from</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Miller, George A (2003).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The</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cognitive</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revolution</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historical</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perspective</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TRENDS in </a:t>
            </a:r>
            <a:r>
              <a:rPr kumimoji="0" lang="es-MX" altLang="es-MX" sz="12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Cognitive</a:t>
            </a:r>
            <a:r>
              <a:rPr kumimoji="0" lang="es-MX" altLang="es-MX" sz="12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12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Sciences</a:t>
            </a: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r" defTabSz="457200" rtl="0" eaLnBrk="1" fontAlgn="auto" latinLnBrk="0" hangingPunct="1">
              <a:lnSpc>
                <a:spcPct val="100000"/>
              </a:lnSpc>
              <a:spcBef>
                <a:spcPct val="50000"/>
              </a:spcBef>
              <a:spcAft>
                <a:spcPts val="0"/>
              </a:spcAft>
              <a:buClrTx/>
              <a:buSzTx/>
              <a:buFontTx/>
              <a:buNone/>
              <a:tabLst/>
              <a:defRPr/>
            </a:pPr>
            <a:r>
              <a:rPr kumimoji="0" lang="es-MX" altLang="es-MX" sz="1000" b="0" i="0" u="none" strike="noStrike" kern="1200" cap="none" spc="0" normalizeH="0" baseline="0" noProof="0" dirty="0">
                <a:ln>
                  <a:noFill/>
                </a:ln>
                <a:solidFill>
                  <a:srgbClr val="000000"/>
                </a:solidFill>
                <a:effectLst/>
                <a:uLnTx/>
                <a:uFillTx/>
                <a:latin typeface="Arial Unicode MS" pitchFamily="34" charset="-128"/>
                <a:ea typeface="+mn-ea"/>
                <a:cs typeface="Times New Roman" panose="02020603050405020304" pitchFamily="18" charset="0"/>
                <a:hlinkClick r:id="rId11"/>
              </a:rPr>
              <a:t>http://en.wikipedia.org/wiki/Cognitive_scientist</a:t>
            </a:r>
            <a:endParaRPr kumimoji="0" lang="es-MX"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43364" name="Rectangle 4">
            <a:extLst>
              <a:ext uri="{FF2B5EF4-FFF2-40B4-BE49-F238E27FC236}">
                <a16:creationId xmlns:a16="http://schemas.microsoft.com/office/drawing/2014/main" id="{7596ADE0-DF33-460B-8687-CC0B72F34996}"/>
              </a:ext>
            </a:extLst>
          </p:cNvPr>
          <p:cNvSpPr>
            <a:spLocks noChangeArrowheads="1"/>
          </p:cNvSpPr>
          <p:nvPr/>
        </p:nvSpPr>
        <p:spPr bwMode="auto">
          <a:xfrm>
            <a:off x="5542670" y="3650670"/>
            <a:ext cx="3502856" cy="3203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2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Se denomina ciencia cognitiva al estudio interdisciplinario de cómo la información es representada y transformada en la mente / cerebro. ...</a:t>
            </a:r>
            <a:br>
              <a:rPr kumimoji="0" lang="es-ES"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surgiendo en un primer momento a partir de disciplinas autónomas como la lingüística, la inteligencia artificial, la neurociencia,... </a:t>
            </a:r>
            <a:r>
              <a:rPr kumimoji="0" lang="es-ES"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12"/>
              </a:rPr>
              <a:t>http://es.wikipedia.org/wiki/Ciencia_cognitiva</a:t>
            </a:r>
            <a:r>
              <a:rPr kumimoji="0" lang="es-ES" altLang="es-MX"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126275936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3BAD976C-860D-4DCF-B7EA-12843F2D2707}"/>
              </a:ext>
            </a:extLst>
          </p:cNvPr>
          <p:cNvGraphicFramePr>
            <a:graphicFrameLocks noGrp="1"/>
          </p:cNvGraphicFramePr>
          <p:nvPr>
            <p:extLst>
              <p:ext uri="{D42A27DB-BD31-4B8C-83A1-F6EECF244321}">
                <p14:modId xmlns:p14="http://schemas.microsoft.com/office/powerpoint/2010/main" val="1873271655"/>
              </p:ext>
            </p:extLst>
          </p:nvPr>
        </p:nvGraphicFramePr>
        <p:xfrm>
          <a:off x="58056" y="708556"/>
          <a:ext cx="9027887" cy="5894663"/>
        </p:xfrm>
        <a:graphic>
          <a:graphicData uri="http://schemas.openxmlformats.org/drawingml/2006/table">
            <a:tbl>
              <a:tblPr firstRow="1" bandRow="1">
                <a:tableStyleId>{5C22544A-7EE6-4342-B048-85BDC9FD1C3A}</a:tableStyleId>
              </a:tblPr>
              <a:tblGrid>
                <a:gridCol w="4105981">
                  <a:extLst>
                    <a:ext uri="{9D8B030D-6E8A-4147-A177-3AD203B41FA5}">
                      <a16:colId xmlns:a16="http://schemas.microsoft.com/office/drawing/2014/main" val="2474675445"/>
                    </a:ext>
                  </a:extLst>
                </a:gridCol>
                <a:gridCol w="582134">
                  <a:extLst>
                    <a:ext uri="{9D8B030D-6E8A-4147-A177-3AD203B41FA5}">
                      <a16:colId xmlns:a16="http://schemas.microsoft.com/office/drawing/2014/main" val="2929306787"/>
                    </a:ext>
                  </a:extLst>
                </a:gridCol>
                <a:gridCol w="3712029">
                  <a:extLst>
                    <a:ext uri="{9D8B030D-6E8A-4147-A177-3AD203B41FA5}">
                      <a16:colId xmlns:a16="http://schemas.microsoft.com/office/drawing/2014/main" val="2863234396"/>
                    </a:ext>
                  </a:extLst>
                </a:gridCol>
                <a:gridCol w="627743">
                  <a:extLst>
                    <a:ext uri="{9D8B030D-6E8A-4147-A177-3AD203B41FA5}">
                      <a16:colId xmlns:a16="http://schemas.microsoft.com/office/drawing/2014/main" val="3022480239"/>
                    </a:ext>
                  </a:extLst>
                </a:gridCol>
              </a:tblGrid>
              <a:tr h="408263">
                <a:tc>
                  <a:txBody>
                    <a:bodyPr/>
                    <a:lstStyle/>
                    <a:p>
                      <a:pPr algn="ctr"/>
                      <a:r>
                        <a:rPr lang="es-MX" dirty="0"/>
                        <a:t>Ir a</a:t>
                      </a:r>
                    </a:p>
                  </a:txBody>
                  <a:tcPr>
                    <a:noFill/>
                  </a:tcPr>
                </a:tc>
                <a:tc>
                  <a:txBody>
                    <a:bodyPr/>
                    <a:lstStyle/>
                    <a:p>
                      <a:pPr algn="ctr"/>
                      <a:r>
                        <a:rPr lang="es-MX" dirty="0"/>
                        <a:t>#</a:t>
                      </a:r>
                    </a:p>
                  </a:txBody>
                  <a:tcPr>
                    <a:noFill/>
                  </a:tcPr>
                </a:tc>
                <a:tc>
                  <a:txBody>
                    <a:bodyPr/>
                    <a:lstStyle/>
                    <a:p>
                      <a:pPr algn="ctr"/>
                      <a:r>
                        <a:rPr lang="es-MX" dirty="0"/>
                        <a:t>Ir a</a:t>
                      </a:r>
                    </a:p>
                  </a:txBody>
                  <a:tcPr>
                    <a:noFill/>
                  </a:tcPr>
                </a:tc>
                <a:tc>
                  <a:txBody>
                    <a:bodyPr/>
                    <a:lstStyle/>
                    <a:p>
                      <a:pPr algn="ctr"/>
                      <a:r>
                        <a:rPr lang="es-MX" dirty="0"/>
                        <a:t>#</a:t>
                      </a:r>
                    </a:p>
                  </a:txBody>
                  <a:tcPr>
                    <a:noFill/>
                  </a:tcPr>
                </a:tc>
                <a:extLst>
                  <a:ext uri="{0D108BD9-81ED-4DB2-BD59-A6C34878D82A}">
                    <a16:rowId xmlns:a16="http://schemas.microsoft.com/office/drawing/2014/main" val="162593965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1</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2" action="ppaction://hlinksldjump"/>
                        </a:rPr>
                        <a:t>.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2" action="ppaction://hlinksldjump"/>
                        </a:rPr>
                        <a:t>INTRODUCCIÓN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1.1 Génesis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1.2 Actualidad (24 de Febrero del 2018)</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1.3 Epistemología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3" action="ppaction://hlinksldjump"/>
                        </a:rPr>
                        <a:t>FUNDAMENTACIÓN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 Fundamentos de la Informática: Ciencias, </a:t>
                      </a: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Teorías, Teoremas, Leyes, Paradigmas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4318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4" action="ppaction://hlinksldjump"/>
                        </a:rPr>
                        <a:t>2.1.1 Paradigmas de la 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2.1.1.1 Paradigma de sistemas.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 Paradigma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2.1.1.2.1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Aspectos de la Información:</a:t>
                      </a: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Datos, Entropía 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12954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Conocimiento...</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5" action="ppaction://hlinksldjump"/>
                        </a:rPr>
                        <a:t>2.1.1.3 Paradigma de factores esenciales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2.1.1.3.1 Materia –Energía-Información</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(MEI)</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Algunas Relaciones entre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materia, energía e información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2.1.1.4 Paradigma de evolución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2.1.1.5 Paradigma del mínimo esfuerzo</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2.3 Propiedades Informáticas: Densidad y</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 Frecuencia, Simetría...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2.3.1 Simetría y Teorema de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Noether</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hlinkClick r:id="rId2" action="ppaction://hlinksldjump"/>
                        </a:rPr>
                        <a:t>3</a:t>
                      </a:r>
                      <a:endPar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3" action="ppaction://hlinksldjump"/>
                        </a:rPr>
                        <a:t>46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4" action="ppaction://hlinksldjump"/>
                        </a:rPr>
                        <a:t>56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5" action="ppaction://hlinksldjump"/>
                        </a:rPr>
                        <a:t>96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6" action="ppaction://hlinksldjump"/>
                        </a:rPr>
                        <a:t>118</a:t>
                      </a:r>
                      <a:endParaRPr lang="es-MX" sz="1400" b="0" dirty="0">
                        <a:solidFill>
                          <a:schemeClr val="tx1"/>
                        </a:solidFill>
                      </a:endParaRPr>
                    </a:p>
                  </a:txBody>
                  <a:tcPr>
                    <a:noFill/>
                  </a:tcPr>
                </a:tc>
                <a:tc>
                  <a:txBody>
                    <a:bodyPr/>
                    <a:lstStyle/>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2.4 Métodos, Técnicas Informáticas: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Búsqueda...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2.5 Áreas de la Informática: Inteligencia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Artificial y Vida Artificial, Robótica...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 </a:t>
                      </a:r>
                      <a:r>
                        <a:rPr kumimoji="0" lang="es-ES"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7" action="ppaction://hlinksldjump"/>
                        </a:rPr>
                        <a:t>INFORMÁTICA APLICADA</a:t>
                      </a:r>
                      <a:endParaRPr kumimoji="0" lang="es-MX"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3.1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Técnoinformática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3.2 Algunas áreas de aplicación de la</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Informática Educativa,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Administrativa, Medico  </a:t>
                      </a: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Biológica....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8" action="ppaction://hlinksldjump"/>
                        </a:rPr>
                        <a:t>INTERRELACIONES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4.1. Interdisciplina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4.2 Conceptos comunes a múltiples áreas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4.3 La Informática Ciencia Fundamenta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4.4 Informatización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9" action="ppaction://hlinksldjump"/>
                        </a:rPr>
                        <a:t>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5.1 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5.2 Transmisión Instantánea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Conclusión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7" action="ppaction://hlinksldjump"/>
                        </a:rPr>
                        <a:t>157</a:t>
                      </a:r>
                      <a:endPar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8" action="ppaction://hlinksldjump"/>
                        </a:rPr>
                        <a:t>217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9" action="ppaction://hlinksldjump"/>
                        </a:rPr>
                        <a:t>243</a:t>
                      </a:r>
                      <a:endParaRPr lang="es-MX" sz="1400" dirty="0">
                        <a:solidFill>
                          <a:schemeClr val="tx1"/>
                        </a:solidFill>
                      </a:endParaRPr>
                    </a:p>
                  </a:txBody>
                  <a:tcPr>
                    <a:noFill/>
                  </a:tcPr>
                </a:tc>
                <a:extLst>
                  <a:ext uri="{0D108BD9-81ED-4DB2-BD59-A6C34878D82A}">
                    <a16:rowId xmlns:a16="http://schemas.microsoft.com/office/drawing/2014/main" val="2588731506"/>
                  </a:ext>
                </a:extLst>
              </a:tr>
            </a:tbl>
          </a:graphicData>
        </a:graphic>
      </p:graphicFrame>
      <p:sp>
        <p:nvSpPr>
          <p:cNvPr id="4" name="Rectángulo 3">
            <a:extLst>
              <a:ext uri="{FF2B5EF4-FFF2-40B4-BE49-F238E27FC236}">
                <a16:creationId xmlns:a16="http://schemas.microsoft.com/office/drawing/2014/main" id="{8E9FFC44-C780-44F2-89F0-CE0FCF21096B}"/>
              </a:ext>
            </a:extLst>
          </p:cNvPr>
          <p:cNvSpPr/>
          <p:nvPr/>
        </p:nvSpPr>
        <p:spPr>
          <a:xfrm>
            <a:off x="506985" y="0"/>
            <a:ext cx="8307231" cy="67710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Esquema</a:t>
            </a:r>
            <a:endParaRPr kumimoji="0" lang="es-MX" sz="20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hlinkClick r:id="rId10"/>
              </a:rPr>
              <a:t>http://www.fgalindosoria.com/informatica/Informatica18/Informatica_Esquema.pdf</a:t>
            </a:r>
            <a:endParaRPr kumimoji="0" 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
        <p:nvSpPr>
          <p:cNvPr id="2" name="Rectángulo 1">
            <a:extLst>
              <a:ext uri="{FF2B5EF4-FFF2-40B4-BE49-F238E27FC236}">
                <a16:creationId xmlns:a16="http://schemas.microsoft.com/office/drawing/2014/main" id="{2F3835F8-FF1A-467D-8480-6BF140C39AC7}"/>
              </a:ext>
            </a:extLst>
          </p:cNvPr>
          <p:cNvSpPr/>
          <p:nvPr/>
        </p:nvSpPr>
        <p:spPr>
          <a:xfrm>
            <a:off x="4178912" y="6519446"/>
            <a:ext cx="4965088"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FFFFCC"/>
                </a:solidFill>
                <a:effectLst/>
                <a:uLnTx/>
                <a:uFillTx/>
                <a:latin typeface="Times New Roman"/>
                <a:ea typeface="+mn-ea"/>
                <a:cs typeface="+mn-cs"/>
                <a:hlinkClick r:id="rId11"/>
              </a:rPr>
              <a:t>http://www.fgalindosoria.com/informatica/Informatica18/</a:t>
            </a:r>
            <a:endParaRPr kumimoji="0" lang="es-MX" sz="16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328677214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0CEC1E8-5A4F-41D4-880A-3C957AFF1FAA}"/>
              </a:ext>
            </a:extLst>
          </p:cNvPr>
          <p:cNvSpPr/>
          <p:nvPr/>
        </p:nvSpPr>
        <p:spPr>
          <a:xfrm>
            <a:off x="196948" y="274290"/>
            <a:ext cx="8947052" cy="63094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66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TecnoInformática</a:t>
            </a:r>
            <a:endParaRPr kumimoji="0" lang="es-ES" sz="66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programador IBM</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Computadoras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PC</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tecnología de la información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tecnología de la información y las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comunicaciones  (</a:t>
            </a:r>
            <a:r>
              <a:rPr kumimoji="0" lang="es-ES" sz="32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TICs</a:t>
            </a: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Desarrollo de aplicaciones móviles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internet de las cosas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a:t>
            </a:r>
          </a:p>
        </p:txBody>
      </p:sp>
    </p:spTree>
    <p:extLst>
      <p:ext uri="{BB962C8B-B14F-4D97-AF65-F5344CB8AC3E}">
        <p14:creationId xmlns:p14="http://schemas.microsoft.com/office/powerpoint/2010/main" val="88457645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C6A065BF-2433-4B9A-BCA4-8C6116A95C34}"/>
              </a:ext>
            </a:extLst>
          </p:cNvPr>
          <p:cNvSpPr>
            <a:spLocks noChangeArrowheads="1"/>
          </p:cNvSpPr>
          <p:nvPr/>
        </p:nvSpPr>
        <p:spPr bwMode="auto">
          <a:xfrm>
            <a:off x="455321" y="245796"/>
            <a:ext cx="8233358"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800" b="1" i="0" u="none" strike="noStrike" kern="1200" cap="none" spc="0" normalizeH="0" baseline="0" noProof="0" dirty="0">
                <a:ln>
                  <a:noFill/>
                </a:ln>
                <a:solidFill>
                  <a:srgbClr val="CCFF99"/>
                </a:solidFill>
                <a:effectLst/>
                <a:uLnTx/>
                <a:uFillTx/>
                <a:latin typeface="Times New Roman" panose="02020603050405020304" pitchFamily="18" charset="0"/>
                <a:ea typeface="+mn-ea"/>
                <a:cs typeface="Times New Roman" panose="02020603050405020304" pitchFamily="18" charset="0"/>
              </a:rPr>
              <a:t>El mundo está cambiando rápidamente</a:t>
            </a: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MX" altLang="es-MX" sz="2800" b="1" i="0" u="none" strike="noStrike" kern="1200" cap="none" spc="0" normalizeH="0" baseline="0" noProof="0" dirty="0">
              <a:ln>
                <a:noFill/>
              </a:ln>
              <a:solidFill>
                <a:srgbClr val="CCFF99"/>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800" b="1" i="0" u="none" strike="noStrike" kern="1200" cap="none" spc="0" normalizeH="0" baseline="0" noProof="0" dirty="0">
                <a:ln>
                  <a:noFill/>
                </a:ln>
                <a:solidFill>
                  <a:srgbClr val="CCFF99"/>
                </a:solidFill>
                <a:effectLst/>
                <a:uLnTx/>
                <a:uFillTx/>
                <a:latin typeface="Times New Roman" panose="02020603050405020304" pitchFamily="18" charset="0"/>
                <a:ea typeface="+mn-ea"/>
                <a:cs typeface="Times New Roman" panose="02020603050405020304" pitchFamily="18" charset="0"/>
              </a:rPr>
              <a:t>La velocidad a la que surgen nuevas área es enorme, </a:t>
            </a: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MX" altLang="es-MX" sz="2800" b="1" i="0" u="none" strike="noStrike" kern="1200" cap="none" spc="0" normalizeH="0" baseline="0" noProof="0" dirty="0">
              <a:ln>
                <a:noFill/>
              </a:ln>
              <a:solidFill>
                <a:srgbClr val="CCFF99"/>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800" b="1" i="0" u="none" strike="noStrike" kern="1200" cap="none" spc="0" normalizeH="0" baseline="0" noProof="0" dirty="0">
                <a:ln>
                  <a:noFill/>
                </a:ln>
                <a:solidFill>
                  <a:srgbClr val="CCFF99"/>
                </a:solidFill>
                <a:effectLst/>
                <a:uLnTx/>
                <a:uFillTx/>
                <a:latin typeface="Times New Roman" panose="02020603050405020304" pitchFamily="18" charset="0"/>
                <a:ea typeface="+mn-ea"/>
                <a:cs typeface="Times New Roman" panose="02020603050405020304" pitchFamily="18" charset="0"/>
              </a:rPr>
              <a:t>y cada vez es más claro que una causa de la diferencia entre las personas, organizaciones y países ricos y pobres, es la diferencia entre personas, organizaciones y países rápidos y lentos.</a:t>
            </a: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MX" altLang="es-MX" sz="2800" b="1" i="0" u="none" strike="noStrike" kern="1200" cap="none" spc="0" normalizeH="0" baseline="0" noProof="0" dirty="0">
              <a:ln>
                <a:noFill/>
              </a:ln>
              <a:solidFill>
                <a:srgbClr val="CCFF99"/>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800" b="1" i="0" u="none" strike="noStrike" kern="1200" cap="none" spc="0" normalizeH="0" baseline="0" noProof="0" dirty="0">
                <a:ln>
                  <a:noFill/>
                </a:ln>
                <a:solidFill>
                  <a:srgbClr val="CCFF99"/>
                </a:solidFill>
                <a:effectLst/>
                <a:uLnTx/>
                <a:uFillTx/>
                <a:latin typeface="Times New Roman" panose="02020603050405020304" pitchFamily="18" charset="0"/>
                <a:ea typeface="+mn-ea"/>
                <a:cs typeface="Times New Roman" panose="02020603050405020304" pitchFamily="18" charset="0"/>
              </a:rPr>
              <a:t> Los lentos de ahora engrosaran el grupo de los pobres del futuro. </a:t>
            </a:r>
          </a:p>
        </p:txBody>
      </p:sp>
    </p:spTree>
    <p:extLst>
      <p:ext uri="{BB962C8B-B14F-4D97-AF65-F5344CB8AC3E}">
        <p14:creationId xmlns:p14="http://schemas.microsoft.com/office/powerpoint/2010/main" val="441310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2945F82-12BF-4ECD-96F8-B8D30911E2DE}"/>
              </a:ext>
            </a:extLst>
          </p:cNvPr>
          <p:cNvSpPr/>
          <p:nvPr/>
        </p:nvSpPr>
        <p:spPr>
          <a:xfrm>
            <a:off x="365759" y="573186"/>
            <a:ext cx="8665699" cy="3139321"/>
          </a:xfrm>
          <a:prstGeom prst="rect">
            <a:avLst/>
          </a:prstGeom>
        </p:spPr>
        <p:txBody>
          <a:bodyPr wrap="square">
            <a:spAutoFit/>
          </a:bodyPr>
          <a:lstStyle/>
          <a:p>
            <a:pPr algn="r"/>
            <a:r>
              <a:rPr lang="es-ES" altLang="es-MX" sz="6600" b="1" i="1" dirty="0">
                <a:solidFill>
                  <a:srgbClr val="DDDDDD"/>
                </a:solidFill>
                <a:ea typeface="+mj-ea"/>
                <a:cs typeface="Times New Roman" panose="02020603050405020304" pitchFamily="18" charset="0"/>
              </a:rPr>
              <a:t>Dándose la Genesis y Desarrollo de la </a:t>
            </a:r>
            <a:r>
              <a:rPr lang="es-ES" altLang="es-MX" sz="6600" b="1" i="1" spc="300" dirty="0">
                <a:solidFill>
                  <a:srgbClr val="DDDDDD"/>
                </a:solidFill>
                <a:ea typeface="+mj-ea"/>
                <a:cs typeface="Times New Roman" panose="02020603050405020304" pitchFamily="18" charset="0"/>
              </a:rPr>
              <a:t>Informática</a:t>
            </a:r>
            <a:endParaRPr lang="es-MX" sz="6600" spc="300" dirty="0"/>
          </a:p>
        </p:txBody>
      </p:sp>
    </p:spTree>
    <p:extLst>
      <p:ext uri="{BB962C8B-B14F-4D97-AF65-F5344CB8AC3E}">
        <p14:creationId xmlns:p14="http://schemas.microsoft.com/office/powerpoint/2010/main" val="355454791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A8D5190F-C7F4-43A2-91F6-C78329CB9A32}"/>
              </a:ext>
            </a:extLst>
          </p:cNvPr>
          <p:cNvSpPr>
            <a:spLocks noGrp="1" noChangeArrowheads="1"/>
          </p:cNvSpPr>
          <p:nvPr>
            <p:ph type="title" idx="4294967295"/>
          </p:nvPr>
        </p:nvSpPr>
        <p:spPr>
          <a:xfrm>
            <a:off x="267419" y="224287"/>
            <a:ext cx="8609162" cy="5306570"/>
          </a:xfrm>
        </p:spPr>
        <p:txBody>
          <a:bodyPr/>
          <a:lstStyle/>
          <a:p>
            <a:pPr algn="l" eaLnBrk="1" hangingPunct="1"/>
            <a:r>
              <a:rPr lang="es-MX" altLang="es-MX" sz="2800" b="1" dirty="0">
                <a:solidFill>
                  <a:srgbClr val="BDFFBD"/>
                </a:solidFill>
                <a:cs typeface="Times New Roman" panose="02020603050405020304" pitchFamily="18" charset="0"/>
              </a:rPr>
              <a:t>A nivel mundial está ocurriendo un proceso de cambio político, económico, científico y tecnológico que nos está afectando tanto en lo individual como en lo colectivo,</a:t>
            </a:r>
            <a:br>
              <a:rPr lang="es-MX" altLang="es-MX" sz="2800" dirty="0">
                <a:solidFill>
                  <a:srgbClr val="BDFFBD"/>
                </a:solidFill>
                <a:cs typeface="Times New Roman" panose="02020603050405020304" pitchFamily="18" charset="0"/>
              </a:rPr>
            </a:br>
            <a:br>
              <a:rPr lang="es-MX" altLang="es-MX" sz="2800" b="1" dirty="0">
                <a:solidFill>
                  <a:srgbClr val="00FF00"/>
                </a:solidFill>
                <a:cs typeface="Times New Roman" panose="02020603050405020304" pitchFamily="18" charset="0"/>
              </a:rPr>
            </a:br>
            <a:r>
              <a:rPr lang="es-MX" altLang="es-MX" sz="2800" b="1" dirty="0">
                <a:solidFill>
                  <a:srgbClr val="00FF00"/>
                </a:solidFill>
                <a:cs typeface="Times New Roman" panose="02020603050405020304" pitchFamily="18" charset="0"/>
              </a:rPr>
              <a:t>y una de las causas y efectos de este proceso, es el surgimiento de una avalancha de desarrollo tecnológico, centrada principalmente en lo que se conoce como Nuevas Tecnologías,</a:t>
            </a:r>
            <a:br>
              <a:rPr lang="es-MX" altLang="es-MX" sz="2800" b="1" dirty="0">
                <a:solidFill>
                  <a:srgbClr val="00FF00"/>
                </a:solidFill>
                <a:cs typeface="Times New Roman" panose="02020603050405020304" pitchFamily="18" charset="0"/>
              </a:rPr>
            </a:br>
            <a:br>
              <a:rPr lang="es-MX" altLang="es-MX" sz="2800" b="1" dirty="0">
                <a:solidFill>
                  <a:srgbClr val="00FF00"/>
                </a:solidFill>
                <a:cs typeface="Times New Roman" panose="02020603050405020304" pitchFamily="18" charset="0"/>
              </a:rPr>
            </a:br>
            <a:r>
              <a:rPr lang="es-MX" altLang="es-MX" sz="2800" b="1" dirty="0">
                <a:solidFill>
                  <a:srgbClr val="00CC00"/>
                </a:solidFill>
                <a:cs typeface="Times New Roman" panose="02020603050405020304" pitchFamily="18" charset="0"/>
              </a:rPr>
              <a:t>y en particular en las Comunicaciones, Informática, Biotecnología, Microelectrónica, Robótica, Tecnología Espacial y nuevos materiales</a:t>
            </a:r>
            <a:endParaRPr lang="es-ES" altLang="es-MX" sz="2800" b="1" dirty="0">
              <a:solidFill>
                <a:srgbClr val="00CC00"/>
              </a:solidFill>
              <a:cs typeface="Times New Roman" panose="02020603050405020304" pitchFamily="18" charset="0"/>
            </a:endParaRPr>
          </a:p>
        </p:txBody>
      </p:sp>
    </p:spTree>
    <p:extLst>
      <p:ext uri="{BB962C8B-B14F-4D97-AF65-F5344CB8AC3E}">
        <p14:creationId xmlns:p14="http://schemas.microsoft.com/office/powerpoint/2010/main" val="369371317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56E139C3-12F2-45E0-B3DB-8B7361174F97}"/>
              </a:ext>
            </a:extLst>
          </p:cNvPr>
          <p:cNvSpPr>
            <a:spLocks noGrp="1" noChangeArrowheads="1"/>
          </p:cNvSpPr>
          <p:nvPr>
            <p:ph type="title" idx="4294967295"/>
          </p:nvPr>
        </p:nvSpPr>
        <p:spPr>
          <a:xfrm>
            <a:off x="207034" y="120770"/>
            <a:ext cx="8729931" cy="6032051"/>
          </a:xfrm>
        </p:spPr>
        <p:txBody>
          <a:bodyPr/>
          <a:lstStyle/>
          <a:p>
            <a:pPr algn="l" eaLnBrk="1" hangingPunct="1">
              <a:defRPr/>
            </a:pPr>
            <a:r>
              <a:rPr lang="es-MX" altLang="es-MX" sz="3200" b="1" dirty="0">
                <a:solidFill>
                  <a:schemeClr val="bg2">
                    <a:lumMod val="20000"/>
                    <a:lumOff val="80000"/>
                  </a:schemeClr>
                </a:solidFill>
                <a:cs typeface="Times New Roman" panose="02020603050405020304" pitchFamily="18" charset="0"/>
              </a:rPr>
              <a:t>Es por lo anterior que</a:t>
            </a:r>
            <a:br>
              <a:rPr lang="es-MX" altLang="es-MX" sz="3200" b="1" dirty="0">
                <a:solidFill>
                  <a:srgbClr val="CCFF99"/>
                </a:solidFill>
                <a:cs typeface="Times New Roman" panose="02020603050405020304" pitchFamily="18" charset="0"/>
              </a:rPr>
            </a:br>
            <a:r>
              <a:rPr lang="es-MX" altLang="es-MX" sz="3200" b="1" dirty="0">
                <a:solidFill>
                  <a:srgbClr val="CCFF99"/>
                </a:solidFill>
                <a:cs typeface="Times New Roman" panose="02020603050405020304" pitchFamily="18" charset="0"/>
              </a:rPr>
              <a:t> prácticamente todos los países desarrollados del mundo han orientado su esfuerzo en el desarrollo de las nuevas tecnologías,</a:t>
            </a:r>
            <a:br>
              <a:rPr lang="es-MX" altLang="es-MX" sz="3200" b="1" dirty="0">
                <a:solidFill>
                  <a:srgbClr val="CCFF99"/>
                </a:solidFill>
                <a:cs typeface="Times New Roman" panose="02020603050405020304" pitchFamily="18" charset="0"/>
              </a:rPr>
            </a:br>
            <a:br>
              <a:rPr lang="es-MX" altLang="es-MX" sz="3200" b="1" dirty="0">
                <a:solidFill>
                  <a:srgbClr val="CCFF99"/>
                </a:solidFill>
                <a:cs typeface="Times New Roman" panose="02020603050405020304" pitchFamily="18" charset="0"/>
              </a:rPr>
            </a:br>
            <a:br>
              <a:rPr lang="es-MX" altLang="es-MX" sz="3200" b="1" dirty="0">
                <a:solidFill>
                  <a:srgbClr val="CCFF99"/>
                </a:solidFill>
                <a:cs typeface="Times New Roman" panose="02020603050405020304" pitchFamily="18" charset="0"/>
              </a:rPr>
            </a:br>
            <a:r>
              <a:rPr lang="es-MX" altLang="es-MX" sz="3200" b="1" dirty="0">
                <a:solidFill>
                  <a:srgbClr val="CCFF99"/>
                </a:solidFill>
                <a:cs typeface="Times New Roman" panose="02020603050405020304" pitchFamily="18" charset="0"/>
              </a:rPr>
              <a:t>por otro lado se han planteado que </a:t>
            </a:r>
            <a:r>
              <a:rPr lang="es-MX" altLang="es-MX" sz="3200" b="1" dirty="0">
                <a:solidFill>
                  <a:srgbClr val="FF0000"/>
                </a:solidFill>
                <a:cs typeface="Times New Roman" panose="02020603050405020304" pitchFamily="18" charset="0"/>
              </a:rPr>
              <a:t>los países que no logren desarrollarse </a:t>
            </a:r>
            <a:r>
              <a:rPr lang="es-MX" altLang="es-MX" sz="3200" b="1" dirty="0">
                <a:solidFill>
                  <a:srgbClr val="CCFF99"/>
                </a:solidFill>
                <a:cs typeface="Times New Roman" panose="02020603050405020304" pitchFamily="18" charset="0"/>
              </a:rPr>
              <a:t>en este nuevo entorno </a:t>
            </a:r>
            <a:r>
              <a:rPr lang="es-MX" altLang="es-MX" sz="3200" b="1" dirty="0">
                <a:solidFill>
                  <a:srgbClr val="FF0000"/>
                </a:solidFill>
                <a:cs typeface="Times New Roman" panose="02020603050405020304" pitchFamily="18" charset="0"/>
              </a:rPr>
              <a:t>serán los países subdesarrollados del futuro</a:t>
            </a:r>
            <a:br>
              <a:rPr lang="es-MX" altLang="es-MX" sz="3200" b="1" dirty="0">
                <a:solidFill>
                  <a:srgbClr val="CCFF99"/>
                </a:solidFill>
                <a:cs typeface="Times New Roman" panose="02020603050405020304" pitchFamily="18" charset="0"/>
              </a:rPr>
            </a:br>
            <a:br>
              <a:rPr lang="es-MX" altLang="es-MX" sz="3200" b="1" dirty="0">
                <a:solidFill>
                  <a:srgbClr val="CCFF99"/>
                </a:solidFill>
                <a:cs typeface="Times New Roman" panose="02020603050405020304" pitchFamily="18" charset="0"/>
              </a:rPr>
            </a:br>
            <a:r>
              <a:rPr lang="es-MX" altLang="es-MX" sz="3200" b="1" dirty="0">
                <a:solidFill>
                  <a:srgbClr val="FFFF00"/>
                </a:solidFill>
                <a:cs typeface="Times New Roman" panose="02020603050405020304" pitchFamily="18" charset="0"/>
              </a:rPr>
              <a:t>y los que lo logren serán las nuevas potencias industriales del futuro.</a:t>
            </a:r>
            <a:endParaRPr lang="es-ES" altLang="es-MX" sz="3200" b="1" dirty="0">
              <a:solidFill>
                <a:srgbClr val="FFFF00"/>
              </a:solidFill>
              <a:cs typeface="Times New Roman" panose="02020603050405020304" pitchFamily="18" charset="0"/>
            </a:endParaRPr>
          </a:p>
        </p:txBody>
      </p:sp>
    </p:spTree>
    <p:extLst>
      <p:ext uri="{BB962C8B-B14F-4D97-AF65-F5344CB8AC3E}">
        <p14:creationId xmlns:p14="http://schemas.microsoft.com/office/powerpoint/2010/main" val="141169969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33038ED-0739-45C5-9A9A-3E8D274C6E50}"/>
              </a:ext>
            </a:extLst>
          </p:cNvPr>
          <p:cNvSpPr/>
          <p:nvPr/>
        </p:nvSpPr>
        <p:spPr>
          <a:xfrm>
            <a:off x="0" y="0"/>
            <a:ext cx="9144000" cy="67403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Titanes de la Inteligencia Artificial: El Futuro de Ayer Hoy - José </a:t>
            </a:r>
            <a:r>
              <a:rPr kumimoji="0" lang="es-ES" sz="32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Elias</a:t>
            </a: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 (eliax.com) | </a:t>
            </a:r>
            <a:r>
              <a:rPr kumimoji="0" lang="es-ES" sz="32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GeneXus</a:t>
            </a: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Times New Roman"/>
              </a:rPr>
              <a:t> GX27</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2"/>
              </a:rPr>
              <a:t>https://www.youtube.com/watch?v=ed-cWW31Wl4</a:t>
            </a:r>
            <a:endParaRPr kumimoji="0" lang="es-ES"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Min. 0:58</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La nación que lidere en I.A. será la Nación que gobierne al mundo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Vladimir Putin   Presidente de Rusia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Min. 1:47 - 3:06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{Como caen y suben imperios...}</a:t>
            </a:r>
            <a:endParaRPr kumimoji="0" lang="es-ES"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En el 2016 la  administración de Obama publico 3 reportes con una clara conclusión. </a:t>
            </a:r>
            <a:r>
              <a:rPr kumimoji="0" lang="es-ES" sz="2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Invertir en IA es de </a:t>
            </a:r>
            <a:r>
              <a:rPr kumimoji="0" lang="es-ES" sz="2200" b="0" i="0" u="none" strike="noStrike" kern="1200" cap="none" spc="0" normalizeH="0" baseline="0" noProof="0" dirty="0" err="1">
                <a:ln>
                  <a:noFill/>
                </a:ln>
                <a:solidFill>
                  <a:srgbClr val="FFFFCC"/>
                </a:solidFill>
                <a:effectLst/>
                <a:uLnTx/>
                <a:uFillTx/>
                <a:latin typeface="Times New Roman" panose="02020603050405020304" pitchFamily="18" charset="0"/>
                <a:ea typeface="Times New Roman" panose="02020603050405020304" pitchFamily="18" charset="0"/>
                <a:cs typeface="Times New Roman"/>
              </a:rPr>
              <a:t>interes</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 estratégico y urgente a escala nacional, a nivel militar de inteligencia y social.</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En el 2017 el gobierno Chino “toma prestado” el reporte y lo re-publica como su “Plan de Desarrollo para la Próxima Generación de IA”</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En el 2017 la administración Trump recorta el presupuesto de la NSF a solo US$175M</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.China por su parte esta invirtiendo US$150,000M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a:t>
            </a:r>
            <a:r>
              <a:rPr kumimoji="0" lang="es-ES" sz="2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rPr>
              <a:t>Y en tecnología hay un paralelo</a:t>
            </a:r>
          </a:p>
        </p:txBody>
      </p:sp>
    </p:spTree>
    <p:extLst>
      <p:ext uri="{BB962C8B-B14F-4D97-AF65-F5344CB8AC3E}">
        <p14:creationId xmlns:p14="http://schemas.microsoft.com/office/powerpoint/2010/main" val="157564864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63A2569-E164-40F9-8D59-58F483FD1FFD}"/>
              </a:ext>
            </a:extLst>
          </p:cNvPr>
          <p:cNvSpPr/>
          <p:nvPr/>
        </p:nvSpPr>
        <p:spPr>
          <a:xfrm>
            <a:off x="0" y="243512"/>
            <a:ext cx="9023230" cy="6370975"/>
          </a:xfrm>
          <a:prstGeom prst="rect">
            <a:avLst/>
          </a:prstGeom>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CCFF99"/>
                </a:solidFill>
                <a:effectLst/>
                <a:uLnTx/>
                <a:uFillTx/>
                <a:latin typeface="Times New Roman"/>
                <a:ea typeface="Times New Roman" panose="02020603050405020304" pitchFamily="18" charset="0"/>
                <a:cs typeface="+mn-cs"/>
              </a:rPr>
              <a:t>Dos Noticias relacionadas (sobre productores y consumidores)</a:t>
            </a:r>
            <a:endParaRPr kumimoji="0" lang="es-ES" sz="2400" b="0" i="0" u="none" strike="noStrike" kern="1200" cap="none" spc="0" normalizeH="0" baseline="0" noProof="0" dirty="0">
              <a:ln>
                <a:noFill/>
              </a:ln>
              <a:solidFill>
                <a:srgbClr val="CCFF99"/>
              </a:solidFill>
              <a:effectLst/>
              <a:uLnTx/>
              <a:uFillTx/>
              <a:latin typeface="Times New Roman"/>
              <a:ea typeface="Times New Roman" panose="02020603050405020304" pitchFamily="18" charset="0"/>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FFFFCC"/>
                </a:solidFill>
                <a:effectLst/>
                <a:uLnTx/>
                <a:uFillTx/>
                <a:latin typeface="Times New Roman"/>
                <a:ea typeface="+mn-ea"/>
                <a:cs typeface="Times New Roman" panose="02020603050405020304" pitchFamily="18" charset="0"/>
              </a:rPr>
              <a:t>“Brasil y México dominaron el </a:t>
            </a:r>
            <a:r>
              <a:rPr kumimoji="0" lang="es-MX" sz="2400" b="1" i="0" u="none" strike="noStrike" kern="1200" cap="none" spc="0" normalizeH="0" baseline="0" noProof="0" dirty="0">
                <a:ln>
                  <a:noFill/>
                </a:ln>
                <a:solidFill>
                  <a:srgbClr val="FF0000"/>
                </a:solidFill>
                <a:effectLst/>
                <a:uLnTx/>
                <a:uFillTx/>
                <a:latin typeface="Times New Roman"/>
                <a:ea typeface="+mn-ea"/>
                <a:cs typeface="Times New Roman" panose="02020603050405020304" pitchFamily="18" charset="0"/>
              </a:rPr>
              <a:t>gasto</a:t>
            </a:r>
            <a:r>
              <a:rPr kumimoji="0" lang="es-MX" sz="2400" b="1" i="0" u="none" strike="noStrike" kern="1200" cap="none" spc="0" normalizeH="0" baseline="0" noProof="0" dirty="0">
                <a:ln>
                  <a:noFill/>
                </a:ln>
                <a:solidFill>
                  <a:srgbClr val="FFFFCC"/>
                </a:solidFill>
                <a:effectLst/>
                <a:uLnTx/>
                <a:uFillTx/>
                <a:latin typeface="Times New Roman"/>
                <a:ea typeface="+mn-ea"/>
                <a:cs typeface="Times New Roman" panose="02020603050405020304" pitchFamily="18" charset="0"/>
              </a:rPr>
              <a:t> en tecnologías de la información y la comunicación entre los países de América Latina, con un gasto conjunto de 200,000 millones de dólares durante el 2012, de acuerdo con </a:t>
            </a:r>
            <a:r>
              <a:rPr kumimoji="0" lang="es-MX" sz="2400" b="1" i="0" u="none" strike="noStrike" kern="1200" cap="none" spc="0" normalizeH="0" baseline="0" noProof="0" dirty="0" err="1">
                <a:ln>
                  <a:noFill/>
                </a:ln>
                <a:solidFill>
                  <a:srgbClr val="FFFFCC"/>
                </a:solidFill>
                <a:effectLst/>
                <a:uLnTx/>
                <a:uFillTx/>
                <a:latin typeface="Times New Roman"/>
                <a:ea typeface="+mn-ea"/>
                <a:cs typeface="Times New Roman" panose="02020603050405020304" pitchFamily="18" charset="0"/>
              </a:rPr>
              <a:t>BSA</a:t>
            </a:r>
            <a:r>
              <a:rPr kumimoji="0" lang="es-MX" sz="2400" b="1" i="0" u="none" strike="noStrike" kern="1200" cap="none" spc="0" normalizeH="0" baseline="0" noProof="0" dirty="0">
                <a:ln>
                  <a:noFill/>
                </a:ln>
                <a:solidFill>
                  <a:srgbClr val="FFFFCC"/>
                </a:solidFill>
                <a:effectLst/>
                <a:uLnTx/>
                <a:uFillTx/>
                <a:latin typeface="Times New Roman"/>
                <a:ea typeface="+mn-ea"/>
                <a:cs typeface="Times New Roman" panose="02020603050405020304" pitchFamily="18" charset="0"/>
              </a:rPr>
              <a:t> </a:t>
            </a:r>
            <a:r>
              <a:rPr kumimoji="0" lang="es-MX" sz="2400" b="1" i="0" u="none" strike="noStrike" kern="1200" cap="none" spc="0" normalizeH="0" baseline="0" noProof="0" dirty="0" err="1">
                <a:ln>
                  <a:noFill/>
                </a:ln>
                <a:solidFill>
                  <a:srgbClr val="FFFFCC"/>
                </a:solidFill>
                <a:effectLst/>
                <a:uLnTx/>
                <a:uFillTx/>
                <a:latin typeface="Times New Roman"/>
                <a:ea typeface="+mn-ea"/>
                <a:cs typeface="Times New Roman" panose="02020603050405020304" pitchFamily="18" charset="0"/>
              </a:rPr>
              <a:t>The</a:t>
            </a:r>
            <a:r>
              <a:rPr kumimoji="0" lang="es-MX" sz="2400" b="1" i="0" u="none" strike="noStrike" kern="1200" cap="none" spc="0" normalizeH="0" baseline="0" noProof="0" dirty="0">
                <a:ln>
                  <a:noFill/>
                </a:ln>
                <a:solidFill>
                  <a:srgbClr val="FFFFCC"/>
                </a:solidFill>
                <a:effectLst/>
                <a:uLnTx/>
                <a:uFillTx/>
                <a:latin typeface="Times New Roman"/>
                <a:ea typeface="+mn-ea"/>
                <a:cs typeface="Times New Roman" panose="02020603050405020304" pitchFamily="18" charset="0"/>
              </a:rPr>
              <a:t> Software Alliance.”</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rPr>
              <a:t>El Economista, 20 Febrero, 2014, Gestión / Perú</a:t>
            </a:r>
            <a:endParaRPr kumimoji="0" lang="es-ES" sz="2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0" marR="0" lvl="0" indent="0" algn="r" defTabSz="342900" rtl="0" eaLnBrk="1" fontAlgn="auto" latinLnBrk="0" hangingPunct="1">
              <a:lnSpc>
                <a:spcPct val="100000"/>
              </a:lnSpc>
              <a:spcBef>
                <a:spcPts val="0"/>
              </a:spcBef>
              <a:spcAft>
                <a:spcPts val="0"/>
              </a:spcAft>
              <a:buClrTx/>
              <a:buSzTx/>
              <a:buFontTx/>
              <a:buNone/>
              <a:tabLst/>
              <a:defRPr/>
            </a:pPr>
            <a:r>
              <a:rPr kumimoji="0" lang="es-MX" sz="2400" b="0" i="0" u="sng" strike="noStrike" kern="1200" cap="none" spc="0" normalizeH="0" baseline="0" noProof="0" dirty="0">
                <a:ln>
                  <a:noFill/>
                </a:ln>
                <a:solidFill>
                  <a:srgbClr val="0000FF"/>
                </a:solidFill>
                <a:effectLst/>
                <a:uLnTx/>
                <a:uFillTx/>
                <a:latin typeface="Times New Roman"/>
                <a:ea typeface="Times New Roman" panose="02020603050405020304" pitchFamily="18" charset="0"/>
                <a:cs typeface="+mn-cs"/>
                <a:hlinkClick r:id="rId2"/>
              </a:rPr>
              <a:t>http://eleconomista.com.mx/industria-global/2014/02/20/peru-invirtio-8000-mdd-tics-2013</a:t>
            </a:r>
            <a:endParaRPr kumimoji="0" lang="es-ES" sz="2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FFFFCC"/>
                </a:solidFill>
                <a:effectLst/>
                <a:uLnTx/>
                <a:uFillTx/>
                <a:latin typeface="Times New Roman"/>
                <a:ea typeface="+mn-ea"/>
                <a:cs typeface="Times New Roman" panose="02020603050405020304" pitchFamily="18" charset="0"/>
              </a:rPr>
              <a:t>"los </a:t>
            </a:r>
            <a:r>
              <a:rPr kumimoji="0" lang="es-MX" sz="2400" b="1" i="0" u="none" strike="noStrike" kern="1200" cap="none" spc="0" normalizeH="0" baseline="0" noProof="0" dirty="0">
                <a:ln>
                  <a:noFill/>
                </a:ln>
                <a:solidFill>
                  <a:srgbClr val="FF0000"/>
                </a:solidFill>
                <a:effectLst/>
                <a:uLnTx/>
                <a:uFillTx/>
                <a:latin typeface="Times New Roman"/>
                <a:ea typeface="+mn-ea"/>
                <a:cs typeface="Times New Roman" panose="02020603050405020304" pitchFamily="18" charset="0"/>
              </a:rPr>
              <a:t>ingresos</a:t>
            </a:r>
            <a:r>
              <a:rPr kumimoji="0" lang="es-MX" sz="2400" b="1" i="0" u="none" strike="noStrike" kern="1200" cap="none" spc="0" normalizeH="0" baseline="0" noProof="0" dirty="0">
                <a:ln>
                  <a:noFill/>
                </a:ln>
                <a:solidFill>
                  <a:srgbClr val="FFFFCC"/>
                </a:solidFill>
                <a:effectLst/>
                <a:uLnTx/>
                <a:uFillTx/>
                <a:latin typeface="Times New Roman"/>
                <a:ea typeface="+mn-ea"/>
                <a:cs typeface="Times New Roman" panose="02020603050405020304" pitchFamily="18" charset="0"/>
              </a:rPr>
              <a:t> generados en el sector (de </a:t>
            </a:r>
            <a:r>
              <a:rPr kumimoji="0" lang="es-MX" sz="2400" b="1" i="0" u="none" strike="noStrike" kern="1200" cap="none" spc="0" normalizeH="0" baseline="0" noProof="0" dirty="0" err="1">
                <a:ln>
                  <a:noFill/>
                </a:ln>
                <a:solidFill>
                  <a:srgbClr val="FFFFCC"/>
                </a:solidFill>
                <a:effectLst/>
                <a:uLnTx/>
                <a:uFillTx/>
                <a:latin typeface="Times New Roman"/>
                <a:ea typeface="+mn-ea"/>
                <a:cs typeface="Times New Roman" panose="02020603050405020304" pitchFamily="18" charset="0"/>
              </a:rPr>
              <a:t>TecnoInformática</a:t>
            </a:r>
            <a:r>
              <a:rPr kumimoji="0" lang="es-MX" sz="2400" b="1" i="0" u="none" strike="noStrike" kern="1200" cap="none" spc="0" normalizeH="0" baseline="0" noProof="0" dirty="0">
                <a:ln>
                  <a:noFill/>
                </a:ln>
                <a:solidFill>
                  <a:srgbClr val="FFFFCC"/>
                </a:solidFill>
                <a:effectLst/>
                <a:uLnTx/>
                <a:uFillTx/>
                <a:latin typeface="Times New Roman"/>
                <a:ea typeface="+mn-ea"/>
                <a:cs typeface="Times New Roman" panose="02020603050405020304" pitchFamily="18" charset="0"/>
              </a:rPr>
              <a:t>, TIC) por las 100 primeras empresas del mundo ascendieron a 1.670 billones de dólares (1.213 billones de euros) en 2012"</a:t>
            </a:r>
            <a:endParaRPr kumimoji="0" lang="es-ES" sz="2400" b="1" i="0" u="none" strike="noStrike" kern="1200" cap="none" spc="0" normalizeH="0" baseline="0" noProof="0" dirty="0">
              <a:ln>
                <a:noFill/>
              </a:ln>
              <a:solidFill>
                <a:srgbClr val="FFFFCC"/>
              </a:solidFill>
              <a:effectLst/>
              <a:uLnTx/>
              <a:uFillTx/>
              <a:latin typeface="Times New Roman"/>
              <a:ea typeface="+mn-ea"/>
              <a:cs typeface="Times New Roman" panose="02020603050405020304" pitchFamily="18" charset="0"/>
            </a:endParaRP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rPr>
              <a:t>"Las TIC europeas generan solo el 10% de los ingresos globales de las empresas del sector"</a:t>
            </a:r>
            <a:endParaRPr kumimoji="0" lang="es-MX" sz="2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hlinkClick r:id="rId3" tooltip="PORTALTIC"/>
            </a:endParaRPr>
          </a:p>
          <a:p>
            <a:pPr marL="0" marR="0" lvl="0" indent="0" algn="r" defTabSz="3429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FF"/>
                </a:solidFill>
                <a:effectLst/>
                <a:uLnTx/>
                <a:uFillTx/>
                <a:latin typeface="Times New Roman"/>
                <a:ea typeface="Times New Roman" panose="02020603050405020304" pitchFamily="18" charset="0"/>
                <a:cs typeface="+mn-cs"/>
                <a:hlinkClick r:id="rId3" tooltip="PORTALTIC"/>
              </a:rPr>
              <a:t>Portal</a:t>
            </a:r>
            <a:r>
              <a:rPr kumimoji="0" lang="es-MX" sz="2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rPr>
              <a:t> TIC, MADRID, 3 Mar. (EUROPA </a:t>
            </a:r>
            <a:r>
              <a:rPr kumimoji="0" lang="es-MX" sz="2400" b="0" i="0" u="none" strike="noStrike" kern="1200" cap="none" spc="0" normalizeH="0" baseline="0" noProof="0" dirty="0" err="1">
                <a:ln>
                  <a:noFill/>
                </a:ln>
                <a:solidFill>
                  <a:srgbClr val="FFFFCC"/>
                </a:solidFill>
                <a:effectLst/>
                <a:uLnTx/>
                <a:uFillTx/>
                <a:latin typeface="Times New Roman"/>
                <a:ea typeface="Times New Roman" panose="02020603050405020304" pitchFamily="18" charset="0"/>
                <a:cs typeface="+mn-cs"/>
              </a:rPr>
              <a:t>PRESS</a:t>
            </a:r>
            <a:r>
              <a:rPr kumimoji="0" lang="es-MX" sz="2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rPr>
              <a:t>)</a:t>
            </a:r>
            <a:endParaRPr kumimoji="0" lang="es-ES" sz="2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0" marR="0" lvl="0" indent="0" algn="r" defTabSz="342900" rtl="0" eaLnBrk="1" fontAlgn="auto" latinLnBrk="0" hangingPunct="1">
              <a:lnSpc>
                <a:spcPct val="100000"/>
              </a:lnSpc>
              <a:spcBef>
                <a:spcPts val="0"/>
              </a:spcBef>
              <a:spcAft>
                <a:spcPts val="0"/>
              </a:spcAft>
              <a:buClrTx/>
              <a:buSzTx/>
              <a:buFontTx/>
              <a:buNone/>
              <a:tabLst/>
              <a:defRPr/>
            </a:pPr>
            <a:r>
              <a:rPr kumimoji="0" lang="es-MX" sz="2400" b="0" i="0" u="sng" strike="noStrike" kern="1200" cap="none" spc="0" normalizeH="0" baseline="0" noProof="0" dirty="0">
                <a:ln>
                  <a:noFill/>
                </a:ln>
                <a:solidFill>
                  <a:srgbClr val="0000FF"/>
                </a:solidFill>
                <a:effectLst/>
                <a:uLnTx/>
                <a:uFillTx/>
                <a:latin typeface="Times New Roman"/>
                <a:ea typeface="Times New Roman" panose="02020603050405020304" pitchFamily="18" charset="0"/>
                <a:cs typeface="+mn-cs"/>
                <a:hlinkClick r:id="rId4"/>
              </a:rPr>
              <a:t>http://www.europapress.es/portaltic/sector/noticia-tic-europeas-generan-solo-10-ingresos-globales-empresas-sector-20140303152513.html</a:t>
            </a:r>
            <a:endParaRPr kumimoji="0" lang="es-ES" sz="2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p:txBody>
      </p:sp>
    </p:spTree>
    <p:extLst>
      <p:ext uri="{BB962C8B-B14F-4D97-AF65-F5344CB8AC3E}">
        <p14:creationId xmlns:p14="http://schemas.microsoft.com/office/powerpoint/2010/main" val="399188819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ángulo 1">
            <a:extLst>
              <a:ext uri="{FF2B5EF4-FFF2-40B4-BE49-F238E27FC236}">
                <a16:creationId xmlns:a16="http://schemas.microsoft.com/office/drawing/2014/main" id="{DAB1F206-B114-4E9D-84CE-A91ED5690AF6}"/>
              </a:ext>
            </a:extLst>
          </p:cNvPr>
          <p:cNvSpPr>
            <a:spLocks noChangeArrowheads="1"/>
          </p:cNvSpPr>
          <p:nvPr/>
        </p:nvSpPr>
        <p:spPr bwMode="auto">
          <a:xfrm>
            <a:off x="500332" y="981742"/>
            <a:ext cx="7496433"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¿De que presumimos?</a:t>
            </a: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ES" altLang="es-MX" sz="3200" b="0" i="0" u="none" strike="noStrike" kern="1200" cap="none" spc="0" normalizeH="0" baseline="0" noProof="0" dirty="0">
              <a:ln>
                <a:noFill/>
              </a:ln>
              <a:solidFill>
                <a:srgbClr val="FFCC66"/>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¿De que somos buenos consumidores?</a:t>
            </a: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MX" altLang="es-MX"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¿De que somos buenos maquiladores y no estamos generando industrias propia?</a:t>
            </a:r>
            <a:endParaRPr kumimoji="0" lang="es-ES" altLang="es-MX" sz="3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2651094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935AB678-EF47-44DE-A18C-34CDFDF0E448}"/>
              </a:ext>
            </a:extLst>
          </p:cNvPr>
          <p:cNvSpPr>
            <a:spLocks noGrp="1" noChangeArrowheads="1"/>
          </p:cNvSpPr>
          <p:nvPr>
            <p:ph type="title" idx="4294967295"/>
          </p:nvPr>
        </p:nvSpPr>
        <p:spPr>
          <a:xfrm>
            <a:off x="129396" y="155276"/>
            <a:ext cx="8885208" cy="6270835"/>
          </a:xfrm>
        </p:spPr>
        <p:txBody>
          <a:bodyPr/>
          <a:lstStyle/>
          <a:p>
            <a:pPr algn="l" eaLnBrk="1" hangingPunct="1"/>
            <a:r>
              <a:rPr lang="es-ES" altLang="es-MX" sz="3200" b="1" dirty="0">
                <a:solidFill>
                  <a:schemeClr val="tx1"/>
                </a:solidFill>
                <a:cs typeface="Times New Roman" panose="02020603050405020304" pitchFamily="18" charset="0"/>
              </a:rPr>
              <a:t>creer que nos estamos modernizando tecnológicamente porque compramos e instalamos </a:t>
            </a:r>
            <a:br>
              <a:rPr lang="es-ES" altLang="es-MX" sz="3200" b="1" dirty="0">
                <a:solidFill>
                  <a:schemeClr val="tx1"/>
                </a:solidFill>
                <a:cs typeface="Times New Roman" panose="02020603050405020304" pitchFamily="18" charset="0"/>
              </a:rPr>
            </a:br>
            <a:r>
              <a:rPr lang="es-ES" altLang="es-MX" sz="3200" b="1" dirty="0">
                <a:solidFill>
                  <a:schemeClr val="tx1"/>
                </a:solidFill>
                <a:cs typeface="Times New Roman" panose="02020603050405020304" pitchFamily="18" charset="0"/>
              </a:rPr>
              <a:t>una gran cantidad de herramientas </a:t>
            </a:r>
            <a:br>
              <a:rPr lang="es-ES" altLang="es-MX" sz="3200" b="1" dirty="0">
                <a:solidFill>
                  <a:schemeClr val="tx1"/>
                </a:solidFill>
                <a:cs typeface="Times New Roman" panose="02020603050405020304" pitchFamily="18" charset="0"/>
              </a:rPr>
            </a:br>
            <a:r>
              <a:rPr lang="es-ES" altLang="es-MX" sz="3200" b="1" dirty="0">
                <a:solidFill>
                  <a:schemeClr val="tx1"/>
                </a:solidFill>
                <a:cs typeface="Times New Roman" panose="02020603050405020304" pitchFamily="18" charset="0"/>
              </a:rPr>
              <a:t>para automatizar fabricas o empresas.</a:t>
            </a:r>
            <a:br>
              <a:rPr lang="es-ES" altLang="es-MX" sz="3200" b="1" dirty="0">
                <a:solidFill>
                  <a:schemeClr val="tx1"/>
                </a:solidFill>
                <a:cs typeface="Times New Roman" panose="02020603050405020304" pitchFamily="18" charset="0"/>
              </a:rPr>
            </a:br>
            <a:r>
              <a:rPr lang="es-ES" altLang="es-MX" sz="1200" b="1" dirty="0">
                <a:solidFill>
                  <a:schemeClr val="tx1"/>
                </a:solidFill>
                <a:cs typeface="Times New Roman" panose="02020603050405020304" pitchFamily="18" charset="0"/>
              </a:rPr>
              <a:t> </a:t>
            </a:r>
            <a:br>
              <a:rPr lang="es-ES" altLang="es-MX" sz="3200" b="1" dirty="0">
                <a:solidFill>
                  <a:schemeClr val="tx1"/>
                </a:solidFill>
                <a:cs typeface="Times New Roman" panose="02020603050405020304" pitchFamily="18" charset="0"/>
              </a:rPr>
            </a:br>
            <a:r>
              <a:rPr lang="es-ES" altLang="es-MX" sz="3200" b="1" dirty="0">
                <a:solidFill>
                  <a:schemeClr val="tx1">
                    <a:lumMod val="75000"/>
                  </a:schemeClr>
                </a:solidFill>
                <a:cs typeface="Times New Roman" panose="02020603050405020304" pitchFamily="18" charset="0"/>
              </a:rPr>
              <a:t>Es como creer que en un país están desarrollados porque compran y tienen automóviles de lujo último modelo, aunque no tengan ni idea de como se construyen, no tengan carreteras, ni  gasolineras, ni... y sólo sepan manejarlos.</a:t>
            </a:r>
            <a:br>
              <a:rPr lang="es-ES" altLang="es-MX" sz="3200" b="1" dirty="0">
                <a:solidFill>
                  <a:schemeClr val="tx1"/>
                </a:solidFill>
                <a:cs typeface="Times New Roman" panose="02020603050405020304" pitchFamily="18" charset="0"/>
              </a:rPr>
            </a:br>
            <a:br>
              <a:rPr lang="es-ES" altLang="es-MX" sz="1200" b="1" dirty="0">
                <a:solidFill>
                  <a:schemeClr val="tx1"/>
                </a:solidFill>
                <a:cs typeface="Times New Roman" panose="02020603050405020304" pitchFamily="18" charset="0"/>
              </a:rPr>
            </a:br>
            <a:r>
              <a:rPr lang="es-MX" altLang="es-MX" sz="3200" b="1" dirty="0">
                <a:cs typeface="Times New Roman" panose="02020603050405020304" pitchFamily="18" charset="0"/>
              </a:rPr>
              <a:t>El negocio no esta en usar la tecnología, esta en desarrollar la tecnología, en fabricar y vender en todo el mundo nuestros productos</a:t>
            </a:r>
            <a:endParaRPr lang="es-ES" altLang="es-MX" sz="3200" b="1" dirty="0">
              <a:solidFill>
                <a:srgbClr val="CCFF99"/>
              </a:solidFill>
              <a:cs typeface="Times New Roman" panose="02020603050405020304" pitchFamily="18" charset="0"/>
            </a:endParaRPr>
          </a:p>
        </p:txBody>
      </p:sp>
    </p:spTree>
    <p:extLst>
      <p:ext uri="{BB962C8B-B14F-4D97-AF65-F5344CB8AC3E}">
        <p14:creationId xmlns:p14="http://schemas.microsoft.com/office/powerpoint/2010/main" val="417097073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D1ED283C-737F-4DD0-BDDC-04EBAB1C4DA3}"/>
              </a:ext>
            </a:extLst>
          </p:cNvPr>
          <p:cNvSpPr>
            <a:spLocks noGrp="1" noChangeArrowheads="1"/>
          </p:cNvSpPr>
          <p:nvPr>
            <p:ph type="title" idx="4294967295"/>
          </p:nvPr>
        </p:nvSpPr>
        <p:spPr>
          <a:xfrm>
            <a:off x="155275" y="293299"/>
            <a:ext cx="8833449" cy="3917396"/>
          </a:xfrm>
        </p:spPr>
        <p:txBody>
          <a:bodyPr/>
          <a:lstStyle/>
          <a:p>
            <a:pPr eaLnBrk="1" hangingPunct="1"/>
            <a:br>
              <a:rPr lang="es-MX" altLang="es-MX" sz="3600" dirty="0">
                <a:cs typeface="Times New Roman" panose="02020603050405020304" pitchFamily="18" charset="0"/>
              </a:rPr>
            </a:br>
            <a:r>
              <a:rPr lang="es-ES" altLang="es-MX" sz="3600" dirty="0">
                <a:solidFill>
                  <a:schemeClr val="tx1"/>
                </a:solidFill>
                <a:cs typeface="Times New Roman" panose="02020603050405020304" pitchFamily="18" charset="0"/>
              </a:rPr>
              <a:t> </a:t>
            </a:r>
            <a:br>
              <a:rPr lang="es-ES" altLang="es-MX" sz="3600" dirty="0">
                <a:solidFill>
                  <a:schemeClr val="tx1"/>
                </a:solidFill>
                <a:cs typeface="Times New Roman" panose="02020603050405020304" pitchFamily="18" charset="0"/>
              </a:rPr>
            </a:br>
            <a:r>
              <a:rPr lang="es-ES" altLang="es-MX" sz="3600" b="1" dirty="0">
                <a:solidFill>
                  <a:srgbClr val="CCFF99"/>
                </a:solidFill>
                <a:cs typeface="Times New Roman" panose="02020603050405020304" pitchFamily="18" charset="0"/>
              </a:rPr>
              <a:t>En la actualidad un país desarrollado tecnológicamente </a:t>
            </a:r>
            <a:br>
              <a:rPr lang="es-ES" altLang="es-MX" sz="3600" b="1" dirty="0">
                <a:solidFill>
                  <a:srgbClr val="CCFF99"/>
                </a:solidFill>
                <a:cs typeface="Times New Roman" panose="02020603050405020304" pitchFamily="18" charset="0"/>
              </a:rPr>
            </a:br>
            <a:br>
              <a:rPr lang="es-ES" altLang="es-MX" sz="3600" b="1" dirty="0">
                <a:solidFill>
                  <a:srgbClr val="CCFF99"/>
                </a:solidFill>
                <a:cs typeface="Times New Roman" panose="02020603050405020304" pitchFamily="18" charset="0"/>
              </a:rPr>
            </a:br>
            <a:r>
              <a:rPr lang="es-ES" altLang="es-MX" sz="3600" b="1" dirty="0">
                <a:solidFill>
                  <a:srgbClr val="CCFF99"/>
                </a:solidFill>
                <a:cs typeface="Times New Roman" panose="02020603050405020304" pitchFamily="18" charset="0"/>
              </a:rPr>
              <a:t>no es aquel que compra o maquila las mejores herramientas tecnológicas, </a:t>
            </a:r>
            <a:br>
              <a:rPr lang="es-ES" altLang="es-MX" sz="3600" b="1" dirty="0">
                <a:solidFill>
                  <a:srgbClr val="CCFF99"/>
                </a:solidFill>
                <a:cs typeface="Times New Roman" panose="02020603050405020304" pitchFamily="18" charset="0"/>
              </a:rPr>
            </a:br>
            <a:br>
              <a:rPr lang="es-ES" altLang="es-MX" sz="3600" b="1" dirty="0">
                <a:solidFill>
                  <a:srgbClr val="CCFF99"/>
                </a:solidFill>
                <a:cs typeface="Times New Roman" panose="02020603050405020304" pitchFamily="18" charset="0"/>
              </a:rPr>
            </a:br>
            <a:r>
              <a:rPr lang="es-ES" altLang="es-MX" sz="3600" b="1" dirty="0">
                <a:solidFill>
                  <a:srgbClr val="CCFF99"/>
                </a:solidFill>
                <a:cs typeface="Times New Roman" panose="02020603050405020304" pitchFamily="18" charset="0"/>
              </a:rPr>
              <a:t>sino el que las desarrolla y produce</a:t>
            </a:r>
          </a:p>
        </p:txBody>
      </p:sp>
    </p:spTree>
    <p:extLst>
      <p:ext uri="{BB962C8B-B14F-4D97-AF65-F5344CB8AC3E}">
        <p14:creationId xmlns:p14="http://schemas.microsoft.com/office/powerpoint/2010/main" val="275517151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ángulo 1">
            <a:extLst>
              <a:ext uri="{FF2B5EF4-FFF2-40B4-BE49-F238E27FC236}">
                <a16:creationId xmlns:a16="http://schemas.microsoft.com/office/drawing/2014/main" id="{1E6E6918-F97B-4D90-B8E7-4FC5CE0CC03E}"/>
              </a:ext>
            </a:extLst>
          </p:cNvPr>
          <p:cNvSpPr>
            <a:spLocks noChangeArrowheads="1"/>
          </p:cNvSpPr>
          <p:nvPr/>
        </p:nvSpPr>
        <p:spPr bwMode="auto">
          <a:xfrm>
            <a:off x="284671" y="741963"/>
            <a:ext cx="8574657"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600" b="1"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¿Cuánto ingreso generamos con productos  mexicanos de alta tecnología?</a:t>
            </a: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ES" altLang="es-MX" sz="3600" b="1"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600" b="1"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¿Cuantos productos  mexicanos de alta tecnología y en particular de informática conoce?</a:t>
            </a: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MX" altLang="es-MX" sz="3600" b="1"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600" b="1" i="0" u="none" strike="noStrike" kern="1200" cap="none" spc="0" normalizeH="0" baseline="0" noProof="0">
                <a:ln>
                  <a:noFill/>
                </a:ln>
                <a:solidFill>
                  <a:srgbClr val="FFCC66"/>
                </a:solidFill>
                <a:effectLst/>
                <a:uLnTx/>
                <a:uFillTx/>
                <a:latin typeface="Times New Roman" panose="02020603050405020304" pitchFamily="18" charset="0"/>
                <a:ea typeface="+mn-ea"/>
                <a:cs typeface="Times New Roman" panose="02020603050405020304" pitchFamily="18" charset="0"/>
              </a:rPr>
              <a:t>¿cuantos se venden en el mundo?</a:t>
            </a:r>
          </a:p>
        </p:txBody>
      </p:sp>
    </p:spTree>
    <p:extLst>
      <p:ext uri="{BB962C8B-B14F-4D97-AF65-F5344CB8AC3E}">
        <p14:creationId xmlns:p14="http://schemas.microsoft.com/office/powerpoint/2010/main" val="229965866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7293CAF-E336-437B-819F-36DABCE6E092}"/>
              </a:ext>
            </a:extLst>
          </p:cNvPr>
          <p:cNvSpPr>
            <a:spLocks noGrp="1" noChangeArrowheads="1"/>
          </p:cNvSpPr>
          <p:nvPr>
            <p:ph type="title" idx="4294967295"/>
          </p:nvPr>
        </p:nvSpPr>
        <p:spPr>
          <a:xfrm>
            <a:off x="189781" y="407388"/>
            <a:ext cx="8954219" cy="6312589"/>
          </a:xfrm>
        </p:spPr>
        <p:txBody>
          <a:bodyPr/>
          <a:lstStyle/>
          <a:p>
            <a:pPr algn="l" eaLnBrk="1" hangingPunct="1"/>
            <a:r>
              <a:rPr lang="es-MX" altLang="es-MX" sz="2800" b="1" dirty="0">
                <a:solidFill>
                  <a:srgbClr val="FFFFFF"/>
                </a:solidFill>
                <a:cs typeface="Times New Roman" panose="02020603050405020304" pitchFamily="18" charset="0"/>
              </a:rPr>
              <a:t>El diferencial entre lo que importamos y lo que exportamos en ciencia y tecnología es enorme</a:t>
            </a:r>
            <a:br>
              <a:rPr lang="es-MX" altLang="es-MX" sz="2800" b="1" dirty="0">
                <a:solidFill>
                  <a:srgbClr val="FFFFFF"/>
                </a:solidFill>
                <a:cs typeface="Times New Roman" panose="02020603050405020304" pitchFamily="18" charset="0"/>
              </a:rPr>
            </a:br>
            <a:r>
              <a:rPr lang="es-MX" altLang="es-MX" sz="2800" b="1" dirty="0">
                <a:solidFill>
                  <a:srgbClr val="FFFFFF"/>
                </a:solidFill>
                <a:cs typeface="Times New Roman" panose="02020603050405020304" pitchFamily="18" charset="0"/>
              </a:rPr>
              <a:t>(Principios del 2000)</a:t>
            </a:r>
            <a:br>
              <a:rPr lang="es-MX" altLang="es-MX" sz="2800" b="1" dirty="0">
                <a:solidFill>
                  <a:srgbClr val="FFFFFF"/>
                </a:solidFill>
                <a:cs typeface="Times New Roman" panose="02020603050405020304" pitchFamily="18" charset="0"/>
              </a:rPr>
            </a:br>
            <a:r>
              <a:rPr lang="es-ES" altLang="es-MX" sz="2800" b="1" dirty="0">
                <a:solidFill>
                  <a:schemeClr val="tx1"/>
                </a:solidFill>
                <a:cs typeface="Times New Roman" panose="02020603050405020304" pitchFamily="18" charset="0"/>
              </a:rPr>
              <a:t> Se importaron 30,000 millones de dólares en tecnología de la información TIC</a:t>
            </a:r>
            <a:br>
              <a:rPr lang="es-ES" altLang="es-MX" sz="2800" b="1" dirty="0">
                <a:solidFill>
                  <a:schemeClr val="tx1"/>
                </a:solidFill>
                <a:cs typeface="Times New Roman" panose="02020603050405020304" pitchFamily="18" charset="0"/>
              </a:rPr>
            </a:br>
            <a:r>
              <a:rPr lang="es-ES" altLang="es-MX" sz="2800" b="1" dirty="0">
                <a:solidFill>
                  <a:schemeClr val="tx1"/>
                </a:solidFill>
                <a:cs typeface="Times New Roman" panose="02020603050405020304" pitchFamily="18" charset="0"/>
              </a:rPr>
              <a:t>¿Cuánto se exporto en TIC desarrollada en México?</a:t>
            </a:r>
            <a:br>
              <a:rPr lang="es-ES" altLang="es-MX" sz="1400" i="0" dirty="0">
                <a:solidFill>
                  <a:schemeClr val="tx1"/>
                </a:solidFill>
                <a:cs typeface="Times New Roman" panose="02020603050405020304" pitchFamily="18" charset="0"/>
              </a:rPr>
            </a:br>
            <a:r>
              <a:rPr lang="es-MX" altLang="es-MX" sz="2800" b="1" dirty="0">
                <a:solidFill>
                  <a:schemeClr val="tx1"/>
                </a:solidFill>
                <a:cs typeface="Times New Roman" panose="02020603050405020304" pitchFamily="18" charset="0"/>
              </a:rPr>
              <a:t>¿Quien paga la diferencia?</a:t>
            </a:r>
            <a:br>
              <a:rPr lang="es-MX" altLang="es-MX" sz="2800" b="1" dirty="0">
                <a:solidFill>
                  <a:schemeClr val="tx1"/>
                </a:solidFill>
                <a:cs typeface="Times New Roman" panose="02020603050405020304" pitchFamily="18" charset="0"/>
              </a:rPr>
            </a:br>
            <a:br>
              <a:rPr lang="es-MX" altLang="es-MX" sz="1200" i="0" dirty="0">
                <a:solidFill>
                  <a:schemeClr val="tx1"/>
                </a:solidFill>
                <a:cs typeface="Times New Roman" panose="02020603050405020304" pitchFamily="18" charset="0"/>
              </a:rPr>
            </a:br>
            <a:r>
              <a:rPr lang="es-ES" altLang="es-MX" sz="2800" b="1" dirty="0">
                <a:solidFill>
                  <a:schemeClr val="tx1"/>
                </a:solidFill>
                <a:cs typeface="Times New Roman" panose="02020603050405020304" pitchFamily="18" charset="0"/>
              </a:rPr>
              <a:t> </a:t>
            </a:r>
            <a:r>
              <a:rPr lang="es-ES" altLang="es-MX" sz="2800" b="1" dirty="0">
                <a:solidFill>
                  <a:srgbClr val="00FF00"/>
                </a:solidFill>
                <a:cs typeface="Times New Roman" panose="02020603050405020304" pitchFamily="18" charset="0"/>
              </a:rPr>
              <a:t>¿Que pasa en una casa donde se gasta mucho mas de lo que se gana?</a:t>
            </a:r>
            <a:br>
              <a:rPr lang="es-ES" altLang="es-MX" sz="2800" b="1" dirty="0">
                <a:solidFill>
                  <a:srgbClr val="00FF00"/>
                </a:solidFill>
                <a:cs typeface="Times New Roman" panose="02020603050405020304" pitchFamily="18" charset="0"/>
              </a:rPr>
            </a:br>
            <a:r>
              <a:rPr lang="es-ES" altLang="es-MX" sz="2800" b="1" dirty="0">
                <a:solidFill>
                  <a:srgbClr val="00FF00"/>
                </a:solidFill>
                <a:cs typeface="Times New Roman" panose="02020603050405020304" pitchFamily="18" charset="0"/>
              </a:rPr>
              <a:t> 	Se endeudan y piden prestado</a:t>
            </a:r>
            <a:br>
              <a:rPr lang="es-ES" altLang="es-MX" sz="2800" b="1" dirty="0">
                <a:solidFill>
                  <a:srgbClr val="00FF00"/>
                </a:solidFill>
                <a:cs typeface="Times New Roman" panose="02020603050405020304" pitchFamily="18" charset="0"/>
              </a:rPr>
            </a:br>
            <a:r>
              <a:rPr lang="es-ES" altLang="es-MX" sz="2800" b="1" dirty="0">
                <a:solidFill>
                  <a:srgbClr val="00FF00"/>
                </a:solidFill>
                <a:cs typeface="Times New Roman" panose="02020603050405020304" pitchFamily="18" charset="0"/>
              </a:rPr>
              <a:t>	Consiguen "socios inversionistas"</a:t>
            </a:r>
            <a:br>
              <a:rPr lang="es-ES" altLang="es-MX" sz="2800" b="1" dirty="0">
                <a:solidFill>
                  <a:srgbClr val="00FF00"/>
                </a:solidFill>
                <a:cs typeface="Times New Roman" panose="02020603050405020304" pitchFamily="18" charset="0"/>
              </a:rPr>
            </a:br>
            <a:r>
              <a:rPr lang="es-ES" altLang="es-MX" sz="2800" b="1" dirty="0">
                <a:solidFill>
                  <a:srgbClr val="00FF00"/>
                </a:solidFill>
                <a:cs typeface="Times New Roman" panose="02020603050405020304" pitchFamily="18" charset="0"/>
              </a:rPr>
              <a:t>	Venden los muebles</a:t>
            </a:r>
            <a:br>
              <a:rPr lang="es-ES" altLang="es-MX" sz="2800" b="1" dirty="0">
                <a:solidFill>
                  <a:srgbClr val="00FF00"/>
                </a:solidFill>
                <a:cs typeface="Times New Roman" panose="02020603050405020304" pitchFamily="18" charset="0"/>
              </a:rPr>
            </a:br>
            <a:r>
              <a:rPr lang="es-ES" altLang="es-MX" sz="2800" b="1" dirty="0">
                <a:solidFill>
                  <a:srgbClr val="00FF00"/>
                </a:solidFill>
                <a:cs typeface="Times New Roman" panose="02020603050405020304" pitchFamily="18" charset="0"/>
              </a:rPr>
              <a:t>	venden la casa</a:t>
            </a:r>
            <a:br>
              <a:rPr lang="es-ES" altLang="es-MX" sz="2800" b="1" dirty="0">
                <a:solidFill>
                  <a:srgbClr val="00FF00"/>
                </a:solidFill>
                <a:cs typeface="Times New Roman" panose="02020603050405020304" pitchFamily="18" charset="0"/>
              </a:rPr>
            </a:br>
            <a:r>
              <a:rPr lang="es-ES" altLang="es-MX" sz="2800" b="1" dirty="0">
                <a:solidFill>
                  <a:srgbClr val="00FF00"/>
                </a:solidFill>
                <a:cs typeface="Times New Roman" panose="02020603050405020304" pitchFamily="18" charset="0"/>
              </a:rPr>
              <a:t>	venden.....</a:t>
            </a:r>
          </a:p>
        </p:txBody>
      </p:sp>
    </p:spTree>
    <p:extLst>
      <p:ext uri="{BB962C8B-B14F-4D97-AF65-F5344CB8AC3E}">
        <p14:creationId xmlns:p14="http://schemas.microsoft.com/office/powerpoint/2010/main" val="234785743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ángulo 1">
            <a:extLst>
              <a:ext uri="{FF2B5EF4-FFF2-40B4-BE49-F238E27FC236}">
                <a16:creationId xmlns:a16="http://schemas.microsoft.com/office/drawing/2014/main" id="{7C62FD1D-EBFF-4D00-B0DB-D25FE2E97110}"/>
              </a:ext>
            </a:extLst>
          </p:cNvPr>
          <p:cNvSpPr>
            <a:spLocks noChangeArrowheads="1"/>
          </p:cNvSpPr>
          <p:nvPr/>
        </p:nvSpPr>
        <p:spPr bwMode="auto">
          <a:xfrm>
            <a:off x="116378" y="16625"/>
            <a:ext cx="8911244" cy="6924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"México es uno de los países de mayor riesgo de pobreza entre los miembros de la Organización para la Cooperación y el Desarrollo Económico (OCDE) y prácticamente duplica el promedio de los integrantes de ese bloque. </a:t>
            </a: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También se encuentra entre los países de mayor pobreza laboral y con más alta tasa de empleo informal.</a:t>
            </a: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a:t>
            </a:r>
            <a:r>
              <a:rPr kumimoji="0" lang="es-MX" altLang="es-MX" sz="2400" b="1" i="0" u="none" strike="noStrike" kern="1200" cap="none" spc="0" normalizeH="0" baseline="0" noProof="0" dirty="0">
                <a:ln>
                  <a:noFill/>
                </a:ln>
                <a:solidFill>
                  <a:srgbClr val="00FF00"/>
                </a:solidFill>
                <a:effectLst/>
                <a:uLnTx/>
                <a:uFillTx/>
                <a:latin typeface="Times New Roman" panose="02020603050405020304" pitchFamily="18" charset="0"/>
                <a:ea typeface="+mn-ea"/>
                <a:cs typeface="Times New Roman" panose="02020603050405020304" pitchFamily="18" charset="0"/>
              </a:rPr>
              <a:t>Tener un empleo en México no significa escapar de la pobreza, puesto que más de 18.5 por ciento de la fuerza laboral no cuenta con el ingreso suficiente para cubrir sus necesidades básicas</a:t>
            </a:r>
            <a:r>
              <a:rPr kumimoji="0" lang="es-MX" altLang="es-MX" sz="24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 </a:t>
            </a: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señala el informe Todos a bordo: haciendo posible el crecimiento incluyente, publicado este lunes por la OCDE.</a:t>
            </a: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dirty="0">
                <a:ln>
                  <a:noFill/>
                </a:ln>
                <a:solidFill>
                  <a:srgbClr val="00FF00"/>
                </a:solidFill>
                <a:effectLst/>
                <a:uLnTx/>
                <a:uFillTx/>
                <a:latin typeface="Times New Roman" panose="02020603050405020304" pitchFamily="18" charset="0"/>
                <a:ea typeface="+mn-ea"/>
                <a:cs typeface="Times New Roman" panose="02020603050405020304" pitchFamily="18" charset="0"/>
              </a:rPr>
              <a:t>Entre los miembros del organismo que agrupa a 34 de las mayores economías, el país es el que tiene el porcentaje más alto de incidencia de pobreza en el empleo; </a:t>
            </a:r>
            <a:r>
              <a:rPr kumimoji="0" lang="es-MX" altLang="es-MX" sz="24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a:t>
            </a: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....Entre los países de la OCDE México y Turquía destacan en informalidad, pues entre 40 y 60 por ciento de la mano de obra trabaja sin seguridad social....."</a:t>
            </a:r>
          </a:p>
          <a:p>
            <a:pPr marL="0" marR="0" lvl="0" indent="0" algn="r" defTabSz="342900" rtl="0" eaLnBrk="1" fontAlgn="auto" latinLnBrk="0" hangingPunct="1">
              <a:lnSpc>
                <a:spcPct val="100000"/>
              </a:lnSpc>
              <a:spcBef>
                <a:spcPct val="0"/>
              </a:spcBef>
              <a:spcAft>
                <a:spcPts val="0"/>
              </a:spcAft>
              <a:buClrTx/>
              <a:buSzTx/>
              <a:buFontTx/>
              <a:buNone/>
              <a:tabLst/>
              <a:defRPr/>
            </a:pPr>
            <a:r>
              <a:rPr kumimoji="0" lang="es-MX" altLang="es-MX" sz="1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México, de los países con mayor pobreza laboral y más informalidad, dice OCDE</a:t>
            </a:r>
          </a:p>
          <a:p>
            <a:pPr marL="0" marR="0" lvl="0" indent="0" algn="r" defTabSz="342900" rtl="0" eaLnBrk="1" fontAlgn="auto" latinLnBrk="0" hangingPunct="1">
              <a:lnSpc>
                <a:spcPct val="100000"/>
              </a:lnSpc>
              <a:spcBef>
                <a:spcPct val="0"/>
              </a:spcBef>
              <a:spcAft>
                <a:spcPts val="0"/>
              </a:spcAft>
              <a:buClrTx/>
              <a:buSzTx/>
              <a:buFontTx/>
              <a:buNone/>
              <a:tabLst/>
              <a:defRPr/>
            </a:pPr>
            <a:r>
              <a:rPr kumimoji="0" lang="es-MX" altLang="es-MX" sz="1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Periódico La Jornada, De la Redacción, Martes 6 de mayo de 2014, p. 23</a:t>
            </a:r>
          </a:p>
          <a:p>
            <a:pPr marL="0" marR="0" lvl="0" indent="0" algn="r" defTabSz="342900" rtl="0" eaLnBrk="1" fontAlgn="auto" latinLnBrk="0" hangingPunct="1">
              <a:lnSpc>
                <a:spcPct val="100000"/>
              </a:lnSpc>
              <a:spcBef>
                <a:spcPct val="0"/>
              </a:spcBef>
              <a:spcAft>
                <a:spcPts val="0"/>
              </a:spcAft>
              <a:buClrTx/>
              <a:buSzTx/>
              <a:buFontTx/>
              <a:buNone/>
              <a:tabLst/>
              <a:defRPr/>
            </a:pPr>
            <a:r>
              <a:rPr kumimoji="0" lang="es-MX" altLang="es-MX" sz="9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http://www.jornada.unam.mx/ultimas/2014/05/06/mexico-de-los-paises-con-mayor-pobreza-laboral-y-mas-informalidad-dice-ocde-3030.html</a:t>
            </a:r>
          </a:p>
        </p:txBody>
      </p:sp>
    </p:spTree>
    <p:extLst>
      <p:ext uri="{BB962C8B-B14F-4D97-AF65-F5344CB8AC3E}">
        <p14:creationId xmlns:p14="http://schemas.microsoft.com/office/powerpoint/2010/main" val="1234695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E760E14C-3BCD-4FBF-AB5F-71BD776108FB}"/>
              </a:ext>
            </a:extLst>
          </p:cNvPr>
          <p:cNvGrpSpPr/>
          <p:nvPr/>
        </p:nvGrpSpPr>
        <p:grpSpPr>
          <a:xfrm>
            <a:off x="228599" y="381000"/>
            <a:ext cx="8915401" cy="6465653"/>
            <a:chOff x="228599" y="381000"/>
            <a:chExt cx="8915401" cy="6465653"/>
          </a:xfrm>
        </p:grpSpPr>
        <p:sp>
          <p:nvSpPr>
            <p:cNvPr id="6146" name="Oval 2">
              <a:extLst>
                <a:ext uri="{FF2B5EF4-FFF2-40B4-BE49-F238E27FC236}">
                  <a16:creationId xmlns:a16="http://schemas.microsoft.com/office/drawing/2014/main" id="{8D4C1CD2-9F3E-4595-BB95-AA8770A6EFB5}"/>
                </a:ext>
              </a:extLst>
            </p:cNvPr>
            <p:cNvSpPr>
              <a:spLocks noChangeArrowheads="1"/>
            </p:cNvSpPr>
            <p:nvPr/>
          </p:nvSpPr>
          <p:spPr bwMode="auto">
            <a:xfrm>
              <a:off x="457200" y="1447800"/>
              <a:ext cx="2209800"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Psicología</a:t>
              </a:r>
              <a:endPar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47" name="Oval 3">
              <a:extLst>
                <a:ext uri="{FF2B5EF4-FFF2-40B4-BE49-F238E27FC236}">
                  <a16:creationId xmlns:a16="http://schemas.microsoft.com/office/drawing/2014/main" id="{FCE79EE6-DD2E-489F-8907-CF1A4B1E9A3E}"/>
                </a:ext>
              </a:extLst>
            </p:cNvPr>
            <p:cNvSpPr>
              <a:spLocks noChangeArrowheads="1"/>
            </p:cNvSpPr>
            <p:nvPr/>
          </p:nvSpPr>
          <p:spPr bwMode="auto">
            <a:xfrm>
              <a:off x="1981200" y="533400"/>
              <a:ext cx="2484438"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Neurología</a:t>
              </a:r>
            </a:p>
          </p:txBody>
        </p:sp>
        <p:sp>
          <p:nvSpPr>
            <p:cNvPr id="6148" name="Oval 4">
              <a:extLst>
                <a:ext uri="{FF2B5EF4-FFF2-40B4-BE49-F238E27FC236}">
                  <a16:creationId xmlns:a16="http://schemas.microsoft.com/office/drawing/2014/main" id="{CA8967F5-0D4D-4903-96D6-0AFBC6458BE4}"/>
                </a:ext>
              </a:extLst>
            </p:cNvPr>
            <p:cNvSpPr>
              <a:spLocks noChangeArrowheads="1"/>
            </p:cNvSpPr>
            <p:nvPr/>
          </p:nvSpPr>
          <p:spPr bwMode="auto">
            <a:xfrm>
              <a:off x="1600200" y="5410200"/>
              <a:ext cx="2382838" cy="614363"/>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Lingüística</a:t>
              </a:r>
            </a:p>
          </p:txBody>
        </p:sp>
        <p:sp>
          <p:nvSpPr>
            <p:cNvPr id="6149" name="Oval 5">
              <a:extLst>
                <a:ext uri="{FF2B5EF4-FFF2-40B4-BE49-F238E27FC236}">
                  <a16:creationId xmlns:a16="http://schemas.microsoft.com/office/drawing/2014/main" id="{2D55D7A2-42A8-4044-AB1F-214DC044DBDA}"/>
                </a:ext>
              </a:extLst>
            </p:cNvPr>
            <p:cNvSpPr>
              <a:spLocks noChangeArrowheads="1"/>
            </p:cNvSpPr>
            <p:nvPr/>
          </p:nvSpPr>
          <p:spPr bwMode="auto">
            <a:xfrm>
              <a:off x="228599" y="3581400"/>
              <a:ext cx="1849437"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Biología</a:t>
              </a:r>
            </a:p>
          </p:txBody>
        </p:sp>
        <p:sp>
          <p:nvSpPr>
            <p:cNvPr id="6150" name="Oval 6">
              <a:extLst>
                <a:ext uri="{FF2B5EF4-FFF2-40B4-BE49-F238E27FC236}">
                  <a16:creationId xmlns:a16="http://schemas.microsoft.com/office/drawing/2014/main" id="{47D75ADC-93FF-40E5-BD34-CE45A0561902}"/>
                </a:ext>
              </a:extLst>
            </p:cNvPr>
            <p:cNvSpPr>
              <a:spLocks noChangeArrowheads="1"/>
            </p:cNvSpPr>
            <p:nvPr/>
          </p:nvSpPr>
          <p:spPr bwMode="auto">
            <a:xfrm>
              <a:off x="4419600" y="5334000"/>
              <a:ext cx="2667000"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Matemáticas</a:t>
              </a:r>
            </a:p>
          </p:txBody>
        </p:sp>
        <p:sp>
          <p:nvSpPr>
            <p:cNvPr id="6151" name="Oval 7">
              <a:extLst>
                <a:ext uri="{FF2B5EF4-FFF2-40B4-BE49-F238E27FC236}">
                  <a16:creationId xmlns:a16="http://schemas.microsoft.com/office/drawing/2014/main" id="{F795A640-E625-4986-8386-8FD5B81342BA}"/>
                </a:ext>
              </a:extLst>
            </p:cNvPr>
            <p:cNvSpPr>
              <a:spLocks noChangeArrowheads="1"/>
            </p:cNvSpPr>
            <p:nvPr/>
          </p:nvSpPr>
          <p:spPr bwMode="auto">
            <a:xfrm>
              <a:off x="6858000" y="3886200"/>
              <a:ext cx="1905001"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Etología</a:t>
              </a:r>
            </a:p>
          </p:txBody>
        </p:sp>
        <p:sp>
          <p:nvSpPr>
            <p:cNvPr id="6152" name="Oval 8">
              <a:extLst>
                <a:ext uri="{FF2B5EF4-FFF2-40B4-BE49-F238E27FC236}">
                  <a16:creationId xmlns:a16="http://schemas.microsoft.com/office/drawing/2014/main" id="{64388129-B5FF-4401-80A2-EAC06A28004B}"/>
                </a:ext>
              </a:extLst>
            </p:cNvPr>
            <p:cNvSpPr>
              <a:spLocks noChangeArrowheads="1"/>
            </p:cNvSpPr>
            <p:nvPr/>
          </p:nvSpPr>
          <p:spPr bwMode="auto">
            <a:xfrm>
              <a:off x="4648200" y="381000"/>
              <a:ext cx="1431925"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Física</a:t>
              </a:r>
            </a:p>
          </p:txBody>
        </p:sp>
        <p:sp>
          <p:nvSpPr>
            <p:cNvPr id="6153" name="Oval 9">
              <a:extLst>
                <a:ext uri="{FF2B5EF4-FFF2-40B4-BE49-F238E27FC236}">
                  <a16:creationId xmlns:a16="http://schemas.microsoft.com/office/drawing/2014/main" id="{218229FA-18FC-40BE-9CD9-629F5CB82D3D}"/>
                </a:ext>
              </a:extLst>
            </p:cNvPr>
            <p:cNvSpPr>
              <a:spLocks noChangeArrowheads="1"/>
            </p:cNvSpPr>
            <p:nvPr/>
          </p:nvSpPr>
          <p:spPr bwMode="auto">
            <a:xfrm>
              <a:off x="6324600" y="723900"/>
              <a:ext cx="2514600" cy="1110037"/>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Inteligencia Artificial</a:t>
              </a:r>
              <a:endPar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54" name="Text Box 10">
              <a:extLst>
                <a:ext uri="{FF2B5EF4-FFF2-40B4-BE49-F238E27FC236}">
                  <a16:creationId xmlns:a16="http://schemas.microsoft.com/office/drawing/2014/main" id="{8DCEE7AE-2BC6-466F-9BA5-A632921DE22F}"/>
                </a:ext>
              </a:extLst>
            </p:cNvPr>
            <p:cNvSpPr txBox="1">
              <a:spLocks noChangeArrowheads="1"/>
            </p:cNvSpPr>
            <p:nvPr/>
          </p:nvSpPr>
          <p:spPr bwMode="auto">
            <a:xfrm>
              <a:off x="6181725" y="688975"/>
              <a:ext cx="89535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55" name="Text Box 11">
              <a:extLst>
                <a:ext uri="{FF2B5EF4-FFF2-40B4-BE49-F238E27FC236}">
                  <a16:creationId xmlns:a16="http://schemas.microsoft.com/office/drawing/2014/main" id="{D78D45B3-1D5C-4C6D-A428-29EB6D64B163}"/>
                </a:ext>
              </a:extLst>
            </p:cNvPr>
            <p:cNvSpPr txBox="1">
              <a:spLocks noChangeArrowheads="1"/>
            </p:cNvSpPr>
            <p:nvPr/>
          </p:nvSpPr>
          <p:spPr bwMode="auto">
            <a:xfrm>
              <a:off x="2590800" y="2590800"/>
              <a:ext cx="89376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56" name="Text Box 12">
              <a:extLst>
                <a:ext uri="{FF2B5EF4-FFF2-40B4-BE49-F238E27FC236}">
                  <a16:creationId xmlns:a16="http://schemas.microsoft.com/office/drawing/2014/main" id="{DC578451-DCEE-48AA-96B1-B4CE32A5AEEA}"/>
                </a:ext>
              </a:extLst>
            </p:cNvPr>
            <p:cNvSpPr txBox="1">
              <a:spLocks noChangeArrowheads="1"/>
            </p:cNvSpPr>
            <p:nvPr/>
          </p:nvSpPr>
          <p:spPr bwMode="auto">
            <a:xfrm>
              <a:off x="6553200" y="5181600"/>
              <a:ext cx="89376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57" name="Text Box 13">
              <a:extLst>
                <a:ext uri="{FF2B5EF4-FFF2-40B4-BE49-F238E27FC236}">
                  <a16:creationId xmlns:a16="http://schemas.microsoft.com/office/drawing/2014/main" id="{0FC2887C-BA8D-4944-9E2C-8B8910EED523}"/>
                </a:ext>
              </a:extLst>
            </p:cNvPr>
            <p:cNvSpPr txBox="1">
              <a:spLocks noChangeArrowheads="1"/>
            </p:cNvSpPr>
            <p:nvPr/>
          </p:nvSpPr>
          <p:spPr bwMode="auto">
            <a:xfrm>
              <a:off x="7254875" y="4714875"/>
              <a:ext cx="89535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58" name="Text Box 14">
              <a:extLst>
                <a:ext uri="{FF2B5EF4-FFF2-40B4-BE49-F238E27FC236}">
                  <a16:creationId xmlns:a16="http://schemas.microsoft.com/office/drawing/2014/main" id="{3D782283-16C4-4C48-8780-40B24DB5D749}"/>
                </a:ext>
              </a:extLst>
            </p:cNvPr>
            <p:cNvSpPr txBox="1">
              <a:spLocks noChangeArrowheads="1"/>
            </p:cNvSpPr>
            <p:nvPr/>
          </p:nvSpPr>
          <p:spPr bwMode="auto">
            <a:xfrm>
              <a:off x="636588" y="2989263"/>
              <a:ext cx="893762"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59" name="Oval 15">
              <a:extLst>
                <a:ext uri="{FF2B5EF4-FFF2-40B4-BE49-F238E27FC236}">
                  <a16:creationId xmlns:a16="http://schemas.microsoft.com/office/drawing/2014/main" id="{53EC8C65-9F04-4E11-8AD0-42C3C5D9DE57}"/>
                </a:ext>
              </a:extLst>
            </p:cNvPr>
            <p:cNvSpPr>
              <a:spLocks noChangeArrowheads="1"/>
            </p:cNvSpPr>
            <p:nvPr/>
          </p:nvSpPr>
          <p:spPr bwMode="auto">
            <a:xfrm>
              <a:off x="1981200" y="1676400"/>
              <a:ext cx="5105400" cy="31242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0" name="Text Box 16">
              <a:extLst>
                <a:ext uri="{FF2B5EF4-FFF2-40B4-BE49-F238E27FC236}">
                  <a16:creationId xmlns:a16="http://schemas.microsoft.com/office/drawing/2014/main" id="{51C596B1-F9F9-4A61-96E7-4E8BD014E145}"/>
                </a:ext>
              </a:extLst>
            </p:cNvPr>
            <p:cNvSpPr txBox="1">
              <a:spLocks noChangeArrowheads="1"/>
            </p:cNvSpPr>
            <p:nvPr/>
          </p:nvSpPr>
          <p:spPr bwMode="auto">
            <a:xfrm>
              <a:off x="3602037" y="2850059"/>
              <a:ext cx="306686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4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4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1" name="Text Box 17">
              <a:extLst>
                <a:ext uri="{FF2B5EF4-FFF2-40B4-BE49-F238E27FC236}">
                  <a16:creationId xmlns:a16="http://schemas.microsoft.com/office/drawing/2014/main" id="{887A57F6-2F0D-49F7-BEB2-28438CCEA18C}"/>
                </a:ext>
              </a:extLst>
            </p:cNvPr>
            <p:cNvSpPr txBox="1">
              <a:spLocks noChangeArrowheads="1"/>
            </p:cNvSpPr>
            <p:nvPr/>
          </p:nvSpPr>
          <p:spPr bwMode="auto">
            <a:xfrm>
              <a:off x="2743200" y="2057400"/>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pensamiento</a:t>
              </a:r>
              <a:endPar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2" name="Text Box 18">
              <a:extLst>
                <a:ext uri="{FF2B5EF4-FFF2-40B4-BE49-F238E27FC236}">
                  <a16:creationId xmlns:a16="http://schemas.microsoft.com/office/drawing/2014/main" id="{C069AFB0-5FB2-4AAC-ACFD-24B297287887}"/>
                </a:ext>
              </a:extLst>
            </p:cNvPr>
            <p:cNvSpPr txBox="1">
              <a:spLocks noChangeArrowheads="1"/>
            </p:cNvSpPr>
            <p:nvPr/>
          </p:nvSpPr>
          <p:spPr bwMode="auto">
            <a:xfrm>
              <a:off x="4495800" y="18288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percepción</a:t>
              </a:r>
              <a:r>
                <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 </a:t>
              </a:r>
            </a:p>
          </p:txBody>
        </p:sp>
        <p:sp>
          <p:nvSpPr>
            <p:cNvPr id="6163" name="Text Box 19">
              <a:extLst>
                <a:ext uri="{FF2B5EF4-FFF2-40B4-BE49-F238E27FC236}">
                  <a16:creationId xmlns:a16="http://schemas.microsoft.com/office/drawing/2014/main" id="{528897C9-A641-4552-94E4-B8AEE0452CA9}"/>
                </a:ext>
              </a:extLst>
            </p:cNvPr>
            <p:cNvSpPr txBox="1">
              <a:spLocks noChangeArrowheads="1"/>
            </p:cNvSpPr>
            <p:nvPr/>
          </p:nvSpPr>
          <p:spPr bwMode="auto">
            <a:xfrm>
              <a:off x="5257800" y="26670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afectividad</a:t>
              </a:r>
              <a:endPar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4" name="Text Box 20">
              <a:extLst>
                <a:ext uri="{FF2B5EF4-FFF2-40B4-BE49-F238E27FC236}">
                  <a16:creationId xmlns:a16="http://schemas.microsoft.com/office/drawing/2014/main" id="{10ABCDAA-15AB-483B-A40E-41C06CC96276}"/>
                </a:ext>
              </a:extLst>
            </p:cNvPr>
            <p:cNvSpPr txBox="1">
              <a:spLocks noChangeArrowheads="1"/>
            </p:cNvSpPr>
            <p:nvPr/>
          </p:nvSpPr>
          <p:spPr bwMode="auto">
            <a:xfrm>
              <a:off x="4724400" y="38100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inteligencia</a:t>
              </a:r>
              <a:endPar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5" name="Text Box 21">
              <a:extLst>
                <a:ext uri="{FF2B5EF4-FFF2-40B4-BE49-F238E27FC236}">
                  <a16:creationId xmlns:a16="http://schemas.microsoft.com/office/drawing/2014/main" id="{B0C3A5D6-3819-4752-87E5-2C2CFB6F2082}"/>
                </a:ext>
              </a:extLst>
            </p:cNvPr>
            <p:cNvSpPr txBox="1">
              <a:spLocks noChangeArrowheads="1"/>
            </p:cNvSpPr>
            <p:nvPr/>
          </p:nvSpPr>
          <p:spPr bwMode="auto">
            <a:xfrm>
              <a:off x="2209800" y="2997599"/>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conciencia</a:t>
              </a:r>
              <a:endPar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6" name="Text Box 22">
              <a:extLst>
                <a:ext uri="{FF2B5EF4-FFF2-40B4-BE49-F238E27FC236}">
                  <a16:creationId xmlns:a16="http://schemas.microsoft.com/office/drawing/2014/main" id="{574C385D-D2B3-4EBE-AF4E-C3FB3CE68C83}"/>
                </a:ext>
              </a:extLst>
            </p:cNvPr>
            <p:cNvSpPr txBox="1">
              <a:spLocks noChangeArrowheads="1"/>
            </p:cNvSpPr>
            <p:nvPr/>
          </p:nvSpPr>
          <p:spPr bwMode="auto">
            <a:xfrm>
              <a:off x="2438400" y="38100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evolución</a:t>
              </a:r>
              <a:r>
                <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 </a:t>
              </a:r>
            </a:p>
          </p:txBody>
        </p:sp>
        <p:sp>
          <p:nvSpPr>
            <p:cNvPr id="6167" name="Text Box 23">
              <a:extLst>
                <a:ext uri="{FF2B5EF4-FFF2-40B4-BE49-F238E27FC236}">
                  <a16:creationId xmlns:a16="http://schemas.microsoft.com/office/drawing/2014/main" id="{8A901EDE-3931-4A7F-A3CC-29DA1A64219C}"/>
                </a:ext>
              </a:extLst>
            </p:cNvPr>
            <p:cNvSpPr txBox="1">
              <a:spLocks noChangeArrowheads="1"/>
            </p:cNvSpPr>
            <p:nvPr/>
          </p:nvSpPr>
          <p:spPr bwMode="auto">
            <a:xfrm>
              <a:off x="7620000" y="2362200"/>
              <a:ext cx="89376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68" name="Text Box 24">
              <a:extLst>
                <a:ext uri="{FF2B5EF4-FFF2-40B4-BE49-F238E27FC236}">
                  <a16:creationId xmlns:a16="http://schemas.microsoft.com/office/drawing/2014/main" id="{0AD12D29-8CFF-4552-ABB2-F3D5524E872D}"/>
                </a:ext>
              </a:extLst>
            </p:cNvPr>
            <p:cNvSpPr txBox="1">
              <a:spLocks noChangeArrowheads="1"/>
            </p:cNvSpPr>
            <p:nvPr/>
          </p:nvSpPr>
          <p:spPr bwMode="auto">
            <a:xfrm>
              <a:off x="5410200" y="3352800"/>
              <a:ext cx="89376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69" name="Text Box 25">
              <a:extLst>
                <a:ext uri="{FF2B5EF4-FFF2-40B4-BE49-F238E27FC236}">
                  <a16:creationId xmlns:a16="http://schemas.microsoft.com/office/drawing/2014/main" id="{9E198878-2A31-4FA9-946A-FE0DEB1CE637}"/>
                </a:ext>
              </a:extLst>
            </p:cNvPr>
            <p:cNvSpPr txBox="1">
              <a:spLocks noChangeArrowheads="1"/>
            </p:cNvSpPr>
            <p:nvPr/>
          </p:nvSpPr>
          <p:spPr bwMode="auto">
            <a:xfrm>
              <a:off x="3581400" y="4267200"/>
              <a:ext cx="89376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70" name="Text Box 26">
              <a:extLst>
                <a:ext uri="{FF2B5EF4-FFF2-40B4-BE49-F238E27FC236}">
                  <a16:creationId xmlns:a16="http://schemas.microsoft.com/office/drawing/2014/main" id="{F2EFDE22-11BC-470D-AD7B-734B079B6ED0}"/>
                </a:ext>
              </a:extLst>
            </p:cNvPr>
            <p:cNvSpPr txBox="1">
              <a:spLocks noChangeArrowheads="1"/>
            </p:cNvSpPr>
            <p:nvPr/>
          </p:nvSpPr>
          <p:spPr bwMode="auto">
            <a:xfrm>
              <a:off x="7696200" y="3276600"/>
              <a:ext cx="89376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71" name="Oval 27">
              <a:extLst>
                <a:ext uri="{FF2B5EF4-FFF2-40B4-BE49-F238E27FC236}">
                  <a16:creationId xmlns:a16="http://schemas.microsoft.com/office/drawing/2014/main" id="{074D2664-306F-4320-BFFD-B4DA0C974374}"/>
                </a:ext>
              </a:extLst>
            </p:cNvPr>
            <p:cNvSpPr>
              <a:spLocks noChangeArrowheads="1"/>
            </p:cNvSpPr>
            <p:nvPr/>
          </p:nvSpPr>
          <p:spPr bwMode="auto">
            <a:xfrm>
              <a:off x="304799" y="4724400"/>
              <a:ext cx="2346325" cy="614363"/>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Educación</a:t>
              </a:r>
              <a:endPar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2" name="Line 28">
              <a:extLst>
                <a:ext uri="{FF2B5EF4-FFF2-40B4-BE49-F238E27FC236}">
                  <a16:creationId xmlns:a16="http://schemas.microsoft.com/office/drawing/2014/main" id="{8F297321-A4B4-4E20-B1E7-853532327E4A}"/>
                </a:ext>
              </a:extLst>
            </p:cNvPr>
            <p:cNvSpPr>
              <a:spLocks noChangeShapeType="1"/>
            </p:cNvSpPr>
            <p:nvPr/>
          </p:nvSpPr>
          <p:spPr bwMode="auto">
            <a:xfrm>
              <a:off x="1828800" y="2133600"/>
              <a:ext cx="381000" cy="304800"/>
            </a:xfrm>
            <a:prstGeom prst="line">
              <a:avLst/>
            </a:prstGeom>
            <a:noFill/>
            <a:ln w="508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3" name="Freeform 29">
              <a:extLst>
                <a:ext uri="{FF2B5EF4-FFF2-40B4-BE49-F238E27FC236}">
                  <a16:creationId xmlns:a16="http://schemas.microsoft.com/office/drawing/2014/main" id="{E2BEDBA3-CBEF-45B2-9FCE-D49182A07B58}"/>
                </a:ext>
              </a:extLst>
            </p:cNvPr>
            <p:cNvSpPr>
              <a:spLocks/>
            </p:cNvSpPr>
            <p:nvPr/>
          </p:nvSpPr>
          <p:spPr bwMode="auto">
            <a:xfrm>
              <a:off x="3733800" y="1143000"/>
              <a:ext cx="0" cy="457200"/>
            </a:xfrm>
            <a:custGeom>
              <a:avLst/>
              <a:gdLst>
                <a:gd name="T0" fmla="*/ 0 w 1"/>
                <a:gd name="T1" fmla="*/ 0 h 288"/>
                <a:gd name="T2" fmla="*/ 0 w 1"/>
                <a:gd name="T3" fmla="*/ 2147483646 h 288"/>
                <a:gd name="T4" fmla="*/ 0 60000 65536"/>
                <a:gd name="T5" fmla="*/ 0 60000 65536"/>
              </a:gdLst>
              <a:ahLst/>
              <a:cxnLst>
                <a:cxn ang="T4">
                  <a:pos x="T0" y="T1"/>
                </a:cxn>
                <a:cxn ang="T5">
                  <a:pos x="T2" y="T3"/>
                </a:cxn>
              </a:cxnLst>
              <a:rect l="0" t="0" r="r" b="b"/>
              <a:pathLst>
                <a:path w="1" h="288">
                  <a:moveTo>
                    <a:pt x="0" y="0"/>
                  </a:moveTo>
                  <a:lnTo>
                    <a:pt x="0" y="288"/>
                  </a:lnTo>
                </a:path>
              </a:pathLst>
            </a:custGeom>
            <a:noFill/>
            <a:ln w="50800">
              <a:solidFill>
                <a:schemeClr val="tx1"/>
              </a:solidFill>
              <a:round/>
              <a:headEn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4" name="Line 30">
              <a:extLst>
                <a:ext uri="{FF2B5EF4-FFF2-40B4-BE49-F238E27FC236}">
                  <a16:creationId xmlns:a16="http://schemas.microsoft.com/office/drawing/2014/main" id="{DD199D6B-9816-4C52-B6F2-D1AC0E137562}"/>
                </a:ext>
              </a:extLst>
            </p:cNvPr>
            <p:cNvSpPr>
              <a:spLocks noChangeShapeType="1"/>
            </p:cNvSpPr>
            <p:nvPr/>
          </p:nvSpPr>
          <p:spPr bwMode="auto">
            <a:xfrm flipH="1">
              <a:off x="4953000" y="990600"/>
              <a:ext cx="228600" cy="609600"/>
            </a:xfrm>
            <a:prstGeom prst="line">
              <a:avLst/>
            </a:prstGeom>
            <a:noFill/>
            <a:ln w="508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5" name="Line 31">
              <a:extLst>
                <a:ext uri="{FF2B5EF4-FFF2-40B4-BE49-F238E27FC236}">
                  <a16:creationId xmlns:a16="http://schemas.microsoft.com/office/drawing/2014/main" id="{44467497-11E2-44A4-9AD2-864C3347B58A}"/>
                </a:ext>
              </a:extLst>
            </p:cNvPr>
            <p:cNvSpPr>
              <a:spLocks noChangeShapeType="1"/>
            </p:cNvSpPr>
            <p:nvPr/>
          </p:nvSpPr>
          <p:spPr bwMode="auto">
            <a:xfrm flipH="1">
              <a:off x="6705600" y="1905000"/>
              <a:ext cx="457200" cy="304800"/>
            </a:xfrm>
            <a:prstGeom prst="line">
              <a:avLst/>
            </a:prstGeom>
            <a:noFill/>
            <a:ln w="508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6" name="Line 32">
              <a:extLst>
                <a:ext uri="{FF2B5EF4-FFF2-40B4-BE49-F238E27FC236}">
                  <a16:creationId xmlns:a16="http://schemas.microsoft.com/office/drawing/2014/main" id="{D94A4349-1C7A-4954-8481-70B14D5711BF}"/>
                </a:ext>
              </a:extLst>
            </p:cNvPr>
            <p:cNvSpPr>
              <a:spLocks noChangeShapeType="1"/>
            </p:cNvSpPr>
            <p:nvPr/>
          </p:nvSpPr>
          <p:spPr bwMode="auto">
            <a:xfrm>
              <a:off x="7010400" y="3657600"/>
              <a:ext cx="457200" cy="2286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7" name="Line 33">
              <a:extLst>
                <a:ext uri="{FF2B5EF4-FFF2-40B4-BE49-F238E27FC236}">
                  <a16:creationId xmlns:a16="http://schemas.microsoft.com/office/drawing/2014/main" id="{0546AF92-99C9-4874-A2AD-A8B880C3F439}"/>
                </a:ext>
              </a:extLst>
            </p:cNvPr>
            <p:cNvSpPr>
              <a:spLocks noChangeShapeType="1"/>
            </p:cNvSpPr>
            <p:nvPr/>
          </p:nvSpPr>
          <p:spPr bwMode="auto">
            <a:xfrm>
              <a:off x="5486400" y="4800600"/>
              <a:ext cx="0" cy="5334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8" name="Line 34">
              <a:extLst>
                <a:ext uri="{FF2B5EF4-FFF2-40B4-BE49-F238E27FC236}">
                  <a16:creationId xmlns:a16="http://schemas.microsoft.com/office/drawing/2014/main" id="{7FB5E0EB-7163-4D11-A192-5DFBCE5826C5}"/>
                </a:ext>
              </a:extLst>
            </p:cNvPr>
            <p:cNvSpPr>
              <a:spLocks noChangeShapeType="1"/>
            </p:cNvSpPr>
            <p:nvPr/>
          </p:nvSpPr>
          <p:spPr bwMode="auto">
            <a:xfrm flipH="1">
              <a:off x="2819400" y="4800600"/>
              <a:ext cx="533400" cy="4572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9" name="Line 35">
              <a:extLst>
                <a:ext uri="{FF2B5EF4-FFF2-40B4-BE49-F238E27FC236}">
                  <a16:creationId xmlns:a16="http://schemas.microsoft.com/office/drawing/2014/main" id="{C5FB8707-E885-4B1A-939B-713A2FA046CB}"/>
                </a:ext>
              </a:extLst>
            </p:cNvPr>
            <p:cNvSpPr>
              <a:spLocks noChangeShapeType="1"/>
            </p:cNvSpPr>
            <p:nvPr/>
          </p:nvSpPr>
          <p:spPr bwMode="auto">
            <a:xfrm flipH="1">
              <a:off x="1524000" y="4267200"/>
              <a:ext cx="914400" cy="3810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80" name="Line 36">
              <a:extLst>
                <a:ext uri="{FF2B5EF4-FFF2-40B4-BE49-F238E27FC236}">
                  <a16:creationId xmlns:a16="http://schemas.microsoft.com/office/drawing/2014/main" id="{5061E5A2-6443-4C45-9FCD-AE5ABBA6CD68}"/>
                </a:ext>
              </a:extLst>
            </p:cNvPr>
            <p:cNvSpPr>
              <a:spLocks noChangeShapeType="1"/>
            </p:cNvSpPr>
            <p:nvPr/>
          </p:nvSpPr>
          <p:spPr bwMode="auto">
            <a:xfrm flipH="1">
              <a:off x="1371600" y="3276600"/>
              <a:ext cx="457200" cy="304800"/>
            </a:xfrm>
            <a:prstGeom prst="line">
              <a:avLst/>
            </a:prstGeom>
            <a:noFill/>
            <a:ln w="508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81" name="Rectangle 37">
              <a:extLst>
                <a:ext uri="{FF2B5EF4-FFF2-40B4-BE49-F238E27FC236}">
                  <a16:creationId xmlns:a16="http://schemas.microsoft.com/office/drawing/2014/main" id="{5AC2CD65-3978-4F81-A421-F300DC50EDD6}"/>
                </a:ext>
              </a:extLst>
            </p:cNvPr>
            <p:cNvSpPr>
              <a:spLocks noChangeArrowheads="1"/>
            </p:cNvSpPr>
            <p:nvPr/>
          </p:nvSpPr>
          <p:spPr bwMode="auto">
            <a:xfrm>
              <a:off x="228600" y="6107347"/>
              <a:ext cx="8915400" cy="739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Múltiples áreas contribuyen con sus conocimientos particulares</a:t>
              </a:r>
              <a:endParaRPr kumimoji="0" lang="es-ES" altLang="es-MX" sz="20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 la creación de la </a:t>
              </a:r>
              <a:r>
                <a:rPr kumimoji="0" lang="es-MX" altLang="es-MX" sz="2000" b="1" i="0" u="none" strike="noStrike" kern="1200" cap="none" spc="0" normalizeH="0" baseline="0" noProof="0" err="1">
                  <a:ln>
                    <a:noFill/>
                  </a:ln>
                  <a:solidFill>
                    <a:srgbClr val="FFCC00"/>
                  </a:solidFill>
                  <a:effectLst/>
                  <a:uLnTx/>
                  <a:uFillTx/>
                  <a:latin typeface="Times New Roman" panose="02020603050405020304" pitchFamily="18" charset="0"/>
                  <a:ea typeface="+mn-ea"/>
                  <a:cs typeface="Times New Roman" panose="02020603050405020304" pitchFamily="18" charset="0"/>
                </a:rPr>
                <a:t>Informatica</a:t>
              </a:r>
              <a:r>
                <a:rPr kumimoji="0" lang="es-ES" altLang="es-MX" sz="22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 </a:t>
              </a:r>
            </a:p>
          </p:txBody>
        </p:sp>
      </p:grpSp>
    </p:spTree>
    <p:extLst>
      <p:ext uri="{BB962C8B-B14F-4D97-AF65-F5344CB8AC3E}">
        <p14:creationId xmlns:p14="http://schemas.microsoft.com/office/powerpoint/2010/main" val="10383360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ángulo 1">
            <a:extLst>
              <a:ext uri="{FF2B5EF4-FFF2-40B4-BE49-F238E27FC236}">
                <a16:creationId xmlns:a16="http://schemas.microsoft.com/office/drawing/2014/main" id="{39DBB090-0BA2-4F78-9550-A92E4C8A1C1A}"/>
              </a:ext>
            </a:extLst>
          </p:cNvPr>
          <p:cNvSpPr>
            <a:spLocks noChangeArrowheads="1"/>
          </p:cNvSpPr>
          <p:nvPr/>
        </p:nvSpPr>
        <p:spPr bwMode="auto">
          <a:xfrm>
            <a:off x="0" y="0"/>
            <a:ext cx="9144000" cy="680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600" b="1" i="0" u="none" strike="noStrike" kern="1200" cap="none" spc="0" normalizeH="0" baseline="0" noProof="0" dirty="0">
                <a:ln>
                  <a:noFill/>
                </a:ln>
                <a:solidFill>
                  <a:srgbClr val="FFCC66"/>
                </a:solidFill>
                <a:effectLst/>
                <a:uLnTx/>
                <a:uFillTx/>
                <a:latin typeface="Times New Roman" panose="02020603050405020304" pitchFamily="18" charset="0"/>
                <a:ea typeface="+mn-ea"/>
                <a:cs typeface="Times New Roman" panose="02020603050405020304" pitchFamily="18" charset="0"/>
              </a:rPr>
              <a:t>Para que queremos un país de:</a:t>
            </a:r>
            <a:endParaRPr kumimoji="0" lang="es-ES" altLang="es-MX" sz="3600" b="1" i="0" u="none" strike="noStrike" kern="1200" cap="none" spc="0" normalizeH="0" baseline="0" noProof="0" dirty="0">
              <a:ln>
                <a:noFill/>
              </a:ln>
              <a:solidFill>
                <a:srgbClr val="FFCC66"/>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MX" altLang="es-MX" sz="12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Médicos, Biólogos, </a:t>
            </a:r>
            <a:r>
              <a:rPr kumimoji="0" lang="es-MX" altLang="es-MX" sz="3200" b="1"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rPr>
              <a:t>Biotecnologos</a:t>
            </a:r>
            <a:endParaRPr kumimoji="0" lang="es-MX" altLang="es-MX"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vendedores de medicinas.</a:t>
            </a: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ES" altLang="es-MX" sz="12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Administradores, Ingenieros, etc. </a:t>
            </a: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vendedores de libros.</a:t>
            </a: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ES" altLang="es-MX" sz="12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Ingenieros, Informáticos, </a:t>
            </a:r>
            <a:r>
              <a:rPr kumimoji="0" lang="es-MX" altLang="es-MX" sz="3200" b="1" i="0" u="none" strike="noStrike" kern="1200" cap="none" spc="0" normalizeH="0" baseline="0" noProof="0" dirty="0" err="1">
                <a:ln>
                  <a:noFill/>
                </a:ln>
                <a:solidFill>
                  <a:srgbClr val="FFFFFF"/>
                </a:solidFill>
                <a:effectLst/>
                <a:uLnTx/>
                <a:uFillTx/>
                <a:latin typeface="Times New Roman" panose="02020603050405020304" pitchFamily="18" charset="0"/>
                <a:ea typeface="+mn-ea"/>
                <a:cs typeface="Times New Roman" panose="02020603050405020304" pitchFamily="18" charset="0"/>
              </a:rPr>
              <a:t>Computologos</a:t>
            </a:r>
            <a:r>
              <a:rPr kumimoji="0" lang="es-MX" altLang="es-MX"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 Matemáticos</a:t>
            </a:r>
            <a:endParaRPr kumimoji="0" lang="es-ES" altLang="es-MX"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Vendedores de computadoras.</a:t>
            </a: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ES" altLang="es-MX" sz="12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Instaladores de redes</a:t>
            </a:r>
            <a:r>
              <a:rPr kumimoji="0" lang="es-MX" altLang="es-MX" sz="2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a:t>
            </a:r>
            <a:r>
              <a:rPr kumimoji="0" lang="es-MX" altLang="es-MX" sz="28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 </a:t>
            </a: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8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venta disfrazada que prolifera actualmente 1996</a:t>
            </a:r>
            <a:endParaRPr kumimoji="0" lang="es-MX" altLang="es-MX" sz="2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endParaRPr kumimoji="0" lang="es-ES" altLang="es-MX" sz="12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Certificados en X producto </a:t>
            </a:r>
            <a:endParaRPr kumimoji="0" lang="es-MX" altLang="es-MX" sz="2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2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otra venta disfrazada de productos que no desarrollamos</a:t>
            </a:r>
          </a:p>
        </p:txBody>
      </p:sp>
    </p:spTree>
    <p:extLst>
      <p:ext uri="{BB962C8B-B14F-4D97-AF65-F5344CB8AC3E}">
        <p14:creationId xmlns:p14="http://schemas.microsoft.com/office/powerpoint/2010/main" val="31786522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A9A26425-FE1D-46A7-B46A-C4D5F2865B8B}"/>
              </a:ext>
            </a:extLst>
          </p:cNvPr>
          <p:cNvSpPr>
            <a:spLocks noGrp="1" noChangeArrowheads="1"/>
          </p:cNvSpPr>
          <p:nvPr>
            <p:ph type="title"/>
          </p:nvPr>
        </p:nvSpPr>
        <p:spPr>
          <a:xfrm>
            <a:off x="224286" y="396815"/>
            <a:ext cx="8695427" cy="5076645"/>
          </a:xfrm>
        </p:spPr>
        <p:txBody>
          <a:bodyPr/>
          <a:lstStyle/>
          <a:p>
            <a:pPr algn="l"/>
            <a:r>
              <a:rPr lang="es-ES" altLang="es-MX" sz="3200" b="1" i="0" dirty="0"/>
              <a:t>Tenemos que crear industrias que generen</a:t>
            </a:r>
            <a:br>
              <a:rPr lang="es-ES" altLang="es-MX" sz="3200" b="1" i="0" dirty="0"/>
            </a:br>
            <a:r>
              <a:rPr lang="es-ES" altLang="es-MX" sz="3200" b="1" i="0" dirty="0"/>
              <a:t>productos </a:t>
            </a:r>
            <a:r>
              <a:rPr lang="es-MX" altLang="es-MX" sz="3200" b="1" i="0" dirty="0"/>
              <a:t>Informáticos</a:t>
            </a:r>
            <a:r>
              <a:rPr lang="es-ES" altLang="es-MX" sz="3200" b="1" i="0" dirty="0"/>
              <a:t>, de Biotecnología, de</a:t>
            </a:r>
            <a:br>
              <a:rPr lang="es-ES" altLang="es-MX" sz="3200" b="1" i="0" dirty="0"/>
            </a:br>
            <a:r>
              <a:rPr lang="es-ES" altLang="es-MX" sz="3200" b="1" i="0" dirty="0"/>
              <a:t>nuevos materiales, etc.</a:t>
            </a:r>
            <a:br>
              <a:rPr lang="es-MX" altLang="es-MX" sz="3200" b="1" i="0" dirty="0"/>
            </a:br>
            <a:r>
              <a:rPr lang="es-ES" altLang="es-MX" sz="3200" b="1" i="0" dirty="0"/>
              <a:t> </a:t>
            </a:r>
            <a:br>
              <a:rPr lang="es-MX" altLang="es-MX" sz="3200" b="1" i="0" dirty="0"/>
            </a:br>
            <a:r>
              <a:rPr lang="es-ES" altLang="es-MX" sz="3200" b="1" i="0" dirty="0"/>
              <a:t>y que no simplemente</a:t>
            </a:r>
            <a:r>
              <a:rPr lang="es-MX" altLang="es-MX" sz="3200" b="1" i="0" dirty="0"/>
              <a:t> se </a:t>
            </a:r>
            <a:r>
              <a:rPr lang="es-ES" altLang="es-MX" sz="3200" b="1" i="0" dirty="0"/>
              <a:t>usen esos productos.</a:t>
            </a:r>
            <a:br>
              <a:rPr lang="es-MX" altLang="es-MX" sz="3200" b="1" i="0" dirty="0"/>
            </a:br>
            <a:r>
              <a:rPr lang="es-ES" altLang="es-MX" sz="3200" b="1" i="0" dirty="0"/>
              <a:t> </a:t>
            </a:r>
            <a:br>
              <a:rPr lang="es-MX" altLang="es-MX" sz="3200" b="1" i="0" dirty="0"/>
            </a:br>
            <a:r>
              <a:rPr lang="es-ES" altLang="es-MX" sz="3200" b="1" i="0" dirty="0"/>
              <a:t>Si no se hace ahora </a:t>
            </a:r>
            <a:br>
              <a:rPr lang="es-MX" altLang="es-MX" sz="3200" b="1" i="0" dirty="0"/>
            </a:br>
            <a:r>
              <a:rPr lang="es-ES" altLang="es-MX" sz="3200" b="1" i="0" dirty="0"/>
              <a:t>la</a:t>
            </a:r>
            <a:r>
              <a:rPr lang="es-MX" altLang="es-MX" sz="3200" b="1" i="0" dirty="0"/>
              <a:t> </a:t>
            </a:r>
            <a:r>
              <a:rPr lang="es-ES" altLang="es-MX" sz="3200" b="1" i="0" dirty="0"/>
              <a:t>bronca de crear las industrias será para</a:t>
            </a:r>
            <a:br>
              <a:rPr lang="es-ES" altLang="es-MX" sz="3200" b="1" i="0" dirty="0"/>
            </a:br>
            <a:r>
              <a:rPr lang="es-ES" altLang="es-MX" sz="3200" b="1" i="0" dirty="0"/>
              <a:t>nuestros hijos, pero cada vez va ha ser más</a:t>
            </a:r>
            <a:r>
              <a:rPr lang="es-MX" altLang="es-MX" sz="3200" b="1" i="0" dirty="0"/>
              <a:t> </a:t>
            </a:r>
            <a:r>
              <a:rPr lang="es-ES" altLang="es-MX" sz="3200" b="1" i="0" dirty="0"/>
              <a:t>difícil.</a:t>
            </a:r>
          </a:p>
        </p:txBody>
      </p:sp>
    </p:spTree>
    <p:extLst>
      <p:ext uri="{BB962C8B-B14F-4D97-AF65-F5344CB8AC3E}">
        <p14:creationId xmlns:p14="http://schemas.microsoft.com/office/powerpoint/2010/main" val="238637898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45162C7D-2B2F-4E75-A801-71BC8BD2E08A}"/>
              </a:ext>
            </a:extLst>
          </p:cNvPr>
          <p:cNvSpPr>
            <a:spLocks noChangeArrowheads="1"/>
          </p:cNvSpPr>
          <p:nvPr/>
        </p:nvSpPr>
        <p:spPr bwMode="auto">
          <a:xfrm>
            <a:off x="0" y="43458"/>
            <a:ext cx="9144000" cy="680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el gran economista </a:t>
            </a:r>
            <a:r>
              <a:rPr kumimoji="0" lang="es-MX" altLang="es-MX" sz="2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hlinkClick r:id="rId2"/>
              </a:rPr>
              <a:t>Joseph Schumpeter</a:t>
            </a:r>
            <a:r>
              <a:rPr kumimoji="0" lang="es-MX" altLang="es-MX" sz="2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 destacó el papel de la innovación para potenciar el surgimiento de nuevas industrias, la destrucción creativa de las ya existentes, y el crecimiento de la prosperidad de las economías.</a:t>
            </a:r>
            <a:endParaRPr kumimoji="0" lang="en-US" altLang="es-MX" sz="2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 </a:t>
            </a:r>
            <a:endParaRPr kumimoji="0" lang="en-US" altLang="es-MX" sz="10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a:rPr>
              <a:t>Robert </a:t>
            </a:r>
            <a:r>
              <a:rPr kumimoji="0" lang="es-MX" altLang="es-MX" sz="2200" b="1"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Times New Roman" panose="02020603050405020304" pitchFamily="18" charset="0"/>
                <a:hlinkClick r:id="rId3"/>
              </a:rPr>
              <a:t>Solow</a:t>
            </a:r>
            <a:r>
              <a:rPr kumimoji="0" lang="es-MX" altLang="es-MX" sz="2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 gano el premio Nobel por la identificación del papel del desarrollo de la tecnología en el desarrollo económico y crecimiento</a:t>
            </a:r>
            <a:r>
              <a:rPr kumimoji="0" lang="es-MX" altLang="es-MX" sz="22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a:t>
            </a:r>
            <a:endParaRPr kumimoji="0" lang="en-US" altLang="es-MX" sz="22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 </a:t>
            </a:r>
            <a:endParaRPr kumimoji="0" lang="en-US" altLang="es-MX" sz="10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hlinkClick r:id="rId4"/>
              </a:rPr>
              <a:t>Paul </a:t>
            </a:r>
            <a:r>
              <a:rPr kumimoji="0" lang="es-MX" altLang="es-MX" sz="22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hlinkClick r:id="rId4"/>
              </a:rPr>
              <a:t>Romer</a:t>
            </a:r>
            <a:r>
              <a:rPr kumimoji="0" lang="es-MX" altLang="es-MX" sz="2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 ha demostrado que la acumulación de conocimientos científicos y técnicos es la fuerza central en el crecimiento económico endógeno</a:t>
            </a:r>
            <a:r>
              <a:rPr kumimoji="0" lang="es-MX" altLang="es-MX" sz="24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a:t>
            </a:r>
            <a:endParaRPr kumimoji="0" lang="en-US" altLang="es-MX" sz="24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 </a:t>
            </a:r>
            <a:endParaRPr kumimoji="0" lang="en-US" altLang="es-MX" sz="10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5"/>
              </a:rPr>
              <a:t>Michael Porter</a:t>
            </a:r>
            <a:r>
              <a:rPr kumimoji="0" lang="es-MX" altLang="es-MX" sz="2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 y </a:t>
            </a:r>
            <a:r>
              <a:rPr kumimoji="0" lang="es-MX" altLang="es-MX" sz="2200" b="1"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Times New Roman" panose="02020603050405020304" pitchFamily="18" charset="0"/>
                <a:hlinkClick r:id="rId6"/>
              </a:rPr>
              <a:t>AnnaLee</a:t>
            </a:r>
            <a:r>
              <a:rPr kumimoji="0" lang="es-MX" altLang="es-MX" sz="2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hlinkClick r:id="rId6"/>
              </a:rPr>
              <a:t> </a:t>
            </a:r>
            <a:r>
              <a:rPr kumimoji="0" lang="es-MX" altLang="es-MX" sz="2200" b="1"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Times New Roman" panose="02020603050405020304" pitchFamily="18" charset="0"/>
                <a:hlinkClick r:id="rId6"/>
              </a:rPr>
              <a:t>Saxenian</a:t>
            </a:r>
            <a:r>
              <a:rPr kumimoji="0" lang="es-MX" altLang="es-MX" sz="2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 entre otros, han demostrado cómo las agrupaciones de empresas de alta tecnología y otros activos económicos han impulsado el ascenso de las nuevas empresas como Intel en semiconductores, Apple en computación, Genentech en  biotecnología, Google en  búsquedas, </a:t>
            </a:r>
            <a:endParaRPr kumimoji="0" lang="en-US" altLang="es-MX" sz="22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0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 </a:t>
            </a:r>
            <a:endParaRPr kumimoji="0" lang="en-US" altLang="es-MX" sz="10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rPr>
              <a:t>y muchas otras que no solo han introducido nuevas innovaciones, sino nuevas industrias y etapas de crecimiento regional.</a:t>
            </a:r>
            <a:endParaRPr kumimoji="0" lang="en-US" altLang="es-MX" sz="2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s-MX" altLang="es-MX" sz="8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2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 </a:t>
            </a:r>
            <a:r>
              <a:rPr kumimoji="0" lang="es-MX" altLang="es-MX" sz="14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Traducción asistida </a:t>
            </a:r>
            <a:r>
              <a:rPr kumimoji="0" lang="es-MX" altLang="es-MX" sz="1400" b="1" i="0" u="none" strike="noStrike" kern="1200" cap="none" spc="0" normalizeH="0" baseline="0" noProof="0" dirty="0" err="1">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com</a:t>
            </a:r>
            <a:r>
              <a:rPr kumimoji="0" lang="es-MX" altLang="es-MX" sz="14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 Google de fragmentos de</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s-MX" sz="14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The Density of Innovation (La </a:t>
            </a:r>
            <a:r>
              <a:rPr kumimoji="0" lang="en-US" altLang="es-MX" sz="1400" b="1" i="0" u="none" strike="noStrike" kern="1200" cap="none" spc="0" normalizeH="0" baseline="0" noProof="0" dirty="0" err="1">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densidad</a:t>
            </a:r>
            <a:r>
              <a:rPr kumimoji="0" lang="en-US" altLang="es-MX" sz="14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 de la </a:t>
            </a:r>
            <a:r>
              <a:rPr kumimoji="0" lang="en-US" altLang="es-MX" sz="1400" b="1" i="0" u="none" strike="noStrike" kern="1200" cap="none" spc="0" normalizeH="0" baseline="0" noProof="0" dirty="0" err="1">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Innovación</a:t>
            </a:r>
            <a:r>
              <a:rPr kumimoji="0" lang="en-US" altLang="es-MX" sz="14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Richard Florida, </a:t>
            </a:r>
            <a:r>
              <a:rPr kumimoji="0" lang="es-MX" altLang="es-MX" sz="1400" b="1" i="0" u="none" strike="noStrike" kern="1200" cap="none" spc="0" normalizeH="0" baseline="0" noProof="0" dirty="0" err="1">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The</a:t>
            </a:r>
            <a:r>
              <a:rPr kumimoji="0" lang="es-MX" altLang="es-MX" sz="14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 Atlantic, </a:t>
            </a:r>
            <a:r>
              <a:rPr kumimoji="0" lang="es-MX" altLang="es-MX" sz="1400" b="1" i="0" u="none" strike="noStrike" kern="1200" cap="none" spc="0" normalizeH="0" baseline="0" noProof="0" dirty="0" err="1">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Sep</a:t>
            </a:r>
            <a:r>
              <a:rPr kumimoji="0" lang="es-MX" altLang="es-MX" sz="14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rPr>
              <a:t> 21 2010,</a:t>
            </a:r>
            <a:endParaRPr kumimoji="0" lang="en-US" altLang="es-MX" sz="14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4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hlinkClick r:id="rId7"/>
              </a:rPr>
              <a:t>http://www.theatlantic.com/business/archive/2010/09/the-density-of-innovation/62576/</a:t>
            </a:r>
            <a:endParaRPr kumimoji="0" lang="en-US" altLang="es-MX" sz="1400" b="1" i="0" u="none" strike="noStrike" kern="1200" cap="none" spc="0" normalizeH="0" baseline="0" noProof="0" dirty="0">
              <a:ln>
                <a:noFill/>
              </a:ln>
              <a:solidFill>
                <a:srgbClr val="5F5F5F">
                  <a:lumMod val="20000"/>
                  <a:lumOff val="80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497390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233F0C8-D7A4-4F98-8C4B-7A014C334779}"/>
              </a:ext>
            </a:extLst>
          </p:cNvPr>
          <p:cNvSpPr/>
          <p:nvPr/>
        </p:nvSpPr>
        <p:spPr>
          <a:xfrm>
            <a:off x="189781" y="2890391"/>
            <a:ext cx="8954219" cy="1077218"/>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construcción y uso de tecnologías, herramientas, productos, plataformas, aplicaciones informáticas</a:t>
            </a:r>
            <a:endParaRPr kumimoji="0" lang="es-ES" sz="3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
        <p:nvSpPr>
          <p:cNvPr id="3" name="Rectángulo 2">
            <a:extLst>
              <a:ext uri="{FF2B5EF4-FFF2-40B4-BE49-F238E27FC236}">
                <a16:creationId xmlns:a16="http://schemas.microsoft.com/office/drawing/2014/main" id="{ED26B385-C42F-41E8-88AC-6E1ECEBBC1AB}"/>
              </a:ext>
            </a:extLst>
          </p:cNvPr>
          <p:cNvSpPr/>
          <p:nvPr/>
        </p:nvSpPr>
        <p:spPr>
          <a:xfrm>
            <a:off x="343973" y="959295"/>
            <a:ext cx="4879477" cy="8309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dirty="0" err="1">
                <a:ln>
                  <a:noFill/>
                </a:ln>
                <a:solidFill>
                  <a:srgbClr val="FFFFCC"/>
                </a:solidFill>
                <a:effectLst/>
                <a:uLnTx/>
                <a:uFillTx/>
                <a:latin typeface="Times New Roman" panose="02020603050405020304" pitchFamily="18" charset="0"/>
                <a:ea typeface="Times New Roman" panose="02020603050405020304" pitchFamily="18" charset="0"/>
                <a:cs typeface="+mn-cs"/>
              </a:rPr>
              <a:t>TecnoInformática</a:t>
            </a:r>
            <a:endParaRPr kumimoji="0" lang="es-ES" sz="48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8626638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1890" name="Rectangle 2">
            <a:extLst>
              <a:ext uri="{FF2B5EF4-FFF2-40B4-BE49-F238E27FC236}">
                <a16:creationId xmlns:a16="http://schemas.microsoft.com/office/drawing/2014/main" id="{440E7EA1-D72F-4D14-BE84-1AE15DD85711}"/>
              </a:ext>
            </a:extLst>
          </p:cNvPr>
          <p:cNvSpPr>
            <a:spLocks noGrp="1" noChangeArrowheads="1"/>
          </p:cNvSpPr>
          <p:nvPr>
            <p:ph type="title"/>
          </p:nvPr>
        </p:nvSpPr>
        <p:spPr>
          <a:xfrm>
            <a:off x="196947" y="787790"/>
            <a:ext cx="8750105" cy="5507502"/>
          </a:xfrm>
        </p:spPr>
        <p:txBody>
          <a:bodyPr/>
          <a:lstStyle/>
          <a:p>
            <a:r>
              <a:rPr lang="es-ES_tradnl" altLang="es-MX" sz="3200" b="1" i="0" dirty="0">
                <a:solidFill>
                  <a:schemeClr val="tx1">
                    <a:lumMod val="75000"/>
                  </a:schemeClr>
                </a:solidFill>
                <a:cs typeface="Times New Roman" panose="02020603050405020304" pitchFamily="18" charset="0"/>
              </a:rPr>
              <a:t>Mito: No tenemos Investigación</a:t>
            </a:r>
            <a:br>
              <a:rPr lang="es-ES_tradnl" altLang="es-MX" sz="3200" b="1" dirty="0">
                <a:solidFill>
                  <a:schemeClr val="tx1">
                    <a:lumMod val="75000"/>
                  </a:schemeClr>
                </a:solidFill>
                <a:cs typeface="Times New Roman" panose="02020603050405020304" pitchFamily="18" charset="0"/>
              </a:rPr>
            </a:br>
            <a:r>
              <a:rPr lang="es-ES_tradnl" altLang="es-MX" sz="3200" b="1" i="0" dirty="0">
                <a:solidFill>
                  <a:schemeClr val="tx1">
                    <a:lumMod val="75000"/>
                  </a:schemeClr>
                </a:solidFill>
                <a:cs typeface="Times New Roman" panose="02020603050405020304" pitchFamily="18" charset="0"/>
              </a:rPr>
              <a:t> </a:t>
            </a:r>
            <a:br>
              <a:rPr lang="es-ES_tradnl" altLang="es-MX" sz="3200" b="1" dirty="0">
                <a:solidFill>
                  <a:schemeClr val="tx1">
                    <a:lumMod val="75000"/>
                  </a:schemeClr>
                </a:solidFill>
                <a:cs typeface="Times New Roman" panose="02020603050405020304" pitchFamily="18" charset="0"/>
              </a:rPr>
            </a:br>
            <a:r>
              <a:rPr lang="es-ES_tradnl" altLang="es-MX" sz="3200" b="1" i="0" dirty="0">
                <a:solidFill>
                  <a:schemeClr val="tx1">
                    <a:lumMod val="75000"/>
                  </a:schemeClr>
                </a:solidFill>
                <a:cs typeface="Times New Roman" panose="02020603050405020304" pitchFamily="18" charset="0"/>
              </a:rPr>
              <a:t> Solo del 1% al 3% de la población mundial tiene acceso a la educación superior,</a:t>
            </a:r>
            <a:r>
              <a:rPr lang="es-ES_tradnl" altLang="es-MX" sz="3200" b="1" dirty="0">
                <a:solidFill>
                  <a:schemeClr val="tx1">
                    <a:lumMod val="75000"/>
                  </a:schemeClr>
                </a:solidFill>
                <a:cs typeface="Times New Roman" panose="02020603050405020304" pitchFamily="18" charset="0"/>
              </a:rPr>
              <a:t> </a:t>
            </a:r>
            <a:br>
              <a:rPr lang="es-ES_tradnl" altLang="es-MX" sz="3200" b="1" dirty="0">
                <a:solidFill>
                  <a:schemeClr val="tx1">
                    <a:lumMod val="75000"/>
                  </a:schemeClr>
                </a:solidFill>
                <a:cs typeface="Times New Roman" panose="02020603050405020304" pitchFamily="18" charset="0"/>
              </a:rPr>
            </a:br>
            <a:r>
              <a:rPr lang="es-ES_tradnl" altLang="es-MX" sz="3200" b="1" dirty="0">
                <a:solidFill>
                  <a:schemeClr val="tx1">
                    <a:lumMod val="75000"/>
                  </a:schemeClr>
                </a:solidFill>
                <a:cs typeface="Times New Roman" panose="02020603050405020304" pitchFamily="18" charset="0"/>
              </a:rPr>
              <a:t> </a:t>
            </a:r>
            <a:br>
              <a:rPr lang="es-ES_tradnl" altLang="es-MX" sz="3200" b="1" dirty="0">
                <a:solidFill>
                  <a:schemeClr val="tx1">
                    <a:lumMod val="75000"/>
                  </a:schemeClr>
                </a:solidFill>
                <a:cs typeface="Times New Roman" panose="02020603050405020304" pitchFamily="18" charset="0"/>
              </a:rPr>
            </a:br>
            <a:r>
              <a:rPr lang="es-ES_tradnl" altLang="es-MX" sz="3200" b="1" i="0" dirty="0">
                <a:solidFill>
                  <a:schemeClr val="tx1">
                    <a:lumMod val="75000"/>
                  </a:schemeClr>
                </a:solidFill>
                <a:cs typeface="Times New Roman" panose="02020603050405020304" pitchFamily="18" charset="0"/>
              </a:rPr>
              <a:t>Cada uno de los estudiantes de una institución de educación superior es un generador de conocimiento,</a:t>
            </a:r>
            <a:br>
              <a:rPr lang="es-ES_tradnl" altLang="es-MX" sz="3200" b="1" i="0" dirty="0">
                <a:solidFill>
                  <a:schemeClr val="tx1">
                    <a:lumMod val="75000"/>
                  </a:schemeClr>
                </a:solidFill>
                <a:cs typeface="Times New Roman" panose="02020603050405020304" pitchFamily="18" charset="0"/>
              </a:rPr>
            </a:br>
            <a:r>
              <a:rPr lang="es-ES_tradnl" altLang="es-MX" sz="3200" b="1" i="0" dirty="0">
                <a:solidFill>
                  <a:schemeClr val="tx1">
                    <a:lumMod val="75000"/>
                  </a:schemeClr>
                </a:solidFill>
                <a:cs typeface="Times New Roman" panose="02020603050405020304" pitchFamily="18" charset="0"/>
              </a:rPr>
              <a:t> </a:t>
            </a:r>
            <a:br>
              <a:rPr lang="es-ES_tradnl" altLang="es-MX" sz="3200" b="1" i="0" dirty="0">
                <a:solidFill>
                  <a:schemeClr val="tx1">
                    <a:lumMod val="75000"/>
                  </a:schemeClr>
                </a:solidFill>
                <a:cs typeface="Times New Roman" panose="02020603050405020304" pitchFamily="18" charset="0"/>
              </a:rPr>
            </a:br>
            <a:r>
              <a:rPr lang="es-ES_tradnl" altLang="es-MX" sz="3200" b="1" i="0" dirty="0">
                <a:solidFill>
                  <a:schemeClr val="tx1">
                    <a:lumMod val="75000"/>
                  </a:schemeClr>
                </a:solidFill>
                <a:cs typeface="Times New Roman" panose="02020603050405020304" pitchFamily="18" charset="0"/>
              </a:rPr>
              <a:t>cada tarea, investigación, proyecto, idea que realiza es conocimiento</a:t>
            </a:r>
            <a:r>
              <a:rPr lang="es-ES" altLang="es-MX" sz="3200" b="1" dirty="0">
                <a:solidFill>
                  <a:schemeClr val="tx1">
                    <a:lumMod val="75000"/>
                  </a:schemeClr>
                </a:solidFill>
              </a:rPr>
              <a:t> </a:t>
            </a:r>
          </a:p>
        </p:txBody>
      </p:sp>
    </p:spTree>
    <p:extLst>
      <p:ext uri="{BB962C8B-B14F-4D97-AF65-F5344CB8AC3E}">
        <p14:creationId xmlns:p14="http://schemas.microsoft.com/office/powerpoint/2010/main" val="423742421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ítulo 2">
            <a:extLst>
              <a:ext uri="{FF2B5EF4-FFF2-40B4-BE49-F238E27FC236}">
                <a16:creationId xmlns:a16="http://schemas.microsoft.com/office/drawing/2014/main" id="{C1AE0442-5EDF-4879-BBCD-1D38E38C96A6}"/>
              </a:ext>
            </a:extLst>
          </p:cNvPr>
          <p:cNvSpPr>
            <a:spLocks noGrp="1"/>
          </p:cNvSpPr>
          <p:nvPr>
            <p:ph type="title"/>
          </p:nvPr>
        </p:nvSpPr>
        <p:spPr>
          <a:xfrm>
            <a:off x="695920" y="686427"/>
            <a:ext cx="7980759" cy="1477328"/>
          </a:xfrm>
        </p:spPr>
        <p:txBody>
          <a:bodyPr/>
          <a:lstStyle/>
          <a:p>
            <a:pPr algn="l"/>
            <a:r>
              <a:rPr lang="es-MX" altLang="es-MX" b="1" dirty="0">
                <a:solidFill>
                  <a:srgbClr val="CCFF99"/>
                </a:solidFill>
              </a:rPr>
              <a:t>una tarea, programa o sistema es un producto</a:t>
            </a:r>
          </a:p>
        </p:txBody>
      </p:sp>
      <p:sp>
        <p:nvSpPr>
          <p:cNvPr id="2" name="Rectángulo 1">
            <a:extLst>
              <a:ext uri="{FF2B5EF4-FFF2-40B4-BE49-F238E27FC236}">
                <a16:creationId xmlns:a16="http://schemas.microsoft.com/office/drawing/2014/main" id="{D2C731CF-512F-49F5-98CE-6EB9D14C85A4}"/>
              </a:ext>
            </a:extLst>
          </p:cNvPr>
          <p:cNvSpPr/>
          <p:nvPr/>
        </p:nvSpPr>
        <p:spPr>
          <a:xfrm>
            <a:off x="1669597" y="2531117"/>
            <a:ext cx="6392806" cy="1477328"/>
          </a:xfrm>
          <a:prstGeom prst="rect">
            <a:avLst/>
          </a:prstGeom>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s-MX" altLang="es-MX" sz="3000" b="1" i="1" u="none" strike="noStrike" kern="1200" cap="none" spc="0" normalizeH="0" baseline="0" noProof="0" dirty="0">
                <a:ln>
                  <a:noFill/>
                </a:ln>
                <a:solidFill>
                  <a:srgbClr val="FFCC66"/>
                </a:solidFill>
                <a:effectLst/>
                <a:uLnTx/>
                <a:uFillTx/>
                <a:latin typeface="Times New Roman"/>
                <a:ea typeface="+mn-ea"/>
                <a:cs typeface="+mn-cs"/>
              </a:rPr>
              <a:t>La diferencia entre una tarea y un producto es el empaque</a:t>
            </a:r>
            <a:br>
              <a:rPr kumimoji="0" lang="es-MX" altLang="es-MX" sz="3000" b="1" i="1" u="none" strike="noStrike" kern="1200" cap="none" spc="0" normalizeH="0" baseline="0" noProof="0" dirty="0">
                <a:ln>
                  <a:noFill/>
                </a:ln>
                <a:solidFill>
                  <a:srgbClr val="FFCC66"/>
                </a:solidFill>
                <a:effectLst/>
                <a:uLnTx/>
                <a:uFillTx/>
                <a:latin typeface="Times New Roman"/>
                <a:ea typeface="+mn-ea"/>
                <a:cs typeface="+mn-cs"/>
              </a:rPr>
            </a:br>
            <a:r>
              <a:rPr kumimoji="0" lang="es-MX" altLang="es-MX" sz="3000" b="1" i="1" u="none" strike="noStrike" kern="1200" cap="none" spc="0" normalizeH="0" baseline="0" noProof="0" dirty="0" err="1">
                <a:ln>
                  <a:noFill/>
                </a:ln>
                <a:solidFill>
                  <a:srgbClr val="FFCC66"/>
                </a:solidFill>
                <a:effectLst/>
                <a:uLnTx/>
                <a:uFillTx/>
                <a:latin typeface="Times New Roman"/>
                <a:ea typeface="+mn-ea"/>
                <a:cs typeface="+mn-cs"/>
              </a:rPr>
              <a:t>Empaque</a:t>
            </a:r>
            <a:r>
              <a:rPr kumimoji="0" lang="es-MX" altLang="es-MX" sz="3000" b="1" i="1" u="none" strike="noStrike" kern="1200" cap="none" spc="0" normalizeH="0" baseline="0" noProof="0" dirty="0">
                <a:ln>
                  <a:noFill/>
                </a:ln>
                <a:solidFill>
                  <a:srgbClr val="FFCC66"/>
                </a:solidFill>
                <a:effectLst/>
                <a:uLnTx/>
                <a:uFillTx/>
                <a:latin typeface="Times New Roman"/>
                <a:ea typeface="+mn-ea"/>
                <a:cs typeface="+mn-cs"/>
              </a:rPr>
              <a:t>, presentación</a:t>
            </a:r>
            <a:endParaRPr kumimoji="0" lang="es-MX" sz="135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217267913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ítulo 2">
            <a:extLst>
              <a:ext uri="{FF2B5EF4-FFF2-40B4-BE49-F238E27FC236}">
                <a16:creationId xmlns:a16="http://schemas.microsoft.com/office/drawing/2014/main" id="{707F5F31-D137-4852-AA81-F740857C01FC}"/>
              </a:ext>
            </a:extLst>
          </p:cNvPr>
          <p:cNvSpPr>
            <a:spLocks noGrp="1"/>
          </p:cNvSpPr>
          <p:nvPr>
            <p:ph type="title"/>
          </p:nvPr>
        </p:nvSpPr>
        <p:spPr>
          <a:xfrm>
            <a:off x="73324" y="467751"/>
            <a:ext cx="8997351" cy="5922498"/>
          </a:xfrm>
        </p:spPr>
        <p:txBody>
          <a:bodyPr/>
          <a:lstStyle/>
          <a:p>
            <a:pPr algn="l"/>
            <a:r>
              <a:rPr lang="es-MX" altLang="es-MX" sz="3000" i="0" dirty="0">
                <a:solidFill>
                  <a:srgbClr val="FFFFFF"/>
                </a:solidFill>
              </a:rPr>
              <a:t>Ejemplo de desarrollo del producto</a:t>
            </a:r>
            <a:br>
              <a:rPr lang="es-ES" altLang="es-MX" sz="3000" i="0" dirty="0">
                <a:solidFill>
                  <a:srgbClr val="FFFFFF"/>
                </a:solidFill>
              </a:rPr>
            </a:br>
            <a:r>
              <a:rPr lang="es-MX" altLang="es-MX" sz="3000" i="0" dirty="0">
                <a:solidFill>
                  <a:srgbClr val="FFFFFF"/>
                </a:solidFill>
              </a:rPr>
              <a:t>Se hace un sistema para alguien, se hace el mismo sistema para otra persona, se hace...., </a:t>
            </a:r>
            <a:br>
              <a:rPr lang="es-MX" altLang="es-MX" sz="3000" i="0" dirty="0">
                <a:solidFill>
                  <a:srgbClr val="FFFFFF"/>
                </a:solidFill>
              </a:rPr>
            </a:br>
            <a:r>
              <a:rPr lang="es-MX" altLang="es-MX" sz="3000" i="0" dirty="0">
                <a:solidFill>
                  <a:srgbClr val="FFFFFF"/>
                </a:solidFill>
              </a:rPr>
              <a:t>llega un momento que no tiene sentido seguir haciendo el mismo sistema una y otra vez, </a:t>
            </a:r>
            <a:br>
              <a:rPr lang="es-MX" altLang="es-MX" sz="3000" i="0" dirty="0">
                <a:solidFill>
                  <a:srgbClr val="FFFFFF"/>
                </a:solidFill>
              </a:rPr>
            </a:br>
            <a:r>
              <a:rPr lang="es-MX" altLang="es-MX" sz="3000" i="0" dirty="0">
                <a:solidFill>
                  <a:srgbClr val="FFFFFF"/>
                </a:solidFill>
              </a:rPr>
              <a:t>se parametriza y se genera un producto</a:t>
            </a:r>
            <a:br>
              <a:rPr lang="es-MX" altLang="es-MX" sz="3200" i="0" dirty="0">
                <a:solidFill>
                  <a:srgbClr val="FFFFFF"/>
                </a:solidFill>
              </a:rPr>
            </a:br>
            <a:br>
              <a:rPr lang="es-ES" altLang="es-MX" sz="1800" b="1" dirty="0">
                <a:solidFill>
                  <a:srgbClr val="FFFFFF"/>
                </a:solidFill>
              </a:rPr>
            </a:br>
            <a:r>
              <a:rPr lang="es-MX" altLang="es-MX" sz="3000" i="0" dirty="0">
                <a:solidFill>
                  <a:srgbClr val="FFFFFF"/>
                </a:solidFill>
              </a:rPr>
              <a:t>La siguiente vez que piden ese sistema, se detectan los parámetros del usuario particular (análisis) y se genera la nueva aplicación usando el producto, la siguiente vez, ...., </a:t>
            </a:r>
            <a:br>
              <a:rPr lang="es-MX" altLang="es-MX" sz="3000" i="0" dirty="0">
                <a:solidFill>
                  <a:srgbClr val="FFFFFF"/>
                </a:solidFill>
              </a:rPr>
            </a:br>
            <a:r>
              <a:rPr lang="es-MX" altLang="es-MX" sz="3000" i="0" dirty="0">
                <a:solidFill>
                  <a:srgbClr val="FFFFFF"/>
                </a:solidFill>
              </a:rPr>
              <a:t>y así sucesivamente se va haciendo cada vez mas independiente de usuario y cada vez mas amigable y robusto.</a:t>
            </a:r>
          </a:p>
        </p:txBody>
      </p:sp>
    </p:spTree>
    <p:extLst>
      <p:ext uri="{BB962C8B-B14F-4D97-AF65-F5344CB8AC3E}">
        <p14:creationId xmlns:p14="http://schemas.microsoft.com/office/powerpoint/2010/main" val="306874589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EBCEA95-1F86-4AE2-9181-C27633CEF90D}"/>
              </a:ext>
            </a:extLst>
          </p:cNvPr>
          <p:cNvSpPr/>
          <p:nvPr/>
        </p:nvSpPr>
        <p:spPr>
          <a:xfrm>
            <a:off x="0" y="194998"/>
            <a:ext cx="9144000" cy="452431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effectLst/>
                <a:uLnTx/>
                <a:uFillTx/>
                <a:latin typeface="Times New Roman"/>
                <a:ea typeface="+mn-ea"/>
                <a:cs typeface="Times New Roman"/>
              </a:rPr>
              <a:t>se están desarrollando herramientas o "paquetes" de IA donde el usuario solo usa la IA como en un paquete administrativo se usan las herramientas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3200" b="0" i="0" u="none" strike="noStrike" kern="1200" cap="none" spc="0" normalizeH="0" baseline="0" noProof="0" dirty="0">
              <a:ln>
                <a:noFill/>
              </a:ln>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effectLst/>
                <a:uLnTx/>
                <a:uFillTx/>
                <a:latin typeface="Times New Roman"/>
                <a:ea typeface="+mn-ea"/>
                <a:cs typeface="Times New Roman"/>
              </a:rPr>
              <a:t>Eso de por si no es malo,  para llevar a los usuarios finales, lo malo es que lo están presentando como el futuro de la IA con lo cual los nuevos "expertos" del área pueden terminar simplemente usando herramientas sin saber realmente del tema</a:t>
            </a:r>
          </a:p>
        </p:txBody>
      </p:sp>
    </p:spTree>
    <p:extLst>
      <p:ext uri="{BB962C8B-B14F-4D97-AF65-F5344CB8AC3E}">
        <p14:creationId xmlns:p14="http://schemas.microsoft.com/office/powerpoint/2010/main" val="38876567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0DCF368-4522-4A89-838C-8082C01B88F4}"/>
              </a:ext>
            </a:extLst>
          </p:cNvPr>
          <p:cNvSpPr/>
          <p:nvPr/>
        </p:nvSpPr>
        <p:spPr>
          <a:xfrm>
            <a:off x="182880" y="249322"/>
            <a:ext cx="8778240" cy="397031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3600" b="1" i="0" u="none" strike="noStrike" kern="1200" cap="none" spc="0" normalizeH="0" baseline="0" noProof="0" dirty="0">
                <a:ln>
                  <a:noFill/>
                </a:ln>
                <a:solidFill>
                  <a:srgbClr val="FFCC66"/>
                </a:solidFill>
                <a:effectLst/>
                <a:uLnTx/>
                <a:uFillTx/>
                <a:latin typeface="Arial" panose="020B0604020202020204" pitchFamily="34" charset="0"/>
                <a:ea typeface="+mn-ea"/>
                <a:cs typeface="+mn-cs"/>
              </a:rPr>
              <a:t>Se requiere desarrollar </a:t>
            </a:r>
            <a:r>
              <a:rPr lang="es-MX" altLang="es-MX" sz="3600" b="1" dirty="0">
                <a:solidFill>
                  <a:srgbClr val="FFCC66"/>
                </a:solidFill>
                <a:latin typeface="Arial" panose="020B0604020202020204" pitchFamily="34" charset="0"/>
              </a:rPr>
              <a:t>Industrias que compitan con sus productos a nivel mundial</a:t>
            </a:r>
            <a:endParaRPr kumimoji="0" lang="es-MX" altLang="es-MX" sz="3600" b="1" i="0" u="none" strike="noStrike" kern="1200" cap="none" spc="0" normalizeH="0" baseline="0" noProof="0" dirty="0">
              <a:ln>
                <a:noFill/>
              </a:ln>
              <a:solidFill>
                <a:srgbClr val="FFCC66"/>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s-MX" sz="3600" b="1" dirty="0">
              <a:solidFill>
                <a:srgbClr val="FFCC66"/>
              </a:solidFill>
              <a:latin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srgbClr val="FFCC66"/>
                </a:solidFill>
                <a:effectLst/>
                <a:uLnTx/>
                <a:uFillTx/>
                <a:latin typeface="Arial" panose="020B0604020202020204" pitchFamily="34" charset="0"/>
                <a:ea typeface="+mn-ea"/>
                <a:cs typeface="+mn-cs"/>
              </a:rPr>
              <a:t>Son Industrias que venden millones de </a:t>
            </a:r>
            <a:r>
              <a:rPr kumimoji="0" lang="es-MX" sz="3600" b="1" i="0" u="none" strike="noStrike" kern="1200" cap="none" spc="0" normalizeH="0" baseline="0" noProof="0" dirty="0" err="1">
                <a:ln>
                  <a:noFill/>
                </a:ln>
                <a:solidFill>
                  <a:srgbClr val="FFCC66"/>
                </a:solidFill>
                <a:effectLst/>
                <a:uLnTx/>
                <a:uFillTx/>
                <a:latin typeface="Arial" panose="020B0604020202020204" pitchFamily="34" charset="0"/>
                <a:ea typeface="+mn-ea"/>
                <a:cs typeface="+mn-cs"/>
              </a:rPr>
              <a:t>copi</a:t>
            </a:r>
            <a:r>
              <a:rPr lang="es-MX" sz="3600" b="1" dirty="0">
                <a:solidFill>
                  <a:srgbClr val="FFCC66"/>
                </a:solidFill>
                <a:latin typeface="Arial" panose="020B0604020202020204" pitchFamily="34" charset="0"/>
              </a:rPr>
              <a:t>as de sus productos en todo el mundo</a:t>
            </a:r>
            <a:endParaRPr kumimoji="0" lang="es-MX" sz="3600" b="1" i="0" u="none" strike="noStrike" kern="1200" cap="none" spc="0" normalizeH="0" baseline="0" noProof="0" dirty="0">
              <a:ln>
                <a:noFill/>
              </a:ln>
              <a:solidFill>
                <a:srgbClr val="FFCC66"/>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6409688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5266" name="Rectangle 2">
            <a:extLst>
              <a:ext uri="{FF2B5EF4-FFF2-40B4-BE49-F238E27FC236}">
                <a16:creationId xmlns:a16="http://schemas.microsoft.com/office/drawing/2014/main" id="{61A300DE-713E-4EC4-A419-980C40AD101E}"/>
              </a:ext>
            </a:extLst>
          </p:cNvPr>
          <p:cNvSpPr>
            <a:spLocks noGrp="1" noChangeArrowheads="1"/>
          </p:cNvSpPr>
          <p:nvPr>
            <p:ph type="title"/>
          </p:nvPr>
        </p:nvSpPr>
        <p:spPr>
          <a:xfrm>
            <a:off x="1140656" y="2448554"/>
            <a:ext cx="6286500" cy="428625"/>
          </a:xfrm>
        </p:spPr>
        <p:txBody>
          <a:bodyPr/>
          <a:lstStyle/>
          <a:p>
            <a:pPr algn="ctr"/>
            <a:r>
              <a:rPr lang="es-MX" altLang="es-MX" sz="2250" i="0" dirty="0">
                <a:solidFill>
                  <a:schemeClr val="tx1">
                    <a:lumMod val="75000"/>
                  </a:schemeClr>
                </a:solidFill>
              </a:rPr>
              <a:t>Inversión</a:t>
            </a:r>
            <a:r>
              <a:rPr lang="es-MX" altLang="es-MX" sz="2250" i="0" dirty="0"/>
              <a:t> </a:t>
            </a:r>
            <a:r>
              <a:rPr lang="es-ES" altLang="es-MX" sz="2250" b="1" i="0" dirty="0">
                <a:solidFill>
                  <a:schemeClr val="tx1"/>
                </a:solidFill>
              </a:rPr>
              <a:t>1 -&gt; </a:t>
            </a:r>
            <a:r>
              <a:rPr lang="es-MX" altLang="es-MX" sz="2250" i="0" dirty="0">
                <a:solidFill>
                  <a:schemeClr val="tx1"/>
                </a:solidFill>
              </a:rPr>
              <a:t>Ganancia</a:t>
            </a:r>
            <a:r>
              <a:rPr lang="es-MX" altLang="es-MX" sz="2250" i="0" dirty="0"/>
              <a:t> </a:t>
            </a:r>
            <a:r>
              <a:rPr lang="es-ES" altLang="es-MX" sz="2250" b="1" i="0" dirty="0">
                <a:solidFill>
                  <a:schemeClr val="tx1"/>
                </a:solidFill>
              </a:rPr>
              <a:t>1 a 10</a:t>
            </a:r>
          </a:p>
        </p:txBody>
      </p:sp>
      <p:sp>
        <p:nvSpPr>
          <p:cNvPr id="1675267" name="Rectangle 3">
            <a:extLst>
              <a:ext uri="{FF2B5EF4-FFF2-40B4-BE49-F238E27FC236}">
                <a16:creationId xmlns:a16="http://schemas.microsoft.com/office/drawing/2014/main" id="{7F9EE0A9-0FD6-4BDF-8C7C-5FD73130B0DD}"/>
              </a:ext>
            </a:extLst>
          </p:cNvPr>
          <p:cNvSpPr>
            <a:spLocks noChangeArrowheads="1"/>
          </p:cNvSpPr>
          <p:nvPr/>
        </p:nvSpPr>
        <p:spPr bwMode="auto">
          <a:xfrm>
            <a:off x="2571935" y="1406920"/>
            <a:ext cx="3876318"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342900" rtl="0" eaLnBrk="1" fontAlgn="auto" latinLnBrk="0" hangingPunct="1">
              <a:lnSpc>
                <a:spcPct val="100000"/>
              </a:lnSpc>
              <a:spcBef>
                <a:spcPct val="0"/>
              </a:spcBef>
              <a:spcAft>
                <a:spcPts val="0"/>
              </a:spcAft>
              <a:buClrTx/>
              <a:buSzTx/>
              <a:buFontTx/>
              <a:buNone/>
              <a:tabLst/>
              <a:defRPr/>
            </a:pPr>
            <a:r>
              <a:rPr kumimoji="0" lang="es-ES" altLang="es-MX" sz="21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Sistema desarrollado en 6 meses</a:t>
            </a:r>
          </a:p>
          <a:p>
            <a:pPr marL="0" marR="0" lvl="0" indent="0" algn="r" defTabSz="342900" rtl="0" eaLnBrk="1" fontAlgn="auto" latinLnBrk="0" hangingPunct="1">
              <a:lnSpc>
                <a:spcPct val="100000"/>
              </a:lnSpc>
              <a:spcBef>
                <a:spcPct val="0"/>
              </a:spcBef>
              <a:spcAft>
                <a:spcPts val="0"/>
              </a:spcAft>
              <a:buClrTx/>
              <a:buSzTx/>
              <a:buFontTx/>
              <a:buNone/>
              <a:tabLst/>
              <a:defRPr/>
            </a:pPr>
            <a:r>
              <a:rPr kumimoji="0" lang="es-ES" altLang="es-MX" sz="21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Inversión de  120 000</a:t>
            </a:r>
          </a:p>
          <a:p>
            <a:pPr marL="0" marR="0" lvl="0" indent="0" algn="r" defTabSz="342900" rtl="0" eaLnBrk="1" fontAlgn="auto" latinLnBrk="0" hangingPunct="1">
              <a:lnSpc>
                <a:spcPct val="100000"/>
              </a:lnSpc>
              <a:spcBef>
                <a:spcPct val="0"/>
              </a:spcBef>
              <a:spcAft>
                <a:spcPts val="0"/>
              </a:spcAft>
              <a:buClrTx/>
              <a:buSzTx/>
              <a:buFontTx/>
              <a:buNone/>
              <a:tabLst/>
              <a:defRPr/>
            </a:pPr>
            <a:r>
              <a:rPr kumimoji="0" lang="es-ES" altLang="es-MX" sz="21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Se vende en  600 000</a:t>
            </a:r>
          </a:p>
        </p:txBody>
      </p:sp>
      <p:sp>
        <p:nvSpPr>
          <p:cNvPr id="1675268" name="Rectangle 4">
            <a:extLst>
              <a:ext uri="{FF2B5EF4-FFF2-40B4-BE49-F238E27FC236}">
                <a16:creationId xmlns:a16="http://schemas.microsoft.com/office/drawing/2014/main" id="{0C14D8C3-EA2F-4E30-9F55-F1B41BE440CE}"/>
              </a:ext>
            </a:extLst>
          </p:cNvPr>
          <p:cNvSpPr>
            <a:spLocks noChangeArrowheads="1"/>
          </p:cNvSpPr>
          <p:nvPr/>
        </p:nvSpPr>
        <p:spPr bwMode="auto">
          <a:xfrm>
            <a:off x="1950424" y="4529641"/>
            <a:ext cx="5829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9056" tIns="34529" rIns="69056" bIns="34529"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342900" rtl="0" eaLnBrk="1" fontAlgn="auto" latinLnBrk="0" hangingPunct="1">
              <a:lnSpc>
                <a:spcPct val="100000"/>
              </a:lnSpc>
              <a:spcBef>
                <a:spcPct val="0"/>
              </a:spcBef>
              <a:spcAft>
                <a:spcPts val="0"/>
              </a:spcAft>
              <a:buClrTx/>
              <a:buSzTx/>
              <a:buFontTx/>
              <a:buNone/>
              <a:tabLst/>
              <a:defRPr/>
            </a:pPr>
            <a:r>
              <a:rPr kumimoji="0" lang="es-MX" sz="2250" b="0" i="0" u="none" strike="noStrike" kern="1200" cap="none" spc="0" normalizeH="0" baseline="0" noProof="0" dirty="0">
                <a:ln>
                  <a:noFill/>
                </a:ln>
                <a:solidFill>
                  <a:srgbClr val="FFFFCC">
                    <a:lumMod val="75000"/>
                  </a:srgbClr>
                </a:solidFill>
                <a:effectLst/>
                <a:uLnTx/>
                <a:uFillTx/>
                <a:latin typeface="Times New Roman"/>
                <a:ea typeface="+mn-ea"/>
                <a:cs typeface="+mn-cs"/>
              </a:rPr>
              <a:t>Inversión</a:t>
            </a:r>
            <a:r>
              <a:rPr kumimoji="0" lang="es-MX" sz="2250" b="0" i="0" u="none" strike="noStrike" kern="1200" cap="none" spc="0" normalizeH="0" baseline="0" noProof="0" dirty="0">
                <a:ln>
                  <a:noFill/>
                </a:ln>
                <a:solidFill>
                  <a:srgbClr val="FFCC66"/>
                </a:solidFill>
                <a:effectLst/>
                <a:uLnTx/>
                <a:uFillTx/>
                <a:latin typeface="Times New Roman"/>
                <a:ea typeface="+mn-ea"/>
                <a:cs typeface="+mn-cs"/>
              </a:rPr>
              <a:t> </a:t>
            </a:r>
            <a:r>
              <a:rPr kumimoji="0" lang="es-ES" altLang="es-MX" sz="225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1 -&gt; </a:t>
            </a:r>
            <a:r>
              <a:rPr kumimoji="0" lang="es-MX" sz="225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Ganancia </a:t>
            </a:r>
            <a:r>
              <a:rPr kumimoji="0" lang="es-ES" altLang="es-MX" sz="225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10 a 100 a 1000</a:t>
            </a:r>
          </a:p>
        </p:txBody>
      </p:sp>
      <p:sp>
        <p:nvSpPr>
          <p:cNvPr id="1675274" name="Rectangle 10">
            <a:extLst>
              <a:ext uri="{FF2B5EF4-FFF2-40B4-BE49-F238E27FC236}">
                <a16:creationId xmlns:a16="http://schemas.microsoft.com/office/drawing/2014/main" id="{E2F9772C-B1A6-4E54-988C-BA8AB592EB6A}"/>
              </a:ext>
            </a:extLst>
          </p:cNvPr>
          <p:cNvSpPr>
            <a:spLocks noChangeArrowheads="1"/>
          </p:cNvSpPr>
          <p:nvPr/>
        </p:nvSpPr>
        <p:spPr bwMode="auto">
          <a:xfrm>
            <a:off x="1777211" y="5444515"/>
            <a:ext cx="6615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9056" tIns="34529" rIns="69056" bIns="34529"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342900" rtl="0" eaLnBrk="1" fontAlgn="auto" latinLnBrk="0" hangingPunct="1">
              <a:lnSpc>
                <a:spcPct val="100000"/>
              </a:lnSpc>
              <a:spcBef>
                <a:spcPct val="0"/>
              </a:spcBef>
              <a:spcAft>
                <a:spcPts val="0"/>
              </a:spcAft>
              <a:buClrTx/>
              <a:buSzTx/>
              <a:buFontTx/>
              <a:buNone/>
              <a:tabLst/>
              <a:defRPr/>
            </a:pPr>
            <a:r>
              <a:rPr kumimoji="0" lang="es-MX" sz="2250" b="0" i="0" u="none" strike="noStrike" kern="1200" cap="none" spc="0" normalizeH="0" baseline="0" noProof="0" dirty="0">
                <a:ln>
                  <a:noFill/>
                </a:ln>
                <a:solidFill>
                  <a:srgbClr val="FFFFCC">
                    <a:lumMod val="75000"/>
                  </a:srgbClr>
                </a:solidFill>
                <a:effectLst/>
                <a:uLnTx/>
                <a:uFillTx/>
                <a:latin typeface="Times New Roman"/>
                <a:ea typeface="+mn-ea"/>
                <a:cs typeface="+mn-cs"/>
              </a:rPr>
              <a:t>Inversión</a:t>
            </a:r>
            <a:r>
              <a:rPr kumimoji="0" lang="es-MX" sz="2250" b="0" i="0" u="none" strike="noStrike" kern="1200" cap="none" spc="0" normalizeH="0" baseline="0" noProof="0" dirty="0">
                <a:ln>
                  <a:noFill/>
                </a:ln>
                <a:solidFill>
                  <a:srgbClr val="FFCC66"/>
                </a:solidFill>
                <a:effectLst/>
                <a:uLnTx/>
                <a:uFillTx/>
                <a:latin typeface="Times New Roman"/>
                <a:ea typeface="+mn-ea"/>
                <a:cs typeface="+mn-cs"/>
              </a:rPr>
              <a:t> </a:t>
            </a:r>
            <a:r>
              <a:rPr kumimoji="0" lang="es-ES" altLang="es-MX" sz="225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1 -&gt; </a:t>
            </a:r>
            <a:r>
              <a:rPr kumimoji="0" lang="es-MX" sz="225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Ganancia </a:t>
            </a:r>
            <a:r>
              <a:rPr kumimoji="0" lang="es-ES" altLang="es-MX" sz="225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100 a 1000 a 10000</a:t>
            </a:r>
          </a:p>
        </p:txBody>
      </p:sp>
      <p:sp>
        <p:nvSpPr>
          <p:cNvPr id="1675275" name="Rectangle 11">
            <a:extLst>
              <a:ext uri="{FF2B5EF4-FFF2-40B4-BE49-F238E27FC236}">
                <a16:creationId xmlns:a16="http://schemas.microsoft.com/office/drawing/2014/main" id="{0E030200-1E56-470F-898A-92C95A066E20}"/>
              </a:ext>
            </a:extLst>
          </p:cNvPr>
          <p:cNvSpPr>
            <a:spLocks noChangeArrowheads="1"/>
          </p:cNvSpPr>
          <p:nvPr/>
        </p:nvSpPr>
        <p:spPr bwMode="auto">
          <a:xfrm>
            <a:off x="1890561" y="6253951"/>
            <a:ext cx="564951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9056" tIns="34529" rIns="69056" bIns="34529"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ctr" defTabSz="342900" rtl="0" eaLnBrk="1" fontAlgn="auto" latinLnBrk="0" hangingPunct="1">
              <a:lnSpc>
                <a:spcPct val="100000"/>
              </a:lnSpc>
              <a:spcBef>
                <a:spcPct val="0"/>
              </a:spcBef>
              <a:spcAft>
                <a:spcPts val="0"/>
              </a:spcAft>
              <a:buClrTx/>
              <a:buSzTx/>
              <a:buFontTx/>
              <a:buNone/>
              <a:tabLst/>
              <a:defRPr/>
            </a:pPr>
            <a:r>
              <a:rPr kumimoji="0" lang="es-MX" sz="2250" b="0" i="0" u="none" strike="noStrike" kern="1200" cap="none" spc="0" normalizeH="0" baseline="0" noProof="0" dirty="0">
                <a:ln>
                  <a:noFill/>
                </a:ln>
                <a:solidFill>
                  <a:srgbClr val="FFFFCC">
                    <a:lumMod val="75000"/>
                  </a:srgbClr>
                </a:solidFill>
                <a:effectLst/>
                <a:uLnTx/>
                <a:uFillTx/>
                <a:latin typeface="Times New Roman"/>
                <a:ea typeface="+mn-ea"/>
                <a:cs typeface="+mn-cs"/>
              </a:rPr>
              <a:t>Inversión</a:t>
            </a:r>
            <a:r>
              <a:rPr kumimoji="0" lang="es-MX" sz="2250" b="0" i="0" u="none" strike="noStrike" kern="1200" cap="none" spc="0" normalizeH="0" baseline="0" noProof="0" dirty="0">
                <a:ln>
                  <a:noFill/>
                </a:ln>
                <a:solidFill>
                  <a:srgbClr val="FFCC66"/>
                </a:solidFill>
                <a:effectLst/>
                <a:uLnTx/>
                <a:uFillTx/>
                <a:latin typeface="Times New Roman"/>
                <a:ea typeface="+mn-ea"/>
                <a:cs typeface="+mn-cs"/>
              </a:rPr>
              <a:t> </a:t>
            </a:r>
            <a:r>
              <a:rPr kumimoji="0" lang="es-ES" altLang="es-MX" sz="225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1 -&gt; </a:t>
            </a:r>
            <a:r>
              <a:rPr kumimoji="0" lang="es-MX" sz="225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Ganancia </a:t>
            </a:r>
            <a:r>
              <a:rPr kumimoji="0" lang="es-ES" altLang="es-MX" sz="225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1000 a     ....</a:t>
            </a:r>
          </a:p>
        </p:txBody>
      </p:sp>
      <p:sp>
        <p:nvSpPr>
          <p:cNvPr id="22535" name="Rectangle 12">
            <a:extLst>
              <a:ext uri="{FF2B5EF4-FFF2-40B4-BE49-F238E27FC236}">
                <a16:creationId xmlns:a16="http://schemas.microsoft.com/office/drawing/2014/main" id="{00ECF8C2-E0EE-43E5-9F6E-2CB09B4919BA}"/>
              </a:ext>
            </a:extLst>
          </p:cNvPr>
          <p:cNvSpPr>
            <a:spLocks noChangeArrowheads="1"/>
          </p:cNvSpPr>
          <p:nvPr/>
        </p:nvSpPr>
        <p:spPr bwMode="auto">
          <a:xfrm>
            <a:off x="1068207" y="-19475"/>
            <a:ext cx="58492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342900" rtl="0" eaLnBrk="1" fontAlgn="auto" latinLnBrk="0" hangingPunct="1">
              <a:lnSpc>
                <a:spcPct val="100000"/>
              </a:lnSpc>
              <a:spcBef>
                <a:spcPct val="0"/>
              </a:spcBef>
              <a:spcAft>
                <a:spcPts val="0"/>
              </a:spcAft>
              <a:buClrTx/>
              <a:buSzTx/>
              <a:buFontTx/>
              <a:buNone/>
              <a:tabLst/>
              <a:defRPr/>
            </a:pPr>
            <a:r>
              <a:rPr kumimoji="0" lang="es-MX" altLang="es-MX" sz="3800" b="1" i="0" u="none" strike="noStrike" kern="1200" cap="none" spc="0" normalizeH="0" baseline="0" noProof="0" dirty="0">
                <a:ln>
                  <a:noFill/>
                </a:ln>
                <a:solidFill>
                  <a:srgbClr val="FF9933"/>
                </a:solidFill>
                <a:effectLst/>
                <a:uLnTx/>
                <a:uFillTx/>
                <a:latin typeface="Times New Roman"/>
                <a:ea typeface="+mn-ea"/>
                <a:cs typeface="+mn-cs"/>
              </a:rPr>
              <a:t>Desarrollo Industrial</a:t>
            </a:r>
          </a:p>
          <a:p>
            <a:pPr marL="0" marR="0" lvl="0" indent="0" algn="l" defTabSz="342900" rtl="0" eaLnBrk="1" fontAlgn="auto" latinLnBrk="0" hangingPunct="1">
              <a:lnSpc>
                <a:spcPct val="100000"/>
              </a:lnSpc>
              <a:spcBef>
                <a:spcPct val="0"/>
              </a:spcBef>
              <a:spcAft>
                <a:spcPts val="0"/>
              </a:spcAft>
              <a:buClrTx/>
              <a:buSzTx/>
              <a:buFontTx/>
              <a:buNone/>
              <a:tabLst/>
              <a:defRPr/>
            </a:pPr>
            <a:r>
              <a:rPr kumimoji="0" lang="es-ES" altLang="es-MX" sz="3200" b="1" i="0" u="none" strike="noStrike" kern="1200" cap="none" spc="0" normalizeH="0" baseline="0" noProof="0" dirty="0">
                <a:ln>
                  <a:noFill/>
                </a:ln>
                <a:solidFill>
                  <a:srgbClr val="FFFFCC">
                    <a:lumMod val="75000"/>
                  </a:srgbClr>
                </a:solidFill>
                <a:effectLst/>
                <a:uLnTx/>
                <a:uFillTx/>
                <a:latin typeface="Times New Roman"/>
                <a:ea typeface="+mn-ea"/>
                <a:cs typeface="+mn-cs"/>
              </a:rPr>
              <a:t>       Cuatro Niveles de Empresas</a:t>
            </a:r>
          </a:p>
        </p:txBody>
      </p:sp>
      <p:sp>
        <p:nvSpPr>
          <p:cNvPr id="1675279" name="Rectangle 15">
            <a:extLst>
              <a:ext uri="{FF2B5EF4-FFF2-40B4-BE49-F238E27FC236}">
                <a16:creationId xmlns:a16="http://schemas.microsoft.com/office/drawing/2014/main" id="{D7623ECA-CEC7-4019-9C16-1BE601027607}"/>
              </a:ext>
            </a:extLst>
          </p:cNvPr>
          <p:cNvSpPr>
            <a:spLocks noChangeArrowheads="1"/>
          </p:cNvSpPr>
          <p:nvPr/>
        </p:nvSpPr>
        <p:spPr bwMode="auto">
          <a:xfrm>
            <a:off x="733253" y="3214913"/>
            <a:ext cx="57150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9056" tIns="34529" rIns="69056" bIns="34529" anchor="b"/>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342900" rtl="0" eaLnBrk="1" fontAlgn="auto" latinLnBrk="0" hangingPunct="1">
              <a:lnSpc>
                <a:spcPct val="100000"/>
              </a:lnSpc>
              <a:spcBef>
                <a:spcPct val="0"/>
              </a:spcBef>
              <a:spcAft>
                <a:spcPts val="0"/>
              </a:spcAft>
              <a:buClrTx/>
              <a:buSzTx/>
              <a:buFontTx/>
              <a:buNone/>
              <a:tabLst/>
              <a:defRPr/>
            </a:pPr>
            <a:r>
              <a:rPr kumimoji="0" lang="es-ES" altLang="es-MX" sz="21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10 copias  a  70 000 por copia</a:t>
            </a:r>
            <a:endParaRPr kumimoji="0" lang="es-MX" altLang="es-MX" sz="21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endParaRPr>
          </a:p>
          <a:p>
            <a:pPr marL="0" marR="0" lvl="0" indent="0" algn="r" defTabSz="342900" rtl="0" eaLnBrk="1" fontAlgn="auto" latinLnBrk="0" hangingPunct="1">
              <a:lnSpc>
                <a:spcPct val="100000"/>
              </a:lnSpc>
              <a:spcBef>
                <a:spcPct val="0"/>
              </a:spcBef>
              <a:spcAft>
                <a:spcPts val="0"/>
              </a:spcAft>
              <a:buClrTx/>
              <a:buSzTx/>
              <a:buFontTx/>
              <a:buNone/>
              <a:tabLst/>
              <a:defRPr/>
            </a:pPr>
            <a:r>
              <a:rPr kumimoji="0" lang="es-ES" altLang="es-MX" sz="21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100 copias  a  10 000 por copia</a:t>
            </a:r>
            <a:endParaRPr kumimoji="0" lang="es-MX" altLang="es-MX" sz="21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endParaRPr>
          </a:p>
          <a:p>
            <a:pPr marL="0" marR="0" lvl="0" indent="0" algn="r" defTabSz="342900" rtl="0" eaLnBrk="1" fontAlgn="auto" latinLnBrk="0" hangingPunct="1">
              <a:lnSpc>
                <a:spcPct val="100000"/>
              </a:lnSpc>
              <a:spcBef>
                <a:spcPct val="0"/>
              </a:spcBef>
              <a:spcAft>
                <a:spcPts val="0"/>
              </a:spcAft>
              <a:buClrTx/>
              <a:buSzTx/>
              <a:buFontTx/>
              <a:buNone/>
              <a:tabLst/>
              <a:defRPr/>
            </a:pPr>
            <a:r>
              <a:rPr kumimoji="0" lang="es-ES" altLang="es-MX" sz="21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1 000 copias  a     2 000 por copia</a:t>
            </a:r>
          </a:p>
          <a:p>
            <a:pPr marL="0" marR="0" lvl="0" indent="0" algn="r" defTabSz="342900" rtl="0" eaLnBrk="1" fontAlgn="auto" latinLnBrk="0" hangingPunct="1">
              <a:lnSpc>
                <a:spcPct val="100000"/>
              </a:lnSpc>
              <a:spcBef>
                <a:spcPct val="0"/>
              </a:spcBef>
              <a:spcAft>
                <a:spcPts val="0"/>
              </a:spcAft>
              <a:buClrTx/>
              <a:buSzTx/>
              <a:buFontTx/>
              <a:buNone/>
              <a:tabLst/>
              <a:defRPr/>
            </a:pPr>
            <a:r>
              <a:rPr kumimoji="0" lang="es-ES" altLang="es-MX" sz="21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10 000 copias  a        300 por copia</a:t>
            </a:r>
          </a:p>
        </p:txBody>
      </p:sp>
      <p:sp>
        <p:nvSpPr>
          <p:cNvPr id="2" name="Rectángulo 1">
            <a:extLst>
              <a:ext uri="{FF2B5EF4-FFF2-40B4-BE49-F238E27FC236}">
                <a16:creationId xmlns:a16="http://schemas.microsoft.com/office/drawing/2014/main" id="{9A9A8DC7-4F6C-4A18-90FF-72961EDA9491}"/>
              </a:ext>
            </a:extLst>
          </p:cNvPr>
          <p:cNvSpPr/>
          <p:nvPr/>
        </p:nvSpPr>
        <p:spPr>
          <a:xfrm>
            <a:off x="806653" y="1068825"/>
            <a:ext cx="6372337" cy="438582"/>
          </a:xfrm>
          <a:prstGeom prst="rect">
            <a:avLst/>
          </a:prstGeom>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s-ES" altLang="es-MX" sz="2250" b="1" i="0" u="none" strike="noStrike" kern="1200" cap="none" spc="0" normalizeH="0" baseline="0" noProof="0" dirty="0">
                <a:ln>
                  <a:noFill/>
                </a:ln>
                <a:solidFill>
                  <a:srgbClr val="FFFFCC"/>
                </a:solidFill>
                <a:effectLst/>
                <a:uLnTx/>
                <a:uFillTx/>
                <a:latin typeface="Times New Roman"/>
                <a:ea typeface="+mn-ea"/>
                <a:cs typeface="+mn-cs"/>
              </a:rPr>
              <a:t>1.- Servicios, sistemas, aplicaciones, </a:t>
            </a:r>
            <a:r>
              <a:rPr kumimoji="0" lang="es-ES" altLang="es-MX" sz="2250" b="1" i="0" u="none" strike="noStrike" kern="1200" cap="none" spc="0" normalizeH="0" baseline="0" noProof="0" dirty="0" err="1">
                <a:ln>
                  <a:noFill/>
                </a:ln>
                <a:solidFill>
                  <a:srgbClr val="FFFFCC"/>
                </a:solidFill>
                <a:effectLst/>
                <a:uLnTx/>
                <a:uFillTx/>
                <a:latin typeface="Times New Roman"/>
                <a:ea typeface="+mn-ea"/>
                <a:cs typeface="+mn-cs"/>
              </a:rPr>
              <a:t>consultorias</a:t>
            </a:r>
            <a:r>
              <a:rPr kumimoji="0" lang="es-ES" altLang="es-MX" sz="2250" b="1" i="0" u="none" strike="noStrike" kern="1200" cap="none" spc="0" normalizeH="0" baseline="0" noProof="0" dirty="0">
                <a:ln>
                  <a:noFill/>
                </a:ln>
                <a:solidFill>
                  <a:srgbClr val="FFFFCC"/>
                </a:solidFill>
                <a:effectLst/>
                <a:uLnTx/>
                <a:uFillTx/>
                <a:latin typeface="Times New Roman"/>
                <a:ea typeface="+mn-ea"/>
                <a:cs typeface="+mn-cs"/>
              </a:rPr>
              <a:t>,...</a:t>
            </a:r>
            <a:endParaRPr kumimoji="0" lang="es-MX" sz="135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3" name="Rectángulo 2">
            <a:extLst>
              <a:ext uri="{FF2B5EF4-FFF2-40B4-BE49-F238E27FC236}">
                <a16:creationId xmlns:a16="http://schemas.microsoft.com/office/drawing/2014/main" id="{0654E038-DFB4-435F-84D2-9D73CBAE2A6E}"/>
              </a:ext>
            </a:extLst>
          </p:cNvPr>
          <p:cNvSpPr/>
          <p:nvPr/>
        </p:nvSpPr>
        <p:spPr>
          <a:xfrm>
            <a:off x="1140656" y="2877179"/>
            <a:ext cx="1886670" cy="438582"/>
          </a:xfrm>
          <a:prstGeom prst="rect">
            <a:avLst/>
          </a:prstGeom>
        </p:spPr>
        <p:txBody>
          <a:bodyPr wrap="non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s-ES" altLang="es-MX" sz="2250" b="1" i="0" u="none" strike="noStrike" kern="1200" cap="none" spc="0" normalizeH="0" baseline="0" noProof="0" dirty="0">
                <a:ln>
                  <a:noFill/>
                </a:ln>
                <a:solidFill>
                  <a:srgbClr val="FFFFCC"/>
                </a:solidFill>
                <a:effectLst/>
                <a:uLnTx/>
                <a:uFillTx/>
                <a:latin typeface="Times New Roman"/>
                <a:ea typeface="+mn-ea"/>
                <a:cs typeface="+mn-cs"/>
              </a:rPr>
              <a:t>2.- Productos </a:t>
            </a:r>
            <a:endParaRPr kumimoji="0" lang="es-MX" sz="2250" b="1"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4" name="Rectángulo 3">
            <a:extLst>
              <a:ext uri="{FF2B5EF4-FFF2-40B4-BE49-F238E27FC236}">
                <a16:creationId xmlns:a16="http://schemas.microsoft.com/office/drawing/2014/main" id="{D5EEC72C-7CF0-4B33-8A29-6B855CD30159}"/>
              </a:ext>
            </a:extLst>
          </p:cNvPr>
          <p:cNvSpPr/>
          <p:nvPr/>
        </p:nvSpPr>
        <p:spPr>
          <a:xfrm>
            <a:off x="1187552" y="5017013"/>
            <a:ext cx="2148345" cy="438582"/>
          </a:xfrm>
          <a:prstGeom prst="rect">
            <a:avLst/>
          </a:prstGeom>
        </p:spPr>
        <p:txBody>
          <a:bodyPr wrap="non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s-ES" altLang="es-MX" sz="2250" b="1" i="0" u="none" strike="noStrike" kern="1200" cap="none" spc="0" normalizeH="0" baseline="0" noProof="0" dirty="0">
                <a:ln>
                  <a:noFill/>
                </a:ln>
                <a:solidFill>
                  <a:srgbClr val="FFFFCC"/>
                </a:solidFill>
                <a:effectLst/>
                <a:uLnTx/>
                <a:uFillTx/>
                <a:latin typeface="Times New Roman"/>
                <a:ea typeface="+mn-ea"/>
                <a:cs typeface="+mn-cs"/>
              </a:rPr>
              <a:t>3.- Plataformas </a:t>
            </a:r>
            <a:endParaRPr kumimoji="0" lang="es-MX" sz="2250" b="1"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5" name="Rectángulo 4">
            <a:extLst>
              <a:ext uri="{FF2B5EF4-FFF2-40B4-BE49-F238E27FC236}">
                <a16:creationId xmlns:a16="http://schemas.microsoft.com/office/drawing/2014/main" id="{B0A59BE2-EB8A-4DA8-92E3-E8E6F923CA09}"/>
              </a:ext>
            </a:extLst>
          </p:cNvPr>
          <p:cNvSpPr/>
          <p:nvPr/>
        </p:nvSpPr>
        <p:spPr>
          <a:xfrm>
            <a:off x="1262711" y="5887612"/>
            <a:ext cx="1146468" cy="438582"/>
          </a:xfrm>
          <a:prstGeom prst="rect">
            <a:avLst/>
          </a:prstGeom>
        </p:spPr>
        <p:txBody>
          <a:bodyPr wrap="non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s-ES" altLang="es-MX" sz="2250" b="1" i="0" u="none" strike="noStrike" kern="1200" cap="none" spc="0" normalizeH="0" baseline="0" noProof="0" dirty="0">
                <a:ln>
                  <a:noFill/>
                </a:ln>
                <a:solidFill>
                  <a:srgbClr val="FFFFCC"/>
                </a:solidFill>
                <a:effectLst/>
                <a:uLnTx/>
                <a:uFillTx/>
                <a:latin typeface="Times New Roman"/>
                <a:ea typeface="+mn-ea"/>
                <a:cs typeface="+mn-cs"/>
              </a:rPr>
              <a:t>4.-Base </a:t>
            </a:r>
            <a:endParaRPr kumimoji="0" lang="es-MX" sz="2250" b="1"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2550015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FFA92475-009F-4A2A-ABCE-8B0A72925F47}"/>
              </a:ext>
            </a:extLst>
          </p:cNvPr>
          <p:cNvGrpSpPr/>
          <p:nvPr/>
        </p:nvGrpSpPr>
        <p:grpSpPr>
          <a:xfrm>
            <a:off x="190500" y="381000"/>
            <a:ext cx="8915400" cy="6316941"/>
            <a:chOff x="190500" y="381000"/>
            <a:chExt cx="8915400" cy="6316941"/>
          </a:xfrm>
        </p:grpSpPr>
        <p:sp>
          <p:nvSpPr>
            <p:cNvPr id="6146" name="Oval 2">
              <a:extLst>
                <a:ext uri="{FF2B5EF4-FFF2-40B4-BE49-F238E27FC236}">
                  <a16:creationId xmlns:a16="http://schemas.microsoft.com/office/drawing/2014/main" id="{8D4C1CD2-9F3E-4595-BB95-AA8770A6EFB5}"/>
                </a:ext>
              </a:extLst>
            </p:cNvPr>
            <p:cNvSpPr>
              <a:spLocks noChangeArrowheads="1"/>
            </p:cNvSpPr>
            <p:nvPr/>
          </p:nvSpPr>
          <p:spPr bwMode="auto">
            <a:xfrm>
              <a:off x="457200" y="1447800"/>
              <a:ext cx="2209800"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Psicología</a:t>
              </a:r>
              <a:endPar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47" name="Oval 3">
              <a:extLst>
                <a:ext uri="{FF2B5EF4-FFF2-40B4-BE49-F238E27FC236}">
                  <a16:creationId xmlns:a16="http://schemas.microsoft.com/office/drawing/2014/main" id="{FCE79EE6-DD2E-489F-8907-CF1A4B1E9A3E}"/>
                </a:ext>
              </a:extLst>
            </p:cNvPr>
            <p:cNvSpPr>
              <a:spLocks noChangeArrowheads="1"/>
            </p:cNvSpPr>
            <p:nvPr/>
          </p:nvSpPr>
          <p:spPr bwMode="auto">
            <a:xfrm>
              <a:off x="1981200" y="533400"/>
              <a:ext cx="2484438"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Neurología</a:t>
              </a:r>
            </a:p>
          </p:txBody>
        </p:sp>
        <p:sp>
          <p:nvSpPr>
            <p:cNvPr id="6148" name="Oval 4">
              <a:extLst>
                <a:ext uri="{FF2B5EF4-FFF2-40B4-BE49-F238E27FC236}">
                  <a16:creationId xmlns:a16="http://schemas.microsoft.com/office/drawing/2014/main" id="{CA8967F5-0D4D-4903-96D6-0AFBC6458BE4}"/>
                </a:ext>
              </a:extLst>
            </p:cNvPr>
            <p:cNvSpPr>
              <a:spLocks noChangeArrowheads="1"/>
            </p:cNvSpPr>
            <p:nvPr/>
          </p:nvSpPr>
          <p:spPr bwMode="auto">
            <a:xfrm>
              <a:off x="1600200" y="5410200"/>
              <a:ext cx="2382838" cy="614363"/>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Lingüística</a:t>
              </a:r>
            </a:p>
          </p:txBody>
        </p:sp>
        <p:sp>
          <p:nvSpPr>
            <p:cNvPr id="6149" name="Oval 5">
              <a:extLst>
                <a:ext uri="{FF2B5EF4-FFF2-40B4-BE49-F238E27FC236}">
                  <a16:creationId xmlns:a16="http://schemas.microsoft.com/office/drawing/2014/main" id="{2D55D7A2-42A8-4044-AB1F-214DC044DBDA}"/>
                </a:ext>
              </a:extLst>
            </p:cNvPr>
            <p:cNvSpPr>
              <a:spLocks noChangeArrowheads="1"/>
            </p:cNvSpPr>
            <p:nvPr/>
          </p:nvSpPr>
          <p:spPr bwMode="auto">
            <a:xfrm>
              <a:off x="228599" y="3581400"/>
              <a:ext cx="1849437"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Biología</a:t>
              </a:r>
            </a:p>
          </p:txBody>
        </p:sp>
        <p:sp>
          <p:nvSpPr>
            <p:cNvPr id="6150" name="Oval 6">
              <a:extLst>
                <a:ext uri="{FF2B5EF4-FFF2-40B4-BE49-F238E27FC236}">
                  <a16:creationId xmlns:a16="http://schemas.microsoft.com/office/drawing/2014/main" id="{47D75ADC-93FF-40E5-BD34-CE45A0561902}"/>
                </a:ext>
              </a:extLst>
            </p:cNvPr>
            <p:cNvSpPr>
              <a:spLocks noChangeArrowheads="1"/>
            </p:cNvSpPr>
            <p:nvPr/>
          </p:nvSpPr>
          <p:spPr bwMode="auto">
            <a:xfrm>
              <a:off x="4419600" y="5334000"/>
              <a:ext cx="2667000"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Matemáticas</a:t>
              </a:r>
            </a:p>
          </p:txBody>
        </p:sp>
        <p:sp>
          <p:nvSpPr>
            <p:cNvPr id="6151" name="Oval 7">
              <a:extLst>
                <a:ext uri="{FF2B5EF4-FFF2-40B4-BE49-F238E27FC236}">
                  <a16:creationId xmlns:a16="http://schemas.microsoft.com/office/drawing/2014/main" id="{F795A640-E625-4986-8386-8FD5B81342BA}"/>
                </a:ext>
              </a:extLst>
            </p:cNvPr>
            <p:cNvSpPr>
              <a:spLocks noChangeArrowheads="1"/>
            </p:cNvSpPr>
            <p:nvPr/>
          </p:nvSpPr>
          <p:spPr bwMode="auto">
            <a:xfrm>
              <a:off x="6858000" y="3886200"/>
              <a:ext cx="1905001"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Etología</a:t>
              </a:r>
            </a:p>
          </p:txBody>
        </p:sp>
        <p:sp>
          <p:nvSpPr>
            <p:cNvPr id="6152" name="Oval 8">
              <a:extLst>
                <a:ext uri="{FF2B5EF4-FFF2-40B4-BE49-F238E27FC236}">
                  <a16:creationId xmlns:a16="http://schemas.microsoft.com/office/drawing/2014/main" id="{64388129-B5FF-4401-80A2-EAC06A28004B}"/>
                </a:ext>
              </a:extLst>
            </p:cNvPr>
            <p:cNvSpPr>
              <a:spLocks noChangeArrowheads="1"/>
            </p:cNvSpPr>
            <p:nvPr/>
          </p:nvSpPr>
          <p:spPr bwMode="auto">
            <a:xfrm>
              <a:off x="4648200" y="381000"/>
              <a:ext cx="1431925" cy="60960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Física</a:t>
              </a:r>
            </a:p>
          </p:txBody>
        </p:sp>
        <p:sp>
          <p:nvSpPr>
            <p:cNvPr id="6153" name="Oval 9">
              <a:extLst>
                <a:ext uri="{FF2B5EF4-FFF2-40B4-BE49-F238E27FC236}">
                  <a16:creationId xmlns:a16="http://schemas.microsoft.com/office/drawing/2014/main" id="{218229FA-18FC-40BE-9CD9-629F5CB82D3D}"/>
                </a:ext>
              </a:extLst>
            </p:cNvPr>
            <p:cNvSpPr>
              <a:spLocks noChangeArrowheads="1"/>
            </p:cNvSpPr>
            <p:nvPr/>
          </p:nvSpPr>
          <p:spPr bwMode="auto">
            <a:xfrm>
              <a:off x="6324600" y="723900"/>
              <a:ext cx="2514600" cy="1110037"/>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Inteligencia Artificial</a:t>
              </a:r>
              <a:endPar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54" name="Text Box 10">
              <a:extLst>
                <a:ext uri="{FF2B5EF4-FFF2-40B4-BE49-F238E27FC236}">
                  <a16:creationId xmlns:a16="http://schemas.microsoft.com/office/drawing/2014/main" id="{8DCEE7AE-2BC6-466F-9BA5-A632921DE22F}"/>
                </a:ext>
              </a:extLst>
            </p:cNvPr>
            <p:cNvSpPr txBox="1">
              <a:spLocks noChangeArrowheads="1"/>
            </p:cNvSpPr>
            <p:nvPr/>
          </p:nvSpPr>
          <p:spPr bwMode="auto">
            <a:xfrm>
              <a:off x="6181725" y="688975"/>
              <a:ext cx="89535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55" name="Text Box 11">
              <a:extLst>
                <a:ext uri="{FF2B5EF4-FFF2-40B4-BE49-F238E27FC236}">
                  <a16:creationId xmlns:a16="http://schemas.microsoft.com/office/drawing/2014/main" id="{D78D45B3-1D5C-4C6D-A428-29EB6D64B163}"/>
                </a:ext>
              </a:extLst>
            </p:cNvPr>
            <p:cNvSpPr txBox="1">
              <a:spLocks noChangeArrowheads="1"/>
            </p:cNvSpPr>
            <p:nvPr/>
          </p:nvSpPr>
          <p:spPr bwMode="auto">
            <a:xfrm>
              <a:off x="2590800" y="2590800"/>
              <a:ext cx="89376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56" name="Text Box 12">
              <a:extLst>
                <a:ext uri="{FF2B5EF4-FFF2-40B4-BE49-F238E27FC236}">
                  <a16:creationId xmlns:a16="http://schemas.microsoft.com/office/drawing/2014/main" id="{DC578451-DCEE-48AA-96B1-B4CE32A5AEEA}"/>
                </a:ext>
              </a:extLst>
            </p:cNvPr>
            <p:cNvSpPr txBox="1">
              <a:spLocks noChangeArrowheads="1"/>
            </p:cNvSpPr>
            <p:nvPr/>
          </p:nvSpPr>
          <p:spPr bwMode="auto">
            <a:xfrm>
              <a:off x="6553200" y="5181600"/>
              <a:ext cx="893763"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57" name="Text Box 13">
              <a:extLst>
                <a:ext uri="{FF2B5EF4-FFF2-40B4-BE49-F238E27FC236}">
                  <a16:creationId xmlns:a16="http://schemas.microsoft.com/office/drawing/2014/main" id="{0FC2887C-BA8D-4944-9E2C-8B8910EED523}"/>
                </a:ext>
              </a:extLst>
            </p:cNvPr>
            <p:cNvSpPr txBox="1">
              <a:spLocks noChangeArrowheads="1"/>
            </p:cNvSpPr>
            <p:nvPr/>
          </p:nvSpPr>
          <p:spPr bwMode="auto">
            <a:xfrm>
              <a:off x="7254875" y="4714875"/>
              <a:ext cx="89535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58" name="Text Box 14">
              <a:extLst>
                <a:ext uri="{FF2B5EF4-FFF2-40B4-BE49-F238E27FC236}">
                  <a16:creationId xmlns:a16="http://schemas.microsoft.com/office/drawing/2014/main" id="{3D782283-16C4-4C48-8780-40B24DB5D749}"/>
                </a:ext>
              </a:extLst>
            </p:cNvPr>
            <p:cNvSpPr txBox="1">
              <a:spLocks noChangeArrowheads="1"/>
            </p:cNvSpPr>
            <p:nvPr/>
          </p:nvSpPr>
          <p:spPr bwMode="auto">
            <a:xfrm>
              <a:off x="636588" y="2989263"/>
              <a:ext cx="893762"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59" name="Oval 15">
              <a:extLst>
                <a:ext uri="{FF2B5EF4-FFF2-40B4-BE49-F238E27FC236}">
                  <a16:creationId xmlns:a16="http://schemas.microsoft.com/office/drawing/2014/main" id="{53EC8C65-9F04-4E11-8AD0-42C3C5D9DE57}"/>
                </a:ext>
              </a:extLst>
            </p:cNvPr>
            <p:cNvSpPr>
              <a:spLocks noChangeArrowheads="1"/>
            </p:cNvSpPr>
            <p:nvPr/>
          </p:nvSpPr>
          <p:spPr bwMode="auto">
            <a:xfrm>
              <a:off x="1981200" y="1676400"/>
              <a:ext cx="5105400" cy="31242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0" name="Text Box 16">
              <a:extLst>
                <a:ext uri="{FF2B5EF4-FFF2-40B4-BE49-F238E27FC236}">
                  <a16:creationId xmlns:a16="http://schemas.microsoft.com/office/drawing/2014/main" id="{51C596B1-F9F9-4A61-96E7-4E8BD014E145}"/>
                </a:ext>
              </a:extLst>
            </p:cNvPr>
            <p:cNvSpPr txBox="1">
              <a:spLocks noChangeArrowheads="1"/>
            </p:cNvSpPr>
            <p:nvPr/>
          </p:nvSpPr>
          <p:spPr bwMode="auto">
            <a:xfrm>
              <a:off x="3602037" y="2850059"/>
              <a:ext cx="306686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4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4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1" name="Text Box 17">
              <a:extLst>
                <a:ext uri="{FF2B5EF4-FFF2-40B4-BE49-F238E27FC236}">
                  <a16:creationId xmlns:a16="http://schemas.microsoft.com/office/drawing/2014/main" id="{887A57F6-2F0D-49F7-BEB2-28438CCEA18C}"/>
                </a:ext>
              </a:extLst>
            </p:cNvPr>
            <p:cNvSpPr txBox="1">
              <a:spLocks noChangeArrowheads="1"/>
            </p:cNvSpPr>
            <p:nvPr/>
          </p:nvSpPr>
          <p:spPr bwMode="auto">
            <a:xfrm>
              <a:off x="2743200" y="2057400"/>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pensamiento</a:t>
              </a:r>
              <a:endPar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2" name="Text Box 18">
              <a:extLst>
                <a:ext uri="{FF2B5EF4-FFF2-40B4-BE49-F238E27FC236}">
                  <a16:creationId xmlns:a16="http://schemas.microsoft.com/office/drawing/2014/main" id="{C069AFB0-5FB2-4AAC-ACFD-24B297287887}"/>
                </a:ext>
              </a:extLst>
            </p:cNvPr>
            <p:cNvSpPr txBox="1">
              <a:spLocks noChangeArrowheads="1"/>
            </p:cNvSpPr>
            <p:nvPr/>
          </p:nvSpPr>
          <p:spPr bwMode="auto">
            <a:xfrm>
              <a:off x="4495800" y="18288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percepción</a:t>
              </a:r>
              <a:r>
                <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 </a:t>
              </a:r>
            </a:p>
          </p:txBody>
        </p:sp>
        <p:sp>
          <p:nvSpPr>
            <p:cNvPr id="6163" name="Text Box 19">
              <a:extLst>
                <a:ext uri="{FF2B5EF4-FFF2-40B4-BE49-F238E27FC236}">
                  <a16:creationId xmlns:a16="http://schemas.microsoft.com/office/drawing/2014/main" id="{528897C9-A641-4552-94E4-B8AEE0452CA9}"/>
                </a:ext>
              </a:extLst>
            </p:cNvPr>
            <p:cNvSpPr txBox="1">
              <a:spLocks noChangeArrowheads="1"/>
            </p:cNvSpPr>
            <p:nvPr/>
          </p:nvSpPr>
          <p:spPr bwMode="auto">
            <a:xfrm>
              <a:off x="5257800" y="26670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afectividad</a:t>
              </a:r>
              <a:endPar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4" name="Text Box 20">
              <a:extLst>
                <a:ext uri="{FF2B5EF4-FFF2-40B4-BE49-F238E27FC236}">
                  <a16:creationId xmlns:a16="http://schemas.microsoft.com/office/drawing/2014/main" id="{10ABCDAA-15AB-483B-A40E-41C06CC96276}"/>
                </a:ext>
              </a:extLst>
            </p:cNvPr>
            <p:cNvSpPr txBox="1">
              <a:spLocks noChangeArrowheads="1"/>
            </p:cNvSpPr>
            <p:nvPr/>
          </p:nvSpPr>
          <p:spPr bwMode="auto">
            <a:xfrm>
              <a:off x="4724400" y="38100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inteligencia</a:t>
              </a:r>
              <a:endPar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5" name="Text Box 21">
              <a:extLst>
                <a:ext uri="{FF2B5EF4-FFF2-40B4-BE49-F238E27FC236}">
                  <a16:creationId xmlns:a16="http://schemas.microsoft.com/office/drawing/2014/main" id="{B0C3A5D6-3819-4752-87E5-2C2CFB6F2082}"/>
                </a:ext>
              </a:extLst>
            </p:cNvPr>
            <p:cNvSpPr txBox="1">
              <a:spLocks noChangeArrowheads="1"/>
            </p:cNvSpPr>
            <p:nvPr/>
          </p:nvSpPr>
          <p:spPr bwMode="auto">
            <a:xfrm>
              <a:off x="2209800" y="2997599"/>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conciencia</a:t>
              </a:r>
              <a:endPar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66" name="Text Box 22">
              <a:extLst>
                <a:ext uri="{FF2B5EF4-FFF2-40B4-BE49-F238E27FC236}">
                  <a16:creationId xmlns:a16="http://schemas.microsoft.com/office/drawing/2014/main" id="{574C385D-D2B3-4EBE-AF4E-C3FB3CE68C83}"/>
                </a:ext>
              </a:extLst>
            </p:cNvPr>
            <p:cNvSpPr txBox="1">
              <a:spLocks noChangeArrowheads="1"/>
            </p:cNvSpPr>
            <p:nvPr/>
          </p:nvSpPr>
          <p:spPr bwMode="auto">
            <a:xfrm>
              <a:off x="2438400" y="3810000"/>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MX"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evolución</a:t>
              </a:r>
              <a:r>
                <a:rPr kumimoji="0" lang="es-ES" alt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 </a:t>
              </a:r>
            </a:p>
          </p:txBody>
        </p:sp>
        <p:sp>
          <p:nvSpPr>
            <p:cNvPr id="6167" name="Text Box 23">
              <a:extLst>
                <a:ext uri="{FF2B5EF4-FFF2-40B4-BE49-F238E27FC236}">
                  <a16:creationId xmlns:a16="http://schemas.microsoft.com/office/drawing/2014/main" id="{8A901EDE-3931-4A7F-A3CC-29DA1A64219C}"/>
                </a:ext>
              </a:extLst>
            </p:cNvPr>
            <p:cNvSpPr txBox="1">
              <a:spLocks noChangeArrowheads="1"/>
            </p:cNvSpPr>
            <p:nvPr/>
          </p:nvSpPr>
          <p:spPr bwMode="auto">
            <a:xfrm>
              <a:off x="7620000" y="2362200"/>
              <a:ext cx="89376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68" name="Text Box 24">
              <a:extLst>
                <a:ext uri="{FF2B5EF4-FFF2-40B4-BE49-F238E27FC236}">
                  <a16:creationId xmlns:a16="http://schemas.microsoft.com/office/drawing/2014/main" id="{0AD12D29-8CFF-4552-ABB2-F3D5524E872D}"/>
                </a:ext>
              </a:extLst>
            </p:cNvPr>
            <p:cNvSpPr txBox="1">
              <a:spLocks noChangeArrowheads="1"/>
            </p:cNvSpPr>
            <p:nvPr/>
          </p:nvSpPr>
          <p:spPr bwMode="auto">
            <a:xfrm>
              <a:off x="5410200" y="3352800"/>
              <a:ext cx="89376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69" name="Text Box 25">
              <a:extLst>
                <a:ext uri="{FF2B5EF4-FFF2-40B4-BE49-F238E27FC236}">
                  <a16:creationId xmlns:a16="http://schemas.microsoft.com/office/drawing/2014/main" id="{9E198878-2A31-4FA9-946A-FE0DEB1CE637}"/>
                </a:ext>
              </a:extLst>
            </p:cNvPr>
            <p:cNvSpPr txBox="1">
              <a:spLocks noChangeArrowheads="1"/>
            </p:cNvSpPr>
            <p:nvPr/>
          </p:nvSpPr>
          <p:spPr bwMode="auto">
            <a:xfrm>
              <a:off x="3581400" y="4267200"/>
              <a:ext cx="89376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70" name="Text Box 26">
              <a:extLst>
                <a:ext uri="{FF2B5EF4-FFF2-40B4-BE49-F238E27FC236}">
                  <a16:creationId xmlns:a16="http://schemas.microsoft.com/office/drawing/2014/main" id="{F2EFDE22-11BC-470D-AD7B-734B079B6ED0}"/>
                </a:ext>
              </a:extLst>
            </p:cNvPr>
            <p:cNvSpPr txBox="1">
              <a:spLocks noChangeArrowheads="1"/>
            </p:cNvSpPr>
            <p:nvPr/>
          </p:nvSpPr>
          <p:spPr bwMode="auto">
            <a:xfrm>
              <a:off x="7696200" y="3276600"/>
              <a:ext cx="893763"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2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a:t>
              </a:r>
            </a:p>
          </p:txBody>
        </p:sp>
        <p:sp>
          <p:nvSpPr>
            <p:cNvPr id="6171" name="Oval 27">
              <a:extLst>
                <a:ext uri="{FF2B5EF4-FFF2-40B4-BE49-F238E27FC236}">
                  <a16:creationId xmlns:a16="http://schemas.microsoft.com/office/drawing/2014/main" id="{074D2664-306F-4320-BFFD-B4DA0C974374}"/>
                </a:ext>
              </a:extLst>
            </p:cNvPr>
            <p:cNvSpPr>
              <a:spLocks noChangeArrowheads="1"/>
            </p:cNvSpPr>
            <p:nvPr/>
          </p:nvSpPr>
          <p:spPr bwMode="auto">
            <a:xfrm>
              <a:off x="304799" y="4724400"/>
              <a:ext cx="2346325" cy="614363"/>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rPr>
                <a:t>Educación</a:t>
              </a:r>
              <a:endParaRPr kumimoji="0" lang="es-ES" altLang="es-MX" sz="2400" b="1"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2" name="Line 28">
              <a:extLst>
                <a:ext uri="{FF2B5EF4-FFF2-40B4-BE49-F238E27FC236}">
                  <a16:creationId xmlns:a16="http://schemas.microsoft.com/office/drawing/2014/main" id="{8F297321-A4B4-4E20-B1E7-853532327E4A}"/>
                </a:ext>
              </a:extLst>
            </p:cNvPr>
            <p:cNvSpPr>
              <a:spLocks noChangeShapeType="1"/>
            </p:cNvSpPr>
            <p:nvPr/>
          </p:nvSpPr>
          <p:spPr bwMode="auto">
            <a:xfrm>
              <a:off x="1828800" y="2133600"/>
              <a:ext cx="381000" cy="304800"/>
            </a:xfrm>
            <a:prstGeom prst="line">
              <a:avLst/>
            </a:prstGeom>
            <a:noFill/>
            <a:ln w="50800">
              <a:solidFill>
                <a:schemeClr val="tx1"/>
              </a:solidFill>
              <a:round/>
              <a:headEnd type="triangle"/>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4" name="Line 30">
              <a:extLst>
                <a:ext uri="{FF2B5EF4-FFF2-40B4-BE49-F238E27FC236}">
                  <a16:creationId xmlns:a16="http://schemas.microsoft.com/office/drawing/2014/main" id="{DD199D6B-9816-4C52-B6F2-D1AC0E137562}"/>
                </a:ext>
              </a:extLst>
            </p:cNvPr>
            <p:cNvSpPr>
              <a:spLocks noChangeShapeType="1"/>
            </p:cNvSpPr>
            <p:nvPr/>
          </p:nvSpPr>
          <p:spPr bwMode="auto">
            <a:xfrm flipH="1">
              <a:off x="4953000" y="990600"/>
              <a:ext cx="228600" cy="609600"/>
            </a:xfrm>
            <a:prstGeom prst="line">
              <a:avLst/>
            </a:prstGeom>
            <a:noFill/>
            <a:ln w="50800">
              <a:solidFill>
                <a:schemeClr val="tx1"/>
              </a:solidFill>
              <a:round/>
              <a:headEnd type="triangle"/>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5" name="Line 31">
              <a:extLst>
                <a:ext uri="{FF2B5EF4-FFF2-40B4-BE49-F238E27FC236}">
                  <a16:creationId xmlns:a16="http://schemas.microsoft.com/office/drawing/2014/main" id="{44467497-11E2-44A4-9AD2-864C3347B58A}"/>
                </a:ext>
              </a:extLst>
            </p:cNvPr>
            <p:cNvSpPr>
              <a:spLocks noChangeShapeType="1"/>
            </p:cNvSpPr>
            <p:nvPr/>
          </p:nvSpPr>
          <p:spPr bwMode="auto">
            <a:xfrm flipH="1">
              <a:off x="6705600" y="1905000"/>
              <a:ext cx="457200" cy="304800"/>
            </a:xfrm>
            <a:prstGeom prst="line">
              <a:avLst/>
            </a:prstGeom>
            <a:noFill/>
            <a:ln w="50800">
              <a:solidFill>
                <a:schemeClr val="tx1"/>
              </a:solidFill>
              <a:round/>
              <a:headEnd type="triangle"/>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6" name="Line 32">
              <a:extLst>
                <a:ext uri="{FF2B5EF4-FFF2-40B4-BE49-F238E27FC236}">
                  <a16:creationId xmlns:a16="http://schemas.microsoft.com/office/drawing/2014/main" id="{D94A4349-1C7A-4954-8481-70B14D5711BF}"/>
                </a:ext>
              </a:extLst>
            </p:cNvPr>
            <p:cNvSpPr>
              <a:spLocks noChangeShapeType="1"/>
            </p:cNvSpPr>
            <p:nvPr/>
          </p:nvSpPr>
          <p:spPr bwMode="auto">
            <a:xfrm>
              <a:off x="7010400" y="3657600"/>
              <a:ext cx="457200" cy="228600"/>
            </a:xfrm>
            <a:prstGeom prst="line">
              <a:avLst/>
            </a:prstGeom>
            <a:noFill/>
            <a:ln w="50800">
              <a:solidFill>
                <a:schemeClr val="tx1"/>
              </a:solidFill>
              <a:round/>
              <a:headEnd type="none" w="med" len="med"/>
              <a:tailEnd type="triangl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7" name="Line 33">
              <a:extLst>
                <a:ext uri="{FF2B5EF4-FFF2-40B4-BE49-F238E27FC236}">
                  <a16:creationId xmlns:a16="http://schemas.microsoft.com/office/drawing/2014/main" id="{0546AF92-99C9-4874-A2AD-A8B880C3F439}"/>
                </a:ext>
              </a:extLst>
            </p:cNvPr>
            <p:cNvSpPr>
              <a:spLocks noChangeShapeType="1"/>
            </p:cNvSpPr>
            <p:nvPr/>
          </p:nvSpPr>
          <p:spPr bwMode="auto">
            <a:xfrm>
              <a:off x="5486400" y="4800600"/>
              <a:ext cx="0" cy="533400"/>
            </a:xfrm>
            <a:prstGeom prst="line">
              <a:avLst/>
            </a:prstGeom>
            <a:noFill/>
            <a:ln w="50800">
              <a:solidFill>
                <a:schemeClr val="tx1"/>
              </a:solidFill>
              <a:round/>
              <a:headEnd type="none" w="med" len="med"/>
              <a:tailEnd type="triangl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8" name="Line 34">
              <a:extLst>
                <a:ext uri="{FF2B5EF4-FFF2-40B4-BE49-F238E27FC236}">
                  <a16:creationId xmlns:a16="http://schemas.microsoft.com/office/drawing/2014/main" id="{7FB5E0EB-7163-4D11-A192-5DFBCE5826C5}"/>
                </a:ext>
              </a:extLst>
            </p:cNvPr>
            <p:cNvSpPr>
              <a:spLocks noChangeShapeType="1"/>
            </p:cNvSpPr>
            <p:nvPr/>
          </p:nvSpPr>
          <p:spPr bwMode="auto">
            <a:xfrm flipH="1">
              <a:off x="2819400" y="4800600"/>
              <a:ext cx="533400" cy="457200"/>
            </a:xfrm>
            <a:prstGeom prst="line">
              <a:avLst/>
            </a:prstGeom>
            <a:noFill/>
            <a:ln w="50800">
              <a:solidFill>
                <a:schemeClr val="tx1"/>
              </a:solidFill>
              <a:round/>
              <a:headEnd type="none" w="med" len="med"/>
              <a:tailEnd type="triangl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79" name="Line 35">
              <a:extLst>
                <a:ext uri="{FF2B5EF4-FFF2-40B4-BE49-F238E27FC236}">
                  <a16:creationId xmlns:a16="http://schemas.microsoft.com/office/drawing/2014/main" id="{C5FB8707-E885-4B1A-939B-713A2FA046CB}"/>
                </a:ext>
              </a:extLst>
            </p:cNvPr>
            <p:cNvSpPr>
              <a:spLocks noChangeShapeType="1"/>
            </p:cNvSpPr>
            <p:nvPr/>
          </p:nvSpPr>
          <p:spPr bwMode="auto">
            <a:xfrm flipH="1">
              <a:off x="1524000" y="4267200"/>
              <a:ext cx="914400" cy="381000"/>
            </a:xfrm>
            <a:prstGeom prst="line">
              <a:avLst/>
            </a:prstGeom>
            <a:noFill/>
            <a:ln w="50800">
              <a:solidFill>
                <a:schemeClr val="tx1"/>
              </a:solidFill>
              <a:round/>
              <a:headEnd type="none" w="med" len="med"/>
              <a:tailEnd type="triangl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80" name="Line 36">
              <a:extLst>
                <a:ext uri="{FF2B5EF4-FFF2-40B4-BE49-F238E27FC236}">
                  <a16:creationId xmlns:a16="http://schemas.microsoft.com/office/drawing/2014/main" id="{5061E5A2-6443-4C45-9FCD-AE5ABBA6CD68}"/>
                </a:ext>
              </a:extLst>
            </p:cNvPr>
            <p:cNvSpPr>
              <a:spLocks noChangeShapeType="1"/>
            </p:cNvSpPr>
            <p:nvPr/>
          </p:nvSpPr>
          <p:spPr bwMode="auto">
            <a:xfrm flipH="1">
              <a:off x="1483785" y="3234779"/>
              <a:ext cx="457200" cy="304800"/>
            </a:xfrm>
            <a:prstGeom prst="line">
              <a:avLst/>
            </a:prstGeom>
            <a:noFill/>
            <a:ln w="50800">
              <a:solidFill>
                <a:schemeClr val="tx1"/>
              </a:solidFill>
              <a:round/>
              <a:headEnd type="none" w="med" len="med"/>
              <a:tailEnd type="triangle"/>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sp>
          <p:nvSpPr>
            <p:cNvPr id="6181" name="Rectangle 37">
              <a:extLst>
                <a:ext uri="{FF2B5EF4-FFF2-40B4-BE49-F238E27FC236}">
                  <a16:creationId xmlns:a16="http://schemas.microsoft.com/office/drawing/2014/main" id="{5AC2CD65-3978-4F81-A421-F300DC50EDD6}"/>
                </a:ext>
              </a:extLst>
            </p:cNvPr>
            <p:cNvSpPr>
              <a:spLocks noChangeArrowheads="1"/>
            </p:cNvSpPr>
            <p:nvPr/>
          </p:nvSpPr>
          <p:spPr bwMode="auto">
            <a:xfrm>
              <a:off x="190500" y="6297189"/>
              <a:ext cx="8915400" cy="400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s-MX" altLang="es-MX" sz="2000" b="1">
                  <a:solidFill>
                    <a:srgbClr val="FFCC00"/>
                  </a:solidFill>
                </a:rPr>
                <a:t>Y de lo que surge enriquecen sus propias áreas</a:t>
              </a:r>
              <a:endParaRPr lang="es-ES" altLang="es-MX" sz="2000" b="1">
                <a:solidFill>
                  <a:srgbClr val="FFCC00"/>
                </a:solidFill>
              </a:endParaRPr>
            </a:p>
          </p:txBody>
        </p:sp>
        <p:sp>
          <p:nvSpPr>
            <p:cNvPr id="38" name="Line 30">
              <a:extLst>
                <a:ext uri="{FF2B5EF4-FFF2-40B4-BE49-F238E27FC236}">
                  <a16:creationId xmlns:a16="http://schemas.microsoft.com/office/drawing/2014/main" id="{F0B77F82-A794-49F7-B882-B7D9E7B3EF2D}"/>
                </a:ext>
              </a:extLst>
            </p:cNvPr>
            <p:cNvSpPr>
              <a:spLocks noChangeShapeType="1"/>
            </p:cNvSpPr>
            <p:nvPr/>
          </p:nvSpPr>
          <p:spPr bwMode="auto">
            <a:xfrm>
              <a:off x="3484563" y="1138237"/>
              <a:ext cx="96837" cy="631361"/>
            </a:xfrm>
            <a:prstGeom prst="line">
              <a:avLst/>
            </a:prstGeom>
            <a:noFill/>
            <a:ln w="50800">
              <a:solidFill>
                <a:schemeClr val="tx1"/>
              </a:solidFill>
              <a:round/>
              <a:headEnd type="triangle"/>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CC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302567240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0DCF368-4522-4A89-838C-8082C01B88F4}"/>
              </a:ext>
            </a:extLst>
          </p:cNvPr>
          <p:cNvSpPr/>
          <p:nvPr/>
        </p:nvSpPr>
        <p:spPr>
          <a:xfrm>
            <a:off x="174611" y="812030"/>
            <a:ext cx="8956298" cy="175432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3600" b="1" i="0" u="none" strike="noStrike" kern="1200" cap="none" spc="0" normalizeH="0" baseline="0" noProof="0" dirty="0">
                <a:ln>
                  <a:noFill/>
                </a:ln>
                <a:solidFill>
                  <a:srgbClr val="FFCC66"/>
                </a:solidFill>
                <a:effectLst/>
                <a:uLnTx/>
                <a:uFillTx/>
                <a:latin typeface="Arial" panose="020B0604020202020204" pitchFamily="34" charset="0"/>
                <a:ea typeface="+mn-ea"/>
                <a:cs typeface="+mn-cs"/>
              </a:rPr>
              <a:t>Quienes pueden desarrollar productos?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3600" b="1" i="0" u="none" strike="noStrike" kern="1200" cap="none" spc="0" normalizeH="0" baseline="0" noProof="0" dirty="0">
              <a:ln>
                <a:noFill/>
              </a:ln>
              <a:solidFill>
                <a:srgbClr val="FFCC66"/>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srgbClr val="FFCC66"/>
                </a:solidFill>
                <a:effectLst/>
                <a:uLnTx/>
                <a:uFillTx/>
                <a:latin typeface="Arial" panose="020B0604020202020204" pitchFamily="34" charset="0"/>
                <a:ea typeface="+mn-ea"/>
                <a:cs typeface="+mn-cs"/>
              </a:rPr>
              <a:t>Que conocimientos se necesitan?</a:t>
            </a:r>
          </a:p>
        </p:txBody>
      </p:sp>
    </p:spTree>
    <p:extLst>
      <p:ext uri="{BB962C8B-B14F-4D97-AF65-F5344CB8AC3E}">
        <p14:creationId xmlns:p14="http://schemas.microsoft.com/office/powerpoint/2010/main" val="116410715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7A0E35A-79C9-4519-A7E8-6537E0695EE7}"/>
              </a:ext>
            </a:extLst>
          </p:cNvPr>
          <p:cNvSpPr/>
          <p:nvPr/>
        </p:nvSpPr>
        <p:spPr>
          <a:xfrm>
            <a:off x="512064" y="0"/>
            <a:ext cx="8631936" cy="769441"/>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200" b="1" i="0" u="none" strike="noStrike" kern="1200" cap="none" spc="0" normalizeH="0" baseline="0" noProof="0" dirty="0">
                <a:ln>
                  <a:noFill/>
                </a:ln>
                <a:solidFill>
                  <a:srgbClr val="FFFFCC">
                    <a:lumMod val="75000"/>
                  </a:srgbClr>
                </a:solidFill>
                <a:effectLst/>
                <a:uLnTx/>
                <a:uFillTx/>
                <a:latin typeface="Times New Roman"/>
                <a:ea typeface="+mn-ea"/>
                <a:cs typeface="+mn-cs"/>
              </a:rPr>
              <a:t>Una niña de 12 años diseña una aplicación móvil que ayudará a los pacientes con Alzheimer</a:t>
            </a:r>
          </a:p>
        </p:txBody>
      </p:sp>
      <p:sp>
        <p:nvSpPr>
          <p:cNvPr id="3" name="Rectángulo 2">
            <a:extLst>
              <a:ext uri="{FF2B5EF4-FFF2-40B4-BE49-F238E27FC236}">
                <a16:creationId xmlns:a16="http://schemas.microsoft.com/office/drawing/2014/main" id="{B70E635D-8509-4C91-9053-5FA47611EA55}"/>
              </a:ext>
            </a:extLst>
          </p:cNvPr>
          <p:cNvSpPr/>
          <p:nvPr/>
        </p:nvSpPr>
        <p:spPr>
          <a:xfrm>
            <a:off x="0" y="641866"/>
            <a:ext cx="9144000" cy="594008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Emma Yang, una niña de 12 años que vive en Nueva York, decidió desarrollar </a:t>
            </a:r>
            <a:r>
              <a:rPr kumimoji="0" lang="es-ES" sz="2000" b="1"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hlinkClick r:id="rId2"/>
              </a:rPr>
              <a:t>una aplicación</a:t>
            </a:r>
            <a:r>
              <a:rPr kumimoji="0" lang="es-ES" sz="20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para poder comunicarse con su abuela, enferma de Alzheimer, que vive en Hong Kong.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La 'app' se llama 'Eterno' (</a:t>
            </a:r>
            <a:r>
              <a:rPr kumimoji="0" lang="es-ES" sz="2000" b="1" i="0" u="none" strike="noStrike" kern="1200" cap="none" spc="0" normalizeH="0" baseline="0" noProof="0" dirty="0" err="1">
                <a:ln>
                  <a:noFill/>
                </a:ln>
                <a:solidFill>
                  <a:srgbClr val="FFFFCC"/>
                </a:solidFill>
                <a:effectLst/>
                <a:uLnTx/>
                <a:uFillTx/>
                <a:latin typeface="Times New Roman" panose="02020603050405020304" pitchFamily="18" charset="0"/>
                <a:ea typeface="Times New Roman" panose="02020603050405020304" pitchFamily="18" charset="0"/>
                <a:cs typeface="+mn-cs"/>
              </a:rPr>
              <a:t>Timeless</a:t>
            </a:r>
            <a:r>
              <a:rPr kumimoji="0" lang="es-ES" sz="20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en inglés) y esconde un significado especial, ayuda a estos pacientes a apreciar los momentos eternos de la vida….Yang .. pensó que a través del poder de la inteligencia artificial y la tecnología móvil podía </a:t>
            </a:r>
            <a:r>
              <a:rPr kumimoji="0" lang="es-ES" sz="2000" b="1"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3"/>
              </a:rPr>
              <a:t>ayudar a los afectados por Alzheimer</a:t>
            </a:r>
            <a:r>
              <a:rPr kumimoji="0" lang="es-ES" sz="20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como su abuela, a permanecer en contacto con sus seres más queridos.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…la aplicación se compone de dos herramientas principales. Por un lado está la función Actualizaciones, que ayuda a los pacientes a ver lo que hacen sus seres queridos. ... la 'app' usa la identificación facial para etiquetar sus caras y permitir al usuario reconocer quiénes son….la herramienta </a:t>
            </a:r>
            <a:r>
              <a:rPr kumimoji="0" lang="es-ES" sz="2000" b="1" i="1"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Identificar</a:t>
            </a:r>
            <a:r>
              <a:rPr kumimoji="0" lang="es-ES" sz="20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ayuda al enfermo de Alzheimer a reconocer a sus familiares y amigos. A través del uso de la cámara del teléfono móvil, se toma una fotografía de la persona y la 'app' realiza un reconocimiento facial. Entonces, le dirá al paciente el nombre de esa persona y su relación con ella.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...."Soy una apasionada de la tecnología y su aplicación en el mundo real, y creo que con su creciente poder, los problemas a los que nos enfrentamos hoy en día se pueden resolver", expone la joven creadora de la 'app' '</a:t>
            </a:r>
            <a:r>
              <a:rPr kumimoji="0" lang="es-ES" sz="20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Timeless</a:t>
            </a:r>
            <a:r>
              <a:rPr kumimoji="0" lang="es-ES" sz="20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a:t>
            </a:r>
            <a:endParaRPr kumimoji="0" lang="es-MX" sz="2000" b="1" i="0" u="none" strike="noStrike" kern="1200" cap="none" spc="0" normalizeH="0" baseline="0" noProof="0" dirty="0">
              <a:ln>
                <a:noFill/>
              </a:ln>
              <a:solidFill>
                <a:srgbClr val="FFFFCC">
                  <a:lumMod val="75000"/>
                </a:srgbClr>
              </a:solidFill>
              <a:effectLst/>
              <a:uLnTx/>
              <a:uFillTx/>
              <a:latin typeface="Times New Roman"/>
              <a:ea typeface="+mn-ea"/>
              <a:cs typeface="+mn-cs"/>
            </a:endParaRPr>
          </a:p>
        </p:txBody>
      </p:sp>
      <p:sp>
        <p:nvSpPr>
          <p:cNvPr id="4" name="Rectángulo 3">
            <a:extLst>
              <a:ext uri="{FF2B5EF4-FFF2-40B4-BE49-F238E27FC236}">
                <a16:creationId xmlns:a16="http://schemas.microsoft.com/office/drawing/2014/main" id="{2B3F0848-84B7-45FC-8D08-DFF94FB4B045}"/>
              </a:ext>
            </a:extLst>
          </p:cNvPr>
          <p:cNvSpPr/>
          <p:nvPr/>
        </p:nvSpPr>
        <p:spPr>
          <a:xfrm>
            <a:off x="1682496" y="6399044"/>
            <a:ext cx="746150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FFCC"/>
                </a:solidFill>
                <a:effectLst/>
                <a:uLnTx/>
                <a:uFillTx/>
                <a:latin typeface="Times New Roman"/>
                <a:ea typeface="+mn-ea"/>
                <a:cs typeface="+mn-cs"/>
                <a:hlinkClick r:id="rId4"/>
              </a:rPr>
              <a:t>http://www.elmundo.es/salud/2016/09/20/57d924c5e5fdea40318b45c6.html</a:t>
            </a: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405285792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134C829-81C7-40C1-91AE-F5DDFE505172}"/>
              </a:ext>
            </a:extLst>
          </p:cNvPr>
          <p:cNvSpPr/>
          <p:nvPr/>
        </p:nvSpPr>
        <p:spPr>
          <a:xfrm>
            <a:off x="0" y="-42601"/>
            <a:ext cx="9144000" cy="317009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9933">
                    <a:lumMod val="60000"/>
                    <a:lumOff val="40000"/>
                  </a:srgbClr>
                </a:solidFill>
                <a:effectLst/>
                <a:uLnTx/>
                <a:uFillTx/>
                <a:latin typeface="Times New Roman"/>
                <a:ea typeface="+mn-ea"/>
                <a:cs typeface="+mn-cs"/>
              </a:rPr>
              <a:t>La escuela gratuita de programadores que desarrollan 'apps' para cambiar el mundo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rgbClr val="FFFFCC">
                    <a:lumMod val="75000"/>
                  </a:srgbClr>
                </a:solidFill>
                <a:effectLst/>
                <a:uLnTx/>
                <a:uFillTx/>
                <a:latin typeface="Times New Roman"/>
                <a:ea typeface="+mn-ea"/>
                <a:cs typeface="+mn-cs"/>
              </a:rPr>
              <a:t>Aprender gratis a programar y agradecerlo desarrollando herramientas para organizaciones sin ánimo de lucro es lo que ofrece a los usuarios Free </a:t>
            </a:r>
            <a:r>
              <a:rPr kumimoji="0" lang="es-MX" sz="2400" b="1" i="0" u="none" strike="noStrike" kern="1200" cap="none" spc="0" normalizeH="0" baseline="0" noProof="0" dirty="0" err="1">
                <a:ln>
                  <a:noFill/>
                </a:ln>
                <a:solidFill>
                  <a:srgbClr val="FFFFCC">
                    <a:lumMod val="75000"/>
                  </a:srgbClr>
                </a:solidFill>
                <a:effectLst/>
                <a:uLnTx/>
                <a:uFillTx/>
                <a:latin typeface="Times New Roman"/>
                <a:ea typeface="+mn-ea"/>
                <a:cs typeface="+mn-cs"/>
              </a:rPr>
              <a:t>Code</a:t>
            </a:r>
            <a:r>
              <a:rPr kumimoji="0" lang="es-MX" sz="2400" b="1" i="0" u="none" strike="noStrike" kern="1200" cap="none" spc="0" normalizeH="0" baseline="0" noProof="0" dirty="0">
                <a:ln>
                  <a:noFill/>
                </a:ln>
                <a:solidFill>
                  <a:srgbClr val="FFFFCC">
                    <a:lumMod val="75000"/>
                  </a:srgbClr>
                </a:solidFill>
                <a:effectLst/>
                <a:uLnTx/>
                <a:uFillTx/>
                <a:latin typeface="Times New Roman"/>
                <a:ea typeface="+mn-ea"/>
                <a:cs typeface="+mn-cs"/>
              </a:rPr>
              <a:t> Camp, </a:t>
            </a:r>
            <a:r>
              <a:rPr kumimoji="0" lang="es-MX" sz="2400" b="1" i="0" u="none" strike="noStrike" kern="1200" cap="none" spc="0" normalizeH="0" baseline="0" noProof="0" dirty="0">
                <a:ln>
                  <a:noFill/>
                </a:ln>
                <a:effectLst/>
                <a:uLnTx/>
                <a:uFillTx/>
                <a:latin typeface="Times New Roman"/>
                <a:ea typeface="+mn-ea"/>
                <a:cs typeface="+mn-cs"/>
              </a:rPr>
              <a:t>una plataforma educativa que más de un millón de personas ya utilizan cada mes para dar sus primeros pasos en el código</a:t>
            </a:r>
            <a:r>
              <a:rPr kumimoji="0" lang="es-MX" sz="2400" b="1" i="0" u="none" strike="noStrike" kern="1200" cap="none" spc="0" normalizeH="0" baseline="0" noProof="0" dirty="0">
                <a:ln>
                  <a:noFill/>
                </a:ln>
                <a:solidFill>
                  <a:srgbClr val="FF0000"/>
                </a:solidFill>
                <a:effectLst/>
                <a:uLnTx/>
                <a:uFillTx/>
                <a:latin typeface="Times New Roman"/>
                <a:ea typeface="+mn-ea"/>
                <a:cs typeface="+mn-cs"/>
              </a:rPr>
              <a:t>. </a:t>
            </a:r>
            <a:r>
              <a:rPr kumimoji="0" lang="es-MX" sz="2400" b="1" i="0" u="none" strike="noStrike" kern="1200" cap="none" spc="0" normalizeH="0" baseline="0" noProof="0" dirty="0">
                <a:ln>
                  <a:noFill/>
                </a:ln>
                <a:solidFill>
                  <a:srgbClr val="FFFFCC">
                    <a:lumMod val="75000"/>
                  </a:srgbClr>
                </a:solidFill>
                <a:effectLst/>
                <a:uLnTx/>
                <a:uFillTx/>
                <a:latin typeface="Times New Roman"/>
                <a:ea typeface="+mn-ea"/>
                <a:cs typeface="+mn-cs"/>
              </a:rPr>
              <a:t>Otros proyectos como Khan </a:t>
            </a:r>
            <a:r>
              <a:rPr kumimoji="0" lang="es-MX" sz="2400" b="1" i="0" u="none" strike="noStrike" kern="1200" cap="none" spc="0" normalizeH="0" baseline="0" noProof="0" dirty="0" err="1">
                <a:ln>
                  <a:noFill/>
                </a:ln>
                <a:solidFill>
                  <a:srgbClr val="FFFFCC">
                    <a:lumMod val="75000"/>
                  </a:srgbClr>
                </a:solidFill>
                <a:effectLst/>
                <a:uLnTx/>
                <a:uFillTx/>
                <a:latin typeface="Times New Roman"/>
                <a:ea typeface="+mn-ea"/>
                <a:cs typeface="+mn-cs"/>
              </a:rPr>
              <a:t>Academy</a:t>
            </a:r>
            <a:r>
              <a:rPr kumimoji="0" lang="es-MX" sz="2400" b="1" i="0" u="none" strike="noStrike" kern="1200" cap="none" spc="0" normalizeH="0" baseline="0" noProof="0" dirty="0">
                <a:ln>
                  <a:noFill/>
                </a:ln>
                <a:solidFill>
                  <a:srgbClr val="FFFFCC">
                    <a:lumMod val="75000"/>
                  </a:srgbClr>
                </a:solidFill>
                <a:effectLst/>
                <a:uLnTx/>
                <a:uFillTx/>
                <a:latin typeface="Times New Roman"/>
                <a:ea typeface="+mn-ea"/>
                <a:cs typeface="+mn-cs"/>
              </a:rPr>
              <a:t> o Code.org también enseñan los lenguajes del futuro sin pedir nada a cambio.</a:t>
            </a:r>
            <a:r>
              <a:rPr kumimoji="0" lang="es-MX" sz="2400" b="0" i="0" u="none" strike="noStrike" kern="1200" cap="none" spc="0" normalizeH="0" baseline="0" noProof="0" dirty="0">
                <a:ln>
                  <a:noFill/>
                </a:ln>
                <a:solidFill>
                  <a:srgbClr val="FFFFCC"/>
                </a:solidFill>
                <a:effectLst/>
                <a:uLnTx/>
                <a:uFillTx/>
                <a:latin typeface="Times New Roman"/>
                <a:ea typeface="+mn-ea"/>
                <a:cs typeface="+mn-cs"/>
              </a:rPr>
              <a:t> </a:t>
            </a:r>
          </a:p>
        </p:txBody>
      </p:sp>
      <p:sp>
        <p:nvSpPr>
          <p:cNvPr id="3" name="Rectángulo 2">
            <a:extLst>
              <a:ext uri="{FF2B5EF4-FFF2-40B4-BE49-F238E27FC236}">
                <a16:creationId xmlns:a16="http://schemas.microsoft.com/office/drawing/2014/main" id="{B5FACD91-317F-45D7-923A-B868A5701E6E}"/>
              </a:ext>
            </a:extLst>
          </p:cNvPr>
          <p:cNvSpPr/>
          <p:nvPr/>
        </p:nvSpPr>
        <p:spPr>
          <a:xfrm>
            <a:off x="0" y="3121223"/>
            <a:ext cx="9144000" cy="34163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FFCC"/>
                </a:solidFill>
                <a:effectLst/>
                <a:uLnTx/>
                <a:uFillTx/>
                <a:latin typeface="Times New Roman"/>
                <a:ea typeface="+mn-ea"/>
                <a:cs typeface="+mn-cs"/>
              </a:rPr>
              <a:t>“Por un lado, las organizaciones sin ánimo de lucro necesitan ‘software’ de código abierto y gratuito. Por otro, los que quieren aprender a programar necesitan experiencia en el mundo real”, explica </a:t>
            </a:r>
            <a:r>
              <a:rPr kumimoji="0" lang="es-MX" sz="2400" b="0" i="0" u="none" strike="noStrike" kern="1200" cap="none" spc="0" normalizeH="0" baseline="0" noProof="0" dirty="0">
                <a:ln>
                  <a:noFill/>
                </a:ln>
                <a:solidFill>
                  <a:srgbClr val="FFFFCC"/>
                </a:solidFill>
                <a:effectLst/>
                <a:uLnTx/>
                <a:uFillTx/>
                <a:latin typeface="Times New Roman"/>
                <a:ea typeface="+mn-ea"/>
                <a:cs typeface="+mn-cs"/>
                <a:hlinkClick r:id="rId2"/>
              </a:rPr>
              <a:t>Quincy Larson</a:t>
            </a:r>
            <a:r>
              <a:rPr kumimoji="0" lang="es-MX" sz="2400" b="0" i="0" u="none" strike="noStrike" kern="1200" cap="none" spc="0" normalizeH="0" baseline="0" noProof="0" dirty="0">
                <a:ln>
                  <a:noFill/>
                </a:ln>
                <a:solidFill>
                  <a:srgbClr val="FFFFCC"/>
                </a:solidFill>
                <a:effectLst/>
                <a:uLnTx/>
                <a:uFillTx/>
                <a:latin typeface="Times New Roman"/>
                <a:ea typeface="+mn-ea"/>
                <a:cs typeface="+mn-cs"/>
              </a:rPr>
              <a:t>, creador de Free </a:t>
            </a:r>
            <a:r>
              <a:rPr kumimoji="0" lang="es-MX" sz="2400" b="0" i="0" u="none" strike="noStrike" kern="1200" cap="none" spc="0" normalizeH="0" baseline="0" noProof="0" dirty="0" err="1">
                <a:ln>
                  <a:noFill/>
                </a:ln>
                <a:solidFill>
                  <a:srgbClr val="FFFFCC"/>
                </a:solidFill>
                <a:effectLst/>
                <a:uLnTx/>
                <a:uFillTx/>
                <a:latin typeface="Times New Roman"/>
                <a:ea typeface="+mn-ea"/>
                <a:cs typeface="+mn-cs"/>
              </a:rPr>
              <a:t>Code</a:t>
            </a:r>
            <a:r>
              <a:rPr kumimoji="0" lang="es-MX" sz="2400" b="0" i="0" u="none" strike="noStrike" kern="1200" cap="none" spc="0" normalizeH="0" baseline="0" noProof="0" dirty="0">
                <a:ln>
                  <a:noFill/>
                </a:ln>
                <a:solidFill>
                  <a:srgbClr val="FFFFCC"/>
                </a:solidFill>
                <a:effectLst/>
                <a:uLnTx/>
                <a:uFillTx/>
                <a:latin typeface="Times New Roman"/>
                <a:ea typeface="+mn-ea"/>
                <a:cs typeface="+mn-cs"/>
              </a:rPr>
              <a:t> Camp, a </a:t>
            </a:r>
            <a:r>
              <a:rPr kumimoji="0" lang="es-MX" sz="2400" b="0" i="0" u="none" strike="noStrike" kern="1200" cap="none" spc="0" normalizeH="0" baseline="0" noProof="0" dirty="0">
                <a:ln>
                  <a:noFill/>
                </a:ln>
                <a:solidFill>
                  <a:srgbClr val="FFFFCC"/>
                </a:solidFill>
                <a:effectLst/>
                <a:uLnTx/>
                <a:uFillTx/>
                <a:latin typeface="Times New Roman"/>
                <a:ea typeface="+mn-ea"/>
                <a:cs typeface="+mn-cs"/>
                <a:hlinkClick r:id="rId3"/>
              </a:rPr>
              <a:t>HojaDeRouter.com</a:t>
            </a:r>
            <a:r>
              <a:rPr kumimoji="0" lang="es-MX" sz="2400" b="0" i="0" u="none" strike="noStrike" kern="1200" cap="none" spc="0" normalizeH="0" baseline="0" noProof="0" dirty="0">
                <a:ln>
                  <a:noFill/>
                </a:ln>
                <a:solidFill>
                  <a:srgbClr val="FFFFCC"/>
                </a:solidFill>
                <a:effectLst/>
                <a:uLnTx/>
                <a:uFillTx/>
                <a:latin typeface="Times New Roman"/>
                <a:ea typeface="+mn-ea"/>
                <a:cs typeface="+mn-cs"/>
              </a:rPr>
              <a:t>. “Así que</a:t>
            </a:r>
            <a:r>
              <a:rPr kumimoji="0" lang="es-MX" sz="2400" b="1" i="0" u="none" strike="noStrike" kern="1200" cap="none" spc="0" normalizeH="0" baseline="0" noProof="0" dirty="0">
                <a:ln>
                  <a:noFill/>
                </a:ln>
                <a:solidFill>
                  <a:srgbClr val="FFFFCC"/>
                </a:solidFill>
                <a:effectLst/>
                <a:uLnTx/>
                <a:uFillTx/>
                <a:latin typeface="Times New Roman"/>
                <a:ea typeface="+mn-ea"/>
                <a:cs typeface="+mn-cs"/>
              </a:rPr>
              <a:t> crear ‘software’ gratuito y ‘open </a:t>
            </a:r>
            <a:r>
              <a:rPr kumimoji="0" lang="es-MX" sz="2400" b="1" i="0" u="none" strike="noStrike" kern="1200" cap="none" spc="0" normalizeH="0" baseline="0" noProof="0" dirty="0" err="1">
                <a:ln>
                  <a:noFill/>
                </a:ln>
                <a:solidFill>
                  <a:srgbClr val="FFFFCC"/>
                </a:solidFill>
                <a:effectLst/>
                <a:uLnTx/>
                <a:uFillTx/>
                <a:latin typeface="Times New Roman"/>
                <a:ea typeface="+mn-ea"/>
                <a:cs typeface="+mn-cs"/>
              </a:rPr>
              <a:t>source</a:t>
            </a:r>
            <a:r>
              <a:rPr kumimoji="0" lang="es-MX" sz="2400" b="1" i="0" u="none" strike="noStrike" kern="1200" cap="none" spc="0" normalizeH="0" baseline="0" noProof="0" dirty="0">
                <a:ln>
                  <a:noFill/>
                </a:ln>
                <a:solidFill>
                  <a:srgbClr val="FFFFCC"/>
                </a:solidFill>
                <a:effectLst/>
                <a:uLnTx/>
                <a:uFillTx/>
                <a:latin typeface="Times New Roman"/>
                <a:ea typeface="+mn-ea"/>
                <a:cs typeface="+mn-cs"/>
              </a:rPr>
              <a:t>’ que estas organizaciones</a:t>
            </a:r>
            <a:r>
              <a:rPr kumimoji="0" lang="es-MX" sz="2400" b="0" i="0" u="none" strike="noStrike" kern="1200" cap="none" spc="0" normalizeH="0" baseline="0" noProof="0" dirty="0">
                <a:ln>
                  <a:noFill/>
                </a:ln>
                <a:solidFill>
                  <a:srgbClr val="FFFFCC"/>
                </a:solidFill>
                <a:effectLst/>
                <a:uLnTx/>
                <a:uFillTx/>
                <a:latin typeface="Times New Roman"/>
                <a:ea typeface="+mn-ea"/>
                <a:cs typeface="+mn-cs"/>
              </a:rPr>
              <a:t> pudieran utilizar parecía una buena idea”. Una idea a la que, según cuenta, ya se han sumado </a:t>
            </a:r>
            <a:r>
              <a:rPr kumimoji="0" lang="es-MX" sz="2400" b="1" i="0" u="none" strike="noStrike" kern="1200" cap="none" spc="0" normalizeH="0" baseline="0" noProof="0" dirty="0">
                <a:ln>
                  <a:noFill/>
                </a:ln>
                <a:solidFill>
                  <a:srgbClr val="FFFFCC"/>
                </a:solidFill>
                <a:effectLst/>
                <a:uLnTx/>
                <a:uFillTx/>
                <a:latin typeface="Times New Roman"/>
                <a:ea typeface="+mn-ea"/>
                <a:cs typeface="+mn-cs"/>
              </a:rPr>
              <a:t> más de un millón de personas que utilizan Free </a:t>
            </a:r>
            <a:r>
              <a:rPr kumimoji="0" lang="es-MX" sz="2400" b="1" i="0" u="none" strike="noStrike" kern="1200" cap="none" spc="0" normalizeH="0" baseline="0" noProof="0" dirty="0" err="1">
                <a:ln>
                  <a:noFill/>
                </a:ln>
                <a:solidFill>
                  <a:srgbClr val="FFFFCC"/>
                </a:solidFill>
                <a:effectLst/>
                <a:uLnTx/>
                <a:uFillTx/>
                <a:latin typeface="Times New Roman"/>
                <a:ea typeface="+mn-ea"/>
                <a:cs typeface="+mn-cs"/>
              </a:rPr>
              <a:t>Code</a:t>
            </a:r>
            <a:r>
              <a:rPr kumimoji="0" lang="es-MX" sz="2400" b="1" i="0" u="none" strike="noStrike" kern="1200" cap="none" spc="0" normalizeH="0" baseline="0" noProof="0" dirty="0">
                <a:ln>
                  <a:noFill/>
                </a:ln>
                <a:solidFill>
                  <a:srgbClr val="FFFFCC"/>
                </a:solidFill>
                <a:effectLst/>
                <a:uLnTx/>
                <a:uFillTx/>
                <a:latin typeface="Times New Roman"/>
                <a:ea typeface="+mn-ea"/>
                <a:cs typeface="+mn-cs"/>
              </a:rPr>
              <a:t> Camp cada mes </a:t>
            </a:r>
            <a:r>
              <a:rPr kumimoji="0" lang="es-MX" sz="2400" b="0" i="0" u="none" strike="noStrike" kern="1200" cap="none" spc="0" normalizeH="0" baseline="0" noProof="0" dirty="0">
                <a:ln>
                  <a:noFill/>
                </a:ln>
                <a:solidFill>
                  <a:srgbClr val="FFFFCC"/>
                </a:solidFill>
                <a:effectLst/>
                <a:uLnTx/>
                <a:uFillTx/>
                <a:latin typeface="Times New Roman"/>
                <a:ea typeface="+mn-ea"/>
                <a:cs typeface="+mn-cs"/>
              </a:rPr>
              <a:t>y que han creado sus primeras aplicaciones con fines sociales.</a:t>
            </a:r>
          </a:p>
        </p:txBody>
      </p:sp>
      <p:sp>
        <p:nvSpPr>
          <p:cNvPr id="4" name="Rectángulo 3">
            <a:extLst>
              <a:ext uri="{FF2B5EF4-FFF2-40B4-BE49-F238E27FC236}">
                <a16:creationId xmlns:a16="http://schemas.microsoft.com/office/drawing/2014/main" id="{E0AD5636-EA47-45C8-A46E-244F0ABD3E94}"/>
              </a:ext>
            </a:extLst>
          </p:cNvPr>
          <p:cNvSpPr/>
          <p:nvPr/>
        </p:nvSpPr>
        <p:spPr>
          <a:xfrm>
            <a:off x="0" y="6537543"/>
            <a:ext cx="9144000" cy="307777"/>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srgbClr val="FFFFCC"/>
                </a:solidFill>
                <a:effectLst/>
                <a:uLnTx/>
                <a:uFillTx/>
                <a:latin typeface="Times New Roman"/>
                <a:ea typeface="+mn-ea"/>
                <a:cs typeface="+mn-cs"/>
                <a:hlinkClick r:id="rId4"/>
              </a:rPr>
              <a:t>https://www.eldiario.es/hojaderouter/tecnologia/software/Codigo-social-programadores-crean-cambiar_0_707979754.html</a:t>
            </a:r>
            <a:endParaRPr kumimoji="0" lang="es-MX" sz="14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396507617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C21DCD2-E7DB-4560-9EC5-B2D1D281494C}"/>
              </a:ext>
            </a:extLst>
          </p:cNvPr>
          <p:cNvSpPr/>
          <p:nvPr/>
        </p:nvSpPr>
        <p:spPr>
          <a:xfrm>
            <a:off x="0" y="-51584"/>
            <a:ext cx="9144000" cy="6909584"/>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CC">
                    <a:lumMod val="90000"/>
                  </a:srgbClr>
                </a:solidFill>
                <a:effectLst/>
                <a:uLnTx/>
                <a:uFillTx/>
                <a:latin typeface="Times New Roman" panose="02020603050405020304" pitchFamily="18" charset="0"/>
                <a:ea typeface="Times New Roman" panose="02020603050405020304" pitchFamily="18" charset="0"/>
                <a:cs typeface="+mn-cs"/>
              </a:rPr>
              <a:t>¡</a:t>
            </a:r>
            <a:r>
              <a:rPr kumimoji="0" lang="en-US" sz="2400" b="1" i="0" u="none" strike="noStrike" kern="1200" cap="none" spc="0" normalizeH="0" baseline="0" noProof="0" dirty="0" err="1">
                <a:ln>
                  <a:noFill/>
                </a:ln>
                <a:solidFill>
                  <a:srgbClr val="FFFFCC">
                    <a:lumMod val="90000"/>
                  </a:srgbClr>
                </a:solidFill>
                <a:effectLst/>
                <a:uLnTx/>
                <a:uFillTx/>
                <a:latin typeface="Times New Roman" panose="02020603050405020304" pitchFamily="18" charset="0"/>
                <a:ea typeface="Times New Roman" panose="02020603050405020304" pitchFamily="18" charset="0"/>
                <a:cs typeface="+mn-cs"/>
              </a:rPr>
              <a:t>Aprende</a:t>
            </a:r>
            <a:r>
              <a:rPr kumimoji="0" lang="en-US" sz="2400" b="1" i="0" u="none" strike="noStrike" kern="1200" cap="none" spc="0" normalizeH="0" baseline="0" noProof="0" dirty="0">
                <a:ln>
                  <a:noFill/>
                </a:ln>
                <a:solidFill>
                  <a:srgbClr val="FFFFCC">
                    <a:lumMod val="90000"/>
                  </a:srgbClr>
                </a:solidFill>
                <a:effectLst/>
                <a:uLnTx/>
                <a:uFillTx/>
                <a:latin typeface="Times New Roman" panose="02020603050405020304" pitchFamily="18" charset="0"/>
                <a:ea typeface="Times New Roman" panose="02020603050405020304" pitchFamily="18" charset="0"/>
                <a:cs typeface="+mn-cs"/>
              </a:rPr>
              <a:t> Machine Learning! </a:t>
            </a:r>
            <a:r>
              <a:rPr kumimoji="0" lang="es-ES" sz="2400" b="1" i="0" u="none" strike="noStrike" kern="1200" cap="none" spc="0" normalizeH="0" baseline="0" noProof="0" dirty="0">
                <a:ln>
                  <a:noFill/>
                </a:ln>
                <a:solidFill>
                  <a:srgbClr val="FFFFCC">
                    <a:lumMod val="90000"/>
                  </a:srgbClr>
                </a:solidFill>
                <a:effectLst/>
                <a:uLnTx/>
                <a:uFillTx/>
                <a:latin typeface="Times New Roman" panose="02020603050405020304" pitchFamily="18" charset="0"/>
                <a:ea typeface="Times New Roman" panose="02020603050405020304" pitchFamily="18" charset="0"/>
                <a:cs typeface="+mn-cs"/>
              </a:rPr>
              <a:t>Google lanza recursos gratuitos sobre inteligencia artificial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3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Abu, a los 15 años de edad buscó el término “machine </a:t>
            </a:r>
            <a:r>
              <a:rPr kumimoji="0" lang="es-ES" sz="23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learning</a:t>
            </a:r>
            <a:r>
              <a:rPr kumimoji="0" lang="es-ES" sz="23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en Google porque no sabía qué significaba. Dos años después, mediante autoaprendizaje, está desarrollando una solución para apoyar a doctores a optimizar los diagnósticos de cáncer de mama.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300" b="1" i="0" u="sng"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Learn</a:t>
            </a:r>
            <a:r>
              <a:rPr kumimoji="0" lang="es-ES" sz="2300" b="1"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 </a:t>
            </a:r>
            <a:r>
              <a:rPr kumimoji="0" lang="es-ES" sz="2300" b="1" i="0" u="sng"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with</a:t>
            </a:r>
            <a:r>
              <a:rPr kumimoji="0" lang="es-ES" sz="2300" b="1"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 Google AI</a:t>
            </a:r>
            <a:r>
              <a:rPr kumimoji="0" lang="es-ES" sz="23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es la nueva plataforma web a disposición de cualquier persona interesada en el tema de inteligencia artificial o</a:t>
            </a:r>
            <a:r>
              <a:rPr kumimoji="0" lang="es-ES" sz="2300" b="1" i="1"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machine </a:t>
            </a:r>
            <a:r>
              <a:rPr kumimoji="0" lang="es-ES" sz="2300" b="1" i="1" u="none" strike="noStrike" kern="1200" cap="none" spc="0" normalizeH="0" baseline="0" noProof="0" dirty="0" err="1">
                <a:ln>
                  <a:noFill/>
                </a:ln>
                <a:solidFill>
                  <a:srgbClr val="FFFFCC"/>
                </a:solidFill>
                <a:effectLst/>
                <a:uLnTx/>
                <a:uFillTx/>
                <a:latin typeface="Times New Roman" panose="02020603050405020304" pitchFamily="18" charset="0"/>
                <a:ea typeface="Times New Roman" panose="02020603050405020304" pitchFamily="18" charset="0"/>
                <a:cs typeface="+mn-cs"/>
              </a:rPr>
              <a:t>learning</a:t>
            </a:r>
            <a:r>
              <a:rPr kumimoji="0" lang="es-ES" sz="23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El objetivo de esta iniciativa es ayudar a las personas a entender el potencial de la IA para resolver problemas complicados.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3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El sitio reúne recursos destinados a enseñar conceptos esenciales del aprendizaje automático y, por otra parte, cursos para perfeccionar y desarrollar habilidades relacionadas con la inteligencia artificial aplicadas a la vida real. Expertos de Google imparten </a:t>
            </a:r>
            <a:r>
              <a:rPr kumimoji="0" lang="es-ES"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desde tutoriales dirigidos a curiosos sin conocimiento previo del tema, hasta cursos más complejos para programadores, investigadores y científicos de datos.</a:t>
            </a:r>
            <a:endParaRPr kumimoji="0" lang="es-ES" sz="24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3"/>
              </a:rPr>
              <a:t>https://observatorio.itesm.mx/edu-news/aprende-machine-learning-google</a:t>
            </a:r>
            <a:endParaRPr kumimoji="0" lang="es-ES"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22816954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0E5A3A3-4312-491E-9B5C-261B62AF87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957772" y="-907580"/>
            <a:ext cx="5228455" cy="7913045"/>
          </a:xfrm>
          <a:prstGeom prst="rect">
            <a:avLst/>
          </a:prstGeom>
        </p:spPr>
      </p:pic>
      <p:sp>
        <p:nvSpPr>
          <p:cNvPr id="4" name="Rectángulo 3">
            <a:extLst>
              <a:ext uri="{FF2B5EF4-FFF2-40B4-BE49-F238E27FC236}">
                <a16:creationId xmlns:a16="http://schemas.microsoft.com/office/drawing/2014/main" id="{797A9BF2-678B-4379-B1C0-3467812C806F}"/>
              </a:ext>
            </a:extLst>
          </p:cNvPr>
          <p:cNvSpPr/>
          <p:nvPr/>
        </p:nvSpPr>
        <p:spPr>
          <a:xfrm>
            <a:off x="1926235" y="5663170"/>
            <a:ext cx="6931248" cy="954107"/>
          </a:xfrm>
          <a:prstGeom prst="rect">
            <a:avLst/>
          </a:prstGeom>
        </p:spPr>
        <p:txBody>
          <a:bodyPr wrap="square">
            <a:spAutoFit/>
          </a:bodyPr>
          <a:lstStyle/>
          <a:p>
            <a:pPr algn="r"/>
            <a:r>
              <a:rPr lang="en-US" sz="2800" b="1" dirty="0" err="1">
                <a:solidFill>
                  <a:srgbClr val="FFFFCC">
                    <a:lumMod val="75000"/>
                  </a:srgbClr>
                </a:solidFill>
                <a:latin typeface="Times New Roman" panose="02020603050405020304" pitchFamily="18" charset="0"/>
                <a:ea typeface="Times New Roman" panose="02020603050405020304" pitchFamily="18" charset="0"/>
              </a:rPr>
              <a:t>Circuito</a:t>
            </a:r>
            <a:r>
              <a:rPr lang="en-US" sz="2800" b="1" dirty="0">
                <a:solidFill>
                  <a:srgbClr val="FFFFCC">
                    <a:lumMod val="75000"/>
                  </a:srgbClr>
                </a:solidFill>
                <a:latin typeface="Times New Roman" panose="02020603050405020304" pitchFamily="18" charset="0"/>
                <a:ea typeface="Times New Roman" panose="02020603050405020304" pitchFamily="18" charset="0"/>
              </a:rPr>
              <a:t> de un </a:t>
            </a:r>
            <a:r>
              <a:rPr lang="en-US" sz="2800" b="1" dirty="0" err="1">
                <a:solidFill>
                  <a:srgbClr val="FFFFCC">
                    <a:lumMod val="75000"/>
                  </a:srgbClr>
                </a:solidFill>
                <a:latin typeface="Times New Roman" panose="02020603050405020304" pitchFamily="18" charset="0"/>
                <a:ea typeface="Times New Roman" panose="02020603050405020304" pitchFamily="18" charset="0"/>
              </a:rPr>
              <a:t>carro</a:t>
            </a:r>
            <a:r>
              <a:rPr lang="en-US" sz="2800" b="1" dirty="0">
                <a:solidFill>
                  <a:srgbClr val="FFFFCC">
                    <a:lumMod val="75000"/>
                  </a:srgbClr>
                </a:solidFill>
                <a:latin typeface="Times New Roman" panose="02020603050405020304" pitchFamily="18" charset="0"/>
                <a:ea typeface="Times New Roman" panose="02020603050405020304" pitchFamily="18" charset="0"/>
              </a:rPr>
              <a:t> </a:t>
            </a:r>
            <a:r>
              <a:rPr lang="en-US" sz="2800" b="1" dirty="0" err="1">
                <a:solidFill>
                  <a:srgbClr val="FFFFCC">
                    <a:lumMod val="75000"/>
                  </a:srgbClr>
                </a:solidFill>
                <a:latin typeface="Times New Roman" panose="02020603050405020304" pitchFamily="18" charset="0"/>
                <a:ea typeface="Times New Roman" panose="02020603050405020304" pitchFamily="18" charset="0"/>
              </a:rPr>
              <a:t>Seguidor</a:t>
            </a:r>
            <a:r>
              <a:rPr lang="en-US" sz="2800" b="1" dirty="0">
                <a:solidFill>
                  <a:srgbClr val="FFFFCC">
                    <a:lumMod val="75000"/>
                  </a:srgbClr>
                </a:solidFill>
                <a:latin typeface="Times New Roman" panose="02020603050405020304" pitchFamily="18" charset="0"/>
                <a:ea typeface="Times New Roman" panose="02020603050405020304" pitchFamily="18" charset="0"/>
              </a:rPr>
              <a:t> de Luz</a:t>
            </a:r>
          </a:p>
          <a:p>
            <a:pPr algn="r"/>
            <a:r>
              <a:rPr lang="en-US" sz="2800" b="1" dirty="0" err="1">
                <a:solidFill>
                  <a:srgbClr val="FFFFCC">
                    <a:lumMod val="75000"/>
                  </a:srgbClr>
                </a:solidFill>
                <a:latin typeface="Times New Roman" panose="02020603050405020304" pitchFamily="18" charset="0"/>
              </a:rPr>
              <a:t>Niuth</a:t>
            </a:r>
            <a:r>
              <a:rPr lang="en-US" sz="2800" b="1" dirty="0">
                <a:solidFill>
                  <a:srgbClr val="FFFFCC">
                    <a:lumMod val="75000"/>
                  </a:srgbClr>
                </a:solidFill>
                <a:latin typeface="Times New Roman" panose="02020603050405020304" pitchFamily="18" charset="0"/>
              </a:rPr>
              <a:t> Q. Galindo Pérez</a:t>
            </a:r>
            <a:endParaRPr lang="es-MX" sz="2800" dirty="0"/>
          </a:p>
        </p:txBody>
      </p:sp>
    </p:spTree>
    <p:extLst>
      <p:ext uri="{BB962C8B-B14F-4D97-AF65-F5344CB8AC3E}">
        <p14:creationId xmlns:p14="http://schemas.microsoft.com/office/powerpoint/2010/main" val="213888223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0DE04AF-23E7-4A44-BAEE-4304AA6679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042662" y="-1380027"/>
            <a:ext cx="5058677" cy="8994100"/>
          </a:xfrm>
          <a:prstGeom prst="rect">
            <a:avLst/>
          </a:prstGeom>
        </p:spPr>
      </p:pic>
    </p:spTree>
    <p:extLst>
      <p:ext uri="{BB962C8B-B14F-4D97-AF65-F5344CB8AC3E}">
        <p14:creationId xmlns:p14="http://schemas.microsoft.com/office/powerpoint/2010/main" val="88760575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5FA6D62-B751-4F79-BAD8-11E6FFF142B6}"/>
              </a:ext>
            </a:extLst>
          </p:cNvPr>
          <p:cNvSpPr/>
          <p:nvPr/>
        </p:nvSpPr>
        <p:spPr>
          <a:xfrm>
            <a:off x="211015" y="658274"/>
            <a:ext cx="8707902" cy="486287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Algunas</a:t>
            </a:r>
            <a:r>
              <a:rPr kumimoji="0" lang="en-US" sz="54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a:t>
            </a:r>
            <a:r>
              <a:rPr kumimoji="0" lang="en-US" sz="5400" b="1" i="0" u="none" strike="noStrike" kern="1200" cap="none" spc="0" normalizeH="0" baseline="0" noProof="0" dirty="0" err="1">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áreas</a:t>
            </a:r>
            <a:r>
              <a:rPr kumimoji="0" lang="en-US" sz="54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 indispensables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3600" b="1" i="0" u="none" strike="noStrike" kern="1200" cap="none" spc="0" normalizeH="0" baseline="0" noProof="0" dirty="0" err="1">
                <a:ln>
                  <a:noFill/>
                </a:ln>
                <a:solidFill>
                  <a:srgbClr val="FFFFCC"/>
                </a:solidFill>
                <a:effectLst/>
                <a:uLnTx/>
                <a:uFillTx/>
                <a:latin typeface="Times New Roman" panose="02020603050405020304" pitchFamily="18" charset="0"/>
                <a:ea typeface="Times New Roman" panose="02020603050405020304" pitchFamily="18" charset="0"/>
                <a:cs typeface="+mn-cs"/>
              </a:rPr>
              <a:t>Compiladores</a:t>
            </a:r>
            <a:r>
              <a:rPr kumimoji="0" lang="en-US"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endParaRPr kumimoji="0" lang="es-ES"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MX" sz="3600" b="1" i="0" u="none" strike="noStrike" kern="1200" cap="none" spc="0" normalizeH="0" baseline="0" noProof="0" dirty="0">
                <a:ln>
                  <a:noFill/>
                </a:ln>
                <a:solidFill>
                  <a:srgbClr val="FFFFCC"/>
                </a:solidFill>
                <a:effectLst/>
                <a:uLnTx/>
                <a:uFillTx/>
                <a:latin typeface="Times New Roman"/>
                <a:ea typeface="+mn-ea"/>
                <a:cs typeface="+mn-cs"/>
              </a:rPr>
              <a:t>Sistema Operativo </a:t>
            </a:r>
            <a:r>
              <a:rPr kumimoji="0" lang="en-US"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SO</a:t>
            </a:r>
            <a:endParaRPr kumimoji="0" lang="es-ES"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n-US"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Hardware </a:t>
            </a:r>
            <a:endParaRPr kumimoji="0" lang="es-ES"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IA</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Lingüística Matemática</a:t>
            </a:r>
            <a:endParaRPr kumimoji="0" lang="es-ES"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33425330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090BFAFB-A521-4337-9C12-B6B73CCCC8AD}"/>
              </a:ext>
            </a:extLst>
          </p:cNvPr>
          <p:cNvGraphicFramePr>
            <a:graphicFrameLocks noGrp="1"/>
          </p:cNvGraphicFramePr>
          <p:nvPr>
            <p:extLst>
              <p:ext uri="{D42A27DB-BD31-4B8C-83A1-F6EECF244321}">
                <p14:modId xmlns:p14="http://schemas.microsoft.com/office/powerpoint/2010/main" val="1604471866"/>
              </p:ext>
            </p:extLst>
          </p:nvPr>
        </p:nvGraphicFramePr>
        <p:xfrm>
          <a:off x="0" y="0"/>
          <a:ext cx="9144000" cy="6781800"/>
        </p:xfrm>
        <a:graphic>
          <a:graphicData uri="http://schemas.openxmlformats.org/drawingml/2006/table">
            <a:tbl>
              <a:tblPr firstRow="1" bandRow="1">
                <a:tableStyleId>{5C22544A-7EE6-4342-B048-85BDC9FD1C3A}</a:tableStyleId>
              </a:tblPr>
              <a:tblGrid>
                <a:gridCol w="4464927">
                  <a:extLst>
                    <a:ext uri="{9D8B030D-6E8A-4147-A177-3AD203B41FA5}">
                      <a16:colId xmlns:a16="http://schemas.microsoft.com/office/drawing/2014/main" val="2653620480"/>
                    </a:ext>
                  </a:extLst>
                </a:gridCol>
                <a:gridCol w="4679073">
                  <a:extLst>
                    <a:ext uri="{9D8B030D-6E8A-4147-A177-3AD203B41FA5}">
                      <a16:colId xmlns:a16="http://schemas.microsoft.com/office/drawing/2014/main" val="3255165176"/>
                    </a:ext>
                  </a:extLst>
                </a:gridCol>
              </a:tblGrid>
              <a:tr h="370840">
                <a:tc gridSpan="2">
                  <a:txBody>
                    <a:bodyPr/>
                    <a:lstStyle/>
                    <a:p>
                      <a:pPr algn="ctr"/>
                      <a:r>
                        <a:rPr kumimoji="0" lang="es-MX" altLang="es-MX" sz="5400" b="1" i="0" u="none" strike="noStrike" kern="1200" cap="none" spc="0" normalizeH="0" baseline="0" noProof="0" dirty="0">
                          <a:ln>
                            <a:noFill/>
                          </a:ln>
                          <a:solidFill>
                            <a:schemeClr val="tx1">
                              <a:lumMod val="75000"/>
                            </a:schemeClr>
                          </a:solidFill>
                          <a:effectLst/>
                          <a:uLnTx/>
                          <a:uFillTx/>
                          <a:latin typeface="+mn-lt"/>
                          <a:ea typeface="+mj-ea"/>
                          <a:cs typeface="+mn-cs"/>
                        </a:rPr>
                        <a:t>Desarrollo actual y tendencias</a:t>
                      </a:r>
                      <a:endParaRPr lang="es-MX" sz="5400" b="1" dirty="0">
                        <a:solidFill>
                          <a:schemeClr val="tx1">
                            <a:lumMod val="75000"/>
                          </a:schemeClr>
                        </a:solidFill>
                      </a:endParaRPr>
                    </a:p>
                  </a:txBody>
                  <a:tcPr>
                    <a:noFill/>
                  </a:tcPr>
                </a:tc>
                <a:tc hMerge="1">
                  <a:txBody>
                    <a:bodyPr/>
                    <a:lstStyle/>
                    <a:p>
                      <a:endParaRPr lang="es-MX" dirty="0"/>
                    </a:p>
                  </a:txBody>
                  <a:tcPr>
                    <a:noFill/>
                  </a:tcPr>
                </a:tc>
                <a:extLst>
                  <a:ext uri="{0D108BD9-81ED-4DB2-BD59-A6C34878D82A}">
                    <a16:rowId xmlns:a16="http://schemas.microsoft.com/office/drawing/2014/main" val="1670075780"/>
                  </a:ext>
                </a:extLst>
              </a:tr>
              <a:tr h="370840">
                <a:tc>
                  <a:txBody>
                    <a:bodyPr/>
                    <a:lstStyle/>
                    <a:p>
                      <a:pPr>
                        <a:spcAft>
                          <a:spcPts val="600"/>
                        </a:spcAft>
                      </a:pPr>
                      <a:r>
                        <a:rPr lang="es-MX" altLang="es-MX" sz="2800" b="1" dirty="0">
                          <a:solidFill>
                            <a:schemeClr val="tx1"/>
                          </a:solidFill>
                        </a:rPr>
                        <a:t>Industria del Conocimiento</a:t>
                      </a:r>
                      <a:br>
                        <a:rPr lang="es-MX" altLang="es-MX" sz="2800" b="1" dirty="0">
                          <a:solidFill>
                            <a:schemeClr val="tx1">
                              <a:lumMod val="75000"/>
                            </a:schemeClr>
                          </a:solidFill>
                        </a:rPr>
                      </a:br>
                      <a:r>
                        <a:rPr lang="es-MX" altLang="es-MX" sz="2800" b="1" dirty="0" err="1">
                          <a:solidFill>
                            <a:schemeClr val="tx1">
                              <a:lumMod val="75000"/>
                            </a:schemeClr>
                          </a:solidFill>
                        </a:rPr>
                        <a:t>Cluster</a:t>
                      </a:r>
                      <a:br>
                        <a:rPr lang="es-MX" altLang="es-MX" sz="2800" b="1" dirty="0">
                          <a:solidFill>
                            <a:schemeClr val="tx1">
                              <a:lumMod val="75000"/>
                            </a:schemeClr>
                          </a:solidFill>
                        </a:rPr>
                      </a:br>
                      <a:r>
                        <a:rPr lang="es-MX" altLang="es-MX" sz="2800" b="1" dirty="0">
                          <a:solidFill>
                            <a:schemeClr val="tx1"/>
                          </a:solidFill>
                        </a:rPr>
                        <a:t>Computación Quántica</a:t>
                      </a:r>
                      <a:br>
                        <a:rPr lang="es-MX" altLang="es-MX" sz="2800" b="1" dirty="0">
                          <a:solidFill>
                            <a:schemeClr val="tx1">
                              <a:lumMod val="75000"/>
                            </a:schemeClr>
                          </a:solidFill>
                        </a:rPr>
                      </a:br>
                      <a:r>
                        <a:rPr lang="es-MX" altLang="es-MX" sz="2800" b="1" dirty="0">
                          <a:solidFill>
                            <a:schemeClr val="tx1">
                              <a:lumMod val="75000"/>
                            </a:schemeClr>
                          </a:solidFill>
                        </a:rPr>
                        <a:t>Nanotecnología</a:t>
                      </a:r>
                      <a:br>
                        <a:rPr lang="es-MX" altLang="es-MX" sz="2800" b="1" dirty="0">
                          <a:solidFill>
                            <a:schemeClr val="tx1">
                              <a:lumMod val="75000"/>
                            </a:schemeClr>
                          </a:solidFill>
                        </a:rPr>
                      </a:br>
                      <a:r>
                        <a:rPr lang="es-MX" altLang="es-MX" sz="2800" b="1" dirty="0">
                          <a:solidFill>
                            <a:schemeClr val="tx1"/>
                          </a:solidFill>
                        </a:rPr>
                        <a:t>Sistemas Complejos</a:t>
                      </a:r>
                      <a:br>
                        <a:rPr lang="es-MX" altLang="es-MX" sz="2800" b="1" dirty="0">
                          <a:solidFill>
                            <a:schemeClr val="tx1">
                              <a:lumMod val="75000"/>
                            </a:schemeClr>
                          </a:solidFill>
                        </a:rPr>
                      </a:br>
                      <a:r>
                        <a:rPr lang="es-MX" altLang="es-MX" sz="2800" b="1" dirty="0">
                          <a:solidFill>
                            <a:schemeClr val="tx1">
                              <a:lumMod val="75000"/>
                            </a:schemeClr>
                          </a:solidFill>
                        </a:rPr>
                        <a:t>Grafeno</a:t>
                      </a:r>
                      <a:br>
                        <a:rPr lang="es-MX" altLang="es-MX" sz="2800" b="1" dirty="0">
                          <a:solidFill>
                            <a:schemeClr val="tx1">
                              <a:lumMod val="75000"/>
                            </a:schemeClr>
                          </a:solidFill>
                        </a:rPr>
                      </a:br>
                      <a:r>
                        <a:rPr lang="es-MX" altLang="es-MX" sz="2800" b="1" dirty="0">
                          <a:solidFill>
                            <a:schemeClr val="tx1"/>
                          </a:solidFill>
                        </a:rPr>
                        <a:t>Bioinformática</a:t>
                      </a:r>
                      <a:br>
                        <a:rPr lang="es-MX" altLang="es-MX" sz="2800" b="1" dirty="0">
                          <a:solidFill>
                            <a:schemeClr val="tx1">
                              <a:lumMod val="75000"/>
                            </a:schemeClr>
                          </a:solidFill>
                        </a:rPr>
                      </a:br>
                      <a:r>
                        <a:rPr lang="es-MX" altLang="es-MX" sz="2800" b="1" dirty="0">
                          <a:solidFill>
                            <a:schemeClr val="tx1">
                              <a:lumMod val="75000"/>
                            </a:schemeClr>
                          </a:solidFill>
                        </a:rPr>
                        <a:t>Evolución y Sistemas Evolutivos, Afectivos y Conscientes</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Reconocimiento de Voz</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2800" b="1" i="0" u="none" strike="noStrike" kern="1200" cap="none" spc="0" normalizeH="0" baseline="0" noProof="0" dirty="0">
                          <a:ln>
                            <a:noFill/>
                          </a:ln>
                          <a:solidFill>
                            <a:schemeClr val="tx1">
                              <a:lumMod val="75000"/>
                            </a:schemeClr>
                          </a:solidFill>
                          <a:effectLst/>
                          <a:uLnTx/>
                          <a:uFillTx/>
                          <a:latin typeface="Times New Roman" panose="02020603050405020304" pitchFamily="18" charset="0"/>
                          <a:ea typeface="+mn-ea"/>
                          <a:cs typeface="+mn-cs"/>
                        </a:rPr>
                        <a:t>Big data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Impresión 3 D</a:t>
                      </a:r>
                    </a:p>
                  </a:txBody>
                  <a:tcPr>
                    <a:noFill/>
                  </a:tcPr>
                </a:tc>
                <a:tc>
                  <a:txBody>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800" b="1" i="0" u="none" strike="noStrike" kern="1200" cap="none" spc="0" normalizeH="0" baseline="0" noProof="0" dirty="0">
                          <a:ln>
                            <a:noFill/>
                          </a:ln>
                          <a:solidFill>
                            <a:schemeClr val="tx1">
                              <a:lumMod val="75000"/>
                            </a:schemeClr>
                          </a:solidFill>
                          <a:effectLst/>
                          <a:uLnTx/>
                          <a:uFillTx/>
                          <a:latin typeface="Times New Roman" panose="02020603050405020304" pitchFamily="18" charset="0"/>
                          <a:ea typeface="Times New Roman" panose="02020603050405020304" pitchFamily="18" charset="0"/>
                          <a:cs typeface="+mn-cs"/>
                        </a:rPr>
                        <a:t>Wearable</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Regeneración de Tejidos</a:t>
                      </a:r>
                    </a:p>
                    <a:p>
                      <a:pPr>
                        <a:spcAft>
                          <a:spcPts val="600"/>
                        </a:spcAft>
                      </a:pPr>
                      <a:r>
                        <a:rPr lang="es-MX" altLang="es-MX" sz="2800" b="1" dirty="0">
                          <a:solidFill>
                            <a:schemeClr val="tx1">
                              <a:lumMod val="75000"/>
                            </a:schemeClr>
                          </a:solidFill>
                        </a:rPr>
                        <a:t>Ecuación de la Naturaleza</a:t>
                      </a:r>
                      <a:br>
                        <a:rPr lang="es-MX" altLang="es-MX" sz="2800" b="1" dirty="0">
                          <a:solidFill>
                            <a:schemeClr val="tx1">
                              <a:lumMod val="75000"/>
                            </a:schemeClr>
                          </a:solidFill>
                        </a:rPr>
                      </a:br>
                      <a:r>
                        <a:rPr lang="es-MX" altLang="es-MX" sz="2800" b="1" dirty="0">
                          <a:solidFill>
                            <a:schemeClr val="tx1"/>
                          </a:solidFill>
                          <a:cs typeface="Times New Roman" panose="02020603050405020304" pitchFamily="18" charset="0"/>
                        </a:rPr>
                        <a:t>Espacios </a:t>
                      </a:r>
                      <a:r>
                        <a:rPr lang="es-MX" altLang="es-MX" sz="2800" b="1" dirty="0" err="1">
                          <a:solidFill>
                            <a:schemeClr val="tx1"/>
                          </a:solidFill>
                          <a:cs typeface="Times New Roman" panose="02020603050405020304" pitchFamily="18" charset="0"/>
                        </a:rPr>
                        <a:t>Transfinito</a:t>
                      </a:r>
                      <a:r>
                        <a:rPr lang="es-MX" altLang="es-MX" sz="2800" b="1" dirty="0">
                          <a:solidFill>
                            <a:schemeClr val="tx1"/>
                          </a:solidFill>
                          <a:cs typeface="Times New Roman" panose="02020603050405020304" pitchFamily="18" charset="0"/>
                        </a:rPr>
                        <a:t> Dimensiónales </a:t>
                      </a:r>
                      <a:r>
                        <a:rPr lang="es-MX" altLang="es-MX" sz="2800" b="1" dirty="0">
                          <a:solidFill>
                            <a:schemeClr val="tx1"/>
                          </a:solidFill>
                        </a:rPr>
                        <a:t>y Dinámica Dimensional </a:t>
                      </a:r>
                      <a:br>
                        <a:rPr lang="es-MX" altLang="es-MX" sz="2800" b="1" dirty="0">
                          <a:solidFill>
                            <a:schemeClr val="tx1">
                              <a:lumMod val="75000"/>
                            </a:schemeClr>
                          </a:solidFill>
                        </a:rPr>
                      </a:br>
                      <a:r>
                        <a:rPr lang="es-MX" altLang="es-MX" sz="2800" b="1" dirty="0">
                          <a:solidFill>
                            <a:schemeClr val="tx1">
                              <a:lumMod val="75000"/>
                            </a:schemeClr>
                          </a:solidFill>
                        </a:rPr>
                        <a:t>Sentir lo que sienten otros, Proyecto de Omar Flores Garrido</a:t>
                      </a:r>
                      <a:br>
                        <a:rPr lang="es-MX" altLang="es-MX" sz="2800" b="1" dirty="0">
                          <a:solidFill>
                            <a:schemeClr val="tx1">
                              <a:lumMod val="75000"/>
                            </a:schemeClr>
                          </a:solidFill>
                        </a:rPr>
                      </a:br>
                      <a:r>
                        <a:rPr lang="es-MX" altLang="es-MX" sz="2800" b="1" dirty="0">
                          <a:solidFill>
                            <a:schemeClr val="tx1"/>
                          </a:solidFill>
                        </a:rPr>
                        <a:t>Estoy Aquí </a:t>
                      </a:r>
                      <a:r>
                        <a:rPr lang="es-MX" altLang="es-MX" sz="2000" b="1" dirty="0">
                          <a:solidFill>
                            <a:schemeClr val="tx1"/>
                          </a:solidFill>
                        </a:rPr>
                        <a:t>(</a:t>
                      </a:r>
                      <a:r>
                        <a:rPr lang="es-MX" altLang="es-MX" sz="2000" b="1" dirty="0" err="1">
                          <a:solidFill>
                            <a:schemeClr val="tx1"/>
                          </a:solidFill>
                        </a:rPr>
                        <a:t>Teletransportación</a:t>
                      </a:r>
                      <a:r>
                        <a:rPr lang="es-MX" altLang="es-MX" sz="2000" b="1" dirty="0">
                          <a:solidFill>
                            <a:schemeClr val="tx1"/>
                          </a:solidFill>
                        </a:rPr>
                        <a:t>)</a:t>
                      </a:r>
                      <a:r>
                        <a:rPr lang="es-MX" altLang="es-MX" sz="2800" b="1" dirty="0">
                          <a:solidFill>
                            <a:schemeClr val="tx1"/>
                          </a:solidFill>
                        </a:rPr>
                        <a:t>, Estoy allá tanto Física, como Virtualmente </a:t>
                      </a:r>
                    </a:p>
                    <a:p>
                      <a:pPr>
                        <a:spcAft>
                          <a:spcPts val="600"/>
                        </a:spcAft>
                      </a:pPr>
                      <a:r>
                        <a:rPr lang="es-MX" sz="2800" b="1" dirty="0" err="1">
                          <a:solidFill>
                            <a:schemeClr val="tx1"/>
                          </a:solidFill>
                        </a:rPr>
                        <a:t>Robotica</a:t>
                      </a:r>
                      <a:endParaRPr lang="es-MX" sz="2800" b="1" dirty="0">
                        <a:solidFill>
                          <a:schemeClr val="tx1"/>
                        </a:solidFill>
                      </a:endParaRPr>
                    </a:p>
                  </a:txBody>
                  <a:tcPr>
                    <a:noFill/>
                  </a:tcPr>
                </a:tc>
                <a:extLst>
                  <a:ext uri="{0D108BD9-81ED-4DB2-BD59-A6C34878D82A}">
                    <a16:rowId xmlns:a16="http://schemas.microsoft.com/office/drawing/2014/main" val="3641266509"/>
                  </a:ext>
                </a:extLst>
              </a:tr>
            </a:tbl>
          </a:graphicData>
        </a:graphic>
      </p:graphicFrame>
    </p:spTree>
    <p:extLst>
      <p:ext uri="{BB962C8B-B14F-4D97-AF65-F5344CB8AC3E}">
        <p14:creationId xmlns:p14="http://schemas.microsoft.com/office/powerpoint/2010/main" val="157903219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A1A3CE7-9409-4B28-B3BA-B9DFA2873CFD}"/>
              </a:ext>
            </a:extLst>
          </p:cNvPr>
          <p:cNvSpPr/>
          <p:nvPr/>
        </p:nvSpPr>
        <p:spPr>
          <a:xfrm>
            <a:off x="98474" y="534573"/>
            <a:ext cx="9045526" cy="243143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FFCC"/>
                </a:solidFill>
                <a:effectLst/>
                <a:uLnTx/>
                <a:uFillTx/>
                <a:latin typeface="Times New Roman"/>
                <a:ea typeface="+mn-ea"/>
                <a:cs typeface="+mn-cs"/>
              </a:rPr>
              <a:t>El término </a:t>
            </a:r>
            <a:r>
              <a:rPr kumimoji="0" lang="es-MX" sz="2400" b="1" i="0" u="none" strike="noStrike" kern="1200" cap="none" spc="0" normalizeH="0" baseline="0" noProof="0" dirty="0">
                <a:ln>
                  <a:noFill/>
                </a:ln>
                <a:solidFill>
                  <a:srgbClr val="FFFFCC"/>
                </a:solidFill>
                <a:effectLst/>
                <a:uLnTx/>
                <a:uFillTx/>
                <a:latin typeface="Times New Roman"/>
                <a:ea typeface="+mn-ea"/>
                <a:cs typeface="+mn-cs"/>
              </a:rPr>
              <a:t>clúster</a:t>
            </a:r>
            <a:r>
              <a:rPr kumimoji="0" lang="es-MX" sz="2400" b="0" i="0" u="none" strike="noStrike" kern="1200" cap="none" spc="0" normalizeH="0" baseline="0" noProof="0" dirty="0">
                <a:ln>
                  <a:noFill/>
                </a:ln>
                <a:solidFill>
                  <a:srgbClr val="FFFFCC"/>
                </a:solidFill>
                <a:effectLst/>
                <a:uLnTx/>
                <a:uFillTx/>
                <a:latin typeface="Times New Roman"/>
                <a:ea typeface="+mn-ea"/>
                <a:cs typeface="+mn-cs"/>
              </a:rPr>
              <a:t>​ (del inglés </a:t>
            </a:r>
            <a:r>
              <a:rPr kumimoji="0" lang="es-MX" sz="2400" b="1" i="0" u="none" strike="noStrike" kern="1200" cap="none" spc="0" normalizeH="0" baseline="0" noProof="0" dirty="0" err="1">
                <a:ln>
                  <a:noFill/>
                </a:ln>
                <a:solidFill>
                  <a:srgbClr val="FFFFCC"/>
                </a:solidFill>
                <a:effectLst/>
                <a:uLnTx/>
                <a:uFillTx/>
                <a:latin typeface="Times New Roman"/>
                <a:ea typeface="+mn-ea"/>
                <a:cs typeface="+mn-cs"/>
              </a:rPr>
              <a:t>cluster</a:t>
            </a:r>
            <a:r>
              <a:rPr kumimoji="0" lang="es-MX" sz="2400" b="0" i="0" u="none" strike="noStrike" kern="1200" cap="none" spc="0" normalizeH="0" baseline="0" noProof="0" dirty="0">
                <a:ln>
                  <a:noFill/>
                </a:ln>
                <a:solidFill>
                  <a:srgbClr val="FFFFCC"/>
                </a:solidFill>
                <a:effectLst/>
                <a:uLnTx/>
                <a:uFillTx/>
                <a:latin typeface="Times New Roman"/>
                <a:ea typeface="+mn-ea"/>
                <a:cs typeface="+mn-cs"/>
              </a:rPr>
              <a:t>, que significa grupo o racimo) se aplica a los conjuntos o conglomerados de ordenadores unidos entre sí normalmente por una red de alta velocidad y que se comportan como si fuesen una única </a:t>
            </a:r>
            <a:r>
              <a:rPr kumimoji="0" lang="es-MX" sz="2400" b="1" i="0" u="none" strike="noStrike" kern="1200" cap="none" spc="0" normalizeH="0" baseline="0" noProof="0" dirty="0">
                <a:ln>
                  <a:noFill/>
                </a:ln>
                <a:solidFill>
                  <a:srgbClr val="FFFFCC"/>
                </a:solidFill>
                <a:effectLst/>
                <a:uLnTx/>
                <a:uFillTx/>
                <a:latin typeface="Times New Roman"/>
                <a:ea typeface="+mn-ea"/>
                <a:cs typeface="+mn-cs"/>
              </a:rPr>
              <a:t>computadora</a:t>
            </a:r>
            <a:r>
              <a:rPr kumimoji="0" lang="es-MX" sz="2400" b="0" i="0" u="none" strike="noStrike" kern="1200" cap="none" spc="0" normalizeH="0" baseline="0" noProof="0" dirty="0">
                <a:ln>
                  <a:noFill/>
                </a:ln>
                <a:solidFill>
                  <a:srgbClr val="FFFFCC"/>
                </a:solidFill>
                <a:effectLst/>
                <a:uLnTx/>
                <a:uFillTx/>
                <a:latin typeface="Times New Roman"/>
                <a:ea typeface="+mn-ea"/>
                <a:cs typeface="+mn-cs"/>
              </a:rPr>
              <a:t>.</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FFCC"/>
                </a:solidFill>
                <a:effectLst/>
                <a:uLnTx/>
                <a:uFillTx/>
                <a:latin typeface="Times New Roman"/>
                <a:ea typeface="+mn-ea"/>
                <a:cs typeface="+mn-cs"/>
                <a:hlinkClick r:id="rId2"/>
              </a:rPr>
              <a:t>Clúster (informática) - Wikipedia, la enciclopedia libre</a:t>
            </a:r>
            <a:endParaRPr kumimoji="0" lang="es-MX" sz="2800" b="1" i="0" u="none" strike="noStrike" kern="1200" cap="none" spc="0" normalizeH="0" baseline="0" noProof="0" dirty="0">
              <a:ln>
                <a:noFill/>
              </a:ln>
              <a:solidFill>
                <a:srgbClr val="FFFFCC"/>
              </a:solidFill>
              <a:effectLst/>
              <a:uLnTx/>
              <a:uFillTx/>
              <a:latin typeface="Times New Roman"/>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800" b="0" i="1" u="none" strike="noStrike" kern="1200" cap="none" spc="0" normalizeH="0" baseline="0" noProof="0" dirty="0">
                <a:ln>
                  <a:noFill/>
                </a:ln>
                <a:solidFill>
                  <a:srgbClr val="FFFFCC"/>
                </a:solidFill>
                <a:effectLst/>
                <a:uLnTx/>
                <a:uFillTx/>
                <a:latin typeface="Times New Roman"/>
                <a:ea typeface="+mn-ea"/>
                <a:cs typeface="+mn-cs"/>
              </a:rPr>
              <a:t>https://es.wikipedia.org/wiki/Clúster_(informática)</a:t>
            </a:r>
            <a:endParaRPr kumimoji="0" lang="es-MX" sz="28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3" name="Rectángulo 2">
            <a:extLst>
              <a:ext uri="{FF2B5EF4-FFF2-40B4-BE49-F238E27FC236}">
                <a16:creationId xmlns:a16="http://schemas.microsoft.com/office/drawing/2014/main" id="{F51719A7-6155-4679-8EF3-0D64A41D1261}"/>
              </a:ext>
            </a:extLst>
          </p:cNvPr>
          <p:cNvSpPr/>
          <p:nvPr/>
        </p:nvSpPr>
        <p:spPr>
          <a:xfrm>
            <a:off x="206401" y="0"/>
            <a:ext cx="1646605" cy="64633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err="1">
                <a:ln>
                  <a:noFill/>
                </a:ln>
                <a:solidFill>
                  <a:srgbClr val="FFFFCC"/>
                </a:solidFill>
                <a:effectLst/>
                <a:uLnTx/>
                <a:uFillTx/>
                <a:latin typeface="Times New Roman"/>
                <a:ea typeface="+mn-ea"/>
                <a:cs typeface="+mn-cs"/>
              </a:rPr>
              <a:t>Cluster</a:t>
            </a:r>
            <a:endParaRPr kumimoji="0" lang="es-MX" sz="3600" b="1" i="0" u="none" strike="noStrike" kern="1200" cap="none" spc="0" normalizeH="0" baseline="0" noProof="0" dirty="0">
              <a:ln>
                <a:noFill/>
              </a:ln>
              <a:solidFill>
                <a:srgbClr val="FFFFCC"/>
              </a:solidFill>
              <a:effectLst/>
              <a:uLnTx/>
              <a:uFillTx/>
              <a:latin typeface="Times New Roman"/>
              <a:ea typeface="+mn-ea"/>
              <a:cs typeface="+mn-cs"/>
            </a:endParaRPr>
          </a:p>
        </p:txBody>
      </p:sp>
      <p:grpSp>
        <p:nvGrpSpPr>
          <p:cNvPr id="21" name="Grupo 20">
            <a:extLst>
              <a:ext uri="{FF2B5EF4-FFF2-40B4-BE49-F238E27FC236}">
                <a16:creationId xmlns:a16="http://schemas.microsoft.com/office/drawing/2014/main" id="{C8E32DE5-7B45-4C91-B7F4-B5712B35EB41}"/>
              </a:ext>
            </a:extLst>
          </p:cNvPr>
          <p:cNvGrpSpPr/>
          <p:nvPr/>
        </p:nvGrpSpPr>
        <p:grpSpPr>
          <a:xfrm>
            <a:off x="1029703" y="3413365"/>
            <a:ext cx="7979783" cy="3315585"/>
            <a:chOff x="536254" y="3284958"/>
            <a:chExt cx="8000822" cy="3315585"/>
          </a:xfrm>
        </p:grpSpPr>
        <p:sp>
          <p:nvSpPr>
            <p:cNvPr id="4" name="Rectángulo 3">
              <a:extLst>
                <a:ext uri="{FF2B5EF4-FFF2-40B4-BE49-F238E27FC236}">
                  <a16:creationId xmlns:a16="http://schemas.microsoft.com/office/drawing/2014/main" id="{73CF7A83-A6D2-4FD3-8F3D-B8A4289215B3}"/>
                </a:ext>
              </a:extLst>
            </p:cNvPr>
            <p:cNvSpPr/>
            <p:nvPr/>
          </p:nvSpPr>
          <p:spPr>
            <a:xfrm>
              <a:off x="2200347" y="3284958"/>
              <a:ext cx="4670132"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err="1">
                  <a:ln>
                    <a:noFill/>
                  </a:ln>
                  <a:solidFill>
                    <a:srgbClr val="FFFFCC"/>
                  </a:solidFill>
                  <a:effectLst/>
                  <a:uLnTx/>
                  <a:uFillTx/>
                  <a:latin typeface="Times New Roman"/>
                  <a:ea typeface="+mn-ea"/>
                  <a:cs typeface="+mn-cs"/>
                </a:rPr>
                <a:t>Cluster</a:t>
              </a:r>
              <a:r>
                <a:rPr kumimoji="0" lang="es-MX" sz="3200" b="1" i="0" u="none" strike="noStrike" kern="1200" cap="none" spc="0" normalizeH="0" baseline="0" noProof="0" dirty="0">
                  <a:ln>
                    <a:noFill/>
                  </a:ln>
                  <a:solidFill>
                    <a:srgbClr val="FFFFCC"/>
                  </a:solidFill>
                  <a:effectLst/>
                  <a:uLnTx/>
                  <a:uFillTx/>
                  <a:latin typeface="Times New Roman"/>
                  <a:ea typeface="+mn-ea"/>
                  <a:cs typeface="+mn-cs"/>
                </a:rPr>
                <a:t> de computadoras</a:t>
              </a:r>
            </a:p>
          </p:txBody>
        </p:sp>
        <p:sp>
          <p:nvSpPr>
            <p:cNvPr id="5" name="Rectángulo 4">
              <a:extLst>
                <a:ext uri="{FF2B5EF4-FFF2-40B4-BE49-F238E27FC236}">
                  <a16:creationId xmlns:a16="http://schemas.microsoft.com/office/drawing/2014/main" id="{85D19FCC-94AF-4856-9720-44C457B6A42C}"/>
                </a:ext>
              </a:extLst>
            </p:cNvPr>
            <p:cNvSpPr/>
            <p:nvPr/>
          </p:nvSpPr>
          <p:spPr>
            <a:xfrm>
              <a:off x="1996401" y="4205890"/>
              <a:ext cx="4939788" cy="769441"/>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4400" b="1" i="0" u="none" strike="noStrike" kern="1200" cap="none" spc="0" normalizeH="0" baseline="0" noProof="0" dirty="0" err="1">
                  <a:ln>
                    <a:noFill/>
                  </a:ln>
                  <a:solidFill>
                    <a:schemeClr val="accent1"/>
                  </a:solidFill>
                  <a:effectLst/>
                  <a:uLnTx/>
                  <a:uFillTx/>
                  <a:latin typeface="Times New Roman"/>
                  <a:ea typeface="+mn-ea"/>
                  <a:cs typeface="+mn-cs"/>
                </a:rPr>
                <a:t>Cluster</a:t>
              </a:r>
              <a:r>
                <a:rPr kumimoji="0" lang="es-MX" sz="4400" b="1" i="0" u="none" strike="noStrike" kern="1200" cap="none" spc="0" normalizeH="0" baseline="0" noProof="0" dirty="0">
                  <a:ln>
                    <a:noFill/>
                  </a:ln>
                  <a:solidFill>
                    <a:schemeClr val="accent1"/>
                  </a:solidFill>
                  <a:effectLst/>
                  <a:uLnTx/>
                  <a:uFillTx/>
                  <a:latin typeface="Times New Roman"/>
                  <a:ea typeface="+mn-ea"/>
                  <a:cs typeface="+mn-cs"/>
                </a:rPr>
                <a:t> de celulares</a:t>
              </a:r>
            </a:p>
          </p:txBody>
        </p:sp>
        <p:sp>
          <p:nvSpPr>
            <p:cNvPr id="7" name="Rectángulo 6">
              <a:extLst>
                <a:ext uri="{FF2B5EF4-FFF2-40B4-BE49-F238E27FC236}">
                  <a16:creationId xmlns:a16="http://schemas.microsoft.com/office/drawing/2014/main" id="{D3E7A8F5-B145-49CF-8CF8-AE466DCE674F}"/>
                </a:ext>
              </a:extLst>
            </p:cNvPr>
            <p:cNvSpPr/>
            <p:nvPr/>
          </p:nvSpPr>
          <p:spPr>
            <a:xfrm>
              <a:off x="536254" y="5153993"/>
              <a:ext cx="8000822" cy="1446550"/>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4400" b="1" i="0" u="none" strike="noStrike" kern="1200" cap="none" spc="0" normalizeH="0" baseline="0" noProof="0" dirty="0">
                  <a:ln>
                    <a:noFill/>
                  </a:ln>
                  <a:solidFill>
                    <a:schemeClr val="accent1"/>
                  </a:solidFill>
                  <a:effectLst/>
                  <a:uLnTx/>
                  <a:uFillTx/>
                  <a:latin typeface="Times New Roman"/>
                  <a:ea typeface="+mn-ea"/>
                  <a:cs typeface="+mn-cs"/>
                </a:rPr>
                <a:t>Tejidos de múltiples dispositivos ubicuos asíncronos</a:t>
              </a:r>
            </a:p>
          </p:txBody>
        </p:sp>
        <p:cxnSp>
          <p:nvCxnSpPr>
            <p:cNvPr id="9" name="Conector recto de flecha 8">
              <a:extLst>
                <a:ext uri="{FF2B5EF4-FFF2-40B4-BE49-F238E27FC236}">
                  <a16:creationId xmlns:a16="http://schemas.microsoft.com/office/drawing/2014/main" id="{16CE270F-E524-479A-8461-0716AD38CC20}"/>
                </a:ext>
              </a:extLst>
            </p:cNvPr>
            <p:cNvCxnSpPr>
              <a:cxnSpLocks/>
            </p:cNvCxnSpPr>
            <p:nvPr/>
          </p:nvCxnSpPr>
          <p:spPr bwMode="auto">
            <a:xfrm>
              <a:off x="3044034" y="3921748"/>
              <a:ext cx="302216" cy="454849"/>
            </a:xfrm>
            <a:prstGeom prst="straightConnector1">
              <a:avLst/>
            </a:prstGeom>
            <a:solidFill>
              <a:schemeClr val="accent1"/>
            </a:solidFill>
            <a:ln w="63500" cap="flat" cmpd="sng" algn="ctr">
              <a:solidFill>
                <a:schemeClr val="tx1"/>
              </a:solidFill>
              <a:prstDash val="solid"/>
              <a:round/>
              <a:headEnd type="none" w="sm" len="sm"/>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Conector recto de flecha 10">
              <a:extLst>
                <a:ext uri="{FF2B5EF4-FFF2-40B4-BE49-F238E27FC236}">
                  <a16:creationId xmlns:a16="http://schemas.microsoft.com/office/drawing/2014/main" id="{F623C6C1-94D2-4F66-85BA-B9C241FB83F6}"/>
                </a:ext>
              </a:extLst>
            </p:cNvPr>
            <p:cNvCxnSpPr>
              <a:cxnSpLocks/>
            </p:cNvCxnSpPr>
            <p:nvPr/>
          </p:nvCxnSpPr>
          <p:spPr bwMode="auto">
            <a:xfrm>
              <a:off x="4807915" y="4883734"/>
              <a:ext cx="302216" cy="454849"/>
            </a:xfrm>
            <a:prstGeom prst="straightConnector1">
              <a:avLst/>
            </a:prstGeom>
            <a:solidFill>
              <a:schemeClr val="accent1"/>
            </a:solidFill>
            <a:ln w="63500" cap="flat" cmpd="sng" algn="ctr">
              <a:solidFill>
                <a:schemeClr val="tx1"/>
              </a:solidFill>
              <a:prstDash val="solid"/>
              <a:round/>
              <a:headEnd type="none" w="sm" len="sm"/>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Conector recto de flecha 12">
              <a:extLst>
                <a:ext uri="{FF2B5EF4-FFF2-40B4-BE49-F238E27FC236}">
                  <a16:creationId xmlns:a16="http://schemas.microsoft.com/office/drawing/2014/main" id="{C3DCBB1F-4A4C-48CC-8741-A0B62F763652}"/>
                </a:ext>
              </a:extLst>
            </p:cNvPr>
            <p:cNvCxnSpPr>
              <a:cxnSpLocks/>
            </p:cNvCxnSpPr>
            <p:nvPr/>
          </p:nvCxnSpPr>
          <p:spPr bwMode="auto">
            <a:xfrm>
              <a:off x="6570211" y="3857436"/>
              <a:ext cx="819060" cy="1481147"/>
            </a:xfrm>
            <a:prstGeom prst="straightConnector1">
              <a:avLst/>
            </a:prstGeom>
            <a:solidFill>
              <a:schemeClr val="accent1"/>
            </a:solidFill>
            <a:ln w="63500" cap="flat" cmpd="sng" algn="ctr">
              <a:solidFill>
                <a:schemeClr val="tx1"/>
              </a:solidFill>
              <a:prstDash val="solid"/>
              <a:round/>
              <a:headEnd type="none" w="sm" len="sm"/>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7" name="Rectángulo 16">
            <a:extLst>
              <a:ext uri="{FF2B5EF4-FFF2-40B4-BE49-F238E27FC236}">
                <a16:creationId xmlns:a16="http://schemas.microsoft.com/office/drawing/2014/main" id="{6C08067B-1A17-44BC-A32A-B3A5D54BD16B}"/>
              </a:ext>
            </a:extLst>
          </p:cNvPr>
          <p:cNvSpPr/>
          <p:nvPr/>
        </p:nvSpPr>
        <p:spPr>
          <a:xfrm>
            <a:off x="349109" y="3867683"/>
            <a:ext cx="2799741"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err="1">
                <a:ln>
                  <a:noFill/>
                </a:ln>
                <a:solidFill>
                  <a:srgbClr val="FFFFCC"/>
                </a:solidFill>
                <a:effectLst/>
                <a:uLnTx/>
                <a:uFillTx/>
                <a:latin typeface="Times New Roman"/>
                <a:ea typeface="+mn-ea"/>
                <a:cs typeface="+mn-cs"/>
              </a:rPr>
              <a:t>Cluster</a:t>
            </a:r>
            <a:r>
              <a:rPr kumimoji="0" lang="es-MX" sz="3200" b="1" i="0" u="none" strike="noStrike" kern="1200" cap="none" spc="0" normalizeH="0" baseline="0" noProof="0" dirty="0">
                <a:ln>
                  <a:noFill/>
                </a:ln>
                <a:solidFill>
                  <a:srgbClr val="FFFFCC"/>
                </a:solidFill>
                <a:effectLst/>
                <a:uLnTx/>
                <a:uFillTx/>
                <a:latin typeface="Times New Roman"/>
                <a:ea typeface="+mn-ea"/>
                <a:cs typeface="+mn-cs"/>
              </a:rPr>
              <a:t> de </a:t>
            </a:r>
            <a:r>
              <a:rPr kumimoji="0" lang="es-MX" sz="3200" b="1" i="0" u="none" strike="noStrike" kern="1200" cap="none" spc="0" normalizeH="0" baseline="0" noProof="0" dirty="0" err="1">
                <a:ln>
                  <a:noFill/>
                </a:ln>
                <a:solidFill>
                  <a:srgbClr val="FFFFCC"/>
                </a:solidFill>
                <a:effectLst/>
                <a:uLnTx/>
                <a:uFillTx/>
                <a:latin typeface="Times New Roman"/>
                <a:ea typeface="+mn-ea"/>
                <a:cs typeface="+mn-cs"/>
              </a:rPr>
              <a:t>PCs</a:t>
            </a:r>
            <a:endParaRPr kumimoji="0" lang="es-MX" sz="3200" b="1"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19" name="Rectángulo 18">
            <a:extLst>
              <a:ext uri="{FF2B5EF4-FFF2-40B4-BE49-F238E27FC236}">
                <a16:creationId xmlns:a16="http://schemas.microsoft.com/office/drawing/2014/main" id="{04EBB485-854C-414F-9A75-9DF70A4201D7}"/>
              </a:ext>
            </a:extLst>
          </p:cNvPr>
          <p:cNvSpPr/>
          <p:nvPr/>
        </p:nvSpPr>
        <p:spPr>
          <a:xfrm>
            <a:off x="206401" y="2974223"/>
            <a:ext cx="2751010"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err="1">
                <a:ln>
                  <a:noFill/>
                </a:ln>
                <a:solidFill>
                  <a:srgbClr val="FFFFCC"/>
                </a:solidFill>
                <a:effectLst/>
                <a:uLnTx/>
                <a:uFillTx/>
                <a:latin typeface="Times New Roman"/>
                <a:ea typeface="+mn-ea"/>
                <a:cs typeface="+mn-cs"/>
              </a:rPr>
              <a:t>Cluster</a:t>
            </a:r>
            <a:r>
              <a:rPr kumimoji="0" lang="es-MX" sz="2800" b="1" i="0" u="none" strike="noStrike" kern="1200" cap="none" spc="0" normalizeH="0" baseline="0" noProof="0" dirty="0">
                <a:ln>
                  <a:noFill/>
                </a:ln>
                <a:solidFill>
                  <a:srgbClr val="FFFFCC"/>
                </a:solidFill>
                <a:effectLst/>
                <a:uLnTx/>
                <a:uFillTx/>
                <a:latin typeface="Times New Roman"/>
                <a:ea typeface="+mn-ea"/>
                <a:cs typeface="+mn-cs"/>
              </a:rPr>
              <a:t> Beowulf </a:t>
            </a:r>
          </a:p>
        </p:txBody>
      </p:sp>
      <p:cxnSp>
        <p:nvCxnSpPr>
          <p:cNvPr id="20" name="Conector recto de flecha 19">
            <a:extLst>
              <a:ext uri="{FF2B5EF4-FFF2-40B4-BE49-F238E27FC236}">
                <a16:creationId xmlns:a16="http://schemas.microsoft.com/office/drawing/2014/main" id="{149E0BDC-86B2-41FA-B1CD-8EC7388CD1CE}"/>
              </a:ext>
            </a:extLst>
          </p:cNvPr>
          <p:cNvCxnSpPr>
            <a:cxnSpLocks/>
          </p:cNvCxnSpPr>
          <p:nvPr/>
        </p:nvCxnSpPr>
        <p:spPr bwMode="auto">
          <a:xfrm>
            <a:off x="1062045" y="3552415"/>
            <a:ext cx="302216" cy="454849"/>
          </a:xfrm>
          <a:prstGeom prst="straightConnector1">
            <a:avLst/>
          </a:prstGeom>
          <a:solidFill>
            <a:schemeClr val="accent1"/>
          </a:solidFill>
          <a:ln w="63500" cap="flat" cmpd="sng" algn="ctr">
            <a:solidFill>
              <a:schemeClr val="tx1"/>
            </a:solidFill>
            <a:prstDash val="solid"/>
            <a:round/>
            <a:headEnd type="none" w="sm" len="sm"/>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Conector recto de flecha 13">
            <a:extLst>
              <a:ext uri="{FF2B5EF4-FFF2-40B4-BE49-F238E27FC236}">
                <a16:creationId xmlns:a16="http://schemas.microsoft.com/office/drawing/2014/main" id="{D1B0BDB6-E915-4655-895B-100BFA6ADAB6}"/>
              </a:ext>
            </a:extLst>
          </p:cNvPr>
          <p:cNvCxnSpPr>
            <a:cxnSpLocks/>
            <a:endCxn id="5" idx="1"/>
          </p:cNvCxnSpPr>
          <p:nvPr/>
        </p:nvCxnSpPr>
        <p:spPr bwMode="auto">
          <a:xfrm>
            <a:off x="1965575" y="4447182"/>
            <a:ext cx="520435" cy="271836"/>
          </a:xfrm>
          <a:prstGeom prst="straightConnector1">
            <a:avLst/>
          </a:prstGeom>
          <a:solidFill>
            <a:schemeClr val="accent1"/>
          </a:solidFill>
          <a:ln w="63500" cap="flat" cmpd="sng" algn="ctr">
            <a:solidFill>
              <a:schemeClr val="tx1"/>
            </a:solidFill>
            <a:prstDash val="solid"/>
            <a:round/>
            <a:headEnd type="none" w="sm" len="sm"/>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1377084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0404443-D21B-4C49-A70B-5E97BF749C08}"/>
              </a:ext>
            </a:extLst>
          </p:cNvPr>
          <p:cNvSpPr/>
          <p:nvPr/>
        </p:nvSpPr>
        <p:spPr>
          <a:xfrm>
            <a:off x="173736" y="289679"/>
            <a:ext cx="8796528" cy="627864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¿Que es Wearable? - Los dispositivos vestibles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Wearable hace referencia al conjunto de aparatos y dispositivos electrónicos que se incorporan en alguna parte de nuestro cuerpo interactuando de forma continua con el usuario y con otros dispositivos con la finalidad de realizar alguna función concreta, relojes inteligentes o smartwatchs, zapatillas de deportes con GPS incorporado y pulseras que controlan nuestro estado de salud son ejemplos entre otros muchos de este género tecnológico que se halla poco a poco más presente en nuestras vidas.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www.dispositivoswearables.net/</a:t>
            </a:r>
            <a:endParaRPr kumimoji="0" lang="es-ES"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0699283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F0C0ADE5-BD62-4607-B8F9-012CD358A7B8}"/>
              </a:ext>
            </a:extLst>
          </p:cNvPr>
          <p:cNvSpPr>
            <a:spLocks noGrp="1" noChangeArrowheads="1"/>
          </p:cNvSpPr>
          <p:nvPr>
            <p:ph type="title" idx="4294967295"/>
          </p:nvPr>
        </p:nvSpPr>
        <p:spPr>
          <a:xfrm>
            <a:off x="379827" y="1642843"/>
            <a:ext cx="6231987" cy="1157288"/>
          </a:xfrm>
        </p:spPr>
        <p:txBody>
          <a:bodyPr>
            <a:noAutofit/>
          </a:bodyPr>
          <a:lstStyle/>
          <a:p>
            <a:pPr algn="l" eaLnBrk="1" hangingPunct="1"/>
            <a:r>
              <a:rPr lang="es-MX" altLang="es-MX" sz="4000" b="1" i="1" spc="300" dirty="0"/>
              <a:t>La Informática es</a:t>
            </a:r>
            <a:br>
              <a:rPr lang="es-MX" altLang="es-MX" sz="4000" b="1" i="1" spc="300" dirty="0"/>
            </a:br>
            <a:r>
              <a:rPr lang="es-MX" altLang="es-MX" sz="4000" b="1" i="1" spc="300" dirty="0"/>
              <a:t>    pirata e Imperialista</a:t>
            </a:r>
            <a:endParaRPr lang="es-MX" altLang="es-MX" sz="4000" b="1" i="1" spc="300" dirty="0">
              <a:cs typeface="Times New Roman" panose="02020603050405020304" pitchFamily="18" charset="0"/>
            </a:endParaRPr>
          </a:p>
        </p:txBody>
      </p:sp>
      <p:sp>
        <p:nvSpPr>
          <p:cNvPr id="2" name="Rectángulo 1">
            <a:extLst>
              <a:ext uri="{FF2B5EF4-FFF2-40B4-BE49-F238E27FC236}">
                <a16:creationId xmlns:a16="http://schemas.microsoft.com/office/drawing/2014/main" id="{338D4DA3-1FD6-4B88-9F6F-98740E7E87D9}"/>
              </a:ext>
            </a:extLst>
          </p:cNvPr>
          <p:cNvSpPr/>
          <p:nvPr/>
        </p:nvSpPr>
        <p:spPr>
          <a:xfrm>
            <a:off x="4913180" y="4877276"/>
            <a:ext cx="3737049" cy="507831"/>
          </a:xfrm>
          <a:prstGeom prst="rect">
            <a:avLst/>
          </a:prstGeom>
        </p:spPr>
        <p:txBody>
          <a:bodyPr wrap="none">
            <a:spAutoFit/>
          </a:bodyPr>
          <a:lstStyle/>
          <a:p>
            <a:r>
              <a:rPr lang="es-ES_tradnl" altLang="es-MX" sz="2700" b="1" dirty="0">
                <a:solidFill>
                  <a:schemeClr val="tx1">
                    <a:lumMod val="75000"/>
                  </a:schemeClr>
                </a:solidFill>
                <a:ea typeface="+mj-ea"/>
                <a:cs typeface="Times New Roman" panose="02020603050405020304" pitchFamily="18" charset="0"/>
              </a:rPr>
              <a:t>Lic. Daniel León García</a:t>
            </a:r>
            <a:endParaRPr lang="es-MX" dirty="0">
              <a:solidFill>
                <a:schemeClr val="tx1">
                  <a:lumMod val="75000"/>
                </a:schemeClr>
              </a:solidFill>
            </a:endParaRPr>
          </a:p>
        </p:txBody>
      </p:sp>
    </p:spTree>
    <p:extLst>
      <p:ext uri="{BB962C8B-B14F-4D97-AF65-F5344CB8AC3E}">
        <p14:creationId xmlns:p14="http://schemas.microsoft.com/office/powerpoint/2010/main" val="1786807935"/>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E6FD6C7-6D59-4953-9190-9B5BAD4B1664}"/>
              </a:ext>
            </a:extLst>
          </p:cNvPr>
          <p:cNvSpPr/>
          <p:nvPr/>
        </p:nvSpPr>
        <p:spPr>
          <a:xfrm>
            <a:off x="146304" y="2364462"/>
            <a:ext cx="9015984" cy="449353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Stephen Hawking ha fallecido el día de hoy, 14 de marzo de 2018, a sus 76 años de edad,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4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Times New Roman" panose="02020603050405020304" pitchFamily="18" charset="0"/>
                <a:cs typeface="+mn-cs"/>
              </a:rPr>
              <a:t>el hombre que demostró que la discapacidad es sólo un término absurdo, pues a pesar de haber sufrido parálisis en su cuerpo, tuvo la capacidad y la inteligencia suficiente para poder convertirse en uno de los más grandes científicos que ha conocido la humanidad.</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6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http://tecnopia.org/ha-fallecido-steve-hawkings-una-de-las-mas-grandes-mentes-de-la-humanidad/</a:t>
            </a:r>
            <a:endParaRPr kumimoji="0" lang="es-ES" sz="16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
        <p:nvSpPr>
          <p:cNvPr id="3" name="Rectángulo 2">
            <a:extLst>
              <a:ext uri="{FF2B5EF4-FFF2-40B4-BE49-F238E27FC236}">
                <a16:creationId xmlns:a16="http://schemas.microsoft.com/office/drawing/2014/main" id="{AA5962C9-A215-40A2-A090-7F82E2C4B3D7}"/>
              </a:ext>
            </a:extLst>
          </p:cNvPr>
          <p:cNvSpPr/>
          <p:nvPr/>
        </p:nvSpPr>
        <p:spPr>
          <a:xfrm>
            <a:off x="146304" y="173259"/>
            <a:ext cx="8869680" cy="206210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No existe la discapacidad de las personas, existe nuestra discapacidad para desarrollar herramienta que permitan interactuar a todos sin importar sus capacidades especificas</a:t>
            </a:r>
          </a:p>
        </p:txBody>
      </p:sp>
    </p:spTree>
    <p:extLst>
      <p:ext uri="{BB962C8B-B14F-4D97-AF65-F5344CB8AC3E}">
        <p14:creationId xmlns:p14="http://schemas.microsoft.com/office/powerpoint/2010/main" val="244669868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5FA6D62-B751-4F79-BAD8-11E6FFF142B6}"/>
              </a:ext>
            </a:extLst>
          </p:cNvPr>
          <p:cNvSpPr/>
          <p:nvPr/>
        </p:nvSpPr>
        <p:spPr>
          <a:xfrm>
            <a:off x="192024" y="563829"/>
            <a:ext cx="8759952" cy="433965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FFCC"/>
                </a:solidFill>
                <a:effectLst/>
                <a:uLnTx/>
                <a:uFillTx/>
                <a:latin typeface="Times New Roman" panose="02020603050405020304" pitchFamily="18" charset="0"/>
                <a:ea typeface="Times New Roman" panose="02020603050405020304" pitchFamily="18" charset="0"/>
                <a:cs typeface="+mn-cs"/>
              </a:rPr>
              <a:t>Algunas</a:t>
            </a:r>
            <a:r>
              <a:rPr kumimoji="0" lang="en-US" sz="6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r>
              <a:rPr kumimoji="0" lang="en-US" sz="6600" b="1" i="0" u="none" strike="noStrike" kern="1200" cap="none" spc="0" normalizeH="0" baseline="0" noProof="0" dirty="0" err="1">
                <a:ln>
                  <a:noFill/>
                </a:ln>
                <a:solidFill>
                  <a:srgbClr val="FFFFCC"/>
                </a:solidFill>
                <a:effectLst/>
                <a:uLnTx/>
                <a:uFillTx/>
                <a:latin typeface="Times New Roman" panose="02020603050405020304" pitchFamily="18" charset="0"/>
                <a:ea typeface="Times New Roman" panose="02020603050405020304" pitchFamily="18" charset="0"/>
                <a:cs typeface="+mn-cs"/>
              </a:rPr>
              <a:t>áreas</a:t>
            </a:r>
            <a:r>
              <a:rPr kumimoji="0" lang="en-US" sz="6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Frontera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1800"/>
              </a:spcAft>
              <a:buClrTx/>
              <a:buSzTx/>
              <a:buFontTx/>
              <a:buNone/>
              <a:tabLst/>
              <a:defRPr/>
            </a:pPr>
            <a:r>
              <a:rPr kumimoji="0" 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Transmisión y recepción de señales del cerebro</a:t>
            </a:r>
          </a:p>
          <a:p>
            <a:pPr marL="0" marR="0" lvl="0" indent="0" algn="l" defTabSz="457200" rtl="0" eaLnBrk="1" fontAlgn="auto" latinLnBrk="0" hangingPunct="1">
              <a:lnSpc>
                <a:spcPct val="100000"/>
              </a:lnSpc>
              <a:spcBef>
                <a:spcPts val="0"/>
              </a:spcBef>
              <a:spcAft>
                <a:spcPts val="1800"/>
              </a:spcAft>
              <a:buClrTx/>
              <a:buSzTx/>
              <a:buFontTx/>
              <a:buNone/>
              <a:tabLst/>
              <a:defRPr/>
            </a:pPr>
            <a:r>
              <a:rPr kumimoji="0" 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Ubicuidad</a:t>
            </a:r>
          </a:p>
          <a:p>
            <a:pPr marL="0" marR="0" lvl="0" indent="0" algn="l" defTabSz="457200" rtl="0" eaLnBrk="1" fontAlgn="auto" latinLnBrk="0" hangingPunct="1">
              <a:lnSpc>
                <a:spcPct val="100000"/>
              </a:lnSpc>
              <a:spcBef>
                <a:spcPts val="0"/>
              </a:spcBef>
              <a:spcAft>
                <a:spcPts val="1800"/>
              </a:spcAft>
              <a:buClrTx/>
              <a:buSzTx/>
              <a:buFontTx/>
              <a:buNone/>
              <a:tabLst/>
              <a:defRPr/>
            </a:pPr>
            <a:r>
              <a:rPr kumimoji="0" lang="es-MX"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Sistemas Conscientes</a:t>
            </a:r>
          </a:p>
        </p:txBody>
      </p:sp>
    </p:spTree>
    <p:extLst>
      <p:ext uri="{BB962C8B-B14F-4D97-AF65-F5344CB8AC3E}">
        <p14:creationId xmlns:p14="http://schemas.microsoft.com/office/powerpoint/2010/main" val="322163991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0BE55BF-046F-4157-B7B1-5B920DCCF10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1FB311-40BF-43AE-8ABE-82D8F78C699E}" type="slidenum">
              <a:rPr kumimoji="0" lang="es-ES" altLang="es-MX" sz="1400" b="0" i="0" u="none" strike="noStrike" kern="1200" cap="none" spc="0" normalizeH="0" baseline="0" noProof="0" smtClean="0">
                <a:ln>
                  <a:noFill/>
                </a:ln>
                <a:solidFill>
                  <a:srgbClr val="FFFFCC"/>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192</a:t>
            </a:fld>
            <a:endParaRPr kumimoji="0" lang="es-ES" altLang="es-MX" sz="1400" b="0" i="0" u="none" strike="noStrike" kern="1200" cap="none" spc="0" normalizeH="0" baseline="0" noProof="0">
              <a:ln>
                <a:noFill/>
              </a:ln>
              <a:solidFill>
                <a:srgbClr val="FFFFCC"/>
              </a:solidFill>
              <a:effectLst/>
              <a:uLnTx/>
              <a:uFillTx/>
              <a:latin typeface="Arial" panose="020B0604020202020204" pitchFamily="34" charset="0"/>
              <a:ea typeface="+mn-ea"/>
              <a:cs typeface="+mn-cs"/>
            </a:endParaRPr>
          </a:p>
        </p:txBody>
      </p:sp>
      <p:sp>
        <p:nvSpPr>
          <p:cNvPr id="3" name="Rectángulo 2">
            <a:extLst>
              <a:ext uri="{FF2B5EF4-FFF2-40B4-BE49-F238E27FC236}">
                <a16:creationId xmlns:a16="http://schemas.microsoft.com/office/drawing/2014/main" id="{7BD29D70-8D1B-4AAB-833D-6594B6AF2A4C}"/>
              </a:ext>
            </a:extLst>
          </p:cNvPr>
          <p:cNvSpPr/>
          <p:nvPr/>
        </p:nvSpPr>
        <p:spPr>
          <a:xfrm>
            <a:off x="232610" y="566678"/>
            <a:ext cx="8678779" cy="286232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IBM asegura haber creado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“el ordenador más pequeño del mundo”</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Mide tan solo 1 milímetro x 1 milímetro</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ES" sz="2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Hipertextual - Mar 20, 2018</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r>
              <a:rPr kumimoji="0" lang="es-ES" sz="2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2"/>
              </a:rPr>
              <a:t>https://hipertextual.com/2018/03/ibm-cpu-ordenador-mas-pequeno</a:t>
            </a:r>
            <a:endParaRPr kumimoji="0" lang="es-MX" sz="24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19720393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40BE55BF-046F-4157-B7B1-5B920DCCF10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1FB311-40BF-43AE-8ABE-82D8F78C699E}" type="slidenum">
              <a:rPr kumimoji="0" lang="es-ES" altLang="es-MX" sz="1400" b="0" i="0" u="none" strike="noStrike" kern="1200" cap="none" spc="0" normalizeH="0" baseline="0" noProof="0" smtClean="0">
                <a:ln>
                  <a:noFill/>
                </a:ln>
                <a:solidFill>
                  <a:srgbClr val="FFFFCC"/>
                </a:solidFill>
                <a:effectLst/>
                <a:uLnTx/>
                <a:uFillTx/>
                <a:latin typeface="Arial" panose="020B0604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193</a:t>
            </a:fld>
            <a:endParaRPr kumimoji="0" lang="es-ES" altLang="es-MX" sz="1400" b="0" i="0" u="none" strike="noStrike" kern="1200" cap="none" spc="0" normalizeH="0" baseline="0" noProof="0">
              <a:ln>
                <a:noFill/>
              </a:ln>
              <a:solidFill>
                <a:srgbClr val="FFFFCC"/>
              </a:solidFill>
              <a:effectLst/>
              <a:uLnTx/>
              <a:uFillTx/>
              <a:latin typeface="Arial" panose="020B0604020202020204" pitchFamily="34" charset="0"/>
              <a:ea typeface="+mn-ea"/>
              <a:cs typeface="+mn-cs"/>
            </a:endParaRPr>
          </a:p>
        </p:txBody>
      </p:sp>
      <p:sp>
        <p:nvSpPr>
          <p:cNvPr id="3" name="Rectángulo 2">
            <a:extLst>
              <a:ext uri="{FF2B5EF4-FFF2-40B4-BE49-F238E27FC236}">
                <a16:creationId xmlns:a16="http://schemas.microsoft.com/office/drawing/2014/main" id="{E4670C77-706D-4BCD-A689-2694AF06BE98}"/>
              </a:ext>
            </a:extLst>
          </p:cNvPr>
          <p:cNvSpPr/>
          <p:nvPr/>
        </p:nvSpPr>
        <p:spPr>
          <a:xfrm>
            <a:off x="0" y="0"/>
            <a:ext cx="9144000" cy="61555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Una copia digital del cerebro podría lograr la inmortalidad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su cerebro quedaría vitrificado para que, eventualmente, se pueda reconstruir su conectoma, es decir un mapa de las conexiones entre las neuronas del cerebro. Con esa información luego se crearía una simulación computacional con la cual el paciente (o más bien su mente) volvería a la vida pero solo en formato digital.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Qué es un conectoma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Un conectoma es un mapa de las conexiones entre las neuronas del cerebro. Esto podría ser la base para recrear la conciencia de una persona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http://www.paginasiete.bo/miradas/2018/3/19/una-copia-digital-del-cerebro-podria-lograr-la-inmortalidad-173611.html</a:t>
            </a:r>
            <a:endParaRPr kumimoji="0" lang="es-MX" sz="14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154499025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6C3E8EBD-C214-4EF0-A8A7-F8F2FF6AA1BC}"/>
              </a:ext>
            </a:extLst>
          </p:cNvPr>
          <p:cNvSpPr/>
          <p:nvPr/>
        </p:nvSpPr>
        <p:spPr>
          <a:xfrm>
            <a:off x="0" y="1091653"/>
            <a:ext cx="9144000" cy="15696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FFFFCC">
                    <a:lumMod val="90000"/>
                  </a:srgbClr>
                </a:solidFill>
                <a:effectLst/>
                <a:uLnTx/>
                <a:uFillTx/>
                <a:latin typeface="Times New Roman"/>
                <a:ea typeface="+mn-ea"/>
                <a:cs typeface="+mn-cs"/>
              </a:rPr>
              <a:t>Yo no sigo a nadie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3200" b="1" i="0" u="none" strike="noStrike" kern="1200" cap="none" spc="0" normalizeH="0" baseline="0" noProof="0" dirty="0">
              <a:ln>
                <a:noFill/>
              </a:ln>
              <a:solidFill>
                <a:srgbClr val="FFFFCC">
                  <a:lumMod val="90000"/>
                </a:srgbClr>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FFFFCC">
                    <a:lumMod val="90000"/>
                  </a:srgbClr>
                </a:solidFill>
                <a:effectLst/>
                <a:uLnTx/>
                <a:uFillTx/>
                <a:latin typeface="Times New Roman"/>
                <a:ea typeface="+mn-ea"/>
                <a:cs typeface="+mn-cs"/>
              </a:rPr>
              <a:t>desarrollo mas allá de la frontera del conocimiento</a:t>
            </a:r>
          </a:p>
        </p:txBody>
      </p:sp>
    </p:spTree>
    <p:extLst>
      <p:ext uri="{BB962C8B-B14F-4D97-AF65-F5344CB8AC3E}">
        <p14:creationId xmlns:p14="http://schemas.microsoft.com/office/powerpoint/2010/main" val="199146035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19970" name="Group 2">
            <a:extLst>
              <a:ext uri="{FF2B5EF4-FFF2-40B4-BE49-F238E27FC236}">
                <a16:creationId xmlns:a16="http://schemas.microsoft.com/office/drawing/2014/main" id="{8C54E51B-1EAB-40FB-83E7-C8306E0CBCB3}"/>
              </a:ext>
            </a:extLst>
          </p:cNvPr>
          <p:cNvGrpSpPr>
            <a:grpSpLocks/>
          </p:cNvGrpSpPr>
          <p:nvPr/>
        </p:nvGrpSpPr>
        <p:grpSpPr bwMode="auto">
          <a:xfrm>
            <a:off x="1057760" y="1661889"/>
            <a:ext cx="6011466" cy="2057400"/>
            <a:chOff x="384" y="768"/>
            <a:chExt cx="5049" cy="1728"/>
          </a:xfrm>
        </p:grpSpPr>
        <p:sp>
          <p:nvSpPr>
            <p:cNvPr id="1619971" name="Freeform 3">
              <a:extLst>
                <a:ext uri="{FF2B5EF4-FFF2-40B4-BE49-F238E27FC236}">
                  <a16:creationId xmlns:a16="http://schemas.microsoft.com/office/drawing/2014/main" id="{C2DE8805-233C-43D3-AFDC-6E189DEE7085}"/>
                </a:ext>
              </a:extLst>
            </p:cNvPr>
            <p:cNvSpPr>
              <a:spLocks/>
            </p:cNvSpPr>
            <p:nvPr/>
          </p:nvSpPr>
          <p:spPr bwMode="auto">
            <a:xfrm>
              <a:off x="864" y="768"/>
              <a:ext cx="4569" cy="1314"/>
            </a:xfrm>
            <a:custGeom>
              <a:avLst/>
              <a:gdLst>
                <a:gd name="T0" fmla="*/ 0 w 4320"/>
                <a:gd name="T1" fmla="*/ 1230 h 1230"/>
                <a:gd name="T2" fmla="*/ 1260 w 4320"/>
                <a:gd name="T3" fmla="*/ 1050 h 1230"/>
                <a:gd name="T4" fmla="*/ 1980 w 4320"/>
                <a:gd name="T5" fmla="*/ 150 h 1230"/>
                <a:gd name="T6" fmla="*/ 2700 w 4320"/>
                <a:gd name="T7" fmla="*/ 150 h 1230"/>
                <a:gd name="T8" fmla="*/ 3060 w 4320"/>
                <a:gd name="T9" fmla="*/ 690 h 1230"/>
                <a:gd name="T10" fmla="*/ 4320 w 4320"/>
                <a:gd name="T11" fmla="*/ 870 h 1230"/>
              </a:gdLst>
              <a:ahLst/>
              <a:cxnLst>
                <a:cxn ang="0">
                  <a:pos x="T0" y="T1"/>
                </a:cxn>
                <a:cxn ang="0">
                  <a:pos x="T2" y="T3"/>
                </a:cxn>
                <a:cxn ang="0">
                  <a:pos x="T4" y="T5"/>
                </a:cxn>
                <a:cxn ang="0">
                  <a:pos x="T6" y="T7"/>
                </a:cxn>
                <a:cxn ang="0">
                  <a:pos x="T8" y="T9"/>
                </a:cxn>
                <a:cxn ang="0">
                  <a:pos x="T10" y="T11"/>
                </a:cxn>
              </a:cxnLst>
              <a:rect l="0" t="0" r="r" b="b"/>
              <a:pathLst>
                <a:path w="4320" h="1230">
                  <a:moveTo>
                    <a:pt x="0" y="1230"/>
                  </a:moveTo>
                  <a:cubicBezTo>
                    <a:pt x="465" y="1230"/>
                    <a:pt x="930" y="1230"/>
                    <a:pt x="1260" y="1050"/>
                  </a:cubicBezTo>
                  <a:cubicBezTo>
                    <a:pt x="1590" y="870"/>
                    <a:pt x="1740" y="300"/>
                    <a:pt x="1980" y="150"/>
                  </a:cubicBezTo>
                  <a:cubicBezTo>
                    <a:pt x="2220" y="0"/>
                    <a:pt x="2520" y="60"/>
                    <a:pt x="2700" y="150"/>
                  </a:cubicBezTo>
                  <a:cubicBezTo>
                    <a:pt x="2880" y="240"/>
                    <a:pt x="2790" y="570"/>
                    <a:pt x="3060" y="690"/>
                  </a:cubicBezTo>
                  <a:cubicBezTo>
                    <a:pt x="3330" y="810"/>
                    <a:pt x="4110" y="840"/>
                    <a:pt x="4320" y="870"/>
                  </a:cubicBez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s-MX" sz="3300" b="1" i="1"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endParaRPr>
            </a:p>
          </p:txBody>
        </p:sp>
        <p:sp>
          <p:nvSpPr>
            <p:cNvPr id="1619972" name="Text Box 4">
              <a:extLst>
                <a:ext uri="{FF2B5EF4-FFF2-40B4-BE49-F238E27FC236}">
                  <a16:creationId xmlns:a16="http://schemas.microsoft.com/office/drawing/2014/main" id="{DE6BDD71-D188-40DC-BB12-5DB054D08592}"/>
                </a:ext>
              </a:extLst>
            </p:cNvPr>
            <p:cNvSpPr txBox="1">
              <a:spLocks noChangeArrowheads="1"/>
            </p:cNvSpPr>
            <p:nvPr/>
          </p:nvSpPr>
          <p:spPr bwMode="auto">
            <a:xfrm>
              <a:off x="384" y="2112"/>
              <a:ext cx="1104"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1"/>
                  </a:solidFill>
                  <a:miter lim="800000"/>
                  <a:headEnd/>
                  <a:tailEnd/>
                </a14:hiddenLine>
              </a:ext>
            </a:extLst>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s-ES" altLang="es-MX" sz="18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Frontera</a:t>
              </a:r>
            </a:p>
          </p:txBody>
        </p:sp>
        <p:sp>
          <p:nvSpPr>
            <p:cNvPr id="1619973" name="Text Box 5">
              <a:extLst>
                <a:ext uri="{FF2B5EF4-FFF2-40B4-BE49-F238E27FC236}">
                  <a16:creationId xmlns:a16="http://schemas.microsoft.com/office/drawing/2014/main" id="{9360F014-0A7F-436D-A3B9-1F04C29ED433}"/>
                </a:ext>
              </a:extLst>
            </p:cNvPr>
            <p:cNvSpPr txBox="1">
              <a:spLocks noChangeArrowheads="1"/>
            </p:cNvSpPr>
            <p:nvPr/>
          </p:nvSpPr>
          <p:spPr bwMode="auto">
            <a:xfrm>
              <a:off x="2928" y="2112"/>
              <a:ext cx="789"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1"/>
                  </a:solidFill>
                  <a:miter lim="800000"/>
                  <a:headEnd/>
                  <a:tailEnd/>
                </a14:hiddenLine>
              </a:ext>
            </a:extLst>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s-ES" altLang="es-MX" sz="18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Moda</a:t>
              </a:r>
            </a:p>
          </p:txBody>
        </p:sp>
        <p:sp>
          <p:nvSpPr>
            <p:cNvPr id="1619974" name="Text Box 6">
              <a:extLst>
                <a:ext uri="{FF2B5EF4-FFF2-40B4-BE49-F238E27FC236}">
                  <a16:creationId xmlns:a16="http://schemas.microsoft.com/office/drawing/2014/main" id="{35AFFC21-30A8-42AC-B942-D0E0CD5AC97D}"/>
                </a:ext>
              </a:extLst>
            </p:cNvPr>
            <p:cNvSpPr txBox="1">
              <a:spLocks noChangeArrowheads="1"/>
            </p:cNvSpPr>
            <p:nvPr/>
          </p:nvSpPr>
          <p:spPr bwMode="auto">
            <a:xfrm>
              <a:off x="1488" y="2112"/>
              <a:ext cx="134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1"/>
                  </a:solidFill>
                  <a:miter lim="800000"/>
                  <a:headEnd/>
                  <a:tailEnd/>
                </a14:hiddenLine>
              </a:ext>
            </a:extLst>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s-ES" altLang="es-MX" sz="1800" b="1" i="0" u="none" strike="noStrike" kern="1200" cap="none" spc="0" normalizeH="0" baseline="0" noProof="0" dirty="0">
                  <a:ln>
                    <a:noFill/>
                  </a:ln>
                  <a:solidFill>
                    <a:srgbClr val="FFFFCC">
                      <a:lumMod val="75000"/>
                    </a:srgbClr>
                  </a:solidFill>
                  <a:effectLst/>
                  <a:uLnTx/>
                  <a:uFillTx/>
                  <a:latin typeface="Times New Roman" panose="02020603050405020304" pitchFamily="18" charset="0"/>
                  <a:ea typeface="+mn-ea"/>
                  <a:cs typeface="+mn-cs"/>
                </a:rPr>
                <a:t>Crecimiento</a:t>
              </a:r>
            </a:p>
          </p:txBody>
        </p:sp>
      </p:grpSp>
      <p:sp>
        <p:nvSpPr>
          <p:cNvPr id="1619975" name="Rectangle 7">
            <a:extLst>
              <a:ext uri="{FF2B5EF4-FFF2-40B4-BE49-F238E27FC236}">
                <a16:creationId xmlns:a16="http://schemas.microsoft.com/office/drawing/2014/main" id="{066979BF-961B-43A9-A061-4F6A62459FA9}"/>
              </a:ext>
            </a:extLst>
          </p:cNvPr>
          <p:cNvSpPr>
            <a:spLocks noChangeArrowheads="1"/>
          </p:cNvSpPr>
          <p:nvPr/>
        </p:nvSpPr>
        <p:spPr bwMode="auto">
          <a:xfrm>
            <a:off x="190823" y="34023"/>
            <a:ext cx="8648054" cy="1187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9056" tIns="34529" rIns="69056" bIns="34529" anchor="b"/>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Un buen lugar para desarrollar es en la frontera de las área y en la intersección entre áreas</a:t>
            </a:r>
          </a:p>
        </p:txBody>
      </p:sp>
      <p:sp>
        <p:nvSpPr>
          <p:cNvPr id="1619976" name="Rectangle 8">
            <a:extLst>
              <a:ext uri="{FF2B5EF4-FFF2-40B4-BE49-F238E27FC236}">
                <a16:creationId xmlns:a16="http://schemas.microsoft.com/office/drawing/2014/main" id="{6BCF752C-9DCF-4E3F-B93B-937DAC86A461}"/>
              </a:ext>
            </a:extLst>
          </p:cNvPr>
          <p:cNvSpPr>
            <a:spLocks noChangeArrowheads="1"/>
          </p:cNvSpPr>
          <p:nvPr/>
        </p:nvSpPr>
        <p:spPr bwMode="auto">
          <a:xfrm>
            <a:off x="0" y="3886200"/>
            <a:ext cx="9144000" cy="2742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9056" tIns="34529" rIns="69056" bIns="34529" anchor="b"/>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Si se trabaja sobre lo que esta de moda</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cuando se logra dominio ya no es relevante</a:t>
            </a:r>
            <a:br>
              <a:rPr kumimoji="0" lang="es-ES" altLang="es-MX" sz="24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br>
            <a:r>
              <a:rPr kumimoji="0" lang="es-ES" altLang="es-MX" sz="18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 </a:t>
            </a:r>
            <a:br>
              <a:rPr kumimoji="0" lang="es-ES" altLang="es-MX" sz="18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s-ES" altLang="es-MX" sz="24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ES"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Si queremos ser realmente competitivos,</a:t>
            </a:r>
            <a:endParaRPr kumimoji="0" lang="es-MX"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ES"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tenemos que empezar a trabajar ya,</a:t>
            </a:r>
            <a:endParaRPr kumimoji="0" lang="es-MX"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s-ES" altLang="es-MX" sz="3200" b="1" i="1"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panose="02020603050405020304" pitchFamily="18" charset="0"/>
              </a:rPr>
              <a:t>antes de que se ponga de moda</a:t>
            </a:r>
          </a:p>
        </p:txBody>
      </p:sp>
    </p:spTree>
    <p:extLst>
      <p:ext uri="{BB962C8B-B14F-4D97-AF65-F5344CB8AC3E}">
        <p14:creationId xmlns:p14="http://schemas.microsoft.com/office/powerpoint/2010/main" val="1617718700"/>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1034CFE-F28B-4BF2-859F-15318F87D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972" y="1749282"/>
            <a:ext cx="8276055" cy="4231133"/>
          </a:xfrm>
          <a:prstGeom prst="rect">
            <a:avLst/>
          </a:prstGeom>
        </p:spPr>
      </p:pic>
      <p:sp>
        <p:nvSpPr>
          <p:cNvPr id="5" name="Rectángulo 4">
            <a:extLst>
              <a:ext uri="{FF2B5EF4-FFF2-40B4-BE49-F238E27FC236}">
                <a16:creationId xmlns:a16="http://schemas.microsoft.com/office/drawing/2014/main" id="{410040F3-A3F4-4ACC-ACEB-72B1FCD4ABFA}"/>
              </a:ext>
            </a:extLst>
          </p:cNvPr>
          <p:cNvSpPr/>
          <p:nvPr/>
        </p:nvSpPr>
        <p:spPr>
          <a:xfrm>
            <a:off x="0" y="6042278"/>
            <a:ext cx="8736772" cy="646331"/>
          </a:xfrm>
          <a:prstGeom prst="rect">
            <a:avLst/>
          </a:prstGeom>
        </p:spPr>
        <p:txBody>
          <a:bodyPr wrap="square">
            <a:spAutoFit/>
          </a:bodyPr>
          <a:lstStyle/>
          <a:p>
            <a:r>
              <a:rPr lang="es-MX" dirty="0"/>
              <a:t>Estamos entrando en un mundo donde las variables importantes que rigen la efectividad son: velocidad, incertidumbre, complejidad y ambigüedad.</a:t>
            </a:r>
          </a:p>
        </p:txBody>
      </p:sp>
      <p:sp>
        <p:nvSpPr>
          <p:cNvPr id="6" name="Rectángulo 5">
            <a:extLst>
              <a:ext uri="{FF2B5EF4-FFF2-40B4-BE49-F238E27FC236}">
                <a16:creationId xmlns:a16="http://schemas.microsoft.com/office/drawing/2014/main" id="{A8A5721B-687A-4868-9B5F-7A81AEB0A60E}"/>
              </a:ext>
            </a:extLst>
          </p:cNvPr>
          <p:cNvSpPr/>
          <p:nvPr/>
        </p:nvSpPr>
        <p:spPr>
          <a:xfrm>
            <a:off x="0" y="0"/>
            <a:ext cx="9144000" cy="1569660"/>
          </a:xfrm>
          <a:prstGeom prst="rect">
            <a:avLst/>
          </a:prstGeom>
        </p:spPr>
        <p:txBody>
          <a:bodyPr wrap="square">
            <a:spAutoFit/>
          </a:bodyPr>
          <a:lstStyle/>
          <a:p>
            <a:r>
              <a:rPr lang="es-MX" sz="2400" b="1" dirty="0"/>
              <a:t>Tendencias |Hacia dónde vamos</a:t>
            </a:r>
          </a:p>
          <a:p>
            <a:r>
              <a:rPr lang="es-MX" dirty="0"/>
              <a:t>"A la larga, la única ventaja competitiva sustentable es la habilidad que su organización tiene para aprender más rápido que su competencia." Peter Senge.</a:t>
            </a:r>
          </a:p>
          <a:p>
            <a:r>
              <a:rPr lang="es-MX" b="1" dirty="0"/>
              <a:t>“La más importante razón por la cual las compañías fracasan es porque invierten en lo que es en lugar de en lo que puede o va a ser”.   Gary Hamel</a:t>
            </a:r>
          </a:p>
        </p:txBody>
      </p:sp>
      <p:sp>
        <p:nvSpPr>
          <p:cNvPr id="7" name="Rectángulo 6">
            <a:extLst>
              <a:ext uri="{FF2B5EF4-FFF2-40B4-BE49-F238E27FC236}">
                <a16:creationId xmlns:a16="http://schemas.microsoft.com/office/drawing/2014/main" id="{F78CB345-F107-410D-AA9F-906ABEF21A53}"/>
              </a:ext>
            </a:extLst>
          </p:cNvPr>
          <p:cNvSpPr/>
          <p:nvPr/>
        </p:nvSpPr>
        <p:spPr>
          <a:xfrm>
            <a:off x="5054419" y="6381140"/>
            <a:ext cx="4089581" cy="369332"/>
          </a:xfrm>
          <a:prstGeom prst="rect">
            <a:avLst/>
          </a:prstGeom>
        </p:spPr>
        <p:txBody>
          <a:bodyPr wrap="none">
            <a:spAutoFit/>
          </a:bodyPr>
          <a:lstStyle/>
          <a:p>
            <a:r>
              <a:rPr lang="es-MX" dirty="0">
                <a:hlinkClick r:id="rId3"/>
              </a:rPr>
              <a:t>https://ttiicc.com/productos/17-google-erp</a:t>
            </a:r>
            <a:endParaRPr lang="es-MX" dirty="0"/>
          </a:p>
        </p:txBody>
      </p:sp>
    </p:spTree>
    <p:extLst>
      <p:ext uri="{BB962C8B-B14F-4D97-AF65-F5344CB8AC3E}">
        <p14:creationId xmlns:p14="http://schemas.microsoft.com/office/powerpoint/2010/main" val="132954321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6D43936D-1393-404A-8FE4-0B5D22BC6E14}"/>
              </a:ext>
            </a:extLst>
          </p:cNvPr>
          <p:cNvSpPr>
            <a:spLocks noGrp="1" noChangeArrowheads="1"/>
          </p:cNvSpPr>
          <p:nvPr>
            <p:ph type="title" idx="4294967295"/>
          </p:nvPr>
        </p:nvSpPr>
        <p:spPr>
          <a:xfrm>
            <a:off x="217487" y="140677"/>
            <a:ext cx="8709025" cy="2068512"/>
          </a:xfrm>
        </p:spPr>
        <p:txBody>
          <a:bodyPr>
            <a:normAutofit fontScale="90000"/>
          </a:bodyPr>
          <a:lstStyle/>
          <a:p>
            <a:pPr algn="l" eaLnBrk="1" hangingPunct="1"/>
            <a:r>
              <a:rPr lang="es-MX" altLang="es-MX" sz="6600" b="1" i="1" dirty="0"/>
              <a:t>Algunas áreas de aplicación de la Informática</a:t>
            </a:r>
          </a:p>
        </p:txBody>
      </p:sp>
      <p:sp>
        <p:nvSpPr>
          <p:cNvPr id="6" name="Rectangle 2">
            <a:extLst>
              <a:ext uri="{FF2B5EF4-FFF2-40B4-BE49-F238E27FC236}">
                <a16:creationId xmlns:a16="http://schemas.microsoft.com/office/drawing/2014/main" id="{4994A88D-64C1-40B8-956A-63B9A6531434}"/>
              </a:ext>
            </a:extLst>
          </p:cNvPr>
          <p:cNvSpPr txBox="1">
            <a:spLocks noChangeArrowheads="1"/>
          </p:cNvSpPr>
          <p:nvPr/>
        </p:nvSpPr>
        <p:spPr>
          <a:xfrm>
            <a:off x="326371" y="2209189"/>
            <a:ext cx="7930896" cy="175577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s-MX" altLang="es-MX" sz="3200" b="1" i="0" u="none" strike="noStrike" kern="1200" cap="none" spc="0" normalizeH="0" baseline="0" noProof="0" dirty="0">
                <a:ln>
                  <a:noFill/>
                </a:ln>
                <a:solidFill>
                  <a:prstClr val="black"/>
                </a:solidFill>
                <a:effectLst/>
                <a:uLnTx/>
                <a:uFillTx/>
                <a:latin typeface="Calibri Light" panose="020F0302020204030204"/>
                <a:ea typeface="+mj-ea"/>
                <a:cs typeface="+mj-cs"/>
              </a:rPr>
              <a:t>La Informática se vincula con la Educación, Música, Administración, Derecho, Economía, Arte, Física, Biotecnología, Geografía, Historia, Psicología, Sociología, Química,...</a:t>
            </a:r>
          </a:p>
        </p:txBody>
      </p:sp>
      <p:sp>
        <p:nvSpPr>
          <p:cNvPr id="7" name="Rectángulo 6">
            <a:extLst>
              <a:ext uri="{FF2B5EF4-FFF2-40B4-BE49-F238E27FC236}">
                <a16:creationId xmlns:a16="http://schemas.microsoft.com/office/drawing/2014/main" id="{E553BBA9-4CE7-4CD5-A785-70F8A4C97F3C}"/>
              </a:ext>
            </a:extLst>
          </p:cNvPr>
          <p:cNvSpPr/>
          <p:nvPr/>
        </p:nvSpPr>
        <p:spPr>
          <a:xfrm>
            <a:off x="326371" y="4223476"/>
            <a:ext cx="8522208" cy="233910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4000" b="0" i="0" u="none" strike="noStrike" kern="1200" cap="none" spc="0" normalizeH="0" baseline="0" noProof="0" dirty="0">
                <a:ln>
                  <a:noFill/>
                </a:ln>
                <a:solidFill>
                  <a:prstClr val="black"/>
                </a:solidFill>
                <a:effectLst/>
                <a:uLnTx/>
                <a:uFillTx/>
                <a:latin typeface="Calibri" panose="020F0502020204030204"/>
                <a:ea typeface="+mn-ea"/>
                <a:cs typeface="+mn-cs"/>
              </a:rPr>
              <a:t>Informática aplicada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3200" b="0" i="0" u="none" strike="noStrike" kern="1200" cap="none" spc="0" normalizeH="0" baseline="0" noProof="0" dirty="0" err="1">
                <a:ln>
                  <a:noFill/>
                </a:ln>
                <a:solidFill>
                  <a:prstClr val="black"/>
                </a:solidFill>
                <a:effectLst/>
                <a:uLnTx/>
                <a:uFillTx/>
                <a:latin typeface="Calibri" panose="020F0502020204030204"/>
                <a:ea typeface="+mn-ea"/>
                <a:cs typeface="+mn-cs"/>
              </a:rPr>
              <a:t>Jurismática</a:t>
            </a: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 Informática educativa, Música,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Informática administrativa, Mercadotecnia, Informática medica, </a:t>
            </a:r>
            <a:r>
              <a:rPr kumimoji="0" lang="es-MX" sz="3200" b="0" i="0" u="none" strike="noStrike" kern="1200" cap="none" spc="0" normalizeH="0" baseline="0" noProof="0" dirty="0" err="1">
                <a:ln>
                  <a:noFill/>
                </a:ln>
                <a:solidFill>
                  <a:prstClr val="black"/>
                </a:solidFill>
                <a:effectLst/>
                <a:uLnTx/>
                <a:uFillTx/>
                <a:latin typeface="Calibri" panose="020F0502020204030204"/>
                <a:ea typeface="+mn-ea"/>
                <a:cs typeface="+mn-cs"/>
              </a:rPr>
              <a:t>Bioinfomática</a:t>
            </a: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 Astronomía, …</a:t>
            </a:r>
          </a:p>
        </p:txBody>
      </p:sp>
    </p:spTree>
    <p:extLst>
      <p:ext uri="{BB962C8B-B14F-4D97-AF65-F5344CB8AC3E}">
        <p14:creationId xmlns:p14="http://schemas.microsoft.com/office/powerpoint/2010/main" val="2917415801"/>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5D0C958E-40EF-4C0F-985E-74887E771BBF}"/>
              </a:ext>
            </a:extLst>
          </p:cNvPr>
          <p:cNvSpPr>
            <a:spLocks noChangeArrowheads="1"/>
          </p:cNvSpPr>
          <p:nvPr/>
        </p:nvSpPr>
        <p:spPr bwMode="auto">
          <a:xfrm>
            <a:off x="6942527" y="5664369"/>
            <a:ext cx="1896673"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700" b="1" i="1" u="none" strike="noStrike" kern="1200" cap="none" spc="0" normalizeH="0" baseline="0" noProof="0">
                <a:ln>
                  <a:noFill/>
                </a:ln>
                <a:solidFill>
                  <a:srgbClr val="44546A"/>
                </a:solidFill>
                <a:effectLst/>
                <a:uLnTx/>
                <a:uFillTx/>
                <a:latin typeface="Calibri Light" panose="020F0302020204030204"/>
                <a:ea typeface="+mn-ea"/>
                <a:cs typeface="Times New Roman" panose="02020603050405020304" pitchFamily="18" charset="0"/>
              </a:rPr>
              <a:t>Informática</a:t>
            </a:r>
            <a:endParaRPr kumimoji="0" lang="es-ES" altLang="es-MX" sz="2700" b="1" i="1" u="none" strike="noStrike" kern="1200" cap="none" spc="0" normalizeH="0" baseline="0" noProof="0">
              <a:ln>
                <a:noFill/>
              </a:ln>
              <a:solidFill>
                <a:srgbClr val="44546A"/>
              </a:solidFill>
              <a:effectLst/>
              <a:uLnTx/>
              <a:uFillTx/>
              <a:latin typeface="Calibri Light" panose="020F0302020204030204"/>
              <a:ea typeface="+mn-ea"/>
              <a:cs typeface="Times New Roman" panose="02020603050405020304" pitchFamily="18" charset="0"/>
            </a:endParaRPr>
          </a:p>
        </p:txBody>
      </p:sp>
      <p:sp>
        <p:nvSpPr>
          <p:cNvPr id="31747" name="Rectangle 3">
            <a:extLst>
              <a:ext uri="{FF2B5EF4-FFF2-40B4-BE49-F238E27FC236}">
                <a16:creationId xmlns:a16="http://schemas.microsoft.com/office/drawing/2014/main" id="{D01722B2-4C9E-4DE3-9D0E-12AB458E2C05}"/>
              </a:ext>
            </a:extLst>
          </p:cNvPr>
          <p:cNvSpPr>
            <a:spLocks noChangeArrowheads="1"/>
          </p:cNvSpPr>
          <p:nvPr/>
        </p:nvSpPr>
        <p:spPr bwMode="auto">
          <a:xfrm rot="10800000" flipV="1">
            <a:off x="4648200" y="6172200"/>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a:t>
            </a:r>
            <a:r>
              <a:rPr kumimoji="0" lang="en-US"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31748" name="Rectangle 4">
            <a:extLst>
              <a:ext uri="{FF2B5EF4-FFF2-40B4-BE49-F238E27FC236}">
                <a16:creationId xmlns:a16="http://schemas.microsoft.com/office/drawing/2014/main" id="{8A5CB681-EDC6-4106-A673-443147F92A21}"/>
              </a:ext>
            </a:extLst>
          </p:cNvPr>
          <p:cNvSpPr>
            <a:spLocks noChangeArrowheads="1"/>
          </p:cNvSpPr>
          <p:nvPr/>
        </p:nvSpPr>
        <p:spPr bwMode="auto">
          <a:xfrm>
            <a:off x="380999" y="1776984"/>
            <a:ext cx="7279257"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5400" b="1" i="0" u="none" strike="noStrike" kern="1200" cap="none" spc="0" normalizeH="0" baseline="0" noProof="0" dirty="0">
                <a:ln>
                  <a:noFill/>
                </a:ln>
                <a:solidFill>
                  <a:srgbClr val="44546A"/>
                </a:solidFill>
                <a:effectLst/>
                <a:uLnTx/>
                <a:uFillTx/>
                <a:latin typeface="Times New Roman" panose="02020603050405020304" pitchFamily="18" charset="0"/>
                <a:ea typeface="+mn-ea"/>
                <a:cs typeface="Times New Roman" panose="02020603050405020304" pitchFamily="18" charset="0"/>
              </a:rPr>
              <a:t>Informática</a:t>
            </a:r>
            <a:r>
              <a:rPr kumimoji="0" lang="en-US" altLang="es-MX" sz="5400" b="1" i="0" u="none" strike="noStrike" kern="1200" cap="none" spc="0" normalizeH="0" baseline="0" noProof="0" dirty="0">
                <a:ln>
                  <a:noFill/>
                </a:ln>
                <a:solidFill>
                  <a:srgbClr val="44546A"/>
                </a:solidFill>
                <a:effectLst/>
                <a:uLnTx/>
                <a:uFillTx/>
                <a:latin typeface="Times New Roman" panose="02020603050405020304" pitchFamily="18" charset="0"/>
                <a:ea typeface="+mn-ea"/>
                <a:cs typeface="Times New Roman" panose="02020603050405020304" pitchFamily="18" charset="0"/>
              </a:rPr>
              <a:t> </a:t>
            </a:r>
            <a:r>
              <a:rPr kumimoji="0" lang="es-MX" altLang="es-MX" sz="5400" b="1" i="0" u="none" strike="noStrike" kern="1200" cap="none" spc="0" normalizeH="0" baseline="0" noProof="0" dirty="0">
                <a:ln>
                  <a:noFill/>
                </a:ln>
                <a:solidFill>
                  <a:srgbClr val="44546A"/>
                </a:solidFill>
                <a:effectLst/>
                <a:uLnTx/>
                <a:uFillTx/>
                <a:latin typeface="Times New Roman" panose="02020603050405020304" pitchFamily="18" charset="0"/>
                <a:ea typeface="+mn-ea"/>
                <a:cs typeface="Times New Roman" panose="02020603050405020304" pitchFamily="18" charset="0"/>
              </a:rPr>
              <a:t>Educativa</a:t>
            </a:r>
          </a:p>
          <a:p>
            <a:pPr marL="0" marR="0" lvl="0" indent="0" algn="r"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700" b="1" i="1" u="none" strike="noStrike" kern="1200" cap="none" spc="0" normalizeH="0" baseline="0" noProof="0" dirty="0">
                <a:ln>
                  <a:noFill/>
                </a:ln>
                <a:solidFill>
                  <a:srgbClr val="44546A"/>
                </a:solidFill>
                <a:effectLst/>
                <a:uLnTx/>
                <a:uFillTx/>
                <a:latin typeface="Times New Roman" panose="02020603050405020304" pitchFamily="18" charset="0"/>
                <a:ea typeface="+mn-ea"/>
                <a:cs typeface="Times New Roman" panose="02020603050405020304" pitchFamily="18" charset="0"/>
                <a:hlinkClick r:id="rId3"/>
              </a:rPr>
              <a:t>http://www.fgalindosoria.com/ie/</a:t>
            </a:r>
            <a:endParaRPr kumimoji="0" lang="en-US" altLang="es-MX" sz="2700" b="1" i="1" u="none" strike="noStrike" kern="1200" cap="none" spc="0" normalizeH="0" baseline="0" noProof="0" dirty="0">
              <a:ln>
                <a:noFill/>
              </a:ln>
              <a:solidFill>
                <a:srgbClr val="44546A"/>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50517376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3DD78AE8-8FF1-4550-BCBC-7999774C04D0}"/>
              </a:ext>
            </a:extLst>
          </p:cNvPr>
          <p:cNvSpPr>
            <a:spLocks noChangeArrowheads="1"/>
          </p:cNvSpPr>
          <p:nvPr/>
        </p:nvSpPr>
        <p:spPr bwMode="auto">
          <a:xfrm>
            <a:off x="228600" y="304800"/>
            <a:ext cx="8718452" cy="63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Cuando se habla de Informática en Educación, en general la gente solo piensa en el </a:t>
            </a:r>
            <a:r>
              <a:rPr kumimoji="0" lang="es-MX" altLang="es-MX" sz="2800" b="0"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uso</a:t>
            </a: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 las </a:t>
            </a:r>
            <a:r>
              <a:rPr kumimoji="0" lang="es-MX" altLang="es-MX" sz="32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a:t>
            </a:r>
            <a:r>
              <a:rPr kumimoji="0" lang="es-MX" altLang="es-MX" sz="28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32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a:t>
            </a:r>
            <a:r>
              <a:rPr kumimoji="0" lang="es-MX" altLang="es-MX" sz="28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32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a:t>
            </a:r>
            <a:r>
              <a:rPr kumimoji="0" lang="es-MX" altLang="es-MX" sz="28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32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a:t>
            </a: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en la Educación</a:t>
            </a:r>
            <a:endPar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Antes era el uso de calculadoras, luego computadoras, luego </a:t>
            </a:r>
            <a:r>
              <a:rPr kumimoji="0" lang="es-MX" altLang="es-MX"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PC´s</a:t>
            </a: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ahora son tics, pero se sigue pensando solo en el uso de tecnologías y nada mas</a:t>
            </a:r>
            <a:endParaRPr kumimoji="0" lang="en-US"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Creer que las tics es lo único de la Informática que se aplica en Educación</a:t>
            </a:r>
            <a:endPar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Es como creer que lo único que importa para la salud es el uso de medicamentos</a:t>
            </a:r>
            <a:endPar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olvidándose de la medicina, la higiene, la alimentación, la psiquiatría, la biología, etc.,</a:t>
            </a:r>
            <a:endPar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16033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D4267A5-ED79-4EDE-9503-EC4E1379DEC7}"/>
              </a:ext>
            </a:extLst>
          </p:cNvPr>
          <p:cNvSpPr/>
          <p:nvPr/>
        </p:nvSpPr>
        <p:spPr>
          <a:xfrm>
            <a:off x="776514" y="682270"/>
            <a:ext cx="7590971" cy="4154984"/>
          </a:xfrm>
          <a:prstGeom prst="rect">
            <a:avLst/>
          </a:prstGeom>
        </p:spPr>
        <p:txBody>
          <a:bodyPr wrap="square">
            <a:spAutoFit/>
          </a:bodyPr>
          <a:lstStyle/>
          <a:p>
            <a:pPr algn="ctr">
              <a:spcAft>
                <a:spcPts val="0"/>
              </a:spcAft>
            </a:pPr>
            <a:r>
              <a:rPr lang="es-ES" sz="2400" b="1" dirty="0">
                <a:latin typeface="Times New Roman" panose="02020603050405020304" pitchFamily="18" charset="0"/>
              </a:rPr>
              <a:t>INFORMÁTICA</a:t>
            </a:r>
            <a:endParaRPr lang="es-MX" sz="2400" dirty="0">
              <a:latin typeface="Times New Roman" panose="02020603050405020304" pitchFamily="18" charset="0"/>
              <a:ea typeface="Times New Roman" panose="02020603050405020304" pitchFamily="18" charset="0"/>
            </a:endParaRPr>
          </a:p>
          <a:p>
            <a:pPr algn="ctr">
              <a:spcAft>
                <a:spcPts val="0"/>
              </a:spcAft>
            </a:pPr>
            <a:r>
              <a:rPr lang="es-ES_tradnl" sz="2400" dirty="0">
                <a:solidFill>
                  <a:srgbClr val="0000FF"/>
                </a:solidFill>
                <a:latin typeface="Times New Roman" panose="02020603050405020304" pitchFamily="18" charset="0"/>
                <a:ea typeface="Calibri" panose="020F0502020204030204" pitchFamily="34" charset="0"/>
                <a:hlinkClick r:id="rId2"/>
              </a:rPr>
              <a:t>http://www.fgalindosoria.com/informatica/Informatica18/</a:t>
            </a:r>
            <a:endParaRPr lang="es-MX" sz="2400" dirty="0">
              <a:latin typeface="Times New Roman" panose="02020603050405020304" pitchFamily="18" charset="0"/>
              <a:ea typeface="Times New Roman" panose="02020603050405020304" pitchFamily="18" charset="0"/>
            </a:endParaRPr>
          </a:p>
          <a:p>
            <a:pPr algn="ctr">
              <a:spcAft>
                <a:spcPts val="0"/>
              </a:spcAft>
            </a:pPr>
            <a:r>
              <a:rPr lang="es-ES_tradnl" sz="2400" dirty="0">
                <a:latin typeface="Times New Roman" panose="02020603050405020304" pitchFamily="18" charset="0"/>
                <a:ea typeface="Calibri" panose="020F0502020204030204" pitchFamily="34" charset="0"/>
              </a:rPr>
              <a:t> </a:t>
            </a:r>
            <a:endParaRPr lang="es-MX" sz="2400" dirty="0">
              <a:latin typeface="Times New Roman" panose="02020603050405020304" pitchFamily="18" charset="0"/>
              <a:ea typeface="Times New Roman" panose="02020603050405020304" pitchFamily="18" charset="0"/>
            </a:endParaRPr>
          </a:p>
          <a:p>
            <a:pPr algn="ctr">
              <a:spcAft>
                <a:spcPts val="0"/>
              </a:spcAft>
            </a:pPr>
            <a:r>
              <a:rPr lang="es-ES_tradnl" sz="2400" b="1" dirty="0">
                <a:latin typeface="Times New Roman" panose="02020603050405020304" pitchFamily="18" charset="0"/>
                <a:ea typeface="Calibri" panose="020F0502020204030204" pitchFamily="34" charset="0"/>
              </a:rPr>
              <a:t>Resumen</a:t>
            </a:r>
            <a:endParaRPr lang="es-MX" sz="2400" dirty="0">
              <a:latin typeface="Times New Roman" panose="02020603050405020304" pitchFamily="18" charset="0"/>
              <a:ea typeface="Times New Roman" panose="02020603050405020304" pitchFamily="18" charset="0"/>
            </a:endParaRPr>
          </a:p>
          <a:p>
            <a:pPr algn="ctr">
              <a:spcAft>
                <a:spcPts val="0"/>
              </a:spcAft>
            </a:pPr>
            <a:r>
              <a:rPr lang="es-MX" sz="2400" dirty="0">
                <a:latin typeface="Times New Roman" panose="02020603050405020304" pitchFamily="18" charset="0"/>
                <a:ea typeface="Calibri" panose="020F0502020204030204" pitchFamily="34" charset="0"/>
              </a:rPr>
              <a:t>La Informática es la ciencia que estudia la información y su relación con la materia y la energía, incluyendo: sus fundamentos; paradigmas: de información, sistemas, factores esenciales (materia-energía-información), evolución, mínimo esfuerzo; tecnologías y aplicaciones. En los seres vivos, sociedades, computadoras, organizaciones, universos y donde quiera que se presente.</a:t>
            </a:r>
            <a:endParaRPr lang="es-MX"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15952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507108E-A25C-45AD-9E71-4DC485827A22}"/>
              </a:ext>
            </a:extLst>
          </p:cNvPr>
          <p:cNvSpPr>
            <a:spLocks noGrp="1" noChangeArrowheads="1"/>
          </p:cNvSpPr>
          <p:nvPr>
            <p:ph type="title" idx="4294967295"/>
          </p:nvPr>
        </p:nvSpPr>
        <p:spPr>
          <a:xfrm>
            <a:off x="520505" y="1069145"/>
            <a:ext cx="5829300" cy="4402967"/>
          </a:xfrm>
        </p:spPr>
        <p:txBody>
          <a:bodyPr/>
          <a:lstStyle/>
          <a:p>
            <a:pPr eaLnBrk="1" hangingPunct="1"/>
            <a:r>
              <a:rPr lang="es-ES_tradnl" altLang="es-MX" sz="3000" b="1" dirty="0">
                <a:cs typeface="Times New Roman" panose="02020603050405020304" pitchFamily="18" charset="0"/>
              </a:rPr>
              <a:t> La Informática es pirata</a:t>
            </a:r>
            <a:br>
              <a:rPr lang="es-ES_tradnl" altLang="es-MX" sz="3000" b="1" dirty="0">
                <a:cs typeface="Times New Roman" panose="02020603050405020304" pitchFamily="18" charset="0"/>
              </a:rPr>
            </a:br>
            <a:br>
              <a:rPr lang="es-ES_tradnl" altLang="es-MX" sz="1800" b="1" dirty="0">
                <a:cs typeface="Times New Roman" panose="02020603050405020304" pitchFamily="18" charset="0"/>
              </a:rPr>
            </a:br>
            <a:r>
              <a:rPr lang="es-ES_tradnl" altLang="es-MX" sz="2400" b="1" dirty="0">
                <a:cs typeface="Times New Roman" panose="02020603050405020304" pitchFamily="18" charset="0"/>
              </a:rPr>
              <a:t>Integra herramientas y conocimientos de diferentes áreas</a:t>
            </a:r>
            <a:br>
              <a:rPr lang="es-ES_tradnl" altLang="es-MX" sz="2400" b="1" dirty="0">
                <a:cs typeface="Times New Roman" panose="02020603050405020304" pitchFamily="18" charset="0"/>
              </a:rPr>
            </a:br>
            <a:r>
              <a:rPr lang="es-ES_tradnl" altLang="es-MX" sz="1800" b="1" dirty="0">
                <a:cs typeface="Times New Roman" panose="02020603050405020304" pitchFamily="18" charset="0"/>
              </a:rPr>
              <a:t> </a:t>
            </a:r>
            <a:br>
              <a:rPr lang="es-ES_tradnl" altLang="es-MX" sz="1800" b="1" dirty="0">
                <a:cs typeface="Times New Roman" panose="02020603050405020304" pitchFamily="18" charset="0"/>
              </a:rPr>
            </a:br>
            <a:r>
              <a:rPr lang="es-ES_tradnl" altLang="es-MX" sz="2400" b="1" dirty="0">
                <a:cs typeface="Times New Roman" panose="02020603050405020304" pitchFamily="18" charset="0"/>
              </a:rPr>
              <a:t>Matemáticas, Computación, Administración, Neurología, Psicología, Electrónica, entre otras</a:t>
            </a:r>
            <a:br>
              <a:rPr lang="es-ES_tradnl" altLang="es-MX" sz="2400" b="1" dirty="0">
                <a:cs typeface="Times New Roman" panose="02020603050405020304" pitchFamily="18" charset="0"/>
              </a:rPr>
            </a:br>
            <a:r>
              <a:rPr lang="es-ES_tradnl" altLang="es-MX" sz="1800" b="1" dirty="0">
                <a:cs typeface="Times New Roman" panose="02020603050405020304" pitchFamily="18" charset="0"/>
              </a:rPr>
              <a:t> </a:t>
            </a:r>
            <a:br>
              <a:rPr lang="es-ES_tradnl" altLang="es-MX" sz="1800" b="1" dirty="0">
                <a:cs typeface="Times New Roman" panose="02020603050405020304" pitchFamily="18" charset="0"/>
              </a:rPr>
            </a:br>
            <a:r>
              <a:rPr lang="es-ES_tradnl" altLang="es-MX" sz="2400" b="1" dirty="0">
                <a:cs typeface="Times New Roman" panose="02020603050405020304" pitchFamily="18" charset="0"/>
              </a:rPr>
              <a:t>con el fin de estudiar y manejar la información y el conocimiento donde quiera que se presenta.</a:t>
            </a:r>
            <a:endParaRPr lang="es-MX" altLang="es-MX" b="1" dirty="0">
              <a:cs typeface="Times New Roman" panose="02020603050405020304" pitchFamily="18" charset="0"/>
            </a:endParaRPr>
          </a:p>
        </p:txBody>
      </p:sp>
    </p:spTree>
    <p:extLst>
      <p:ext uri="{BB962C8B-B14F-4D97-AF65-F5344CB8AC3E}">
        <p14:creationId xmlns:p14="http://schemas.microsoft.com/office/powerpoint/2010/main" val="114322261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F4B2A9F-31B5-4725-B92E-AFF398ADCF18}"/>
              </a:ext>
            </a:extLst>
          </p:cNvPr>
          <p:cNvSpPr>
            <a:spLocks noChangeArrowheads="1"/>
          </p:cNvSpPr>
          <p:nvPr/>
        </p:nvSpPr>
        <p:spPr bwMode="auto">
          <a:xfrm>
            <a:off x="228600" y="304800"/>
            <a:ext cx="8610600"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Cuando se habla de Informática en Educación, en general la gente solo piensa en el </a:t>
            </a:r>
            <a:r>
              <a:rPr kumimoji="0" lang="es-MX" altLang="es-MX" sz="32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a:t>
            </a:r>
            <a:r>
              <a:rPr kumimoji="0" lang="es-MX" altLang="es-MX" sz="28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32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a:t>
            </a:r>
            <a:r>
              <a:rPr kumimoji="0" lang="es-MX" altLang="es-MX" sz="28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3200" b="1"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a:t>
            </a: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 las </a:t>
            </a:r>
            <a:r>
              <a:rPr kumimoji="0" lang="es-MX" altLang="es-MX" sz="2800" b="0" i="1" u="sng"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tics</a:t>
            </a: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en la Educación</a:t>
            </a:r>
            <a:endParaRPr kumimoji="0" lang="es-ES"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Antes era el uso de calculadoras, luego computadoras, luego </a:t>
            </a:r>
            <a:r>
              <a:rPr kumimoji="0" lang="es-MX"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PC´s</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ahora son tics, pero se sigue pensando solo en el uso elemental de tecnologías y nada mas.</a:t>
            </a: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Creer que las tics es lo único de la Informática que se usa en Educación</a:t>
            </a:r>
            <a:endParaRPr kumimoji="0" lang="es-ES"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Es como creer que lo único que importa para la salud es el uso de medicamentos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 altLang="es-MX" sz="1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olvidándose de la medicina, la higiene, la alimentación, la psiquiatría, la biología, etc.,</a:t>
            </a:r>
            <a:endParaRPr kumimoji="0" lang="es-ES"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endParaRPr kumimoji="0" lang="es-ES" altLang="es-MX"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9412228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0E69173F-05A2-419D-B847-67AE8F12E2ED}"/>
              </a:ext>
            </a:extLst>
          </p:cNvPr>
          <p:cNvSpPr/>
          <p:nvPr/>
        </p:nvSpPr>
        <p:spPr>
          <a:xfrm>
            <a:off x="203981" y="1090288"/>
            <a:ext cx="8736037" cy="30162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Como percibimos nuestro entorno</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Como aprende la gente</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Como reconoce patrones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Como fluye la información en el sistema nervioso y en el cerebro</a:t>
            </a:r>
          </a:p>
        </p:txBody>
      </p:sp>
    </p:spTree>
    <p:extLst>
      <p:ext uri="{BB962C8B-B14F-4D97-AF65-F5344CB8AC3E}">
        <p14:creationId xmlns:p14="http://schemas.microsoft.com/office/powerpoint/2010/main" val="3362900626"/>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F589CA1-B3B7-4B41-9795-85CFF9310263}"/>
              </a:ext>
            </a:extLst>
          </p:cNvPr>
          <p:cNvSpPr/>
          <p:nvPr/>
        </p:nvSpPr>
        <p:spPr>
          <a:xfrm>
            <a:off x="0" y="0"/>
            <a:ext cx="9144000" cy="6924973"/>
          </a:xfrm>
          <a:prstGeom prst="rect">
            <a:avLst/>
          </a:prstGeom>
        </p:spPr>
        <p:txBody>
          <a:bodyPr wrap="square">
            <a:spAutoFit/>
          </a:bodyPr>
          <a:lstStyle/>
          <a:p>
            <a:pPr>
              <a:defRPr/>
            </a:pPr>
            <a:r>
              <a:rPr lang="es-MX" sz="2800" b="1" dirty="0"/>
              <a:t>el aprendizaje en el entorno actual </a:t>
            </a:r>
            <a:endParaRPr lang="es-ES" sz="2800" b="1" dirty="0"/>
          </a:p>
          <a:p>
            <a:pPr marL="0" marR="0" lvl="0" indent="0" algn="l" defTabSz="457200" rtl="0" eaLnBrk="1" fontAlgn="auto" latinLnBrk="0" hangingPunct="1">
              <a:lnSpc>
                <a:spcPct val="100000"/>
              </a:lnSpc>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lvl="0">
              <a:defRPr/>
            </a:pPr>
            <a:r>
              <a:rPr kumimoji="0" lang="es-E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Muchas herramientas actuales </a:t>
            </a:r>
            <a:r>
              <a:rPr lang="es-ES" sz="1600" dirty="0">
                <a:solidFill>
                  <a:prstClr val="black"/>
                </a:solidFill>
                <a:latin typeface="Times New Roman" panose="02020603050405020304" pitchFamily="18" charset="0"/>
                <a:ea typeface="Times New Roman" panose="02020603050405020304" pitchFamily="18" charset="0"/>
              </a:rPr>
              <a:t>están pensadas en </a:t>
            </a:r>
            <a:r>
              <a:rPr kumimoji="0" lang="es-E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forma natural para que las gentes aprendan a usarlas sin necesidad de cursos o asesoría</a:t>
            </a:r>
          </a:p>
          <a:p>
            <a:pPr marL="0" marR="0" lvl="0" indent="0" algn="l" defTabSz="457200" rtl="0" eaLnBrk="1" fontAlgn="auto" latinLnBrk="0" hangingPunct="1">
              <a:lnSpc>
                <a:spcPct val="100000"/>
              </a:lnSpc>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a:defRPr/>
            </a:pPr>
            <a:r>
              <a:rPr lang="es-MX" sz="1600" dirty="0"/>
              <a:t>Son mecanismos de manejo y flujo de información masiva en tiempo real</a:t>
            </a:r>
          </a:p>
          <a:p>
            <a:pPr>
              <a:defRPr/>
            </a:pPr>
            <a:endParaRPr kumimoji="0" lang="es-E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buClrTx/>
              <a:buSzTx/>
              <a:buFontTx/>
              <a:buNone/>
              <a:tabLst/>
              <a:defRPr/>
            </a:pPr>
            <a:r>
              <a:rPr kumimoji="0" lang="es-E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no buscan enseñar</a:t>
            </a:r>
          </a:p>
          <a:p>
            <a:pPr marL="0" marR="0" lvl="0" indent="0" algn="l" defTabSz="457200" rtl="0" eaLnBrk="1" fontAlgn="auto" latinLnBrk="0" hangingPunct="1">
              <a:lnSpc>
                <a:spcPct val="100000"/>
              </a:lnSpc>
              <a:buClrTx/>
              <a:buSzTx/>
              <a:buFontTx/>
              <a:buNone/>
              <a:tabLst/>
              <a:defRPr/>
            </a:pPr>
            <a:r>
              <a:rPr kumimoji="0" lang="es-E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buscan resolver algo</a:t>
            </a:r>
          </a:p>
          <a:p>
            <a:pPr>
              <a:defRPr/>
            </a:pPr>
            <a:r>
              <a:rPr lang="es-ES" sz="1600" dirty="0">
                <a:solidFill>
                  <a:prstClr val="black"/>
                </a:solidFill>
                <a:latin typeface="Times New Roman" panose="02020603050405020304" pitchFamily="18" charset="0"/>
                <a:ea typeface="Times New Roman" panose="02020603050405020304" pitchFamily="18" charset="0"/>
              </a:rPr>
              <a:t>la gente aprende porque quiere aprender</a:t>
            </a:r>
          </a:p>
          <a:p>
            <a:pPr>
              <a:defRPr/>
            </a:pPr>
            <a:r>
              <a:rPr lang="es-ES" sz="1600" dirty="0">
                <a:solidFill>
                  <a:prstClr val="black"/>
                </a:solidFill>
                <a:latin typeface="Times New Roman" panose="02020603050405020304" pitchFamily="18" charset="0"/>
                <a:ea typeface="Times New Roman" panose="02020603050405020304" pitchFamily="18" charset="0"/>
              </a:rPr>
              <a:t>son fáciles de aprender </a:t>
            </a:r>
            <a:endParaRPr kumimoji="0" lang="es-E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a:defRPr/>
            </a:pPr>
            <a:r>
              <a:rPr lang="es-MX" sz="1600" dirty="0"/>
              <a:t>Permiten el aprendizaje asíncrono, permanente, en forma transparente, evolutivo</a:t>
            </a:r>
          </a:p>
          <a:p>
            <a:pPr>
              <a:defRPr/>
            </a:pPr>
            <a:endParaRPr lang="es-MX" sz="1600" dirty="0"/>
          </a:p>
          <a:p>
            <a:r>
              <a:rPr lang="es-MX" sz="1600" dirty="0"/>
              <a:t>mediante interacción con las máquinas aprendemos a usarlas</a:t>
            </a:r>
          </a:p>
          <a:p>
            <a:r>
              <a:rPr lang="es-MX" sz="1600" dirty="0"/>
              <a:t>herramientas, pc,  celulares,  televisión, paquetes (</a:t>
            </a:r>
            <a:r>
              <a:rPr lang="es-MX" sz="1600" dirty="0" err="1"/>
              <a:t>World</a:t>
            </a:r>
            <a:r>
              <a:rPr lang="es-MX" sz="1600" dirty="0"/>
              <a:t>, </a:t>
            </a:r>
            <a:r>
              <a:rPr lang="es-MX" sz="1600" dirty="0" err="1"/>
              <a:t>excel</a:t>
            </a:r>
            <a:r>
              <a:rPr lang="es-MX" sz="1600" dirty="0"/>
              <a:t>, de </a:t>
            </a:r>
            <a:r>
              <a:rPr lang="es-MX" sz="1600" dirty="0" err="1"/>
              <a:t>graficación</a:t>
            </a:r>
            <a:r>
              <a:rPr lang="es-MX" sz="1600" dirty="0"/>
              <a:t>, simuladores de herramientas), apps, a programar, </a:t>
            </a:r>
            <a:endParaRPr kumimoji="0" lang="es-E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a:defRPr/>
            </a:pPr>
            <a:r>
              <a:rPr lang="es-MX" sz="1600" dirty="0"/>
              <a:t>si nos equivocamos se regresan y/o repiten el proceso </a:t>
            </a:r>
          </a:p>
          <a:p>
            <a:pPr>
              <a:defRPr/>
            </a:pPr>
            <a:r>
              <a:rPr lang="es-MX" sz="1600" dirty="0"/>
              <a:t>Cuentan con mecanismos de corrección de errores en tiempo real (como los correctores de palabras)</a:t>
            </a:r>
            <a:endParaRPr lang="es-ES" sz="1600" dirty="0"/>
          </a:p>
          <a:p>
            <a:endParaRPr lang="es-ES" sz="1600" dirty="0"/>
          </a:p>
          <a:p>
            <a:endParaRPr lang="es-MX" sz="1600" dirty="0"/>
          </a:p>
          <a:p>
            <a:r>
              <a:rPr lang="es-MX" sz="1600" dirty="0"/>
              <a:t>Comunidades de investigación</a:t>
            </a:r>
          </a:p>
          <a:p>
            <a:r>
              <a:rPr lang="es-MX" sz="1600" dirty="0"/>
              <a:t>comunicación en tiempo real con otros, creando redes de investigación con múltiples personas y máquinas en tiempo real</a:t>
            </a:r>
            <a:endParaRPr lang="es-ES" sz="1600" dirty="0"/>
          </a:p>
          <a:p>
            <a:r>
              <a:rPr lang="es-MX" sz="1600" dirty="0"/>
              <a:t>aclaración de dudas y profundización en investigación en tiempo real y mediante multitudes fuentes</a:t>
            </a:r>
          </a:p>
          <a:p>
            <a:endParaRPr lang="es-ES" sz="1600" dirty="0"/>
          </a:p>
          <a:p>
            <a:endParaRPr lang="es-ES" sz="1600" dirty="0"/>
          </a:p>
          <a:p>
            <a:r>
              <a:rPr lang="es-MX" sz="1600" dirty="0"/>
              <a:t>los chats, block de notas como medio de memoria y facilitan escribir artículos en tiempo real</a:t>
            </a:r>
            <a:endParaRPr kumimoji="0" lang="es-E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340286495"/>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050">
            <a:extLst>
              <a:ext uri="{FF2B5EF4-FFF2-40B4-BE49-F238E27FC236}">
                <a16:creationId xmlns:a16="http://schemas.microsoft.com/office/drawing/2014/main" id="{F51998B9-4496-4775-B7A2-CDFAB41C8157}"/>
              </a:ext>
            </a:extLst>
          </p:cNvPr>
          <p:cNvSpPr>
            <a:spLocks noGrp="1" noChangeArrowheads="1"/>
          </p:cNvSpPr>
          <p:nvPr>
            <p:ph type="title" idx="4294967295"/>
          </p:nvPr>
        </p:nvSpPr>
        <p:spPr>
          <a:xfrm>
            <a:off x="1371600" y="1676400"/>
            <a:ext cx="7772400" cy="3962400"/>
          </a:xfrm>
        </p:spPr>
        <p:txBody>
          <a:bodyPr/>
          <a:lstStyle/>
          <a:p>
            <a:pPr eaLnBrk="1" hangingPunct="1"/>
            <a:r>
              <a:rPr lang="es-MX" altLang="es-MX" sz="3600" dirty="0">
                <a:latin typeface="Arial" panose="020B0604020202020204" pitchFamily="34" charset="0"/>
                <a:cs typeface="Arial" panose="020B0604020202020204" pitchFamily="34" charset="0"/>
              </a:rPr>
              <a:t>Actualmente se empieza a plantear que no solo los individuos aprenden sino también los sistemas (IA), las organizaciones y los </a:t>
            </a:r>
            <a:r>
              <a:rPr lang="es-MX" altLang="es-MX" sz="3600" dirty="0">
                <a:solidFill>
                  <a:srgbClr val="000000"/>
                </a:solidFill>
                <a:latin typeface="Arial" panose="020B0604020202020204" pitchFamily="34" charset="0"/>
                <a:cs typeface="Arial" panose="020B0604020202020204" pitchFamily="34" charset="0"/>
              </a:rPr>
              <a:t>organismos</a:t>
            </a:r>
            <a:r>
              <a:rPr lang="es-ES" altLang="es-MX" sz="3600" dirty="0">
                <a:latin typeface="Arial" panose="020B0604020202020204" pitchFamily="34" charset="0"/>
                <a:cs typeface="Arial" panose="020B0604020202020204" pitchFamily="34" charset="0"/>
              </a:rPr>
              <a:t> vivos</a:t>
            </a:r>
            <a:r>
              <a:rPr lang="es-MX" altLang="es-MX" sz="3600" dirty="0">
                <a:latin typeface="Arial" panose="020B0604020202020204" pitchFamily="34" charset="0"/>
                <a:cs typeface="Arial" panose="020B0604020202020204" pitchFamily="34" charset="0"/>
              </a:rPr>
              <a:t> </a:t>
            </a:r>
            <a:r>
              <a:rPr lang="es-ES" altLang="es-MX" sz="3600" dirty="0">
                <a:latin typeface="Arial" panose="020B0604020202020204" pitchFamily="34" charset="0"/>
                <a:cs typeface="Arial" panose="020B0604020202020204" pitchFamily="34" charset="0"/>
              </a:rPr>
              <a:t> </a:t>
            </a:r>
            <a:r>
              <a:rPr lang="es-MX" altLang="es-MX" sz="3600" dirty="0">
                <a:latin typeface="Arial" panose="020B0604020202020204" pitchFamily="34" charset="0"/>
                <a:cs typeface="Arial" panose="020B0604020202020204" pitchFamily="34" charset="0"/>
              </a:rPr>
              <a:t>aprenden</a:t>
            </a:r>
            <a:r>
              <a:rPr lang="es-MX" altLang="es-MX" dirty="0">
                <a:latin typeface="Arial" panose="020B0604020202020204" pitchFamily="34" charset="0"/>
                <a:cs typeface="Arial" panose="020B0604020202020204" pitchFamily="34" charset="0"/>
              </a:rPr>
              <a:t> </a:t>
            </a:r>
          </a:p>
        </p:txBody>
      </p:sp>
      <p:sp>
        <p:nvSpPr>
          <p:cNvPr id="72707" name="Rectangle 2051">
            <a:extLst>
              <a:ext uri="{FF2B5EF4-FFF2-40B4-BE49-F238E27FC236}">
                <a16:creationId xmlns:a16="http://schemas.microsoft.com/office/drawing/2014/main" id="{1E32076F-BC4D-4F66-8B5C-09D96BA25F27}"/>
              </a:ext>
            </a:extLst>
          </p:cNvPr>
          <p:cNvSpPr>
            <a:spLocks noChangeArrowheads="1"/>
          </p:cNvSpPr>
          <p:nvPr/>
        </p:nvSpPr>
        <p:spPr bwMode="auto">
          <a:xfrm>
            <a:off x="457200" y="685800"/>
            <a:ext cx="8458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Organizaciones, sistemas (IA) y seres </a:t>
            </a:r>
            <a:r>
              <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vivos</a:t>
            </a: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que aprenden</a:t>
            </a:r>
            <a:endParaRPr kumimoji="0" lang="es-ES" altLang="es-MX" sz="32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9037140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5788DD47-B1E1-465A-A2E3-14FC1E48183B}"/>
              </a:ext>
            </a:extLst>
          </p:cNvPr>
          <p:cNvSpPr>
            <a:spLocks noGrp="1" noChangeArrowheads="1"/>
          </p:cNvSpPr>
          <p:nvPr>
            <p:ph type="title" idx="4294967295"/>
          </p:nvPr>
        </p:nvSpPr>
        <p:spPr>
          <a:xfrm>
            <a:off x="126610" y="1299587"/>
            <a:ext cx="8890780" cy="3429000"/>
          </a:xfrm>
        </p:spPr>
        <p:txBody>
          <a:bodyPr>
            <a:noAutofit/>
          </a:bodyPr>
          <a:lstStyle/>
          <a:p>
            <a:pPr eaLnBrk="1" hangingPunct="1"/>
            <a:r>
              <a:rPr lang="es-MX" altLang="es-MX" sz="2800" i="1" dirty="0">
                <a:latin typeface="Times New Roman" panose="02020603050405020304" pitchFamily="18" charset="0"/>
                <a:cs typeface="Times New Roman" panose="02020603050405020304" pitchFamily="18" charset="0"/>
              </a:rPr>
              <a:t>Si realmente el área educativa quiere seguir vigente debe replantear su papel en estos nuevos espacios</a:t>
            </a:r>
            <a:br>
              <a:rPr lang="es-MX" altLang="es-MX" sz="2800" i="1" dirty="0">
                <a:latin typeface="Times New Roman" panose="02020603050405020304" pitchFamily="18" charset="0"/>
                <a:cs typeface="Times New Roman" panose="02020603050405020304" pitchFamily="18" charset="0"/>
              </a:rPr>
            </a:br>
            <a:br>
              <a:rPr lang="es-MX" altLang="es-MX" sz="2800" i="1" dirty="0">
                <a:latin typeface="Times New Roman" panose="02020603050405020304" pitchFamily="18" charset="0"/>
                <a:cs typeface="Times New Roman" panose="02020603050405020304" pitchFamily="18" charset="0"/>
              </a:rPr>
            </a:br>
            <a:r>
              <a:rPr lang="es-MX" altLang="es-MX" sz="2800" i="1" dirty="0">
                <a:latin typeface="Times New Roman" panose="02020603050405020304" pitchFamily="18" charset="0"/>
                <a:cs typeface="Times New Roman" panose="02020603050405020304" pitchFamily="18" charset="0"/>
              </a:rPr>
              <a:t>y empezar a preguntarse como aprenden los sistemas (IA), sociedades y otros seres</a:t>
            </a:r>
            <a:br>
              <a:rPr lang="es-MX" altLang="es-MX" sz="2800" i="1" dirty="0">
                <a:latin typeface="Times New Roman" panose="02020603050405020304" pitchFamily="18" charset="0"/>
                <a:cs typeface="Times New Roman" panose="02020603050405020304" pitchFamily="18" charset="0"/>
              </a:rPr>
            </a:br>
            <a:br>
              <a:rPr lang="es-MX" altLang="es-MX" sz="2800" i="1" dirty="0">
                <a:latin typeface="Times New Roman" panose="02020603050405020304" pitchFamily="18" charset="0"/>
                <a:cs typeface="Times New Roman" panose="02020603050405020304" pitchFamily="18" charset="0"/>
              </a:rPr>
            </a:br>
            <a:r>
              <a:rPr lang="es-MX" altLang="es-MX" sz="2800" i="1" dirty="0">
                <a:latin typeface="Times New Roman" panose="02020603050405020304" pitchFamily="18" charset="0"/>
                <a:cs typeface="Times New Roman" panose="02020603050405020304" pitchFamily="18" charset="0"/>
              </a:rPr>
              <a:t>y como se puede facilitar y propiciar estos nuevos procesos de aprendizaje.</a:t>
            </a:r>
            <a:endParaRPr lang="es-ES_tradnl" altLang="es-MX" sz="2800" dirty="0">
              <a:latin typeface="Times New Roman" panose="02020603050405020304" pitchFamily="18" charset="0"/>
              <a:cs typeface="Times New Roman" panose="02020603050405020304" pitchFamily="18" charset="0"/>
            </a:endParaRPr>
          </a:p>
        </p:txBody>
      </p:sp>
      <p:sp>
        <p:nvSpPr>
          <p:cNvPr id="3" name="Rectangle 1026">
            <a:extLst>
              <a:ext uri="{FF2B5EF4-FFF2-40B4-BE49-F238E27FC236}">
                <a16:creationId xmlns:a16="http://schemas.microsoft.com/office/drawing/2014/main" id="{D9B5575C-4FD7-4C0D-846D-B5259F35297F}"/>
              </a:ext>
            </a:extLst>
          </p:cNvPr>
          <p:cNvSpPr txBox="1">
            <a:spLocks noChangeArrowheads="1"/>
          </p:cNvSpPr>
          <p:nvPr/>
        </p:nvSpPr>
        <p:spPr>
          <a:xfrm>
            <a:off x="126610" y="4322298"/>
            <a:ext cx="8820442" cy="253570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r" defTabSz="685800" rtl="0" eaLnBrk="1" fontAlgn="auto" latinLnBrk="0" hangingPunct="1">
              <a:lnSpc>
                <a:spcPct val="90000"/>
              </a:lnSpc>
              <a:spcBef>
                <a:spcPct val="0"/>
              </a:spcBef>
              <a:spcAft>
                <a:spcPts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es-ES_tradnl"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E</a:t>
            </a: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n particular se debe plantear</a:t>
            </a:r>
            <a:b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br>
            <a:b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br>
            <a:r>
              <a:rPr kumimoji="0" lang="es-MX" altLang="es-MX" sz="2800" b="0" i="1"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como lograr que las mismas organizaciones académicas se transformen en organizaciones inteligentes y que aprenden</a:t>
            </a:r>
            <a:r>
              <a:rPr kumimoji="0" lang="es-MX"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a:t>
            </a:r>
            <a:endParaRPr kumimoji="0" lang="es-ES" alt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endParaRPr>
          </a:p>
        </p:txBody>
      </p:sp>
      <p:sp>
        <p:nvSpPr>
          <p:cNvPr id="4" name="Rectángulo 3">
            <a:extLst>
              <a:ext uri="{FF2B5EF4-FFF2-40B4-BE49-F238E27FC236}">
                <a16:creationId xmlns:a16="http://schemas.microsoft.com/office/drawing/2014/main" id="{6B67A759-7E55-433B-B72F-263A817736A9}"/>
              </a:ext>
            </a:extLst>
          </p:cNvPr>
          <p:cNvSpPr/>
          <p:nvPr/>
        </p:nvSpPr>
        <p:spPr>
          <a:xfrm>
            <a:off x="126610" y="211016"/>
            <a:ext cx="8736037" cy="9541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Un gran desaprovechamiento de la </a:t>
            </a:r>
            <a:r>
              <a:rPr kumimoji="0" lang="es-E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tecnoInformática</a:t>
            </a:r>
            <a:endPar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modelos de escuelas y empresas de hace 150 años</a:t>
            </a:r>
          </a:p>
        </p:txBody>
      </p:sp>
    </p:spTree>
    <p:extLst>
      <p:ext uri="{BB962C8B-B14F-4D97-AF65-F5344CB8AC3E}">
        <p14:creationId xmlns:p14="http://schemas.microsoft.com/office/powerpoint/2010/main" val="3431045104"/>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68215E9-4F16-4CF7-A970-FF5C9011F8E3}"/>
              </a:ext>
            </a:extLst>
          </p:cNvPr>
          <p:cNvSpPr/>
          <p:nvPr/>
        </p:nvSpPr>
        <p:spPr>
          <a:xfrm>
            <a:off x="112542" y="109898"/>
            <a:ext cx="8623495" cy="63094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Informática Administrativa</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IA</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modelos dinámicos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gobierno electrónico</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Diseñando la Libertad </a:t>
            </a:r>
            <a:r>
              <a:rPr kumimoji="0" lang="es-E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Stafford</a:t>
            </a: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 sz="2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Beer</a:t>
            </a:r>
            <a:endPar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mercadotecnia</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Bit Data,  Ciencia de Datos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Moderación informática de organizaciones </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teoría de colas</a:t>
            </a:r>
          </a:p>
        </p:txBody>
      </p:sp>
    </p:spTree>
    <p:extLst>
      <p:ext uri="{BB962C8B-B14F-4D97-AF65-F5344CB8AC3E}">
        <p14:creationId xmlns:p14="http://schemas.microsoft.com/office/powerpoint/2010/main" val="2313293982"/>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20BFDA3-335D-49F3-87EF-C39A145178F9}"/>
              </a:ext>
            </a:extLst>
          </p:cNvPr>
          <p:cNvSpPr/>
          <p:nvPr/>
        </p:nvSpPr>
        <p:spPr>
          <a:xfrm>
            <a:off x="1" y="56138"/>
            <a:ext cx="9143999" cy="6801862"/>
          </a:xfrm>
          <a:prstGeom prst="rect">
            <a:avLst/>
          </a:prstGeom>
        </p:spPr>
        <p:txBody>
          <a:bodyPr wrap="square">
            <a:spAutoFit/>
          </a:bodyPr>
          <a:lstStyle/>
          <a:p>
            <a:pPr>
              <a:spcAft>
                <a:spcPts val="0"/>
              </a:spcAft>
            </a:pPr>
            <a:r>
              <a:rPr lang="es-MX" sz="2800" dirty="0">
                <a:latin typeface="Times New Roman" panose="02020603050405020304" pitchFamily="18" charset="0"/>
                <a:ea typeface="Times New Roman" panose="02020603050405020304" pitchFamily="18" charset="0"/>
              </a:rPr>
              <a:t>La empresa de taxis mas grande del mundo no tiene taxis</a:t>
            </a:r>
            <a:endParaRPr lang="es-ES" sz="2800" dirty="0">
              <a:latin typeface="Times New Roman" panose="02020603050405020304" pitchFamily="18" charset="0"/>
              <a:ea typeface="Times New Roman" panose="02020603050405020304" pitchFamily="18" charset="0"/>
            </a:endParaRPr>
          </a:p>
          <a:p>
            <a:pPr>
              <a:spcAft>
                <a:spcPts val="0"/>
              </a:spcAft>
            </a:pPr>
            <a:r>
              <a:rPr lang="es-MX" sz="2800" dirty="0">
                <a:latin typeface="Times New Roman" panose="02020603050405020304" pitchFamily="18" charset="0"/>
                <a:ea typeface="Times New Roman" panose="02020603050405020304" pitchFamily="18" charset="0"/>
              </a:rPr>
              <a:t>La empresa de hotelería mas grande del mundo no tiene hoteles</a:t>
            </a:r>
            <a:endParaRPr lang="es-ES" sz="2800" dirty="0">
              <a:latin typeface="Times New Roman" panose="02020603050405020304" pitchFamily="18" charset="0"/>
              <a:ea typeface="Times New Roman" panose="02020603050405020304" pitchFamily="18" charset="0"/>
            </a:endParaRPr>
          </a:p>
          <a:p>
            <a:pPr>
              <a:spcAft>
                <a:spcPts val="0"/>
              </a:spcAft>
            </a:pPr>
            <a:r>
              <a:rPr lang="es-MX" sz="2800" dirty="0">
                <a:latin typeface="Times New Roman" panose="02020603050405020304" pitchFamily="18" charset="0"/>
                <a:ea typeface="Times New Roman" panose="02020603050405020304" pitchFamily="18" charset="0"/>
                <a:cs typeface="Times New Roman" panose="02020603050405020304" pitchFamily="18" charset="0"/>
              </a:rPr>
              <a:t>Amazon</a:t>
            </a:r>
            <a:endParaRPr lang="es-ES" sz="28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Uber</a:t>
            </a:r>
            <a:endParaRPr lang="es-ES" sz="28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s-MX" sz="2800" dirty="0" err="1">
                <a:latin typeface="Times New Roman" panose="02020603050405020304" pitchFamily="18" charset="0"/>
                <a:cs typeface="Times New Roman" panose="02020603050405020304" pitchFamily="18" charset="0"/>
              </a:rPr>
              <a:t>Blockchain</a:t>
            </a:r>
            <a:r>
              <a:rPr lang="es-MX" sz="2800" dirty="0">
                <a:latin typeface="Times New Roman" panose="02020603050405020304" pitchFamily="18" charset="0"/>
                <a:cs typeface="Times New Roman" panose="02020603050405020304" pitchFamily="18" charset="0"/>
              </a:rPr>
              <a:t> </a:t>
            </a:r>
          </a:p>
          <a:p>
            <a:pPr>
              <a:spcAft>
                <a:spcPts val="0"/>
              </a:spcAft>
            </a:pPr>
            <a:endParaRPr lang="es-MX" sz="2400" dirty="0">
              <a:latin typeface="Times New Roman" panose="02020603050405020304" pitchFamily="18" charset="0"/>
              <a:ea typeface="Times New Roman" panose="02020603050405020304" pitchFamily="18" charset="0"/>
              <a:cs typeface="Times New Roman" panose="02020603050405020304" pitchFamily="18" charset="0"/>
            </a:endParaRPr>
          </a:p>
          <a:p>
            <a:r>
              <a:rPr lang="es-MX" sz="2800" dirty="0">
                <a:latin typeface="Times New Roman" panose="02020603050405020304" pitchFamily="18" charset="0"/>
                <a:ea typeface="Times New Roman" panose="02020603050405020304" pitchFamily="18" charset="0"/>
              </a:rPr>
              <a:t>Toma de decisiones basadas en IA y distribuidas </a:t>
            </a:r>
          </a:p>
          <a:p>
            <a:endParaRPr lang="es-ES" sz="2400" dirty="0">
              <a:latin typeface="Times New Roman" panose="02020603050405020304" pitchFamily="18" charset="0"/>
              <a:ea typeface="Times New Roman" panose="02020603050405020304" pitchFamily="18" charset="0"/>
            </a:endParaRPr>
          </a:p>
          <a:p>
            <a:pPr>
              <a:spcAft>
                <a:spcPts val="0"/>
              </a:spcAft>
            </a:pPr>
            <a:r>
              <a:rPr lang="es-ES" sz="2800" dirty="0">
                <a:latin typeface="Times New Roman" panose="02020603050405020304" pitchFamily="18" charset="0"/>
                <a:ea typeface="Times New Roman" panose="02020603050405020304" pitchFamily="18" charset="0"/>
                <a:cs typeface="Times New Roman" panose="02020603050405020304" pitchFamily="18" charset="0"/>
              </a:rPr>
              <a:t>Finanzas y bancos, flujo de dinero, modelos de inversión, bolsa, fractales</a:t>
            </a:r>
          </a:p>
          <a:p>
            <a:pPr>
              <a:spcAft>
                <a:spcPts val="0"/>
              </a:spcAft>
            </a:pPr>
            <a:endParaRPr lang="es-MX" sz="24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s-MX" sz="2800" dirty="0">
                <a:latin typeface="Times New Roman" panose="02020603050405020304" pitchFamily="18" charset="0"/>
                <a:ea typeface="Times New Roman" panose="02020603050405020304" pitchFamily="18" charset="0"/>
                <a:cs typeface="Times New Roman" panose="02020603050405020304" pitchFamily="18" charset="0"/>
              </a:rPr>
              <a:t>Mercadotecnia e IA</a:t>
            </a:r>
            <a:endParaRPr lang="es-ES" sz="2800" dirty="0">
              <a:latin typeface="Times New Roman" panose="02020603050405020304" pitchFamily="18" charset="0"/>
              <a:ea typeface="Times New Roman" panose="02020603050405020304" pitchFamily="18" charset="0"/>
              <a:cs typeface="Times New Roman" panose="02020603050405020304" pitchFamily="18" charset="0"/>
            </a:endParaRPr>
          </a:p>
          <a:p>
            <a:pPr>
              <a:spcAft>
                <a:spcPts val="0"/>
              </a:spcAft>
            </a:pPr>
            <a:r>
              <a:rPr lang="es-MX" sz="2800" dirty="0">
                <a:latin typeface="Times New Roman" panose="02020603050405020304" pitchFamily="18" charset="0"/>
                <a:ea typeface="Times New Roman" panose="02020603050405020304" pitchFamily="18" charset="0"/>
                <a:cs typeface="Times New Roman" panose="02020603050405020304" pitchFamily="18" charset="0"/>
              </a:rPr>
              <a:t>marketing digital</a:t>
            </a:r>
          </a:p>
          <a:p>
            <a:pPr>
              <a:spcAft>
                <a:spcPts val="0"/>
              </a:spcAft>
            </a:pPr>
            <a:r>
              <a:rPr lang="es-MX" sz="2800" dirty="0">
                <a:latin typeface="Times New Roman" panose="02020603050405020304" pitchFamily="18" charset="0"/>
                <a:ea typeface="Times New Roman" panose="02020603050405020304" pitchFamily="18" charset="0"/>
              </a:rPr>
              <a:t>inteligencia de negocios</a:t>
            </a:r>
            <a:endParaRPr lang="es-ES" sz="2800" dirty="0">
              <a:latin typeface="Times New Roman" panose="02020603050405020304" pitchFamily="18" charset="0"/>
              <a:ea typeface="Times New Roman" panose="02020603050405020304" pitchFamily="18" charset="0"/>
            </a:endParaRPr>
          </a:p>
          <a:p>
            <a:pPr>
              <a:spcAft>
                <a:spcPts val="0"/>
              </a:spcAft>
            </a:pPr>
            <a:r>
              <a:rPr lang="es-MX" sz="2800" dirty="0">
                <a:latin typeface="Times New Roman" panose="02020603050405020304" pitchFamily="18" charset="0"/>
                <a:ea typeface="Times New Roman" panose="02020603050405020304" pitchFamily="18" charset="0"/>
              </a:rPr>
              <a:t>B2B</a:t>
            </a:r>
            <a:endParaRPr lang="es-E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2315658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ángulo 2">
            <a:extLst>
              <a:ext uri="{FF2B5EF4-FFF2-40B4-BE49-F238E27FC236}">
                <a16:creationId xmlns:a16="http://schemas.microsoft.com/office/drawing/2014/main" id="{C5B3B1C4-12DA-4CC7-948C-90C9B07BB737}"/>
              </a:ext>
            </a:extLst>
          </p:cNvPr>
          <p:cNvSpPr>
            <a:spLocks noChangeArrowheads="1"/>
          </p:cNvSpPr>
          <p:nvPr/>
        </p:nvSpPr>
        <p:spPr bwMode="auto">
          <a:xfrm>
            <a:off x="-1" y="907941"/>
            <a:ext cx="9144000" cy="5663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s-ES" altLang="es-MX" sz="2300" b="1" dirty="0"/>
              <a:t>Entre los años 70´s y principios de los 80´s un equipo integrado por Vicente López Trueba, </a:t>
            </a:r>
            <a:r>
              <a:rPr lang="es-MX" altLang="es-MX" sz="2300" b="1" dirty="0"/>
              <a:t>Christian Zempoaltecatl Ibarra, </a:t>
            </a:r>
            <a:r>
              <a:rPr lang="es-ES_tradnl" altLang="es-MX" sz="2300" b="1" dirty="0"/>
              <a:t>Ricardo García, Juan Martín González Vázquez y otros, </a:t>
            </a:r>
            <a:r>
              <a:rPr lang="es-ES_tradnl" altLang="es-MX" sz="2300" b="1" dirty="0">
                <a:solidFill>
                  <a:srgbClr val="7030A0"/>
                </a:solidFill>
              </a:rPr>
              <a:t>desarrollaron una serie de herramientas incluyendo: Generadores de Programas, Generadores de Sistemas, Documentadores Automáticos, </a:t>
            </a:r>
            <a:r>
              <a:rPr lang="es-ES_tradnl" altLang="es-MX" sz="2300" b="1" dirty="0" err="1">
                <a:solidFill>
                  <a:srgbClr val="7030A0"/>
                </a:solidFill>
              </a:rPr>
              <a:t>Migradores</a:t>
            </a:r>
            <a:r>
              <a:rPr lang="es-ES_tradnl" altLang="es-MX" sz="2300" b="1" dirty="0">
                <a:solidFill>
                  <a:srgbClr val="7030A0"/>
                </a:solidFill>
              </a:rPr>
              <a:t> de Programas entre diferentes plataformas, Sistemas Evolutivos, etc., </a:t>
            </a:r>
          </a:p>
          <a:p>
            <a:pPr>
              <a:spcBef>
                <a:spcPct val="0"/>
              </a:spcBef>
              <a:buClrTx/>
              <a:buFontTx/>
              <a:buNone/>
            </a:pPr>
            <a:endParaRPr lang="es-ES_tradnl" altLang="es-MX" sz="1400" b="1" dirty="0">
              <a:solidFill>
                <a:srgbClr val="7030A0"/>
              </a:solidFill>
            </a:endParaRPr>
          </a:p>
          <a:p>
            <a:pPr>
              <a:spcBef>
                <a:spcPct val="0"/>
              </a:spcBef>
              <a:buClrTx/>
              <a:buFontTx/>
              <a:buNone/>
            </a:pPr>
            <a:r>
              <a:rPr lang="es-ES_tradnl" altLang="es-MX" sz="2300" b="1" dirty="0">
                <a:solidFill>
                  <a:srgbClr val="7030A0"/>
                </a:solidFill>
              </a:rPr>
              <a:t>estas herramientas se desarrollaron, usaron y aun se siguen usando para resolver problemas a nivel de Secretarias de Estado, ya que en esa época ellos eran los responsables del desarrollo de los sistemas de diferentes Secretarias.</a:t>
            </a:r>
          </a:p>
          <a:p>
            <a:pPr>
              <a:spcBef>
                <a:spcPct val="0"/>
              </a:spcBef>
              <a:buClrTx/>
              <a:buFontTx/>
              <a:buNone/>
            </a:pPr>
            <a:endParaRPr lang="es-ES_tradnl" altLang="es-MX" sz="1400" dirty="0"/>
          </a:p>
          <a:p>
            <a:pPr>
              <a:spcBef>
                <a:spcPct val="0"/>
              </a:spcBef>
              <a:buClrTx/>
              <a:buFontTx/>
              <a:buNone/>
            </a:pPr>
            <a:r>
              <a:rPr lang="es-ES_tradnl" altLang="es-MX" sz="2300" b="1" dirty="0"/>
              <a:t>Ya para principios de los 90´s, Vicente López Trueba desarrollaba e  instalaba Sistemas Evolutivos basados en estas herramientas en toda América y dentro de proyectos del Banco Mundial y de Naciones Unidas. </a:t>
            </a:r>
          </a:p>
        </p:txBody>
      </p:sp>
      <p:sp>
        <p:nvSpPr>
          <p:cNvPr id="2" name="Rectángulo 1">
            <a:extLst>
              <a:ext uri="{FF2B5EF4-FFF2-40B4-BE49-F238E27FC236}">
                <a16:creationId xmlns:a16="http://schemas.microsoft.com/office/drawing/2014/main" id="{80BA3724-D01F-40E9-ABE0-D4EB2BBC479A}"/>
              </a:ext>
            </a:extLst>
          </p:cNvPr>
          <p:cNvSpPr/>
          <p:nvPr/>
        </p:nvSpPr>
        <p:spPr>
          <a:xfrm>
            <a:off x="587828" y="6386364"/>
            <a:ext cx="8556172" cy="369332"/>
          </a:xfrm>
          <a:prstGeom prst="rect">
            <a:avLst/>
          </a:prstGeom>
        </p:spPr>
        <p:txBody>
          <a:bodyPr wrap="square">
            <a:spAutoFit/>
          </a:bodyPr>
          <a:lstStyle/>
          <a:p>
            <a:r>
              <a:rPr lang="es-MX" dirty="0">
                <a:hlinkClick r:id="rId2"/>
              </a:rPr>
              <a:t>http://www.fgalindosoria.com/eac/evolucion/gp_a_se/generadores_programas_a_se.pdf</a:t>
            </a:r>
            <a:endParaRPr lang="es-MX" dirty="0"/>
          </a:p>
        </p:txBody>
      </p:sp>
      <p:sp>
        <p:nvSpPr>
          <p:cNvPr id="3" name="Rectángulo 2">
            <a:extLst>
              <a:ext uri="{FF2B5EF4-FFF2-40B4-BE49-F238E27FC236}">
                <a16:creationId xmlns:a16="http://schemas.microsoft.com/office/drawing/2014/main" id="{C5B321EF-9EF9-4866-89B7-0442FF6FB8E4}"/>
              </a:ext>
            </a:extLst>
          </p:cNvPr>
          <p:cNvSpPr/>
          <p:nvPr/>
        </p:nvSpPr>
        <p:spPr>
          <a:xfrm>
            <a:off x="0" y="704"/>
            <a:ext cx="9143999" cy="954107"/>
          </a:xfrm>
          <a:prstGeom prst="rect">
            <a:avLst/>
          </a:prstGeom>
        </p:spPr>
        <p:txBody>
          <a:bodyPr wrap="square">
            <a:spAutoFit/>
          </a:bodyPr>
          <a:lstStyle/>
          <a:p>
            <a:pPr>
              <a:spcAft>
                <a:spcPts val="0"/>
              </a:spcAft>
            </a:pPr>
            <a:r>
              <a:rPr lang="es-ES" sz="2800" b="1" dirty="0">
                <a:solidFill>
                  <a:srgbClr val="FF0000"/>
                </a:solidFill>
                <a:latin typeface="Times New Roman" panose="02020603050405020304" pitchFamily="18" charset="0"/>
                <a:ea typeface="Times New Roman" panose="02020603050405020304" pitchFamily="18" charset="0"/>
              </a:rPr>
              <a:t>Los generadores de sistemas </a:t>
            </a:r>
          </a:p>
          <a:p>
            <a:pPr>
              <a:spcAft>
                <a:spcPts val="0"/>
              </a:spcAft>
            </a:pPr>
            <a:r>
              <a:rPr lang="es-ES" sz="2800" b="1" dirty="0">
                <a:solidFill>
                  <a:srgbClr val="FF0000"/>
                </a:solidFill>
                <a:latin typeface="Times New Roman" panose="02020603050405020304" pitchFamily="18" charset="0"/>
                <a:ea typeface="Times New Roman" panose="02020603050405020304" pitchFamily="18" charset="0"/>
              </a:rPr>
              <a:t>surgieron por problemas de Administración </a:t>
            </a:r>
          </a:p>
        </p:txBody>
      </p:sp>
    </p:spTree>
    <p:extLst>
      <p:ext uri="{BB962C8B-B14F-4D97-AF65-F5344CB8AC3E}">
        <p14:creationId xmlns:p14="http://schemas.microsoft.com/office/powerpoint/2010/main" val="3854440924"/>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82EFE05-AC4A-445C-AD2B-BC77BBD2FEF4}"/>
              </a:ext>
            </a:extLst>
          </p:cNvPr>
          <p:cNvSpPr/>
          <p:nvPr/>
        </p:nvSpPr>
        <p:spPr>
          <a:xfrm>
            <a:off x="0" y="0"/>
            <a:ext cx="9144000" cy="3108543"/>
          </a:xfrm>
          <a:prstGeom prst="rect">
            <a:avLst/>
          </a:prstGeom>
        </p:spPr>
        <p:txBody>
          <a:bodyPr wrap="square">
            <a:spAutoFit/>
          </a:bodyPr>
          <a:lstStyle/>
          <a:p>
            <a:pPr>
              <a:spcAft>
                <a:spcPts val="0"/>
              </a:spcAft>
            </a:pPr>
            <a:r>
              <a:rPr lang="es-ES" sz="2800" dirty="0">
                <a:latin typeface="Times New Roman" panose="02020603050405020304" pitchFamily="18" charset="0"/>
                <a:ea typeface="Times New Roman" panose="02020603050405020304" pitchFamily="18" charset="0"/>
              </a:rPr>
              <a:t>Los sistemas evolutivos surgieron por problemas de IA y por problemas de Administración </a:t>
            </a:r>
          </a:p>
          <a:p>
            <a:pPr>
              <a:spcAft>
                <a:spcPts val="0"/>
              </a:spcAft>
            </a:pPr>
            <a:endParaRPr lang="es-ES" sz="2800" dirty="0">
              <a:latin typeface="Times New Roman" panose="02020603050405020304" pitchFamily="18" charset="0"/>
              <a:ea typeface="Times New Roman" panose="02020603050405020304" pitchFamily="18" charset="0"/>
            </a:endParaRPr>
          </a:p>
          <a:p>
            <a:pPr>
              <a:spcAft>
                <a:spcPts val="0"/>
              </a:spcAft>
            </a:pPr>
            <a:r>
              <a:rPr lang="es-ES" sz="2800" dirty="0">
                <a:latin typeface="Times New Roman" panose="02020603050405020304" pitchFamily="18" charset="0"/>
                <a:ea typeface="Times New Roman" panose="02020603050405020304" pitchFamily="18" charset="0"/>
              </a:rPr>
              <a:t>Nómina federal, Gabriel Cordero</a:t>
            </a:r>
          </a:p>
          <a:p>
            <a:pPr>
              <a:spcAft>
                <a:spcPts val="0"/>
              </a:spcAft>
            </a:pPr>
            <a:endParaRPr lang="es-ES" sz="2800" dirty="0">
              <a:latin typeface="Times New Roman" panose="02020603050405020304" pitchFamily="18" charset="0"/>
              <a:ea typeface="Times New Roman" panose="02020603050405020304" pitchFamily="18" charset="0"/>
            </a:endParaRPr>
          </a:p>
          <a:p>
            <a:pPr>
              <a:spcAft>
                <a:spcPts val="0"/>
              </a:spcAft>
            </a:pPr>
            <a:r>
              <a:rPr lang="es-ES" sz="2800" dirty="0">
                <a:latin typeface="Times New Roman" panose="02020603050405020304" pitchFamily="18" charset="0"/>
                <a:ea typeface="Times New Roman" panose="02020603050405020304" pitchFamily="18" charset="0"/>
              </a:rPr>
              <a:t>Generador de Nominas Federales en Disquete de 360 </a:t>
            </a:r>
            <a:r>
              <a:rPr lang="es-ES" sz="2800" dirty="0" err="1">
                <a:latin typeface="Times New Roman" panose="02020603050405020304" pitchFamily="18" charset="0"/>
                <a:ea typeface="Times New Roman" panose="02020603050405020304" pitchFamily="18" charset="0"/>
              </a:rPr>
              <a:t>Kbytes</a:t>
            </a:r>
            <a:endParaRPr lang="es-ES" sz="2800" dirty="0">
              <a:latin typeface="Times New Roman" panose="02020603050405020304" pitchFamily="18" charset="0"/>
              <a:ea typeface="Times New Roman" panose="02020603050405020304" pitchFamily="18" charset="0"/>
            </a:endParaRPr>
          </a:p>
          <a:p>
            <a:pPr>
              <a:spcAft>
                <a:spcPts val="0"/>
              </a:spcAft>
            </a:pPr>
            <a:r>
              <a:rPr lang="es-ES" sz="2800" dirty="0">
                <a:latin typeface="Times New Roman" panose="02020603050405020304" pitchFamily="18" charset="0"/>
                <a:ea typeface="Times New Roman" panose="02020603050405020304" pitchFamily="18" charset="0"/>
              </a:rPr>
              <a:t>Juan Martín Gonzáles Vásquez</a:t>
            </a:r>
          </a:p>
        </p:txBody>
      </p:sp>
    </p:spTree>
    <p:extLst>
      <p:ext uri="{BB962C8B-B14F-4D97-AF65-F5344CB8AC3E}">
        <p14:creationId xmlns:p14="http://schemas.microsoft.com/office/powerpoint/2010/main" val="2277887714"/>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76EB552-CD6F-4D9B-95D7-4B816E406BE4}"/>
              </a:ext>
            </a:extLst>
          </p:cNvPr>
          <p:cNvSpPr/>
          <p:nvPr/>
        </p:nvSpPr>
        <p:spPr>
          <a:xfrm>
            <a:off x="889782" y="1507519"/>
            <a:ext cx="5493433" cy="92333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Medico Biológica</a:t>
            </a:r>
          </a:p>
        </p:txBody>
      </p:sp>
    </p:spTree>
    <p:extLst>
      <p:ext uri="{BB962C8B-B14F-4D97-AF65-F5344CB8AC3E}">
        <p14:creationId xmlns:p14="http://schemas.microsoft.com/office/powerpoint/2010/main" val="1866618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CF41DD1-319C-4B7A-9F87-988FC0C18974}"/>
              </a:ext>
            </a:extLst>
          </p:cNvPr>
          <p:cNvSpPr>
            <a:spLocks noGrp="1" noChangeArrowheads="1"/>
          </p:cNvSpPr>
          <p:nvPr>
            <p:ph type="title" idx="4294967295"/>
          </p:nvPr>
        </p:nvSpPr>
        <p:spPr>
          <a:xfrm>
            <a:off x="0" y="1923147"/>
            <a:ext cx="8047038" cy="1970087"/>
          </a:xfrm>
        </p:spPr>
        <p:txBody>
          <a:bodyPr>
            <a:normAutofit fontScale="90000"/>
          </a:bodyPr>
          <a:lstStyle/>
          <a:p>
            <a:pPr eaLnBrk="1" hangingPunct="1"/>
            <a:r>
              <a:rPr lang="es-MX" altLang="es-MX" b="1" dirty="0"/>
              <a:t>La Informática es Imperialista</a:t>
            </a:r>
            <a:br>
              <a:rPr lang="es-MX" altLang="es-MX" b="1" dirty="0"/>
            </a:br>
            <a:br>
              <a:rPr lang="es-MX" altLang="es-MX" b="1" dirty="0"/>
            </a:br>
            <a:r>
              <a:rPr lang="es-MX" altLang="es-MX" b="1" dirty="0"/>
              <a:t>Se aplica prácticamente en cualquier área y transforma las áreas donde se aplica</a:t>
            </a:r>
          </a:p>
        </p:txBody>
      </p:sp>
    </p:spTree>
    <p:extLst>
      <p:ext uri="{BB962C8B-B14F-4D97-AF65-F5344CB8AC3E}">
        <p14:creationId xmlns:p14="http://schemas.microsoft.com/office/powerpoint/2010/main" val="124491335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76EB552-CD6F-4D9B-95D7-4B816E406BE4}"/>
              </a:ext>
            </a:extLst>
          </p:cNvPr>
          <p:cNvSpPr/>
          <p:nvPr/>
        </p:nvSpPr>
        <p:spPr>
          <a:xfrm>
            <a:off x="133644" y="997565"/>
            <a:ext cx="8876712" cy="486287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Los descubridores de cómo se orienta el cerebro humano reciben el premio Nobel de Medicina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Times New Roman" panose="02020603050405020304" pitchFamily="18" charset="0"/>
                <a:ea typeface="Arial Unicode MS"/>
                <a:cs typeface="+mn-cs"/>
              </a:rPr>
              <a:t> </a:t>
            </a:r>
            <a:endParaRPr kumimoji="0" lang="es-MX"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Los investigadores John </a:t>
            </a:r>
            <a:r>
              <a:rPr kumimoji="0" lang="es-MX"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O'Keefe</a:t>
            </a:r>
            <a:r>
              <a:rPr kumimoji="0" lang="es-MX"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y el matrimonio May-Britt y Edvard </a:t>
            </a:r>
            <a:r>
              <a:rPr kumimoji="0" lang="es-MX" sz="32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Moser</a:t>
            </a:r>
            <a:r>
              <a:rPr kumimoji="0" lang="es-MX"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han recibido hoy el premio Nobel de Medicina por descubrir las células que componen el sistema de posicionamiento en el cerebro humano.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Nuño Domínguez Madrid 6 OCT 2014 - 12:26 CEST</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El País.com (España)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2"/>
              </a:rPr>
              <a:t>http://elpais.com/elpais/2014/10/06/ciencia/1412588761_382401.html</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662872244"/>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9996758-323B-437D-8E39-88ED60651C9A}"/>
              </a:ext>
            </a:extLst>
          </p:cNvPr>
          <p:cNvSpPr/>
          <p:nvPr/>
        </p:nvSpPr>
        <p:spPr>
          <a:xfrm>
            <a:off x="132588" y="200257"/>
            <a:ext cx="8878824" cy="366254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prstClr val="black"/>
                </a:solidFill>
                <a:effectLst/>
                <a:uLnTx/>
                <a:uFillTx/>
                <a:latin typeface="Calibri" panose="020F0502020204030204"/>
                <a:ea typeface="+mn-ea"/>
                <a:cs typeface="+mn-cs"/>
              </a:rPr>
              <a:t>El neurobiólogo mexicano que reprograma cerebros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prstClr val="black"/>
                </a:solidFill>
                <a:effectLst/>
                <a:uLnTx/>
                <a:uFillTx/>
                <a:latin typeface="Calibri" panose="020F0502020204030204"/>
                <a:ea typeface="+mn-ea"/>
                <a:cs typeface="+mn-cs"/>
              </a:rPr>
              <a:t>El neurobiólogo mexicano Luis Alberto Carrillo Reid desarrolló una técnica que, mediante el uso de láser y proteínas fotosensibles, reprograma los circuitos o grupos neuronales afectados por enfermedades neurodegenerativas —como Alzheimer y Parkinson</a:t>
            </a:r>
          </a:p>
        </p:txBody>
      </p:sp>
      <p:sp>
        <p:nvSpPr>
          <p:cNvPr id="3" name="Rectángulo 2">
            <a:extLst>
              <a:ext uri="{FF2B5EF4-FFF2-40B4-BE49-F238E27FC236}">
                <a16:creationId xmlns:a16="http://schemas.microsoft.com/office/drawing/2014/main" id="{1B70AAB8-CA40-4577-8732-44EF6DFC7344}"/>
              </a:ext>
            </a:extLst>
          </p:cNvPr>
          <p:cNvSpPr/>
          <p:nvPr/>
        </p:nvSpPr>
        <p:spPr>
          <a:xfrm>
            <a:off x="132588" y="5063840"/>
            <a:ext cx="9011412" cy="3231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5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http://conacytprensa.mx/index.php/sociedad/personajes/20366-neurobiologo-mexicano-reprograma-cerebros</a:t>
            </a:r>
            <a:endParaRPr kumimoji="0" lang="es-MX"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FBCCFB8E-B05F-4CA1-AD8E-76C3E339F529}"/>
              </a:ext>
            </a:extLst>
          </p:cNvPr>
          <p:cNvSpPr/>
          <p:nvPr/>
        </p:nvSpPr>
        <p:spPr>
          <a:xfrm>
            <a:off x="132588" y="4067870"/>
            <a:ext cx="8878824" cy="954107"/>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Calibri" panose="020F0502020204030204"/>
                <a:ea typeface="+mn-ea"/>
                <a:cs typeface="+mn-cs"/>
              </a:rPr>
              <a:t>Por Génesis Gatica Porcayo (Agencia Informativa </a:t>
            </a:r>
            <a:r>
              <a:rPr kumimoji="0" lang="es-MX" sz="2800" b="0" i="0" u="none" strike="noStrike" kern="1200" cap="none" spc="0" normalizeH="0" baseline="0" noProof="0" dirty="0" err="1">
                <a:ln>
                  <a:noFill/>
                </a:ln>
                <a:solidFill>
                  <a:prstClr val="black"/>
                </a:solidFill>
                <a:effectLst/>
                <a:uLnTx/>
                <a:uFillTx/>
                <a:latin typeface="Calibri" panose="020F0502020204030204"/>
                <a:ea typeface="+mn-ea"/>
                <a:cs typeface="+mn-cs"/>
              </a:rPr>
              <a:t>Conacyt</a:t>
            </a:r>
            <a:r>
              <a:rPr kumimoji="0" lang="es-MX" sz="2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Calibri" panose="020F0502020204030204"/>
                <a:ea typeface="+mn-ea"/>
                <a:cs typeface="+mn-cs"/>
              </a:rPr>
              <a:t>Ciudad de México. 21 de febrero de 2018 </a:t>
            </a:r>
          </a:p>
        </p:txBody>
      </p:sp>
    </p:spTree>
    <p:extLst>
      <p:ext uri="{BB962C8B-B14F-4D97-AF65-F5344CB8AC3E}">
        <p14:creationId xmlns:p14="http://schemas.microsoft.com/office/powerpoint/2010/main" val="44833156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hoto_51_x-ray_diffraction_image">
            <a:extLst>
              <a:ext uri="{FF2B5EF4-FFF2-40B4-BE49-F238E27FC236}">
                <a16:creationId xmlns:a16="http://schemas.microsoft.com/office/drawing/2014/main" id="{C8C5D2F9-A094-4953-BE74-78F005F5A3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30991"/>
            <a:ext cx="2812357" cy="285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Rosalind_Franklin">
            <a:extLst>
              <a:ext uri="{FF2B5EF4-FFF2-40B4-BE49-F238E27FC236}">
                <a16:creationId xmlns:a16="http://schemas.microsoft.com/office/drawing/2014/main" id="{D8DB7361-4696-4CC4-B96F-DCB559DD20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 y="4763"/>
            <a:ext cx="2756544" cy="3526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4">
            <a:extLst>
              <a:ext uri="{FF2B5EF4-FFF2-40B4-BE49-F238E27FC236}">
                <a16:creationId xmlns:a16="http://schemas.microsoft.com/office/drawing/2014/main" id="{1A41E91F-AC8A-495E-84AB-79510E50FBA9}"/>
              </a:ext>
            </a:extLst>
          </p:cNvPr>
          <p:cNvSpPr>
            <a:spLocks noChangeArrowheads="1"/>
          </p:cNvSpPr>
          <p:nvPr/>
        </p:nvSpPr>
        <p:spPr bwMode="auto">
          <a:xfrm>
            <a:off x="3193366" y="154596"/>
            <a:ext cx="5945872" cy="1969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Rosalind Franklin</a:t>
            </a:r>
            <a:endParaRPr kumimoji="0" lang="es-MX" altLang="es-MX"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Descubridora de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Doble Hélice del ADN</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a:rPr>
              <a:t>http://www.fgalindosoria.com/informaticos/fundamentales/Rosalind_Franklin/</a:t>
            </a:r>
            <a:endParaRPr kumimoji="0" lang="es-ES" altLang="es-MX"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ángulo 2">
            <a:extLst>
              <a:ext uri="{FF2B5EF4-FFF2-40B4-BE49-F238E27FC236}">
                <a16:creationId xmlns:a16="http://schemas.microsoft.com/office/drawing/2014/main" id="{CFD6670D-2DFC-4426-8316-29BB846C3091}"/>
              </a:ext>
            </a:extLst>
          </p:cNvPr>
          <p:cNvSpPr/>
          <p:nvPr/>
        </p:nvSpPr>
        <p:spPr>
          <a:xfrm>
            <a:off x="468486" y="6396335"/>
            <a:ext cx="1443344"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rPr>
              <a:t>La foto 51</a:t>
            </a:r>
            <a:endPar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5">
            <a:extLst>
              <a:ext uri="{FF2B5EF4-FFF2-40B4-BE49-F238E27FC236}">
                <a16:creationId xmlns:a16="http://schemas.microsoft.com/office/drawing/2014/main" id="{4ED13719-69AB-48F5-88FC-3C1F95629722}"/>
              </a:ext>
            </a:extLst>
          </p:cNvPr>
          <p:cNvSpPr>
            <a:spLocks noChangeArrowheads="1"/>
          </p:cNvSpPr>
          <p:nvPr/>
        </p:nvSpPr>
        <p:spPr bwMode="auto">
          <a:xfrm>
            <a:off x="2812357" y="2472183"/>
            <a:ext cx="6331645"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Historias olvidadas de la ciencia: Rosalind Franklin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5"/>
              </a:rPr>
              <a:t>https://www.youtube.com/watch?v=-kyXya6hS28</a:t>
            </a:r>
            <a:endPar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foto 51 - Primera parte: Rosalind Franklin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6"/>
              </a:rPr>
              <a:t>https://www.youtube.com/watch?v=RVKzIiIcQMM</a:t>
            </a:r>
            <a:endPar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foto 51 - 2º parte: Estructura del ADN a partir de la foto 51</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7"/>
              </a:rPr>
              <a:t>https://www.youtube.com/watch?v=0qwihYUSodM</a:t>
            </a:r>
            <a:endPar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ADN – El secreto de la Foto 51 (VOSE)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8"/>
              </a:rPr>
              <a:t>https://www.youtube.com/watch?v=8rAfOsS2uDQ</a:t>
            </a:r>
            <a:endParaRPr kumimoji="0" lang="es-ES" altLang="es-MX"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24931620"/>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1353EB-5870-4F18-BB7B-78A19A62C801}"/>
              </a:ext>
            </a:extLst>
          </p:cNvPr>
          <p:cNvSpPr>
            <a:spLocks noChangeArrowheads="1"/>
          </p:cNvSpPr>
          <p:nvPr/>
        </p:nvSpPr>
        <p:spPr bwMode="auto">
          <a:xfrm>
            <a:off x="239151" y="1282430"/>
            <a:ext cx="8904849"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Bioinformatic Linguistic Models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Gamma </a:t>
            </a:r>
            <a:r>
              <a:rPr kumimoji="0" lang="en-US" altLang="es-MX"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Zaratustra</a:t>
            </a:r>
            <a:r>
              <a:rPr kumimoji="0" lang="en-US" alt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Galindo Pérez, IPN – UPIBI, ,  Mexico city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La informática se aplica en este trabajo para encontrar patrones lingüísticos en  secuencias de proteínas</a:t>
            </a:r>
            <a:r>
              <a:rPr kumimoji="0" lang="es-MX" altLang="es-MX"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 este efecto, se tomó la información encontrada en los bancos de secuencias de proteínas como base y se buscaron patrones de comportamiento. Esto permitió establecer ecuaciones lingüísticas para las proteínas analizadas.</a:t>
            </a:r>
          </a:p>
        </p:txBody>
      </p:sp>
      <p:sp>
        <p:nvSpPr>
          <p:cNvPr id="3" name="Rectángulo 2">
            <a:extLst>
              <a:ext uri="{FF2B5EF4-FFF2-40B4-BE49-F238E27FC236}">
                <a16:creationId xmlns:a16="http://schemas.microsoft.com/office/drawing/2014/main" id="{2BA2C30B-3198-47A1-86EE-4C0EC23ECD2D}"/>
              </a:ext>
            </a:extLst>
          </p:cNvPr>
          <p:cNvSpPr/>
          <p:nvPr/>
        </p:nvSpPr>
        <p:spPr>
          <a:xfrm>
            <a:off x="2011680" y="6406567"/>
            <a:ext cx="7005711"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http://www.biotecnolocus.com/bioinformatica/bioinformatic/index.htm</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401FB7E9-3DE4-411D-A4C8-8832F623CEAA}"/>
              </a:ext>
            </a:extLst>
          </p:cNvPr>
          <p:cNvSpPr/>
          <p:nvPr/>
        </p:nvSpPr>
        <p:spPr>
          <a:xfrm>
            <a:off x="119575" y="190166"/>
            <a:ext cx="5141151" cy="1015663"/>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6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Bioinformática</a:t>
            </a:r>
            <a:endParaRPr kumimoji="0" lang="es-MX" sz="6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4466034"/>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FA66F07-3213-4359-817B-A540DE61EEA8}"/>
              </a:ext>
            </a:extLst>
          </p:cNvPr>
          <p:cNvSpPr/>
          <p:nvPr/>
        </p:nvSpPr>
        <p:spPr>
          <a:xfrm>
            <a:off x="1026941" y="3025010"/>
            <a:ext cx="7344040" cy="175432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La Tabla 2 muestra que en todos los CYC el primer aminoácido es G, el segundo es D, mientras que el tercero posiblemente sea dos </a:t>
            </a:r>
            <a:r>
              <a:rPr kumimoji="0" lang="es-ES" sz="1800" b="0" i="0" u="none" strike="noStrike" kern="1200" cap="none" spc="0" normalizeH="0" baseline="0" noProof="0" dirty="0" err="1">
                <a:ln>
                  <a:noFill/>
                </a:ln>
                <a:solidFill>
                  <a:prstClr val="black"/>
                </a:solidFill>
                <a:effectLst/>
                <a:uLnTx/>
                <a:uFillTx/>
                <a:latin typeface="Calibri" panose="020F0502020204030204"/>
                <a:ea typeface="+mn-ea"/>
                <a:cs typeface="+mn-cs"/>
              </a:rPr>
              <a:t>aa</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 A y V este lugar fue marcado x1, donde x indica una variable y 1 el primer lugar donde una variación ocurre. Lo mismo sucede en el 5 </a:t>
            </a:r>
            <a:r>
              <a:rPr kumimoji="0" lang="es-ES" sz="1800" b="0" i="0" u="none" strike="noStrike" kern="1200" cap="none" spc="0" normalizeH="0" baseline="0" noProof="0" dirty="0" err="1">
                <a:ln>
                  <a:noFill/>
                </a:ln>
                <a:solidFill>
                  <a:prstClr val="black"/>
                </a:solidFill>
                <a:effectLst/>
                <a:uLnTx/>
                <a:uFillTx/>
                <a:latin typeface="Calibri" panose="020F0502020204030204"/>
                <a:ea typeface="+mn-ea"/>
                <a:cs typeface="+mn-cs"/>
              </a:rPr>
              <a:t>a.a</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 esto fue marcado x2 porque era el segundo lugar con diversos </a:t>
            </a:r>
            <a:r>
              <a:rPr kumimoji="0" lang="es-ES" sz="1800" b="0" i="0" u="none" strike="noStrike" kern="1200" cap="none" spc="0" normalizeH="0" baseline="0" noProof="0" dirty="0" err="1">
                <a:ln>
                  <a:noFill/>
                </a:ln>
                <a:solidFill>
                  <a:prstClr val="black"/>
                </a:solidFill>
                <a:effectLst/>
                <a:uLnTx/>
                <a:uFillTx/>
                <a:latin typeface="Calibri" panose="020F0502020204030204"/>
                <a:ea typeface="+mn-ea"/>
                <a:cs typeface="+mn-cs"/>
              </a:rPr>
              <a:t>a.a</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 para el mismo puesto Así es como se obtiene la estructura lingüística</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Tabla 2">
            <a:extLst>
              <a:ext uri="{FF2B5EF4-FFF2-40B4-BE49-F238E27FC236}">
                <a16:creationId xmlns:a16="http://schemas.microsoft.com/office/drawing/2014/main" id="{A430EE8B-5409-4AE8-8215-8C1853368715}"/>
              </a:ext>
            </a:extLst>
          </p:cNvPr>
          <p:cNvGraphicFramePr>
            <a:graphicFrameLocks noGrp="1"/>
          </p:cNvGraphicFramePr>
          <p:nvPr/>
        </p:nvGraphicFramePr>
        <p:xfrm>
          <a:off x="2169879" y="639386"/>
          <a:ext cx="4428721" cy="2263140"/>
        </p:xfrm>
        <a:graphic>
          <a:graphicData uri="http://schemas.openxmlformats.org/drawingml/2006/table">
            <a:tbl>
              <a:tblPr/>
              <a:tblGrid>
                <a:gridCol w="911483">
                  <a:extLst>
                    <a:ext uri="{9D8B030D-6E8A-4147-A177-3AD203B41FA5}">
                      <a16:colId xmlns:a16="http://schemas.microsoft.com/office/drawing/2014/main" val="1071276803"/>
                    </a:ext>
                  </a:extLst>
                </a:gridCol>
                <a:gridCol w="309127">
                  <a:extLst>
                    <a:ext uri="{9D8B030D-6E8A-4147-A177-3AD203B41FA5}">
                      <a16:colId xmlns:a16="http://schemas.microsoft.com/office/drawing/2014/main" val="1020769324"/>
                    </a:ext>
                  </a:extLst>
                </a:gridCol>
                <a:gridCol w="309127">
                  <a:extLst>
                    <a:ext uri="{9D8B030D-6E8A-4147-A177-3AD203B41FA5}">
                      <a16:colId xmlns:a16="http://schemas.microsoft.com/office/drawing/2014/main" val="1170846887"/>
                    </a:ext>
                  </a:extLst>
                </a:gridCol>
                <a:gridCol w="300295">
                  <a:extLst>
                    <a:ext uri="{9D8B030D-6E8A-4147-A177-3AD203B41FA5}">
                      <a16:colId xmlns:a16="http://schemas.microsoft.com/office/drawing/2014/main" val="4270289497"/>
                    </a:ext>
                  </a:extLst>
                </a:gridCol>
                <a:gridCol w="291463">
                  <a:extLst>
                    <a:ext uri="{9D8B030D-6E8A-4147-A177-3AD203B41FA5}">
                      <a16:colId xmlns:a16="http://schemas.microsoft.com/office/drawing/2014/main" val="1235658376"/>
                    </a:ext>
                  </a:extLst>
                </a:gridCol>
                <a:gridCol w="300295">
                  <a:extLst>
                    <a:ext uri="{9D8B030D-6E8A-4147-A177-3AD203B41FA5}">
                      <a16:colId xmlns:a16="http://schemas.microsoft.com/office/drawing/2014/main" val="602904864"/>
                    </a:ext>
                  </a:extLst>
                </a:gridCol>
                <a:gridCol w="309127">
                  <a:extLst>
                    <a:ext uri="{9D8B030D-6E8A-4147-A177-3AD203B41FA5}">
                      <a16:colId xmlns:a16="http://schemas.microsoft.com/office/drawing/2014/main" val="2382139251"/>
                    </a:ext>
                  </a:extLst>
                </a:gridCol>
                <a:gridCol w="300295">
                  <a:extLst>
                    <a:ext uri="{9D8B030D-6E8A-4147-A177-3AD203B41FA5}">
                      <a16:colId xmlns:a16="http://schemas.microsoft.com/office/drawing/2014/main" val="1324374630"/>
                    </a:ext>
                  </a:extLst>
                </a:gridCol>
                <a:gridCol w="300295">
                  <a:extLst>
                    <a:ext uri="{9D8B030D-6E8A-4147-A177-3AD203B41FA5}">
                      <a16:colId xmlns:a16="http://schemas.microsoft.com/office/drawing/2014/main" val="3755072700"/>
                    </a:ext>
                  </a:extLst>
                </a:gridCol>
                <a:gridCol w="291463">
                  <a:extLst>
                    <a:ext uri="{9D8B030D-6E8A-4147-A177-3AD203B41FA5}">
                      <a16:colId xmlns:a16="http://schemas.microsoft.com/office/drawing/2014/main" val="3333001409"/>
                    </a:ext>
                  </a:extLst>
                </a:gridCol>
                <a:gridCol w="353288">
                  <a:extLst>
                    <a:ext uri="{9D8B030D-6E8A-4147-A177-3AD203B41FA5}">
                      <a16:colId xmlns:a16="http://schemas.microsoft.com/office/drawing/2014/main" val="862332083"/>
                    </a:ext>
                  </a:extLst>
                </a:gridCol>
                <a:gridCol w="344456">
                  <a:extLst>
                    <a:ext uri="{9D8B030D-6E8A-4147-A177-3AD203B41FA5}">
                      <a16:colId xmlns:a16="http://schemas.microsoft.com/office/drawing/2014/main" val="3865364560"/>
                    </a:ext>
                  </a:extLst>
                </a:gridCol>
                <a:gridCol w="108007">
                  <a:extLst>
                    <a:ext uri="{9D8B030D-6E8A-4147-A177-3AD203B41FA5}">
                      <a16:colId xmlns:a16="http://schemas.microsoft.com/office/drawing/2014/main" val="1126627987"/>
                    </a:ext>
                  </a:extLst>
                </a:gridCol>
              </a:tblGrid>
              <a:tr h="0">
                <a:tc gridSpan="12">
                  <a:txBody>
                    <a:bodyPr/>
                    <a:lstStyle/>
                    <a:p>
                      <a:pPr indent="133985" algn="ctr"/>
                      <a:r>
                        <a:rPr lang="en-US" dirty="0">
                          <a:effectLst/>
                        </a:rPr>
                        <a:t>Cytochrome C (CYC)</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a:txBody>
                    <a:bodyPr/>
                    <a:lstStyle/>
                    <a:p>
                      <a:r>
                        <a:rPr lang="es-MX">
                          <a:effectLst/>
                        </a:rPr>
                        <a:t> </a:t>
                      </a:r>
                    </a:p>
                  </a:txBody>
                  <a:tcPr marL="0" marR="0" marT="0" marB="0" anchor="ctr">
                    <a:lnL>
                      <a:noFill/>
                    </a:lnL>
                    <a:lnR>
                      <a:noFill/>
                    </a:lnR>
                    <a:lnT>
                      <a:noFill/>
                    </a:lnT>
                    <a:lnB>
                      <a:noFill/>
                    </a:lnB>
                  </a:tcPr>
                </a:tc>
                <a:extLst>
                  <a:ext uri="{0D108BD9-81ED-4DB2-BD59-A6C34878D82A}">
                    <a16:rowId xmlns:a16="http://schemas.microsoft.com/office/drawing/2014/main" val="946539562"/>
                  </a:ext>
                </a:extLst>
              </a:tr>
              <a:tr h="0">
                <a:tc>
                  <a:txBody>
                    <a:bodyPr/>
                    <a:lstStyle/>
                    <a:p>
                      <a:pPr indent="133985" algn="ctr"/>
                      <a:r>
                        <a:rPr lang="en-US">
                          <a:effectLst/>
                        </a:rPr>
                        <a:t>Organism</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gridSpan="11">
                  <a:txBody>
                    <a:bodyPr/>
                    <a:lstStyle/>
                    <a:p>
                      <a:pPr indent="133985" algn="ctr"/>
                      <a:r>
                        <a:rPr lang="pt-BR">
                          <a:effectLst/>
                        </a:rPr>
                        <a:t>Amino acid Sequence (a.a)</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a:txBody>
                    <a:bodyPr/>
                    <a:lstStyle/>
                    <a:p>
                      <a:r>
                        <a:rPr lang="es-MX">
                          <a:effectLst/>
                        </a:rPr>
                        <a:t> </a:t>
                      </a:r>
                    </a:p>
                  </a:txBody>
                  <a:tcPr marL="0" marR="0" marT="0" marB="0" anchor="ctr">
                    <a:lnL>
                      <a:noFill/>
                    </a:lnL>
                    <a:lnR>
                      <a:noFill/>
                    </a:lnR>
                    <a:lnT>
                      <a:noFill/>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6713432"/>
                  </a:ext>
                </a:extLst>
              </a:tr>
              <a:tr h="0">
                <a:tc>
                  <a:txBody>
                    <a:bodyPr/>
                    <a:lstStyle/>
                    <a:p>
                      <a:pPr indent="133985" algn="ctr"/>
                      <a:r>
                        <a:rPr lang="es-MX">
                          <a:effectLst/>
                        </a:rPr>
                        <a:t> </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a:txBody>
                    <a:bodyPr/>
                    <a:lstStyle/>
                    <a:p>
                      <a:pPr indent="133985" algn="ctr"/>
                      <a:r>
                        <a:rPr lang="fr-FR">
                          <a:effectLst/>
                        </a:rPr>
                        <a:t>1</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a:txBody>
                    <a:bodyPr/>
                    <a:lstStyle/>
                    <a:p>
                      <a:pPr indent="133985" algn="ctr"/>
                      <a:r>
                        <a:rPr lang="fr-FR">
                          <a:effectLst/>
                        </a:rPr>
                        <a:t>2</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a:txBody>
                    <a:bodyPr/>
                    <a:lstStyle/>
                    <a:p>
                      <a:pPr indent="133985" algn="ctr"/>
                      <a:r>
                        <a:rPr lang="fr-FR">
                          <a:effectLst/>
                        </a:rPr>
                        <a:t>3</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a:txBody>
                    <a:bodyPr/>
                    <a:lstStyle/>
                    <a:p>
                      <a:pPr indent="133985" algn="ctr"/>
                      <a:r>
                        <a:rPr lang="fr-FR">
                          <a:effectLst/>
                        </a:rPr>
                        <a:t>4</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a:txBody>
                    <a:bodyPr/>
                    <a:lstStyle/>
                    <a:p>
                      <a:pPr indent="133985" algn="ctr"/>
                      <a:r>
                        <a:rPr lang="fr-FR">
                          <a:effectLst/>
                        </a:rPr>
                        <a:t>5</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a:txBody>
                    <a:bodyPr/>
                    <a:lstStyle/>
                    <a:p>
                      <a:pPr indent="133985" algn="ctr"/>
                      <a:r>
                        <a:rPr lang="fr-FR">
                          <a:effectLst/>
                        </a:rPr>
                        <a:t>6</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a:txBody>
                    <a:bodyPr/>
                    <a:lstStyle/>
                    <a:p>
                      <a:pPr indent="133985" algn="ctr"/>
                      <a:r>
                        <a:rPr lang="fr-FR">
                          <a:effectLst/>
                        </a:rPr>
                        <a:t>7</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a:txBody>
                    <a:bodyPr/>
                    <a:lstStyle/>
                    <a:p>
                      <a:pPr indent="133985" algn="ctr"/>
                      <a:r>
                        <a:rPr lang="fr-FR">
                          <a:effectLst/>
                        </a:rPr>
                        <a:t>8</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a:txBody>
                    <a:bodyPr/>
                    <a:lstStyle/>
                    <a:p>
                      <a:pPr indent="133985" algn="ctr"/>
                      <a:r>
                        <a:rPr lang="fr-FR">
                          <a:effectLst/>
                        </a:rPr>
                        <a:t>9</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a:txBody>
                    <a:bodyPr/>
                    <a:lstStyle/>
                    <a:p>
                      <a:pPr indent="133985" algn="ctr"/>
                      <a:r>
                        <a:rPr lang="fr-FR">
                          <a:effectLst/>
                        </a:rPr>
                        <a:t>10</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gridSpan="2">
                  <a:txBody>
                    <a:bodyPr/>
                    <a:lstStyle/>
                    <a:p>
                      <a:pPr indent="133985" algn="ctr"/>
                      <a:r>
                        <a:rPr lang="fr-FR">
                          <a:effectLst/>
                        </a:rPr>
                        <a:t>11</a:t>
                      </a:r>
                    </a:p>
                  </a:txBody>
                  <a:tcPr marL="44450" marR="44450" marT="0" marB="0">
                    <a:lnL>
                      <a:noFill/>
                    </a:lnL>
                    <a:lnR>
                      <a:noFill/>
                    </a:lnR>
                    <a:lnT w="9525" cap="flat" cmpd="sng" algn="ctr">
                      <a:solidFill>
                        <a:srgbClr val="000000"/>
                      </a:solidFill>
                      <a:prstDash val="solid"/>
                      <a:round/>
                      <a:headEnd type="none" w="med" len="med"/>
                      <a:tailEnd type="none" w="med" len="med"/>
                    </a:lnT>
                    <a:lnB>
                      <a:noFill/>
                    </a:lnB>
                  </a:tcPr>
                </a:tc>
                <a:tc hMerge="1">
                  <a:txBody>
                    <a:bodyPr/>
                    <a:lstStyle/>
                    <a:p>
                      <a:endParaRPr lang="es-MX"/>
                    </a:p>
                  </a:txBody>
                  <a:tcPr/>
                </a:tc>
                <a:extLst>
                  <a:ext uri="{0D108BD9-81ED-4DB2-BD59-A6C34878D82A}">
                    <a16:rowId xmlns:a16="http://schemas.microsoft.com/office/drawing/2014/main" val="946273868"/>
                  </a:ext>
                </a:extLst>
              </a:tr>
              <a:tr h="0">
                <a:tc>
                  <a:txBody>
                    <a:bodyPr/>
                    <a:lstStyle/>
                    <a:p>
                      <a:pPr indent="133985" algn="ctr"/>
                      <a:r>
                        <a:rPr lang="fr-FR">
                          <a:effectLst/>
                        </a:rPr>
                        <a:t>EUGGR</a:t>
                      </a:r>
                    </a:p>
                  </a:txBody>
                  <a:tcPr marL="44450" marR="44450" marT="0" marB="0">
                    <a:lnL>
                      <a:noFill/>
                    </a:lnL>
                    <a:lnR>
                      <a:noFill/>
                    </a:lnR>
                    <a:lnT>
                      <a:noFill/>
                    </a:lnT>
                    <a:lnB>
                      <a:noFill/>
                    </a:lnB>
                  </a:tcPr>
                </a:tc>
                <a:tc>
                  <a:txBody>
                    <a:bodyPr/>
                    <a:lstStyle/>
                    <a:p>
                      <a:pPr indent="133985" algn="ctr"/>
                      <a:r>
                        <a:rPr lang="fr-FR">
                          <a:effectLst/>
                        </a:rPr>
                        <a:t>G</a:t>
                      </a:r>
                    </a:p>
                  </a:txBody>
                  <a:tcPr marL="44450" marR="44450" marT="0" marB="0">
                    <a:lnL>
                      <a:noFill/>
                    </a:lnL>
                    <a:lnR>
                      <a:noFill/>
                    </a:lnR>
                    <a:lnT>
                      <a:noFill/>
                    </a:lnT>
                    <a:lnB>
                      <a:noFill/>
                    </a:lnB>
                  </a:tcPr>
                </a:tc>
                <a:tc>
                  <a:txBody>
                    <a:bodyPr/>
                    <a:lstStyle/>
                    <a:p>
                      <a:pPr indent="133985" algn="ctr"/>
                      <a:r>
                        <a:rPr lang="fr-FR">
                          <a:effectLst/>
                        </a:rPr>
                        <a:t>D</a:t>
                      </a:r>
                    </a:p>
                  </a:txBody>
                  <a:tcPr marL="44450" marR="44450" marT="0" marB="0">
                    <a:lnL>
                      <a:noFill/>
                    </a:lnL>
                    <a:lnR>
                      <a:noFill/>
                    </a:lnR>
                    <a:lnT>
                      <a:noFill/>
                    </a:lnT>
                    <a:lnB>
                      <a:noFill/>
                    </a:lnB>
                  </a:tcPr>
                </a:tc>
                <a:tc>
                  <a:txBody>
                    <a:bodyPr/>
                    <a:lstStyle/>
                    <a:p>
                      <a:pPr indent="133985" algn="ctr"/>
                      <a:r>
                        <a:rPr lang="es-MX">
                          <a:effectLst/>
                        </a:rPr>
                        <a:t>A</a:t>
                      </a:r>
                    </a:p>
                  </a:txBody>
                  <a:tcPr marL="44450" marR="44450" marT="0" marB="0">
                    <a:lnL>
                      <a:noFill/>
                    </a:lnL>
                    <a:lnR>
                      <a:noFill/>
                    </a:lnR>
                    <a:lnT>
                      <a:noFill/>
                    </a:lnT>
                    <a:lnB>
                      <a:noFill/>
                    </a:lnB>
                  </a:tcPr>
                </a:tc>
                <a:tc>
                  <a:txBody>
                    <a:bodyPr/>
                    <a:lstStyle/>
                    <a:p>
                      <a:pPr indent="133985" algn="ctr"/>
                      <a:r>
                        <a:rPr lang="es-MX">
                          <a:effectLst/>
                        </a:rPr>
                        <a:t>E</a:t>
                      </a:r>
                    </a:p>
                  </a:txBody>
                  <a:tcPr marL="44450" marR="44450" marT="0" marB="0">
                    <a:lnL>
                      <a:noFill/>
                    </a:lnL>
                    <a:lnR>
                      <a:noFill/>
                    </a:lnR>
                    <a:lnT>
                      <a:noFill/>
                    </a:lnT>
                    <a:lnB>
                      <a:noFill/>
                    </a:lnB>
                  </a:tcPr>
                </a:tc>
                <a:tc>
                  <a:txBody>
                    <a:bodyPr/>
                    <a:lstStyle/>
                    <a:p>
                      <a:pPr indent="133985" algn="ctr"/>
                      <a:r>
                        <a:rPr lang="es-MX">
                          <a:effectLst/>
                        </a:rPr>
                        <a:t>R</a:t>
                      </a:r>
                    </a:p>
                  </a:txBody>
                  <a:tcPr marL="44450" marR="44450" marT="0" marB="0">
                    <a:lnL>
                      <a:noFill/>
                    </a:lnL>
                    <a:lnR>
                      <a:noFill/>
                    </a:lnR>
                    <a:lnT>
                      <a:noFill/>
                    </a:lnT>
                    <a:lnB>
                      <a:noFill/>
                    </a:lnB>
                  </a:tcPr>
                </a:tc>
                <a:tc>
                  <a:txBody>
                    <a:bodyPr/>
                    <a:lstStyle/>
                    <a:p>
                      <a:pPr indent="133985" algn="ctr"/>
                      <a:r>
                        <a:rPr lang="en-US">
                          <a:effectLst/>
                        </a:rPr>
                        <a:t>G</a:t>
                      </a:r>
                    </a:p>
                  </a:txBody>
                  <a:tcPr marL="44450" marR="44450" marT="0" marB="0">
                    <a:lnL>
                      <a:noFill/>
                    </a:lnL>
                    <a:lnR>
                      <a:noFill/>
                    </a:lnR>
                    <a:lnT>
                      <a:noFill/>
                    </a:lnT>
                    <a:lnB>
                      <a:noFill/>
                    </a:lnB>
                  </a:tcPr>
                </a:tc>
                <a:tc>
                  <a:txBody>
                    <a:bodyPr/>
                    <a:lstStyle/>
                    <a:p>
                      <a:pPr indent="133985" algn="ctr"/>
                      <a:r>
                        <a:rPr lang="en-US">
                          <a:effectLst/>
                        </a:rPr>
                        <a:t>K</a:t>
                      </a:r>
                    </a:p>
                  </a:txBody>
                  <a:tcPr marL="44450" marR="44450" marT="0" marB="0">
                    <a:lnL>
                      <a:noFill/>
                    </a:lnL>
                    <a:lnR>
                      <a:noFill/>
                    </a:lnR>
                    <a:lnT>
                      <a:noFill/>
                    </a:lnT>
                    <a:lnB>
                      <a:noFill/>
                    </a:lnB>
                  </a:tcPr>
                </a:tc>
                <a:tc>
                  <a:txBody>
                    <a:bodyPr/>
                    <a:lstStyle/>
                    <a:p>
                      <a:pPr indent="133985" algn="ctr"/>
                      <a:r>
                        <a:rPr lang="en-US">
                          <a:effectLst/>
                        </a:rPr>
                        <a:t>K</a:t>
                      </a:r>
                    </a:p>
                  </a:txBody>
                  <a:tcPr marL="44450" marR="44450" marT="0" marB="0">
                    <a:lnL>
                      <a:noFill/>
                    </a:lnL>
                    <a:lnR>
                      <a:noFill/>
                    </a:lnR>
                    <a:lnT>
                      <a:noFill/>
                    </a:lnT>
                    <a:lnB>
                      <a:noFill/>
                    </a:lnB>
                  </a:tcPr>
                </a:tc>
                <a:tc>
                  <a:txBody>
                    <a:bodyPr/>
                    <a:lstStyle/>
                    <a:p>
                      <a:pPr indent="133985" algn="ctr"/>
                      <a:r>
                        <a:rPr lang="es-MX">
                          <a:effectLst/>
                        </a:rPr>
                        <a:t>L</a:t>
                      </a:r>
                    </a:p>
                  </a:txBody>
                  <a:tcPr marL="44450" marR="44450" marT="0" marB="0">
                    <a:lnL>
                      <a:noFill/>
                    </a:lnL>
                    <a:lnR>
                      <a:noFill/>
                    </a:lnR>
                    <a:lnT>
                      <a:noFill/>
                    </a:lnT>
                    <a:lnB>
                      <a:noFill/>
                    </a:lnB>
                  </a:tcPr>
                </a:tc>
                <a:tc>
                  <a:txBody>
                    <a:bodyPr/>
                    <a:lstStyle/>
                    <a:p>
                      <a:pPr indent="133985" algn="ctr"/>
                      <a:r>
                        <a:rPr lang="es-MX">
                          <a:effectLst/>
                        </a:rPr>
                        <a:t>F</a:t>
                      </a:r>
                    </a:p>
                  </a:txBody>
                  <a:tcPr marL="44450" marR="44450" marT="0" marB="0">
                    <a:lnL>
                      <a:noFill/>
                    </a:lnL>
                    <a:lnR>
                      <a:noFill/>
                    </a:lnR>
                    <a:lnT>
                      <a:noFill/>
                    </a:lnT>
                    <a:lnB>
                      <a:noFill/>
                    </a:lnB>
                  </a:tcPr>
                </a:tc>
                <a:tc gridSpan="2">
                  <a:txBody>
                    <a:bodyPr/>
                    <a:lstStyle/>
                    <a:p>
                      <a:pPr indent="133985" algn="ctr"/>
                      <a:r>
                        <a:rPr lang="es-MX">
                          <a:effectLst/>
                        </a:rPr>
                        <a:t>E</a:t>
                      </a:r>
                    </a:p>
                  </a:txBody>
                  <a:tcPr marL="44450" marR="44450" marT="0" marB="0">
                    <a:lnL>
                      <a:noFill/>
                    </a:lnL>
                    <a:lnR>
                      <a:noFill/>
                    </a:lnR>
                    <a:lnT>
                      <a:noFill/>
                    </a:lnT>
                    <a:lnB>
                      <a:noFill/>
                    </a:lnB>
                  </a:tcPr>
                </a:tc>
                <a:tc hMerge="1">
                  <a:txBody>
                    <a:bodyPr/>
                    <a:lstStyle/>
                    <a:p>
                      <a:endParaRPr lang="es-MX"/>
                    </a:p>
                  </a:txBody>
                  <a:tcPr/>
                </a:tc>
                <a:extLst>
                  <a:ext uri="{0D108BD9-81ED-4DB2-BD59-A6C34878D82A}">
                    <a16:rowId xmlns:a16="http://schemas.microsoft.com/office/drawing/2014/main" val="2862110012"/>
                  </a:ext>
                </a:extLst>
              </a:tr>
              <a:tr h="0">
                <a:tc>
                  <a:txBody>
                    <a:bodyPr/>
                    <a:lstStyle/>
                    <a:p>
                      <a:pPr indent="133985" algn="ctr"/>
                      <a:r>
                        <a:rPr lang="fr-FR">
                          <a:effectLst/>
                        </a:rPr>
                        <a:t>EUGVI</a:t>
                      </a:r>
                    </a:p>
                  </a:txBody>
                  <a:tcPr marL="44450" marR="44450" marT="0" marB="0">
                    <a:lnL>
                      <a:noFill/>
                    </a:lnL>
                    <a:lnR>
                      <a:noFill/>
                    </a:lnR>
                    <a:lnT>
                      <a:noFill/>
                    </a:lnT>
                    <a:lnB>
                      <a:noFill/>
                    </a:lnB>
                  </a:tcPr>
                </a:tc>
                <a:tc>
                  <a:txBody>
                    <a:bodyPr/>
                    <a:lstStyle/>
                    <a:p>
                      <a:pPr indent="133985" algn="ctr"/>
                      <a:r>
                        <a:rPr lang="fr-FR">
                          <a:effectLst/>
                        </a:rPr>
                        <a:t>G</a:t>
                      </a:r>
                    </a:p>
                  </a:txBody>
                  <a:tcPr marL="44450" marR="44450" marT="0" marB="0">
                    <a:lnL>
                      <a:noFill/>
                    </a:lnL>
                    <a:lnR>
                      <a:noFill/>
                    </a:lnR>
                    <a:lnT>
                      <a:noFill/>
                    </a:lnT>
                    <a:lnB>
                      <a:noFill/>
                    </a:lnB>
                  </a:tcPr>
                </a:tc>
                <a:tc>
                  <a:txBody>
                    <a:bodyPr/>
                    <a:lstStyle/>
                    <a:p>
                      <a:pPr indent="133985" algn="ctr"/>
                      <a:r>
                        <a:rPr lang="fr-FR">
                          <a:effectLst/>
                        </a:rPr>
                        <a:t>D</a:t>
                      </a:r>
                    </a:p>
                  </a:txBody>
                  <a:tcPr marL="44450" marR="44450" marT="0" marB="0">
                    <a:lnL>
                      <a:noFill/>
                    </a:lnL>
                    <a:lnR>
                      <a:noFill/>
                    </a:lnR>
                    <a:lnT>
                      <a:noFill/>
                    </a:lnT>
                    <a:lnB>
                      <a:noFill/>
                    </a:lnB>
                  </a:tcPr>
                </a:tc>
                <a:tc>
                  <a:txBody>
                    <a:bodyPr/>
                    <a:lstStyle/>
                    <a:p>
                      <a:pPr indent="133985" algn="ctr"/>
                      <a:r>
                        <a:rPr lang="es-MX">
                          <a:effectLst/>
                        </a:rPr>
                        <a:t>A</a:t>
                      </a:r>
                    </a:p>
                  </a:txBody>
                  <a:tcPr marL="44450" marR="44450" marT="0" marB="0">
                    <a:lnL>
                      <a:noFill/>
                    </a:lnL>
                    <a:lnR>
                      <a:noFill/>
                    </a:lnR>
                    <a:lnT>
                      <a:noFill/>
                    </a:lnT>
                    <a:lnB>
                      <a:noFill/>
                    </a:lnB>
                  </a:tcPr>
                </a:tc>
                <a:tc>
                  <a:txBody>
                    <a:bodyPr/>
                    <a:lstStyle/>
                    <a:p>
                      <a:pPr indent="133985" algn="ctr"/>
                      <a:r>
                        <a:rPr lang="es-MX">
                          <a:effectLst/>
                        </a:rPr>
                        <a:t>E</a:t>
                      </a:r>
                    </a:p>
                  </a:txBody>
                  <a:tcPr marL="44450" marR="44450" marT="0" marB="0">
                    <a:lnL>
                      <a:noFill/>
                    </a:lnL>
                    <a:lnR>
                      <a:noFill/>
                    </a:lnR>
                    <a:lnT>
                      <a:noFill/>
                    </a:lnT>
                    <a:lnB>
                      <a:noFill/>
                    </a:lnB>
                  </a:tcPr>
                </a:tc>
                <a:tc>
                  <a:txBody>
                    <a:bodyPr/>
                    <a:lstStyle/>
                    <a:p>
                      <a:pPr indent="133985" algn="ctr"/>
                      <a:r>
                        <a:rPr lang="es-MX">
                          <a:effectLst/>
                        </a:rPr>
                        <a:t>R</a:t>
                      </a:r>
                    </a:p>
                  </a:txBody>
                  <a:tcPr marL="44450" marR="44450" marT="0" marB="0">
                    <a:lnL>
                      <a:noFill/>
                    </a:lnL>
                    <a:lnR>
                      <a:noFill/>
                    </a:lnR>
                    <a:lnT>
                      <a:noFill/>
                    </a:lnT>
                    <a:lnB>
                      <a:noFill/>
                    </a:lnB>
                  </a:tcPr>
                </a:tc>
                <a:tc>
                  <a:txBody>
                    <a:bodyPr/>
                    <a:lstStyle/>
                    <a:p>
                      <a:pPr indent="133985" algn="ctr"/>
                      <a:r>
                        <a:rPr lang="en-US">
                          <a:effectLst/>
                        </a:rPr>
                        <a:t>G</a:t>
                      </a:r>
                    </a:p>
                  </a:txBody>
                  <a:tcPr marL="44450" marR="44450" marT="0" marB="0">
                    <a:lnL>
                      <a:noFill/>
                    </a:lnL>
                    <a:lnR>
                      <a:noFill/>
                    </a:lnR>
                    <a:lnT>
                      <a:noFill/>
                    </a:lnT>
                    <a:lnB>
                      <a:noFill/>
                    </a:lnB>
                  </a:tcPr>
                </a:tc>
                <a:tc>
                  <a:txBody>
                    <a:bodyPr/>
                    <a:lstStyle/>
                    <a:p>
                      <a:pPr indent="133985" algn="ctr"/>
                      <a:r>
                        <a:rPr lang="en-US">
                          <a:effectLst/>
                        </a:rPr>
                        <a:t>K</a:t>
                      </a:r>
                    </a:p>
                  </a:txBody>
                  <a:tcPr marL="44450" marR="44450" marT="0" marB="0">
                    <a:lnL>
                      <a:noFill/>
                    </a:lnL>
                    <a:lnR>
                      <a:noFill/>
                    </a:lnR>
                    <a:lnT>
                      <a:noFill/>
                    </a:lnT>
                    <a:lnB>
                      <a:noFill/>
                    </a:lnB>
                  </a:tcPr>
                </a:tc>
                <a:tc>
                  <a:txBody>
                    <a:bodyPr/>
                    <a:lstStyle/>
                    <a:p>
                      <a:pPr indent="133985" algn="ctr"/>
                      <a:r>
                        <a:rPr lang="en-US">
                          <a:effectLst/>
                        </a:rPr>
                        <a:t>K</a:t>
                      </a:r>
                    </a:p>
                  </a:txBody>
                  <a:tcPr marL="44450" marR="44450" marT="0" marB="0">
                    <a:lnL>
                      <a:noFill/>
                    </a:lnL>
                    <a:lnR>
                      <a:noFill/>
                    </a:lnR>
                    <a:lnT>
                      <a:noFill/>
                    </a:lnT>
                    <a:lnB>
                      <a:noFill/>
                    </a:lnB>
                  </a:tcPr>
                </a:tc>
                <a:tc>
                  <a:txBody>
                    <a:bodyPr/>
                    <a:lstStyle/>
                    <a:p>
                      <a:pPr indent="133985" algn="ctr"/>
                      <a:r>
                        <a:rPr lang="es-MX">
                          <a:effectLst/>
                        </a:rPr>
                        <a:t>L</a:t>
                      </a:r>
                    </a:p>
                  </a:txBody>
                  <a:tcPr marL="44450" marR="44450" marT="0" marB="0">
                    <a:lnL>
                      <a:noFill/>
                    </a:lnL>
                    <a:lnR>
                      <a:noFill/>
                    </a:lnR>
                    <a:lnT>
                      <a:noFill/>
                    </a:lnT>
                    <a:lnB>
                      <a:noFill/>
                    </a:lnB>
                  </a:tcPr>
                </a:tc>
                <a:tc>
                  <a:txBody>
                    <a:bodyPr/>
                    <a:lstStyle/>
                    <a:p>
                      <a:pPr indent="133985" algn="ctr"/>
                      <a:r>
                        <a:rPr lang="es-MX">
                          <a:effectLst/>
                        </a:rPr>
                        <a:t>F</a:t>
                      </a:r>
                    </a:p>
                  </a:txBody>
                  <a:tcPr marL="44450" marR="44450" marT="0" marB="0">
                    <a:lnL>
                      <a:noFill/>
                    </a:lnL>
                    <a:lnR>
                      <a:noFill/>
                    </a:lnR>
                    <a:lnT>
                      <a:noFill/>
                    </a:lnT>
                    <a:lnB>
                      <a:noFill/>
                    </a:lnB>
                  </a:tcPr>
                </a:tc>
                <a:tc gridSpan="2">
                  <a:txBody>
                    <a:bodyPr/>
                    <a:lstStyle/>
                    <a:p>
                      <a:pPr indent="133985" algn="ctr"/>
                      <a:r>
                        <a:rPr lang="es-MX">
                          <a:effectLst/>
                        </a:rPr>
                        <a:t>E</a:t>
                      </a:r>
                    </a:p>
                  </a:txBody>
                  <a:tcPr marL="44450" marR="44450" marT="0" marB="0">
                    <a:lnL>
                      <a:noFill/>
                    </a:lnL>
                    <a:lnR>
                      <a:noFill/>
                    </a:lnR>
                    <a:lnT>
                      <a:noFill/>
                    </a:lnT>
                    <a:lnB>
                      <a:noFill/>
                    </a:lnB>
                  </a:tcPr>
                </a:tc>
                <a:tc hMerge="1">
                  <a:txBody>
                    <a:bodyPr/>
                    <a:lstStyle/>
                    <a:p>
                      <a:endParaRPr lang="es-MX"/>
                    </a:p>
                  </a:txBody>
                  <a:tcPr/>
                </a:tc>
                <a:extLst>
                  <a:ext uri="{0D108BD9-81ED-4DB2-BD59-A6C34878D82A}">
                    <a16:rowId xmlns:a16="http://schemas.microsoft.com/office/drawing/2014/main" val="539127998"/>
                  </a:ext>
                </a:extLst>
              </a:tr>
              <a:tr h="0">
                <a:tc>
                  <a:txBody>
                    <a:bodyPr/>
                    <a:lstStyle/>
                    <a:p>
                      <a:pPr indent="133985" algn="ctr"/>
                      <a:r>
                        <a:rPr lang="en-US">
                          <a:effectLst/>
                        </a:rPr>
                        <a:t>MOUSE</a:t>
                      </a:r>
                    </a:p>
                  </a:txBody>
                  <a:tcPr marL="44450" marR="44450" marT="0" marB="0">
                    <a:lnL>
                      <a:noFill/>
                    </a:lnL>
                    <a:lnR>
                      <a:noFill/>
                    </a:lnR>
                    <a:lnT>
                      <a:noFill/>
                    </a:lnT>
                    <a:lnB>
                      <a:noFill/>
                    </a:lnB>
                  </a:tcPr>
                </a:tc>
                <a:tc>
                  <a:txBody>
                    <a:bodyPr/>
                    <a:lstStyle/>
                    <a:p>
                      <a:pPr indent="133985" algn="ctr"/>
                      <a:r>
                        <a:rPr lang="en-US">
                          <a:effectLst/>
                        </a:rPr>
                        <a:t>G</a:t>
                      </a:r>
                    </a:p>
                  </a:txBody>
                  <a:tcPr marL="44450" marR="44450" marT="0" marB="0">
                    <a:lnL>
                      <a:noFill/>
                    </a:lnL>
                    <a:lnR>
                      <a:noFill/>
                    </a:lnR>
                    <a:lnT>
                      <a:noFill/>
                    </a:lnT>
                    <a:lnB>
                      <a:noFill/>
                    </a:lnB>
                  </a:tcPr>
                </a:tc>
                <a:tc>
                  <a:txBody>
                    <a:bodyPr/>
                    <a:lstStyle/>
                    <a:p>
                      <a:pPr indent="133985" algn="ctr"/>
                      <a:r>
                        <a:rPr lang="en-US">
                          <a:effectLst/>
                        </a:rPr>
                        <a:t>D</a:t>
                      </a:r>
                    </a:p>
                  </a:txBody>
                  <a:tcPr marL="44450" marR="44450" marT="0" marB="0">
                    <a:lnL>
                      <a:noFill/>
                    </a:lnL>
                    <a:lnR>
                      <a:noFill/>
                    </a:lnR>
                    <a:lnT>
                      <a:noFill/>
                    </a:lnT>
                    <a:lnB>
                      <a:noFill/>
                    </a:lnB>
                  </a:tcPr>
                </a:tc>
                <a:tc>
                  <a:txBody>
                    <a:bodyPr/>
                    <a:lstStyle/>
                    <a:p>
                      <a:pPr indent="133985" algn="ctr"/>
                      <a:r>
                        <a:rPr lang="es-MX">
                          <a:effectLst/>
                        </a:rPr>
                        <a:t>A</a:t>
                      </a:r>
                    </a:p>
                  </a:txBody>
                  <a:tcPr marL="44450" marR="44450" marT="0" marB="0">
                    <a:lnL>
                      <a:noFill/>
                    </a:lnL>
                    <a:lnR>
                      <a:noFill/>
                    </a:lnR>
                    <a:lnT>
                      <a:noFill/>
                    </a:lnT>
                    <a:lnB>
                      <a:noFill/>
                    </a:lnB>
                  </a:tcPr>
                </a:tc>
                <a:tc>
                  <a:txBody>
                    <a:bodyPr/>
                    <a:lstStyle/>
                    <a:p>
                      <a:pPr indent="133985" algn="ctr"/>
                      <a:r>
                        <a:rPr lang="es-MX">
                          <a:effectLst/>
                        </a:rPr>
                        <a:t>E</a:t>
                      </a:r>
                    </a:p>
                  </a:txBody>
                  <a:tcPr marL="44450" marR="44450" marT="0" marB="0">
                    <a:lnL>
                      <a:noFill/>
                    </a:lnL>
                    <a:lnR>
                      <a:noFill/>
                    </a:lnR>
                    <a:lnT>
                      <a:noFill/>
                    </a:lnT>
                    <a:lnB>
                      <a:noFill/>
                    </a:lnB>
                  </a:tcPr>
                </a:tc>
                <a:tc>
                  <a:txBody>
                    <a:bodyPr/>
                    <a:lstStyle/>
                    <a:p>
                      <a:pPr indent="133985" algn="ctr"/>
                      <a:r>
                        <a:rPr lang="es-MX">
                          <a:effectLst/>
                        </a:rPr>
                        <a:t>A</a:t>
                      </a:r>
                    </a:p>
                  </a:txBody>
                  <a:tcPr marL="44450" marR="44450" marT="0" marB="0">
                    <a:lnL>
                      <a:noFill/>
                    </a:lnL>
                    <a:lnR>
                      <a:noFill/>
                    </a:lnR>
                    <a:lnT>
                      <a:noFill/>
                    </a:lnT>
                    <a:lnB>
                      <a:noFill/>
                    </a:lnB>
                  </a:tcPr>
                </a:tc>
                <a:tc>
                  <a:txBody>
                    <a:bodyPr/>
                    <a:lstStyle/>
                    <a:p>
                      <a:pPr indent="133985" algn="ctr"/>
                      <a:r>
                        <a:rPr lang="en-US">
                          <a:effectLst/>
                        </a:rPr>
                        <a:t>G</a:t>
                      </a:r>
                    </a:p>
                  </a:txBody>
                  <a:tcPr marL="44450" marR="44450" marT="0" marB="0">
                    <a:lnL>
                      <a:noFill/>
                    </a:lnL>
                    <a:lnR>
                      <a:noFill/>
                    </a:lnR>
                    <a:lnT>
                      <a:noFill/>
                    </a:lnT>
                    <a:lnB>
                      <a:noFill/>
                    </a:lnB>
                  </a:tcPr>
                </a:tc>
                <a:tc>
                  <a:txBody>
                    <a:bodyPr/>
                    <a:lstStyle/>
                    <a:p>
                      <a:pPr indent="133985" algn="ctr"/>
                      <a:r>
                        <a:rPr lang="en-US">
                          <a:effectLst/>
                        </a:rPr>
                        <a:t>K</a:t>
                      </a:r>
                    </a:p>
                  </a:txBody>
                  <a:tcPr marL="44450" marR="44450" marT="0" marB="0">
                    <a:lnL>
                      <a:noFill/>
                    </a:lnL>
                    <a:lnR>
                      <a:noFill/>
                    </a:lnR>
                    <a:lnT>
                      <a:noFill/>
                    </a:lnT>
                    <a:lnB>
                      <a:noFill/>
                    </a:lnB>
                  </a:tcPr>
                </a:tc>
                <a:tc>
                  <a:txBody>
                    <a:bodyPr/>
                    <a:lstStyle/>
                    <a:p>
                      <a:pPr indent="133985" algn="ctr"/>
                      <a:r>
                        <a:rPr lang="en-US">
                          <a:effectLst/>
                        </a:rPr>
                        <a:t>K</a:t>
                      </a:r>
                    </a:p>
                  </a:txBody>
                  <a:tcPr marL="44450" marR="44450" marT="0" marB="0">
                    <a:lnL>
                      <a:noFill/>
                    </a:lnL>
                    <a:lnR>
                      <a:noFill/>
                    </a:lnR>
                    <a:lnT>
                      <a:noFill/>
                    </a:lnT>
                    <a:lnB>
                      <a:noFill/>
                    </a:lnB>
                  </a:tcPr>
                </a:tc>
                <a:tc>
                  <a:txBody>
                    <a:bodyPr/>
                    <a:lstStyle/>
                    <a:p>
                      <a:pPr indent="133985" algn="ctr"/>
                      <a:r>
                        <a:rPr lang="en-US">
                          <a:effectLst/>
                        </a:rPr>
                        <a:t>I</a:t>
                      </a:r>
                    </a:p>
                  </a:txBody>
                  <a:tcPr marL="44450" marR="44450" marT="0" marB="0">
                    <a:lnL>
                      <a:noFill/>
                    </a:lnL>
                    <a:lnR>
                      <a:noFill/>
                    </a:lnR>
                    <a:lnT>
                      <a:noFill/>
                    </a:lnT>
                    <a:lnB>
                      <a:noFill/>
                    </a:lnB>
                  </a:tcPr>
                </a:tc>
                <a:tc>
                  <a:txBody>
                    <a:bodyPr/>
                    <a:lstStyle/>
                    <a:p>
                      <a:pPr indent="133985" algn="ctr"/>
                      <a:r>
                        <a:rPr lang="en-US">
                          <a:effectLst/>
                        </a:rPr>
                        <a:t>F</a:t>
                      </a:r>
                    </a:p>
                  </a:txBody>
                  <a:tcPr marL="44450" marR="44450" marT="0" marB="0">
                    <a:lnL>
                      <a:noFill/>
                    </a:lnL>
                    <a:lnR>
                      <a:noFill/>
                    </a:lnR>
                    <a:lnT>
                      <a:noFill/>
                    </a:lnT>
                    <a:lnB>
                      <a:noFill/>
                    </a:lnB>
                  </a:tcPr>
                </a:tc>
                <a:tc gridSpan="2">
                  <a:txBody>
                    <a:bodyPr/>
                    <a:lstStyle/>
                    <a:p>
                      <a:pPr indent="133985" algn="ctr"/>
                      <a:r>
                        <a:rPr lang="en-US">
                          <a:effectLst/>
                        </a:rPr>
                        <a:t>V</a:t>
                      </a:r>
                    </a:p>
                  </a:txBody>
                  <a:tcPr marL="44450" marR="44450" marT="0" marB="0">
                    <a:lnL>
                      <a:noFill/>
                    </a:lnL>
                    <a:lnR>
                      <a:noFill/>
                    </a:lnR>
                    <a:lnT>
                      <a:noFill/>
                    </a:lnT>
                    <a:lnB>
                      <a:noFill/>
                    </a:lnB>
                  </a:tcPr>
                </a:tc>
                <a:tc hMerge="1">
                  <a:txBody>
                    <a:bodyPr/>
                    <a:lstStyle/>
                    <a:p>
                      <a:endParaRPr lang="es-MX"/>
                    </a:p>
                  </a:txBody>
                  <a:tcPr/>
                </a:tc>
                <a:extLst>
                  <a:ext uri="{0D108BD9-81ED-4DB2-BD59-A6C34878D82A}">
                    <a16:rowId xmlns:a16="http://schemas.microsoft.com/office/drawing/2014/main" val="716417855"/>
                  </a:ext>
                </a:extLst>
              </a:tr>
              <a:tr h="0">
                <a:tc>
                  <a:txBody>
                    <a:bodyPr/>
                    <a:lstStyle/>
                    <a:p>
                      <a:pPr indent="133985" algn="ctr"/>
                      <a:r>
                        <a:rPr lang="en-US">
                          <a:effectLst/>
                        </a:rPr>
                        <a:t>EQUAS</a:t>
                      </a:r>
                    </a:p>
                  </a:txBody>
                  <a:tcPr marL="44450" marR="44450" marT="0" marB="0">
                    <a:lnL>
                      <a:noFill/>
                    </a:lnL>
                    <a:lnR>
                      <a:noFill/>
                    </a:lnR>
                    <a:lnT>
                      <a:noFill/>
                    </a:lnT>
                    <a:lnB>
                      <a:noFill/>
                    </a:lnB>
                  </a:tcPr>
                </a:tc>
                <a:tc>
                  <a:txBody>
                    <a:bodyPr/>
                    <a:lstStyle/>
                    <a:p>
                      <a:pPr indent="133985" algn="ctr"/>
                      <a:r>
                        <a:rPr lang="en-US">
                          <a:effectLst/>
                        </a:rPr>
                        <a:t>G</a:t>
                      </a:r>
                    </a:p>
                  </a:txBody>
                  <a:tcPr marL="44450" marR="44450" marT="0" marB="0">
                    <a:lnL>
                      <a:noFill/>
                    </a:lnL>
                    <a:lnR>
                      <a:noFill/>
                    </a:lnR>
                    <a:lnT>
                      <a:noFill/>
                    </a:lnT>
                    <a:lnB>
                      <a:noFill/>
                    </a:lnB>
                  </a:tcPr>
                </a:tc>
                <a:tc>
                  <a:txBody>
                    <a:bodyPr/>
                    <a:lstStyle/>
                    <a:p>
                      <a:pPr indent="133985" algn="ctr"/>
                      <a:r>
                        <a:rPr lang="en-US">
                          <a:effectLst/>
                        </a:rPr>
                        <a:t>D</a:t>
                      </a:r>
                    </a:p>
                  </a:txBody>
                  <a:tcPr marL="44450" marR="44450" marT="0" marB="0">
                    <a:lnL>
                      <a:noFill/>
                    </a:lnL>
                    <a:lnR>
                      <a:noFill/>
                    </a:lnR>
                    <a:lnT>
                      <a:noFill/>
                    </a:lnT>
                    <a:lnB>
                      <a:noFill/>
                    </a:lnB>
                  </a:tcPr>
                </a:tc>
                <a:tc>
                  <a:txBody>
                    <a:bodyPr/>
                    <a:lstStyle/>
                    <a:p>
                      <a:pPr indent="133985" algn="ctr"/>
                      <a:r>
                        <a:rPr lang="es-MX">
                          <a:effectLst/>
                        </a:rPr>
                        <a:t>V</a:t>
                      </a:r>
                    </a:p>
                  </a:txBody>
                  <a:tcPr marL="44450" marR="44450" marT="0" marB="0">
                    <a:lnL>
                      <a:noFill/>
                    </a:lnL>
                    <a:lnR>
                      <a:noFill/>
                    </a:lnR>
                    <a:lnT>
                      <a:noFill/>
                    </a:lnT>
                    <a:lnB>
                      <a:noFill/>
                    </a:lnB>
                  </a:tcPr>
                </a:tc>
                <a:tc>
                  <a:txBody>
                    <a:bodyPr/>
                    <a:lstStyle/>
                    <a:p>
                      <a:pPr indent="133985" algn="ctr"/>
                      <a:r>
                        <a:rPr lang="es-MX">
                          <a:effectLst/>
                        </a:rPr>
                        <a:t>E</a:t>
                      </a:r>
                    </a:p>
                  </a:txBody>
                  <a:tcPr marL="44450" marR="44450" marT="0" marB="0">
                    <a:lnL>
                      <a:noFill/>
                    </a:lnL>
                    <a:lnR>
                      <a:noFill/>
                    </a:lnR>
                    <a:lnT>
                      <a:noFill/>
                    </a:lnT>
                    <a:lnB>
                      <a:noFill/>
                    </a:lnB>
                  </a:tcPr>
                </a:tc>
                <a:tc>
                  <a:txBody>
                    <a:bodyPr/>
                    <a:lstStyle/>
                    <a:p>
                      <a:pPr indent="133985" algn="ctr"/>
                      <a:r>
                        <a:rPr lang="es-MX">
                          <a:effectLst/>
                        </a:rPr>
                        <a:t>K</a:t>
                      </a:r>
                    </a:p>
                  </a:txBody>
                  <a:tcPr marL="44450" marR="44450" marT="0" marB="0">
                    <a:lnL>
                      <a:noFill/>
                    </a:lnL>
                    <a:lnR>
                      <a:noFill/>
                    </a:lnR>
                    <a:lnT>
                      <a:noFill/>
                    </a:lnT>
                    <a:lnB>
                      <a:noFill/>
                    </a:lnB>
                  </a:tcPr>
                </a:tc>
                <a:tc>
                  <a:txBody>
                    <a:bodyPr/>
                    <a:lstStyle/>
                    <a:p>
                      <a:pPr indent="133985" algn="ctr"/>
                      <a:r>
                        <a:rPr lang="en-US">
                          <a:effectLst/>
                        </a:rPr>
                        <a:t>G</a:t>
                      </a:r>
                    </a:p>
                  </a:txBody>
                  <a:tcPr marL="44450" marR="44450" marT="0" marB="0">
                    <a:lnL>
                      <a:noFill/>
                    </a:lnL>
                    <a:lnR>
                      <a:noFill/>
                    </a:lnR>
                    <a:lnT>
                      <a:noFill/>
                    </a:lnT>
                    <a:lnB>
                      <a:noFill/>
                    </a:lnB>
                  </a:tcPr>
                </a:tc>
                <a:tc>
                  <a:txBody>
                    <a:bodyPr/>
                    <a:lstStyle/>
                    <a:p>
                      <a:pPr indent="133985" algn="ctr"/>
                      <a:r>
                        <a:rPr lang="en-US">
                          <a:effectLst/>
                        </a:rPr>
                        <a:t>K</a:t>
                      </a:r>
                    </a:p>
                  </a:txBody>
                  <a:tcPr marL="44450" marR="44450" marT="0" marB="0">
                    <a:lnL>
                      <a:noFill/>
                    </a:lnL>
                    <a:lnR>
                      <a:noFill/>
                    </a:lnR>
                    <a:lnT>
                      <a:noFill/>
                    </a:lnT>
                    <a:lnB>
                      <a:noFill/>
                    </a:lnB>
                  </a:tcPr>
                </a:tc>
                <a:tc>
                  <a:txBody>
                    <a:bodyPr/>
                    <a:lstStyle/>
                    <a:p>
                      <a:pPr indent="133985" algn="ctr"/>
                      <a:r>
                        <a:rPr lang="en-US">
                          <a:effectLst/>
                        </a:rPr>
                        <a:t>K</a:t>
                      </a:r>
                    </a:p>
                  </a:txBody>
                  <a:tcPr marL="44450" marR="44450" marT="0" marB="0">
                    <a:lnL>
                      <a:noFill/>
                    </a:lnL>
                    <a:lnR>
                      <a:noFill/>
                    </a:lnR>
                    <a:lnT>
                      <a:noFill/>
                    </a:lnT>
                    <a:lnB>
                      <a:noFill/>
                    </a:lnB>
                  </a:tcPr>
                </a:tc>
                <a:tc>
                  <a:txBody>
                    <a:bodyPr/>
                    <a:lstStyle/>
                    <a:p>
                      <a:pPr indent="133985" algn="ctr"/>
                      <a:r>
                        <a:rPr lang="en-US">
                          <a:effectLst/>
                        </a:rPr>
                        <a:t>I</a:t>
                      </a:r>
                    </a:p>
                  </a:txBody>
                  <a:tcPr marL="44450" marR="44450" marT="0" marB="0">
                    <a:lnL>
                      <a:noFill/>
                    </a:lnL>
                    <a:lnR>
                      <a:noFill/>
                    </a:lnR>
                    <a:lnT>
                      <a:noFill/>
                    </a:lnT>
                    <a:lnB>
                      <a:noFill/>
                    </a:lnB>
                  </a:tcPr>
                </a:tc>
                <a:tc>
                  <a:txBody>
                    <a:bodyPr/>
                    <a:lstStyle/>
                    <a:p>
                      <a:pPr indent="133985" algn="ctr"/>
                      <a:r>
                        <a:rPr lang="en-US">
                          <a:effectLst/>
                        </a:rPr>
                        <a:t>F</a:t>
                      </a:r>
                    </a:p>
                  </a:txBody>
                  <a:tcPr marL="44450" marR="44450" marT="0" marB="0">
                    <a:lnL>
                      <a:noFill/>
                    </a:lnL>
                    <a:lnR>
                      <a:noFill/>
                    </a:lnR>
                    <a:lnT>
                      <a:noFill/>
                    </a:lnT>
                    <a:lnB>
                      <a:noFill/>
                    </a:lnB>
                  </a:tcPr>
                </a:tc>
                <a:tc gridSpan="2">
                  <a:txBody>
                    <a:bodyPr/>
                    <a:lstStyle/>
                    <a:p>
                      <a:pPr indent="133985" algn="ctr"/>
                      <a:r>
                        <a:rPr lang="en-US">
                          <a:effectLst/>
                        </a:rPr>
                        <a:t>V</a:t>
                      </a:r>
                    </a:p>
                  </a:txBody>
                  <a:tcPr marL="44450" marR="44450" marT="0" marB="0">
                    <a:lnL>
                      <a:noFill/>
                    </a:lnL>
                    <a:lnR>
                      <a:noFill/>
                    </a:lnR>
                    <a:lnT>
                      <a:noFill/>
                    </a:lnT>
                    <a:lnB>
                      <a:noFill/>
                    </a:lnB>
                  </a:tcPr>
                </a:tc>
                <a:tc hMerge="1">
                  <a:txBody>
                    <a:bodyPr/>
                    <a:lstStyle/>
                    <a:p>
                      <a:endParaRPr lang="es-MX"/>
                    </a:p>
                  </a:txBody>
                  <a:tcPr/>
                </a:tc>
                <a:extLst>
                  <a:ext uri="{0D108BD9-81ED-4DB2-BD59-A6C34878D82A}">
                    <a16:rowId xmlns:a16="http://schemas.microsoft.com/office/drawing/2014/main" val="2118712445"/>
                  </a:ext>
                </a:extLst>
              </a:tr>
              <a:tr h="0">
                <a:tc>
                  <a:txBody>
                    <a:bodyPr/>
                    <a:lstStyle/>
                    <a:p>
                      <a:pPr indent="133985" algn="ctr"/>
                      <a:r>
                        <a:rPr lang="en-US">
                          <a:effectLst/>
                        </a:rPr>
                        <a:t>HORSE</a:t>
                      </a:r>
                    </a:p>
                  </a:txBody>
                  <a:tcPr marL="44450" marR="44450" marT="0" marB="0">
                    <a:lnL>
                      <a:noFill/>
                    </a:lnL>
                    <a:lnR>
                      <a:noFill/>
                    </a:lnR>
                    <a:lnT>
                      <a:noFill/>
                    </a:lnT>
                    <a:lnB>
                      <a:noFill/>
                    </a:lnB>
                  </a:tcPr>
                </a:tc>
                <a:tc>
                  <a:txBody>
                    <a:bodyPr/>
                    <a:lstStyle/>
                    <a:p>
                      <a:pPr indent="133985" algn="ctr"/>
                      <a:r>
                        <a:rPr lang="en-US">
                          <a:effectLst/>
                        </a:rPr>
                        <a:t>G</a:t>
                      </a:r>
                    </a:p>
                  </a:txBody>
                  <a:tcPr marL="44450" marR="44450" marT="0" marB="0">
                    <a:lnL>
                      <a:noFill/>
                    </a:lnL>
                    <a:lnR>
                      <a:noFill/>
                    </a:lnR>
                    <a:lnT>
                      <a:noFill/>
                    </a:lnT>
                    <a:lnB>
                      <a:noFill/>
                    </a:lnB>
                  </a:tcPr>
                </a:tc>
                <a:tc>
                  <a:txBody>
                    <a:bodyPr/>
                    <a:lstStyle/>
                    <a:p>
                      <a:pPr indent="133985" algn="ctr"/>
                      <a:r>
                        <a:rPr lang="en-US">
                          <a:effectLst/>
                        </a:rPr>
                        <a:t>D</a:t>
                      </a:r>
                    </a:p>
                  </a:txBody>
                  <a:tcPr marL="44450" marR="44450" marT="0" marB="0">
                    <a:lnL>
                      <a:noFill/>
                    </a:lnL>
                    <a:lnR>
                      <a:noFill/>
                    </a:lnR>
                    <a:lnT>
                      <a:noFill/>
                    </a:lnT>
                    <a:lnB>
                      <a:noFill/>
                    </a:lnB>
                  </a:tcPr>
                </a:tc>
                <a:tc>
                  <a:txBody>
                    <a:bodyPr/>
                    <a:lstStyle/>
                    <a:p>
                      <a:pPr indent="133985" algn="ctr"/>
                      <a:r>
                        <a:rPr lang="es-MX">
                          <a:effectLst/>
                        </a:rPr>
                        <a:t>V</a:t>
                      </a:r>
                    </a:p>
                  </a:txBody>
                  <a:tcPr marL="44450" marR="44450" marT="0" marB="0">
                    <a:lnL>
                      <a:noFill/>
                    </a:lnL>
                    <a:lnR>
                      <a:noFill/>
                    </a:lnR>
                    <a:lnT>
                      <a:noFill/>
                    </a:lnT>
                    <a:lnB>
                      <a:noFill/>
                    </a:lnB>
                  </a:tcPr>
                </a:tc>
                <a:tc>
                  <a:txBody>
                    <a:bodyPr/>
                    <a:lstStyle/>
                    <a:p>
                      <a:pPr indent="133985" algn="ctr"/>
                      <a:r>
                        <a:rPr lang="es-MX">
                          <a:effectLst/>
                        </a:rPr>
                        <a:t>E</a:t>
                      </a:r>
                    </a:p>
                  </a:txBody>
                  <a:tcPr marL="44450" marR="44450" marT="0" marB="0">
                    <a:lnL>
                      <a:noFill/>
                    </a:lnL>
                    <a:lnR>
                      <a:noFill/>
                    </a:lnR>
                    <a:lnT>
                      <a:noFill/>
                    </a:lnT>
                    <a:lnB>
                      <a:noFill/>
                    </a:lnB>
                  </a:tcPr>
                </a:tc>
                <a:tc>
                  <a:txBody>
                    <a:bodyPr/>
                    <a:lstStyle/>
                    <a:p>
                      <a:pPr indent="133985" algn="ctr"/>
                      <a:r>
                        <a:rPr lang="es-MX">
                          <a:effectLst/>
                        </a:rPr>
                        <a:t>K</a:t>
                      </a:r>
                    </a:p>
                  </a:txBody>
                  <a:tcPr marL="44450" marR="44450" marT="0" marB="0">
                    <a:lnL>
                      <a:noFill/>
                    </a:lnL>
                    <a:lnR>
                      <a:noFill/>
                    </a:lnR>
                    <a:lnT>
                      <a:noFill/>
                    </a:lnT>
                    <a:lnB>
                      <a:noFill/>
                    </a:lnB>
                  </a:tcPr>
                </a:tc>
                <a:tc>
                  <a:txBody>
                    <a:bodyPr/>
                    <a:lstStyle/>
                    <a:p>
                      <a:pPr indent="133985" algn="ctr"/>
                      <a:r>
                        <a:rPr lang="en-US">
                          <a:effectLst/>
                        </a:rPr>
                        <a:t>G</a:t>
                      </a:r>
                    </a:p>
                  </a:txBody>
                  <a:tcPr marL="44450" marR="44450" marT="0" marB="0">
                    <a:lnL>
                      <a:noFill/>
                    </a:lnL>
                    <a:lnR>
                      <a:noFill/>
                    </a:lnR>
                    <a:lnT>
                      <a:noFill/>
                    </a:lnT>
                    <a:lnB>
                      <a:noFill/>
                    </a:lnB>
                  </a:tcPr>
                </a:tc>
                <a:tc>
                  <a:txBody>
                    <a:bodyPr/>
                    <a:lstStyle/>
                    <a:p>
                      <a:pPr indent="133985" algn="ctr"/>
                      <a:r>
                        <a:rPr lang="en-US">
                          <a:effectLst/>
                        </a:rPr>
                        <a:t>K</a:t>
                      </a:r>
                    </a:p>
                  </a:txBody>
                  <a:tcPr marL="44450" marR="44450" marT="0" marB="0">
                    <a:lnL>
                      <a:noFill/>
                    </a:lnL>
                    <a:lnR>
                      <a:noFill/>
                    </a:lnR>
                    <a:lnT>
                      <a:noFill/>
                    </a:lnT>
                    <a:lnB>
                      <a:noFill/>
                    </a:lnB>
                  </a:tcPr>
                </a:tc>
                <a:tc>
                  <a:txBody>
                    <a:bodyPr/>
                    <a:lstStyle/>
                    <a:p>
                      <a:pPr indent="133985" algn="ctr"/>
                      <a:r>
                        <a:rPr lang="en-US">
                          <a:effectLst/>
                        </a:rPr>
                        <a:t>K</a:t>
                      </a:r>
                    </a:p>
                  </a:txBody>
                  <a:tcPr marL="44450" marR="44450" marT="0" marB="0">
                    <a:lnL>
                      <a:noFill/>
                    </a:lnL>
                    <a:lnR>
                      <a:noFill/>
                    </a:lnR>
                    <a:lnT>
                      <a:noFill/>
                    </a:lnT>
                    <a:lnB>
                      <a:noFill/>
                    </a:lnB>
                  </a:tcPr>
                </a:tc>
                <a:tc>
                  <a:txBody>
                    <a:bodyPr/>
                    <a:lstStyle/>
                    <a:p>
                      <a:pPr indent="133985" algn="ctr"/>
                      <a:r>
                        <a:rPr lang="en-US">
                          <a:effectLst/>
                        </a:rPr>
                        <a:t>I</a:t>
                      </a:r>
                    </a:p>
                  </a:txBody>
                  <a:tcPr marL="44450" marR="44450" marT="0" marB="0">
                    <a:lnL>
                      <a:noFill/>
                    </a:lnL>
                    <a:lnR>
                      <a:noFill/>
                    </a:lnR>
                    <a:lnT>
                      <a:noFill/>
                    </a:lnT>
                    <a:lnB>
                      <a:noFill/>
                    </a:lnB>
                  </a:tcPr>
                </a:tc>
                <a:tc>
                  <a:txBody>
                    <a:bodyPr/>
                    <a:lstStyle/>
                    <a:p>
                      <a:pPr indent="133985" algn="ctr"/>
                      <a:r>
                        <a:rPr lang="en-US">
                          <a:effectLst/>
                        </a:rPr>
                        <a:t>F</a:t>
                      </a:r>
                    </a:p>
                  </a:txBody>
                  <a:tcPr marL="44450" marR="44450" marT="0" marB="0">
                    <a:lnL>
                      <a:noFill/>
                    </a:lnL>
                    <a:lnR>
                      <a:noFill/>
                    </a:lnR>
                    <a:lnT>
                      <a:noFill/>
                    </a:lnT>
                    <a:lnB>
                      <a:noFill/>
                    </a:lnB>
                  </a:tcPr>
                </a:tc>
                <a:tc gridSpan="2">
                  <a:txBody>
                    <a:bodyPr/>
                    <a:lstStyle/>
                    <a:p>
                      <a:pPr indent="133985" algn="ctr"/>
                      <a:r>
                        <a:rPr lang="en-US">
                          <a:effectLst/>
                        </a:rPr>
                        <a:t>V</a:t>
                      </a:r>
                    </a:p>
                  </a:txBody>
                  <a:tcPr marL="44450" marR="44450" marT="0" marB="0">
                    <a:lnL>
                      <a:noFill/>
                    </a:lnL>
                    <a:lnR>
                      <a:noFill/>
                    </a:lnR>
                    <a:lnT>
                      <a:noFill/>
                    </a:lnT>
                    <a:lnB>
                      <a:noFill/>
                    </a:lnB>
                  </a:tcPr>
                </a:tc>
                <a:tc hMerge="1">
                  <a:txBody>
                    <a:bodyPr/>
                    <a:lstStyle/>
                    <a:p>
                      <a:endParaRPr lang="es-MX"/>
                    </a:p>
                  </a:txBody>
                  <a:tcPr/>
                </a:tc>
                <a:extLst>
                  <a:ext uri="{0D108BD9-81ED-4DB2-BD59-A6C34878D82A}">
                    <a16:rowId xmlns:a16="http://schemas.microsoft.com/office/drawing/2014/main" val="3909878090"/>
                  </a:ext>
                </a:extLst>
              </a:tr>
              <a:tr h="0">
                <a:tc>
                  <a:txBody>
                    <a:bodyPr/>
                    <a:lstStyle/>
                    <a:p>
                      <a:pPr indent="133985" algn="ctr"/>
                      <a:r>
                        <a:rPr lang="en-US">
                          <a:effectLst/>
                        </a:rPr>
                        <a:t>BOVIN</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a:txBody>
                    <a:bodyPr/>
                    <a:lstStyle/>
                    <a:p>
                      <a:pPr indent="133985" algn="ctr"/>
                      <a:r>
                        <a:rPr lang="en-US">
                          <a:effectLst/>
                        </a:rPr>
                        <a:t>G</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a:txBody>
                    <a:bodyPr/>
                    <a:lstStyle/>
                    <a:p>
                      <a:pPr indent="133985" algn="ctr"/>
                      <a:r>
                        <a:rPr lang="en-US">
                          <a:effectLst/>
                        </a:rPr>
                        <a:t>D</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a:txBody>
                    <a:bodyPr/>
                    <a:lstStyle/>
                    <a:p>
                      <a:pPr indent="133985" algn="ctr"/>
                      <a:r>
                        <a:rPr lang="es-MX">
                          <a:effectLst/>
                        </a:rPr>
                        <a:t>V</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a:txBody>
                    <a:bodyPr/>
                    <a:lstStyle/>
                    <a:p>
                      <a:pPr indent="133985" algn="ctr"/>
                      <a:r>
                        <a:rPr lang="es-MX">
                          <a:effectLst/>
                        </a:rPr>
                        <a:t>E</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a:txBody>
                    <a:bodyPr/>
                    <a:lstStyle/>
                    <a:p>
                      <a:pPr indent="133985" algn="ctr"/>
                      <a:r>
                        <a:rPr lang="es-MX">
                          <a:effectLst/>
                        </a:rPr>
                        <a:t>K</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a:txBody>
                    <a:bodyPr/>
                    <a:lstStyle/>
                    <a:p>
                      <a:pPr indent="133985" algn="ctr"/>
                      <a:r>
                        <a:rPr lang="en-US">
                          <a:effectLst/>
                        </a:rPr>
                        <a:t>G</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a:txBody>
                    <a:bodyPr/>
                    <a:lstStyle/>
                    <a:p>
                      <a:pPr indent="133985" algn="ctr"/>
                      <a:r>
                        <a:rPr lang="en-US">
                          <a:effectLst/>
                        </a:rPr>
                        <a:t>K</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a:txBody>
                    <a:bodyPr/>
                    <a:lstStyle/>
                    <a:p>
                      <a:pPr indent="133985" algn="ctr"/>
                      <a:r>
                        <a:rPr lang="en-US">
                          <a:effectLst/>
                        </a:rPr>
                        <a:t>K</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a:txBody>
                    <a:bodyPr/>
                    <a:lstStyle/>
                    <a:p>
                      <a:pPr indent="133985" algn="ctr"/>
                      <a:r>
                        <a:rPr lang="en-US">
                          <a:effectLst/>
                        </a:rPr>
                        <a:t>I</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a:txBody>
                    <a:bodyPr/>
                    <a:lstStyle/>
                    <a:p>
                      <a:pPr indent="133985" algn="ctr"/>
                      <a:r>
                        <a:rPr lang="en-US">
                          <a:effectLst/>
                        </a:rPr>
                        <a:t>F</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gridSpan="2">
                  <a:txBody>
                    <a:bodyPr/>
                    <a:lstStyle/>
                    <a:p>
                      <a:pPr indent="133985" algn="ctr"/>
                      <a:r>
                        <a:rPr lang="en-US">
                          <a:effectLst/>
                        </a:rPr>
                        <a:t>V</a:t>
                      </a:r>
                    </a:p>
                  </a:txBody>
                  <a:tcPr marL="44450" marR="44450" marT="0" marB="0">
                    <a:lnL>
                      <a:noFill/>
                    </a:lnL>
                    <a:lnR>
                      <a:noFill/>
                    </a:lnR>
                    <a:lnT>
                      <a:noFill/>
                    </a:lnT>
                    <a:lnB w="9525" cap="flat" cmpd="sng" algn="ctr">
                      <a:solidFill>
                        <a:srgbClr val="000000"/>
                      </a:solidFill>
                      <a:prstDash val="solid"/>
                      <a:round/>
                      <a:headEnd type="none" w="med" len="med"/>
                      <a:tailEnd type="none" w="med" len="med"/>
                    </a:lnB>
                  </a:tcPr>
                </a:tc>
                <a:tc hMerge="1">
                  <a:txBody>
                    <a:bodyPr/>
                    <a:lstStyle/>
                    <a:p>
                      <a:endParaRPr lang="es-MX"/>
                    </a:p>
                  </a:txBody>
                  <a:tcPr/>
                </a:tc>
                <a:extLst>
                  <a:ext uri="{0D108BD9-81ED-4DB2-BD59-A6C34878D82A}">
                    <a16:rowId xmlns:a16="http://schemas.microsoft.com/office/drawing/2014/main" val="3313950194"/>
                  </a:ext>
                </a:extLst>
              </a:tr>
              <a:tr h="0">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es-MX" dirty="0">
                        <a:effectLst/>
                      </a:endParaRPr>
                    </a:p>
                  </a:txBody>
                  <a:tcPr marL="0" marR="0" marT="0" marB="0" anchor="ctr">
                    <a:lnL>
                      <a:noFill/>
                    </a:lnL>
                    <a:lnR>
                      <a:noFill/>
                    </a:lnR>
                    <a:lnT w="9525"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87296941"/>
                  </a:ext>
                </a:extLst>
              </a:tr>
            </a:tbl>
          </a:graphicData>
        </a:graphic>
      </p:graphicFrame>
      <p:sp>
        <p:nvSpPr>
          <p:cNvPr id="4" name="Rectangle 1">
            <a:extLst>
              <a:ext uri="{FF2B5EF4-FFF2-40B4-BE49-F238E27FC236}">
                <a16:creationId xmlns:a16="http://schemas.microsoft.com/office/drawing/2014/main" id="{DDD4313A-48EC-4F78-9F25-9DC47E9C9FAA}"/>
              </a:ext>
            </a:extLst>
          </p:cNvPr>
          <p:cNvSpPr>
            <a:spLocks noChangeArrowheads="1"/>
          </p:cNvSpPr>
          <p:nvPr/>
        </p:nvSpPr>
        <p:spPr bwMode="auto">
          <a:xfrm>
            <a:off x="2169879" y="239903"/>
            <a:ext cx="455402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eaLnBrk="0" fontAlgn="base" hangingPunct="0">
              <a:spcBef>
                <a:spcPct val="0"/>
              </a:spcBef>
              <a:spcAft>
                <a:spcPct val="0"/>
              </a:spcAft>
              <a:tabLst>
                <a:tab pos="449263" algn="l"/>
              </a:tabLst>
              <a:defRPr>
                <a:solidFill>
                  <a:schemeClr val="tx1"/>
                </a:solidFill>
                <a:latin typeface="Arial" panose="020B0604020202020204" pitchFamily="34" charset="0"/>
              </a:defRPr>
            </a:lvl1pPr>
            <a:lvl2pPr eaLnBrk="0" fontAlgn="base" hangingPunct="0">
              <a:spcBef>
                <a:spcPct val="0"/>
              </a:spcBef>
              <a:spcAft>
                <a:spcPct val="0"/>
              </a:spcAft>
              <a:tabLst>
                <a:tab pos="449263" algn="l"/>
              </a:tabLst>
              <a:defRPr>
                <a:solidFill>
                  <a:schemeClr val="tx1"/>
                </a:solidFill>
                <a:latin typeface="Arial" panose="020B0604020202020204" pitchFamily="34" charset="0"/>
              </a:defRPr>
            </a:lvl2pPr>
            <a:lvl3pPr eaLnBrk="0" fontAlgn="base" hangingPunct="0">
              <a:spcBef>
                <a:spcPct val="0"/>
              </a:spcBef>
              <a:spcAft>
                <a:spcPct val="0"/>
              </a:spcAft>
              <a:tabLst>
                <a:tab pos="449263" algn="l"/>
              </a:tabLst>
              <a:defRPr>
                <a:solidFill>
                  <a:schemeClr val="tx1"/>
                </a:solidFill>
                <a:latin typeface="Arial" panose="020B0604020202020204" pitchFamily="34" charset="0"/>
              </a:defRPr>
            </a:lvl3pPr>
            <a:lvl4pPr eaLnBrk="0" fontAlgn="base" hangingPunct="0">
              <a:spcBef>
                <a:spcPct val="0"/>
              </a:spcBef>
              <a:spcAft>
                <a:spcPct val="0"/>
              </a:spcAft>
              <a:tabLst>
                <a:tab pos="449263" algn="l"/>
              </a:tabLst>
              <a:defRPr>
                <a:solidFill>
                  <a:schemeClr val="tx1"/>
                </a:solidFill>
                <a:latin typeface="Arial" panose="020B0604020202020204" pitchFamily="34" charset="0"/>
              </a:defRPr>
            </a:lvl4pPr>
            <a:lvl5pPr eaLnBrk="0" fontAlgn="base" hangingPunct="0">
              <a:spcBef>
                <a:spcPct val="0"/>
              </a:spcBef>
              <a:spcAft>
                <a:spcPct val="0"/>
              </a:spcAft>
              <a:tabLst>
                <a:tab pos="449263" algn="l"/>
              </a:tabLst>
              <a:defRPr>
                <a:solidFill>
                  <a:schemeClr val="tx1"/>
                </a:solidFill>
                <a:latin typeface="Arial" panose="020B0604020202020204" pitchFamily="34" charset="0"/>
              </a:defRPr>
            </a:lvl5pPr>
            <a:lvl6pPr eaLnBrk="0" fontAlgn="base" hangingPunct="0">
              <a:spcBef>
                <a:spcPct val="0"/>
              </a:spcBef>
              <a:spcAft>
                <a:spcPct val="0"/>
              </a:spcAft>
              <a:tabLst>
                <a:tab pos="449263" algn="l"/>
              </a:tabLst>
              <a:defRPr>
                <a:solidFill>
                  <a:schemeClr val="tx1"/>
                </a:solidFill>
                <a:latin typeface="Arial" panose="020B0604020202020204" pitchFamily="34" charset="0"/>
              </a:defRPr>
            </a:lvl6pPr>
            <a:lvl7pPr eaLnBrk="0" fontAlgn="base" hangingPunct="0">
              <a:spcBef>
                <a:spcPct val="0"/>
              </a:spcBef>
              <a:spcAft>
                <a:spcPct val="0"/>
              </a:spcAft>
              <a:tabLst>
                <a:tab pos="449263" algn="l"/>
              </a:tabLst>
              <a:defRPr>
                <a:solidFill>
                  <a:schemeClr val="tx1"/>
                </a:solidFill>
                <a:latin typeface="Arial" panose="020B0604020202020204" pitchFamily="34" charset="0"/>
              </a:defRPr>
            </a:lvl7pPr>
            <a:lvl8pPr eaLnBrk="0" fontAlgn="base" hangingPunct="0">
              <a:spcBef>
                <a:spcPct val="0"/>
              </a:spcBef>
              <a:spcAft>
                <a:spcPct val="0"/>
              </a:spcAft>
              <a:tabLst>
                <a:tab pos="449263" algn="l"/>
              </a:tabLst>
              <a:defRPr>
                <a:solidFill>
                  <a:schemeClr val="tx1"/>
                </a:solidFill>
                <a:latin typeface="Arial" panose="020B0604020202020204" pitchFamily="34" charset="0"/>
              </a:defRPr>
            </a:lvl8pPr>
            <a:lvl9pPr eaLnBrk="0" fontAlgn="base" hangingPunct="0">
              <a:spcBef>
                <a:spcPct val="0"/>
              </a:spcBef>
              <a:spcAft>
                <a:spcPct val="0"/>
              </a:spcAft>
              <a:tabLst>
                <a:tab pos="449263" algn="l"/>
              </a:tabLst>
              <a:defRPr>
                <a:solidFill>
                  <a:schemeClr val="tx1"/>
                </a:solidFill>
                <a:latin typeface="Arial" panose="020B0604020202020204" pitchFamily="34" charset="0"/>
              </a:defRPr>
            </a:lvl9pPr>
          </a:lstStyle>
          <a:p>
            <a:pPr marL="0" marR="0" lvl="0" indent="133350" algn="l" defTabSz="914400" rtl="0" eaLnBrk="0" fontAlgn="base" latinLnBrk="0" hangingPunct="0">
              <a:lnSpc>
                <a:spcPct val="100000"/>
              </a:lnSpc>
              <a:spcBef>
                <a:spcPct val="0"/>
              </a:spcBef>
              <a:spcAft>
                <a:spcPct val="0"/>
              </a:spcAft>
              <a:buClrTx/>
              <a:buSzTx/>
              <a:buFontTx/>
              <a:buNone/>
              <a:tabLst>
                <a:tab pos="449263" algn="l"/>
              </a:tabLst>
              <a:defRPr/>
            </a:pPr>
            <a:r>
              <a:rPr kumimoji="0" lang="en-US" altLang="es-MX"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Table 2.</a:t>
            </a:r>
            <a:r>
              <a:rPr kumimoji="0" lang="en-US" altLang="es-MX"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Fragment of Blast-p performed on cytochrome C</a:t>
            </a:r>
            <a:endParaRPr kumimoji="0" lang="en-US" altLang="es-MX"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 name="Rectángulo 4">
            <a:extLst>
              <a:ext uri="{FF2B5EF4-FFF2-40B4-BE49-F238E27FC236}">
                <a16:creationId xmlns:a16="http://schemas.microsoft.com/office/drawing/2014/main" id="{925017C4-4061-47B1-AF95-5353CC76E5AC}"/>
              </a:ext>
            </a:extLst>
          </p:cNvPr>
          <p:cNvSpPr/>
          <p:nvPr/>
        </p:nvSpPr>
        <p:spPr>
          <a:xfrm>
            <a:off x="2848134" y="4843103"/>
            <a:ext cx="3701654"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rPr>
              <a:t>G  D  x</a:t>
            </a:r>
            <a:r>
              <a:rPr kumimoji="0" lang="es-MX" sz="2400" b="0" i="0" u="none" strike="noStrike" kern="1200" cap="none" spc="0" normalizeH="0" baseline="-25000" noProof="0" dirty="0">
                <a:ln>
                  <a:noFill/>
                </a:ln>
                <a:solidFill>
                  <a:prstClr val="black"/>
                </a:solidFill>
                <a:effectLst/>
                <a:uLnTx/>
                <a:uFillTx/>
                <a:latin typeface="Calibri" panose="020F0502020204030204"/>
                <a:ea typeface="+mn-ea"/>
                <a:cs typeface="+mn-cs"/>
              </a:rPr>
              <a:t>1</a:t>
            </a: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rPr>
              <a:t>  E  x</a:t>
            </a:r>
            <a:r>
              <a:rPr kumimoji="0" lang="es-MX" sz="2400" b="0" i="0" u="none" strike="noStrike" kern="1200" cap="none" spc="0" normalizeH="0" baseline="-25000" noProof="0" dirty="0">
                <a:ln>
                  <a:noFill/>
                </a:ln>
                <a:solidFill>
                  <a:prstClr val="black"/>
                </a:solidFill>
                <a:effectLst/>
                <a:uLnTx/>
                <a:uFillTx/>
                <a:latin typeface="Calibri" panose="020F0502020204030204"/>
                <a:ea typeface="+mn-ea"/>
                <a:cs typeface="+mn-cs"/>
              </a:rPr>
              <a:t>2</a:t>
            </a: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rPr>
              <a:t>  G  K  </a:t>
            </a:r>
            <a:r>
              <a:rPr kumimoji="0" lang="es-MX" sz="2400" b="0" i="0" u="none" strike="noStrike" kern="1200" cap="none" spc="0" normalizeH="0" baseline="0" noProof="0" dirty="0" err="1">
                <a:ln>
                  <a:noFill/>
                </a:ln>
                <a:solidFill>
                  <a:prstClr val="black"/>
                </a:solidFill>
                <a:effectLst/>
                <a:uLnTx/>
                <a:uFillTx/>
                <a:latin typeface="Calibri" panose="020F0502020204030204"/>
                <a:ea typeface="+mn-ea"/>
                <a:cs typeface="+mn-cs"/>
              </a:rPr>
              <a:t>K</a:t>
            </a: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rPr>
              <a:t>  x</a:t>
            </a:r>
            <a:r>
              <a:rPr kumimoji="0" lang="es-MX" sz="2400" b="0" i="0" u="none" strike="noStrike" kern="1200" cap="none" spc="0" normalizeH="0" baseline="-25000" noProof="0" dirty="0">
                <a:ln>
                  <a:noFill/>
                </a:ln>
                <a:solidFill>
                  <a:prstClr val="black"/>
                </a:solidFill>
                <a:effectLst/>
                <a:uLnTx/>
                <a:uFillTx/>
                <a:latin typeface="Calibri" panose="020F0502020204030204"/>
                <a:ea typeface="+mn-ea"/>
                <a:cs typeface="+mn-cs"/>
              </a:rPr>
              <a:t>3</a:t>
            </a: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rPr>
              <a:t>   F x</a:t>
            </a:r>
            <a:r>
              <a:rPr kumimoji="0" lang="es-MX" sz="2400" b="0" i="0" u="none" strike="noStrike" kern="1200" cap="none" spc="0" normalizeH="0" baseline="-25000" noProof="0" dirty="0">
                <a:ln>
                  <a:noFill/>
                </a:ln>
                <a:solidFill>
                  <a:prstClr val="black"/>
                </a:solidFill>
                <a:effectLst/>
                <a:uLnTx/>
                <a:uFillTx/>
                <a:latin typeface="Calibri" panose="020F0502020204030204"/>
                <a:ea typeface="+mn-ea"/>
                <a:cs typeface="+mn-cs"/>
              </a:rPr>
              <a:t>4</a:t>
            </a:r>
            <a:endPar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ángulo 5">
            <a:extLst>
              <a:ext uri="{FF2B5EF4-FFF2-40B4-BE49-F238E27FC236}">
                <a16:creationId xmlns:a16="http://schemas.microsoft.com/office/drawing/2014/main" id="{B22B528B-15CF-48EF-8EEF-904ED77CF5FE}"/>
              </a:ext>
            </a:extLst>
          </p:cNvPr>
          <p:cNvSpPr/>
          <p:nvPr/>
        </p:nvSpPr>
        <p:spPr>
          <a:xfrm>
            <a:off x="456847" y="5304768"/>
            <a:ext cx="823030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A través de este proceso, se ha desarrollado el análisis de diferentes tipos de proteína modificada, encontrando su estructura lingüística.</a:t>
            </a:r>
          </a:p>
        </p:txBody>
      </p:sp>
      <p:sp>
        <p:nvSpPr>
          <p:cNvPr id="7" name="Rectángulo 6">
            <a:extLst>
              <a:ext uri="{FF2B5EF4-FFF2-40B4-BE49-F238E27FC236}">
                <a16:creationId xmlns:a16="http://schemas.microsoft.com/office/drawing/2014/main" id="{3CB710DC-EB71-446B-81E8-1E07BF352A38}"/>
              </a:ext>
            </a:extLst>
          </p:cNvPr>
          <p:cNvSpPr/>
          <p:nvPr/>
        </p:nvSpPr>
        <p:spPr>
          <a:xfrm>
            <a:off x="298762" y="5811117"/>
            <a:ext cx="8546475" cy="923330"/>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Modelos lingüísticos bioinformáticos</a:t>
            </a:r>
            <a:b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t>Gamma Zaratustra Galindo Pérez, IPN - UPIBI,, Ciudad de México</a:t>
            </a:r>
            <a:b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http://www.biotecnolocus.com/bioinformatica/bioinformatic/index.htm</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669425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38DD1CB-F615-4447-9AD9-CB29E45376EF}"/>
              </a:ext>
            </a:extLst>
          </p:cNvPr>
          <p:cNvSpPr/>
          <p:nvPr/>
        </p:nvSpPr>
        <p:spPr>
          <a:xfrm>
            <a:off x="108488" y="889843"/>
            <a:ext cx="8896027" cy="507831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Sinestesia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 </a:t>
            </a:r>
            <a:r>
              <a:rPr kumimoji="0" lang="es-MX"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sinestesia</a:t>
            </a:r>
            <a:r>
              <a:rPr kumimoji="0" lang="es-MX"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del griego </a:t>
            </a:r>
            <a:r>
              <a:rPr kumimoji="0" lang="es-MX"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συν</a:t>
            </a:r>
            <a:r>
              <a:rPr kumimoji="0" lang="es-MX"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'junto', y α</a:t>
            </a:r>
            <a:r>
              <a:rPr kumimoji="0" lang="es-MX"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ισθησί</a:t>
            </a:r>
            <a:r>
              <a:rPr kumimoji="0" lang="es-MX"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α, 'sensación', es, en retórica, estilística y en neurología, la mezcla de impresiones de sentidos diferentes. Un </a:t>
            </a:r>
            <a:r>
              <a:rPr kumimoji="0" lang="es-MX" sz="36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sinestético</a:t>
            </a:r>
            <a:r>
              <a:rPr kumimoji="0" lang="es-MX"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puede, por ejemplo, oír colores, ver sonidos, y percibir sensaciones gustativas al tocar un objeto con una textura determinada.”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(Wikipedia. 9 de Abril del 2009)</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2"/>
              </a:rPr>
              <a:t>http://es.wikipedia.org/wiki/Sinestesia</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838080125"/>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32EC752-61E2-451E-ABD3-12E05871B511}"/>
              </a:ext>
            </a:extLst>
          </p:cNvPr>
          <p:cNvSpPr/>
          <p:nvPr/>
        </p:nvSpPr>
        <p:spPr>
          <a:xfrm>
            <a:off x="0" y="0"/>
            <a:ext cx="9003322" cy="689419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Karl R. </a:t>
            </a:r>
            <a:r>
              <a:rPr kumimoji="0" lang="es-MX"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von</a:t>
            </a:r>
            <a:r>
              <a:rPr kumimoji="0" lang="es-MX"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a:t>
            </a:r>
            <a:r>
              <a:rPr kumimoji="0" lang="es-MX" sz="2800" b="1" i="0" u="none" strike="noStrike" kern="1200" cap="none" spc="0" normalizeH="0" baseline="0" noProof="0" dirty="0" err="1">
                <a:ln>
                  <a:noFill/>
                </a:ln>
                <a:solidFill>
                  <a:srgbClr val="FF0000"/>
                </a:solidFill>
                <a:effectLst/>
                <a:uLnTx/>
                <a:uFillTx/>
                <a:latin typeface="Times New Roman" panose="02020603050405020304" pitchFamily="18" charset="0"/>
                <a:ea typeface="Times New Roman" panose="02020603050405020304" pitchFamily="18" charset="0"/>
                <a:cs typeface="+mn-cs"/>
              </a:rPr>
              <a:t>Frisch</a:t>
            </a:r>
            <a:r>
              <a:rPr kumimoji="0" lang="es-MX"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 y el Lenguaje de las abejas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“Karl R. </a:t>
            </a:r>
            <a:r>
              <a:rPr kumimoji="0" lang="es-MX"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von</a:t>
            </a:r>
            <a:r>
              <a:rPr kumimoji="0" lang="es-MX"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Frisch</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Viena</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3"/>
              </a:rPr>
              <a:t>20 de noviembre</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4"/>
              </a:rPr>
              <a:t>1886</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5"/>
              </a:rPr>
              <a:t>12 de junio</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6"/>
              </a:rPr>
              <a:t>1982</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7"/>
              </a:rPr>
              <a:t>Múnich</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Estudió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8"/>
              </a:rPr>
              <a:t>zoología</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en la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9"/>
              </a:rPr>
              <a:t>Universidad de Múnich</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Su labor investigadora se desarrolló en el Instituto de Zoología de la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0"/>
              </a:rPr>
              <a:t>Universidad de Rostock</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y en el de </a:t>
            </a:r>
            <a:r>
              <a:rPr kumimoji="0" lang="es-MX" sz="1800" b="0" i="0" u="sng"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1" tooltip="Breslau"/>
              </a:rPr>
              <a:t>Breslau</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Es considerado uno de los padres de la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2"/>
              </a:rPr>
              <a:t>etología</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Investigaciones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En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3"/>
              </a:rPr>
              <a:t>1910</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comenzó con estudios sobre peces probando que podían distinguir colores y brillo. También trabajó sobre la capacidad auditiva y la capacidad de distinguir sonidos demostrando que es superior en esta clase al de los humanos.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En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4"/>
              </a:rPr>
              <a:t>1919</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comenzó a estudiar los insectos, específicamente las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5" tooltip="Abeja"/>
              </a:rPr>
              <a:t>abejas</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demostrando que siendo entrenadas, pueden diferenciar varios gustos y olores y que el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6" tooltip="Sentido del olfato"/>
              </a:rPr>
              <a:t>sentido del olfato</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es similar al de los humanos, pero el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7" tooltip="Sentido del gusto"/>
              </a:rPr>
              <a:t>sentido del gusto</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es diferente.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Pudo demostrar que mediante determinados movimientos que llamamos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8"/>
              </a:rPr>
              <a:t>danza de la abeja</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y mediante el movimiento vibratorio del abdomen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9" tooltip="Meneo"/>
              </a:rPr>
              <a:t>meneo</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las abejas exploradoras informan al resto de la colmena de dónde se encuentra la fuente de alimento, señalando la dirección y la distancia.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En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0"/>
              </a:rPr>
              <a:t>1949</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pudo demostrar, utilizando luz polarizada, que las abejas utilizan el Sol como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1"/>
              </a:rPr>
              <a:t>compás</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para orientarse, recordando los patrones de polarización presentados por el cielo en diversas horas del día y de la localización de señales previamente encontradas. Sin duda sus aportes a la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2"/>
              </a:rPr>
              <a:t>apicultura</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fueron enormes, dado que de ellas se desprendieron conocimientos como el rango de acción de la especie </a:t>
            </a:r>
            <a:r>
              <a:rPr kumimoji="0" lang="es-MX" sz="1800" b="0" i="1"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3"/>
              </a:rPr>
              <a:t>Apis </a:t>
            </a:r>
            <a:r>
              <a:rPr kumimoji="0" lang="es-MX" sz="1800" b="0" i="1" u="sng"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3"/>
              </a:rPr>
              <a:t>mellifera</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Se le otorgó el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4" tooltip="Anexo:Premio Nobel de Fisiología o Medicina"/>
              </a:rPr>
              <a:t>Premio Nobel de Fisiología o Medicina</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en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5"/>
              </a:rPr>
              <a:t>1973</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compartido con </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6"/>
              </a:rPr>
              <a:t>Konrad Lorenz</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y </a:t>
            </a:r>
            <a:r>
              <a:rPr kumimoji="0" lang="es-MX" sz="1800" b="0" i="0" u="sng"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7"/>
              </a:rPr>
              <a:t>Nikolaas</a:t>
            </a: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7"/>
              </a:rPr>
              <a:t> </a:t>
            </a:r>
            <a:r>
              <a:rPr kumimoji="0" lang="es-MX" sz="1800" b="0" i="0" u="sng"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7"/>
              </a:rPr>
              <a:t>Tinbergen</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(Wikipedia 5/iii/2011)</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28"/>
              </a:rPr>
              <a:t>http://es.wikipedia.org/wiki/Karl_R._von_Frisch</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326815388"/>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3BAD976C-860D-4DCF-B7EA-12843F2D2707}"/>
              </a:ext>
            </a:extLst>
          </p:cNvPr>
          <p:cNvGraphicFramePr>
            <a:graphicFrameLocks noGrp="1"/>
          </p:cNvGraphicFramePr>
          <p:nvPr>
            <p:extLst>
              <p:ext uri="{D42A27DB-BD31-4B8C-83A1-F6EECF244321}">
                <p14:modId xmlns:p14="http://schemas.microsoft.com/office/powerpoint/2010/main" val="139094804"/>
              </p:ext>
            </p:extLst>
          </p:nvPr>
        </p:nvGraphicFramePr>
        <p:xfrm>
          <a:off x="58056" y="708556"/>
          <a:ext cx="9027887" cy="5894663"/>
        </p:xfrm>
        <a:graphic>
          <a:graphicData uri="http://schemas.openxmlformats.org/drawingml/2006/table">
            <a:tbl>
              <a:tblPr firstRow="1" bandRow="1">
                <a:tableStyleId>{5C22544A-7EE6-4342-B048-85BDC9FD1C3A}</a:tableStyleId>
              </a:tblPr>
              <a:tblGrid>
                <a:gridCol w="4105981">
                  <a:extLst>
                    <a:ext uri="{9D8B030D-6E8A-4147-A177-3AD203B41FA5}">
                      <a16:colId xmlns:a16="http://schemas.microsoft.com/office/drawing/2014/main" val="2474675445"/>
                    </a:ext>
                  </a:extLst>
                </a:gridCol>
                <a:gridCol w="582134">
                  <a:extLst>
                    <a:ext uri="{9D8B030D-6E8A-4147-A177-3AD203B41FA5}">
                      <a16:colId xmlns:a16="http://schemas.microsoft.com/office/drawing/2014/main" val="2929306787"/>
                    </a:ext>
                  </a:extLst>
                </a:gridCol>
                <a:gridCol w="3712029">
                  <a:extLst>
                    <a:ext uri="{9D8B030D-6E8A-4147-A177-3AD203B41FA5}">
                      <a16:colId xmlns:a16="http://schemas.microsoft.com/office/drawing/2014/main" val="2863234396"/>
                    </a:ext>
                  </a:extLst>
                </a:gridCol>
                <a:gridCol w="627743">
                  <a:extLst>
                    <a:ext uri="{9D8B030D-6E8A-4147-A177-3AD203B41FA5}">
                      <a16:colId xmlns:a16="http://schemas.microsoft.com/office/drawing/2014/main" val="3022480239"/>
                    </a:ext>
                  </a:extLst>
                </a:gridCol>
              </a:tblGrid>
              <a:tr h="408263">
                <a:tc>
                  <a:txBody>
                    <a:bodyPr/>
                    <a:lstStyle/>
                    <a:p>
                      <a:pPr algn="ctr"/>
                      <a:r>
                        <a:rPr lang="es-MX" dirty="0"/>
                        <a:t>Ir a</a:t>
                      </a:r>
                    </a:p>
                  </a:txBody>
                  <a:tcPr>
                    <a:noFill/>
                  </a:tcPr>
                </a:tc>
                <a:tc>
                  <a:txBody>
                    <a:bodyPr/>
                    <a:lstStyle/>
                    <a:p>
                      <a:pPr algn="ctr"/>
                      <a:r>
                        <a:rPr lang="es-MX" dirty="0"/>
                        <a:t>#</a:t>
                      </a:r>
                    </a:p>
                  </a:txBody>
                  <a:tcPr>
                    <a:noFill/>
                  </a:tcPr>
                </a:tc>
                <a:tc>
                  <a:txBody>
                    <a:bodyPr/>
                    <a:lstStyle/>
                    <a:p>
                      <a:pPr algn="ctr"/>
                      <a:r>
                        <a:rPr lang="es-MX" dirty="0"/>
                        <a:t>Ir a</a:t>
                      </a:r>
                    </a:p>
                  </a:txBody>
                  <a:tcPr>
                    <a:noFill/>
                  </a:tcPr>
                </a:tc>
                <a:tc>
                  <a:txBody>
                    <a:bodyPr/>
                    <a:lstStyle/>
                    <a:p>
                      <a:pPr algn="ctr"/>
                      <a:r>
                        <a:rPr lang="es-MX" dirty="0"/>
                        <a:t>#</a:t>
                      </a:r>
                    </a:p>
                  </a:txBody>
                  <a:tcPr>
                    <a:noFill/>
                  </a:tcPr>
                </a:tc>
                <a:extLst>
                  <a:ext uri="{0D108BD9-81ED-4DB2-BD59-A6C34878D82A}">
                    <a16:rowId xmlns:a16="http://schemas.microsoft.com/office/drawing/2014/main" val="162593965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1</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2" action="ppaction://hlinksldjump"/>
                        </a:rPr>
                        <a:t>.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2" action="ppaction://hlinksldjump"/>
                        </a:rPr>
                        <a:t>INTRODUCCIÓN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1.1 Génesis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1.2 Actualidad (24 de Febrero del 2018)</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1.3 Epistemología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3" action="ppaction://hlinksldjump"/>
                        </a:rPr>
                        <a:t>FUNDAMENTACIÓN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 Fundamentos de la Informática: Ciencias, </a:t>
                      </a: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Teorías, Teoremas, Leyes, Paradigmas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4318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4" action="ppaction://hlinksldjump"/>
                        </a:rPr>
                        <a:t>2.1.1 Paradigmas de la 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2.1.1.1 Paradigma de sistemas.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 Paradigma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2.1.1.2.1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Aspectos de la Información:</a:t>
                      </a: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Datos, Entropía 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12954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Conocimiento...</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5" action="ppaction://hlinksldjump"/>
                        </a:rPr>
                        <a:t>2.1.1.3 Paradigma de factores esenciales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2.1.1.3.1 Materia –Energía-Información</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(MEI)</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Algunas Relaciones entre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materia, energía e información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2.1.1.4 Paradigma de evolución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2.1.1.5 Paradigma del mínimo esfuerzo</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2.3 Propiedades Informáticas: Densidad y</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 Frecuencia, Simetría...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2.3.1 Simetría y Teorema de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Noether</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hlinkClick r:id="rId2" action="ppaction://hlinksldjump"/>
                        </a:rPr>
                        <a:t>3</a:t>
                      </a:r>
                      <a:endPar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3" action="ppaction://hlinksldjump"/>
                        </a:rPr>
                        <a:t>46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4" action="ppaction://hlinksldjump"/>
                        </a:rPr>
                        <a:t>56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5" action="ppaction://hlinksldjump"/>
                        </a:rPr>
                        <a:t>96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6" action="ppaction://hlinksldjump"/>
                        </a:rPr>
                        <a:t>118</a:t>
                      </a:r>
                      <a:endParaRPr lang="es-MX" sz="1400" b="0" dirty="0">
                        <a:solidFill>
                          <a:schemeClr val="tx1"/>
                        </a:solidFill>
                      </a:endParaRPr>
                    </a:p>
                  </a:txBody>
                  <a:tcPr>
                    <a:noFill/>
                  </a:tcPr>
                </a:tc>
                <a:tc>
                  <a:txBody>
                    <a:bodyPr/>
                    <a:lstStyle/>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2.4 Métodos, Técnicas Informáticas: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Búsqueda...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2.5 Áreas de la Informática: Inteligencia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Artificial y Vida Artificial, Robótica...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7" action="ppaction://hlinksldjump"/>
                        </a:rPr>
                        <a:t>INFORMÁTICA APLICADA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3.1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Técnoinformática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3.2 Algunas áreas de aplicación de la</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Informática Educativa,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Administrativa, Medico  </a:t>
                      </a: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Biológica....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 </a:t>
                      </a:r>
                      <a:r>
                        <a:rPr kumimoji="0" lang="es-ES"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8" action="ppaction://hlinksldjump"/>
                        </a:rPr>
                        <a:t>INTERRELACIONES</a:t>
                      </a:r>
                      <a:endParaRPr kumimoji="0" lang="es-MX"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4.1. Interdisciplina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4.2 Conceptos comunes a múltiples áreas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4.3 La Informática Ciencia Fundamenta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4.4 Informatización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9" action="ppaction://hlinksldjump"/>
                        </a:rPr>
                        <a:t>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5.1 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5.2 Transmisión Instantánea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Conclusión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7" action="ppaction://hlinksldjump"/>
                        </a:rPr>
                        <a:t>157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8" action="ppaction://hlinksldjump"/>
                        </a:rPr>
                        <a:t>217</a:t>
                      </a:r>
                      <a:endPar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9" action="ppaction://hlinksldjump"/>
                        </a:rPr>
                        <a:t>243</a:t>
                      </a:r>
                      <a:endParaRPr lang="es-MX" sz="1400" dirty="0">
                        <a:solidFill>
                          <a:schemeClr val="tx1"/>
                        </a:solidFill>
                      </a:endParaRPr>
                    </a:p>
                  </a:txBody>
                  <a:tcPr>
                    <a:noFill/>
                  </a:tcPr>
                </a:tc>
                <a:extLst>
                  <a:ext uri="{0D108BD9-81ED-4DB2-BD59-A6C34878D82A}">
                    <a16:rowId xmlns:a16="http://schemas.microsoft.com/office/drawing/2014/main" val="2588731506"/>
                  </a:ext>
                </a:extLst>
              </a:tr>
            </a:tbl>
          </a:graphicData>
        </a:graphic>
      </p:graphicFrame>
      <p:sp>
        <p:nvSpPr>
          <p:cNvPr id="4" name="Rectángulo 3">
            <a:extLst>
              <a:ext uri="{FF2B5EF4-FFF2-40B4-BE49-F238E27FC236}">
                <a16:creationId xmlns:a16="http://schemas.microsoft.com/office/drawing/2014/main" id="{8E9FFC44-C780-44F2-89F0-CE0FCF21096B}"/>
              </a:ext>
            </a:extLst>
          </p:cNvPr>
          <p:cNvSpPr/>
          <p:nvPr/>
        </p:nvSpPr>
        <p:spPr>
          <a:xfrm>
            <a:off x="506985" y="0"/>
            <a:ext cx="8307231" cy="67710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Esquema</a:t>
            </a:r>
            <a:endParaRPr kumimoji="0" lang="es-MX" sz="20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hlinkClick r:id="rId10"/>
              </a:rPr>
              <a:t>http://www.fgalindosoria.com/informatica/Informatica18/Informatica_Esquema.pdf</a:t>
            </a:r>
            <a:endParaRPr kumimoji="0" 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
        <p:nvSpPr>
          <p:cNvPr id="2" name="Rectángulo 1">
            <a:extLst>
              <a:ext uri="{FF2B5EF4-FFF2-40B4-BE49-F238E27FC236}">
                <a16:creationId xmlns:a16="http://schemas.microsoft.com/office/drawing/2014/main" id="{2F3835F8-FF1A-467D-8480-6BF140C39AC7}"/>
              </a:ext>
            </a:extLst>
          </p:cNvPr>
          <p:cNvSpPr/>
          <p:nvPr/>
        </p:nvSpPr>
        <p:spPr>
          <a:xfrm>
            <a:off x="4178912" y="6519446"/>
            <a:ext cx="4965088"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FFFFCC"/>
                </a:solidFill>
                <a:effectLst/>
                <a:uLnTx/>
                <a:uFillTx/>
                <a:latin typeface="Times New Roman"/>
                <a:ea typeface="+mn-ea"/>
                <a:cs typeface="+mn-cs"/>
                <a:hlinkClick r:id="rId11"/>
              </a:rPr>
              <a:t>http://www.fgalindosoria.com/informatica/Informatica18/</a:t>
            </a:r>
            <a:endParaRPr kumimoji="0" lang="es-MX" sz="16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320400944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3EA8560-6963-4754-AB70-1DAFA2758FBD}"/>
              </a:ext>
            </a:extLst>
          </p:cNvPr>
          <p:cNvSpPr/>
          <p:nvPr/>
        </p:nvSpPr>
        <p:spPr>
          <a:xfrm>
            <a:off x="1" y="0"/>
            <a:ext cx="9143999" cy="646330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4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Algunas interrelación entre áreas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Un área se usa para resolver problemas de otra área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Ejemplo uso de la informática en la educación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Ejemplo aplicación de la educación para lograr que la gente aprenda informática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Un área se usa para fundamentar a otras área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Ejemplo la Matemática se usa para fundamentar a muchas otras área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Varias áreas tienen conceptos o herramientas comunes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Ejemplo muchas áreas usan dentro sus conceptos base los conceptos de elementos y estructuras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1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Las áreas se integran para crear una nueva ciencia o disciplina (Interdisciplina</a:t>
            </a:r>
            <a:r>
              <a:rPr kumimoji="0" lang="es-MX" alt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Ejemplo la Cibernética</a:t>
            </a:r>
          </a:p>
        </p:txBody>
      </p:sp>
    </p:spTree>
    <p:extLst>
      <p:ext uri="{BB962C8B-B14F-4D97-AF65-F5344CB8AC3E}">
        <p14:creationId xmlns:p14="http://schemas.microsoft.com/office/powerpoint/2010/main" val="3899852797"/>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F322B17-EFFD-43F8-9066-9F06396A41DD}"/>
              </a:ext>
            </a:extLst>
          </p:cNvPr>
          <p:cNvSpPr/>
          <p:nvPr/>
        </p:nvSpPr>
        <p:spPr>
          <a:xfrm>
            <a:off x="0" y="128598"/>
            <a:ext cx="9144000" cy="246221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66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a:rPr>
              <a:t>Interdisciplina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0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1" i="1" u="none" strike="noStrike" kern="1200" cap="none" spc="250" normalizeH="0" baseline="0" noProof="0" dirty="0">
                <a:ln>
                  <a:noFill/>
                </a:ln>
                <a:solidFill>
                  <a:prstClr val="black"/>
                </a:solidFill>
                <a:effectLst/>
                <a:uLnTx/>
                <a:uFillTx/>
                <a:latin typeface="Calibri" panose="020F0502020204030204"/>
                <a:ea typeface="+mn-ea"/>
                <a:cs typeface="Times New Roman"/>
              </a:rPr>
              <a:t>Proceso de</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3600" b="1" i="1" u="none" strike="noStrike" kern="1200" cap="none" spc="250" normalizeH="0" baseline="0" noProof="0" dirty="0">
                <a:ln>
                  <a:noFill/>
                </a:ln>
                <a:solidFill>
                  <a:prstClr val="black"/>
                </a:solidFill>
                <a:effectLst/>
                <a:uLnTx/>
                <a:uFillTx/>
                <a:latin typeface="Calibri" panose="020F0502020204030204"/>
                <a:ea typeface="Times New Roman" panose="02020603050405020304" pitchFamily="18" charset="0"/>
                <a:cs typeface="Times New Roman"/>
              </a:rPr>
              <a:t>Genesis de nuevas ciencias o disciplinas</a:t>
            </a:r>
          </a:p>
        </p:txBody>
      </p:sp>
      <p:pic>
        <p:nvPicPr>
          <p:cNvPr id="6" name="Imagen 5">
            <a:extLst>
              <a:ext uri="{FF2B5EF4-FFF2-40B4-BE49-F238E27FC236}">
                <a16:creationId xmlns:a16="http://schemas.microsoft.com/office/drawing/2014/main" id="{7E0EFE08-64DF-4D64-8E02-A957C91B40B3}"/>
              </a:ext>
            </a:extLst>
          </p:cNvPr>
          <p:cNvPicPr>
            <a:picLocks noChangeAspect="1"/>
          </p:cNvPicPr>
          <p:nvPr/>
        </p:nvPicPr>
        <p:blipFill>
          <a:blip r:embed="rId2"/>
          <a:stretch>
            <a:fillRect/>
          </a:stretch>
        </p:blipFill>
        <p:spPr>
          <a:xfrm>
            <a:off x="1373648" y="2701822"/>
            <a:ext cx="6852498" cy="4102964"/>
          </a:xfrm>
          <a:prstGeom prst="rect">
            <a:avLst/>
          </a:prstGeom>
        </p:spPr>
      </p:pic>
    </p:spTree>
    <p:extLst>
      <p:ext uri="{BB962C8B-B14F-4D97-AF65-F5344CB8AC3E}">
        <p14:creationId xmlns:p14="http://schemas.microsoft.com/office/powerpoint/2010/main" val="290645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CC4028DF-50DB-4D65-AEFC-B68D5B4176E8}"/>
              </a:ext>
            </a:extLst>
          </p:cNvPr>
          <p:cNvSpPr>
            <a:spLocks noChangeArrowheads="1"/>
          </p:cNvSpPr>
          <p:nvPr/>
        </p:nvSpPr>
        <p:spPr bwMode="auto">
          <a:xfrm>
            <a:off x="7162800" y="5867400"/>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2000" b="1"/>
              <a:t>Informática</a:t>
            </a:r>
            <a:endParaRPr lang="es-ES" altLang="es-MX" sz="2000" b="1"/>
          </a:p>
        </p:txBody>
      </p:sp>
      <p:sp>
        <p:nvSpPr>
          <p:cNvPr id="8195" name="Rectangle 3">
            <a:extLst>
              <a:ext uri="{FF2B5EF4-FFF2-40B4-BE49-F238E27FC236}">
                <a16:creationId xmlns:a16="http://schemas.microsoft.com/office/drawing/2014/main" id="{E171D026-BA0F-4473-8295-CD6AAC732117}"/>
              </a:ext>
            </a:extLst>
          </p:cNvPr>
          <p:cNvSpPr>
            <a:spLocks noChangeArrowheads="1"/>
          </p:cNvSpPr>
          <p:nvPr/>
        </p:nvSpPr>
        <p:spPr bwMode="auto">
          <a:xfrm rot="10800000" flipV="1">
            <a:off x="4648200" y="6172200"/>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1800">
                <a:hlinkClick r:id="rId2"/>
              </a:rPr>
              <a:t>http://www.fgalindosoria.com/informatica/</a:t>
            </a:r>
            <a:r>
              <a:rPr lang="en-US" altLang="es-MX" sz="1800"/>
              <a:t> </a:t>
            </a:r>
          </a:p>
        </p:txBody>
      </p:sp>
      <p:sp>
        <p:nvSpPr>
          <p:cNvPr id="8196" name="Rectangle 4">
            <a:extLst>
              <a:ext uri="{FF2B5EF4-FFF2-40B4-BE49-F238E27FC236}">
                <a16:creationId xmlns:a16="http://schemas.microsoft.com/office/drawing/2014/main" id="{3D61D14E-2501-4B1B-A8CD-4D8C5788A802}"/>
              </a:ext>
            </a:extLst>
          </p:cNvPr>
          <p:cNvSpPr>
            <a:spLocks noChangeArrowheads="1"/>
          </p:cNvSpPr>
          <p:nvPr/>
        </p:nvSpPr>
        <p:spPr bwMode="auto">
          <a:xfrm>
            <a:off x="2709952" y="473110"/>
            <a:ext cx="372409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5400" b="1" dirty="0"/>
              <a:t>Informática</a:t>
            </a:r>
            <a:endParaRPr lang="es-ES" altLang="es-MX" sz="5400" b="1" dirty="0"/>
          </a:p>
        </p:txBody>
      </p:sp>
      <p:sp>
        <p:nvSpPr>
          <p:cNvPr id="8197" name="Rectangle 5">
            <a:extLst>
              <a:ext uri="{FF2B5EF4-FFF2-40B4-BE49-F238E27FC236}">
                <a16:creationId xmlns:a16="http://schemas.microsoft.com/office/drawing/2014/main" id="{106DD75D-1526-4C23-A12C-396B08B68EEE}"/>
              </a:ext>
            </a:extLst>
          </p:cNvPr>
          <p:cNvSpPr>
            <a:spLocks noChangeArrowheads="1"/>
          </p:cNvSpPr>
          <p:nvPr/>
        </p:nvSpPr>
        <p:spPr bwMode="auto">
          <a:xfrm>
            <a:off x="114300" y="1923760"/>
            <a:ext cx="89154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3600" i="1" dirty="0"/>
              <a:t>La Informática es la ciencia de la información,</a:t>
            </a:r>
            <a:endParaRPr lang="en-US" altLang="es-MX" sz="3600" dirty="0"/>
          </a:p>
          <a:p>
            <a:pPr algn="ctr">
              <a:spcBef>
                <a:spcPct val="0"/>
              </a:spcBef>
              <a:buFontTx/>
              <a:buNone/>
            </a:pPr>
            <a:r>
              <a:rPr lang="es-MX" altLang="es-MX" sz="3600" i="1" dirty="0"/>
              <a:t>estudia la información, sus propiedades y sus aplicaciones</a:t>
            </a:r>
            <a:endParaRPr lang="en-US" altLang="es-MX" sz="3600" dirty="0"/>
          </a:p>
          <a:p>
            <a:pPr algn="ctr">
              <a:spcBef>
                <a:spcPct val="0"/>
              </a:spcBef>
              <a:buFontTx/>
              <a:buNone/>
            </a:pPr>
            <a:r>
              <a:rPr lang="es-MX" altLang="es-MX" sz="3600" i="1" dirty="0"/>
              <a:t> </a:t>
            </a:r>
            <a:endParaRPr lang="en-US" altLang="es-MX" sz="3600" dirty="0"/>
          </a:p>
          <a:p>
            <a:pPr algn="ctr">
              <a:spcBef>
                <a:spcPct val="0"/>
              </a:spcBef>
              <a:buFontTx/>
              <a:buNone/>
            </a:pPr>
            <a:r>
              <a:rPr lang="es-MX" altLang="es-MX" sz="3600" i="1" dirty="0"/>
              <a:t> La Informática es una Disciplina Científico Tecnológica</a:t>
            </a:r>
            <a:endParaRPr lang="en-US" altLang="es-MX" sz="3600" dirty="0"/>
          </a:p>
        </p:txBody>
      </p:sp>
    </p:spTree>
    <p:extLst>
      <p:ext uri="{BB962C8B-B14F-4D97-AF65-F5344CB8AC3E}">
        <p14:creationId xmlns:p14="http://schemas.microsoft.com/office/powerpoint/2010/main" val="339661003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8D2D7A7-65B2-470A-891E-55BCB3538A0E}"/>
              </a:ext>
            </a:extLst>
          </p:cNvPr>
          <p:cNvSpPr/>
          <p:nvPr/>
        </p:nvSpPr>
        <p:spPr>
          <a:xfrm>
            <a:off x="362310" y="682810"/>
            <a:ext cx="8781690" cy="452431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Un área interdisciplinaria se puede ver como un cuerpo de conocimientos, conformado por la integración de conocimientos de varias disciplinas y orientados a resolver un problema concreto o a explorar o profundizar en una área de estudio específica y resolver sus problemas, por lo que,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la interdisciplina implica la necesidad de interrelacionar áreas aparentemente disjuntas bajo un enfoque nuevo e integrador</a:t>
            </a:r>
          </a:p>
        </p:txBody>
      </p:sp>
      <p:sp>
        <p:nvSpPr>
          <p:cNvPr id="3" name="Rectángulo 2">
            <a:extLst>
              <a:ext uri="{FF2B5EF4-FFF2-40B4-BE49-F238E27FC236}">
                <a16:creationId xmlns:a16="http://schemas.microsoft.com/office/drawing/2014/main" id="{4A6B8F6D-BC4F-489C-A926-E00DEBF5D861}"/>
              </a:ext>
            </a:extLst>
          </p:cNvPr>
          <p:cNvSpPr/>
          <p:nvPr/>
        </p:nvSpPr>
        <p:spPr>
          <a:xfrm>
            <a:off x="1086929" y="5794674"/>
            <a:ext cx="7832784" cy="615553"/>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Perfil del Licenciado en Ciencias de la Informática,  Pag. 13, 14</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hlinkClick r:id="rId2"/>
              </a:rPr>
              <a:t>http://www.fgalindosoria.com/ie/curricula/licenciado_informatica/licenciado_informatica.pdf</a:t>
            </a:r>
            <a:endParaRPr kumimoji="0" 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Tree>
    <p:extLst>
      <p:ext uri="{BB962C8B-B14F-4D97-AF65-F5344CB8AC3E}">
        <p14:creationId xmlns:p14="http://schemas.microsoft.com/office/powerpoint/2010/main" val="3540117806"/>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BBE4F4D-B4B1-409E-85DF-11AC95CBA7F5}"/>
              </a:ext>
            </a:extLst>
          </p:cNvPr>
          <p:cNvSpPr/>
          <p:nvPr/>
        </p:nvSpPr>
        <p:spPr>
          <a:xfrm>
            <a:off x="117653" y="0"/>
            <a:ext cx="8906361" cy="550920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Por ejemplo el concepto de </a:t>
            </a:r>
            <a:r>
              <a:rPr kumimoji="0" lang="es-MX"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Cibernética </a:t>
            </a:r>
            <a:endParaRPr kumimoji="0" lang="es-ES" sz="40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Que estudia el control y la retroalimentación en los seres vivos y  las máquinas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Surgió de los trabajos conjuntos del </a:t>
            </a: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Dr. </a:t>
            </a: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Norbert Wiener</a:t>
            </a: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sobre maquinas y del </a:t>
            </a:r>
            <a:r>
              <a:rPr kumimoji="0" lang="es-MX"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Dr</a:t>
            </a: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Arturo </a:t>
            </a:r>
            <a:r>
              <a:rPr kumimoji="0" lang="es-MX"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Rosenblueth</a:t>
            </a: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Stearns</a:t>
            </a: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sobre los seres vivos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 mas tarde fue ampliada por los trabajos de </a:t>
            </a: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Oskar Lange </a:t>
            </a: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 </a:t>
            </a:r>
            <a:r>
              <a:rPr kumimoji="0" lang="es-MX" sz="2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Stafford</a:t>
            </a: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sz="28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Beer</a:t>
            </a: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Diseñando la Libertad), entre otros, sobre aspectos sociales, completándose como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El control y la retroalimentación en los seres vivos,  las máquinas y las sociedades</a:t>
            </a:r>
          </a:p>
        </p:txBody>
      </p:sp>
      <p:sp>
        <p:nvSpPr>
          <p:cNvPr id="3" name="Rectángulo 2">
            <a:extLst>
              <a:ext uri="{FF2B5EF4-FFF2-40B4-BE49-F238E27FC236}">
                <a16:creationId xmlns:a16="http://schemas.microsoft.com/office/drawing/2014/main" id="{EDCB9778-ECFB-4F33-BBE0-59F4C2FA4E17}"/>
              </a:ext>
            </a:extLst>
          </p:cNvPr>
          <p:cNvSpPr/>
          <p:nvPr/>
        </p:nvSpPr>
        <p:spPr>
          <a:xfrm>
            <a:off x="355294" y="5103674"/>
            <a:ext cx="8668720" cy="1754326"/>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Arturo </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Rosenblueth</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Stearns</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http://www.fgalindosoria.com/informaticos/fundamentales/Arturo_Rosenblueth_Stearns/</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Norbert Wiener</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http://es.wikipedia.org/wiki/Norbert_Wiener</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Stafford</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Beer</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4"/>
              </a:rPr>
              <a:t>http://www.fgalindosoria.com/informaticos/fundamentales/Stafford_Beer/</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3668150103"/>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AD778834-EE4C-483B-8B16-E17CEDF8DD30}"/>
              </a:ext>
            </a:extLst>
          </p:cNvPr>
          <p:cNvSpPr>
            <a:spLocks noChangeArrowheads="1"/>
          </p:cNvSpPr>
          <p:nvPr/>
        </p:nvSpPr>
        <p:spPr bwMode="auto">
          <a:xfrm>
            <a:off x="53341" y="1957194"/>
            <a:ext cx="886206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4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Por ejemplo las áreas de</a:t>
            </a:r>
            <a:endParaRPr kumimoji="0" lang="en-US" altLang="es-MX" sz="4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4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Sistemas, Educación,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4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Lingüística Matemática, Evolución</a:t>
            </a:r>
            <a:endParaRPr kumimoji="0" lang="en-US" altLang="es-MX" sz="4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ángulo 1">
            <a:extLst>
              <a:ext uri="{FF2B5EF4-FFF2-40B4-BE49-F238E27FC236}">
                <a16:creationId xmlns:a16="http://schemas.microsoft.com/office/drawing/2014/main" id="{DFF10F11-4A7A-40FF-B7E6-B028AD05ED97}"/>
              </a:ext>
            </a:extLst>
          </p:cNvPr>
          <p:cNvSpPr/>
          <p:nvPr/>
        </p:nvSpPr>
        <p:spPr>
          <a:xfrm>
            <a:off x="1332186" y="4314304"/>
            <a:ext cx="7271991" cy="2123658"/>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4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Están hermanadas por  los conceptos comunes de</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4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Elementos</a:t>
            </a:r>
            <a:r>
              <a:rPr kumimoji="0" lang="es-MX" altLang="es-MX" sz="4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y </a:t>
            </a:r>
            <a:r>
              <a:rPr kumimoji="0" lang="es-MX" altLang="es-MX" sz="4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estructuras</a:t>
            </a:r>
            <a:endParaRPr kumimoji="0" lang="en-US" altLang="es-MX" sz="4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ángulo 2">
            <a:extLst>
              <a:ext uri="{FF2B5EF4-FFF2-40B4-BE49-F238E27FC236}">
                <a16:creationId xmlns:a16="http://schemas.microsoft.com/office/drawing/2014/main" id="{7EB098A2-9C81-49A2-918F-A4ABA9C18ECE}"/>
              </a:ext>
            </a:extLst>
          </p:cNvPr>
          <p:cNvSpPr/>
          <p:nvPr/>
        </p:nvSpPr>
        <p:spPr>
          <a:xfrm>
            <a:off x="106679" y="0"/>
            <a:ext cx="8249529" cy="175432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Encontrar Conceptos comunes a múltiples áreas</a:t>
            </a:r>
            <a:endParaRPr kumimoji="0" lang="es-MX" sz="5400" b="1"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146080295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1026">
            <a:extLst>
              <a:ext uri="{FF2B5EF4-FFF2-40B4-BE49-F238E27FC236}">
                <a16:creationId xmlns:a16="http://schemas.microsoft.com/office/drawing/2014/main" id="{D4B8B588-0307-4114-9FF0-3FA1E0AB8E6C}"/>
              </a:ext>
            </a:extLst>
          </p:cNvPr>
          <p:cNvSpPr>
            <a:spLocks noChangeArrowheads="1"/>
          </p:cNvSpPr>
          <p:nvPr/>
        </p:nvSpPr>
        <p:spPr bwMode="auto">
          <a:xfrm>
            <a:off x="139374" y="80703"/>
            <a:ext cx="6705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Sistemas  </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s-MX" sz="24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hlinkClick r:id="rId2"/>
              </a:rPr>
              <a:t>Karl Ludwig von </a:t>
            </a:r>
            <a:r>
              <a:rPr kumimoji="0" lang="en-US" altLang="es-MX" sz="2400" b="1"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ourier New" panose="02070309020205020404" pitchFamily="49" charset="0"/>
                <a:hlinkClick r:id="rId2"/>
              </a:rPr>
              <a:t>Bertalanffy</a:t>
            </a:r>
            <a:r>
              <a:rPr kumimoji="0" lang="en-US" altLang="es-MX" sz="24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hlinkClick r:id="rId2"/>
              </a:rPr>
              <a:t> </a:t>
            </a: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Un sistema es un conjunto de elementos relacionados entre si   </a:t>
            </a:r>
            <a:r>
              <a:rPr kumimoji="0" lang="es-MX"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Elementos</a:t>
            </a:r>
            <a:r>
              <a:rPr kumimoji="0" lang="es-MX" altLang="es-MX"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y </a:t>
            </a:r>
            <a:r>
              <a:rPr kumimoji="0" lang="es-MX"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estructuras</a:t>
            </a:r>
            <a:endParaRPr kumimoji="0" lang="en-US"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46435" name="Rectangle 1027">
            <a:extLst>
              <a:ext uri="{FF2B5EF4-FFF2-40B4-BE49-F238E27FC236}">
                <a16:creationId xmlns:a16="http://schemas.microsoft.com/office/drawing/2014/main" id="{648F0D0C-47B3-48F6-A2D2-D3510AA1E8F2}"/>
              </a:ext>
            </a:extLst>
          </p:cNvPr>
          <p:cNvSpPr>
            <a:spLocks noChangeArrowheads="1"/>
          </p:cNvSpPr>
          <p:nvPr/>
        </p:nvSpPr>
        <p:spPr bwMode="auto">
          <a:xfrm>
            <a:off x="139374" y="3429000"/>
            <a:ext cx="559190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Lingüística Matemática</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24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Noam Chomsky </a:t>
            </a: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Léxico (Palabras, </a:t>
            </a:r>
            <a:r>
              <a:rPr kumimoji="0" lang="es-MX"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elementos</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Sintaxis (</a:t>
            </a:r>
            <a:r>
              <a:rPr kumimoji="0" lang="es-MX"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estructura</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Semántica (Relaciones)</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46436" name="Rectangle 1028">
            <a:extLst>
              <a:ext uri="{FF2B5EF4-FFF2-40B4-BE49-F238E27FC236}">
                <a16:creationId xmlns:a16="http://schemas.microsoft.com/office/drawing/2014/main" id="{1ADBF973-1227-4038-ACEC-51F3D160DE21}"/>
              </a:ext>
            </a:extLst>
          </p:cNvPr>
          <p:cNvSpPr>
            <a:spLocks noChangeArrowheads="1"/>
          </p:cNvSpPr>
          <p:nvPr/>
        </p:nvSpPr>
        <p:spPr bwMode="auto">
          <a:xfrm>
            <a:off x="394026" y="1035234"/>
            <a:ext cx="86106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Educación  </a:t>
            </a:r>
            <a:r>
              <a:rPr kumimoji="0" lang="es-ES" altLang="es-MX" sz="24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4" tooltip="Jean Piaget"/>
              </a:rPr>
              <a:t>Jean Piaget</a:t>
            </a:r>
            <a:r>
              <a:rPr kumimoji="0" lang="es-ES" altLang="es-MX" sz="24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la adaptación,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consta de dos procesos simultáneos: la </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5" tooltip="Asimilación (psicología)"/>
              </a:rPr>
              <a:t>asimilación</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y la </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6" tooltip="Acomodación"/>
              </a:rPr>
              <a:t>acomodación</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asimilación </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ingres</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 de</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nuevos </a:t>
            </a:r>
            <a:r>
              <a:rPr kumimoji="0" lang="es-ES"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elementos</a:t>
            </a:r>
            <a:r>
              <a:rPr kumimoji="0" lang="es-ES" altLang="es-MX" sz="2400" b="0" i="0" u="none" strike="noStrike" kern="1200" cap="none" spc="0" normalizeH="0" baseline="0" noProof="0" dirty="0">
                <a:ln>
                  <a:noFill/>
                </a:ln>
                <a:solidFill>
                  <a:srgbClr val="F19D19">
                    <a:lumMod val="75000"/>
                  </a:srgbClr>
                </a:solidFill>
                <a:effectLst/>
                <a:uLnTx/>
                <a:uFillTx/>
                <a:latin typeface="Times New Roman" panose="02020603050405020304" pitchFamily="18" charset="0"/>
                <a:ea typeface="+mn-ea"/>
                <a:cs typeface="Times New Roman" panose="02020603050405020304" pitchFamily="18" charset="0"/>
              </a:rPr>
              <a:t> </a:t>
            </a:r>
            <a:r>
              <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 los </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esquemas mentales preexistentes,.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acomodación modifica esquemas (</a:t>
            </a:r>
            <a:r>
              <a:rPr kumimoji="0" lang="es-ES"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estructuras</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cognitivas)</a:t>
            </a: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46437" name="Rectangle 1029">
            <a:extLst>
              <a:ext uri="{FF2B5EF4-FFF2-40B4-BE49-F238E27FC236}">
                <a16:creationId xmlns:a16="http://schemas.microsoft.com/office/drawing/2014/main" id="{9C3E4B61-A5C2-4D89-879B-9CE34C23C037}"/>
              </a:ext>
            </a:extLst>
          </p:cNvPr>
          <p:cNvSpPr>
            <a:spLocks noChangeArrowheads="1"/>
          </p:cNvSpPr>
          <p:nvPr/>
        </p:nvSpPr>
        <p:spPr bwMode="auto">
          <a:xfrm>
            <a:off x="1232226" y="4838305"/>
            <a:ext cx="77724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Evolución</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en general incluye procesos de transformación </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 las </a:t>
            </a:r>
            <a:r>
              <a:rPr kumimoji="0" lang="es-ES"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estructuras</a:t>
            </a:r>
            <a:r>
              <a:rPr kumimoji="0" lang="es-ES"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 los sistemas (sintáctica), </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 sus </a:t>
            </a:r>
            <a:r>
              <a:rPr kumimoji="0" lang="es-ES" alt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elementos</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(léxico)</a:t>
            </a:r>
            <a:endParaRPr kumimoji="0" lang="es-MX"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o de las relaciones entre diferentes sistemas (semántica).</a:t>
            </a:r>
          </a:p>
        </p:txBody>
      </p:sp>
    </p:spTree>
    <p:extLst>
      <p:ext uri="{BB962C8B-B14F-4D97-AF65-F5344CB8AC3E}">
        <p14:creationId xmlns:p14="http://schemas.microsoft.com/office/powerpoint/2010/main" val="291598308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01A1F181-CA76-4112-9685-F60E2E15F03A}"/>
              </a:ext>
            </a:extLst>
          </p:cNvPr>
          <p:cNvSpPr/>
          <p:nvPr/>
        </p:nvSpPr>
        <p:spPr>
          <a:xfrm>
            <a:off x="0" y="1519773"/>
            <a:ext cx="9144000" cy="212365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6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La Informática</a:t>
            </a:r>
            <a:endParaRPr kumimoji="0" lang="es-ES" sz="6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6600" b="1" i="0" u="none" strike="noStrike" kern="1200" cap="none" spc="30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Ciencia Fundamental</a:t>
            </a:r>
          </a:p>
        </p:txBody>
      </p:sp>
    </p:spTree>
    <p:extLst>
      <p:ext uri="{BB962C8B-B14F-4D97-AF65-F5344CB8AC3E}">
        <p14:creationId xmlns:p14="http://schemas.microsoft.com/office/powerpoint/2010/main" val="229384409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CE7194A3-03E9-4A3F-9F92-82437ACE5EFE}"/>
              </a:ext>
            </a:extLst>
          </p:cNvPr>
          <p:cNvSpPr>
            <a:spLocks noGrp="1" noChangeArrowheads="1"/>
          </p:cNvSpPr>
          <p:nvPr>
            <p:ph type="title" idx="4294967295"/>
          </p:nvPr>
        </p:nvSpPr>
        <p:spPr>
          <a:xfrm>
            <a:off x="0" y="495300"/>
            <a:ext cx="8258175" cy="5265738"/>
          </a:xfrm>
        </p:spPr>
        <p:txBody>
          <a:bodyPr>
            <a:normAutofit fontScale="90000"/>
          </a:bodyPr>
          <a:lstStyle/>
          <a:p>
            <a:pPr eaLnBrk="1" hangingPunct="1"/>
            <a:r>
              <a:rPr lang="es-ES_tradnl" altLang="es-MX" sz="5400" b="1" dirty="0" err="1">
                <a:solidFill>
                  <a:schemeClr val="tx1">
                    <a:lumMod val="75000"/>
                  </a:schemeClr>
                </a:solidFill>
                <a:latin typeface="Times New Roman" panose="02020603050405020304" pitchFamily="18" charset="0"/>
                <a:cs typeface="Times New Roman" panose="02020603050405020304" pitchFamily="18" charset="0"/>
              </a:rPr>
              <a:t>Jurismática</a:t>
            </a:r>
            <a:br>
              <a:rPr lang="es-ES_tradnl" altLang="es-MX" b="1" dirty="0">
                <a:cs typeface="Times New Roman" panose="02020603050405020304" pitchFamily="18" charset="0"/>
              </a:rPr>
            </a:br>
            <a:br>
              <a:rPr lang="es-ES_tradnl" altLang="es-MX" b="1" dirty="0">
                <a:cs typeface="Times New Roman" panose="02020603050405020304" pitchFamily="18" charset="0"/>
              </a:rPr>
            </a:br>
            <a:r>
              <a:rPr lang="es-ES_tradnl" altLang="es-MX" sz="1200" b="1" dirty="0">
                <a:cs typeface="Times New Roman" panose="02020603050405020304" pitchFamily="18" charset="0"/>
              </a:rPr>
              <a:t> </a:t>
            </a:r>
            <a:br>
              <a:rPr lang="es-ES_tradnl" altLang="es-MX" sz="1200" b="1" dirty="0">
                <a:cs typeface="Times New Roman" panose="02020603050405020304" pitchFamily="18" charset="0"/>
              </a:rPr>
            </a:br>
            <a:r>
              <a:rPr lang="es-ES_tradnl" altLang="es-MX" b="1" dirty="0">
                <a:cs typeface="Times New Roman" panose="02020603050405020304" pitchFamily="18" charset="0"/>
              </a:rPr>
              <a:t>Área que integra la Informática y el Derecho para construir modelos informáticos del Derecho</a:t>
            </a:r>
            <a:br>
              <a:rPr lang="es-ES_tradnl" altLang="es-MX" b="1" dirty="0">
                <a:cs typeface="Times New Roman" panose="02020603050405020304" pitchFamily="18" charset="0"/>
              </a:rPr>
            </a:br>
            <a:br>
              <a:rPr lang="es-ES_tradnl" altLang="es-MX" sz="1200" b="1" dirty="0">
                <a:cs typeface="Times New Roman" panose="02020603050405020304" pitchFamily="18" charset="0"/>
              </a:rPr>
            </a:br>
            <a:br>
              <a:rPr lang="es-ES_tradnl" altLang="es-MX" sz="1200" b="1" dirty="0">
                <a:cs typeface="Times New Roman" panose="02020603050405020304" pitchFamily="18" charset="0"/>
              </a:rPr>
            </a:br>
            <a:r>
              <a:rPr lang="es-ES_tradnl" altLang="es-MX" sz="2700" b="1" dirty="0">
                <a:cs typeface="Times New Roman" panose="02020603050405020304" pitchFamily="18" charset="0"/>
              </a:rPr>
              <a:t>Creada y desarrollada por el</a:t>
            </a:r>
            <a:br>
              <a:rPr lang="es-ES_tradnl" altLang="es-MX" sz="2700" b="1" dirty="0">
                <a:cs typeface="Times New Roman" panose="02020603050405020304" pitchFamily="18" charset="0"/>
              </a:rPr>
            </a:br>
            <a:r>
              <a:rPr lang="es-ES_tradnl" altLang="es-MX" sz="4900" b="1" dirty="0">
                <a:cs typeface="Times New Roman" panose="02020603050405020304" pitchFamily="18" charset="0"/>
              </a:rPr>
              <a:t> </a:t>
            </a:r>
            <a:r>
              <a:rPr lang="es-ES_tradnl" altLang="es-MX" sz="4900" b="1" dirty="0">
                <a:solidFill>
                  <a:schemeClr val="tx1">
                    <a:lumMod val="75000"/>
                  </a:schemeClr>
                </a:solidFill>
                <a:cs typeface="Times New Roman" panose="02020603050405020304" pitchFamily="18" charset="0"/>
              </a:rPr>
              <a:t>Lic. Daniel León García</a:t>
            </a:r>
            <a:br>
              <a:rPr lang="es-ES_tradnl" altLang="es-MX" b="1" dirty="0">
                <a:cs typeface="Times New Roman" panose="02020603050405020304" pitchFamily="18" charset="0"/>
              </a:rPr>
            </a:br>
            <a:r>
              <a:rPr lang="es-ES_tradnl" altLang="es-MX" b="1" dirty="0">
                <a:cs typeface="Times New Roman" panose="02020603050405020304" pitchFamily="18" charset="0"/>
              </a:rPr>
              <a:t>Principios de los 60 del siglo XX</a:t>
            </a:r>
            <a:endParaRPr lang="es-MX" altLang="es-MX" b="1" dirty="0">
              <a:cs typeface="Times New Roman" panose="02020603050405020304" pitchFamily="18" charset="0"/>
            </a:endParaRPr>
          </a:p>
        </p:txBody>
      </p:sp>
    </p:spTree>
    <p:extLst>
      <p:ext uri="{BB962C8B-B14F-4D97-AF65-F5344CB8AC3E}">
        <p14:creationId xmlns:p14="http://schemas.microsoft.com/office/powerpoint/2010/main" val="4196241664"/>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CE7194A3-03E9-4A3F-9F92-82437ACE5EFE}"/>
              </a:ext>
            </a:extLst>
          </p:cNvPr>
          <p:cNvSpPr>
            <a:spLocks noGrp="1" noChangeArrowheads="1"/>
          </p:cNvSpPr>
          <p:nvPr>
            <p:ph type="title" idx="4294967295"/>
          </p:nvPr>
        </p:nvSpPr>
        <p:spPr>
          <a:xfrm>
            <a:off x="0" y="31750"/>
            <a:ext cx="8961120" cy="6715125"/>
          </a:xfrm>
        </p:spPr>
        <p:txBody>
          <a:bodyPr>
            <a:normAutofit fontScale="90000"/>
          </a:bodyPr>
          <a:lstStyle/>
          <a:p>
            <a:r>
              <a:rPr lang="es-ES_tradnl" sz="5300" b="1" dirty="0" err="1">
                <a:solidFill>
                  <a:schemeClr val="tx1"/>
                </a:solidFill>
              </a:rPr>
              <a:t>Jurismática</a:t>
            </a:r>
            <a:br>
              <a:rPr lang="es-ES_tradnl" sz="5300" b="1" dirty="0">
                <a:solidFill>
                  <a:schemeClr val="tx1"/>
                </a:solidFill>
              </a:rPr>
            </a:br>
            <a:br>
              <a:rPr lang="es-ES" sz="900" b="1" dirty="0">
                <a:solidFill>
                  <a:schemeClr val="tx1"/>
                </a:solidFill>
              </a:rPr>
            </a:br>
            <a:r>
              <a:rPr lang="es-ES" sz="3300" dirty="0">
                <a:solidFill>
                  <a:schemeClr val="tx1"/>
                </a:solidFill>
                <a:latin typeface="Times New Roman" panose="02020603050405020304" pitchFamily="18" charset="0"/>
                <a:cs typeface="Times New Roman" panose="02020603050405020304" pitchFamily="18" charset="0"/>
              </a:rPr>
              <a:t>punto de inflexión </a:t>
            </a:r>
            <a:br>
              <a:rPr lang="es-ES" sz="3300" dirty="0">
                <a:solidFill>
                  <a:schemeClr val="tx1"/>
                </a:solidFill>
                <a:latin typeface="Times New Roman" panose="02020603050405020304" pitchFamily="18" charset="0"/>
                <a:cs typeface="Times New Roman" panose="02020603050405020304" pitchFamily="18" charset="0"/>
              </a:rPr>
            </a:br>
            <a:r>
              <a:rPr lang="es-ES" sz="3300" dirty="0">
                <a:solidFill>
                  <a:schemeClr val="tx1"/>
                </a:solidFill>
                <a:latin typeface="Times New Roman" panose="02020603050405020304" pitchFamily="18" charset="0"/>
                <a:cs typeface="Times New Roman" panose="02020603050405020304" pitchFamily="18" charset="0"/>
              </a:rPr>
              <a:t>entre la Informática como un área de apoyo a otras áreas</a:t>
            </a:r>
            <a:br>
              <a:rPr lang="es-ES" sz="3300" dirty="0">
                <a:solidFill>
                  <a:schemeClr val="tx1"/>
                </a:solidFill>
                <a:latin typeface="Times New Roman" panose="02020603050405020304" pitchFamily="18" charset="0"/>
                <a:cs typeface="Times New Roman" panose="02020603050405020304" pitchFamily="18" charset="0"/>
              </a:rPr>
            </a:br>
            <a:r>
              <a:rPr lang="es-ES" sz="3300" dirty="0">
                <a:solidFill>
                  <a:schemeClr val="tx1"/>
                </a:solidFill>
                <a:latin typeface="Times New Roman" panose="02020603050405020304" pitchFamily="18" charset="0"/>
                <a:cs typeface="Times New Roman" panose="02020603050405020304" pitchFamily="18" charset="0"/>
              </a:rPr>
              <a:t> </a:t>
            </a:r>
            <a:br>
              <a:rPr lang="es-ES" sz="3300" dirty="0">
                <a:solidFill>
                  <a:schemeClr val="tx1"/>
                </a:solidFill>
                <a:latin typeface="Times New Roman" panose="02020603050405020304" pitchFamily="18" charset="0"/>
                <a:cs typeface="Times New Roman" panose="02020603050405020304" pitchFamily="18" charset="0"/>
              </a:rPr>
            </a:br>
            <a:r>
              <a:rPr lang="es-ES" sz="3300" dirty="0">
                <a:solidFill>
                  <a:schemeClr val="tx1"/>
                </a:solidFill>
                <a:latin typeface="Times New Roman" panose="02020603050405020304" pitchFamily="18" charset="0"/>
                <a:cs typeface="Times New Roman" panose="02020603050405020304" pitchFamily="18" charset="0"/>
              </a:rPr>
              <a:t>y la Informática como un área que además de apoyar a otras permite fundamentarlas,</a:t>
            </a:r>
            <a:br>
              <a:rPr lang="es-ES" sz="3300" dirty="0">
                <a:solidFill>
                  <a:schemeClr val="tx1"/>
                </a:solidFill>
                <a:latin typeface="Times New Roman" panose="02020603050405020304" pitchFamily="18" charset="0"/>
                <a:cs typeface="Times New Roman" panose="02020603050405020304" pitchFamily="18" charset="0"/>
              </a:rPr>
            </a:br>
            <a:br>
              <a:rPr lang="es-ES" sz="3300" dirty="0">
                <a:solidFill>
                  <a:schemeClr val="tx1"/>
                </a:solidFill>
                <a:latin typeface="Times New Roman" panose="02020603050405020304" pitchFamily="18" charset="0"/>
                <a:cs typeface="Times New Roman" panose="02020603050405020304" pitchFamily="18" charset="0"/>
              </a:rPr>
            </a:br>
            <a:r>
              <a:rPr lang="es-ES" sz="3300" dirty="0">
                <a:solidFill>
                  <a:schemeClr val="tx1"/>
                </a:solidFill>
                <a:latin typeface="Times New Roman" panose="02020603050405020304" pitchFamily="18" charset="0"/>
                <a:cs typeface="Times New Roman" panose="02020603050405020304" pitchFamily="18" charset="0"/>
              </a:rPr>
              <a:t>poniéndola al nivel de la Física y las Matemáticas en su capacidad para explicar fenómenos.</a:t>
            </a:r>
            <a:br>
              <a:rPr lang="es-ES" sz="3300" dirty="0">
                <a:solidFill>
                  <a:schemeClr val="tx1"/>
                </a:solidFill>
                <a:latin typeface="Times New Roman" panose="02020603050405020304" pitchFamily="18" charset="0"/>
                <a:cs typeface="Times New Roman" panose="02020603050405020304" pitchFamily="18" charset="0"/>
              </a:rPr>
            </a:br>
            <a:br>
              <a:rPr lang="es-ES" sz="3300" dirty="0">
                <a:solidFill>
                  <a:schemeClr val="tx1"/>
                </a:solidFill>
                <a:latin typeface="Times New Roman" panose="02020603050405020304" pitchFamily="18" charset="0"/>
                <a:cs typeface="Times New Roman" panose="02020603050405020304" pitchFamily="18" charset="0"/>
              </a:rPr>
            </a:br>
            <a:r>
              <a:rPr lang="es-ES" sz="3600" dirty="0">
                <a:solidFill>
                  <a:schemeClr val="tx1"/>
                </a:solidFill>
                <a:latin typeface="Times New Roman" panose="02020603050405020304" pitchFamily="18" charset="0"/>
                <a:cs typeface="Times New Roman" panose="02020603050405020304" pitchFamily="18" charset="0"/>
              </a:rPr>
              <a:t>en la </a:t>
            </a:r>
            <a:r>
              <a:rPr lang="es-ES" sz="3600" b="1" dirty="0" err="1">
                <a:solidFill>
                  <a:schemeClr val="tx1"/>
                </a:solidFill>
                <a:latin typeface="Times New Roman" panose="02020603050405020304" pitchFamily="18" charset="0"/>
                <a:cs typeface="Times New Roman" panose="02020603050405020304" pitchFamily="18" charset="0"/>
              </a:rPr>
              <a:t>Jurismática</a:t>
            </a:r>
            <a:r>
              <a:rPr lang="es-ES" sz="3600" b="1" dirty="0">
                <a:solidFill>
                  <a:schemeClr val="tx1"/>
                </a:solidFill>
                <a:latin typeface="Times New Roman" panose="02020603050405020304" pitchFamily="18" charset="0"/>
                <a:cs typeface="Times New Roman" panose="02020603050405020304" pitchFamily="18" charset="0"/>
              </a:rPr>
              <a:t> se utiliza la Informática para modelar y conceptualizar el Derecho en términos de información</a:t>
            </a:r>
          </a:p>
        </p:txBody>
      </p:sp>
    </p:spTree>
    <p:extLst>
      <p:ext uri="{BB962C8B-B14F-4D97-AF65-F5344CB8AC3E}">
        <p14:creationId xmlns:p14="http://schemas.microsoft.com/office/powerpoint/2010/main" val="897595605"/>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5D8A79B-091C-49A1-A719-199EE3B270D6}"/>
              </a:ext>
            </a:extLst>
          </p:cNvPr>
          <p:cNvSpPr>
            <a:spLocks noGrp="1" noChangeArrowheads="1"/>
          </p:cNvSpPr>
          <p:nvPr>
            <p:ph type="title" idx="4294967295"/>
          </p:nvPr>
        </p:nvSpPr>
        <p:spPr>
          <a:xfrm>
            <a:off x="0" y="619125"/>
            <a:ext cx="8489950" cy="1754188"/>
          </a:xfrm>
        </p:spPr>
        <p:txBody>
          <a:bodyPr>
            <a:normAutofit/>
          </a:bodyPr>
          <a:lstStyle/>
          <a:p>
            <a:pPr eaLnBrk="1" hangingPunct="1"/>
            <a:r>
              <a:rPr lang="es-ES_tradnl" altLang="es-MX" sz="3600" dirty="0">
                <a:solidFill>
                  <a:schemeClr val="tx1"/>
                </a:solidFill>
                <a:latin typeface="Times New Roman" panose="02020603050405020304" pitchFamily="18" charset="0"/>
                <a:cs typeface="Times New Roman" panose="02020603050405020304" pitchFamily="18" charset="0"/>
              </a:rPr>
              <a:t>Así como la Física, Química y Matemáticas fundamentan y conceptualizan a la Biología, Administración o Música</a:t>
            </a:r>
            <a:endParaRPr lang="es-MX" altLang="es-MX" sz="3600" dirty="0">
              <a:solidFill>
                <a:schemeClr val="tx1"/>
              </a:solidFill>
              <a:latin typeface="Times New Roman" panose="02020603050405020304" pitchFamily="18" charset="0"/>
              <a:cs typeface="Times New Roman" panose="02020603050405020304" pitchFamily="18" charset="0"/>
            </a:endParaRPr>
          </a:p>
        </p:txBody>
      </p:sp>
      <p:sp>
        <p:nvSpPr>
          <p:cNvPr id="2" name="Rectángulo 1">
            <a:extLst>
              <a:ext uri="{FF2B5EF4-FFF2-40B4-BE49-F238E27FC236}">
                <a16:creationId xmlns:a16="http://schemas.microsoft.com/office/drawing/2014/main" id="{3DF501E1-5C49-4BA6-9F22-4A8F94624973}"/>
              </a:ext>
            </a:extLst>
          </p:cNvPr>
          <p:cNvSpPr/>
          <p:nvPr/>
        </p:nvSpPr>
        <p:spPr>
          <a:xfrm>
            <a:off x="436097" y="2929547"/>
            <a:ext cx="7934179" cy="175432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altLang="es-MX"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Actualmente la Informática se aplica para modelar y conceptualizar la Medicina, la Educación, la música, etc.</a:t>
            </a:r>
            <a:endParaRPr kumimoji="0" lang="es-MX" sz="3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10333712"/>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6D9849C2-D83A-460E-8B0E-25C33B4FAA04}"/>
              </a:ext>
            </a:extLst>
          </p:cNvPr>
          <p:cNvSpPr>
            <a:spLocks noGrp="1"/>
          </p:cNvSpPr>
          <p:nvPr>
            <p:ph type="sldNum" sz="quarter" idx="12"/>
          </p:nvPr>
        </p:nvSpPr>
        <p:spPr/>
        <p:txBody>
          <a:bodyPr/>
          <a:lstStyle/>
          <a:p>
            <a:pPr>
              <a:defRPr/>
            </a:pPr>
            <a:fld id="{F31FB311-40BF-43AE-8ABE-82D8F78C699E}" type="slidenum">
              <a:rPr lang="es-ES" altLang="es-MX" smtClean="0"/>
              <a:pPr>
                <a:defRPr/>
              </a:pPr>
              <a:t>228</a:t>
            </a:fld>
            <a:endParaRPr lang="es-ES" altLang="es-MX"/>
          </a:p>
        </p:txBody>
      </p:sp>
      <p:sp>
        <p:nvSpPr>
          <p:cNvPr id="3" name="Rectángulo 2">
            <a:extLst>
              <a:ext uri="{FF2B5EF4-FFF2-40B4-BE49-F238E27FC236}">
                <a16:creationId xmlns:a16="http://schemas.microsoft.com/office/drawing/2014/main" id="{F08778AE-9826-4408-B1F2-DF4EC531CA35}"/>
              </a:ext>
            </a:extLst>
          </p:cNvPr>
          <p:cNvSpPr/>
          <p:nvPr/>
        </p:nvSpPr>
        <p:spPr>
          <a:xfrm>
            <a:off x="1004341" y="1532506"/>
            <a:ext cx="6078511" cy="1107996"/>
          </a:xfrm>
          <a:prstGeom prst="rect">
            <a:avLst/>
          </a:prstGeom>
        </p:spPr>
        <p:txBody>
          <a:bodyPr wrap="square">
            <a:spAutoFit/>
          </a:bodyPr>
          <a:lstStyle/>
          <a:p>
            <a:r>
              <a:rPr lang="es-MX" altLang="es-MX" sz="6600" b="1" dirty="0">
                <a:solidFill>
                  <a:srgbClr val="000000"/>
                </a:solidFill>
                <a:latin typeface="Times New Roman" panose="02020603050405020304" pitchFamily="18" charset="0"/>
                <a:cs typeface="Times New Roman" panose="02020603050405020304" pitchFamily="18" charset="0"/>
              </a:rPr>
              <a:t>Informatización</a:t>
            </a:r>
            <a:endParaRPr lang="es-MX" sz="6600" dirty="0"/>
          </a:p>
        </p:txBody>
      </p:sp>
    </p:spTree>
    <p:extLst>
      <p:ext uri="{BB962C8B-B14F-4D97-AF65-F5344CB8AC3E}">
        <p14:creationId xmlns:p14="http://schemas.microsoft.com/office/powerpoint/2010/main" val="3544593583"/>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46000"/>
          </a:schemeClr>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75C7699E-A9A6-4306-90E3-B7F1BE9654C9}"/>
              </a:ext>
            </a:extLst>
          </p:cNvPr>
          <p:cNvSpPr>
            <a:spLocks noChangeArrowheads="1"/>
          </p:cNvSpPr>
          <p:nvPr/>
        </p:nvSpPr>
        <p:spPr bwMode="auto">
          <a:xfrm>
            <a:off x="126609" y="0"/>
            <a:ext cx="8736037" cy="6647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Informatización </a:t>
            </a:r>
            <a:endParaRPr kumimoji="0" lang="es-ES" alt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3000" b="0" i="0" u="none" strike="noStrike" kern="1200" cap="none" spc="0" normalizeH="0" baseline="0" noProof="0" dirty="0">
                <a:ln>
                  <a:noFill/>
                </a:ln>
                <a:solidFill>
                  <a:srgbClr val="2D2DB9">
                    <a:lumMod val="50000"/>
                  </a:srgbClr>
                </a:solidFill>
                <a:effectLst/>
                <a:uLnTx/>
                <a:uFillTx/>
                <a:latin typeface="Times New Roman" panose="02020603050405020304" pitchFamily="18" charset="0"/>
                <a:ea typeface="+mn-ea"/>
                <a:cs typeface="Times New Roman" panose="02020603050405020304" pitchFamily="18" charset="0"/>
              </a:rPr>
              <a:t>con </a:t>
            </a:r>
            <a:r>
              <a:rPr kumimoji="0" lang="es-ES" altLang="es-MX" sz="3000" b="0" i="1" u="none" strike="noStrike" kern="1200" cap="none" spc="0" normalizeH="0" baseline="0" noProof="0" dirty="0">
                <a:ln>
                  <a:noFill/>
                </a:ln>
                <a:solidFill>
                  <a:srgbClr val="2D2DB9">
                    <a:lumMod val="50000"/>
                  </a:srgbClr>
                </a:solidFill>
                <a:effectLst/>
                <a:uLnTx/>
                <a:uFillTx/>
                <a:latin typeface="Times New Roman" panose="02020603050405020304" pitchFamily="18" charset="0"/>
                <a:ea typeface="+mn-ea"/>
                <a:cs typeface="Times New Roman" panose="02020603050405020304" pitchFamily="18" charset="0"/>
              </a:rPr>
              <a:t>el termino informatización no solo nos referimos al hecho de que se utilice algún tipo de herramienta o tecnología de información, sino que realmente seamos capaces de manejar la información como personas y comunidades</a:t>
            </a:r>
            <a:r>
              <a:rPr kumimoji="0" lang="es-ES" altLang="es-MX" sz="3000" b="0" i="0" u="none" strike="noStrike" kern="1200" cap="none" spc="0" normalizeH="0" baseline="0" noProof="0" dirty="0">
                <a:ln>
                  <a:noFill/>
                </a:ln>
                <a:solidFill>
                  <a:srgbClr val="2D2DB9">
                    <a:lumMod val="50000"/>
                  </a:srgbClr>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 altLang="es-MX" sz="3000" b="0" i="1" u="none" strike="noStrike" kern="1200" cap="none" spc="0" normalizeH="0" baseline="0" noProof="0" dirty="0">
              <a:ln>
                <a:noFill/>
              </a:ln>
              <a:solidFill>
                <a:srgbClr val="2D2DB9">
                  <a:lumMod val="5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3000" b="0" i="1" u="none" strike="noStrike" kern="1200" cap="none" spc="0" normalizeH="0" baseline="0" noProof="0" dirty="0">
                <a:ln>
                  <a:noFill/>
                </a:ln>
                <a:solidFill>
                  <a:srgbClr val="2D2DB9">
                    <a:lumMod val="50000"/>
                  </a:srgbClr>
                </a:solidFill>
                <a:effectLst/>
                <a:uLnTx/>
                <a:uFillTx/>
                <a:latin typeface="Times New Roman" panose="02020603050405020304" pitchFamily="18" charset="0"/>
                <a:ea typeface="+mn-ea"/>
                <a:cs typeface="Times New Roman" panose="02020603050405020304" pitchFamily="18" charset="0"/>
              </a:rPr>
              <a:t>El proceso de informatización implica el desarrollo de nuestras capacidades de percepción, el ser capaces de manejar la información, el encontrar y manejar las reglas, conceptos y fundamentos de la información y el ser capaces de aplicarlas a la solución de problemas</a:t>
            </a:r>
            <a:r>
              <a:rPr kumimoji="0" lang="es-ES" altLang="es-MX" sz="3000" b="1" i="0" u="none" strike="noStrike" kern="1200" cap="none" spc="0" normalizeH="0" baseline="0" noProof="0" dirty="0">
                <a:ln>
                  <a:noFill/>
                </a:ln>
                <a:solidFill>
                  <a:srgbClr val="2D2DB9">
                    <a:lumMod val="50000"/>
                  </a:srgbClr>
                </a:solidFill>
                <a:effectLst/>
                <a:uLnTx/>
                <a:uFillTx/>
                <a:latin typeface="Times New Roman" panose="02020603050405020304" pitchFamily="18" charset="0"/>
                <a:ea typeface="+mn-ea"/>
                <a:cs typeface="Times New Roman" panose="02020603050405020304" pitchFamily="18" charset="0"/>
              </a:rPr>
              <a:t>.</a:t>
            </a:r>
            <a:endParaRPr kumimoji="0" lang="es-ES" altLang="es-MX" sz="3000" b="0" i="0" u="none" strike="noStrike" kern="1200" cap="none" spc="0" normalizeH="0" baseline="0" noProof="0" dirty="0">
              <a:ln>
                <a:noFill/>
              </a:ln>
              <a:solidFill>
                <a:srgbClr val="2D2DB9">
                  <a:lumMod val="50000"/>
                </a:srgbClr>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s-ES_tradnl"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_tradnl"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Educación Básica, Rumbo al 3.- Milenio</a:t>
            </a: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http://www.fgalindosoria.com/ie/curricula/primaria/educacion_basica/educacion_basica.pdf</a:t>
            </a:r>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929706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0E892237-563B-48A3-AC06-7271B8859D6F}"/>
              </a:ext>
            </a:extLst>
          </p:cNvPr>
          <p:cNvSpPr/>
          <p:nvPr/>
        </p:nvSpPr>
        <p:spPr>
          <a:xfrm>
            <a:off x="152988" y="2178571"/>
            <a:ext cx="8118816" cy="2977738"/>
          </a:xfrm>
          <a:prstGeom prst="rect">
            <a:avLst/>
          </a:prstGeom>
        </p:spPr>
        <p:txBody>
          <a:bodyPr wrap="square">
            <a:spAutoFit/>
          </a:bodyPr>
          <a:lstStyle/>
          <a:p>
            <a:pPr>
              <a:spcAft>
                <a:spcPts val="900"/>
              </a:spcAft>
            </a:pPr>
            <a:r>
              <a:rPr lang="es-ES" sz="3000" b="1" i="1" dirty="0">
                <a:solidFill>
                  <a:schemeClr val="tx1">
                    <a:lumMod val="90000"/>
                  </a:schemeClr>
                </a:solidFill>
                <a:latin typeface="Times New Roman" panose="02020603050405020304" pitchFamily="18" charset="0"/>
                <a:ea typeface="Times New Roman" panose="02020603050405020304" pitchFamily="18" charset="0"/>
              </a:rPr>
              <a:t>incluyendo, sus fundamentos, propiedades, paradigmas, </a:t>
            </a:r>
            <a:r>
              <a:rPr lang="es-MX" sz="3000" b="1" i="1" dirty="0">
                <a:solidFill>
                  <a:schemeClr val="tx1">
                    <a:lumMod val="90000"/>
                  </a:schemeClr>
                </a:solidFill>
                <a:latin typeface="Times New Roman" panose="02020603050405020304" pitchFamily="18" charset="0"/>
                <a:ea typeface="Times New Roman" panose="02020603050405020304" pitchFamily="18" charset="0"/>
              </a:rPr>
              <a:t>tecnologías y aplicaciones</a:t>
            </a:r>
            <a:r>
              <a:rPr lang="es-ES" sz="3000" b="1" i="1" dirty="0">
                <a:solidFill>
                  <a:schemeClr val="tx1">
                    <a:lumMod val="90000"/>
                  </a:schemeClr>
                </a:solidFill>
                <a:latin typeface="Times New Roman" panose="02020603050405020304" pitchFamily="18" charset="0"/>
                <a:ea typeface="Times New Roman" panose="02020603050405020304" pitchFamily="18" charset="0"/>
              </a:rPr>
              <a:t>, </a:t>
            </a:r>
          </a:p>
          <a:p>
            <a:endParaRPr lang="es-ES" sz="3000" b="1" i="1" dirty="0">
              <a:solidFill>
                <a:schemeClr val="tx1">
                  <a:lumMod val="90000"/>
                </a:schemeClr>
              </a:solidFill>
              <a:latin typeface="Times New Roman" panose="02020603050405020304" pitchFamily="18" charset="0"/>
              <a:ea typeface="Times New Roman" panose="02020603050405020304" pitchFamily="18" charset="0"/>
            </a:endParaRPr>
          </a:p>
          <a:p>
            <a:r>
              <a:rPr lang="es-ES" sz="3000" b="1" i="1" dirty="0">
                <a:solidFill>
                  <a:schemeClr val="tx1">
                    <a:lumMod val="90000"/>
                  </a:schemeClr>
                </a:solidFill>
                <a:latin typeface="Times New Roman" panose="02020603050405020304" pitchFamily="18" charset="0"/>
                <a:ea typeface="Times New Roman" panose="02020603050405020304" pitchFamily="18" charset="0"/>
              </a:rPr>
              <a:t>en los seres vivos, sociedades, computadoras, organizaciones, universos y donde quiera que se presente.</a:t>
            </a:r>
            <a:endParaRPr lang="es-MX" sz="3000" b="1" dirty="0">
              <a:solidFill>
                <a:schemeClr val="tx1">
                  <a:lumMod val="90000"/>
                </a:schemeClr>
              </a:solidFill>
              <a:latin typeface="Times New Roman" panose="02020603050405020304" pitchFamily="18" charset="0"/>
              <a:ea typeface="Times New Roman" panose="02020603050405020304" pitchFamily="18" charset="0"/>
            </a:endParaRPr>
          </a:p>
        </p:txBody>
      </p:sp>
      <p:sp>
        <p:nvSpPr>
          <p:cNvPr id="5" name="Rectangle 2">
            <a:extLst>
              <a:ext uri="{FF2B5EF4-FFF2-40B4-BE49-F238E27FC236}">
                <a16:creationId xmlns:a16="http://schemas.microsoft.com/office/drawing/2014/main" id="{741930CD-2E0E-40DC-96A3-E051EBA45925}"/>
              </a:ext>
            </a:extLst>
          </p:cNvPr>
          <p:cNvSpPr txBox="1">
            <a:spLocks noChangeArrowheads="1"/>
          </p:cNvSpPr>
          <p:nvPr/>
        </p:nvSpPr>
        <p:spPr bwMode="auto">
          <a:xfrm>
            <a:off x="40446" y="531199"/>
            <a:ext cx="8873197" cy="958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9056" tIns="34529" rIns="69056" bIns="34529" numCol="1" anchor="b" anchorCtr="0" compatLnSpc="1">
            <a:prstTxWarp prst="textNoShape">
              <a:avLst/>
            </a:prstTxWarp>
          </a:bodyPr>
          <a:lst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fontAlgn="base">
              <a:spcBef>
                <a:spcPct val="0"/>
              </a:spcBef>
              <a:spcAft>
                <a:spcPct val="0"/>
              </a:spcAft>
              <a:defRPr sz="4400" i="1">
                <a:solidFill>
                  <a:schemeClr val="tx2"/>
                </a:solidFill>
                <a:latin typeface="Times New Roman" panose="02020603050405020304" pitchFamily="18" charset="0"/>
              </a:defRPr>
            </a:lvl6pPr>
            <a:lvl7pPr marL="914400" algn="r" rtl="0" fontAlgn="base">
              <a:spcBef>
                <a:spcPct val="0"/>
              </a:spcBef>
              <a:spcAft>
                <a:spcPct val="0"/>
              </a:spcAft>
              <a:defRPr sz="4400" i="1">
                <a:solidFill>
                  <a:schemeClr val="tx2"/>
                </a:solidFill>
                <a:latin typeface="Times New Roman" panose="02020603050405020304" pitchFamily="18" charset="0"/>
              </a:defRPr>
            </a:lvl7pPr>
            <a:lvl8pPr marL="1371600" algn="r" rtl="0" fontAlgn="base">
              <a:spcBef>
                <a:spcPct val="0"/>
              </a:spcBef>
              <a:spcAft>
                <a:spcPct val="0"/>
              </a:spcAft>
              <a:defRPr sz="4400" i="1">
                <a:solidFill>
                  <a:schemeClr val="tx2"/>
                </a:solidFill>
                <a:latin typeface="Times New Roman" panose="02020603050405020304" pitchFamily="18" charset="0"/>
              </a:defRPr>
            </a:lvl8pPr>
            <a:lvl9pPr marL="1828800" algn="r" rtl="0" fontAlgn="base">
              <a:spcBef>
                <a:spcPct val="0"/>
              </a:spcBef>
              <a:spcAft>
                <a:spcPct val="0"/>
              </a:spcAft>
              <a:defRPr sz="4400" i="1">
                <a:solidFill>
                  <a:schemeClr val="tx2"/>
                </a:solidFill>
                <a:latin typeface="Times New Roman" panose="02020603050405020304" pitchFamily="18" charset="0"/>
              </a:defRPr>
            </a:lvl9pPr>
          </a:lstStyle>
          <a:p>
            <a:pPr eaLnBrk="1" hangingPunct="1"/>
            <a:r>
              <a:rPr lang="es-MX" sz="2700" b="1" dirty="0">
                <a:cs typeface="Times New Roman" panose="02020603050405020304" pitchFamily="18" charset="0"/>
              </a:rPr>
              <a:t>La Informática </a:t>
            </a:r>
            <a:r>
              <a:rPr lang="es-MX" sz="2700" b="1" dirty="0">
                <a:solidFill>
                  <a:schemeClr val="tx1">
                    <a:lumMod val="90000"/>
                  </a:schemeClr>
                </a:solidFill>
                <a:latin typeface="Times New Roman" panose="02020603050405020304" pitchFamily="18" charset="0"/>
                <a:ea typeface="Calibri" panose="020F0502020204030204" pitchFamily="34" charset="0"/>
                <a:cs typeface="+mn-cs"/>
              </a:rPr>
              <a:t>es una Disciplina Científico Tecnológica que </a:t>
            </a:r>
          </a:p>
          <a:p>
            <a:pPr eaLnBrk="1" hangingPunct="1"/>
            <a:r>
              <a:rPr lang="es-ES_tradnl" altLang="es-MX" sz="3000" b="1" dirty="0">
                <a:cs typeface="Times New Roman" panose="02020603050405020304" pitchFamily="18" charset="0"/>
              </a:rPr>
              <a:t>se encarga del estudio y tratamiento de la Información </a:t>
            </a:r>
            <a:endParaRPr lang="es-ES" altLang="es-MX" sz="3000" b="1" dirty="0">
              <a:cs typeface="Times New Roman" panose="02020603050405020304" pitchFamily="18" charset="0"/>
            </a:endParaRPr>
          </a:p>
        </p:txBody>
      </p:sp>
    </p:spTree>
    <p:extLst>
      <p:ext uri="{BB962C8B-B14F-4D97-AF65-F5344CB8AC3E}">
        <p14:creationId xmlns:p14="http://schemas.microsoft.com/office/powerpoint/2010/main" val="56759448"/>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46000"/>
          </a:schemeClr>
        </a:solidFill>
        <a:effectLst/>
      </p:bgPr>
    </p:bg>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3C51CA57-679C-4F7C-8A53-73BF9EF5B0DF}"/>
              </a:ext>
            </a:extLst>
          </p:cNvPr>
          <p:cNvSpPr>
            <a:spLocks noChangeArrowheads="1"/>
          </p:cNvSpPr>
          <p:nvPr/>
        </p:nvSpPr>
        <p:spPr bwMode="auto">
          <a:xfrm>
            <a:off x="228600" y="381000"/>
            <a:ext cx="8686800" cy="4610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4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Informatización</a:t>
            </a:r>
            <a:r>
              <a:rPr kumimoji="0" lang="es-ES" altLang="es-MX" sz="4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Por lo que la pregunta es </a:t>
            </a:r>
            <a:r>
              <a:rPr kumimoji="0" lang="es-ES" altLang="es-MX" sz="24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¿como se puede informatizar al mundo?</a:t>
            </a: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y en particular:</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100000"/>
              </a:lnSpc>
              <a:spcBef>
                <a:spcPct val="3000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Como nos integramos como comunidad a un mundo informatizado.</a:t>
            </a:r>
          </a:p>
          <a:p>
            <a:pPr marL="0" marR="0" lvl="0" indent="0" algn="just" defTabSz="914400" rtl="0" eaLnBrk="1" fontAlgn="base" latinLnBrk="0" hangingPunct="1">
              <a:lnSpc>
                <a:spcPct val="100000"/>
              </a:lnSpc>
              <a:spcBef>
                <a:spcPct val="3000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Como logramos que los niños de todo el mundo tengan una cultura base en Informática.</a:t>
            </a:r>
          </a:p>
          <a:p>
            <a:pPr marL="0" marR="0" lvl="0" indent="0" algn="just" defTabSz="914400" rtl="0" eaLnBrk="1" fontAlgn="base" latinLnBrk="0" hangingPunct="1">
              <a:lnSpc>
                <a:spcPct val="100000"/>
              </a:lnSpc>
              <a:spcBef>
                <a:spcPct val="3000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Como logramos recuperar los conocimientos informáticos que tienen las comunidades sin destruirlas.</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Educación Básica, Rumbo al 3.- Milenio</a:t>
            </a:r>
            <a:endPar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http://www.fgalindosoria.com/ie/curricula/primaria/educacion_basica/educacion_basica.pdf</a:t>
            </a:r>
            <a:endParaRPr kumimoji="0" lang="en-US" altLang="es-MX" sz="1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127182549"/>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46000"/>
          </a:schemeClr>
        </a:solidFill>
        <a:effectLst/>
      </p:bgPr>
    </p:bg>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CB371C7-B0C4-44E6-A60A-4B5E6EBFAB8A}"/>
              </a:ext>
            </a:extLst>
          </p:cNvPr>
          <p:cNvSpPr/>
          <p:nvPr/>
        </p:nvSpPr>
        <p:spPr>
          <a:xfrm>
            <a:off x="133643" y="243512"/>
            <a:ext cx="8876714" cy="63709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rPr>
              <a:t>cuando se habla de alfabetización informática, se piensa normalmente en enseñar a usar algunas herramientas de moda y si bien va, a programar en algún lenguaje, pero esa es una visión muy corta del impacto de la informática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000000"/>
                </a:solidFill>
                <a:effectLst/>
                <a:uLnTx/>
                <a:uFillTx/>
                <a:latin typeface="Times New Roman"/>
                <a:ea typeface="+mn-ea"/>
                <a:cs typeface="Times New Roman"/>
              </a:rPr>
              <a:t>Es como si la Matemática se usara solo para sumar y restar lo que se ha gastado en una empresa o cuanto dinero se tiene y no como la herramienta básica que 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Se requiere el desarrollo de algunas capacidades informáticas que conviene que cualquier persona (incluyendo los  informáticos)  manejen</a:t>
            </a:r>
          </a:p>
        </p:txBody>
      </p:sp>
    </p:spTree>
    <p:extLst>
      <p:ext uri="{BB962C8B-B14F-4D97-AF65-F5344CB8AC3E}">
        <p14:creationId xmlns:p14="http://schemas.microsoft.com/office/powerpoint/2010/main" val="787314910"/>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43F12BA-0609-4533-B7BF-BDA648C24D8E}"/>
              </a:ext>
            </a:extLst>
          </p:cNvPr>
          <p:cNvSpPr/>
          <p:nvPr/>
        </p:nvSpPr>
        <p:spPr>
          <a:xfrm>
            <a:off x="182880" y="108911"/>
            <a:ext cx="8961120" cy="667875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Information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society</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An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information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society</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is</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 </a:t>
            </a:r>
            <a:r>
              <a:rPr kumimoji="0" lang="es-MX" sz="2400" b="0"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tooltip="Society"/>
              </a:rPr>
              <a:t>society</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in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which</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the</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creation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distribution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diffusion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use,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integration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and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manipulation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of</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hlinkClick r:id="rId3" tooltip="Information"/>
              </a:rPr>
              <a:t>information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is</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significant</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economic</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political</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and cultural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activity</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The</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hlinkClick r:id="rId4" tooltip="Knowledge economy"/>
              </a:rPr>
              <a:t>knowledge</a:t>
            </a:r>
            <a:r>
              <a:rPr kumimoji="0" lang="es-MX" sz="24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4" tooltip="Knowledge economy"/>
              </a:rPr>
              <a:t> </a:t>
            </a:r>
            <a:r>
              <a:rPr kumimoji="0" lang="es-MX" sz="2400" b="0"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hlinkClick r:id="rId4" tooltip="Knowledge economy"/>
              </a:rPr>
              <a:t>economy</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is</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its</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economic</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counterpart</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whereby</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wealth</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is</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created</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through</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the</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economic</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exploitation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of</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understanding</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.”(Wikipedia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January</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7, 2009)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5"/>
              </a:rPr>
              <a:t>http://en.wikipedia.org/wiki/Information_society</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Sociedad de la información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“Una sociedad de la información es una sociedad en la que la creación, distribución y manipulación de la </a:t>
            </a:r>
            <a:r>
              <a:rPr kumimoji="0" lang="es-MX" sz="24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6" tooltip="Información"/>
              </a:rPr>
              <a:t>información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forman parte importante de las actividades culturales y económicas.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 sociedad de la información es vista como la sucesora de la </a:t>
            </a:r>
            <a:r>
              <a:rPr kumimoji="0" lang="es-MX" sz="24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7" tooltip="Revolución Industrial"/>
              </a:rPr>
              <a:t>sociedad industrial</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Relativamente similares serían los conceptos de </a:t>
            </a:r>
            <a:r>
              <a:rPr kumimoji="0" lang="es-MX" sz="24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8" tooltip="Sociedad post-industrial"/>
              </a:rPr>
              <a:t>sociedad post-industrial</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9" tooltip="Daniel Bell"/>
              </a:rPr>
              <a:t>Daniel Bell</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err="1">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0" tooltip="Posfordismo"/>
              </a:rPr>
              <a:t>posfordismo</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1" tooltip="Postmodernismo"/>
              </a:rPr>
              <a:t>sociedad postmoderna</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MX" sz="24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2" tooltip="Sociedad del conocimiento"/>
              </a:rPr>
              <a:t>sociedad del conocimiento</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entre otros.”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(Wikipedia, 7 de Enero del 2009)  </a:t>
            </a:r>
            <a:r>
              <a:rPr kumimoji="0" lang="es-MX" sz="14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13"/>
              </a:rPr>
              <a:t>http://es.wikipedia.org/wiki/Sociedad_de_la_Informaci%C3%B3n#cite_note-0</a:t>
            </a:r>
            <a:endPar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47861190"/>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46000"/>
          </a:schemeClr>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85E4650-DA88-46DC-B63D-61F93189573D}"/>
              </a:ext>
            </a:extLst>
          </p:cNvPr>
          <p:cNvSpPr/>
          <p:nvPr/>
        </p:nvSpPr>
        <p:spPr>
          <a:xfrm>
            <a:off x="929131" y="1050337"/>
            <a:ext cx="5953397" cy="378565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4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Por ejemplo un informático puede estudiar el sistema nervioso sin usar computadoras o un sistema social o político o económico</a:t>
            </a:r>
          </a:p>
        </p:txBody>
      </p:sp>
    </p:spTree>
    <p:extLst>
      <p:ext uri="{BB962C8B-B14F-4D97-AF65-F5344CB8AC3E}">
        <p14:creationId xmlns:p14="http://schemas.microsoft.com/office/powerpoint/2010/main" val="520703927"/>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46000"/>
          </a:schemeClr>
        </a:solidFill>
        <a:effectLst/>
      </p:bgPr>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568D955E-48EA-462F-A396-9845E891ACF9}"/>
              </a:ext>
            </a:extLst>
          </p:cNvPr>
          <p:cNvSpPr/>
          <p:nvPr/>
        </p:nvSpPr>
        <p:spPr>
          <a:xfrm>
            <a:off x="147434" y="899726"/>
            <a:ext cx="8849133" cy="586827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30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rPr>
              <a:t>aprender a aprender </a:t>
            </a:r>
            <a:endParaRPr kumimoji="0" lang="es-ES" sz="30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400"/>
              </a:spcAft>
              <a:buClrTx/>
              <a:buSzTx/>
              <a:buFontTx/>
              <a:buNone/>
              <a:tabLst/>
              <a:defRPr/>
            </a:pPr>
            <a:endParaRPr kumimoji="0" lang="es-MX" sz="14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30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rPr>
              <a:t>percibir la información en todos lados</a:t>
            </a:r>
            <a:endParaRPr kumimoji="0" lang="es-ES" sz="30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ser capaz de adquirir, manejar y transmitir información. </a:t>
            </a:r>
          </a:p>
          <a:p>
            <a:pPr marL="0" marR="0" lvl="0" indent="0" algn="l" defTabSz="457200" rtl="0" eaLnBrk="1" fontAlgn="auto" latinLnBrk="0" hangingPunct="1">
              <a:lnSpc>
                <a:spcPct val="100000"/>
              </a:lnSpc>
              <a:spcBef>
                <a:spcPts val="0"/>
              </a:spcBef>
              <a:spcAft>
                <a:spcPts val="400"/>
              </a:spcAft>
              <a:buClrTx/>
              <a:buSzTx/>
              <a:buFontTx/>
              <a:buNone/>
              <a:tabLst/>
              <a:defRPr/>
            </a:pPr>
            <a:endPar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Abstraer y modelar la realidad en términos de información y conocimiento. </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30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rPr>
              <a:t>relacionar cosas aparentemente no relacionadas</a:t>
            </a:r>
            <a:endParaRPr kumimoji="0" lang="es-ES" sz="30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30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rPr>
              <a:t>descubrir nuevos conocimientos </a:t>
            </a:r>
            <a:endParaRPr kumimoji="0" lang="es-ES" sz="30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30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rPr>
              <a:t>reconocer patrones</a:t>
            </a:r>
          </a:p>
          <a:p>
            <a:pPr marL="0" marR="0" lvl="0" indent="0" algn="l" defTabSz="457200" rtl="0" eaLnBrk="1" fontAlgn="auto" latinLnBrk="0" hangingPunct="1">
              <a:lnSpc>
                <a:spcPct val="100000"/>
              </a:lnSpc>
              <a:spcBef>
                <a:spcPts val="0"/>
              </a:spcBef>
              <a:spcAft>
                <a:spcPts val="400"/>
              </a:spcAft>
              <a:buClrTx/>
              <a:buSzTx/>
              <a:buFontTx/>
              <a:buNone/>
              <a:tabLst/>
              <a:defRPr/>
            </a:pPr>
            <a:endParaRPr kumimoji="0" lang="es-MX" sz="1400" b="0" i="0" u="none" strike="noStrike" kern="1200" cap="none" spc="0" normalizeH="0" baseline="0" noProof="0" dirty="0">
              <a:ln>
                <a:noFill/>
              </a:ln>
              <a:solidFill>
                <a:srgbClr val="000000">
                  <a:lumMod val="90000"/>
                </a:srgbClr>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3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Estudiar y describir a cualquier tipo de organización en términos de información y conocimiento. </a:t>
            </a:r>
          </a:p>
        </p:txBody>
      </p:sp>
      <p:sp>
        <p:nvSpPr>
          <p:cNvPr id="2" name="Rectángulo 1">
            <a:extLst>
              <a:ext uri="{FF2B5EF4-FFF2-40B4-BE49-F238E27FC236}">
                <a16:creationId xmlns:a16="http://schemas.microsoft.com/office/drawing/2014/main" id="{6C381F22-3F4D-4A48-B23C-C07044E86527}"/>
              </a:ext>
            </a:extLst>
          </p:cNvPr>
          <p:cNvSpPr/>
          <p:nvPr/>
        </p:nvSpPr>
        <p:spPr>
          <a:xfrm>
            <a:off x="147433" y="0"/>
            <a:ext cx="8645625" cy="1200329"/>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3600" b="1"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Algunas capacidades informáticas deseables en cualquier persona</a:t>
            </a:r>
          </a:p>
        </p:txBody>
      </p:sp>
    </p:spTree>
    <p:extLst>
      <p:ext uri="{BB962C8B-B14F-4D97-AF65-F5344CB8AC3E}">
        <p14:creationId xmlns:p14="http://schemas.microsoft.com/office/powerpoint/2010/main" val="365147109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46000"/>
          </a:schemeClr>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8ACBBD2-E089-43FB-89C1-C01FC06A69DF}"/>
              </a:ext>
            </a:extLst>
          </p:cNvPr>
          <p:cNvSpPr/>
          <p:nvPr/>
        </p:nvSpPr>
        <p:spPr>
          <a:xfrm>
            <a:off x="0" y="0"/>
            <a:ext cx="8781393" cy="667875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A veces perdemos de vista que, cuando se está haciendo un sistema o programa ese sistema o programa modela un problema real.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Y ese problema u objeto que se esta modelando existía, existe y existirá con, sin o a pesar de la computadoras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Por lo que, es importante también, aprovechar las experiencias obtenidas al resolver ese problema, para resolver otros problemas similares sin usar necesariamente computadoras.</a:t>
            </a:r>
          </a:p>
        </p:txBody>
      </p:sp>
    </p:spTree>
    <p:extLst>
      <p:ext uri="{BB962C8B-B14F-4D97-AF65-F5344CB8AC3E}">
        <p14:creationId xmlns:p14="http://schemas.microsoft.com/office/powerpoint/2010/main" val="1914657785"/>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4856BA6-4D0C-423E-A515-A35BD2328025}"/>
              </a:ext>
            </a:extLst>
          </p:cNvPr>
          <p:cNvSpPr/>
          <p:nvPr/>
        </p:nvSpPr>
        <p:spPr>
          <a:xfrm>
            <a:off x="0" y="-35521"/>
            <a:ext cx="9144000" cy="5632311"/>
          </a:xfrm>
          <a:prstGeom prst="rect">
            <a:avLst/>
          </a:prstGeom>
        </p:spPr>
        <p:txBody>
          <a:bodyPr wrap="square">
            <a:spAutoFit/>
          </a:bodyPr>
          <a:lstStyle/>
          <a:p>
            <a:r>
              <a:rPr lang="es-MX" sz="2400" dirty="0"/>
              <a:t>En su tesis de Maestría el Dr. Jesús Olivares Ceja, realizo el análisis y diseño de un sistema, para resolver el problema sustantivo de una organización</a:t>
            </a:r>
          </a:p>
          <a:p>
            <a:pPr algn="r"/>
            <a:r>
              <a:rPr lang="es-MX" sz="2400" dirty="0"/>
              <a:t>Algún tiempo después los administradores de la organización, tomaron ese modelo y modificaron la estructura de la organización, para que correspondiera con ese sistema, ya que, reflejaba el proceso que tenia que seguirse desde que entraban los datos originales hasta que salían los resultados y como tal era la mejor forma de organizarse.</a:t>
            </a:r>
          </a:p>
          <a:p>
            <a:r>
              <a:rPr lang="es-MX" sz="2400" dirty="0"/>
              <a:t>y hace un tiempo invitaron al Dr. Olivares a la inauguración del nuevo edificio de la organización, y le hicieron un reconocimiento, porque el edificio es una copia física exacta del modelo informático que el desarrollo. </a:t>
            </a:r>
          </a:p>
          <a:p>
            <a:pPr algn="r"/>
            <a:r>
              <a:rPr lang="es-MX" sz="2400" dirty="0"/>
              <a:t>O sea que el análisis y diseño del sistema de información impacto directamente en la estructura organizacional y en el diseño físico de la organización, eso si es un ejemplo de informática.</a:t>
            </a:r>
          </a:p>
        </p:txBody>
      </p:sp>
      <p:sp>
        <p:nvSpPr>
          <p:cNvPr id="4" name="Rectángulo 3">
            <a:extLst>
              <a:ext uri="{FF2B5EF4-FFF2-40B4-BE49-F238E27FC236}">
                <a16:creationId xmlns:a16="http://schemas.microsoft.com/office/drawing/2014/main" id="{F085FA1F-D010-4AB9-AE13-2CF770182D6D}"/>
              </a:ext>
            </a:extLst>
          </p:cNvPr>
          <p:cNvSpPr/>
          <p:nvPr/>
        </p:nvSpPr>
        <p:spPr>
          <a:xfrm>
            <a:off x="379828" y="5534561"/>
            <a:ext cx="8764172" cy="1323439"/>
          </a:xfrm>
          <a:prstGeom prst="rect">
            <a:avLst/>
          </a:prstGeom>
        </p:spPr>
        <p:txBody>
          <a:bodyPr wrap="square">
            <a:spAutoFit/>
          </a:bodyPr>
          <a:lstStyle/>
          <a:p>
            <a:pPr algn="r">
              <a:defRPr/>
            </a:pPr>
            <a:r>
              <a:rPr lang="es-MX" sz="1600" i="1" dirty="0">
                <a:solidFill>
                  <a:prstClr val="black"/>
                </a:solidFill>
                <a:latin typeface="Times New Roman" panose="02020603050405020304" pitchFamily="18" charset="0"/>
                <a:cs typeface="Times New Roman" panose="02020603050405020304" pitchFamily="18" charset="0"/>
              </a:rPr>
              <a:t>"Construcción de una Base de Datos Pictográficos con Aplicación a la Colección de Microorganismos CDBB-500 del CINVESTAV-IPN“</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Jesús Olivares Ceja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Tesis: Maestro en Ciencias de la Ingeniería Eléctrica (especialidad en Computación) </a:t>
            </a:r>
            <a:br>
              <a:rPr kumimoji="0" 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Centro de Investigación y de Estudios Avanzados (CINVESTAV) del IPN</a:t>
            </a:r>
          </a:p>
        </p:txBody>
      </p:sp>
    </p:spTree>
    <p:extLst>
      <p:ext uri="{BB962C8B-B14F-4D97-AF65-F5344CB8AC3E}">
        <p14:creationId xmlns:p14="http://schemas.microsoft.com/office/powerpoint/2010/main" val="103435108"/>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0000"/>
            <a:lumOff val="80000"/>
            <a:alpha val="46000"/>
          </a:schemeClr>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BC13074-2E8D-4B25-9B1F-A68C27CF270C}"/>
              </a:ext>
            </a:extLst>
          </p:cNvPr>
          <p:cNvSpPr/>
          <p:nvPr/>
        </p:nvSpPr>
        <p:spPr>
          <a:xfrm>
            <a:off x="0" y="0"/>
            <a:ext cx="9144000" cy="60631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SO</a:t>
            </a:r>
            <a:endParaRPr kumimoji="0" lang="es-ES" sz="5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Uso de un SO</a:t>
            </a:r>
            <a:endParaRPr kumimoji="0" lang="es-ES"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Construcción de un SO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Moderación de un SO</a:t>
            </a:r>
            <a:endParaRPr kumimoji="0" lang="es-ES"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Aplicación al desarrollo de múltiples productos</a:t>
            </a:r>
            <a:endParaRPr kumimoji="0" lang="es-ES"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Juegos, manejo de múltiples objetos concurrentemente por ejemplo en animaciones,  procesos de un robot,...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Aplicaciones en la vida cotidiana</a:t>
            </a:r>
            <a:endParaRPr kumimoji="0" lang="es-ES"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Ejemplo de como se administra el paso de carros en las esquinas</a:t>
            </a:r>
            <a:endParaRPr kumimoji="0" lang="es-ES"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Teoría de colas para modela los procesos administrativos en una oficina</a:t>
            </a:r>
          </a:p>
          <a:p>
            <a:pPr marL="0" marR="0" lvl="0" indent="0" algn="l" defTabSz="457200" rtl="0" eaLnBrk="1" fontAlgn="auto" latinLnBrk="0" hangingPunct="1">
              <a:lnSpc>
                <a:spcPct val="100000"/>
              </a:lnSpc>
              <a:spcBef>
                <a:spcPts val="0"/>
              </a:spcBef>
              <a:spcAft>
                <a:spcPts val="0"/>
              </a:spcAft>
              <a:buClrTx/>
              <a:buSzTx/>
              <a:buFontTx/>
              <a:buNone/>
              <a:tabLst/>
              <a:defRPr/>
            </a:pPr>
            <a:r>
              <a:rPr lang="es-MX" sz="2600" dirty="0">
                <a:solidFill>
                  <a:srgbClr val="000000"/>
                </a:solidFill>
                <a:latin typeface="Times New Roman" panose="02020603050405020304" pitchFamily="18" charset="0"/>
                <a:ea typeface="Times New Roman" panose="02020603050405020304" pitchFamily="18" charset="0"/>
                <a:cs typeface="Times New Roman"/>
              </a:rPr>
              <a:t>Administración de prioridades en la cola de un banco</a:t>
            </a:r>
            <a:endParaRPr kumimoji="0" lang="es-ES"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p:txBody>
      </p:sp>
    </p:spTree>
    <p:extLst>
      <p:ext uri="{BB962C8B-B14F-4D97-AF65-F5344CB8AC3E}">
        <p14:creationId xmlns:p14="http://schemas.microsoft.com/office/powerpoint/2010/main" val="3066276033"/>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a:extLst>
              <a:ext uri="{FF2B5EF4-FFF2-40B4-BE49-F238E27FC236}">
                <a16:creationId xmlns:a16="http://schemas.microsoft.com/office/drawing/2014/main" id="{8DBE0D1D-C657-42CC-BC5C-7823BB8FC802}"/>
              </a:ext>
            </a:extLst>
          </p:cNvPr>
          <p:cNvSpPr>
            <a:spLocks noGrp="1" noChangeArrowheads="1"/>
          </p:cNvSpPr>
          <p:nvPr>
            <p:ph type="title" idx="4294967295"/>
          </p:nvPr>
        </p:nvSpPr>
        <p:spPr>
          <a:xfrm>
            <a:off x="379827" y="303212"/>
            <a:ext cx="7772400" cy="4711725"/>
          </a:xfrm>
        </p:spPr>
        <p:txBody>
          <a:bodyPr/>
          <a:lstStyle/>
          <a:p>
            <a:pPr eaLnBrk="1" hangingPunct="1"/>
            <a:r>
              <a:rPr lang="es-ES_tradnl" altLang="es-MX" sz="5400" b="1" dirty="0">
                <a:solidFill>
                  <a:schemeClr val="tx1">
                    <a:lumMod val="90000"/>
                  </a:schemeClr>
                </a:solidFill>
              </a:rPr>
              <a:t>organizaciones virtuales</a:t>
            </a:r>
            <a:br>
              <a:rPr lang="es-ES_tradnl" altLang="es-MX" sz="3600" dirty="0">
                <a:solidFill>
                  <a:schemeClr val="tx1">
                    <a:lumMod val="90000"/>
                  </a:schemeClr>
                </a:solidFill>
              </a:rPr>
            </a:br>
            <a:br>
              <a:rPr lang="es-ES_tradnl" altLang="es-MX" sz="3600" dirty="0">
                <a:solidFill>
                  <a:schemeClr val="tx1">
                    <a:lumMod val="90000"/>
                  </a:schemeClr>
                </a:solidFill>
              </a:rPr>
            </a:br>
            <a:r>
              <a:rPr lang="es-ES_tradnl" altLang="es-MX" sz="3600" dirty="0">
                <a:solidFill>
                  <a:schemeClr val="tx1">
                    <a:lumMod val="90000"/>
                  </a:schemeClr>
                </a:solidFill>
              </a:rPr>
              <a:t>En contra de lo que se cree las organizaciones virtuales no son necesariamente organizaciones en internet, aunque es una de las formas naturales de construirlas.</a:t>
            </a:r>
            <a:br>
              <a:rPr lang="es-ES_tradnl" altLang="es-MX" sz="3600" dirty="0">
                <a:solidFill>
                  <a:schemeClr val="tx1">
                    <a:lumMod val="90000"/>
                  </a:schemeClr>
                </a:solidFill>
              </a:rPr>
            </a:br>
            <a:endParaRPr lang="es-ES_tradnl" altLang="es-MX" sz="3600" dirty="0">
              <a:solidFill>
                <a:schemeClr val="tx1">
                  <a:lumMod val="90000"/>
                </a:schemeClr>
              </a:solidFill>
            </a:endParaRPr>
          </a:p>
        </p:txBody>
      </p:sp>
      <p:sp>
        <p:nvSpPr>
          <p:cNvPr id="175107" name="Rectangle 3">
            <a:extLst>
              <a:ext uri="{FF2B5EF4-FFF2-40B4-BE49-F238E27FC236}">
                <a16:creationId xmlns:a16="http://schemas.microsoft.com/office/drawing/2014/main" id="{0FD252D8-7F24-4108-B9E9-3C71DD5AE7C9}"/>
              </a:ext>
            </a:extLst>
          </p:cNvPr>
          <p:cNvSpPr>
            <a:spLocks noChangeArrowheads="1"/>
          </p:cNvSpPr>
          <p:nvPr/>
        </p:nvSpPr>
        <p:spPr bwMode="auto">
          <a:xfrm>
            <a:off x="1600200" y="5943600"/>
            <a:ext cx="7162800"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s-ES" alt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Organizaciones Académicas del Tercer Milenio</a:t>
            </a:r>
            <a:endParaRPr kumimoji="0" lang="es-ES" alt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s-E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http://www.fgalindosoria.com/alta_direccion/organizaciones_3m/academicas/organizacionesacademicas3m.pdf</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685773255"/>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a:extLst>
              <a:ext uri="{FF2B5EF4-FFF2-40B4-BE49-F238E27FC236}">
                <a16:creationId xmlns:a16="http://schemas.microsoft.com/office/drawing/2014/main" id="{321FB3A5-16EA-441A-9131-37E547A26041}"/>
              </a:ext>
            </a:extLst>
          </p:cNvPr>
          <p:cNvSpPr>
            <a:spLocks noGrp="1" noChangeArrowheads="1"/>
          </p:cNvSpPr>
          <p:nvPr>
            <p:ph type="title" idx="4294967295"/>
          </p:nvPr>
        </p:nvSpPr>
        <p:spPr>
          <a:xfrm>
            <a:off x="447870" y="829420"/>
            <a:ext cx="7772400" cy="3762375"/>
          </a:xfrm>
        </p:spPr>
        <p:txBody>
          <a:bodyPr/>
          <a:lstStyle/>
          <a:p>
            <a:pPr eaLnBrk="1" hangingPunct="1"/>
            <a:r>
              <a:rPr lang="es-ES_tradnl" altLang="es-MX" sz="3200" b="1" dirty="0">
                <a:solidFill>
                  <a:schemeClr val="tx1">
                    <a:lumMod val="90000"/>
                  </a:schemeClr>
                </a:solidFill>
              </a:rPr>
              <a:t>Existen empresas que no tienen fabricas propias, todos sus productos son maquilados, tampoco tienen tiendas propias, todo lo distribuyen mediante franquicias, son empresas que mueven miles de millones de dólares, pero que tiene una infraestructura propia muy pequeña.</a:t>
            </a:r>
            <a:r>
              <a:rPr lang="es-ES_tradnl" altLang="es-MX" b="1" dirty="0">
                <a:solidFill>
                  <a:schemeClr val="tx1">
                    <a:lumMod val="90000"/>
                  </a:schemeClr>
                </a:solidFill>
              </a:rPr>
              <a:t> </a:t>
            </a:r>
          </a:p>
        </p:txBody>
      </p:sp>
      <p:sp>
        <p:nvSpPr>
          <p:cNvPr id="176131" name="Rectangle 3">
            <a:extLst>
              <a:ext uri="{FF2B5EF4-FFF2-40B4-BE49-F238E27FC236}">
                <a16:creationId xmlns:a16="http://schemas.microsoft.com/office/drawing/2014/main" id="{7990F583-8FE4-44C1-8FFA-A2A7E7B73120}"/>
              </a:ext>
            </a:extLst>
          </p:cNvPr>
          <p:cNvSpPr>
            <a:spLocks noChangeArrowheads="1"/>
          </p:cNvSpPr>
          <p:nvPr/>
        </p:nvSpPr>
        <p:spPr bwMode="auto">
          <a:xfrm>
            <a:off x="1600200" y="5943600"/>
            <a:ext cx="7162800"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s-ES" alt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Organizaciones Académicas del Tercer Milenio</a:t>
            </a:r>
            <a:endParaRPr kumimoji="0" lang="es-ES" altLang="es-MX"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s-E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http://www.fgalindosoria.com/alta_direccion/organizaciones_3m/academicas/organizacionesacademicas3m.pdf</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77991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3BE8C4A-92BC-4097-8540-7DBCFA92D008}"/>
              </a:ext>
            </a:extLst>
          </p:cNvPr>
          <p:cNvSpPr/>
          <p:nvPr/>
        </p:nvSpPr>
        <p:spPr>
          <a:xfrm>
            <a:off x="313006" y="993503"/>
            <a:ext cx="8517988" cy="2954655"/>
          </a:xfrm>
          <a:prstGeom prst="rect">
            <a:avLst/>
          </a:prstGeom>
        </p:spPr>
        <p:txBody>
          <a:bodyPr wrap="square">
            <a:spAutoFit/>
          </a:bodyPr>
          <a:lstStyle/>
          <a:p>
            <a:pPr lvl="0"/>
            <a:r>
              <a:rPr lang="es-MX" sz="5400" b="1" i="1" dirty="0">
                <a:latin typeface="Times New Roman" panose="02020603050405020304" pitchFamily="18" charset="0"/>
                <a:ea typeface="Calibri" panose="020F0502020204030204" pitchFamily="34" charset="0"/>
              </a:rPr>
              <a:t>Informática</a:t>
            </a:r>
            <a:endParaRPr lang="es-MX" sz="5400" b="1" dirty="0">
              <a:latin typeface="Times New Roman" panose="02020603050405020304" pitchFamily="18" charset="0"/>
              <a:ea typeface="Times New Roman" panose="02020603050405020304" pitchFamily="18" charset="0"/>
            </a:endParaRPr>
          </a:p>
          <a:p>
            <a:pPr lvl="0"/>
            <a:endParaRPr lang="es-MX" sz="1200" b="1" i="1" dirty="0">
              <a:solidFill>
                <a:schemeClr val="tx1">
                  <a:lumMod val="90000"/>
                </a:schemeClr>
              </a:solidFill>
              <a:latin typeface="Times New Roman" panose="02020603050405020304" pitchFamily="18" charset="0"/>
            </a:endParaRPr>
          </a:p>
          <a:p>
            <a:pPr lvl="0"/>
            <a:r>
              <a:rPr lang="es-MX" sz="3000" b="1" i="1" dirty="0">
                <a:solidFill>
                  <a:schemeClr val="tx1">
                    <a:lumMod val="90000"/>
                  </a:schemeClr>
                </a:solidFill>
                <a:latin typeface="Times New Roman" panose="02020603050405020304" pitchFamily="18" charset="0"/>
              </a:rPr>
              <a:t>La palabra </a:t>
            </a:r>
            <a:r>
              <a:rPr lang="es-MX" sz="3000" b="1" i="1" dirty="0">
                <a:solidFill>
                  <a:schemeClr val="tx1">
                    <a:lumMod val="75000"/>
                  </a:schemeClr>
                </a:solidFill>
                <a:latin typeface="Times New Roman" panose="02020603050405020304" pitchFamily="18" charset="0"/>
              </a:rPr>
              <a:t>informática</a:t>
            </a:r>
            <a:r>
              <a:rPr lang="es-MX" sz="3000" i="1" dirty="0">
                <a:solidFill>
                  <a:srgbClr val="FFFFCC"/>
                </a:solidFill>
                <a:latin typeface="Times New Roman" panose="02020603050405020304" pitchFamily="18" charset="0"/>
                <a:ea typeface="Calibri" panose="020F0502020204030204" pitchFamily="34" charset="0"/>
              </a:rPr>
              <a:t> </a:t>
            </a:r>
            <a:r>
              <a:rPr lang="es-MX" sz="3000" b="1" i="1" dirty="0">
                <a:solidFill>
                  <a:schemeClr val="tx1">
                    <a:lumMod val="90000"/>
                  </a:schemeClr>
                </a:solidFill>
                <a:latin typeface="Times New Roman" panose="02020603050405020304" pitchFamily="18" charset="0"/>
              </a:rPr>
              <a:t>proviene del latín </a:t>
            </a:r>
            <a:r>
              <a:rPr lang="es-MX" sz="3000" b="1" i="1" dirty="0">
                <a:solidFill>
                  <a:schemeClr val="tx1">
                    <a:lumMod val="75000"/>
                  </a:schemeClr>
                </a:solidFill>
                <a:latin typeface="Times New Roman" panose="02020603050405020304" pitchFamily="18" charset="0"/>
              </a:rPr>
              <a:t>Informare</a:t>
            </a:r>
            <a:r>
              <a:rPr lang="es-MX" sz="3000" b="1" i="1" dirty="0">
                <a:solidFill>
                  <a:srgbClr val="FFFFCC"/>
                </a:solidFill>
                <a:latin typeface="Times New Roman" panose="02020603050405020304" pitchFamily="18" charset="0"/>
                <a:ea typeface="Calibri" panose="020F0502020204030204" pitchFamily="34" charset="0"/>
              </a:rPr>
              <a:t> </a:t>
            </a:r>
            <a:r>
              <a:rPr lang="es-MX" sz="3000" b="1" i="1" dirty="0">
                <a:solidFill>
                  <a:schemeClr val="tx1">
                    <a:lumMod val="90000"/>
                  </a:schemeClr>
                </a:solidFill>
                <a:latin typeface="Times New Roman" panose="02020603050405020304" pitchFamily="18" charset="0"/>
              </a:rPr>
              <a:t>que significa </a:t>
            </a:r>
            <a:r>
              <a:rPr lang="es-MX" sz="3000" b="1" i="1" dirty="0">
                <a:solidFill>
                  <a:schemeClr val="tx1">
                    <a:lumMod val="75000"/>
                  </a:schemeClr>
                </a:solidFill>
                <a:latin typeface="Times New Roman" panose="02020603050405020304" pitchFamily="18" charset="0"/>
              </a:rPr>
              <a:t>dar forma </a:t>
            </a:r>
          </a:p>
          <a:p>
            <a:pPr lvl="0"/>
            <a:r>
              <a:rPr lang="es-MX" sz="3000" b="1" i="1" dirty="0">
                <a:solidFill>
                  <a:schemeClr val="tx1">
                    <a:lumMod val="90000"/>
                  </a:schemeClr>
                </a:solidFill>
                <a:latin typeface="Times New Roman" panose="02020603050405020304" pitchFamily="18" charset="0"/>
              </a:rPr>
              <a:t>y del griego </a:t>
            </a:r>
            <a:r>
              <a:rPr lang="es-MX" sz="3000" b="1" i="1" dirty="0" err="1">
                <a:solidFill>
                  <a:schemeClr val="tx1">
                    <a:lumMod val="75000"/>
                  </a:schemeClr>
                </a:solidFill>
                <a:latin typeface="Times New Roman" panose="02020603050405020304" pitchFamily="18" charset="0"/>
              </a:rPr>
              <a:t>ike</a:t>
            </a:r>
            <a:r>
              <a:rPr lang="es-MX" sz="3000" b="1" i="1" dirty="0">
                <a:solidFill>
                  <a:schemeClr val="tx1">
                    <a:lumMod val="75000"/>
                  </a:schemeClr>
                </a:solidFill>
                <a:latin typeface="Times New Roman" panose="02020603050405020304" pitchFamily="18" charset="0"/>
              </a:rPr>
              <a:t>, </a:t>
            </a:r>
            <a:r>
              <a:rPr lang="es-MX" sz="3000" b="1" i="1" dirty="0" err="1">
                <a:solidFill>
                  <a:schemeClr val="tx1">
                    <a:lumMod val="75000"/>
                  </a:schemeClr>
                </a:solidFill>
                <a:latin typeface="Times New Roman" panose="02020603050405020304" pitchFamily="18" charset="0"/>
              </a:rPr>
              <a:t>ikaios</a:t>
            </a:r>
            <a:r>
              <a:rPr lang="es-MX" sz="3000" b="1" i="1" dirty="0">
                <a:solidFill>
                  <a:schemeClr val="tx1">
                    <a:lumMod val="75000"/>
                  </a:schemeClr>
                </a:solidFill>
                <a:latin typeface="Times New Roman" panose="02020603050405020304" pitchFamily="18" charset="0"/>
              </a:rPr>
              <a:t> </a:t>
            </a:r>
            <a:r>
              <a:rPr lang="es-MX" sz="3000" i="1" dirty="0">
                <a:solidFill>
                  <a:srgbClr val="FFFFCC"/>
                </a:solidFill>
                <a:latin typeface="Times New Roman" panose="02020603050405020304" pitchFamily="18" charset="0"/>
                <a:ea typeface="Calibri" panose="020F0502020204030204" pitchFamily="34" charset="0"/>
              </a:rPr>
              <a:t>(</a:t>
            </a:r>
            <a:r>
              <a:rPr lang="es-MX" sz="3000" b="1" i="1" dirty="0">
                <a:solidFill>
                  <a:schemeClr val="tx1">
                    <a:lumMod val="75000"/>
                  </a:schemeClr>
                </a:solidFill>
                <a:latin typeface="Times New Roman" panose="02020603050405020304" pitchFamily="18" charset="0"/>
              </a:rPr>
              <a:t>lo relativo a</a:t>
            </a:r>
            <a:r>
              <a:rPr lang="es-MX" sz="3000" i="1" dirty="0">
                <a:solidFill>
                  <a:srgbClr val="FFFFCC"/>
                </a:solidFill>
                <a:latin typeface="Times New Roman" panose="02020603050405020304" pitchFamily="18" charset="0"/>
                <a:ea typeface="Calibri" panose="020F0502020204030204" pitchFamily="34" charset="0"/>
              </a:rPr>
              <a:t>). </a:t>
            </a:r>
          </a:p>
          <a:p>
            <a:pPr lvl="0"/>
            <a:r>
              <a:rPr lang="es-MX" sz="3000" b="1" i="1" dirty="0">
                <a:solidFill>
                  <a:schemeClr val="tx1">
                    <a:lumMod val="90000"/>
                  </a:schemeClr>
                </a:solidFill>
                <a:latin typeface="Times New Roman" panose="02020603050405020304" pitchFamily="18" charset="0"/>
              </a:rPr>
              <a:t>Por lo que significa </a:t>
            </a:r>
            <a:r>
              <a:rPr lang="es-MX" sz="3000" i="1" dirty="0">
                <a:solidFill>
                  <a:srgbClr val="FFFFCC"/>
                </a:solidFill>
                <a:latin typeface="Times New Roman" panose="02020603050405020304" pitchFamily="18" charset="0"/>
                <a:ea typeface="Calibri" panose="020F0502020204030204" pitchFamily="34" charset="0"/>
              </a:rPr>
              <a:t>“</a:t>
            </a:r>
            <a:r>
              <a:rPr lang="es-MX" sz="3000" b="1" i="1" dirty="0">
                <a:solidFill>
                  <a:schemeClr val="tx1">
                    <a:lumMod val="75000"/>
                  </a:schemeClr>
                </a:solidFill>
                <a:latin typeface="Times New Roman" panose="02020603050405020304" pitchFamily="18" charset="0"/>
              </a:rPr>
              <a:t>lo relativo a la información</a:t>
            </a:r>
            <a:r>
              <a:rPr lang="es-MX" sz="3000" i="1" dirty="0">
                <a:solidFill>
                  <a:srgbClr val="FFFFCC"/>
                </a:solidFill>
                <a:latin typeface="Times New Roman" panose="02020603050405020304" pitchFamily="18" charset="0"/>
                <a:ea typeface="Calibri" panose="020F0502020204030204" pitchFamily="34" charset="0"/>
              </a:rPr>
              <a:t>”</a:t>
            </a:r>
            <a:endParaRPr lang="es-MX" sz="3000" dirty="0">
              <a:solidFill>
                <a:srgbClr val="FFFFCC"/>
              </a:solidFill>
              <a:latin typeface="Times New Roman" panose="02020603050405020304" pitchFamily="18" charset="0"/>
              <a:ea typeface="Times New Roman" panose="02020603050405020304" pitchFamily="18" charset="0"/>
            </a:endParaRPr>
          </a:p>
        </p:txBody>
      </p:sp>
      <p:sp>
        <p:nvSpPr>
          <p:cNvPr id="3" name="Rectángulo 2">
            <a:extLst>
              <a:ext uri="{FF2B5EF4-FFF2-40B4-BE49-F238E27FC236}">
                <a16:creationId xmlns:a16="http://schemas.microsoft.com/office/drawing/2014/main" id="{EA2EF224-5C46-466A-988D-83584FF1AF16}"/>
              </a:ext>
            </a:extLst>
          </p:cNvPr>
          <p:cNvSpPr/>
          <p:nvPr/>
        </p:nvSpPr>
        <p:spPr>
          <a:xfrm>
            <a:off x="4298143" y="5495165"/>
            <a:ext cx="4599208" cy="369332"/>
          </a:xfrm>
          <a:prstGeom prst="rect">
            <a:avLst/>
          </a:prstGeom>
        </p:spPr>
        <p:txBody>
          <a:bodyPr wrap="none">
            <a:spAutoFit/>
          </a:bodyPr>
          <a:lstStyle/>
          <a:p>
            <a:r>
              <a:rPr lang="es-MX" dirty="0">
                <a:hlinkClick r:id="rId2"/>
              </a:rPr>
              <a:t>http://www.fgalindosoria.com/informatica/</a:t>
            </a:r>
            <a:endParaRPr lang="es-MX" dirty="0"/>
          </a:p>
        </p:txBody>
      </p:sp>
    </p:spTree>
    <p:extLst>
      <p:ext uri="{BB962C8B-B14F-4D97-AF65-F5344CB8AC3E}">
        <p14:creationId xmlns:p14="http://schemas.microsoft.com/office/powerpoint/2010/main" val="2801761039"/>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46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C14BAA-245C-452D-A015-6DD35A847EFA}"/>
              </a:ext>
            </a:extLst>
          </p:cNvPr>
          <p:cNvSpPr>
            <a:spLocks noChangeArrowheads="1"/>
          </p:cNvSpPr>
          <p:nvPr/>
        </p:nvSpPr>
        <p:spPr bwMode="auto">
          <a:xfrm>
            <a:off x="0" y="373391"/>
            <a:ext cx="914400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la evolución, el crecimiento,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la vida, el aprendizaje, el pensamiento,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6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la transformación de nuestra imagen de la realidad,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los procesos de descomposición,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6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el desarrollo y transformación de las empresas, sociedades, organizaciones, países, galaxias y universos, etc.,</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son manifestaciones de un mismo proceso general de transformación o cambio,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y que existen  reglas y propiedades generales que se aplican a las diferentes manifestaciones particulares.</a:t>
            </a:r>
          </a:p>
          <a:p>
            <a:pPr marL="0" marR="0" lvl="0" indent="0" algn="ctr" defTabSz="914400" rtl="0" eaLnBrk="0" fontAlgn="base" latinLnBrk="0" hangingPunct="0">
              <a:lnSpc>
                <a:spcPct val="100000"/>
              </a:lnSpc>
              <a:spcBef>
                <a:spcPct val="0"/>
              </a:spcBef>
              <a:spcAft>
                <a:spcPct val="0"/>
              </a:spcAft>
              <a:buClrTx/>
              <a:buSzTx/>
              <a:buFontTx/>
              <a:buNone/>
              <a:tabLst/>
              <a:defRPr/>
            </a:pPr>
            <a:br>
              <a:rPr kumimoji="0" lang="es-MX" altLang="es-MX" sz="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br>
            <a:r>
              <a:rPr kumimoji="0" lang="es-MX" altLang="es-MX"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Por facilidad al concepto general lo denominaremos Evolución, aunque lo podríamos llamar de muchas otras formas, como cambio o transformación. O sea que, cuando nos refiramos a la evolución no nos estaremos refiriendo al concepto particular que tiene asociado, sino al concepto general con el cual integra y representa a todas las manifestaciones particulares.</a:t>
            </a:r>
          </a:p>
        </p:txBody>
      </p:sp>
      <p:sp>
        <p:nvSpPr>
          <p:cNvPr id="4" name="Rectángulo 3">
            <a:extLst>
              <a:ext uri="{FF2B5EF4-FFF2-40B4-BE49-F238E27FC236}">
                <a16:creationId xmlns:a16="http://schemas.microsoft.com/office/drawing/2014/main" id="{C859ADE9-12C4-4C4B-A3BD-9EC2D391BCF6}"/>
              </a:ext>
            </a:extLst>
          </p:cNvPr>
          <p:cNvSpPr/>
          <p:nvPr/>
        </p:nvSpPr>
        <p:spPr>
          <a:xfrm>
            <a:off x="146304" y="-42107"/>
            <a:ext cx="2784737" cy="8309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4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a:rPr>
              <a:t>Evolución</a:t>
            </a:r>
            <a:endParaRPr kumimoji="0" lang="es-MX" sz="4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5" name="Rectángulo 4">
            <a:extLst>
              <a:ext uri="{FF2B5EF4-FFF2-40B4-BE49-F238E27FC236}">
                <a16:creationId xmlns:a16="http://schemas.microsoft.com/office/drawing/2014/main" id="{67187868-21DB-40CE-BD4E-5A472C4CA734}"/>
              </a:ext>
            </a:extLst>
          </p:cNvPr>
          <p:cNvSpPr/>
          <p:nvPr/>
        </p:nvSpPr>
        <p:spPr>
          <a:xfrm>
            <a:off x="2840736" y="6507458"/>
            <a:ext cx="6437376"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http://www.fgalindosoria.com/eac/evolucion/evolucion/evolucion.pdf</a:t>
            </a:r>
            <a:endParaRPr kumimoji="0" lang="es-MX" sz="14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3786752760"/>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20000"/>
            <a:lumOff val="80000"/>
            <a:alpha val="46000"/>
          </a:schemeClr>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BC13074-2E8D-4B25-9B1F-A68C27CF270C}"/>
              </a:ext>
            </a:extLst>
          </p:cNvPr>
          <p:cNvSpPr/>
          <p:nvPr/>
        </p:nvSpPr>
        <p:spPr>
          <a:xfrm>
            <a:off x="449179" y="224589"/>
            <a:ext cx="7587916" cy="424731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Programación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Secuencia de pasos para resolver un problema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MX" sz="4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Computación</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MX" sz="4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Administración</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MX" sz="4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Educación</a:t>
            </a:r>
          </a:p>
        </p:txBody>
      </p:sp>
    </p:spTree>
    <p:extLst>
      <p:ext uri="{BB962C8B-B14F-4D97-AF65-F5344CB8AC3E}">
        <p14:creationId xmlns:p14="http://schemas.microsoft.com/office/powerpoint/2010/main" val="3683226978"/>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alpha val="46000"/>
          </a:schemeClr>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B6741AC-2E28-428D-9337-4E5137BAC29D}"/>
              </a:ext>
            </a:extLst>
          </p:cNvPr>
          <p:cNvSpPr/>
          <p:nvPr/>
        </p:nvSpPr>
        <p:spPr>
          <a:xfrm>
            <a:off x="57442" y="58254"/>
            <a:ext cx="8932985" cy="58477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Las primeras computadoras no usaban computadoras</a:t>
            </a:r>
          </a:p>
        </p:txBody>
      </p:sp>
      <p:pic>
        <p:nvPicPr>
          <p:cNvPr id="7" name="Imagen 6">
            <a:extLst>
              <a:ext uri="{FF2B5EF4-FFF2-40B4-BE49-F238E27FC236}">
                <a16:creationId xmlns:a16="http://schemas.microsoft.com/office/drawing/2014/main" id="{2EB2F713-C40A-4E7C-8730-A5B4A6123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85597"/>
            <a:ext cx="6173372" cy="3138131"/>
          </a:xfrm>
          <a:prstGeom prst="rect">
            <a:avLst/>
          </a:prstGeom>
        </p:spPr>
      </p:pic>
      <p:sp>
        <p:nvSpPr>
          <p:cNvPr id="8" name="Rectángulo 7">
            <a:extLst>
              <a:ext uri="{FF2B5EF4-FFF2-40B4-BE49-F238E27FC236}">
                <a16:creationId xmlns:a16="http://schemas.microsoft.com/office/drawing/2014/main" id="{3FE2A00E-6BC5-415B-A1C6-95E20BAB9A63}"/>
              </a:ext>
            </a:extLst>
          </p:cNvPr>
          <p:cNvSpPr/>
          <p:nvPr/>
        </p:nvSpPr>
        <p:spPr>
          <a:xfrm rot="10800000" flipV="1">
            <a:off x="6143275" y="3648968"/>
            <a:ext cx="2895216" cy="147732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rPr>
              <a:t>Algunas de las 'computadoras' del Observatorio de Harvard en 1925. Imagen: Cortesía de Harvard Univ. Archive</a:t>
            </a:r>
          </a:p>
        </p:txBody>
      </p:sp>
      <p:sp>
        <p:nvSpPr>
          <p:cNvPr id="9" name="Rectangle 1">
            <a:extLst>
              <a:ext uri="{FF2B5EF4-FFF2-40B4-BE49-F238E27FC236}">
                <a16:creationId xmlns:a16="http://schemas.microsoft.com/office/drawing/2014/main" id="{54BECB0C-ECF0-462B-84CC-F4A22EA47033}"/>
              </a:ext>
            </a:extLst>
          </p:cNvPr>
          <p:cNvSpPr>
            <a:spLocks noChangeArrowheads="1"/>
          </p:cNvSpPr>
          <p:nvPr/>
        </p:nvSpPr>
        <p:spPr bwMode="auto">
          <a:xfrm flipH="1">
            <a:off x="6143275" y="5089666"/>
            <a:ext cx="3000724"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rPr>
              <a:t>History</a:t>
            </a: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rPr>
              <a:t>Women</a:t>
            </a: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rPr>
              <a:t>who</a:t>
            </a: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rPr>
              <a:t>read</a:t>
            </a: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rPr>
              <a:t>the</a:t>
            </a: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 </a:t>
            </a:r>
            <a:r>
              <a:rPr kumimoji="0" lang="es-MX" altLang="es-MX"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rPr>
              <a:t>stars</a:t>
            </a: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4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Sue Nelson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hlinkClick r:id="rId3"/>
              </a:rPr>
              <a:t>https://www.nature.com/articles/539491a?WT.ec_id=NATURE-20161124&amp;spMailingID=52835365&amp;spUserID=MjA1NzcwMjE4MQS2&amp;spJobID=1047036490&amp;spReportId=MTA0NzAzNjQ5MAS2</a:t>
            </a:r>
            <a:endParaRPr kumimoji="0" lang="es-MX" altLang="es-MX" sz="12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endParaRPr>
          </a:p>
        </p:txBody>
      </p:sp>
      <p:sp>
        <p:nvSpPr>
          <p:cNvPr id="10" name="Rectangle 2">
            <a:extLst>
              <a:ext uri="{FF2B5EF4-FFF2-40B4-BE49-F238E27FC236}">
                <a16:creationId xmlns:a16="http://schemas.microsoft.com/office/drawing/2014/main" id="{A7D489A6-4B82-4334-8590-B361D62238B9}"/>
              </a:ext>
            </a:extLst>
          </p:cNvPr>
          <p:cNvSpPr>
            <a:spLocks noChangeArrowheads="1"/>
          </p:cNvSpPr>
          <p:nvPr/>
        </p:nvSpPr>
        <p:spPr bwMode="auto">
          <a:xfrm>
            <a:off x="105507" y="1267102"/>
            <a:ext cx="9038493"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Interesante artículo el de Sue Nelson, “</a:t>
            </a:r>
            <a:r>
              <a:rPr kumimoji="0" lang="es-MX" altLang="es-MX"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hlinkClick r:id="rId4"/>
              </a:rPr>
              <a:t>The</a:t>
            </a:r>
            <a:r>
              <a:rPr kumimoji="0" lang="es-MX"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hlinkClick r:id="rId4"/>
              </a:rPr>
              <a:t> Harvard </a:t>
            </a:r>
            <a:r>
              <a:rPr kumimoji="0" lang="es-MX" altLang="es-MX"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hlinkClick r:id="rId4"/>
              </a:rPr>
              <a:t>computers</a:t>
            </a:r>
            <a:r>
              <a:rPr kumimoji="0" lang="es-MX"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 </a:t>
            </a:r>
            <a:r>
              <a:rPr kumimoji="0" lang="es-MX" altLang="es-MX"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rPr>
              <a:t>Nature</a:t>
            </a:r>
            <a:r>
              <a:rPr kumimoji="0" lang="es-MX"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 455, 36-37 ( 4 </a:t>
            </a:r>
            <a:r>
              <a:rPr kumimoji="0" lang="es-MX" altLang="es-MX"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rPr>
              <a:t>September</a:t>
            </a:r>
            <a:r>
              <a:rPr kumimoji="0" lang="es-MX"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 2008 ), sobre </a:t>
            </a:r>
            <a:r>
              <a:rPr kumimoji="0" lang="es-MX" altLang="es-MX" sz="1800" b="1" i="0" u="none" strike="noStrike" kern="1200" cap="none" spc="0" normalizeH="0" baseline="0" noProof="0" dirty="0">
                <a:ln>
                  <a:noFill/>
                </a:ln>
                <a:solidFill>
                  <a:srgbClr val="FF0000"/>
                </a:solidFill>
                <a:effectLst/>
                <a:uLnTx/>
                <a:uFillTx/>
                <a:latin typeface="Arial" panose="020B0604020202020204" pitchFamily="34" charset="0"/>
                <a:ea typeface="+mn-ea"/>
                <a:cs typeface="Times New Roman"/>
              </a:rPr>
              <a:t>la época en la que las computadoras no eran máquinas sino mujeres. </a:t>
            </a:r>
            <a:r>
              <a:rPr kumimoji="0" lang="es-MX"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La foto, tomada en el Observatorio Harvard en Cambridge, Massachusetts, cerca de 1890, muestra 8 mujeres vistiendo trajes de estilo victoriano que están calculando, son “computadoras humanas” (término usado desde principios de los 1700s), miembros del así llamado “harén de </a:t>
            </a:r>
            <a:r>
              <a:rPr kumimoji="0" lang="es-MX" altLang="es-MX"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rPr>
              <a:t>Pickering</a:t>
            </a:r>
            <a:r>
              <a:rPr kumimoji="0" lang="es-MX" alt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 Estas mujeres están analizando fotografías del firmamento, catalogando estrellas</a:t>
            </a:r>
          </a:p>
        </p:txBody>
      </p:sp>
      <p:sp>
        <p:nvSpPr>
          <p:cNvPr id="11" name="AutoShape 3" descr="https://i0.wp.com/www.womanastronomer.com/computers.jpg">
            <a:extLst>
              <a:ext uri="{FF2B5EF4-FFF2-40B4-BE49-F238E27FC236}">
                <a16:creationId xmlns:a16="http://schemas.microsoft.com/office/drawing/2014/main" id="{06CA784B-9A73-430C-AB52-6D7BDE7ACF22}"/>
              </a:ext>
            </a:extLst>
          </p:cNvPr>
          <p:cNvSpPr>
            <a:spLocks noChangeAspect="1" noChangeArrowheads="1"/>
          </p:cNvSpPr>
          <p:nvPr/>
        </p:nvSpPr>
        <p:spPr bwMode="auto">
          <a:xfrm>
            <a:off x="261082" y="539508"/>
            <a:ext cx="5621111" cy="34865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a:ea typeface="+mn-ea"/>
              <a:cs typeface="Times New Roman"/>
            </a:endParaRPr>
          </a:p>
        </p:txBody>
      </p:sp>
      <p:sp>
        <p:nvSpPr>
          <p:cNvPr id="12" name="Rectángulo 11">
            <a:extLst>
              <a:ext uri="{FF2B5EF4-FFF2-40B4-BE49-F238E27FC236}">
                <a16:creationId xmlns:a16="http://schemas.microsoft.com/office/drawing/2014/main" id="{6AFA72B1-4054-42FA-A719-FA39055CA80C}"/>
              </a:ext>
            </a:extLst>
          </p:cNvPr>
          <p:cNvSpPr/>
          <p:nvPr/>
        </p:nvSpPr>
        <p:spPr>
          <a:xfrm>
            <a:off x="105507" y="620771"/>
            <a:ext cx="8622761" cy="64633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1"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Las computadoras de Harvard (o el harén “astronómico” de </a:t>
            </a:r>
            <a:r>
              <a:rPr kumimoji="0" lang="es-MX" altLang="es-MX"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a:rPr>
              <a:t>Pickering</a:t>
            </a:r>
            <a:r>
              <a:rPr kumimoji="0" lang="es-MX" altLang="es-MX" sz="1800" b="1"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rPr>
              <a:t>Publicado en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5"/>
              </a:rPr>
              <a:t>Francis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Times New Roman"/>
                <a:hlinkClick r:id="rId5"/>
              </a:rPr>
              <a:t>th</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5"/>
              </a:rPr>
              <a:t>)E mule Science's News</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Times New Roman"/>
              </a:rPr>
              <a:t>,  </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6" tooltip="04:39"/>
              </a:rPr>
              <a:t>9 septiembre 2008</a:t>
            </a: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rPr>
              <a:t> </a:t>
            </a:r>
          </a:p>
        </p:txBody>
      </p:sp>
      <p:sp>
        <p:nvSpPr>
          <p:cNvPr id="13" name="Rectángulo 12">
            <a:extLst>
              <a:ext uri="{FF2B5EF4-FFF2-40B4-BE49-F238E27FC236}">
                <a16:creationId xmlns:a16="http://schemas.microsoft.com/office/drawing/2014/main" id="{1C11F5D1-9A83-4B26-B67B-AC1C3F73DB02}"/>
              </a:ext>
            </a:extLst>
          </p:cNvPr>
          <p:cNvSpPr/>
          <p:nvPr/>
        </p:nvSpPr>
        <p:spPr>
          <a:xfrm>
            <a:off x="1009356" y="3313221"/>
            <a:ext cx="8134644" cy="28432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6"/>
              </a:rPr>
              <a:t>https://francisthemulenews.wordpress.com/2008/09/09/las-computadoras-de-harvard-o-el-haren-astronomico-de-pickering/</a:t>
            </a:r>
            <a:endParaRPr kumimoji="0" lang="es-MX" sz="1200" b="0" i="0" u="none" strike="noStrike" kern="1200" cap="none" spc="0" normalizeH="0" baseline="0" noProof="0" dirty="0">
              <a:ln>
                <a:noFill/>
              </a:ln>
              <a:solidFill>
                <a:prstClr val="black"/>
              </a:solidFill>
              <a:effectLst/>
              <a:uLnTx/>
              <a:uFillTx/>
              <a:latin typeface="Calibri" panose="020F0502020204030204"/>
              <a:ea typeface="+mn-ea"/>
              <a:cs typeface="Times New Roman"/>
            </a:endParaRPr>
          </a:p>
        </p:txBody>
      </p:sp>
    </p:spTree>
    <p:extLst>
      <p:ext uri="{BB962C8B-B14F-4D97-AF65-F5344CB8AC3E}">
        <p14:creationId xmlns:p14="http://schemas.microsoft.com/office/powerpoint/2010/main" val="1438141345"/>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3BAD976C-860D-4DCF-B7EA-12843F2D2707}"/>
              </a:ext>
            </a:extLst>
          </p:cNvPr>
          <p:cNvGraphicFramePr>
            <a:graphicFrameLocks noGrp="1"/>
          </p:cNvGraphicFramePr>
          <p:nvPr>
            <p:extLst>
              <p:ext uri="{D42A27DB-BD31-4B8C-83A1-F6EECF244321}">
                <p14:modId xmlns:p14="http://schemas.microsoft.com/office/powerpoint/2010/main" val="3225003394"/>
              </p:ext>
            </p:extLst>
          </p:nvPr>
        </p:nvGraphicFramePr>
        <p:xfrm>
          <a:off x="58056" y="708556"/>
          <a:ext cx="9027887" cy="5955623"/>
        </p:xfrm>
        <a:graphic>
          <a:graphicData uri="http://schemas.openxmlformats.org/drawingml/2006/table">
            <a:tbl>
              <a:tblPr firstRow="1" bandRow="1">
                <a:tableStyleId>{5C22544A-7EE6-4342-B048-85BDC9FD1C3A}</a:tableStyleId>
              </a:tblPr>
              <a:tblGrid>
                <a:gridCol w="4105981">
                  <a:extLst>
                    <a:ext uri="{9D8B030D-6E8A-4147-A177-3AD203B41FA5}">
                      <a16:colId xmlns:a16="http://schemas.microsoft.com/office/drawing/2014/main" val="2474675445"/>
                    </a:ext>
                  </a:extLst>
                </a:gridCol>
                <a:gridCol w="582134">
                  <a:extLst>
                    <a:ext uri="{9D8B030D-6E8A-4147-A177-3AD203B41FA5}">
                      <a16:colId xmlns:a16="http://schemas.microsoft.com/office/drawing/2014/main" val="2929306787"/>
                    </a:ext>
                  </a:extLst>
                </a:gridCol>
                <a:gridCol w="3712029">
                  <a:extLst>
                    <a:ext uri="{9D8B030D-6E8A-4147-A177-3AD203B41FA5}">
                      <a16:colId xmlns:a16="http://schemas.microsoft.com/office/drawing/2014/main" val="2863234396"/>
                    </a:ext>
                  </a:extLst>
                </a:gridCol>
                <a:gridCol w="627743">
                  <a:extLst>
                    <a:ext uri="{9D8B030D-6E8A-4147-A177-3AD203B41FA5}">
                      <a16:colId xmlns:a16="http://schemas.microsoft.com/office/drawing/2014/main" val="3022480239"/>
                    </a:ext>
                  </a:extLst>
                </a:gridCol>
              </a:tblGrid>
              <a:tr h="408263">
                <a:tc>
                  <a:txBody>
                    <a:bodyPr/>
                    <a:lstStyle/>
                    <a:p>
                      <a:pPr algn="ctr"/>
                      <a:r>
                        <a:rPr lang="es-MX" dirty="0"/>
                        <a:t>Ir a</a:t>
                      </a:r>
                    </a:p>
                  </a:txBody>
                  <a:tcPr>
                    <a:noFill/>
                  </a:tcPr>
                </a:tc>
                <a:tc>
                  <a:txBody>
                    <a:bodyPr/>
                    <a:lstStyle/>
                    <a:p>
                      <a:pPr algn="ctr"/>
                      <a:r>
                        <a:rPr lang="es-MX" dirty="0"/>
                        <a:t>#</a:t>
                      </a:r>
                    </a:p>
                  </a:txBody>
                  <a:tcPr>
                    <a:noFill/>
                  </a:tcPr>
                </a:tc>
                <a:tc>
                  <a:txBody>
                    <a:bodyPr/>
                    <a:lstStyle/>
                    <a:p>
                      <a:pPr algn="ctr"/>
                      <a:r>
                        <a:rPr lang="es-MX" dirty="0"/>
                        <a:t>Ir a</a:t>
                      </a:r>
                    </a:p>
                  </a:txBody>
                  <a:tcPr>
                    <a:noFill/>
                  </a:tcPr>
                </a:tc>
                <a:tc>
                  <a:txBody>
                    <a:bodyPr/>
                    <a:lstStyle/>
                    <a:p>
                      <a:pPr algn="ctr"/>
                      <a:r>
                        <a:rPr lang="es-MX" dirty="0"/>
                        <a:t>#</a:t>
                      </a:r>
                    </a:p>
                  </a:txBody>
                  <a:tcPr>
                    <a:noFill/>
                  </a:tcPr>
                </a:tc>
                <a:extLst>
                  <a:ext uri="{0D108BD9-81ED-4DB2-BD59-A6C34878D82A}">
                    <a16:rowId xmlns:a16="http://schemas.microsoft.com/office/drawing/2014/main" val="162593965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1</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2" action="ppaction://hlinksldjump"/>
                        </a:rPr>
                        <a:t>.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2" action="ppaction://hlinksldjump"/>
                        </a:rPr>
                        <a:t>INTRODUCCIÓN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1.1 Génesis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1.2 Actualidad (24 de Febrero del 2018)</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1.3 Epistemología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3" action="ppaction://hlinksldjump"/>
                        </a:rPr>
                        <a:t>FUNDAMENTACIÓN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 Fundamentos de la Informática: Ciencias, </a:t>
                      </a: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Teorías, Teoremas, Leyes, Paradigmas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4318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4" action="ppaction://hlinksldjump"/>
                        </a:rPr>
                        <a:t>2.1.1 Paradigmas de la 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2.1.1.1 Paradigma de sistemas.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 Paradigma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2.1.1.2.1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Aspectos de la Información:</a:t>
                      </a: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Datos, Entropía 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12954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Conocimiento...</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5" action="ppaction://hlinksldjump"/>
                        </a:rPr>
                        <a:t>2.1.1.3 Paradigma de factores esenciales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2.1.1.3.1 Materia –Energía-Información</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(MEI)</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Algunas Relaciones entre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materia, energía e información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2.1.1.4 Paradigma de evolución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2.1.1.5 Paradigma del mínimo esfuerzo</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2.3 Propiedades Informáticas: Densidad y</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 Frecuencia, Simetría...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2.3.1 Simetría y Teorema de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Noether</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hlinkClick r:id="rId2" action="ppaction://hlinksldjump"/>
                        </a:rPr>
                        <a:t>3</a:t>
                      </a:r>
                      <a:endPar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3" action="ppaction://hlinksldjump"/>
                        </a:rPr>
                        <a:t>46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4" action="ppaction://hlinksldjump"/>
                        </a:rPr>
                        <a:t>56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5" action="ppaction://hlinksldjump"/>
                        </a:rPr>
                        <a:t>96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6" action="ppaction://hlinksldjump"/>
                        </a:rPr>
                        <a:t>118</a:t>
                      </a:r>
                      <a:endParaRPr lang="es-MX" sz="1400" b="0" dirty="0">
                        <a:solidFill>
                          <a:schemeClr val="tx1"/>
                        </a:solidFill>
                      </a:endParaRPr>
                    </a:p>
                  </a:txBody>
                  <a:tcPr>
                    <a:noFill/>
                  </a:tcPr>
                </a:tc>
                <a:tc>
                  <a:txBody>
                    <a:bodyPr/>
                    <a:lstStyle/>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2.4 Métodos, Técnicas Informáticas: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Búsqueda...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2.5 Áreas de la Informática: Inteligencia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Artificial y Vida Artificial, Robótica...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7" action="ppaction://hlinksldjump"/>
                        </a:rPr>
                        <a:t>INFORMÁTICA APLICADA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3.1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Técnoinformática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3.2 Algunas áreas de aplicación de la</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Informática Educativa,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Administrativa, Medico  </a:t>
                      </a: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Biológica....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8" action="ppaction://hlinksldjump"/>
                        </a:rPr>
                        <a:t>INTERRELACIONES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4.1. Interdisciplina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4.2 Conceptos comunes a múltiples áreas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4.3 La Informática Ciencia Fundamenta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4.4 Informatización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 </a:t>
                      </a:r>
                      <a:r>
                        <a:rPr kumimoji="0" lang="es-ES"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9" action="ppaction://hlinksldjump"/>
                        </a:rPr>
                        <a:t>LA INFORMACIÓN COMO FACTOR FUNDAMENTAL </a:t>
                      </a:r>
                      <a:endParaRPr kumimoji="0" lang="es-MX"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5.1 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5.2 Transmisión Instantánea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Conclusión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7" action="ppaction://hlinksldjump"/>
                        </a:rPr>
                        <a:t>157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8" action="ppaction://hlinksldjump"/>
                        </a:rPr>
                        <a:t>217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9" action="ppaction://hlinksldjump"/>
                        </a:rPr>
                        <a:t>243</a:t>
                      </a:r>
                      <a:endPar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txBody>
                  <a:tcPr>
                    <a:noFill/>
                  </a:tcPr>
                </a:tc>
                <a:extLst>
                  <a:ext uri="{0D108BD9-81ED-4DB2-BD59-A6C34878D82A}">
                    <a16:rowId xmlns:a16="http://schemas.microsoft.com/office/drawing/2014/main" val="2588731506"/>
                  </a:ext>
                </a:extLst>
              </a:tr>
            </a:tbl>
          </a:graphicData>
        </a:graphic>
      </p:graphicFrame>
      <p:sp>
        <p:nvSpPr>
          <p:cNvPr id="4" name="Rectángulo 3">
            <a:extLst>
              <a:ext uri="{FF2B5EF4-FFF2-40B4-BE49-F238E27FC236}">
                <a16:creationId xmlns:a16="http://schemas.microsoft.com/office/drawing/2014/main" id="{8E9FFC44-C780-44F2-89F0-CE0FCF21096B}"/>
              </a:ext>
            </a:extLst>
          </p:cNvPr>
          <p:cNvSpPr/>
          <p:nvPr/>
        </p:nvSpPr>
        <p:spPr>
          <a:xfrm>
            <a:off x="506985" y="0"/>
            <a:ext cx="8307231" cy="67710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Esquema</a:t>
            </a:r>
            <a:endParaRPr kumimoji="0" lang="es-MX" sz="20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hlinkClick r:id="rId10"/>
              </a:rPr>
              <a:t>http://www.fgalindosoria.com/informatica/Informatica18/Informatica_Esquema.pdf</a:t>
            </a:r>
            <a:endParaRPr kumimoji="0" 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
        <p:nvSpPr>
          <p:cNvPr id="2" name="Rectángulo 1">
            <a:extLst>
              <a:ext uri="{FF2B5EF4-FFF2-40B4-BE49-F238E27FC236}">
                <a16:creationId xmlns:a16="http://schemas.microsoft.com/office/drawing/2014/main" id="{2F3835F8-FF1A-467D-8480-6BF140C39AC7}"/>
              </a:ext>
            </a:extLst>
          </p:cNvPr>
          <p:cNvSpPr/>
          <p:nvPr/>
        </p:nvSpPr>
        <p:spPr>
          <a:xfrm>
            <a:off x="4178912" y="6519446"/>
            <a:ext cx="4965088"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FFFFCC"/>
                </a:solidFill>
                <a:effectLst/>
                <a:uLnTx/>
                <a:uFillTx/>
                <a:latin typeface="Times New Roman"/>
                <a:ea typeface="+mn-ea"/>
                <a:cs typeface="+mn-cs"/>
                <a:hlinkClick r:id="rId11"/>
              </a:rPr>
              <a:t>http://www.fgalindosoria.com/informatica/Informatica18/</a:t>
            </a:r>
            <a:endParaRPr kumimoji="0" lang="es-MX" sz="16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657138709"/>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AB701412-C1C5-4E27-B0AC-976C71FDFC3D}"/>
              </a:ext>
            </a:extLst>
          </p:cNvPr>
          <p:cNvSpPr/>
          <p:nvPr/>
        </p:nvSpPr>
        <p:spPr>
          <a:xfrm>
            <a:off x="0" y="0"/>
            <a:ext cx="9143999" cy="686341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mn-ea"/>
                <a:cs typeface="+mn-cs"/>
              </a:rPr>
              <a:t>“A mi juicio, está apareciendo otra idea de ciencia en la que la información juega un papel protagonista, en lugar de la materia.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mn-ea"/>
                <a:cs typeface="+mn-cs"/>
              </a:rPr>
              <a:t>Durante siglos los físicos han pensado que la materia es la sustancia primitiva, la base de las teorías físicas. Yo creo que ahora </a:t>
            </a:r>
            <a:r>
              <a:rPr kumimoji="0" lang="es-MX" altLang="es-MX" sz="3200" b="1" i="0" u="none" strike="noStrike" kern="1200" cap="none" spc="0" normalizeH="0" baseline="0" noProof="0" dirty="0">
                <a:ln>
                  <a:noFill/>
                </a:ln>
                <a:solidFill>
                  <a:srgbClr val="FF0000"/>
                </a:solidFill>
                <a:effectLst/>
                <a:uLnTx/>
                <a:uFillTx/>
                <a:latin typeface="Calibri" panose="020F0502020204030204"/>
                <a:ea typeface="+mn-ea"/>
                <a:cs typeface="+mn-cs"/>
              </a:rPr>
              <a:t>existe un movimiento que concibe la información como la magnitud primaria y la materia como algo que emerge de un entendimiento correcto de la información</a:t>
            </a: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Entrevista a Paul Davies – Físico australiano que investiga cosmología, teoría cuántica de campos y astrobiología.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Citada en el Capítulo VIII Destruir las barreras del espacio y del tiempo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Del extracto del Libro Cara a Cara con la Vida. La Mente y el Universo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Conversaciones con los grandes científicos de nuestro tiempo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rPr>
              <a:t>Eduardo Punset (Ligado el 9 de Agosto del 2008)</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http://almendrucotrick.com/wp-content/uploads/File/Cara%20a%20cara%20con%20la%20vida.pdf</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1598880"/>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F341AC1-7005-4615-A9AA-CDCD09540927}"/>
              </a:ext>
            </a:extLst>
          </p:cNvPr>
          <p:cNvSpPr/>
          <p:nvPr/>
        </p:nvSpPr>
        <p:spPr>
          <a:xfrm>
            <a:off x="1" y="0"/>
            <a:ext cx="9143999" cy="649408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Si preguntamos de qué se compone el mundo físico, se nos responderá que de "materia y energía". Pero quien sepa algo de ingeniería, biología y física nos citará también la información como elemento no menos importante.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El robot de una fábrica de automóviles es de metal y plástico, pero no hará nada útil sin abundantes instrucciones que le digan qué pieza ha de soldar a otra.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 ribosoma de una célula se construye con aminoácidos y alimenta con la energía generada por la conversión del ATP en ADP, pero no podría sintetizar proteínas sin la información suministrada por el ADN del núcleo celular.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 siglo de investigaciones nos ha enseñado que la información desempeña una función esencial en los sistemas y procesos físicos.</a:t>
            </a:r>
            <a:endParaRPr kumimoji="0" lang="es-MX"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Hoy, una línea de pensamiento iniciada por John A.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Wheeler</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de la Universidad de Princeton, considera que el mundo físico está hecho de información; la energía y la materia serían accesorios.</a:t>
            </a:r>
          </a:p>
        </p:txBody>
      </p:sp>
      <p:sp>
        <p:nvSpPr>
          <p:cNvPr id="3" name="Rectángulo 2">
            <a:extLst>
              <a:ext uri="{FF2B5EF4-FFF2-40B4-BE49-F238E27FC236}">
                <a16:creationId xmlns:a16="http://schemas.microsoft.com/office/drawing/2014/main" id="{1752EC49-9C0B-4DFF-B034-8C19AACFC85A}"/>
              </a:ext>
            </a:extLst>
          </p:cNvPr>
          <p:cNvSpPr/>
          <p:nvPr/>
        </p:nvSpPr>
        <p:spPr>
          <a:xfrm>
            <a:off x="0" y="6186309"/>
            <a:ext cx="9059916" cy="623248"/>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información en el universo holográfico   Jacob D. </a:t>
            </a:r>
            <a:r>
              <a:rPr kumimoji="0" 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Bekenstein</a:t>
            </a:r>
            <a:endPar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https://www.investigacionyciencia.es/revistas/investigacion-y-ciencia/la-informacin-en-el-universo-hologrfico-361/la-informacin-en-el-universo-hologrfico-3958</a:t>
            </a:r>
            <a:endParaRPr kumimoji="0" lang="es-MX" sz="105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72978434"/>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9556550-5680-499B-AB79-6FE6B9C10DF8}"/>
              </a:ext>
            </a:extLst>
          </p:cNvPr>
          <p:cNvSpPr/>
          <p:nvPr/>
        </p:nvSpPr>
        <p:spPr>
          <a:xfrm>
            <a:off x="178230" y="57924"/>
            <a:ext cx="8965769" cy="62478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Teorema de no pelo</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El </a:t>
            </a:r>
            <a:r>
              <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rPr>
              <a:t>teorema de no pelo</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rPr>
              <a:t>teorema sin pelo</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o </a:t>
            </a:r>
            <a:r>
              <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rPr>
              <a:t>teorema de la calvicie</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(traducción del inglés </a:t>
            </a:r>
            <a:r>
              <a:rPr kumimoji="0" lang="es-ES" sz="2400" b="1" i="1" u="none" strike="noStrike" kern="1200" cap="none" spc="0" normalizeH="0" baseline="0" noProof="0" dirty="0">
                <a:ln>
                  <a:noFill/>
                </a:ln>
                <a:solidFill>
                  <a:prstClr val="black"/>
                </a:solidFill>
                <a:effectLst/>
                <a:uLnTx/>
                <a:uFillTx/>
                <a:latin typeface="Calibri" panose="020F0502020204030204"/>
                <a:ea typeface="+mn-ea"/>
                <a:cs typeface="+mn-cs"/>
              </a:rPr>
              <a:t>no </a:t>
            </a:r>
            <a:r>
              <a:rPr kumimoji="0" lang="es-ES" sz="2400" b="1" i="1" u="none" strike="noStrike" kern="1200" cap="none" spc="0" normalizeH="0" baseline="0" noProof="0" dirty="0" err="1">
                <a:ln>
                  <a:noFill/>
                </a:ln>
                <a:solidFill>
                  <a:prstClr val="black"/>
                </a:solidFill>
                <a:effectLst/>
                <a:uLnTx/>
                <a:uFillTx/>
                <a:latin typeface="Calibri" panose="020F0502020204030204"/>
                <a:ea typeface="+mn-ea"/>
                <a:cs typeface="+mn-cs"/>
              </a:rPr>
              <a:t>hair</a:t>
            </a:r>
            <a:r>
              <a:rPr kumimoji="0" lang="es-ES" sz="2400"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2400" b="1" i="1" u="none" strike="noStrike" kern="1200" cap="none" spc="0" normalizeH="0" baseline="0" noProof="0" dirty="0" err="1">
                <a:ln>
                  <a:noFill/>
                </a:ln>
                <a:solidFill>
                  <a:prstClr val="black"/>
                </a:solidFill>
                <a:effectLst/>
                <a:uLnTx/>
                <a:uFillTx/>
                <a:latin typeface="Calibri" panose="020F0502020204030204"/>
                <a:ea typeface="+mn-ea"/>
                <a:cs typeface="+mn-cs"/>
              </a:rPr>
              <a:t>theorem</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postula que todas las soluciones del </a:t>
            </a:r>
            <a:r>
              <a:rPr kumimoji="0" lang="es-ES" sz="2400" b="0" i="0" u="sng" strike="noStrike" kern="1200" cap="none" spc="0" normalizeH="0" baseline="0" noProof="0" dirty="0">
                <a:ln>
                  <a:noFill/>
                </a:ln>
                <a:solidFill>
                  <a:srgbClr val="0000FF"/>
                </a:solidFill>
                <a:effectLst/>
                <a:uLnTx/>
                <a:uFillTx/>
                <a:latin typeface="Calibri" panose="020F0502020204030204"/>
                <a:ea typeface="+mn-ea"/>
                <a:cs typeface="+mn-cs"/>
                <a:hlinkClick r:id="rId2" tooltip="Agujero negro"/>
              </a:rPr>
              <a:t>agujero negro</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descritas en las </a:t>
            </a:r>
            <a:r>
              <a:rPr kumimoji="0" lang="es-ES" sz="2400" b="0" i="0" u="sng" strike="noStrike" kern="1200" cap="none" spc="0" normalizeH="0" baseline="0" noProof="0" dirty="0">
                <a:ln>
                  <a:noFill/>
                </a:ln>
                <a:solidFill>
                  <a:srgbClr val="0000FF"/>
                </a:solidFill>
                <a:effectLst/>
                <a:uLnTx/>
                <a:uFillTx/>
                <a:latin typeface="Calibri" panose="020F0502020204030204"/>
                <a:ea typeface="+mn-ea"/>
                <a:cs typeface="+mn-cs"/>
                <a:hlinkClick r:id="rId3" tooltip="Ecuaciones del campo de Einstein"/>
              </a:rPr>
              <a:t>ecuaciones de Einstein-Maxwell</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de gravitación y electromagnetismo en la </a:t>
            </a:r>
            <a:r>
              <a:rPr kumimoji="0" lang="es-ES" sz="2400" b="0" i="0" u="sng" strike="noStrike" kern="1200" cap="none" spc="0" normalizeH="0" baseline="0" noProof="0" dirty="0">
                <a:ln>
                  <a:noFill/>
                </a:ln>
                <a:solidFill>
                  <a:srgbClr val="0000FF"/>
                </a:solidFill>
                <a:effectLst/>
                <a:uLnTx/>
                <a:uFillTx/>
                <a:latin typeface="Calibri" panose="020F0502020204030204"/>
                <a:ea typeface="+mn-ea"/>
                <a:cs typeface="+mn-cs"/>
                <a:hlinkClick r:id="rId4" tooltip="Teoría general de la relatividad"/>
              </a:rPr>
              <a:t>relatividad general</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pueden ser caracterizadas por solo tres parámetros observables de manera externa: su masa M, su carga Q y su </a:t>
            </a:r>
            <a:r>
              <a:rPr kumimoji="0" lang="es-ES" sz="2400" b="0" i="0" u="sng" strike="noStrike" kern="1200" cap="none" spc="0" normalizeH="0" baseline="0" noProof="0" dirty="0">
                <a:ln>
                  <a:noFill/>
                </a:ln>
                <a:solidFill>
                  <a:srgbClr val="0000FF"/>
                </a:solidFill>
                <a:effectLst/>
                <a:uLnTx/>
                <a:uFillTx/>
                <a:latin typeface="Calibri" panose="020F0502020204030204"/>
                <a:ea typeface="+mn-ea"/>
                <a:cs typeface="+mn-cs"/>
                <a:hlinkClick r:id="rId5" tooltip="Momento angular"/>
              </a:rPr>
              <a:t>momento angular</a:t>
            </a:r>
            <a:r>
              <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rPr>
              <a:t> J.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Toda otra información acerca de la materia que forma el agujero negro o que está cayendo en él, desaparece detrás del </a:t>
            </a:r>
            <a:r>
              <a:rPr kumimoji="0" lang="es-ES" sz="2400" b="1" i="0" u="sng" strike="noStrike" kern="1200" cap="none" spc="0" normalizeH="0" baseline="0" noProof="0" dirty="0">
                <a:ln>
                  <a:noFill/>
                </a:ln>
                <a:solidFill>
                  <a:srgbClr val="0000FF"/>
                </a:solidFill>
                <a:effectLst/>
                <a:uLnTx/>
                <a:uFillTx/>
                <a:latin typeface="Calibri" panose="020F0502020204030204"/>
                <a:ea typeface="Times New Roman" panose="02020603050405020304" pitchFamily="18" charset="0"/>
                <a:cs typeface="+mn-cs"/>
                <a:hlinkClick r:id="rId6" tooltip="Horizonte de sucesos"/>
              </a:rPr>
              <a:t>horizonte de sucesos</a:t>
            </a:r>
            <a:r>
              <a:rPr kumimoji="0" lang="es-ES" sz="2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a:t>
            </a:r>
            <a:r>
              <a:rPr kumimoji="0" lang="es-ES"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y es permanentemente inaccesible a un observador externo (paradoja de la formación del agujero negro).</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El físico estadounidense </a:t>
            </a:r>
            <a:r>
              <a:rPr kumimoji="0" lang="es-ES" sz="2400" b="0" i="0" u="sng" strike="noStrike" kern="1200" cap="none" spc="0" normalizeH="0" baseline="0" noProof="0" dirty="0">
                <a:ln>
                  <a:noFill/>
                </a:ln>
                <a:solidFill>
                  <a:srgbClr val="0000FF"/>
                </a:solidFill>
                <a:effectLst/>
                <a:uLnTx/>
                <a:uFillTx/>
                <a:latin typeface="Calibri" panose="020F0502020204030204"/>
                <a:ea typeface="Times New Roman" panose="02020603050405020304" pitchFamily="18" charset="0"/>
                <a:cs typeface="+mn-cs"/>
                <a:hlinkClick r:id="rId7" tooltip="John Archibald Wheeler"/>
              </a:rPr>
              <a:t>John Archibald </a:t>
            </a:r>
            <a:r>
              <a:rPr kumimoji="0" lang="es-ES" sz="2400" b="0" i="0" u="sng" strike="noStrike" kern="1200" cap="none" spc="0" normalizeH="0" baseline="0" noProof="0" dirty="0" err="1">
                <a:ln>
                  <a:noFill/>
                </a:ln>
                <a:solidFill>
                  <a:srgbClr val="0000FF"/>
                </a:solidFill>
                <a:effectLst/>
                <a:uLnTx/>
                <a:uFillTx/>
                <a:latin typeface="Calibri" panose="020F0502020204030204"/>
                <a:ea typeface="Times New Roman" panose="02020603050405020304" pitchFamily="18" charset="0"/>
                <a:cs typeface="+mn-cs"/>
                <a:hlinkClick r:id="rId7" tooltip="John Archibald Wheeler"/>
              </a:rPr>
              <a:t>Wheeler</a:t>
            </a:r>
            <a:r>
              <a:rPr kumimoji="0" lang="es-ES"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(1911-2008) ―quien en 1968 acuñó el término «agujero negro»― expresó esta idea con la frase «</a:t>
            </a:r>
            <a:r>
              <a:rPr kumimoji="0" lang="es-ES" sz="24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los agujeros negros no tienen pelo» (o sea, no tienen información</a:t>
            </a:r>
            <a:r>
              <a:rPr kumimoji="0" lang="es-ES"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que dio origen al nombre de este teorema</a:t>
            </a:r>
          </a:p>
        </p:txBody>
      </p:sp>
      <p:sp>
        <p:nvSpPr>
          <p:cNvPr id="3" name="Rectángulo 2">
            <a:extLst>
              <a:ext uri="{FF2B5EF4-FFF2-40B4-BE49-F238E27FC236}">
                <a16:creationId xmlns:a16="http://schemas.microsoft.com/office/drawing/2014/main" id="{467FD6C5-4977-4A4A-A6C7-6F71DD4BA7A3}"/>
              </a:ext>
            </a:extLst>
          </p:cNvPr>
          <p:cNvSpPr/>
          <p:nvPr/>
        </p:nvSpPr>
        <p:spPr>
          <a:xfrm>
            <a:off x="3742006" y="6251992"/>
            <a:ext cx="522376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https://es.wikipedia.org/wiki/Teorema_de_no_pelo</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3404895"/>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102C28C-3FD4-494A-BB0E-1E297AFE0374}"/>
              </a:ext>
            </a:extLst>
          </p:cNvPr>
          <p:cNvSpPr/>
          <p:nvPr/>
        </p:nvSpPr>
        <p:spPr>
          <a:xfrm>
            <a:off x="0" y="0"/>
            <a:ext cx="9143999" cy="698652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Calibri" panose="020F0502020204030204"/>
                <a:ea typeface="+mn-ea"/>
                <a:cs typeface="+mn-cs"/>
              </a:rPr>
              <a:t>Paradoja de la Pérdida de Información en los Agujeros Negros</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Calibri" panose="020F0502020204030204"/>
                <a:ea typeface="+mn-ea"/>
                <a:cs typeface="+mn-cs"/>
              </a:rPr>
              <a:t>En 1974 Stephen Hawking, planteo un problema que llevo a la paradoja de la pérdida de información en los agujeros negros.</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Calibri" panose="020F0502020204030204"/>
                <a:ea typeface="+mn-ea"/>
                <a:cs typeface="+mn-cs"/>
              </a:rPr>
              <a:t>Básicamente el problema que planteo Hawking, fue que si se lanza una Biblia a un agujero negro, la información de esa Biblia desaparece.</a:t>
            </a:r>
          </a:p>
          <a:p>
            <a:pPr marL="0" marR="0" lvl="0" indent="0" algn="l" defTabSz="457200" rtl="0" eaLnBrk="1" fontAlgn="auto" latinLnBrk="0" hangingPunct="1">
              <a:lnSpc>
                <a:spcPct val="100000"/>
              </a:lnSpc>
              <a:spcBef>
                <a:spcPts val="0"/>
              </a:spcBef>
              <a:spcAft>
                <a:spcPts val="40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Calibri" panose="020F0502020204030204"/>
                <a:ea typeface="+mn-ea"/>
                <a:cs typeface="+mn-cs"/>
              </a:rPr>
              <a:t>Este planteamiento causo una gran controversia, ya que muchos dijeron que la información de la Biblia no se podía 'perder y otros apoyaban que la información de cualquier objeto que cae en un agujero negro se pierde. Y ha creado una gran cantidad de investigación sobre el tema</a:t>
            </a:r>
          </a:p>
          <a:p>
            <a:pPr marL="0" marR="0" lvl="0" indent="0" algn="r" defTabSz="457200" rtl="0" eaLnBrk="1" fontAlgn="auto" latinLnBrk="0" hangingPunct="1">
              <a:lnSpc>
                <a:spcPct val="100000"/>
              </a:lnSpc>
              <a:spcBef>
                <a:spcPts val="0"/>
              </a:spcBef>
              <a:spcAft>
                <a:spcPts val="40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Calibri" panose="020F0502020204030204"/>
                <a:ea typeface="+mn-ea"/>
                <a:cs typeface="+mn-cs"/>
              </a:rPr>
              <a:t>Existe la opinión que si Hawking hubiera propuesto lanzar otro libro, como por ejemplo una novela o un libro de cocina, nadie se habría dado cuenta.</a:t>
            </a:r>
          </a:p>
        </p:txBody>
      </p:sp>
    </p:spTree>
    <p:extLst>
      <p:ext uri="{BB962C8B-B14F-4D97-AF65-F5344CB8AC3E}">
        <p14:creationId xmlns:p14="http://schemas.microsoft.com/office/powerpoint/2010/main" val="3212479591"/>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88BD6E-D697-49C2-A602-DBEB57B6A0A3}"/>
              </a:ext>
            </a:extLst>
          </p:cNvPr>
          <p:cNvSpPr/>
          <p:nvPr/>
        </p:nvSpPr>
        <p:spPr>
          <a:xfrm>
            <a:off x="42203" y="129357"/>
            <a:ext cx="9101797" cy="6647974"/>
          </a:xfrm>
          <a:prstGeom prst="rect">
            <a:avLst/>
          </a:prstGeom>
        </p:spPr>
        <p:txBody>
          <a:bodyPr wrap="square">
            <a:spAutoFit/>
          </a:bodyPr>
          <a:lstStyle/>
          <a:p>
            <a:pPr>
              <a:spcAft>
                <a:spcPts val="0"/>
              </a:spcAft>
            </a:pPr>
            <a:r>
              <a:rPr lang="es-ES" sz="2000" dirty="0">
                <a:latin typeface="Times New Roman" panose="02020603050405020304" pitchFamily="18" charset="0"/>
                <a:ea typeface="Times New Roman" panose="02020603050405020304" pitchFamily="18" charset="0"/>
              </a:rPr>
              <a:t>el físico </a:t>
            </a:r>
            <a:r>
              <a:rPr lang="es-ES" sz="2000" i="1" dirty="0">
                <a:latin typeface="Times New Roman" panose="02020603050405020304" pitchFamily="18" charset="0"/>
                <a:ea typeface="Times New Roman" panose="02020603050405020304" pitchFamily="18" charset="0"/>
              </a:rPr>
              <a:t>Jacob D. </a:t>
            </a:r>
            <a:r>
              <a:rPr lang="es-ES" sz="2000" i="1" dirty="0" err="1">
                <a:latin typeface="Times New Roman" panose="02020603050405020304" pitchFamily="18" charset="0"/>
                <a:ea typeface="Times New Roman" panose="02020603050405020304" pitchFamily="18" charset="0"/>
              </a:rPr>
              <a:t>Bekenstein</a:t>
            </a:r>
            <a:r>
              <a:rPr lang="es-ES" sz="2000" dirty="0">
                <a:latin typeface="Times New Roman" panose="02020603050405020304" pitchFamily="18" charset="0"/>
                <a:ea typeface="Times New Roman" panose="02020603050405020304" pitchFamily="18" charset="0"/>
              </a:rPr>
              <a:t>, que llegó a la conclusión de que </a:t>
            </a:r>
            <a:r>
              <a:rPr lang="es-ES" sz="2000" b="1" dirty="0">
                <a:latin typeface="Times New Roman" panose="02020603050405020304" pitchFamily="18" charset="0"/>
                <a:ea typeface="Times New Roman" panose="02020603050405020304" pitchFamily="18" charset="0"/>
              </a:rPr>
              <a:t>los agujeros negros no incumplen las leyes de la física porque ni la información ni la entropía de la materia que cae en su interior desaparecen, sino que quedan plasmadas </a:t>
            </a:r>
            <a:r>
              <a:rPr lang="es-ES" sz="2000" b="1" i="1" dirty="0">
                <a:latin typeface="Times New Roman" panose="02020603050405020304" pitchFamily="18" charset="0"/>
                <a:ea typeface="Times New Roman" panose="02020603050405020304" pitchFamily="18" charset="0"/>
              </a:rPr>
              <a:t>en su superficie </a:t>
            </a:r>
            <a:r>
              <a:rPr lang="es-ES" sz="2000" dirty="0">
                <a:latin typeface="Times New Roman" panose="02020603050405020304" pitchFamily="18" charset="0"/>
                <a:ea typeface="Times New Roman" panose="02020603050405020304" pitchFamily="18" charset="0"/>
              </a:rPr>
              <a:t>o, mejor dicho, en la superficie de su horizonte de sucesos, el punto de no retorno.</a:t>
            </a:r>
          </a:p>
          <a:p>
            <a:pPr>
              <a:spcAft>
                <a:spcPts val="0"/>
              </a:spcAft>
            </a:pPr>
            <a:r>
              <a:rPr lang="es-ES" sz="1000" dirty="0">
                <a:latin typeface="Times New Roman" panose="02020603050405020304" pitchFamily="18" charset="0"/>
                <a:ea typeface="Times New Roman" panose="02020603050405020304" pitchFamily="18" charset="0"/>
              </a:rPr>
              <a:t>....</a:t>
            </a:r>
          </a:p>
          <a:p>
            <a:pPr>
              <a:spcAft>
                <a:spcPts val="0"/>
              </a:spcAft>
            </a:pPr>
            <a:r>
              <a:rPr lang="es-ES" sz="2000" dirty="0" err="1">
                <a:latin typeface="Times New Roman" panose="02020603050405020304" pitchFamily="18" charset="0"/>
                <a:ea typeface="Times New Roman" panose="02020603050405020304" pitchFamily="18" charset="0"/>
              </a:rPr>
              <a:t>Bekenstein</a:t>
            </a:r>
            <a:r>
              <a:rPr lang="es-ES" sz="2000" dirty="0">
                <a:latin typeface="Times New Roman" panose="02020603050405020304" pitchFamily="18" charset="0"/>
                <a:ea typeface="Times New Roman" panose="02020603050405020304" pitchFamily="18" charset="0"/>
              </a:rPr>
              <a:t> llegó a esta conclusión después de analizar las matemáticas que definen los agujeros negros y darse cuenta de que </a:t>
            </a:r>
            <a:r>
              <a:rPr lang="es-ES" sz="2000" b="1" dirty="0">
                <a:latin typeface="Times New Roman" panose="02020603050405020304" pitchFamily="18" charset="0"/>
                <a:ea typeface="Times New Roman" panose="02020603050405020304" pitchFamily="18" charset="0"/>
              </a:rPr>
              <a:t>la superficie del horizonte de sucesos crece con un nuevo “píxel”, del tamaño de un </a:t>
            </a:r>
            <a:r>
              <a:rPr lang="es-ES" sz="2000" b="1" i="1" dirty="0">
                <a:latin typeface="Times New Roman" panose="02020603050405020304" pitchFamily="18" charset="0"/>
                <a:ea typeface="Times New Roman" panose="02020603050405020304" pitchFamily="18" charset="0"/>
              </a:rPr>
              <a:t>área de Planck</a:t>
            </a:r>
            <a:r>
              <a:rPr lang="es-ES" sz="2000" b="1" dirty="0">
                <a:latin typeface="Times New Roman" panose="02020603050405020304" pitchFamily="18" charset="0"/>
                <a:ea typeface="Times New Roman" panose="02020603050405020304" pitchFamily="18" charset="0"/>
              </a:rPr>
              <a:t>, cada vez que la atraviesa una nueva unidad de información</a:t>
            </a:r>
            <a:r>
              <a:rPr lang="es-ES" sz="2000" dirty="0">
                <a:latin typeface="Times New Roman" panose="02020603050405020304" pitchFamily="18" charset="0"/>
                <a:ea typeface="Times New Roman" panose="02020603050405020304" pitchFamily="18" charset="0"/>
              </a:rPr>
              <a:t> (una partícula elemental, por ejemplo). De ahí que dedujera que la información de las cosas que caen en un agujero negro queda grabada en estos pequeños “píxeles” de su superficie bidimensional.</a:t>
            </a:r>
          </a:p>
          <a:p>
            <a:pPr>
              <a:spcAft>
                <a:spcPts val="0"/>
              </a:spcAft>
            </a:pPr>
            <a:r>
              <a:rPr lang="es-ES" sz="2000" dirty="0">
                <a:latin typeface="Times New Roman" panose="02020603050405020304" pitchFamily="18" charset="0"/>
                <a:ea typeface="Times New Roman" panose="02020603050405020304" pitchFamily="18" charset="0"/>
              </a:rPr>
              <a:t>....la información de las partículas que componían el objeto (como su posición o su velocidad) deja una marca a lo largo del horizonte de sucesos cuando lo atraviesan. </a:t>
            </a:r>
          </a:p>
          <a:p>
            <a:pPr>
              <a:spcAft>
                <a:spcPts val="0"/>
              </a:spcAft>
            </a:pPr>
            <a:r>
              <a:rPr lang="es-ES" sz="1000" dirty="0">
                <a:latin typeface="Times New Roman" panose="02020603050405020304" pitchFamily="18" charset="0"/>
                <a:ea typeface="Times New Roman" panose="02020603050405020304" pitchFamily="18" charset="0"/>
              </a:rPr>
              <a:t>....</a:t>
            </a:r>
          </a:p>
          <a:p>
            <a:pPr>
              <a:spcAft>
                <a:spcPts val="0"/>
              </a:spcAft>
            </a:pPr>
            <a:r>
              <a:rPr lang="es-ES" sz="2400" b="1" dirty="0">
                <a:latin typeface="Times New Roman" panose="02020603050405020304" pitchFamily="18" charset="0"/>
                <a:ea typeface="Times New Roman" panose="02020603050405020304" pitchFamily="18" charset="0"/>
              </a:rPr>
              <a:t>el </a:t>
            </a:r>
            <a:r>
              <a:rPr lang="es-ES" sz="2400" b="1" i="1" dirty="0">
                <a:latin typeface="Times New Roman" panose="02020603050405020304" pitchFamily="18" charset="0"/>
                <a:ea typeface="Times New Roman" panose="02020603050405020304" pitchFamily="18" charset="0"/>
              </a:rPr>
              <a:t>principio holográfico</a:t>
            </a:r>
            <a:r>
              <a:rPr lang="es-ES" sz="2400" b="1" dirty="0">
                <a:latin typeface="Times New Roman" panose="02020603050405020304" pitchFamily="18" charset="0"/>
                <a:ea typeface="Times New Roman" panose="02020603050405020304" pitchFamily="18" charset="0"/>
              </a:rPr>
              <a:t>, un postulado que sostiene que la máxima cantidad de información que puede contener </a:t>
            </a:r>
            <a:r>
              <a:rPr lang="es-ES" sz="2400" b="1" i="1" dirty="0">
                <a:latin typeface="Times New Roman" panose="02020603050405020304" pitchFamily="18" charset="0"/>
                <a:ea typeface="Times New Roman" panose="02020603050405020304" pitchFamily="18" charset="0"/>
              </a:rPr>
              <a:t>cualquier sistema</a:t>
            </a:r>
            <a:r>
              <a:rPr lang="es-ES" sz="2400" b="1" dirty="0">
                <a:latin typeface="Times New Roman" panose="02020603050405020304" pitchFamily="18" charset="0"/>
                <a:ea typeface="Times New Roman" panose="02020603050405020304" pitchFamily="18" charset="0"/>
              </a:rPr>
              <a:t> no depende de su volumen, sino del tamaño de su superficie, dividida en “píxeles” del tamaño de un área de Planck</a:t>
            </a:r>
            <a:r>
              <a:rPr lang="es-ES" sz="2400" dirty="0">
                <a:latin typeface="Times New Roman" panose="02020603050405020304" pitchFamily="18" charset="0"/>
                <a:ea typeface="Times New Roman" panose="02020603050405020304" pitchFamily="18" charset="0"/>
              </a:rPr>
              <a:t>.</a:t>
            </a:r>
          </a:p>
          <a:p>
            <a:pPr algn="r">
              <a:spcAft>
                <a:spcPts val="0"/>
              </a:spcAft>
            </a:pPr>
            <a:r>
              <a:rPr lang="es-ES" dirty="0">
                <a:latin typeface="Times New Roman" panose="02020603050405020304" pitchFamily="18" charset="0"/>
                <a:ea typeface="Times New Roman" panose="02020603050405020304" pitchFamily="18" charset="0"/>
              </a:rPr>
              <a:t>Respuestas (LXXXIV): ¿Realmente es posible que el universo sea un holograma?</a:t>
            </a:r>
          </a:p>
          <a:p>
            <a:pPr algn="r">
              <a:spcAft>
                <a:spcPts val="0"/>
              </a:spcAft>
            </a:pPr>
            <a:r>
              <a:rPr lang="es-ES" dirty="0">
                <a:latin typeface="Times New Roman" panose="02020603050405020304" pitchFamily="18" charset="0"/>
                <a:ea typeface="Times New Roman" panose="02020603050405020304" pitchFamily="18" charset="0"/>
              </a:rPr>
              <a:t>septiembre 27, 2017 </a:t>
            </a:r>
            <a:r>
              <a:rPr lang="es-ES" u="sng" dirty="0">
                <a:solidFill>
                  <a:srgbClr val="0000FF"/>
                </a:solidFill>
                <a:latin typeface="Times New Roman" panose="02020603050405020304" pitchFamily="18" charset="0"/>
                <a:ea typeface="Times New Roman" panose="02020603050405020304" pitchFamily="18" charset="0"/>
                <a:hlinkClick r:id="rId2"/>
              </a:rPr>
              <a:t>Jordi Pereyra</a:t>
            </a:r>
            <a:endParaRPr lang="es-ES" dirty="0">
              <a:latin typeface="Times New Roman" panose="02020603050405020304" pitchFamily="18" charset="0"/>
              <a:ea typeface="Times New Roman" panose="02020603050405020304" pitchFamily="18" charset="0"/>
            </a:endParaRPr>
          </a:p>
          <a:p>
            <a:pPr algn="r">
              <a:spcAft>
                <a:spcPts val="0"/>
              </a:spcAft>
            </a:pPr>
            <a:r>
              <a:rPr lang="es-ES" sz="1400" dirty="0">
                <a:latin typeface="Times New Roman" panose="02020603050405020304" pitchFamily="18" charset="0"/>
                <a:ea typeface="Times New Roman" panose="02020603050405020304" pitchFamily="18" charset="0"/>
                <a:hlinkClick r:id="rId3"/>
              </a:rPr>
              <a:t>http://cienciadesofa.com/2017/09/respuestas-lxxxiv-realmente-es-posible-que-el-universo-sea-un-holograma.html</a:t>
            </a:r>
            <a:endParaRPr lang="es-ES" sz="1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64620414"/>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2859C52-B291-4A68-9D84-7379BAA15A85}"/>
              </a:ext>
            </a:extLst>
          </p:cNvPr>
          <p:cNvSpPr/>
          <p:nvPr/>
        </p:nvSpPr>
        <p:spPr>
          <a:xfrm>
            <a:off x="189914" y="470993"/>
            <a:ext cx="8764171" cy="4832092"/>
          </a:xfrm>
          <a:prstGeom prst="rect">
            <a:avLst/>
          </a:prstGeom>
        </p:spPr>
        <p:txBody>
          <a:bodyPr wrap="square">
            <a:spAutoFit/>
          </a:bodyPr>
          <a:lstStyle/>
          <a:p>
            <a:pPr>
              <a:spcAft>
                <a:spcPts val="0"/>
              </a:spcAft>
            </a:pPr>
            <a:r>
              <a:rPr lang="es-ES" sz="2800" b="1" dirty="0">
                <a:latin typeface="Times New Roman" panose="02020603050405020304" pitchFamily="18" charset="0"/>
                <a:ea typeface="Times New Roman" panose="02020603050405020304" pitchFamily="18" charset="0"/>
              </a:rPr>
              <a:t>“El principio holográfico no dice </a:t>
            </a:r>
            <a:r>
              <a:rPr lang="es-ES" sz="2800" dirty="0">
                <a:latin typeface="Times New Roman" panose="02020603050405020304" pitchFamily="18" charset="0"/>
                <a:ea typeface="Times New Roman" panose="02020603050405020304" pitchFamily="18" charset="0"/>
              </a:rPr>
              <a:t>que todo sea un holograma. Lo que dice es que </a:t>
            </a:r>
            <a:r>
              <a:rPr lang="es-ES" sz="2800" b="1" dirty="0">
                <a:latin typeface="Times New Roman" panose="02020603050405020304" pitchFamily="18" charset="0"/>
                <a:ea typeface="Times New Roman" panose="02020603050405020304" pitchFamily="18" charset="0"/>
              </a:rPr>
              <a:t>la física de un espacio (dimensión D) está en correspondencia con la información codificada en su frontera (dimensión D-1).</a:t>
            </a:r>
            <a:r>
              <a:rPr lang="es-ES" sz="2800" dirty="0">
                <a:latin typeface="Times New Roman" panose="02020603050405020304" pitchFamily="18" charset="0"/>
                <a:ea typeface="Times New Roman" panose="02020603050405020304" pitchFamily="18" charset="0"/>
              </a:rPr>
              <a:t> Evidentemente eso no significa que una cosa sea un holograma, lo que significa es que tenemos dualidades entres las teorías definidas en un espacio y las teorías definidas en su frontera.”</a:t>
            </a:r>
          </a:p>
          <a:p>
            <a:pPr>
              <a:spcAft>
                <a:spcPts val="0"/>
              </a:spcAft>
            </a:pPr>
            <a:r>
              <a:rPr lang="es-ES" sz="2800" dirty="0">
                <a:latin typeface="Times New Roman" panose="02020603050405020304" pitchFamily="18" charset="0"/>
                <a:ea typeface="Times New Roman" panose="02020603050405020304" pitchFamily="18" charset="0"/>
              </a:rPr>
              <a:t>El universo no es un holograma</a:t>
            </a:r>
          </a:p>
          <a:p>
            <a:pPr>
              <a:spcAft>
                <a:spcPts val="0"/>
              </a:spcAft>
            </a:pPr>
            <a:r>
              <a:rPr lang="es-ES" sz="2800" u="sng" dirty="0">
                <a:solidFill>
                  <a:srgbClr val="0000FF"/>
                </a:solidFill>
                <a:latin typeface="Times New Roman" panose="02020603050405020304" pitchFamily="18" charset="0"/>
                <a:ea typeface="Times New Roman" panose="02020603050405020304" pitchFamily="18" charset="0"/>
                <a:hlinkClick r:id="rId2"/>
              </a:rPr>
              <a:t>https://cuentos-cuanticos.com/2013/12/15/el-universo-no-es-un-holograma/</a:t>
            </a:r>
            <a:endParaRPr lang="es-E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01656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E35AA67-B4BE-43E0-8003-BA4A5EAB9723}"/>
              </a:ext>
            </a:extLst>
          </p:cNvPr>
          <p:cNvSpPr/>
          <p:nvPr/>
        </p:nvSpPr>
        <p:spPr>
          <a:xfrm>
            <a:off x="161778" y="126609"/>
            <a:ext cx="8820443" cy="550920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2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 </a:t>
            </a:r>
            <a:r>
              <a:rPr kumimoji="0" lang="es-MX" sz="24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Lógica   lo relativo a la razón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"Lógica deriva de dos raíces griegas: </a:t>
            </a:r>
            <a:r>
              <a:rPr kumimoji="0" lang="es-MX" sz="2400" b="1" i="1"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logos (pensamiento, razón, ideas, espíritu, discurso, palabra, tratado; </a:t>
            </a:r>
            <a:r>
              <a:rPr kumimoji="0" lang="es-MX" sz="24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aquí nos interesa la acepción de pensamiento) </a:t>
            </a:r>
            <a:r>
              <a:rPr kumimoji="0" lang="es-MX" sz="2400" b="1" i="1"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e </a:t>
            </a:r>
            <a:r>
              <a:rPr kumimoji="0" lang="es-MX" sz="2400" b="1" i="1" u="none" strike="noStrike" kern="1200" cap="none" spc="0" normalizeH="0" baseline="0" noProof="0" dirty="0" err="1">
                <a:ln>
                  <a:noFill/>
                </a:ln>
                <a:solidFill>
                  <a:schemeClr val="tx1">
                    <a:lumMod val="75000"/>
                  </a:schemeClr>
                </a:solidFill>
                <a:effectLst/>
                <a:uLnTx/>
                <a:uFillTx/>
                <a:latin typeface="Times New Roman"/>
                <a:ea typeface="Calibri" panose="020F0502020204030204" pitchFamily="34" charset="0"/>
                <a:cs typeface="Times New Roman"/>
              </a:rPr>
              <a:t>ike-ikaios</a:t>
            </a:r>
            <a:r>
              <a:rPr kumimoji="0" lang="es-MX" sz="2400" b="1" i="1"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 que significa relativo a ... o estudio de... </a:t>
            </a:r>
            <a:endParaRPr kumimoji="0" lang="es-MX" sz="24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En este sentido etimológico la palabra </a:t>
            </a:r>
            <a:r>
              <a:rPr kumimoji="0" lang="es-MX" sz="2400" b="1" i="1"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Lógica </a:t>
            </a:r>
            <a:r>
              <a:rPr kumimoji="0" lang="es-MX" sz="24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significa </a:t>
            </a:r>
            <a:r>
              <a:rPr kumimoji="0" lang="es-MX" sz="2400" b="1" i="1"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lo relativo a la razón, o estudio del pensamiento."</a:t>
            </a:r>
            <a:endParaRPr kumimoji="0" lang="es-MX" sz="24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Genética: lo relativo al origen.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"Genética: palabra que se deriva de las raíces griegas </a:t>
            </a:r>
            <a:r>
              <a:rPr kumimoji="0" lang="es-MX" sz="2400" b="1" i="1" u="none" strike="noStrike" kern="1200" cap="none" spc="0" normalizeH="0" baseline="0" noProof="0" dirty="0" err="1">
                <a:ln>
                  <a:noFill/>
                </a:ln>
                <a:solidFill>
                  <a:schemeClr val="tx1">
                    <a:lumMod val="75000"/>
                  </a:schemeClr>
                </a:solidFill>
                <a:effectLst/>
                <a:uLnTx/>
                <a:uFillTx/>
                <a:latin typeface="Times New Roman"/>
                <a:ea typeface="Calibri" panose="020F0502020204030204" pitchFamily="34" charset="0"/>
                <a:cs typeface="Times New Roman"/>
              </a:rPr>
              <a:t>genos</a:t>
            </a:r>
            <a:r>
              <a:rPr kumimoji="0" lang="es-MX" sz="2400" b="1" i="1"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 </a:t>
            </a:r>
            <a:r>
              <a:rPr kumimoji="0" lang="es-MX" sz="24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 = origen, y de </a:t>
            </a:r>
            <a:r>
              <a:rPr kumimoji="0" lang="es-MX" sz="2400" b="1" i="1" u="none" strike="noStrike" kern="1200" cap="none" spc="0" normalizeH="0" baseline="0" noProof="0" dirty="0" err="1">
                <a:ln>
                  <a:noFill/>
                </a:ln>
                <a:solidFill>
                  <a:schemeClr val="tx1">
                    <a:lumMod val="75000"/>
                  </a:schemeClr>
                </a:solidFill>
                <a:effectLst/>
                <a:uLnTx/>
                <a:uFillTx/>
                <a:latin typeface="Times New Roman"/>
                <a:ea typeface="Calibri" panose="020F0502020204030204" pitchFamily="34" charset="0"/>
                <a:cs typeface="Times New Roman"/>
              </a:rPr>
              <a:t>ike</a:t>
            </a:r>
            <a:r>
              <a:rPr kumimoji="0" lang="es-MX" sz="2400" b="1" i="1"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 </a:t>
            </a:r>
            <a:r>
              <a:rPr kumimoji="0" lang="es-MX" sz="24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 = relativo a; esto es, lo relativo al origen.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0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rPr>
              <a:t>Métodos de Investigación II, Fascículo 1. La Lógica Y La Metodología. Fidel Maciel Orozco, Ángel Eduardo Vargas García, Colegio de Bachilleres, Primera edición: 2000</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1" i="0" u="sng"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hlinkClick r:id="rId2"/>
              </a:rPr>
              <a:t>http://repositorio.cbachilleres.edu.mx/wp-content/material/compendios/segundo/met_inv_2.pdf</a:t>
            </a:r>
            <a:endParaRPr kumimoji="0" lang="es-MX" sz="1800" b="1" i="0" u="none" strike="noStrike" kern="1200" cap="none" spc="0" normalizeH="0" baseline="0" noProof="0" dirty="0">
              <a:ln>
                <a:noFill/>
              </a:ln>
              <a:solidFill>
                <a:schemeClr val="tx1">
                  <a:lumMod val="75000"/>
                </a:schemeClr>
              </a:solidFill>
              <a:effectLst/>
              <a:uLnTx/>
              <a:uFillTx/>
              <a:latin typeface="Times New Roman"/>
              <a:ea typeface="Calibri" panose="020F0502020204030204" pitchFamily="34" charset="0"/>
              <a:cs typeface="Times New Roman"/>
            </a:endParaRPr>
          </a:p>
        </p:txBody>
      </p:sp>
      <p:sp>
        <p:nvSpPr>
          <p:cNvPr id="3" name="Rectángulo 2">
            <a:extLst>
              <a:ext uri="{FF2B5EF4-FFF2-40B4-BE49-F238E27FC236}">
                <a16:creationId xmlns:a16="http://schemas.microsoft.com/office/drawing/2014/main" id="{C1BFD184-5D75-47A1-8A2F-738B4CA2CD8F}"/>
              </a:ext>
            </a:extLst>
          </p:cNvPr>
          <p:cNvSpPr/>
          <p:nvPr/>
        </p:nvSpPr>
        <p:spPr>
          <a:xfrm>
            <a:off x="281353" y="5459495"/>
            <a:ext cx="8700868" cy="113877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i="0" u="none" strike="noStrike" kern="1200" cap="none" spc="0" normalizeH="0" baseline="0" noProof="0">
                <a:ln>
                  <a:noFill/>
                </a:ln>
                <a:solidFill>
                  <a:schemeClr val="tx1">
                    <a:lumMod val="75000"/>
                  </a:schemeClr>
                </a:solidFill>
                <a:effectLst/>
                <a:uLnTx/>
                <a:uFillTx/>
                <a:latin typeface="Times New Roman"/>
                <a:ea typeface="+mn-ea"/>
                <a:cs typeface="Times New Roman"/>
              </a:rPr>
              <a:t>Etimología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4000" i="0" u="none" strike="noStrike" kern="1200" cap="none" spc="0" normalizeH="0" baseline="0" noProof="0" err="1">
                <a:ln>
                  <a:noFill/>
                </a:ln>
                <a:solidFill>
                  <a:schemeClr val="tx1">
                    <a:lumMod val="75000"/>
                  </a:schemeClr>
                </a:solidFill>
                <a:effectLst/>
                <a:uLnTx/>
                <a:uFillTx/>
                <a:latin typeface="Times New Roman"/>
                <a:ea typeface="Calibri" panose="020F0502020204030204" pitchFamily="34" charset="0"/>
                <a:cs typeface="Times New Roman"/>
              </a:rPr>
              <a:t>ica</a:t>
            </a:r>
            <a:r>
              <a:rPr kumimoji="0" lang="es-MX" sz="4000" i="0" u="none" strike="noStrike" kern="1200" cap="none" spc="0" normalizeH="0" baseline="0" noProof="0">
                <a:ln>
                  <a:noFill/>
                </a:ln>
                <a:solidFill>
                  <a:schemeClr val="tx1">
                    <a:lumMod val="75000"/>
                  </a:schemeClr>
                </a:solidFill>
                <a:effectLst/>
                <a:uLnTx/>
                <a:uFillTx/>
                <a:latin typeface="Times New Roman"/>
                <a:ea typeface="Calibri" panose="020F0502020204030204" pitchFamily="34" charset="0"/>
                <a:cs typeface="Times New Roman"/>
              </a:rPr>
              <a:t>  del griego </a:t>
            </a:r>
            <a:r>
              <a:rPr kumimoji="0" lang="es-MX" sz="4000" i="0" u="none" strike="noStrike" kern="1200" cap="none" spc="0" normalizeH="0" baseline="0" noProof="0" err="1">
                <a:ln>
                  <a:noFill/>
                </a:ln>
                <a:solidFill>
                  <a:schemeClr val="tx1">
                    <a:lumMod val="75000"/>
                  </a:schemeClr>
                </a:solidFill>
                <a:effectLst/>
                <a:uLnTx/>
                <a:uFillTx/>
                <a:latin typeface="Times New Roman"/>
                <a:ea typeface="Calibri" panose="020F0502020204030204" pitchFamily="34" charset="0"/>
                <a:cs typeface="Times New Roman"/>
              </a:rPr>
              <a:t>ike</a:t>
            </a:r>
            <a:r>
              <a:rPr kumimoji="0" lang="es-MX" sz="4000" i="0" u="none" strike="noStrike" kern="1200" cap="none" spc="0" normalizeH="0" baseline="0" noProof="0">
                <a:ln>
                  <a:noFill/>
                </a:ln>
                <a:solidFill>
                  <a:schemeClr val="tx1">
                    <a:lumMod val="75000"/>
                  </a:schemeClr>
                </a:solidFill>
                <a:effectLst/>
                <a:uLnTx/>
                <a:uFillTx/>
                <a:latin typeface="Times New Roman"/>
                <a:ea typeface="Calibri" panose="020F0502020204030204" pitchFamily="34" charset="0"/>
                <a:cs typeface="Times New Roman"/>
              </a:rPr>
              <a:t>, </a:t>
            </a:r>
            <a:r>
              <a:rPr kumimoji="0" lang="es-MX" sz="4000" i="0" u="none" strike="noStrike" kern="1200" cap="none" spc="0" normalizeH="0" baseline="0" noProof="0" err="1">
                <a:ln>
                  <a:noFill/>
                </a:ln>
                <a:solidFill>
                  <a:schemeClr val="tx1">
                    <a:lumMod val="75000"/>
                  </a:schemeClr>
                </a:solidFill>
                <a:effectLst/>
                <a:uLnTx/>
                <a:uFillTx/>
                <a:latin typeface="Times New Roman"/>
                <a:ea typeface="Calibri" panose="020F0502020204030204" pitchFamily="34" charset="0"/>
                <a:cs typeface="Times New Roman"/>
              </a:rPr>
              <a:t>ikaios</a:t>
            </a:r>
            <a:r>
              <a:rPr kumimoji="0" lang="es-MX" sz="4000" i="0" u="none" strike="noStrike" kern="1200" cap="none" spc="0" normalizeH="0" baseline="0" noProof="0">
                <a:ln>
                  <a:noFill/>
                </a:ln>
                <a:solidFill>
                  <a:schemeClr val="tx1">
                    <a:lumMod val="75000"/>
                  </a:schemeClr>
                </a:solidFill>
                <a:effectLst/>
                <a:uLnTx/>
                <a:uFillTx/>
                <a:latin typeface="Times New Roman"/>
                <a:ea typeface="Calibri" panose="020F0502020204030204" pitchFamily="34" charset="0"/>
                <a:cs typeface="Times New Roman"/>
              </a:rPr>
              <a:t> (lo relativo a)</a:t>
            </a:r>
          </a:p>
        </p:txBody>
      </p:sp>
    </p:spTree>
    <p:extLst>
      <p:ext uri="{BB962C8B-B14F-4D97-AF65-F5344CB8AC3E}">
        <p14:creationId xmlns:p14="http://schemas.microsoft.com/office/powerpoint/2010/main" val="564836383"/>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54AA4CA-9674-4C70-8EED-8FF540CA45BF}"/>
              </a:ext>
            </a:extLst>
          </p:cNvPr>
          <p:cNvSpPr/>
          <p:nvPr/>
        </p:nvSpPr>
        <p:spPr>
          <a:xfrm>
            <a:off x="-1" y="0"/>
            <a:ext cx="9144001" cy="680186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 teoría del principio holográfico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7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“El principio holográfico es una conjetura especulativa acerca de las teorías de la gravedad cuántica propuesta en 1993 por Gerard 't </a:t>
            </a:r>
            <a:r>
              <a:rPr kumimoji="0" lang="es-ES" sz="27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Hooft</a:t>
            </a:r>
            <a:r>
              <a:rPr kumimoji="0" lang="es-ES" sz="27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y mejorada y promovida por Leonard </a:t>
            </a:r>
            <a:r>
              <a:rPr kumimoji="0" lang="es-ES" sz="27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Susskind</a:t>
            </a:r>
            <a:r>
              <a:rPr kumimoji="0" lang="es-ES" sz="27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en 1995. </a:t>
            </a:r>
            <a:r>
              <a:rPr kumimoji="0" lang="es-ES" sz="27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Postula que toda la información contenida en cierto volumen de un espacio concreto se puede conocer a partir de la información codificable sobre la frontera de dicha región.</a:t>
            </a:r>
            <a:r>
              <a:rPr kumimoji="0" lang="es-ES" sz="27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Una importante consecuencia es que la cantidad máxima de información que puede contener una determinada región de espacio rodeada por una superficie diferenciable está limitada por el área total de dicha superficie.”          </a:t>
            </a: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2"/>
              </a:rPr>
              <a:t>https://www.youtube.com/watch?v=gB3BZxa6kbM</a:t>
            </a:r>
            <a:endPar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Qué quiere decir que el universo es un holograma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3"/>
              </a:rPr>
              <a:t>https://www.youtube.com/watch?v=pP26xaqvK1Y</a:t>
            </a:r>
            <a:endPar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7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Agujeros negros y principio holográfico...¡Explicado!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hlinkClick r:id="rId4"/>
              </a:rPr>
              <a:t>https://www.youtube.com/watch?v=KB4aHkDVYZ4</a:t>
            </a:r>
            <a:endPar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469728248"/>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C5AA88D-636B-4707-B2B6-F1B666EEFEDD}"/>
              </a:ext>
            </a:extLst>
          </p:cNvPr>
          <p:cNvSpPr>
            <a:spLocks noChangeArrowheads="1"/>
          </p:cNvSpPr>
          <p:nvPr/>
        </p:nvSpPr>
        <p:spPr bwMode="auto">
          <a:xfrm>
            <a:off x="7162800" y="5867400"/>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8435" name="Rectangle 3">
            <a:extLst>
              <a:ext uri="{FF2B5EF4-FFF2-40B4-BE49-F238E27FC236}">
                <a16:creationId xmlns:a16="http://schemas.microsoft.com/office/drawing/2014/main" id="{24C812A3-A247-44EF-95A8-C5A41DBFE568}"/>
              </a:ext>
            </a:extLst>
          </p:cNvPr>
          <p:cNvSpPr>
            <a:spLocks noChangeArrowheads="1"/>
          </p:cNvSpPr>
          <p:nvPr/>
        </p:nvSpPr>
        <p:spPr bwMode="auto">
          <a:xfrm rot="10800000" flipV="1">
            <a:off x="4648200" y="6172200"/>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a:t>
            </a:r>
            <a:r>
              <a:rPr kumimoji="0" lang="en-US"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18436" name="Rectangle 5">
            <a:extLst>
              <a:ext uri="{FF2B5EF4-FFF2-40B4-BE49-F238E27FC236}">
                <a16:creationId xmlns:a16="http://schemas.microsoft.com/office/drawing/2014/main" id="{2D76EA9D-09B9-4267-9CBD-BBFEB49E5363}"/>
              </a:ext>
            </a:extLst>
          </p:cNvPr>
          <p:cNvSpPr>
            <a:spLocks noChangeArrowheads="1"/>
          </p:cNvSpPr>
          <p:nvPr/>
        </p:nvSpPr>
        <p:spPr bwMode="auto">
          <a:xfrm>
            <a:off x="3300413" y="5078413"/>
            <a:ext cx="561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s-MX" sz="2000" b="0"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3"/>
              </a:rPr>
              <a:t>Transmisión instantánea y simultánea de información</a:t>
            </a:r>
            <a:endParaRPr kumimoji="0" lang="es-ES" altLang="es-MX" sz="2000" b="0"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18437" name="Rectangle 6">
            <a:extLst>
              <a:ext uri="{FF2B5EF4-FFF2-40B4-BE49-F238E27FC236}">
                <a16:creationId xmlns:a16="http://schemas.microsoft.com/office/drawing/2014/main" id="{AA571439-D3FA-49B5-BDBE-F9F91F55C5ED}"/>
              </a:ext>
            </a:extLst>
          </p:cNvPr>
          <p:cNvSpPr>
            <a:spLocks noChangeArrowheads="1"/>
          </p:cNvSpPr>
          <p:nvPr/>
        </p:nvSpPr>
        <p:spPr bwMode="auto">
          <a:xfrm>
            <a:off x="152400" y="2728612"/>
            <a:ext cx="8686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dirty="0">
                <a:ln>
                  <a:noFill/>
                </a:ln>
                <a:solidFill>
                  <a:srgbClr val="000000"/>
                </a:solidFill>
                <a:effectLst/>
                <a:uLnTx/>
                <a:uFillTx/>
                <a:latin typeface="Times New Roman" panose="02020603050405020304" pitchFamily="18" charset="0"/>
                <a:ea typeface="+mn-ea"/>
                <a:cs typeface="Times New Roman" panose="02020603050405020304" pitchFamily="18" charset="0"/>
              </a:rPr>
              <a:t>Existen procesos en los cuales se transmite instantáneamente información, pero no materia o energía. </a:t>
            </a:r>
          </a:p>
        </p:txBody>
      </p:sp>
      <p:sp>
        <p:nvSpPr>
          <p:cNvPr id="18438" name="Rectangle 7">
            <a:extLst>
              <a:ext uri="{FF2B5EF4-FFF2-40B4-BE49-F238E27FC236}">
                <a16:creationId xmlns:a16="http://schemas.microsoft.com/office/drawing/2014/main" id="{0B5098C6-A2AC-429A-9257-F2F9F936F8F9}"/>
              </a:ext>
            </a:extLst>
          </p:cNvPr>
          <p:cNvSpPr>
            <a:spLocks noChangeArrowheads="1"/>
          </p:cNvSpPr>
          <p:nvPr/>
        </p:nvSpPr>
        <p:spPr bwMode="auto">
          <a:xfrm>
            <a:off x="304800" y="5410200"/>
            <a:ext cx="8547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http://www.fgalindosoria.com/informatica/mei/transmision_instantanea/transmision_instantanea_de_informacion.pdf</a:t>
            </a:r>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7" name="Rectangle 6">
            <a:extLst>
              <a:ext uri="{FF2B5EF4-FFF2-40B4-BE49-F238E27FC236}">
                <a16:creationId xmlns:a16="http://schemas.microsoft.com/office/drawing/2014/main" id="{17D95EB6-EA4C-46F6-AFD1-9FB92E9C6948}"/>
              </a:ext>
            </a:extLst>
          </p:cNvPr>
          <p:cNvSpPr>
            <a:spLocks noChangeArrowheads="1"/>
          </p:cNvSpPr>
          <p:nvPr/>
        </p:nvSpPr>
        <p:spPr bwMode="auto">
          <a:xfrm>
            <a:off x="304800" y="319086"/>
            <a:ext cx="8686800"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MX" altLang="es-MX" sz="66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Transmisión Instantánea de Información</a:t>
            </a:r>
          </a:p>
        </p:txBody>
      </p:sp>
    </p:spTree>
    <p:extLst>
      <p:ext uri="{BB962C8B-B14F-4D97-AF65-F5344CB8AC3E}">
        <p14:creationId xmlns:p14="http://schemas.microsoft.com/office/powerpoint/2010/main" val="581219502"/>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CBA451F-1724-4994-B786-5FD8F9C8C870}"/>
              </a:ext>
            </a:extLst>
          </p:cNvPr>
          <p:cNvSpPr/>
          <p:nvPr/>
        </p:nvSpPr>
        <p:spPr>
          <a:xfrm>
            <a:off x="65505" y="0"/>
            <a:ext cx="9078495" cy="695575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En 1976 me entere de un problema poco conocido en esa época, pero que estaba perturbando a algunos investigadores.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Este problema básicamente consiste en que existe partículas que se presentan ligadas por alguna propiedad, en esa época la propiedad que se investigaba es el espín (giro) de esas partículas, donde si por ejemplo la partícula A “gira a la derecha”, la partícula B “gira a la izquierda”.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Ese no es el problema, el problema es que si esas 2 partículas se separa, las 2 partículas conservan su relación de giro, por ejemplo si mediante algún mecanismo se obliga a </a:t>
            </a:r>
            <a:r>
              <a:rPr kumimoji="0" lang="es-MX" sz="2200" b="0" i="0" u="none" strike="noStrike" kern="0" cap="none" spc="0" normalizeH="0" baseline="0" noProof="0" dirty="0" err="1">
                <a:ln>
                  <a:noFill/>
                </a:ln>
                <a:solidFill>
                  <a:prstClr val="black"/>
                </a:solidFill>
                <a:effectLst/>
                <a:uLnTx/>
                <a:uFillTx/>
                <a:latin typeface="Times New Roman"/>
                <a:ea typeface="+mn-ea"/>
                <a:cs typeface="Times New Roman"/>
              </a:rPr>
              <a:t>A</a:t>
            </a: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 </a:t>
            </a:r>
            <a:r>
              <a:rPr kumimoji="0" lang="es-MX" sz="2200" b="0" i="0" u="none" strike="noStrike" kern="0" cap="none" spc="0" normalizeH="0" baseline="0" noProof="0" dirty="0" err="1">
                <a:ln>
                  <a:noFill/>
                </a:ln>
                <a:solidFill>
                  <a:prstClr val="black"/>
                </a:solidFill>
                <a:effectLst/>
                <a:uLnTx/>
                <a:uFillTx/>
                <a:latin typeface="Times New Roman"/>
                <a:ea typeface="+mn-ea"/>
                <a:cs typeface="Times New Roman"/>
              </a:rPr>
              <a:t>a</a:t>
            </a: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 invertir su giro y girar a la izquierda, instantáneamente la partícula B también invierte su giro, independientemente de que tan separadas estén. Este fenómeno es uno de los mas estudiados y aplicados actualmente y se conoce como </a:t>
            </a:r>
            <a:r>
              <a:rPr kumimoji="0" lang="es-MX" sz="2200" b="1" i="0" u="none" strike="noStrike" kern="0" cap="none" spc="0" normalizeH="0" baseline="0" noProof="0" dirty="0">
                <a:ln>
                  <a:noFill/>
                </a:ln>
                <a:solidFill>
                  <a:srgbClr val="FF0000"/>
                </a:solidFill>
                <a:effectLst/>
                <a:uLnTx/>
                <a:uFillTx/>
                <a:latin typeface="Times New Roman"/>
                <a:ea typeface="+mn-ea"/>
                <a:cs typeface="Times New Roman"/>
              </a:rPr>
              <a:t>Entrelazamiento Cuántico y es la base de los proyectos de </a:t>
            </a:r>
            <a:r>
              <a:rPr kumimoji="0" lang="es-MX" sz="2200" b="1" i="0" u="none" strike="noStrike" kern="0" cap="none" spc="0" normalizeH="0" baseline="0" noProof="0" dirty="0" err="1">
                <a:ln>
                  <a:noFill/>
                </a:ln>
                <a:solidFill>
                  <a:srgbClr val="FF0000"/>
                </a:solidFill>
                <a:effectLst/>
                <a:uLnTx/>
                <a:uFillTx/>
                <a:latin typeface="Times New Roman"/>
                <a:ea typeface="+mn-ea"/>
                <a:cs typeface="Times New Roman"/>
              </a:rPr>
              <a:t>teletransportación</a:t>
            </a:r>
            <a:r>
              <a:rPr kumimoji="0" lang="es-MX" sz="2200" b="1" i="0" u="none" strike="noStrike" kern="0" cap="none" spc="0" normalizeH="0" baseline="0" noProof="0" dirty="0">
                <a:ln>
                  <a:noFill/>
                </a:ln>
                <a:solidFill>
                  <a:srgbClr val="FF0000"/>
                </a:solidFill>
                <a:effectLst/>
                <a:uLnTx/>
                <a:uFillTx/>
                <a:latin typeface="Times New Roman"/>
                <a:ea typeface="+mn-ea"/>
                <a:cs typeface="Times New Roman"/>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200" b="0" i="0" u="none" strike="noStrike" kern="0" cap="none" spc="0" normalizeH="0" baseline="0" noProof="0" dirty="0">
                <a:ln>
                  <a:noFill/>
                </a:ln>
                <a:solidFill>
                  <a:prstClr val="black"/>
                </a:solidFill>
                <a:effectLst/>
                <a:uLnTx/>
                <a:uFillTx/>
                <a:latin typeface="Times New Roman"/>
                <a:ea typeface="+mn-ea"/>
                <a:cs typeface="Times New Roman"/>
              </a:rPr>
              <a:t>Cuando me entere del problema desarrolle algunas ideas desde el punto de vista informático. Uno de ellas es que, </a:t>
            </a:r>
            <a:r>
              <a:rPr kumimoji="0" lang="es-MX" sz="2200" b="1" i="0" u="none" strike="noStrike" kern="0" cap="none" spc="0" normalizeH="0" baseline="0" noProof="0" dirty="0">
                <a:ln>
                  <a:noFill/>
                </a:ln>
                <a:solidFill>
                  <a:srgbClr val="FF0000"/>
                </a:solidFill>
                <a:effectLst/>
                <a:uLnTx/>
                <a:uFillTx/>
                <a:latin typeface="Times New Roman"/>
                <a:ea typeface="+mn-ea"/>
                <a:cs typeface="Times New Roman"/>
              </a:rPr>
              <a:t>existe transmisión instantánea de información y que, ese proceso de transmisión instantánea de información no viola el limite de la velocidad de la luz C, porque mediante estos mecanismos la información se trasmite instantáneamente de un punto a otro, pero no existe movimiento o flujo de información entre los dos puntos.</a:t>
            </a:r>
          </a:p>
        </p:txBody>
      </p:sp>
    </p:spTree>
    <p:extLst>
      <p:ext uri="{BB962C8B-B14F-4D97-AF65-F5344CB8AC3E}">
        <p14:creationId xmlns:p14="http://schemas.microsoft.com/office/powerpoint/2010/main" val="354634999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05A4392-38F1-42C7-A548-51EFAD9648D8}"/>
              </a:ext>
            </a:extLst>
          </p:cNvPr>
          <p:cNvSpPr/>
          <p:nvPr/>
        </p:nvSpPr>
        <p:spPr>
          <a:xfrm>
            <a:off x="302455" y="263535"/>
            <a:ext cx="8539090" cy="538609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Entrelazamiento cuántico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“De acuerdo con el análisis estándar del entrelazamiento cuántico, </a:t>
            </a:r>
            <a:r>
              <a:rPr kumimoji="0" 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dos </a:t>
            </a:r>
            <a:r>
              <a:rPr kumimoji="0" lang="es-MX" sz="2400" b="1"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hlinkClick r:id="rId2" tooltip="Fotón"/>
              </a:rPr>
              <a:t>fotones</a:t>
            </a:r>
            <a:r>
              <a:rPr kumimoji="0" 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 (partículas de luz) que nacen de una misma fuente coherente estarán entrelazados</a:t>
            </a: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es decir, ambas partículas serán la </a:t>
            </a:r>
            <a:r>
              <a:rPr kumimoji="0" lang="es-MX" sz="24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a:hlinkClick r:id="rId3" tooltip="Superposición cuántica"/>
              </a:rPr>
              <a:t>superposición</a:t>
            </a: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de dos estados de dos partículas que no se pueden expresar como el producto de estados respectivos de una partícula. En otras palabras: </a:t>
            </a:r>
            <a:r>
              <a:rPr kumimoji="0" lang="es-MX" sz="24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lo que le ocurra a uno de los dos fotones influirá de forma instantánea a lo que le ocurra al otro</a:t>
            </a: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dado que sus distribuciones de probabilidad están indisolublemente ligadas con la dinámica de ambas. Este hecho, que parece burlar el sentido común, ha sido comprobado experimentalmente, e incluso se ha conseguido el entrelazamiento triple, en el cual se entrelazan tres fotones.”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24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a:hlinkClick r:id="rId4"/>
              </a:rPr>
              <a:t>http://es.wikipedia.org/wiki/Entrelazamiento_cu%C3%A1ntico</a:t>
            </a:r>
            <a:endPar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p:txBody>
      </p:sp>
    </p:spTree>
    <p:extLst>
      <p:ext uri="{BB962C8B-B14F-4D97-AF65-F5344CB8AC3E}">
        <p14:creationId xmlns:p14="http://schemas.microsoft.com/office/powerpoint/2010/main" val="1355802419"/>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050">
            <a:extLst>
              <a:ext uri="{FF2B5EF4-FFF2-40B4-BE49-F238E27FC236}">
                <a16:creationId xmlns:a16="http://schemas.microsoft.com/office/drawing/2014/main" id="{2EC60B9B-A488-43C4-BCF2-AEED1BCA54B5}"/>
              </a:ext>
            </a:extLst>
          </p:cNvPr>
          <p:cNvSpPr>
            <a:spLocks noChangeArrowheads="1"/>
          </p:cNvSpPr>
          <p:nvPr/>
        </p:nvSpPr>
        <p:spPr bwMode="auto">
          <a:xfrm>
            <a:off x="228600" y="4876800"/>
            <a:ext cx="8763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Si se toma una barra rígida (por ejemplo una pluma o un lápiz y se mueve hacia delante y atrás sobre el eje X de un plano horizontal XY, de tal forma que todos los puntos de la barra se muevan a la misma velocidad, entonces el punto inicial de la barra y el punto final se mueven a la misma velocidad, o sea que todos los punto de la barra se mueven de la misma forma, al mismo tiempo y</a:t>
            </a: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 la misma velocidad.</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19459" name="Group 2060">
            <a:extLst>
              <a:ext uri="{FF2B5EF4-FFF2-40B4-BE49-F238E27FC236}">
                <a16:creationId xmlns:a16="http://schemas.microsoft.com/office/drawing/2014/main" id="{F347B01B-85F0-49B0-A6A5-DF3175EDEBD1}"/>
              </a:ext>
            </a:extLst>
          </p:cNvPr>
          <p:cNvGrpSpPr>
            <a:grpSpLocks/>
          </p:cNvGrpSpPr>
          <p:nvPr/>
        </p:nvGrpSpPr>
        <p:grpSpPr bwMode="auto">
          <a:xfrm>
            <a:off x="1371600" y="457200"/>
            <a:ext cx="6248400" cy="4267200"/>
            <a:chOff x="864" y="288"/>
            <a:chExt cx="3936" cy="2688"/>
          </a:xfrm>
        </p:grpSpPr>
        <p:sp>
          <p:nvSpPr>
            <p:cNvPr id="19460" name="Line 2051">
              <a:extLst>
                <a:ext uri="{FF2B5EF4-FFF2-40B4-BE49-F238E27FC236}">
                  <a16:creationId xmlns:a16="http://schemas.microsoft.com/office/drawing/2014/main" id="{8C350DC5-56B7-4626-A15E-27C1C0160445}"/>
                </a:ext>
              </a:extLst>
            </p:cNvPr>
            <p:cNvSpPr>
              <a:spLocks noChangeShapeType="1"/>
            </p:cNvSpPr>
            <p:nvPr/>
          </p:nvSpPr>
          <p:spPr bwMode="auto">
            <a:xfrm>
              <a:off x="1344" y="299"/>
              <a:ext cx="0" cy="23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1" name="Freeform 2052">
              <a:extLst>
                <a:ext uri="{FF2B5EF4-FFF2-40B4-BE49-F238E27FC236}">
                  <a16:creationId xmlns:a16="http://schemas.microsoft.com/office/drawing/2014/main" id="{12BB032E-63FC-4F10-A47B-F326AC8E78AB}"/>
                </a:ext>
              </a:extLst>
            </p:cNvPr>
            <p:cNvSpPr>
              <a:spLocks/>
            </p:cNvSpPr>
            <p:nvPr/>
          </p:nvSpPr>
          <p:spPr bwMode="auto">
            <a:xfrm>
              <a:off x="1371" y="2660"/>
              <a:ext cx="3429" cy="10"/>
            </a:xfrm>
            <a:custGeom>
              <a:avLst/>
              <a:gdLst>
                <a:gd name="T0" fmla="*/ 0 w 3900"/>
                <a:gd name="T1" fmla="*/ 12 h 9"/>
                <a:gd name="T2" fmla="*/ 2651 w 3900"/>
                <a:gd name="T3" fmla="*/ 0 h 9"/>
                <a:gd name="T4" fmla="*/ 0 60000 65536"/>
                <a:gd name="T5" fmla="*/ 0 60000 65536"/>
              </a:gdLst>
              <a:ahLst/>
              <a:cxnLst>
                <a:cxn ang="T4">
                  <a:pos x="T0" y="T1"/>
                </a:cxn>
                <a:cxn ang="T5">
                  <a:pos x="T2" y="T3"/>
                </a:cxn>
              </a:cxnLst>
              <a:rect l="0" t="0" r="r" b="b"/>
              <a:pathLst>
                <a:path w="3900" h="9">
                  <a:moveTo>
                    <a:pt x="0" y="9"/>
                  </a:moveTo>
                  <a:lnTo>
                    <a:pt x="390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2" name="Text Box 2053">
              <a:extLst>
                <a:ext uri="{FF2B5EF4-FFF2-40B4-BE49-F238E27FC236}">
                  <a16:creationId xmlns:a16="http://schemas.microsoft.com/office/drawing/2014/main" id="{E75A4C0B-5A45-4235-9AC3-DAF59F32D685}"/>
                </a:ext>
              </a:extLst>
            </p:cNvPr>
            <p:cNvSpPr txBox="1">
              <a:spLocks noChangeArrowheads="1"/>
            </p:cNvSpPr>
            <p:nvPr/>
          </p:nvSpPr>
          <p:spPr bwMode="auto">
            <a:xfrm>
              <a:off x="4137" y="2662"/>
              <a:ext cx="362"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3" name="Text Box 2054">
              <a:extLst>
                <a:ext uri="{FF2B5EF4-FFF2-40B4-BE49-F238E27FC236}">
                  <a16:creationId xmlns:a16="http://schemas.microsoft.com/office/drawing/2014/main" id="{202CBE4E-C542-4221-BE34-C089437D359A}"/>
                </a:ext>
              </a:extLst>
            </p:cNvPr>
            <p:cNvSpPr txBox="1">
              <a:spLocks noChangeArrowheads="1"/>
            </p:cNvSpPr>
            <p:nvPr/>
          </p:nvSpPr>
          <p:spPr bwMode="auto">
            <a:xfrm>
              <a:off x="864" y="288"/>
              <a:ext cx="31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4" name="Line 2056">
              <a:extLst>
                <a:ext uri="{FF2B5EF4-FFF2-40B4-BE49-F238E27FC236}">
                  <a16:creationId xmlns:a16="http://schemas.microsoft.com/office/drawing/2014/main" id="{5A868956-3D37-42C7-A077-56B877A8C80C}"/>
                </a:ext>
              </a:extLst>
            </p:cNvPr>
            <p:cNvSpPr>
              <a:spLocks noChangeShapeType="1"/>
            </p:cNvSpPr>
            <p:nvPr/>
          </p:nvSpPr>
          <p:spPr bwMode="auto">
            <a:xfrm>
              <a:off x="1940" y="516"/>
              <a:ext cx="0" cy="172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5" name="Line 2057">
              <a:extLst>
                <a:ext uri="{FF2B5EF4-FFF2-40B4-BE49-F238E27FC236}">
                  <a16:creationId xmlns:a16="http://schemas.microsoft.com/office/drawing/2014/main" id="{FC8DF076-BD4F-4460-915E-FD3AAA97CE09}"/>
                </a:ext>
              </a:extLst>
            </p:cNvPr>
            <p:cNvSpPr>
              <a:spLocks noChangeShapeType="1"/>
            </p:cNvSpPr>
            <p:nvPr/>
          </p:nvSpPr>
          <p:spPr bwMode="auto">
            <a:xfrm>
              <a:off x="1931" y="517"/>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6" name="Line 2058">
              <a:extLst>
                <a:ext uri="{FF2B5EF4-FFF2-40B4-BE49-F238E27FC236}">
                  <a16:creationId xmlns:a16="http://schemas.microsoft.com/office/drawing/2014/main" id="{D8873DE9-96E4-4AA3-A556-BC442E804A45}"/>
                </a:ext>
              </a:extLst>
            </p:cNvPr>
            <p:cNvSpPr>
              <a:spLocks noChangeShapeType="1"/>
            </p:cNvSpPr>
            <p:nvPr/>
          </p:nvSpPr>
          <p:spPr bwMode="auto">
            <a:xfrm>
              <a:off x="1931" y="2243"/>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467" name="Line 2059">
              <a:extLst>
                <a:ext uri="{FF2B5EF4-FFF2-40B4-BE49-F238E27FC236}">
                  <a16:creationId xmlns:a16="http://schemas.microsoft.com/office/drawing/2014/main" id="{11BB9D09-E71E-44C2-81C5-289DDF7DC3B5}"/>
                </a:ext>
              </a:extLst>
            </p:cNvPr>
            <p:cNvSpPr>
              <a:spLocks noChangeShapeType="1"/>
            </p:cNvSpPr>
            <p:nvPr/>
          </p:nvSpPr>
          <p:spPr bwMode="auto">
            <a:xfrm>
              <a:off x="2064" y="2304"/>
              <a:ext cx="1728"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
        <p:nvSpPr>
          <p:cNvPr id="2" name="Rectángulo 1">
            <a:extLst>
              <a:ext uri="{FF2B5EF4-FFF2-40B4-BE49-F238E27FC236}">
                <a16:creationId xmlns:a16="http://schemas.microsoft.com/office/drawing/2014/main" id="{638AF13E-18D2-4A9C-A09B-6A4549FD0F1D}"/>
              </a:ext>
            </a:extLst>
          </p:cNvPr>
          <p:cNvSpPr/>
          <p:nvPr/>
        </p:nvSpPr>
        <p:spPr>
          <a:xfrm>
            <a:off x="0" y="-61187"/>
            <a:ext cx="7346884" cy="584775"/>
          </a:xfrm>
          <a:prstGeom prst="rect">
            <a:avLst/>
          </a:prstGeom>
        </p:spPr>
        <p:txBody>
          <a:bodyPr wrap="none">
            <a:spAutoFit/>
          </a:bodyPr>
          <a:lstStyle/>
          <a:p>
            <a:pPr lvl="0" algn="ctr" defTabSz="914400" fontAlgn="base">
              <a:spcBef>
                <a:spcPct val="0"/>
              </a:spcBef>
              <a:spcAft>
                <a:spcPct val="0"/>
              </a:spcAft>
              <a:defRPr/>
            </a:pPr>
            <a:r>
              <a:rPr lang="es-MX" altLang="es-MX" sz="3200" b="1" dirty="0">
                <a:solidFill>
                  <a:srgbClr val="000000"/>
                </a:solidFill>
                <a:latin typeface="Times New Roman" panose="02020603050405020304" pitchFamily="18" charset="0"/>
                <a:cs typeface="Times New Roman" panose="02020603050405020304" pitchFamily="18" charset="0"/>
              </a:rPr>
              <a:t>Transmisión Instantánea de Información</a:t>
            </a:r>
          </a:p>
        </p:txBody>
      </p:sp>
    </p:spTree>
    <p:extLst>
      <p:ext uri="{BB962C8B-B14F-4D97-AF65-F5344CB8AC3E}">
        <p14:creationId xmlns:p14="http://schemas.microsoft.com/office/powerpoint/2010/main" val="3023447230"/>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A66B2455-A1B1-4566-8C1E-6444179F915E}"/>
              </a:ext>
            </a:extLst>
          </p:cNvPr>
          <p:cNvSpPr>
            <a:spLocks noChangeArrowheads="1"/>
          </p:cNvSpPr>
          <p:nvPr/>
        </p:nvSpPr>
        <p:spPr bwMode="auto">
          <a:xfrm>
            <a:off x="228600" y="4876800"/>
            <a:ext cx="8763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Si se toma una barra rígida (por ejemplo una pluma o un lápiz y se mueve hacia delante y atrás sobre el eje X de un plano horizontal XY, de tal forma que todos los puntos de la barra se muevan a la misma velocidad, entonces el punto inicial de la barra y el punto final se mueven a la misma velocidad, o sea que todos los punto de la barra se mueven de la misma forma, al mismo tiempo y</a:t>
            </a: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 la misma velocidad.</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0483" name="Group 13">
            <a:extLst>
              <a:ext uri="{FF2B5EF4-FFF2-40B4-BE49-F238E27FC236}">
                <a16:creationId xmlns:a16="http://schemas.microsoft.com/office/drawing/2014/main" id="{5BD13E4E-BA60-49B7-BED1-4D885E3E8F4B}"/>
              </a:ext>
            </a:extLst>
          </p:cNvPr>
          <p:cNvGrpSpPr>
            <a:grpSpLocks/>
          </p:cNvGrpSpPr>
          <p:nvPr/>
        </p:nvGrpSpPr>
        <p:grpSpPr bwMode="auto">
          <a:xfrm>
            <a:off x="1371600" y="457200"/>
            <a:ext cx="6248400" cy="4267200"/>
            <a:chOff x="864" y="288"/>
            <a:chExt cx="3936" cy="2688"/>
          </a:xfrm>
        </p:grpSpPr>
        <p:sp>
          <p:nvSpPr>
            <p:cNvPr id="20484" name="Line 3">
              <a:extLst>
                <a:ext uri="{FF2B5EF4-FFF2-40B4-BE49-F238E27FC236}">
                  <a16:creationId xmlns:a16="http://schemas.microsoft.com/office/drawing/2014/main" id="{8E6678A6-2A18-44DF-A766-5FFBEA2C5DE5}"/>
                </a:ext>
              </a:extLst>
            </p:cNvPr>
            <p:cNvSpPr>
              <a:spLocks noChangeShapeType="1"/>
            </p:cNvSpPr>
            <p:nvPr/>
          </p:nvSpPr>
          <p:spPr bwMode="auto">
            <a:xfrm>
              <a:off x="1344" y="299"/>
              <a:ext cx="0" cy="23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85" name="Freeform 4">
              <a:extLst>
                <a:ext uri="{FF2B5EF4-FFF2-40B4-BE49-F238E27FC236}">
                  <a16:creationId xmlns:a16="http://schemas.microsoft.com/office/drawing/2014/main" id="{A145FAB7-91E1-4ADC-95D3-9BE4B5AA479D}"/>
                </a:ext>
              </a:extLst>
            </p:cNvPr>
            <p:cNvSpPr>
              <a:spLocks/>
            </p:cNvSpPr>
            <p:nvPr/>
          </p:nvSpPr>
          <p:spPr bwMode="auto">
            <a:xfrm>
              <a:off x="1371" y="2660"/>
              <a:ext cx="3429" cy="10"/>
            </a:xfrm>
            <a:custGeom>
              <a:avLst/>
              <a:gdLst>
                <a:gd name="T0" fmla="*/ 0 w 3900"/>
                <a:gd name="T1" fmla="*/ 12 h 9"/>
                <a:gd name="T2" fmla="*/ 2651 w 3900"/>
                <a:gd name="T3" fmla="*/ 0 h 9"/>
                <a:gd name="T4" fmla="*/ 0 60000 65536"/>
                <a:gd name="T5" fmla="*/ 0 60000 65536"/>
              </a:gdLst>
              <a:ahLst/>
              <a:cxnLst>
                <a:cxn ang="T4">
                  <a:pos x="T0" y="T1"/>
                </a:cxn>
                <a:cxn ang="T5">
                  <a:pos x="T2" y="T3"/>
                </a:cxn>
              </a:cxnLst>
              <a:rect l="0" t="0" r="r" b="b"/>
              <a:pathLst>
                <a:path w="3900" h="9">
                  <a:moveTo>
                    <a:pt x="0" y="9"/>
                  </a:moveTo>
                  <a:lnTo>
                    <a:pt x="390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86" name="Text Box 5">
              <a:extLst>
                <a:ext uri="{FF2B5EF4-FFF2-40B4-BE49-F238E27FC236}">
                  <a16:creationId xmlns:a16="http://schemas.microsoft.com/office/drawing/2014/main" id="{66464A08-84DA-486B-B9D3-B412D3A8569E}"/>
                </a:ext>
              </a:extLst>
            </p:cNvPr>
            <p:cNvSpPr txBox="1">
              <a:spLocks noChangeArrowheads="1"/>
            </p:cNvSpPr>
            <p:nvPr/>
          </p:nvSpPr>
          <p:spPr bwMode="auto">
            <a:xfrm>
              <a:off x="4137" y="2662"/>
              <a:ext cx="362"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87" name="Text Box 6">
              <a:extLst>
                <a:ext uri="{FF2B5EF4-FFF2-40B4-BE49-F238E27FC236}">
                  <a16:creationId xmlns:a16="http://schemas.microsoft.com/office/drawing/2014/main" id="{4E446AE0-069D-430A-A717-A0C831ECF253}"/>
                </a:ext>
              </a:extLst>
            </p:cNvPr>
            <p:cNvSpPr txBox="1">
              <a:spLocks noChangeArrowheads="1"/>
            </p:cNvSpPr>
            <p:nvPr/>
          </p:nvSpPr>
          <p:spPr bwMode="auto">
            <a:xfrm>
              <a:off x="864" y="288"/>
              <a:ext cx="31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88" name="Line 7">
              <a:extLst>
                <a:ext uri="{FF2B5EF4-FFF2-40B4-BE49-F238E27FC236}">
                  <a16:creationId xmlns:a16="http://schemas.microsoft.com/office/drawing/2014/main" id="{06555A1D-3642-4815-90E5-4FF65E319C04}"/>
                </a:ext>
              </a:extLst>
            </p:cNvPr>
            <p:cNvSpPr>
              <a:spLocks noChangeShapeType="1"/>
            </p:cNvSpPr>
            <p:nvPr/>
          </p:nvSpPr>
          <p:spPr bwMode="auto">
            <a:xfrm>
              <a:off x="2536" y="516"/>
              <a:ext cx="0" cy="172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89" name="Line 8">
              <a:extLst>
                <a:ext uri="{FF2B5EF4-FFF2-40B4-BE49-F238E27FC236}">
                  <a16:creationId xmlns:a16="http://schemas.microsoft.com/office/drawing/2014/main" id="{DEFB1810-3C08-4C86-B842-A36F3198BE1F}"/>
                </a:ext>
              </a:extLst>
            </p:cNvPr>
            <p:cNvSpPr>
              <a:spLocks noChangeShapeType="1"/>
            </p:cNvSpPr>
            <p:nvPr/>
          </p:nvSpPr>
          <p:spPr bwMode="auto">
            <a:xfrm>
              <a:off x="1940" y="516"/>
              <a:ext cx="0" cy="172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90" name="Line 10">
              <a:extLst>
                <a:ext uri="{FF2B5EF4-FFF2-40B4-BE49-F238E27FC236}">
                  <a16:creationId xmlns:a16="http://schemas.microsoft.com/office/drawing/2014/main" id="{99C7299E-D1B5-4BEA-A45B-5BBC95C50C3A}"/>
                </a:ext>
              </a:extLst>
            </p:cNvPr>
            <p:cNvSpPr>
              <a:spLocks noChangeShapeType="1"/>
            </p:cNvSpPr>
            <p:nvPr/>
          </p:nvSpPr>
          <p:spPr bwMode="auto">
            <a:xfrm>
              <a:off x="1931" y="517"/>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91" name="Line 11">
              <a:extLst>
                <a:ext uri="{FF2B5EF4-FFF2-40B4-BE49-F238E27FC236}">
                  <a16:creationId xmlns:a16="http://schemas.microsoft.com/office/drawing/2014/main" id="{B9D785E4-BC60-4CDE-9216-10441C696753}"/>
                </a:ext>
              </a:extLst>
            </p:cNvPr>
            <p:cNvSpPr>
              <a:spLocks noChangeShapeType="1"/>
            </p:cNvSpPr>
            <p:nvPr/>
          </p:nvSpPr>
          <p:spPr bwMode="auto">
            <a:xfrm>
              <a:off x="1931" y="2243"/>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492" name="Line 12">
              <a:extLst>
                <a:ext uri="{FF2B5EF4-FFF2-40B4-BE49-F238E27FC236}">
                  <a16:creationId xmlns:a16="http://schemas.microsoft.com/office/drawing/2014/main" id="{338845DC-A91A-421A-B1B5-E277BC6DB6F5}"/>
                </a:ext>
              </a:extLst>
            </p:cNvPr>
            <p:cNvSpPr>
              <a:spLocks noChangeShapeType="1"/>
            </p:cNvSpPr>
            <p:nvPr/>
          </p:nvSpPr>
          <p:spPr bwMode="auto">
            <a:xfrm>
              <a:off x="2064" y="2304"/>
              <a:ext cx="1728"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766548142"/>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4">
            <a:extLst>
              <a:ext uri="{FF2B5EF4-FFF2-40B4-BE49-F238E27FC236}">
                <a16:creationId xmlns:a16="http://schemas.microsoft.com/office/drawing/2014/main" id="{B5B4CB23-747E-406A-92C1-7677F38123BA}"/>
              </a:ext>
            </a:extLst>
          </p:cNvPr>
          <p:cNvSpPr>
            <a:spLocks noChangeArrowheads="1"/>
          </p:cNvSpPr>
          <p:nvPr/>
        </p:nvSpPr>
        <p:spPr bwMode="auto">
          <a:xfrm>
            <a:off x="228600" y="4876800"/>
            <a:ext cx="8763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Si se toma una barra rígida (por ejemplo una pluma o un lápiz y se mueve hacia delante y atrás sobre el eje X de un plano horizontal XY, de tal forma que todos los puntos de la barra se muevan a la misma velocidad, entonces el punto inicial de la barra y el punto final se mueven a la misma velocidad, o sea que todos los punto de la barra se mueven de la misma forma, al mismo tiempo y</a:t>
            </a: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 la misma velocidad.</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1507" name="Group 21">
            <a:extLst>
              <a:ext uri="{FF2B5EF4-FFF2-40B4-BE49-F238E27FC236}">
                <a16:creationId xmlns:a16="http://schemas.microsoft.com/office/drawing/2014/main" id="{4961FAD7-E28F-4218-8E10-E67526353D09}"/>
              </a:ext>
            </a:extLst>
          </p:cNvPr>
          <p:cNvGrpSpPr>
            <a:grpSpLocks/>
          </p:cNvGrpSpPr>
          <p:nvPr/>
        </p:nvGrpSpPr>
        <p:grpSpPr bwMode="auto">
          <a:xfrm>
            <a:off x="1371600" y="457200"/>
            <a:ext cx="6248400" cy="4267200"/>
            <a:chOff x="864" y="288"/>
            <a:chExt cx="3936" cy="2688"/>
          </a:xfrm>
        </p:grpSpPr>
        <p:sp>
          <p:nvSpPr>
            <p:cNvPr id="21508" name="Line 13">
              <a:extLst>
                <a:ext uri="{FF2B5EF4-FFF2-40B4-BE49-F238E27FC236}">
                  <a16:creationId xmlns:a16="http://schemas.microsoft.com/office/drawing/2014/main" id="{A64B09DA-3662-44DE-927B-19CD0B61044E}"/>
                </a:ext>
              </a:extLst>
            </p:cNvPr>
            <p:cNvSpPr>
              <a:spLocks noChangeShapeType="1"/>
            </p:cNvSpPr>
            <p:nvPr/>
          </p:nvSpPr>
          <p:spPr bwMode="auto">
            <a:xfrm>
              <a:off x="1344" y="299"/>
              <a:ext cx="0" cy="237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09" name="Freeform 12">
              <a:extLst>
                <a:ext uri="{FF2B5EF4-FFF2-40B4-BE49-F238E27FC236}">
                  <a16:creationId xmlns:a16="http://schemas.microsoft.com/office/drawing/2014/main" id="{9DC2312F-4BAB-4E0B-969B-7CACE9D16C54}"/>
                </a:ext>
              </a:extLst>
            </p:cNvPr>
            <p:cNvSpPr>
              <a:spLocks/>
            </p:cNvSpPr>
            <p:nvPr/>
          </p:nvSpPr>
          <p:spPr bwMode="auto">
            <a:xfrm>
              <a:off x="1371" y="2660"/>
              <a:ext cx="3429" cy="10"/>
            </a:xfrm>
            <a:custGeom>
              <a:avLst/>
              <a:gdLst>
                <a:gd name="T0" fmla="*/ 0 w 3900"/>
                <a:gd name="T1" fmla="*/ 12 h 9"/>
                <a:gd name="T2" fmla="*/ 2651 w 3900"/>
                <a:gd name="T3" fmla="*/ 0 h 9"/>
                <a:gd name="T4" fmla="*/ 0 60000 65536"/>
                <a:gd name="T5" fmla="*/ 0 60000 65536"/>
              </a:gdLst>
              <a:ahLst/>
              <a:cxnLst>
                <a:cxn ang="T4">
                  <a:pos x="T0" y="T1"/>
                </a:cxn>
                <a:cxn ang="T5">
                  <a:pos x="T2" y="T3"/>
                </a:cxn>
              </a:cxnLst>
              <a:rect l="0" t="0" r="r" b="b"/>
              <a:pathLst>
                <a:path w="3900" h="9">
                  <a:moveTo>
                    <a:pt x="0" y="9"/>
                  </a:moveTo>
                  <a:lnTo>
                    <a:pt x="390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0" name="Text Box 11">
              <a:extLst>
                <a:ext uri="{FF2B5EF4-FFF2-40B4-BE49-F238E27FC236}">
                  <a16:creationId xmlns:a16="http://schemas.microsoft.com/office/drawing/2014/main" id="{D1852EC8-2B75-4405-BC9B-0B4CF94FF65D}"/>
                </a:ext>
              </a:extLst>
            </p:cNvPr>
            <p:cNvSpPr txBox="1">
              <a:spLocks noChangeArrowheads="1"/>
            </p:cNvSpPr>
            <p:nvPr/>
          </p:nvSpPr>
          <p:spPr bwMode="auto">
            <a:xfrm>
              <a:off x="4137" y="2662"/>
              <a:ext cx="362"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1" name="Text Box 10">
              <a:extLst>
                <a:ext uri="{FF2B5EF4-FFF2-40B4-BE49-F238E27FC236}">
                  <a16:creationId xmlns:a16="http://schemas.microsoft.com/office/drawing/2014/main" id="{7FA475EF-1E84-41C4-B9E2-DD06B71E61C8}"/>
                </a:ext>
              </a:extLst>
            </p:cNvPr>
            <p:cNvSpPr txBox="1">
              <a:spLocks noChangeArrowheads="1"/>
            </p:cNvSpPr>
            <p:nvPr/>
          </p:nvSpPr>
          <p:spPr bwMode="auto">
            <a:xfrm>
              <a:off x="864" y="288"/>
              <a:ext cx="312"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2" name="Line 9">
              <a:extLst>
                <a:ext uri="{FF2B5EF4-FFF2-40B4-BE49-F238E27FC236}">
                  <a16:creationId xmlns:a16="http://schemas.microsoft.com/office/drawing/2014/main" id="{6AD88F81-C015-46B5-909B-1FA49B969F6D}"/>
                </a:ext>
              </a:extLst>
            </p:cNvPr>
            <p:cNvSpPr>
              <a:spLocks noChangeShapeType="1"/>
            </p:cNvSpPr>
            <p:nvPr/>
          </p:nvSpPr>
          <p:spPr bwMode="auto">
            <a:xfrm>
              <a:off x="2536" y="516"/>
              <a:ext cx="0" cy="1723"/>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3" name="Line 8">
              <a:extLst>
                <a:ext uri="{FF2B5EF4-FFF2-40B4-BE49-F238E27FC236}">
                  <a16:creationId xmlns:a16="http://schemas.microsoft.com/office/drawing/2014/main" id="{60BC2EFE-574D-4083-A2F1-26E2066455F3}"/>
                </a:ext>
              </a:extLst>
            </p:cNvPr>
            <p:cNvSpPr>
              <a:spLocks noChangeShapeType="1"/>
            </p:cNvSpPr>
            <p:nvPr/>
          </p:nvSpPr>
          <p:spPr bwMode="auto">
            <a:xfrm>
              <a:off x="1940" y="516"/>
              <a:ext cx="0" cy="1723"/>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4" name="Line 6">
              <a:extLst>
                <a:ext uri="{FF2B5EF4-FFF2-40B4-BE49-F238E27FC236}">
                  <a16:creationId xmlns:a16="http://schemas.microsoft.com/office/drawing/2014/main" id="{323F6EF1-14C1-4700-AD6D-3A707613BF36}"/>
                </a:ext>
              </a:extLst>
            </p:cNvPr>
            <p:cNvSpPr>
              <a:spLocks noChangeShapeType="1"/>
            </p:cNvSpPr>
            <p:nvPr/>
          </p:nvSpPr>
          <p:spPr bwMode="auto">
            <a:xfrm>
              <a:off x="3121" y="504"/>
              <a:ext cx="0" cy="1724"/>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5" name="Line 5">
              <a:extLst>
                <a:ext uri="{FF2B5EF4-FFF2-40B4-BE49-F238E27FC236}">
                  <a16:creationId xmlns:a16="http://schemas.microsoft.com/office/drawing/2014/main" id="{2A6AFB93-0066-4E60-9B41-03A36144FEB0}"/>
                </a:ext>
              </a:extLst>
            </p:cNvPr>
            <p:cNvSpPr>
              <a:spLocks noChangeShapeType="1"/>
            </p:cNvSpPr>
            <p:nvPr/>
          </p:nvSpPr>
          <p:spPr bwMode="auto">
            <a:xfrm>
              <a:off x="1931" y="517"/>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6" name="Line 4">
              <a:extLst>
                <a:ext uri="{FF2B5EF4-FFF2-40B4-BE49-F238E27FC236}">
                  <a16:creationId xmlns:a16="http://schemas.microsoft.com/office/drawing/2014/main" id="{A57AB2E0-124C-4E1C-BD5E-B8C53512B9E2}"/>
                </a:ext>
              </a:extLst>
            </p:cNvPr>
            <p:cNvSpPr>
              <a:spLocks noChangeShapeType="1"/>
            </p:cNvSpPr>
            <p:nvPr/>
          </p:nvSpPr>
          <p:spPr bwMode="auto">
            <a:xfrm>
              <a:off x="1931" y="2243"/>
              <a:ext cx="2006"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517" name="Line 20">
              <a:extLst>
                <a:ext uri="{FF2B5EF4-FFF2-40B4-BE49-F238E27FC236}">
                  <a16:creationId xmlns:a16="http://schemas.microsoft.com/office/drawing/2014/main" id="{CDE42179-B669-4186-9CF2-E5CBCD7F589B}"/>
                </a:ext>
              </a:extLst>
            </p:cNvPr>
            <p:cNvSpPr>
              <a:spLocks noChangeShapeType="1"/>
            </p:cNvSpPr>
            <p:nvPr/>
          </p:nvSpPr>
          <p:spPr bwMode="auto">
            <a:xfrm>
              <a:off x="2064" y="2304"/>
              <a:ext cx="1728"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868815865"/>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050">
            <a:extLst>
              <a:ext uri="{FF2B5EF4-FFF2-40B4-BE49-F238E27FC236}">
                <a16:creationId xmlns:a16="http://schemas.microsoft.com/office/drawing/2014/main" id="{FDD655E7-8DA4-48C6-8808-1E04E10F9532}"/>
              </a:ext>
            </a:extLst>
          </p:cNvPr>
          <p:cNvSpPr>
            <a:spLocks noChangeArrowheads="1"/>
          </p:cNvSpPr>
          <p:nvPr/>
        </p:nvSpPr>
        <p:spPr bwMode="auto">
          <a:xfrm>
            <a:off x="228600" y="4876800"/>
            <a:ext cx="8763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Si se toma una barra rígida (por ejemplo una pluma o un lápiz y se mueve hacia delante y atrás sobre el eje X de un plano horizontal XY, de tal forma que todos los puntos de la barra se muevan a la misma velocidad, entonces el punto inicial de la barra y el punto final se mueven a la misma velocidad, o sea que todos los punto de la barra se mueven de la misma forma, al mismo tiempo y</a:t>
            </a: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 la misma velocidad.</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2531" name="Group 2051">
            <a:extLst>
              <a:ext uri="{FF2B5EF4-FFF2-40B4-BE49-F238E27FC236}">
                <a16:creationId xmlns:a16="http://schemas.microsoft.com/office/drawing/2014/main" id="{7EA7B69A-C5EA-4AFE-A1C5-C854F127CD92}"/>
              </a:ext>
            </a:extLst>
          </p:cNvPr>
          <p:cNvGrpSpPr>
            <a:grpSpLocks/>
          </p:cNvGrpSpPr>
          <p:nvPr/>
        </p:nvGrpSpPr>
        <p:grpSpPr bwMode="auto">
          <a:xfrm>
            <a:off x="1371600" y="457200"/>
            <a:ext cx="6248400" cy="4267200"/>
            <a:chOff x="1008" y="288"/>
            <a:chExt cx="3638" cy="2304"/>
          </a:xfrm>
        </p:grpSpPr>
        <p:sp>
          <p:nvSpPr>
            <p:cNvPr id="22533" name="Line 2052">
              <a:extLst>
                <a:ext uri="{FF2B5EF4-FFF2-40B4-BE49-F238E27FC236}">
                  <a16:creationId xmlns:a16="http://schemas.microsoft.com/office/drawing/2014/main" id="{13A897EC-568B-44A3-BA5D-552622002918}"/>
                </a:ext>
              </a:extLst>
            </p:cNvPr>
            <p:cNvSpPr>
              <a:spLocks noChangeShapeType="1"/>
            </p:cNvSpPr>
            <p:nvPr/>
          </p:nvSpPr>
          <p:spPr bwMode="auto">
            <a:xfrm>
              <a:off x="1452" y="297"/>
              <a:ext cx="0" cy="20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34" name="Freeform 2053">
              <a:extLst>
                <a:ext uri="{FF2B5EF4-FFF2-40B4-BE49-F238E27FC236}">
                  <a16:creationId xmlns:a16="http://schemas.microsoft.com/office/drawing/2014/main" id="{E0A2154A-F1C8-4D87-B9F6-986CCB500116}"/>
                </a:ext>
              </a:extLst>
            </p:cNvPr>
            <p:cNvSpPr>
              <a:spLocks/>
            </p:cNvSpPr>
            <p:nvPr/>
          </p:nvSpPr>
          <p:spPr bwMode="auto">
            <a:xfrm>
              <a:off x="1477" y="2321"/>
              <a:ext cx="3169" cy="9"/>
            </a:xfrm>
            <a:custGeom>
              <a:avLst/>
              <a:gdLst>
                <a:gd name="T0" fmla="*/ 0 w 3900"/>
                <a:gd name="T1" fmla="*/ 9 h 9"/>
                <a:gd name="T2" fmla="*/ 2092 w 3900"/>
                <a:gd name="T3" fmla="*/ 0 h 9"/>
                <a:gd name="T4" fmla="*/ 0 60000 65536"/>
                <a:gd name="T5" fmla="*/ 0 60000 65536"/>
              </a:gdLst>
              <a:ahLst/>
              <a:cxnLst>
                <a:cxn ang="T4">
                  <a:pos x="T0" y="T1"/>
                </a:cxn>
                <a:cxn ang="T5">
                  <a:pos x="T2" y="T3"/>
                </a:cxn>
              </a:cxnLst>
              <a:rect l="0" t="0" r="r" b="b"/>
              <a:pathLst>
                <a:path w="3900" h="9">
                  <a:moveTo>
                    <a:pt x="0" y="9"/>
                  </a:moveTo>
                  <a:lnTo>
                    <a:pt x="390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35" name="Text Box 2054">
              <a:extLst>
                <a:ext uri="{FF2B5EF4-FFF2-40B4-BE49-F238E27FC236}">
                  <a16:creationId xmlns:a16="http://schemas.microsoft.com/office/drawing/2014/main" id="{8ECA2C00-D7E9-4455-9F7A-41A504705F05}"/>
                </a:ext>
              </a:extLst>
            </p:cNvPr>
            <p:cNvSpPr txBox="1">
              <a:spLocks noChangeArrowheads="1"/>
            </p:cNvSpPr>
            <p:nvPr/>
          </p:nvSpPr>
          <p:spPr bwMode="auto">
            <a:xfrm>
              <a:off x="4033" y="2323"/>
              <a:ext cx="3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36" name="Text Box 2055">
              <a:extLst>
                <a:ext uri="{FF2B5EF4-FFF2-40B4-BE49-F238E27FC236}">
                  <a16:creationId xmlns:a16="http://schemas.microsoft.com/office/drawing/2014/main" id="{FCFABD92-608D-4775-9E02-8AD11BE8A460}"/>
                </a:ext>
              </a:extLst>
            </p:cNvPr>
            <p:cNvSpPr txBox="1">
              <a:spLocks noChangeArrowheads="1"/>
            </p:cNvSpPr>
            <p:nvPr/>
          </p:nvSpPr>
          <p:spPr bwMode="auto">
            <a:xfrm>
              <a:off x="1008" y="288"/>
              <a:ext cx="28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2537" name="Group 2056">
              <a:extLst>
                <a:ext uri="{FF2B5EF4-FFF2-40B4-BE49-F238E27FC236}">
                  <a16:creationId xmlns:a16="http://schemas.microsoft.com/office/drawing/2014/main" id="{086D3E80-8B82-4C14-8C6B-68DF51FFB9ED}"/>
                </a:ext>
              </a:extLst>
            </p:cNvPr>
            <p:cNvGrpSpPr>
              <a:grpSpLocks/>
            </p:cNvGrpSpPr>
            <p:nvPr/>
          </p:nvGrpSpPr>
          <p:grpSpPr bwMode="auto">
            <a:xfrm>
              <a:off x="1994" y="473"/>
              <a:ext cx="1874" cy="1491"/>
              <a:chOff x="4675" y="5717"/>
              <a:chExt cx="2306" cy="1481"/>
            </a:xfrm>
          </p:grpSpPr>
          <p:sp>
            <p:nvSpPr>
              <p:cNvPr id="22538" name="Line 2057">
                <a:extLst>
                  <a:ext uri="{FF2B5EF4-FFF2-40B4-BE49-F238E27FC236}">
                    <a16:creationId xmlns:a16="http://schemas.microsoft.com/office/drawing/2014/main" id="{568588C1-4DBB-4C14-BFDB-982EABB36FC3}"/>
                  </a:ext>
                </a:extLst>
              </p:cNvPr>
              <p:cNvSpPr>
                <a:spLocks noChangeShapeType="1"/>
              </p:cNvSpPr>
              <p:nvPr/>
            </p:nvSpPr>
            <p:spPr bwMode="auto">
              <a:xfrm>
                <a:off x="5363" y="5727"/>
                <a:ext cx="0" cy="1468"/>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39" name="Line 2058">
                <a:extLst>
                  <a:ext uri="{FF2B5EF4-FFF2-40B4-BE49-F238E27FC236}">
                    <a16:creationId xmlns:a16="http://schemas.microsoft.com/office/drawing/2014/main" id="{6D77FE32-F9C4-4BB6-AFA7-9C5C90EAB6C2}"/>
                  </a:ext>
                </a:extLst>
              </p:cNvPr>
              <p:cNvSpPr>
                <a:spLocks noChangeShapeType="1"/>
              </p:cNvSpPr>
              <p:nvPr/>
            </p:nvSpPr>
            <p:spPr bwMode="auto">
              <a:xfrm>
                <a:off x="4685" y="5727"/>
                <a:ext cx="0" cy="146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40" name="Line 2059">
                <a:extLst>
                  <a:ext uri="{FF2B5EF4-FFF2-40B4-BE49-F238E27FC236}">
                    <a16:creationId xmlns:a16="http://schemas.microsoft.com/office/drawing/2014/main" id="{4821CF22-CDE9-408C-882D-0690BB139A23}"/>
                  </a:ext>
                </a:extLst>
              </p:cNvPr>
              <p:cNvSpPr>
                <a:spLocks noChangeShapeType="1"/>
              </p:cNvSpPr>
              <p:nvPr/>
            </p:nvSpPr>
            <p:spPr bwMode="auto">
              <a:xfrm>
                <a:off x="6981" y="5717"/>
                <a:ext cx="0" cy="146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41" name="Line 2060">
                <a:extLst>
                  <a:ext uri="{FF2B5EF4-FFF2-40B4-BE49-F238E27FC236}">
                    <a16:creationId xmlns:a16="http://schemas.microsoft.com/office/drawing/2014/main" id="{CC43A768-D391-4002-9AF7-2DBF483A2C41}"/>
                  </a:ext>
                </a:extLst>
              </p:cNvPr>
              <p:cNvSpPr>
                <a:spLocks noChangeShapeType="1"/>
              </p:cNvSpPr>
              <p:nvPr/>
            </p:nvSpPr>
            <p:spPr bwMode="auto">
              <a:xfrm>
                <a:off x="6029" y="5717"/>
                <a:ext cx="0" cy="1468"/>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42" name="Line 2061">
                <a:extLst>
                  <a:ext uri="{FF2B5EF4-FFF2-40B4-BE49-F238E27FC236}">
                    <a16:creationId xmlns:a16="http://schemas.microsoft.com/office/drawing/2014/main" id="{240090E8-1395-4AEB-8461-D24C7FB6EF23}"/>
                  </a:ext>
                </a:extLst>
              </p:cNvPr>
              <p:cNvSpPr>
                <a:spLocks noChangeShapeType="1"/>
              </p:cNvSpPr>
              <p:nvPr/>
            </p:nvSpPr>
            <p:spPr bwMode="auto">
              <a:xfrm>
                <a:off x="4675" y="5728"/>
                <a:ext cx="2282"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543" name="Line 2062">
                <a:extLst>
                  <a:ext uri="{FF2B5EF4-FFF2-40B4-BE49-F238E27FC236}">
                    <a16:creationId xmlns:a16="http://schemas.microsoft.com/office/drawing/2014/main" id="{C0506782-0F24-4ACD-B04B-8CA4BEBB0456}"/>
                  </a:ext>
                </a:extLst>
              </p:cNvPr>
              <p:cNvSpPr>
                <a:spLocks noChangeShapeType="1"/>
              </p:cNvSpPr>
              <p:nvPr/>
            </p:nvSpPr>
            <p:spPr bwMode="auto">
              <a:xfrm>
                <a:off x="4675" y="7198"/>
                <a:ext cx="2282" cy="0"/>
              </a:xfrm>
              <a:prstGeom prst="line">
                <a:avLst/>
              </a:prstGeom>
              <a:noFill/>
              <a:ln w="3175" cap="rnd">
                <a:solidFill>
                  <a:srgbClr val="C0C0C0"/>
                </a:solidFill>
                <a:prstDash val="sysDot"/>
                <a:round/>
                <a:headEnd/>
                <a:tailEnd type="triangle" w="sm" len="sm"/>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grpSp>
      <p:sp>
        <p:nvSpPr>
          <p:cNvPr id="22532" name="Line 2063">
            <a:extLst>
              <a:ext uri="{FF2B5EF4-FFF2-40B4-BE49-F238E27FC236}">
                <a16:creationId xmlns:a16="http://schemas.microsoft.com/office/drawing/2014/main" id="{3F893E4D-B2D5-4EAF-ADE5-4FF4B291D2FC}"/>
              </a:ext>
            </a:extLst>
          </p:cNvPr>
          <p:cNvSpPr>
            <a:spLocks noChangeShapeType="1"/>
          </p:cNvSpPr>
          <p:nvPr/>
        </p:nvSpPr>
        <p:spPr bwMode="auto">
          <a:xfrm>
            <a:off x="3276600" y="3657600"/>
            <a:ext cx="2743200" cy="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232791309"/>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074">
            <a:extLst>
              <a:ext uri="{FF2B5EF4-FFF2-40B4-BE49-F238E27FC236}">
                <a16:creationId xmlns:a16="http://schemas.microsoft.com/office/drawing/2014/main" id="{6E6C63D0-9A56-4E68-9136-350F52B01B1C}"/>
              </a:ext>
            </a:extLst>
          </p:cNvPr>
          <p:cNvSpPr>
            <a:spLocks noChangeArrowheads="1"/>
          </p:cNvSpPr>
          <p:nvPr/>
        </p:nvSpPr>
        <p:spPr bwMode="auto">
          <a:xfrm>
            <a:off x="152400" y="4724400"/>
            <a:ext cx="8763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Ahora si se dibuja una figura en el plano XY, y se pone en un extremo de la barra un punzón y en el otro una pluma, entonces si se mueve la barra en forma paralela al eje X  de tal forma que el punzón siga la forma de la figura dibujada, en el otro extremo de la barra se va dibujando al mismo tiempo una figura igual a la original.</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O sea que </a:t>
            </a:r>
            <a:r>
              <a:rPr kumimoji="0" lang="es-MX" altLang="es-MX" sz="20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la información que se detecta con el punzón, se refleja en forma instantánea en el otro extremo de la barra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3555" name="Group 3084">
            <a:extLst>
              <a:ext uri="{FF2B5EF4-FFF2-40B4-BE49-F238E27FC236}">
                <a16:creationId xmlns:a16="http://schemas.microsoft.com/office/drawing/2014/main" id="{1AB0D477-EC80-4B1B-8009-D84AF11DD042}"/>
              </a:ext>
            </a:extLst>
          </p:cNvPr>
          <p:cNvGrpSpPr>
            <a:grpSpLocks/>
          </p:cNvGrpSpPr>
          <p:nvPr/>
        </p:nvGrpSpPr>
        <p:grpSpPr bwMode="auto">
          <a:xfrm>
            <a:off x="1066800" y="381000"/>
            <a:ext cx="6934200" cy="4114800"/>
            <a:chOff x="672" y="240"/>
            <a:chExt cx="4368" cy="2592"/>
          </a:xfrm>
        </p:grpSpPr>
        <p:sp>
          <p:nvSpPr>
            <p:cNvPr id="23556" name="Text Box 3075">
              <a:extLst>
                <a:ext uri="{FF2B5EF4-FFF2-40B4-BE49-F238E27FC236}">
                  <a16:creationId xmlns:a16="http://schemas.microsoft.com/office/drawing/2014/main" id="{45AC45C5-8D6A-46EF-BA89-A6E7445AF11A}"/>
                </a:ext>
              </a:extLst>
            </p:cNvPr>
            <p:cNvSpPr txBox="1">
              <a:spLocks noChangeArrowheads="1"/>
            </p:cNvSpPr>
            <p:nvPr/>
          </p:nvSpPr>
          <p:spPr bwMode="auto">
            <a:xfrm>
              <a:off x="4278" y="2475"/>
              <a:ext cx="304"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57" name="Line 3076">
              <a:extLst>
                <a:ext uri="{FF2B5EF4-FFF2-40B4-BE49-F238E27FC236}">
                  <a16:creationId xmlns:a16="http://schemas.microsoft.com/office/drawing/2014/main" id="{B6C3A4C4-BCB2-41FE-9323-F6C74191CBDF}"/>
                </a:ext>
              </a:extLst>
            </p:cNvPr>
            <p:cNvSpPr>
              <a:spLocks noChangeShapeType="1"/>
            </p:cNvSpPr>
            <p:nvPr/>
          </p:nvSpPr>
          <p:spPr bwMode="auto">
            <a:xfrm>
              <a:off x="986" y="250"/>
              <a:ext cx="0" cy="223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58" name="Freeform 3077">
              <a:extLst>
                <a:ext uri="{FF2B5EF4-FFF2-40B4-BE49-F238E27FC236}">
                  <a16:creationId xmlns:a16="http://schemas.microsoft.com/office/drawing/2014/main" id="{08502C17-C537-44C7-BB2F-51EFB06667CA}"/>
                </a:ext>
              </a:extLst>
            </p:cNvPr>
            <p:cNvSpPr>
              <a:spLocks/>
            </p:cNvSpPr>
            <p:nvPr/>
          </p:nvSpPr>
          <p:spPr bwMode="auto">
            <a:xfrm>
              <a:off x="966" y="2476"/>
              <a:ext cx="4074" cy="7"/>
            </a:xfrm>
            <a:custGeom>
              <a:avLst/>
              <a:gdLst>
                <a:gd name="T0" fmla="*/ 0 w 3931"/>
                <a:gd name="T1" fmla="*/ 0 h 6"/>
                <a:gd name="T2" fmla="*/ 4376 w 3931"/>
                <a:gd name="T3" fmla="*/ 9 h 6"/>
                <a:gd name="T4" fmla="*/ 0 60000 65536"/>
                <a:gd name="T5" fmla="*/ 0 60000 65536"/>
              </a:gdLst>
              <a:ahLst/>
              <a:cxnLst>
                <a:cxn ang="T4">
                  <a:pos x="T0" y="T1"/>
                </a:cxn>
                <a:cxn ang="T5">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59" name="Text Box 3078">
              <a:extLst>
                <a:ext uri="{FF2B5EF4-FFF2-40B4-BE49-F238E27FC236}">
                  <a16:creationId xmlns:a16="http://schemas.microsoft.com/office/drawing/2014/main" id="{FDC7E04F-905A-4B2C-BD45-BA3F21865AC2}"/>
                </a:ext>
              </a:extLst>
            </p:cNvPr>
            <p:cNvSpPr txBox="1">
              <a:spLocks noChangeArrowheads="1"/>
            </p:cNvSpPr>
            <p:nvPr/>
          </p:nvSpPr>
          <p:spPr bwMode="auto">
            <a:xfrm>
              <a:off x="672" y="240"/>
              <a:ext cx="321"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60" name="Line 3080">
              <a:extLst>
                <a:ext uri="{FF2B5EF4-FFF2-40B4-BE49-F238E27FC236}">
                  <a16:creationId xmlns:a16="http://schemas.microsoft.com/office/drawing/2014/main" id="{906ADDCB-AC45-4764-983A-BC56735852CC}"/>
                </a:ext>
              </a:extLst>
            </p:cNvPr>
            <p:cNvSpPr>
              <a:spLocks noChangeShapeType="1"/>
            </p:cNvSpPr>
            <p:nvPr/>
          </p:nvSpPr>
          <p:spPr bwMode="auto">
            <a:xfrm>
              <a:off x="1596" y="638"/>
              <a:ext cx="0" cy="16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61" name="Freeform 3081">
              <a:extLst>
                <a:ext uri="{FF2B5EF4-FFF2-40B4-BE49-F238E27FC236}">
                  <a16:creationId xmlns:a16="http://schemas.microsoft.com/office/drawing/2014/main" id="{A61999FF-0405-4A56-83C5-0D920F48C2A7}"/>
                </a:ext>
              </a:extLst>
            </p:cNvPr>
            <p:cNvSpPr>
              <a:spLocks/>
            </p:cNvSpPr>
            <p:nvPr/>
          </p:nvSpPr>
          <p:spPr bwMode="auto">
            <a:xfrm>
              <a:off x="1577" y="359"/>
              <a:ext cx="2449" cy="279"/>
            </a:xfrm>
            <a:custGeom>
              <a:avLst/>
              <a:gdLst>
                <a:gd name="T0" fmla="*/ 0 w 2362"/>
                <a:gd name="T1" fmla="*/ 340 h 253"/>
                <a:gd name="T2" fmla="*/ 963 w 2362"/>
                <a:gd name="T3" fmla="*/ 237 h 253"/>
                <a:gd name="T4" fmla="*/ 1270 w 2362"/>
                <a:gd name="T5" fmla="*/ 76 h 253"/>
                <a:gd name="T6" fmla="*/ 1932 w 2362"/>
                <a:gd name="T7" fmla="*/ 15 h 253"/>
                <a:gd name="T8" fmla="*/ 2390 w 2362"/>
                <a:gd name="T9" fmla="*/ 178 h 253"/>
                <a:gd name="T10" fmla="*/ 2596 w 2362"/>
                <a:gd name="T11" fmla="*/ 129 h 253"/>
                <a:gd name="T12" fmla="*/ 2610 w 2362"/>
                <a:gd name="T13" fmla="*/ 178 h 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2" h="253">
                  <a:moveTo>
                    <a:pt x="0" y="253"/>
                  </a:moveTo>
                  <a:cubicBezTo>
                    <a:pt x="144" y="240"/>
                    <a:pt x="674" y="210"/>
                    <a:pt x="864" y="177"/>
                  </a:cubicBezTo>
                  <a:cubicBezTo>
                    <a:pt x="1054" y="144"/>
                    <a:pt x="994" y="84"/>
                    <a:pt x="1139" y="57"/>
                  </a:cubicBezTo>
                  <a:cubicBezTo>
                    <a:pt x="1283" y="30"/>
                    <a:pt x="1565" y="0"/>
                    <a:pt x="1733" y="12"/>
                  </a:cubicBezTo>
                  <a:cubicBezTo>
                    <a:pt x="1900" y="24"/>
                    <a:pt x="2045" y="118"/>
                    <a:pt x="2144" y="132"/>
                  </a:cubicBezTo>
                  <a:cubicBezTo>
                    <a:pt x="2243" y="146"/>
                    <a:pt x="2296" y="96"/>
                    <a:pt x="2329" y="96"/>
                  </a:cubicBezTo>
                  <a:cubicBezTo>
                    <a:pt x="2362" y="96"/>
                    <a:pt x="2339" y="125"/>
                    <a:pt x="2342" y="132"/>
                  </a:cubicBezTo>
                </a:path>
              </a:pathLst>
            </a:custGeom>
            <a:noFill/>
            <a:ln w="9525">
              <a:solidFill>
                <a:srgbClr val="00000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562" name="Line 3083">
              <a:extLst>
                <a:ext uri="{FF2B5EF4-FFF2-40B4-BE49-F238E27FC236}">
                  <a16:creationId xmlns:a16="http://schemas.microsoft.com/office/drawing/2014/main" id="{A9ECDFEE-0330-4A7C-BB87-300626DD3D87}"/>
                </a:ext>
              </a:extLst>
            </p:cNvPr>
            <p:cNvSpPr>
              <a:spLocks noChangeShapeType="1"/>
            </p:cNvSpPr>
            <p:nvPr/>
          </p:nvSpPr>
          <p:spPr bwMode="auto">
            <a:xfrm>
              <a:off x="1204" y="2832"/>
              <a:ext cx="2986" cy="0"/>
            </a:xfrm>
            <a:prstGeom prst="line">
              <a:avLst/>
            </a:prstGeom>
            <a:noFill/>
            <a:ln w="3175" cap="rnd">
              <a:solidFill>
                <a:srgbClr val="C0C0C0"/>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242348769"/>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026">
            <a:extLst>
              <a:ext uri="{FF2B5EF4-FFF2-40B4-BE49-F238E27FC236}">
                <a16:creationId xmlns:a16="http://schemas.microsoft.com/office/drawing/2014/main" id="{82153462-2ACD-47E1-B70C-A503DBEBBF25}"/>
              </a:ext>
            </a:extLst>
          </p:cNvPr>
          <p:cNvSpPr>
            <a:spLocks noChangeArrowheads="1"/>
          </p:cNvSpPr>
          <p:nvPr/>
        </p:nvSpPr>
        <p:spPr bwMode="auto">
          <a:xfrm>
            <a:off x="152400" y="4724400"/>
            <a:ext cx="8763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Ahora si se dibuja una figura en el plano XY, y se pone en un extremo de la barra un punzón y en el otro una pluma, entonces si se mueve la barra en forma paralela al eje X  de tal forma que el punzón siga la forma de la figura dibujada, en el otro extremo de la barra se va dibujando al mismo tiempo una figura igual a la original.</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O sea que </a:t>
            </a:r>
            <a:r>
              <a:rPr kumimoji="0" lang="es-MX" altLang="es-MX" sz="20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la información que se detecta con el punzón, se refleja en forma instantánea en el otro extremo de la barra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4579" name="Group 1038">
            <a:extLst>
              <a:ext uri="{FF2B5EF4-FFF2-40B4-BE49-F238E27FC236}">
                <a16:creationId xmlns:a16="http://schemas.microsoft.com/office/drawing/2014/main" id="{C6811654-49C2-4B7C-BEED-AC2314489C73}"/>
              </a:ext>
            </a:extLst>
          </p:cNvPr>
          <p:cNvGrpSpPr>
            <a:grpSpLocks/>
          </p:cNvGrpSpPr>
          <p:nvPr/>
        </p:nvGrpSpPr>
        <p:grpSpPr bwMode="auto">
          <a:xfrm>
            <a:off x="1066800" y="381000"/>
            <a:ext cx="6934200" cy="4114800"/>
            <a:chOff x="672" y="240"/>
            <a:chExt cx="4368" cy="2592"/>
          </a:xfrm>
        </p:grpSpPr>
        <p:sp>
          <p:nvSpPr>
            <p:cNvPr id="24580" name="Text Box 1028">
              <a:extLst>
                <a:ext uri="{FF2B5EF4-FFF2-40B4-BE49-F238E27FC236}">
                  <a16:creationId xmlns:a16="http://schemas.microsoft.com/office/drawing/2014/main" id="{43B72FBF-A232-4F7D-8C71-B544D6D4E43D}"/>
                </a:ext>
              </a:extLst>
            </p:cNvPr>
            <p:cNvSpPr txBox="1">
              <a:spLocks noChangeArrowheads="1"/>
            </p:cNvSpPr>
            <p:nvPr/>
          </p:nvSpPr>
          <p:spPr bwMode="auto">
            <a:xfrm>
              <a:off x="4278" y="2475"/>
              <a:ext cx="304"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1" name="Line 1029">
              <a:extLst>
                <a:ext uri="{FF2B5EF4-FFF2-40B4-BE49-F238E27FC236}">
                  <a16:creationId xmlns:a16="http://schemas.microsoft.com/office/drawing/2014/main" id="{D6D1EE38-F4B5-4790-B4EC-67DDCEEC1C50}"/>
                </a:ext>
              </a:extLst>
            </p:cNvPr>
            <p:cNvSpPr>
              <a:spLocks noChangeShapeType="1"/>
            </p:cNvSpPr>
            <p:nvPr/>
          </p:nvSpPr>
          <p:spPr bwMode="auto">
            <a:xfrm>
              <a:off x="986" y="250"/>
              <a:ext cx="0" cy="223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2" name="Freeform 1030">
              <a:extLst>
                <a:ext uri="{FF2B5EF4-FFF2-40B4-BE49-F238E27FC236}">
                  <a16:creationId xmlns:a16="http://schemas.microsoft.com/office/drawing/2014/main" id="{E2521AEE-10C4-4AD6-9C68-DBCEFCD73858}"/>
                </a:ext>
              </a:extLst>
            </p:cNvPr>
            <p:cNvSpPr>
              <a:spLocks/>
            </p:cNvSpPr>
            <p:nvPr/>
          </p:nvSpPr>
          <p:spPr bwMode="auto">
            <a:xfrm>
              <a:off x="966" y="2476"/>
              <a:ext cx="4074" cy="7"/>
            </a:xfrm>
            <a:custGeom>
              <a:avLst/>
              <a:gdLst>
                <a:gd name="T0" fmla="*/ 0 w 3931"/>
                <a:gd name="T1" fmla="*/ 0 h 6"/>
                <a:gd name="T2" fmla="*/ 4376 w 3931"/>
                <a:gd name="T3" fmla="*/ 9 h 6"/>
                <a:gd name="T4" fmla="*/ 0 60000 65536"/>
                <a:gd name="T5" fmla="*/ 0 60000 65536"/>
              </a:gdLst>
              <a:ahLst/>
              <a:cxnLst>
                <a:cxn ang="T4">
                  <a:pos x="T0" y="T1"/>
                </a:cxn>
                <a:cxn ang="T5">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3" name="Text Box 1031">
              <a:extLst>
                <a:ext uri="{FF2B5EF4-FFF2-40B4-BE49-F238E27FC236}">
                  <a16:creationId xmlns:a16="http://schemas.microsoft.com/office/drawing/2014/main" id="{08027B39-3B4B-4E33-93DF-05E948AB2131}"/>
                </a:ext>
              </a:extLst>
            </p:cNvPr>
            <p:cNvSpPr txBox="1">
              <a:spLocks noChangeArrowheads="1"/>
            </p:cNvSpPr>
            <p:nvPr/>
          </p:nvSpPr>
          <p:spPr bwMode="auto">
            <a:xfrm>
              <a:off x="672" y="240"/>
              <a:ext cx="321"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4" name="Line 1032">
              <a:extLst>
                <a:ext uri="{FF2B5EF4-FFF2-40B4-BE49-F238E27FC236}">
                  <a16:creationId xmlns:a16="http://schemas.microsoft.com/office/drawing/2014/main" id="{6D59EEEE-2A94-4D1A-AADF-D0F05F461241}"/>
                </a:ext>
              </a:extLst>
            </p:cNvPr>
            <p:cNvSpPr>
              <a:spLocks noChangeShapeType="1"/>
            </p:cNvSpPr>
            <p:nvPr/>
          </p:nvSpPr>
          <p:spPr bwMode="auto">
            <a:xfrm>
              <a:off x="2299" y="638"/>
              <a:ext cx="0" cy="1625"/>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5" name="Line 1033">
              <a:extLst>
                <a:ext uri="{FF2B5EF4-FFF2-40B4-BE49-F238E27FC236}">
                  <a16:creationId xmlns:a16="http://schemas.microsoft.com/office/drawing/2014/main" id="{F4D87535-F3CA-44E7-B67F-105BB7DB4DCF}"/>
                </a:ext>
              </a:extLst>
            </p:cNvPr>
            <p:cNvSpPr>
              <a:spLocks noChangeShapeType="1"/>
            </p:cNvSpPr>
            <p:nvPr/>
          </p:nvSpPr>
          <p:spPr bwMode="auto">
            <a:xfrm>
              <a:off x="1596" y="638"/>
              <a:ext cx="0" cy="16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6" name="Freeform 1035">
              <a:extLst>
                <a:ext uri="{FF2B5EF4-FFF2-40B4-BE49-F238E27FC236}">
                  <a16:creationId xmlns:a16="http://schemas.microsoft.com/office/drawing/2014/main" id="{0BBFF332-FF53-464D-B476-A862C7466142}"/>
                </a:ext>
              </a:extLst>
            </p:cNvPr>
            <p:cNvSpPr>
              <a:spLocks/>
            </p:cNvSpPr>
            <p:nvPr/>
          </p:nvSpPr>
          <p:spPr bwMode="auto">
            <a:xfrm>
              <a:off x="1577" y="359"/>
              <a:ext cx="2449" cy="279"/>
            </a:xfrm>
            <a:custGeom>
              <a:avLst/>
              <a:gdLst>
                <a:gd name="T0" fmla="*/ 0 w 2362"/>
                <a:gd name="T1" fmla="*/ 340 h 253"/>
                <a:gd name="T2" fmla="*/ 963 w 2362"/>
                <a:gd name="T3" fmla="*/ 237 h 253"/>
                <a:gd name="T4" fmla="*/ 1270 w 2362"/>
                <a:gd name="T5" fmla="*/ 76 h 253"/>
                <a:gd name="T6" fmla="*/ 1932 w 2362"/>
                <a:gd name="T7" fmla="*/ 15 h 253"/>
                <a:gd name="T8" fmla="*/ 2390 w 2362"/>
                <a:gd name="T9" fmla="*/ 178 h 253"/>
                <a:gd name="T10" fmla="*/ 2596 w 2362"/>
                <a:gd name="T11" fmla="*/ 129 h 253"/>
                <a:gd name="T12" fmla="*/ 2610 w 2362"/>
                <a:gd name="T13" fmla="*/ 178 h 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2" h="253">
                  <a:moveTo>
                    <a:pt x="0" y="253"/>
                  </a:moveTo>
                  <a:cubicBezTo>
                    <a:pt x="144" y="240"/>
                    <a:pt x="674" y="210"/>
                    <a:pt x="864" y="177"/>
                  </a:cubicBezTo>
                  <a:cubicBezTo>
                    <a:pt x="1054" y="144"/>
                    <a:pt x="994" y="84"/>
                    <a:pt x="1139" y="57"/>
                  </a:cubicBezTo>
                  <a:cubicBezTo>
                    <a:pt x="1283" y="30"/>
                    <a:pt x="1565" y="0"/>
                    <a:pt x="1733" y="12"/>
                  </a:cubicBezTo>
                  <a:cubicBezTo>
                    <a:pt x="1900" y="24"/>
                    <a:pt x="2045" y="118"/>
                    <a:pt x="2144" y="132"/>
                  </a:cubicBezTo>
                  <a:cubicBezTo>
                    <a:pt x="2243" y="146"/>
                    <a:pt x="2296" y="96"/>
                    <a:pt x="2329" y="96"/>
                  </a:cubicBezTo>
                  <a:cubicBezTo>
                    <a:pt x="2362" y="96"/>
                    <a:pt x="2339" y="125"/>
                    <a:pt x="2342" y="132"/>
                  </a:cubicBezTo>
                </a:path>
              </a:pathLst>
            </a:custGeom>
            <a:noFill/>
            <a:ln w="9525">
              <a:solidFill>
                <a:srgbClr val="00000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7" name="Freeform 1036">
              <a:extLst>
                <a:ext uri="{FF2B5EF4-FFF2-40B4-BE49-F238E27FC236}">
                  <a16:creationId xmlns:a16="http://schemas.microsoft.com/office/drawing/2014/main" id="{26ABF340-4A11-4BD3-8234-434AAA80BF55}"/>
                </a:ext>
              </a:extLst>
            </p:cNvPr>
            <p:cNvSpPr>
              <a:spLocks/>
            </p:cNvSpPr>
            <p:nvPr/>
          </p:nvSpPr>
          <p:spPr bwMode="auto">
            <a:xfrm>
              <a:off x="1584" y="2236"/>
              <a:ext cx="738" cy="46"/>
            </a:xfrm>
            <a:custGeom>
              <a:avLst/>
              <a:gdLst>
                <a:gd name="T0" fmla="*/ 0 w 738"/>
                <a:gd name="T1" fmla="*/ 46 h 46"/>
                <a:gd name="T2" fmla="*/ 738 w 738"/>
                <a:gd name="T3" fmla="*/ 0 h 46"/>
                <a:gd name="T4" fmla="*/ 0 60000 65536"/>
                <a:gd name="T5" fmla="*/ 0 60000 65536"/>
              </a:gdLst>
              <a:ahLst/>
              <a:cxnLst>
                <a:cxn ang="T4">
                  <a:pos x="T0" y="T1"/>
                </a:cxn>
                <a:cxn ang="T5">
                  <a:pos x="T2" y="T3"/>
                </a:cxn>
              </a:cxnLst>
              <a:rect l="0" t="0" r="r" b="b"/>
              <a:pathLst>
                <a:path w="738" h="46">
                  <a:moveTo>
                    <a:pt x="0" y="46"/>
                  </a:moveTo>
                  <a:cubicBezTo>
                    <a:pt x="123" y="38"/>
                    <a:pt x="615" y="8"/>
                    <a:pt x="738" y="0"/>
                  </a:cubicBezTo>
                </a:path>
              </a:pathLst>
            </a:custGeom>
            <a:noFill/>
            <a:ln w="6350">
              <a:solidFill>
                <a:srgbClr val="C0C0C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588" name="Line 1037">
              <a:extLst>
                <a:ext uri="{FF2B5EF4-FFF2-40B4-BE49-F238E27FC236}">
                  <a16:creationId xmlns:a16="http://schemas.microsoft.com/office/drawing/2014/main" id="{E2EF58B5-A65D-4249-90BE-E70B378A3039}"/>
                </a:ext>
              </a:extLst>
            </p:cNvPr>
            <p:cNvSpPr>
              <a:spLocks noChangeShapeType="1"/>
            </p:cNvSpPr>
            <p:nvPr/>
          </p:nvSpPr>
          <p:spPr bwMode="auto">
            <a:xfrm>
              <a:off x="1204" y="2832"/>
              <a:ext cx="2986" cy="0"/>
            </a:xfrm>
            <a:prstGeom prst="line">
              <a:avLst/>
            </a:prstGeom>
            <a:noFill/>
            <a:ln w="3175" cap="rnd">
              <a:solidFill>
                <a:srgbClr val="C0C0C0"/>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335568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6A47691-AF64-49F1-831D-F8B0435F1CFD}"/>
              </a:ext>
            </a:extLst>
          </p:cNvPr>
          <p:cNvSpPr/>
          <p:nvPr/>
        </p:nvSpPr>
        <p:spPr>
          <a:xfrm>
            <a:off x="137157" y="1192219"/>
            <a:ext cx="8936501" cy="3477875"/>
          </a:xfrm>
          <a:prstGeom prst="rect">
            <a:avLst/>
          </a:prstGeom>
        </p:spPr>
        <p:txBody>
          <a:bodyPr wrap="square">
            <a:spAutoFit/>
          </a:bodyPr>
          <a:lstStyle/>
          <a:p>
            <a:r>
              <a:rPr lang="es-ES_tradnl" sz="3000" b="1" i="1" dirty="0">
                <a:solidFill>
                  <a:schemeClr val="tx1">
                    <a:lumMod val="90000"/>
                  </a:schemeClr>
                </a:solidFill>
                <a:latin typeface="Times New Roman" panose="02020603050405020304" pitchFamily="18" charset="0"/>
              </a:rPr>
              <a:t>La palabra </a:t>
            </a:r>
            <a:r>
              <a:rPr lang="es-ES_tradnl" sz="3300" b="1" i="1" dirty="0">
                <a:solidFill>
                  <a:schemeClr val="tx2"/>
                </a:solidFill>
                <a:latin typeface="+mj-lt"/>
                <a:ea typeface="+mj-ea"/>
                <a:cs typeface="+mj-cs"/>
              </a:rPr>
              <a:t>Información</a:t>
            </a:r>
            <a:r>
              <a:rPr lang="es-ES_tradnl" sz="3000" i="1" dirty="0">
                <a:latin typeface="Times New Roman" panose="02020603050405020304" pitchFamily="18" charset="0"/>
                <a:ea typeface="Calibri" panose="020F0502020204030204" pitchFamily="34" charset="0"/>
              </a:rPr>
              <a:t> </a:t>
            </a:r>
            <a:r>
              <a:rPr lang="es-ES_tradnl" sz="3000" b="1" i="1" dirty="0">
                <a:solidFill>
                  <a:schemeClr val="tx1">
                    <a:lumMod val="90000"/>
                  </a:schemeClr>
                </a:solidFill>
                <a:latin typeface="Times New Roman" panose="02020603050405020304" pitchFamily="18" charset="0"/>
              </a:rPr>
              <a:t>está formada por dos vocablos de origen latino que son: </a:t>
            </a:r>
          </a:p>
          <a:p>
            <a:pPr algn="r"/>
            <a:r>
              <a:rPr lang="es-ES_tradnl" sz="3000" b="1" i="1" dirty="0">
                <a:solidFill>
                  <a:schemeClr val="tx1">
                    <a:lumMod val="75000"/>
                  </a:schemeClr>
                </a:solidFill>
                <a:latin typeface="Times New Roman" panose="02020603050405020304" pitchFamily="18" charset="0"/>
              </a:rPr>
              <a:t>in</a:t>
            </a:r>
            <a:r>
              <a:rPr lang="es-ES_tradnl" sz="3000" i="1" dirty="0">
                <a:latin typeface="Times New Roman" panose="02020603050405020304" pitchFamily="18" charset="0"/>
                <a:ea typeface="Calibri" panose="020F0502020204030204" pitchFamily="34" charset="0"/>
              </a:rPr>
              <a:t>, </a:t>
            </a:r>
            <a:r>
              <a:rPr lang="es-ES_tradnl" sz="3000" b="1" i="1" dirty="0">
                <a:solidFill>
                  <a:schemeClr val="tx1">
                    <a:lumMod val="90000"/>
                  </a:schemeClr>
                </a:solidFill>
                <a:latin typeface="Times New Roman" panose="02020603050405020304" pitchFamily="18" charset="0"/>
              </a:rPr>
              <a:t>que significa </a:t>
            </a:r>
            <a:r>
              <a:rPr lang="es-ES_tradnl" sz="3000" b="1" i="1" dirty="0">
                <a:solidFill>
                  <a:schemeClr val="tx1">
                    <a:lumMod val="75000"/>
                  </a:schemeClr>
                </a:solidFill>
                <a:latin typeface="Times New Roman" panose="02020603050405020304" pitchFamily="18" charset="0"/>
                <a:ea typeface="Calibri" panose="020F0502020204030204" pitchFamily="34" charset="0"/>
              </a:rPr>
              <a:t>en, dentro de</a:t>
            </a:r>
            <a:r>
              <a:rPr lang="es-ES_tradnl" sz="3000" i="1" dirty="0">
                <a:latin typeface="Times New Roman" panose="02020603050405020304" pitchFamily="18" charset="0"/>
                <a:ea typeface="Calibri" panose="020F0502020204030204" pitchFamily="34" charset="0"/>
              </a:rPr>
              <a:t>, </a:t>
            </a:r>
          </a:p>
          <a:p>
            <a:pPr algn="ctr"/>
            <a:endParaRPr lang="es-ES_tradnl" sz="900" i="1" dirty="0">
              <a:latin typeface="Times New Roman" panose="02020603050405020304" pitchFamily="18" charset="0"/>
              <a:ea typeface="Calibri" panose="020F0502020204030204" pitchFamily="34" charset="0"/>
            </a:endParaRPr>
          </a:p>
          <a:p>
            <a:pPr algn="r"/>
            <a:r>
              <a:rPr lang="es-ES_tradnl" sz="3000" i="1" dirty="0">
                <a:latin typeface="Times New Roman" panose="02020603050405020304" pitchFamily="18" charset="0"/>
                <a:ea typeface="Calibri" panose="020F0502020204030204" pitchFamily="34" charset="0"/>
              </a:rPr>
              <a:t>y </a:t>
            </a:r>
            <a:r>
              <a:rPr lang="es-ES_tradnl" sz="3000" b="1" i="1" dirty="0">
                <a:solidFill>
                  <a:schemeClr val="tx1">
                    <a:lumMod val="75000"/>
                  </a:schemeClr>
                </a:solidFill>
                <a:latin typeface="Times New Roman" panose="02020603050405020304" pitchFamily="18" charset="0"/>
              </a:rPr>
              <a:t>formare</a:t>
            </a:r>
            <a:r>
              <a:rPr lang="es-ES_tradnl" sz="3000" i="1" dirty="0">
                <a:latin typeface="Times New Roman" panose="02020603050405020304" pitchFamily="18" charset="0"/>
                <a:ea typeface="Calibri" panose="020F0502020204030204" pitchFamily="34" charset="0"/>
              </a:rPr>
              <a:t> </a:t>
            </a:r>
            <a:r>
              <a:rPr lang="es-ES_tradnl" sz="3000" b="1" i="1" dirty="0">
                <a:solidFill>
                  <a:schemeClr val="tx1">
                    <a:lumMod val="90000"/>
                  </a:schemeClr>
                </a:solidFill>
                <a:latin typeface="Times New Roman" panose="02020603050405020304" pitchFamily="18" charset="0"/>
              </a:rPr>
              <a:t>que significa </a:t>
            </a:r>
            <a:r>
              <a:rPr lang="es-ES_tradnl" sz="3000" b="1" i="1" dirty="0">
                <a:solidFill>
                  <a:schemeClr val="tx1">
                    <a:lumMod val="75000"/>
                  </a:schemeClr>
                </a:solidFill>
                <a:latin typeface="Times New Roman" panose="02020603050405020304" pitchFamily="18" charset="0"/>
              </a:rPr>
              <a:t>dar forma</a:t>
            </a:r>
            <a:r>
              <a:rPr lang="es-ES_tradnl" sz="3000" i="1" dirty="0">
                <a:latin typeface="Times New Roman" panose="02020603050405020304" pitchFamily="18" charset="0"/>
                <a:ea typeface="Calibri" panose="020F0502020204030204" pitchFamily="34" charset="0"/>
              </a:rPr>
              <a:t>. </a:t>
            </a:r>
          </a:p>
          <a:p>
            <a:pPr algn="r"/>
            <a:endParaRPr lang="es-MX" altLang="es-MX" sz="2800" b="1" dirty="0"/>
          </a:p>
          <a:p>
            <a:pPr algn="r"/>
            <a:r>
              <a:rPr lang="es-MX" altLang="es-MX" sz="3000" b="1" dirty="0">
                <a:solidFill>
                  <a:schemeClr val="tx2">
                    <a:lumMod val="60000"/>
                    <a:lumOff val="40000"/>
                  </a:schemeClr>
                </a:solidFill>
              </a:rPr>
              <a:t>In   Formare </a:t>
            </a:r>
          </a:p>
          <a:p>
            <a:pPr algn="r"/>
            <a:r>
              <a:rPr lang="es-ES_tradnl" sz="3000" i="1" dirty="0">
                <a:latin typeface="Times New Roman" panose="02020603050405020304" pitchFamily="18" charset="0"/>
                <a:ea typeface="Calibri" panose="020F0502020204030204" pitchFamily="34" charset="0"/>
              </a:rPr>
              <a:t>“</a:t>
            </a:r>
            <a:r>
              <a:rPr lang="es-ES_tradnl" sz="3000" b="1" i="1" dirty="0">
                <a:solidFill>
                  <a:schemeClr val="tx1">
                    <a:lumMod val="75000"/>
                  </a:schemeClr>
                </a:solidFill>
                <a:latin typeface="Times New Roman" panose="02020603050405020304" pitchFamily="18" charset="0"/>
              </a:rPr>
              <a:t>lo que da la forma interna</a:t>
            </a:r>
            <a:endParaRPr lang="es-MX" sz="3000" dirty="0">
              <a:latin typeface="Times New Roman" panose="02020603050405020304" pitchFamily="18" charset="0"/>
              <a:ea typeface="Calibri" panose="020F0502020204030204" pitchFamily="34" charset="0"/>
            </a:endParaRPr>
          </a:p>
        </p:txBody>
      </p:sp>
      <p:sp>
        <p:nvSpPr>
          <p:cNvPr id="2" name="Rectángulo 1">
            <a:extLst>
              <a:ext uri="{FF2B5EF4-FFF2-40B4-BE49-F238E27FC236}">
                <a16:creationId xmlns:a16="http://schemas.microsoft.com/office/drawing/2014/main" id="{789726C5-86AB-462E-9627-9436C142362F}"/>
              </a:ext>
            </a:extLst>
          </p:cNvPr>
          <p:cNvSpPr/>
          <p:nvPr/>
        </p:nvSpPr>
        <p:spPr>
          <a:xfrm>
            <a:off x="434336" y="4908548"/>
            <a:ext cx="8539089" cy="1446550"/>
          </a:xfrm>
          <a:prstGeom prst="rect">
            <a:avLst/>
          </a:prstGeom>
        </p:spPr>
        <p:txBody>
          <a:bodyPr wrap="square">
            <a:spAutoFit/>
          </a:bodyPr>
          <a:lstStyle/>
          <a:p>
            <a:pPr lvl="0"/>
            <a:r>
              <a:rPr lang="es-ES_tradnl" sz="3000" b="1" dirty="0">
                <a:solidFill>
                  <a:schemeClr val="tx2">
                    <a:lumMod val="60000"/>
                    <a:lumOff val="40000"/>
                  </a:schemeClr>
                </a:solidFill>
              </a:rPr>
              <a:t>Por lo que Información significa </a:t>
            </a:r>
          </a:p>
          <a:p>
            <a:pPr lvl="0"/>
            <a:r>
              <a:rPr lang="es-ES_tradnl" sz="3000" b="1" dirty="0">
                <a:solidFill>
                  <a:schemeClr val="tx2">
                    <a:lumMod val="60000"/>
                    <a:lumOff val="40000"/>
                  </a:schemeClr>
                </a:solidFill>
              </a:rPr>
              <a:t>“forma interna”, “lo que da la forma interna”</a:t>
            </a:r>
            <a:endParaRPr lang="es-MX" sz="3000" b="1" dirty="0">
              <a:solidFill>
                <a:schemeClr val="tx2">
                  <a:lumMod val="60000"/>
                  <a:lumOff val="40000"/>
                </a:schemeClr>
              </a:solidFill>
            </a:endParaRPr>
          </a:p>
          <a:p>
            <a:pPr lvl="0" algn="r"/>
            <a:r>
              <a:rPr lang="es-ES" sz="2800" u="sng" dirty="0">
                <a:solidFill>
                  <a:srgbClr val="0563C1"/>
                </a:solidFill>
                <a:latin typeface="Times New Roman" panose="02020603050405020304" pitchFamily="18" charset="0"/>
                <a:ea typeface="Calibri" panose="020F0502020204030204" pitchFamily="34" charset="0"/>
                <a:hlinkClick r:id="rId2"/>
              </a:rPr>
              <a:t>http://www.fgalindosoria.com/informatica/information/</a:t>
            </a:r>
            <a:endParaRPr lang="es-MX" sz="2800" dirty="0">
              <a:solidFill>
                <a:srgbClr val="FFFFCC"/>
              </a:solidFill>
              <a:latin typeface="Times New Roman" panose="02020603050405020304" pitchFamily="18" charset="0"/>
              <a:ea typeface="Calibri" panose="020F0502020204030204" pitchFamily="34" charset="0"/>
            </a:endParaRPr>
          </a:p>
        </p:txBody>
      </p:sp>
      <p:sp>
        <p:nvSpPr>
          <p:cNvPr id="4" name="Rectángulo 3">
            <a:extLst>
              <a:ext uri="{FF2B5EF4-FFF2-40B4-BE49-F238E27FC236}">
                <a16:creationId xmlns:a16="http://schemas.microsoft.com/office/drawing/2014/main" id="{82DC1CD2-27D9-4FCC-95AB-76F2EA9CA224}"/>
              </a:ext>
            </a:extLst>
          </p:cNvPr>
          <p:cNvSpPr/>
          <p:nvPr/>
        </p:nvSpPr>
        <p:spPr>
          <a:xfrm>
            <a:off x="137157" y="69525"/>
            <a:ext cx="3974165" cy="923330"/>
          </a:xfrm>
          <a:prstGeom prst="rect">
            <a:avLst/>
          </a:prstGeom>
        </p:spPr>
        <p:txBody>
          <a:bodyPr wrap="none">
            <a:spAutoFit/>
          </a:bodyPr>
          <a:lstStyle/>
          <a:p>
            <a:r>
              <a:rPr lang="es-ES_tradnl" sz="5400" b="1" dirty="0">
                <a:solidFill>
                  <a:srgbClr val="000000"/>
                </a:solidFill>
              </a:rPr>
              <a:t>Información</a:t>
            </a:r>
            <a:r>
              <a:rPr lang="es-ES_tradnl" sz="3000" i="1" dirty="0">
                <a:solidFill>
                  <a:srgbClr val="000000"/>
                </a:solidFill>
                <a:latin typeface="Times New Roman" panose="02020603050405020304" pitchFamily="18" charset="0"/>
                <a:ea typeface="Calibri" panose="020F0502020204030204" pitchFamily="34" charset="0"/>
              </a:rPr>
              <a:t> </a:t>
            </a:r>
            <a:endParaRPr lang="es-MX" dirty="0"/>
          </a:p>
        </p:txBody>
      </p:sp>
    </p:spTree>
    <p:extLst>
      <p:ext uri="{BB962C8B-B14F-4D97-AF65-F5344CB8AC3E}">
        <p14:creationId xmlns:p14="http://schemas.microsoft.com/office/powerpoint/2010/main" val="2987311913"/>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026">
            <a:extLst>
              <a:ext uri="{FF2B5EF4-FFF2-40B4-BE49-F238E27FC236}">
                <a16:creationId xmlns:a16="http://schemas.microsoft.com/office/drawing/2014/main" id="{A03CDBF6-FE1D-452C-A3A2-E2202C808D59}"/>
              </a:ext>
            </a:extLst>
          </p:cNvPr>
          <p:cNvSpPr>
            <a:spLocks noChangeArrowheads="1"/>
          </p:cNvSpPr>
          <p:nvPr/>
        </p:nvSpPr>
        <p:spPr bwMode="auto">
          <a:xfrm>
            <a:off x="152400" y="4724400"/>
            <a:ext cx="8763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Ahora si se dibuja una figura en el plano XY, y se pone en un extremo de la barra un punzón y en el otro una pluma, entonces si se mueve la barra en forma paralela al eje X  de tal forma que el punzón siga la forma de la figura dibujada, en el otro extremo de la barra se va dibujando al mismo tiempo una figura igual a la original.</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O sea que </a:t>
            </a:r>
            <a:r>
              <a:rPr kumimoji="0" lang="es-MX" altLang="es-MX" sz="20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la información que se detecta con el punzón, se refleja en forma instantánea en el otro extremo de la barra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03" name="Rectangle 1027">
            <a:extLst>
              <a:ext uri="{FF2B5EF4-FFF2-40B4-BE49-F238E27FC236}">
                <a16:creationId xmlns:a16="http://schemas.microsoft.com/office/drawing/2014/main" id="{B40DFA4E-17C2-4B87-890C-257C38012599}"/>
              </a:ext>
            </a:extLst>
          </p:cNvPr>
          <p:cNvSpPr>
            <a:spLocks noChangeArrowheads="1"/>
          </p:cNvSpPr>
          <p:nvPr/>
        </p:nvSpPr>
        <p:spPr bwMode="auto">
          <a:xfrm>
            <a:off x="4351338" y="3132138"/>
            <a:ext cx="3530600" cy="210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5604" name="Group 1039">
            <a:extLst>
              <a:ext uri="{FF2B5EF4-FFF2-40B4-BE49-F238E27FC236}">
                <a16:creationId xmlns:a16="http://schemas.microsoft.com/office/drawing/2014/main" id="{7A7575D7-DB07-4519-AAC0-D62018CE2012}"/>
              </a:ext>
            </a:extLst>
          </p:cNvPr>
          <p:cNvGrpSpPr>
            <a:grpSpLocks/>
          </p:cNvGrpSpPr>
          <p:nvPr/>
        </p:nvGrpSpPr>
        <p:grpSpPr bwMode="auto">
          <a:xfrm>
            <a:off x="1066800" y="381000"/>
            <a:ext cx="6934200" cy="4114800"/>
            <a:chOff x="672" y="240"/>
            <a:chExt cx="4368" cy="2592"/>
          </a:xfrm>
        </p:grpSpPr>
        <p:sp>
          <p:nvSpPr>
            <p:cNvPr id="25605" name="Text Box 1028">
              <a:extLst>
                <a:ext uri="{FF2B5EF4-FFF2-40B4-BE49-F238E27FC236}">
                  <a16:creationId xmlns:a16="http://schemas.microsoft.com/office/drawing/2014/main" id="{060F03E9-7B7B-4B2B-98C3-6F4954D3E2B1}"/>
                </a:ext>
              </a:extLst>
            </p:cNvPr>
            <p:cNvSpPr txBox="1">
              <a:spLocks noChangeArrowheads="1"/>
            </p:cNvSpPr>
            <p:nvPr/>
          </p:nvSpPr>
          <p:spPr bwMode="auto">
            <a:xfrm>
              <a:off x="4278" y="2475"/>
              <a:ext cx="304"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06" name="Line 1029">
              <a:extLst>
                <a:ext uri="{FF2B5EF4-FFF2-40B4-BE49-F238E27FC236}">
                  <a16:creationId xmlns:a16="http://schemas.microsoft.com/office/drawing/2014/main" id="{54C07F96-436D-41B5-80AC-7793AE4DD0D0}"/>
                </a:ext>
              </a:extLst>
            </p:cNvPr>
            <p:cNvSpPr>
              <a:spLocks noChangeShapeType="1"/>
            </p:cNvSpPr>
            <p:nvPr/>
          </p:nvSpPr>
          <p:spPr bwMode="auto">
            <a:xfrm>
              <a:off x="986" y="250"/>
              <a:ext cx="0" cy="223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07" name="Freeform 1030">
              <a:extLst>
                <a:ext uri="{FF2B5EF4-FFF2-40B4-BE49-F238E27FC236}">
                  <a16:creationId xmlns:a16="http://schemas.microsoft.com/office/drawing/2014/main" id="{8E8DFF3F-44CE-4D67-88D2-47AF1B5F447B}"/>
                </a:ext>
              </a:extLst>
            </p:cNvPr>
            <p:cNvSpPr>
              <a:spLocks/>
            </p:cNvSpPr>
            <p:nvPr/>
          </p:nvSpPr>
          <p:spPr bwMode="auto">
            <a:xfrm>
              <a:off x="966" y="2476"/>
              <a:ext cx="4074" cy="7"/>
            </a:xfrm>
            <a:custGeom>
              <a:avLst/>
              <a:gdLst>
                <a:gd name="T0" fmla="*/ 0 w 3931"/>
                <a:gd name="T1" fmla="*/ 0 h 6"/>
                <a:gd name="T2" fmla="*/ 4376 w 3931"/>
                <a:gd name="T3" fmla="*/ 9 h 6"/>
                <a:gd name="T4" fmla="*/ 0 60000 65536"/>
                <a:gd name="T5" fmla="*/ 0 60000 65536"/>
              </a:gdLst>
              <a:ahLst/>
              <a:cxnLst>
                <a:cxn ang="T4">
                  <a:pos x="T0" y="T1"/>
                </a:cxn>
                <a:cxn ang="T5">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08" name="Text Box 1031">
              <a:extLst>
                <a:ext uri="{FF2B5EF4-FFF2-40B4-BE49-F238E27FC236}">
                  <a16:creationId xmlns:a16="http://schemas.microsoft.com/office/drawing/2014/main" id="{A9887EEE-CB1B-4B3F-A451-F1C23B1FAE0F}"/>
                </a:ext>
              </a:extLst>
            </p:cNvPr>
            <p:cNvSpPr txBox="1">
              <a:spLocks noChangeArrowheads="1"/>
            </p:cNvSpPr>
            <p:nvPr/>
          </p:nvSpPr>
          <p:spPr bwMode="auto">
            <a:xfrm>
              <a:off x="672" y="240"/>
              <a:ext cx="321"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09" name="Line 1032">
              <a:extLst>
                <a:ext uri="{FF2B5EF4-FFF2-40B4-BE49-F238E27FC236}">
                  <a16:creationId xmlns:a16="http://schemas.microsoft.com/office/drawing/2014/main" id="{B5B26BC3-3E3F-414B-BD05-1EFE77CECDB9}"/>
                </a:ext>
              </a:extLst>
            </p:cNvPr>
            <p:cNvSpPr>
              <a:spLocks noChangeShapeType="1"/>
            </p:cNvSpPr>
            <p:nvPr/>
          </p:nvSpPr>
          <p:spPr bwMode="auto">
            <a:xfrm>
              <a:off x="2299" y="638"/>
              <a:ext cx="0" cy="1625"/>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10" name="Line 1033">
              <a:extLst>
                <a:ext uri="{FF2B5EF4-FFF2-40B4-BE49-F238E27FC236}">
                  <a16:creationId xmlns:a16="http://schemas.microsoft.com/office/drawing/2014/main" id="{537E5F55-4E3A-420D-87B6-D4A87717F43E}"/>
                </a:ext>
              </a:extLst>
            </p:cNvPr>
            <p:cNvSpPr>
              <a:spLocks noChangeShapeType="1"/>
            </p:cNvSpPr>
            <p:nvPr/>
          </p:nvSpPr>
          <p:spPr bwMode="auto">
            <a:xfrm>
              <a:off x="1596" y="638"/>
              <a:ext cx="0" cy="16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11" name="Line 1035">
              <a:extLst>
                <a:ext uri="{FF2B5EF4-FFF2-40B4-BE49-F238E27FC236}">
                  <a16:creationId xmlns:a16="http://schemas.microsoft.com/office/drawing/2014/main" id="{3F415CA8-2E6D-4A72-9BEA-1D3A4F2FE355}"/>
                </a:ext>
              </a:extLst>
            </p:cNvPr>
            <p:cNvSpPr>
              <a:spLocks noChangeShapeType="1"/>
            </p:cNvSpPr>
            <p:nvPr/>
          </p:nvSpPr>
          <p:spPr bwMode="auto">
            <a:xfrm>
              <a:off x="3071" y="432"/>
              <a:ext cx="0" cy="1625"/>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12" name="Freeform 1036">
              <a:extLst>
                <a:ext uri="{FF2B5EF4-FFF2-40B4-BE49-F238E27FC236}">
                  <a16:creationId xmlns:a16="http://schemas.microsoft.com/office/drawing/2014/main" id="{E6C25EFD-64D3-4BBC-89EA-9CDE2FDA8477}"/>
                </a:ext>
              </a:extLst>
            </p:cNvPr>
            <p:cNvSpPr>
              <a:spLocks/>
            </p:cNvSpPr>
            <p:nvPr/>
          </p:nvSpPr>
          <p:spPr bwMode="auto">
            <a:xfrm>
              <a:off x="1577" y="359"/>
              <a:ext cx="2449" cy="279"/>
            </a:xfrm>
            <a:custGeom>
              <a:avLst/>
              <a:gdLst>
                <a:gd name="T0" fmla="*/ 0 w 2362"/>
                <a:gd name="T1" fmla="*/ 340 h 253"/>
                <a:gd name="T2" fmla="*/ 963 w 2362"/>
                <a:gd name="T3" fmla="*/ 237 h 253"/>
                <a:gd name="T4" fmla="*/ 1270 w 2362"/>
                <a:gd name="T5" fmla="*/ 76 h 253"/>
                <a:gd name="T6" fmla="*/ 1932 w 2362"/>
                <a:gd name="T7" fmla="*/ 15 h 253"/>
                <a:gd name="T8" fmla="*/ 2390 w 2362"/>
                <a:gd name="T9" fmla="*/ 178 h 253"/>
                <a:gd name="T10" fmla="*/ 2596 w 2362"/>
                <a:gd name="T11" fmla="*/ 129 h 253"/>
                <a:gd name="T12" fmla="*/ 2610 w 2362"/>
                <a:gd name="T13" fmla="*/ 178 h 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2" h="253">
                  <a:moveTo>
                    <a:pt x="0" y="253"/>
                  </a:moveTo>
                  <a:cubicBezTo>
                    <a:pt x="144" y="240"/>
                    <a:pt x="674" y="210"/>
                    <a:pt x="864" y="177"/>
                  </a:cubicBezTo>
                  <a:cubicBezTo>
                    <a:pt x="1054" y="144"/>
                    <a:pt x="994" y="84"/>
                    <a:pt x="1139" y="57"/>
                  </a:cubicBezTo>
                  <a:cubicBezTo>
                    <a:pt x="1283" y="30"/>
                    <a:pt x="1565" y="0"/>
                    <a:pt x="1733" y="12"/>
                  </a:cubicBezTo>
                  <a:cubicBezTo>
                    <a:pt x="1900" y="24"/>
                    <a:pt x="2045" y="118"/>
                    <a:pt x="2144" y="132"/>
                  </a:cubicBezTo>
                  <a:cubicBezTo>
                    <a:pt x="2243" y="146"/>
                    <a:pt x="2296" y="96"/>
                    <a:pt x="2329" y="96"/>
                  </a:cubicBezTo>
                  <a:cubicBezTo>
                    <a:pt x="2362" y="96"/>
                    <a:pt x="2339" y="125"/>
                    <a:pt x="2342" y="132"/>
                  </a:cubicBezTo>
                </a:path>
              </a:pathLst>
            </a:custGeom>
            <a:noFill/>
            <a:ln w="9525">
              <a:solidFill>
                <a:srgbClr val="00000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13" name="Freeform 1037">
              <a:extLst>
                <a:ext uri="{FF2B5EF4-FFF2-40B4-BE49-F238E27FC236}">
                  <a16:creationId xmlns:a16="http://schemas.microsoft.com/office/drawing/2014/main" id="{C154C16C-840A-4661-961C-8BC13B807F7B}"/>
                </a:ext>
              </a:extLst>
            </p:cNvPr>
            <p:cNvSpPr>
              <a:spLocks/>
            </p:cNvSpPr>
            <p:nvPr/>
          </p:nvSpPr>
          <p:spPr bwMode="auto">
            <a:xfrm>
              <a:off x="1584" y="2047"/>
              <a:ext cx="1518" cy="250"/>
            </a:xfrm>
            <a:custGeom>
              <a:avLst/>
              <a:gdLst>
                <a:gd name="T0" fmla="*/ 0 w 1518"/>
                <a:gd name="T1" fmla="*/ 250 h 250"/>
                <a:gd name="T2" fmla="*/ 882 w 1518"/>
                <a:gd name="T3" fmla="*/ 166 h 250"/>
                <a:gd name="T4" fmla="*/ 1162 w 1518"/>
                <a:gd name="T5" fmla="*/ 32 h 250"/>
                <a:gd name="T6" fmla="*/ 1518 w 1518"/>
                <a:gd name="T7" fmla="*/ 0 h 25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18" h="250">
                  <a:moveTo>
                    <a:pt x="0" y="250"/>
                  </a:moveTo>
                  <a:cubicBezTo>
                    <a:pt x="147" y="236"/>
                    <a:pt x="688" y="202"/>
                    <a:pt x="882" y="166"/>
                  </a:cubicBezTo>
                  <a:cubicBezTo>
                    <a:pt x="1076" y="129"/>
                    <a:pt x="1056" y="60"/>
                    <a:pt x="1162" y="32"/>
                  </a:cubicBezTo>
                  <a:cubicBezTo>
                    <a:pt x="1268" y="4"/>
                    <a:pt x="1459" y="5"/>
                    <a:pt x="1518" y="0"/>
                  </a:cubicBezTo>
                </a:path>
              </a:pathLst>
            </a:custGeom>
            <a:noFill/>
            <a:ln w="6350">
              <a:solidFill>
                <a:srgbClr val="C0C0C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614" name="Line 1038">
              <a:extLst>
                <a:ext uri="{FF2B5EF4-FFF2-40B4-BE49-F238E27FC236}">
                  <a16:creationId xmlns:a16="http://schemas.microsoft.com/office/drawing/2014/main" id="{85FEF3EB-4594-47EE-B32F-5A5469859060}"/>
                </a:ext>
              </a:extLst>
            </p:cNvPr>
            <p:cNvSpPr>
              <a:spLocks noChangeShapeType="1"/>
            </p:cNvSpPr>
            <p:nvPr/>
          </p:nvSpPr>
          <p:spPr bwMode="auto">
            <a:xfrm>
              <a:off x="1204" y="2832"/>
              <a:ext cx="2986" cy="0"/>
            </a:xfrm>
            <a:prstGeom prst="line">
              <a:avLst/>
            </a:prstGeom>
            <a:noFill/>
            <a:ln w="3175" cap="rnd">
              <a:solidFill>
                <a:srgbClr val="C0C0C0"/>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1996348852"/>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39">
            <a:extLst>
              <a:ext uri="{FF2B5EF4-FFF2-40B4-BE49-F238E27FC236}">
                <a16:creationId xmlns:a16="http://schemas.microsoft.com/office/drawing/2014/main" id="{52138987-0B01-42DA-8FA7-0A695BE6CDDA}"/>
              </a:ext>
            </a:extLst>
          </p:cNvPr>
          <p:cNvSpPr>
            <a:spLocks noChangeArrowheads="1"/>
          </p:cNvSpPr>
          <p:nvPr/>
        </p:nvSpPr>
        <p:spPr bwMode="auto">
          <a:xfrm>
            <a:off x="152400" y="4724400"/>
            <a:ext cx="8763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Ahora si se dibuja una figura en el plano XY, y se pone en un extremo de la barra un punzón y en el otro una pluma, entonces si se mueve la barra en forma paralela al eje X  de tal forma que el punzón siga la forma de la figura dibujada, en el otro extremo de la barra se va dibujando al mismo tiempo una figura igual a la original.</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O sea que </a:t>
            </a:r>
            <a:r>
              <a:rPr kumimoji="0" lang="es-MX" altLang="es-MX" sz="20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la información que se detecta con el punzón, se refleja en forma instantánea en el otro extremo de la barra</a:t>
            </a:r>
            <a:r>
              <a:rPr kumimoji="0" lang="es-MX"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27" name="Rectangle 1040">
            <a:extLst>
              <a:ext uri="{FF2B5EF4-FFF2-40B4-BE49-F238E27FC236}">
                <a16:creationId xmlns:a16="http://schemas.microsoft.com/office/drawing/2014/main" id="{99A3EA5F-10CA-4DA7-9776-ADCAF87113E4}"/>
              </a:ext>
            </a:extLst>
          </p:cNvPr>
          <p:cNvSpPr>
            <a:spLocks noChangeArrowheads="1"/>
          </p:cNvSpPr>
          <p:nvPr/>
        </p:nvSpPr>
        <p:spPr bwMode="auto">
          <a:xfrm>
            <a:off x="4351338" y="3132138"/>
            <a:ext cx="3530600" cy="210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s-MX"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n-US" alt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nvGrpSpPr>
          <p:cNvPr id="26628" name="Group 1045">
            <a:extLst>
              <a:ext uri="{FF2B5EF4-FFF2-40B4-BE49-F238E27FC236}">
                <a16:creationId xmlns:a16="http://schemas.microsoft.com/office/drawing/2014/main" id="{1E2B421C-CF0D-4508-A69D-A8EE20BC4382}"/>
              </a:ext>
            </a:extLst>
          </p:cNvPr>
          <p:cNvGrpSpPr>
            <a:grpSpLocks/>
          </p:cNvGrpSpPr>
          <p:nvPr/>
        </p:nvGrpSpPr>
        <p:grpSpPr bwMode="auto">
          <a:xfrm>
            <a:off x="1066800" y="381000"/>
            <a:ext cx="6934200" cy="4114800"/>
            <a:chOff x="672" y="240"/>
            <a:chExt cx="4368" cy="2592"/>
          </a:xfrm>
        </p:grpSpPr>
        <p:sp>
          <p:nvSpPr>
            <p:cNvPr id="26629" name="Text Box 1038">
              <a:extLst>
                <a:ext uri="{FF2B5EF4-FFF2-40B4-BE49-F238E27FC236}">
                  <a16:creationId xmlns:a16="http://schemas.microsoft.com/office/drawing/2014/main" id="{5CCD4702-86AE-4783-AD8B-3B37FD5ABC40}"/>
                </a:ext>
              </a:extLst>
            </p:cNvPr>
            <p:cNvSpPr txBox="1">
              <a:spLocks noChangeArrowheads="1"/>
            </p:cNvSpPr>
            <p:nvPr/>
          </p:nvSpPr>
          <p:spPr bwMode="auto">
            <a:xfrm>
              <a:off x="4278" y="2475"/>
              <a:ext cx="304"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0" name="Line 1037">
              <a:extLst>
                <a:ext uri="{FF2B5EF4-FFF2-40B4-BE49-F238E27FC236}">
                  <a16:creationId xmlns:a16="http://schemas.microsoft.com/office/drawing/2014/main" id="{3B45C1B0-3C01-42E5-8623-CA58B8E71EED}"/>
                </a:ext>
              </a:extLst>
            </p:cNvPr>
            <p:cNvSpPr>
              <a:spLocks noChangeShapeType="1"/>
            </p:cNvSpPr>
            <p:nvPr/>
          </p:nvSpPr>
          <p:spPr bwMode="auto">
            <a:xfrm>
              <a:off x="986" y="250"/>
              <a:ext cx="0" cy="223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1" name="Freeform 1036">
              <a:extLst>
                <a:ext uri="{FF2B5EF4-FFF2-40B4-BE49-F238E27FC236}">
                  <a16:creationId xmlns:a16="http://schemas.microsoft.com/office/drawing/2014/main" id="{54070194-1180-492E-9EBC-3C4E4A214018}"/>
                </a:ext>
              </a:extLst>
            </p:cNvPr>
            <p:cNvSpPr>
              <a:spLocks/>
            </p:cNvSpPr>
            <p:nvPr/>
          </p:nvSpPr>
          <p:spPr bwMode="auto">
            <a:xfrm>
              <a:off x="966" y="2476"/>
              <a:ext cx="4074" cy="7"/>
            </a:xfrm>
            <a:custGeom>
              <a:avLst/>
              <a:gdLst>
                <a:gd name="T0" fmla="*/ 0 w 3931"/>
                <a:gd name="T1" fmla="*/ 0 h 6"/>
                <a:gd name="T2" fmla="*/ 4376 w 3931"/>
                <a:gd name="T3" fmla="*/ 9 h 6"/>
                <a:gd name="T4" fmla="*/ 0 60000 65536"/>
                <a:gd name="T5" fmla="*/ 0 60000 65536"/>
              </a:gdLst>
              <a:ahLst/>
              <a:cxnLst>
                <a:cxn ang="T4">
                  <a:pos x="T0" y="T1"/>
                </a:cxn>
                <a:cxn ang="T5">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2" name="Text Box 1035">
              <a:extLst>
                <a:ext uri="{FF2B5EF4-FFF2-40B4-BE49-F238E27FC236}">
                  <a16:creationId xmlns:a16="http://schemas.microsoft.com/office/drawing/2014/main" id="{85840D86-C0D0-425F-9D93-37BB1B2ACBE2}"/>
                </a:ext>
              </a:extLst>
            </p:cNvPr>
            <p:cNvSpPr txBox="1">
              <a:spLocks noChangeArrowheads="1"/>
            </p:cNvSpPr>
            <p:nvPr/>
          </p:nvSpPr>
          <p:spPr bwMode="auto">
            <a:xfrm>
              <a:off x="672" y="240"/>
              <a:ext cx="321" cy="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3" name="Line 1033">
              <a:extLst>
                <a:ext uri="{FF2B5EF4-FFF2-40B4-BE49-F238E27FC236}">
                  <a16:creationId xmlns:a16="http://schemas.microsoft.com/office/drawing/2014/main" id="{263518FF-CF1F-4988-BC34-0E6FA9F874E1}"/>
                </a:ext>
              </a:extLst>
            </p:cNvPr>
            <p:cNvSpPr>
              <a:spLocks noChangeShapeType="1"/>
            </p:cNvSpPr>
            <p:nvPr/>
          </p:nvSpPr>
          <p:spPr bwMode="auto">
            <a:xfrm>
              <a:off x="2299" y="638"/>
              <a:ext cx="0" cy="1625"/>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4" name="Line 1032">
              <a:extLst>
                <a:ext uri="{FF2B5EF4-FFF2-40B4-BE49-F238E27FC236}">
                  <a16:creationId xmlns:a16="http://schemas.microsoft.com/office/drawing/2014/main" id="{6BE52188-AF30-431E-B5D4-F8E42F2F2E9C}"/>
                </a:ext>
              </a:extLst>
            </p:cNvPr>
            <p:cNvSpPr>
              <a:spLocks noChangeShapeType="1"/>
            </p:cNvSpPr>
            <p:nvPr/>
          </p:nvSpPr>
          <p:spPr bwMode="auto">
            <a:xfrm>
              <a:off x="1596" y="638"/>
              <a:ext cx="0" cy="16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5" name="Line 1031">
              <a:extLst>
                <a:ext uri="{FF2B5EF4-FFF2-40B4-BE49-F238E27FC236}">
                  <a16:creationId xmlns:a16="http://schemas.microsoft.com/office/drawing/2014/main" id="{153F098A-DFE7-47A9-B7CA-C885F4052BC1}"/>
                </a:ext>
              </a:extLst>
            </p:cNvPr>
            <p:cNvSpPr>
              <a:spLocks noChangeShapeType="1"/>
            </p:cNvSpPr>
            <p:nvPr/>
          </p:nvSpPr>
          <p:spPr bwMode="auto">
            <a:xfrm>
              <a:off x="4003" y="436"/>
              <a:ext cx="0" cy="1625"/>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6" name="Line 1030">
              <a:extLst>
                <a:ext uri="{FF2B5EF4-FFF2-40B4-BE49-F238E27FC236}">
                  <a16:creationId xmlns:a16="http://schemas.microsoft.com/office/drawing/2014/main" id="{D716174A-7B96-4092-9AF9-464DFC4F1A14}"/>
                </a:ext>
              </a:extLst>
            </p:cNvPr>
            <p:cNvSpPr>
              <a:spLocks noChangeShapeType="1"/>
            </p:cNvSpPr>
            <p:nvPr/>
          </p:nvSpPr>
          <p:spPr bwMode="auto">
            <a:xfrm>
              <a:off x="3071" y="432"/>
              <a:ext cx="0" cy="1625"/>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7" name="Freeform 1029">
              <a:extLst>
                <a:ext uri="{FF2B5EF4-FFF2-40B4-BE49-F238E27FC236}">
                  <a16:creationId xmlns:a16="http://schemas.microsoft.com/office/drawing/2014/main" id="{81A7092F-2656-4AB2-A4EA-2241D2251521}"/>
                </a:ext>
              </a:extLst>
            </p:cNvPr>
            <p:cNvSpPr>
              <a:spLocks/>
            </p:cNvSpPr>
            <p:nvPr/>
          </p:nvSpPr>
          <p:spPr bwMode="auto">
            <a:xfrm>
              <a:off x="1577" y="359"/>
              <a:ext cx="2449" cy="279"/>
            </a:xfrm>
            <a:custGeom>
              <a:avLst/>
              <a:gdLst>
                <a:gd name="T0" fmla="*/ 0 w 2362"/>
                <a:gd name="T1" fmla="*/ 340 h 253"/>
                <a:gd name="T2" fmla="*/ 963 w 2362"/>
                <a:gd name="T3" fmla="*/ 237 h 253"/>
                <a:gd name="T4" fmla="*/ 1270 w 2362"/>
                <a:gd name="T5" fmla="*/ 76 h 253"/>
                <a:gd name="T6" fmla="*/ 1932 w 2362"/>
                <a:gd name="T7" fmla="*/ 15 h 253"/>
                <a:gd name="T8" fmla="*/ 2390 w 2362"/>
                <a:gd name="T9" fmla="*/ 178 h 253"/>
                <a:gd name="T10" fmla="*/ 2596 w 2362"/>
                <a:gd name="T11" fmla="*/ 129 h 253"/>
                <a:gd name="T12" fmla="*/ 2610 w 2362"/>
                <a:gd name="T13" fmla="*/ 178 h 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2" h="253">
                  <a:moveTo>
                    <a:pt x="0" y="253"/>
                  </a:moveTo>
                  <a:cubicBezTo>
                    <a:pt x="144" y="240"/>
                    <a:pt x="674" y="210"/>
                    <a:pt x="864" y="177"/>
                  </a:cubicBezTo>
                  <a:cubicBezTo>
                    <a:pt x="1054" y="144"/>
                    <a:pt x="994" y="84"/>
                    <a:pt x="1139" y="57"/>
                  </a:cubicBezTo>
                  <a:cubicBezTo>
                    <a:pt x="1283" y="30"/>
                    <a:pt x="1565" y="0"/>
                    <a:pt x="1733" y="12"/>
                  </a:cubicBezTo>
                  <a:cubicBezTo>
                    <a:pt x="1900" y="24"/>
                    <a:pt x="2045" y="118"/>
                    <a:pt x="2144" y="132"/>
                  </a:cubicBezTo>
                  <a:cubicBezTo>
                    <a:pt x="2243" y="146"/>
                    <a:pt x="2296" y="96"/>
                    <a:pt x="2329" y="96"/>
                  </a:cubicBezTo>
                  <a:cubicBezTo>
                    <a:pt x="2362" y="96"/>
                    <a:pt x="2339" y="125"/>
                    <a:pt x="2342" y="132"/>
                  </a:cubicBezTo>
                </a:path>
              </a:pathLst>
            </a:custGeom>
            <a:noFill/>
            <a:ln w="9525">
              <a:solidFill>
                <a:srgbClr val="00000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8" name="Freeform 1028">
              <a:extLst>
                <a:ext uri="{FF2B5EF4-FFF2-40B4-BE49-F238E27FC236}">
                  <a16:creationId xmlns:a16="http://schemas.microsoft.com/office/drawing/2014/main" id="{2470BEEF-A77A-4657-A511-3E7EEB421D55}"/>
                </a:ext>
              </a:extLst>
            </p:cNvPr>
            <p:cNvSpPr>
              <a:spLocks/>
            </p:cNvSpPr>
            <p:nvPr/>
          </p:nvSpPr>
          <p:spPr bwMode="auto">
            <a:xfrm>
              <a:off x="1586" y="2022"/>
              <a:ext cx="2436" cy="281"/>
            </a:xfrm>
            <a:custGeom>
              <a:avLst/>
              <a:gdLst>
                <a:gd name="T0" fmla="*/ 0 w 2351"/>
                <a:gd name="T1" fmla="*/ 347 h 253"/>
                <a:gd name="T2" fmla="*/ 947 w 2351"/>
                <a:gd name="T3" fmla="*/ 243 h 253"/>
                <a:gd name="T4" fmla="*/ 1248 w 2351"/>
                <a:gd name="T5" fmla="*/ 78 h 253"/>
                <a:gd name="T6" fmla="*/ 1898 w 2351"/>
                <a:gd name="T7" fmla="*/ 16 h 253"/>
                <a:gd name="T8" fmla="*/ 2348 w 2351"/>
                <a:gd name="T9" fmla="*/ 181 h 253"/>
                <a:gd name="T10" fmla="*/ 2615 w 2351"/>
                <a:gd name="T11" fmla="*/ 54 h 2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51" h="253">
                  <a:moveTo>
                    <a:pt x="0" y="253"/>
                  </a:moveTo>
                  <a:cubicBezTo>
                    <a:pt x="142" y="240"/>
                    <a:pt x="664" y="210"/>
                    <a:pt x="851" y="177"/>
                  </a:cubicBezTo>
                  <a:cubicBezTo>
                    <a:pt x="1038" y="144"/>
                    <a:pt x="979" y="84"/>
                    <a:pt x="1121" y="57"/>
                  </a:cubicBezTo>
                  <a:cubicBezTo>
                    <a:pt x="1263" y="30"/>
                    <a:pt x="1541" y="0"/>
                    <a:pt x="1706" y="12"/>
                  </a:cubicBezTo>
                  <a:cubicBezTo>
                    <a:pt x="1871" y="24"/>
                    <a:pt x="2004" y="127"/>
                    <a:pt x="2111" y="132"/>
                  </a:cubicBezTo>
                  <a:cubicBezTo>
                    <a:pt x="2218" y="137"/>
                    <a:pt x="2301" y="59"/>
                    <a:pt x="2351" y="40"/>
                  </a:cubicBezTo>
                </a:path>
              </a:pathLst>
            </a:custGeom>
            <a:noFill/>
            <a:ln w="6350">
              <a:solidFill>
                <a:srgbClr val="C0C0C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639" name="Line 1027">
              <a:extLst>
                <a:ext uri="{FF2B5EF4-FFF2-40B4-BE49-F238E27FC236}">
                  <a16:creationId xmlns:a16="http://schemas.microsoft.com/office/drawing/2014/main" id="{3AD6D36B-EE23-4B21-B215-CCEFE92082C4}"/>
                </a:ext>
              </a:extLst>
            </p:cNvPr>
            <p:cNvSpPr>
              <a:spLocks noChangeShapeType="1"/>
            </p:cNvSpPr>
            <p:nvPr/>
          </p:nvSpPr>
          <p:spPr bwMode="auto">
            <a:xfrm>
              <a:off x="1204" y="2832"/>
              <a:ext cx="2986" cy="0"/>
            </a:xfrm>
            <a:prstGeom prst="line">
              <a:avLst/>
            </a:prstGeom>
            <a:noFill/>
            <a:ln w="3175" cap="rnd">
              <a:solidFill>
                <a:srgbClr val="C0C0C0"/>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277514108"/>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3E0ABB9-A097-4C1A-BE06-A2314E5FE7B0}"/>
              </a:ext>
            </a:extLst>
          </p:cNvPr>
          <p:cNvSpPr/>
          <p:nvPr/>
        </p:nvSpPr>
        <p:spPr>
          <a:xfrm>
            <a:off x="168812" y="120402"/>
            <a:ext cx="8975188" cy="6617196"/>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este caso </a:t>
            </a:r>
            <a:r>
              <a:rPr kumimoji="0" lang="es-MX" sz="28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a:rPr>
              <a:t>la información se trasmite instantánea y simultánea  de un punto a otro, pero no existe movimiento o flujo de información entre los dos puntos</a:t>
            </a: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normalmente estamos acostumbrados a que la información fluye de un punto a otro (por ejemplo como una corriente en un cable o luz en una fibra óptica),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pero </a:t>
            </a:r>
            <a:r>
              <a:rPr kumimoji="0" lang="es-MX"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este caso no existe movimiento o flujo de información, ya que </a:t>
            </a:r>
            <a:r>
              <a:rPr kumimoji="0" lang="es-MX"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no va una señal de un extremo al otro de la barra</a:t>
            </a:r>
            <a:r>
              <a:rPr kumimoji="0" lang="es-MX"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los dos extremos de la barra (y todos los otros puntos que forman parte de la barra) se mueven al mismo tiempo</a:t>
            </a: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o sea que </a:t>
            </a:r>
            <a:r>
              <a:rPr kumimoji="0" lang="es-MX" sz="2800" b="1" i="1"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no se rompe con el limite de la velocidad de la luz, porque no depende de la velocidad de la luz, porque no se mueve o fluye la información de un punto al otro.</a:t>
            </a:r>
            <a:endParaRPr kumimoji="0" lang="es-MX" sz="28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tab pos="4686300" algn="l"/>
              </a:tabLst>
              <a:defRPr/>
            </a:pPr>
            <a:r>
              <a:rPr kumimoji="0" lang="es-ES" sz="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t>
            </a:r>
            <a:endParaRPr kumimoji="0" lang="es-MX" sz="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p:txBody>
      </p:sp>
    </p:spTree>
    <p:extLst>
      <p:ext uri="{BB962C8B-B14F-4D97-AF65-F5344CB8AC3E}">
        <p14:creationId xmlns:p14="http://schemas.microsoft.com/office/powerpoint/2010/main" val="1354666155"/>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47AEA11D-8E32-44A0-A14C-0F37B2966293}"/>
              </a:ext>
            </a:extLst>
          </p:cNvPr>
          <p:cNvSpPr>
            <a:spLocks noChangeArrowheads="1"/>
          </p:cNvSpPr>
          <p:nvPr/>
        </p:nvSpPr>
        <p:spPr bwMode="auto">
          <a:xfrm>
            <a:off x="7467600" y="6070277"/>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7651" name="Rectangle 3">
            <a:extLst>
              <a:ext uri="{FF2B5EF4-FFF2-40B4-BE49-F238E27FC236}">
                <a16:creationId xmlns:a16="http://schemas.microsoft.com/office/drawing/2014/main" id="{F2D51F99-FF5C-4150-89E3-D424AC95CD94}"/>
              </a:ext>
            </a:extLst>
          </p:cNvPr>
          <p:cNvSpPr>
            <a:spLocks noChangeArrowheads="1"/>
          </p:cNvSpPr>
          <p:nvPr/>
        </p:nvSpPr>
        <p:spPr bwMode="auto">
          <a:xfrm rot="10800000" flipV="1">
            <a:off x="4953000" y="6375077"/>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a:t>
            </a:r>
            <a:r>
              <a:rPr kumimoji="0" lang="en-US"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27653" name="Rectangle 5">
            <a:extLst>
              <a:ext uri="{FF2B5EF4-FFF2-40B4-BE49-F238E27FC236}">
                <a16:creationId xmlns:a16="http://schemas.microsoft.com/office/drawing/2014/main" id="{5620B2C3-2708-4CD4-B31B-A4F5DE61B680}"/>
              </a:ext>
            </a:extLst>
          </p:cNvPr>
          <p:cNvSpPr>
            <a:spLocks noChangeArrowheads="1"/>
          </p:cNvSpPr>
          <p:nvPr/>
        </p:nvSpPr>
        <p:spPr bwMode="auto">
          <a:xfrm>
            <a:off x="3449767" y="5551841"/>
            <a:ext cx="561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s-MX" sz="2000" b="0"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hlinkClick r:id="rId3"/>
              </a:rPr>
              <a:t>Transmisión instantánea y simultánea de información</a:t>
            </a:r>
            <a:endParaRPr kumimoji="0" lang="es-ES" altLang="es-MX" sz="2000" b="0"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27655" name="Rectangle 7">
            <a:extLst>
              <a:ext uri="{FF2B5EF4-FFF2-40B4-BE49-F238E27FC236}">
                <a16:creationId xmlns:a16="http://schemas.microsoft.com/office/drawing/2014/main" id="{8D497B90-C7FC-4ACA-88F3-EE8BE46243D0}"/>
              </a:ext>
            </a:extLst>
          </p:cNvPr>
          <p:cNvSpPr>
            <a:spLocks noChangeArrowheads="1"/>
          </p:cNvSpPr>
          <p:nvPr/>
        </p:nvSpPr>
        <p:spPr bwMode="auto">
          <a:xfrm>
            <a:off x="487192" y="5883628"/>
            <a:ext cx="8547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http://www.fgalindosoria.com/informatica/mei/transmision_instantanea/transmision_instantanea_de_informacion.pdf</a:t>
            </a:r>
            <a:endParaRPr kumimoji="0" lang="es-E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 name="Rectángulo 1">
            <a:extLst>
              <a:ext uri="{FF2B5EF4-FFF2-40B4-BE49-F238E27FC236}">
                <a16:creationId xmlns:a16="http://schemas.microsoft.com/office/drawing/2014/main" id="{EAB2C6CE-7C70-4904-89BD-DBFB379B1DEC}"/>
              </a:ext>
            </a:extLst>
          </p:cNvPr>
          <p:cNvSpPr/>
          <p:nvPr/>
        </p:nvSpPr>
        <p:spPr>
          <a:xfrm>
            <a:off x="0" y="10852"/>
            <a:ext cx="9144000" cy="304698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tab pos="4686300" algn="l"/>
              </a:tabLst>
              <a:defRPr/>
            </a:pP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Como los anteriores </a:t>
            </a:r>
            <a:r>
              <a:rPr kumimoji="0" lang="es-E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existen múltiples formas de transmitir información en forma instantánea </a:t>
            </a: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(por ejemplo mediante palancas) </a:t>
            </a:r>
            <a:r>
              <a:rPr kumimoji="0" lang="es-E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y obtener efectos sobre la materia o la energía.</a:t>
            </a: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Aparentemente la transmisión de información en forma instantánea es un fenómeno cotidiano.</a:t>
            </a:r>
            <a:endParaRPr kumimoji="0" 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p:txBody>
      </p:sp>
      <p:sp>
        <p:nvSpPr>
          <p:cNvPr id="7" name="Rectangle 4">
            <a:extLst>
              <a:ext uri="{FF2B5EF4-FFF2-40B4-BE49-F238E27FC236}">
                <a16:creationId xmlns:a16="http://schemas.microsoft.com/office/drawing/2014/main" id="{FB6B87A3-E5E2-4801-A52C-757BCFA865A6}"/>
              </a:ext>
            </a:extLst>
          </p:cNvPr>
          <p:cNvSpPr>
            <a:spLocks noChangeArrowheads="1"/>
          </p:cNvSpPr>
          <p:nvPr/>
        </p:nvSpPr>
        <p:spPr bwMode="auto">
          <a:xfrm>
            <a:off x="0" y="3179401"/>
            <a:ext cx="91440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_tradnl"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La información es diferente a la materia o energía (puede usar materia / energía para la transmisión instantánea de la información. pero no necesariamente esta trasmitiendo instantáneamente la materia /energía)</a:t>
            </a:r>
            <a:endPar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87751469"/>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93E0ABB9-A097-4C1A-BE06-A2314E5FE7B0}"/>
              </a:ext>
            </a:extLst>
          </p:cNvPr>
          <p:cNvSpPr/>
          <p:nvPr/>
        </p:nvSpPr>
        <p:spPr>
          <a:xfrm>
            <a:off x="1" y="1"/>
            <a:ext cx="9144000" cy="692497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tab pos="4686300" algn="l"/>
              </a:tabLst>
              <a:defRPr/>
            </a:pPr>
            <a:r>
              <a:rPr kumimoji="0" lang="es-ES" sz="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t>
            </a:r>
            <a:endParaRPr kumimoji="0" lang="es-MX" sz="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just" defTabSz="457200" rtl="0" eaLnBrk="1" fontAlgn="auto" latinLnBrk="0" hangingPunct="1">
              <a:lnSpc>
                <a:spcPct val="100000"/>
              </a:lnSpc>
              <a:spcBef>
                <a:spcPts val="0"/>
              </a:spcBef>
              <a:spcAft>
                <a:spcPts val="600"/>
              </a:spcAft>
              <a:buClrTx/>
              <a:buSzTx/>
              <a:buFontTx/>
              <a:buNone/>
              <a:tabLst>
                <a:tab pos="4686300" algn="l"/>
              </a:tabLst>
              <a:defRPr/>
            </a:pP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 otros ejemplos </a:t>
            </a:r>
            <a:r>
              <a:rPr kumimoji="0" lang="es-ES" sz="2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se nota el efecto de estas ideas sobre la materia y la energía</a:t>
            </a: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t>
            </a:r>
          </a:p>
          <a:p>
            <a:pPr marL="0" marR="0" lvl="0" indent="0" algn="just" defTabSz="457200" rtl="0" eaLnBrk="1" fontAlgn="auto" latinLnBrk="0" hangingPunct="1">
              <a:lnSpc>
                <a:spcPct val="100000"/>
              </a:lnSpc>
              <a:spcBef>
                <a:spcPts val="0"/>
              </a:spcBef>
              <a:buClrTx/>
              <a:buSzTx/>
              <a:buFontTx/>
              <a:buNone/>
              <a:tabLst>
                <a:tab pos="4686300" algn="l"/>
              </a:tabLst>
              <a:defRPr/>
            </a:pPr>
            <a:r>
              <a:rPr kumimoji="0" lang="es-ES" sz="2800" b="1" i="0"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rPr>
              <a:t>Como cuando se usa una maquina de duplicar llaves, </a:t>
            </a:r>
          </a:p>
          <a:p>
            <a:pPr marL="0" marR="0" lvl="0" indent="0" algn="just" defTabSz="457200" rtl="0" eaLnBrk="1" fontAlgn="auto" latinLnBrk="0" hangingPunct="1">
              <a:lnSpc>
                <a:spcPct val="100000"/>
              </a:lnSpc>
              <a:spcBef>
                <a:spcPts val="0"/>
              </a:spcBef>
              <a:spcAft>
                <a:spcPts val="600"/>
              </a:spcAft>
              <a:buClrTx/>
              <a:buSzTx/>
              <a:buFontTx/>
              <a:buNone/>
              <a:tabLst>
                <a:tab pos="4686300" algn="l"/>
              </a:tabLst>
              <a:defRPr/>
            </a:pPr>
            <a:r>
              <a:rPr kumimoji="0" lang="es-ES" sz="2800" b="1" i="0"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rPr>
              <a:t>de un lado se pone la llave que se quiere duplicar y del otro la llave nueva, la maquina va siguiendo la forma de la llave original e instantáneamente va dándole la forma original a la nueva llave</a:t>
            </a:r>
            <a:r>
              <a:rPr kumimoji="0" lang="es-ES" sz="2800" b="0" i="0" u="none" strike="noStrike" kern="1200" cap="none" spc="0" normalizeH="0" baseline="0" noProof="0" dirty="0">
                <a:ln>
                  <a:noFill/>
                </a:ln>
                <a:solidFill>
                  <a:srgbClr val="3333CC">
                    <a:lumMod val="50000"/>
                  </a:srgbClr>
                </a:solidFill>
                <a:effectLst/>
                <a:uLnTx/>
                <a:uFillTx/>
                <a:latin typeface="Times New Roman" panose="02020603050405020304" pitchFamily="18" charset="0"/>
                <a:ea typeface="Times New Roman" panose="02020603050405020304" pitchFamily="18" charset="0"/>
                <a:cs typeface="Times New Roman"/>
              </a:rPr>
              <a:t>. </a:t>
            </a:r>
          </a:p>
          <a:p>
            <a:pPr marL="0" marR="0" lvl="0" indent="0" algn="just" defTabSz="457200" rtl="0" eaLnBrk="1" fontAlgn="auto" latinLnBrk="0" hangingPunct="1">
              <a:lnSpc>
                <a:spcPct val="100000"/>
              </a:lnSpc>
              <a:spcBef>
                <a:spcPts val="0"/>
              </a:spcBef>
              <a:spcAft>
                <a:spcPts val="600"/>
              </a:spcAft>
              <a:buClrTx/>
              <a:buSzTx/>
              <a:buFontTx/>
              <a:buNone/>
              <a:tabLst>
                <a:tab pos="4686300" algn="l"/>
              </a:tabLst>
              <a:defRPr/>
            </a:pPr>
            <a:r>
              <a:rPr kumimoji="0" lang="es-ES" sz="28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Obsérvese que en estos casos no fluye materia, energía o información, la información se transmite instantáneamente de un punto al otro y en el nuevo punto existe un objeto material (la nueva llave) que se modifica</a:t>
            </a:r>
            <a:r>
              <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a:t>
            </a:r>
          </a:p>
          <a:p>
            <a:pPr marL="0" marR="0" lvl="0" indent="0" algn="just" defTabSz="457200" rtl="0" eaLnBrk="1" fontAlgn="auto" latinLnBrk="0" hangingPunct="1">
              <a:lnSpc>
                <a:spcPct val="100000"/>
              </a:lnSpc>
              <a:spcBef>
                <a:spcPts val="0"/>
              </a:spcBef>
              <a:spcAft>
                <a:spcPts val="600"/>
              </a:spcAft>
              <a:buClrTx/>
              <a:buSzTx/>
              <a:buFontTx/>
              <a:buNone/>
              <a:tabLst>
                <a:tab pos="4686300" algn="l"/>
              </a:tabLst>
              <a:defRPr/>
            </a:pPr>
            <a:r>
              <a:rPr kumimoji="0" lang="es-ES" sz="2800" b="0" i="0"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rPr>
              <a:t>En estos ejemplos</a:t>
            </a:r>
            <a:r>
              <a:rPr kumimoji="0" lang="es-ES" sz="2800" b="0" i="1"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rPr>
              <a:t> </a:t>
            </a:r>
            <a:r>
              <a:rPr kumimoji="0" lang="es-ES" sz="2800" b="1" i="1"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rPr>
              <a:t>no se transmite materia o energía en forma instantánea, lo que se transmite es información que afecta el comportamiento de la materia o la energía en forma instantánea .</a:t>
            </a:r>
            <a:endParaRPr kumimoji="0" lang="es-MX" sz="2800" b="1" i="0" u="none" strike="noStrike" kern="1200" cap="none" spc="0" normalizeH="0" baseline="0" noProof="0" dirty="0">
              <a:ln>
                <a:noFill/>
              </a:ln>
              <a:solidFill>
                <a:srgbClr val="2D2DB9">
                  <a:lumMod val="75000"/>
                </a:srgbClr>
              </a:solidFill>
              <a:effectLst/>
              <a:uLnTx/>
              <a:uFillTx/>
              <a:latin typeface="Times New Roman" panose="02020603050405020304" pitchFamily="18" charset="0"/>
              <a:ea typeface="Times New Roman" panose="02020603050405020304" pitchFamily="18" charset="0"/>
              <a:cs typeface="Times New Roman"/>
            </a:endParaRPr>
          </a:p>
        </p:txBody>
      </p:sp>
    </p:spTree>
    <p:extLst>
      <p:ext uri="{BB962C8B-B14F-4D97-AF65-F5344CB8AC3E}">
        <p14:creationId xmlns:p14="http://schemas.microsoft.com/office/powerpoint/2010/main" val="1832428251"/>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4FB8118-432E-4146-9606-E56C8C1BF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747" y="141976"/>
            <a:ext cx="7378505" cy="5393257"/>
          </a:xfrm>
          <a:prstGeom prst="rect">
            <a:avLst/>
          </a:prstGeom>
        </p:spPr>
      </p:pic>
      <p:sp>
        <p:nvSpPr>
          <p:cNvPr id="5" name="Rectángulo 4">
            <a:extLst>
              <a:ext uri="{FF2B5EF4-FFF2-40B4-BE49-F238E27FC236}">
                <a16:creationId xmlns:a16="http://schemas.microsoft.com/office/drawing/2014/main" id="{103DD8C8-129F-4A27-85AE-22AD883B724B}"/>
              </a:ext>
            </a:extLst>
          </p:cNvPr>
          <p:cNvSpPr/>
          <p:nvPr/>
        </p:nvSpPr>
        <p:spPr>
          <a:xfrm>
            <a:off x="1392774" y="5690830"/>
            <a:ext cx="7610622" cy="923330"/>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RedaresECO-I.jpg</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Cerrajeros de Seguridad. 24 H. En La Comunidad De Madrid</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http://prosertec.es/maquinas-de-cerrajeria/maquinaria-de-cerrajeria-con-calidad/</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2042821408"/>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CBA451F-1724-4994-B786-5FD8F9C8C870}"/>
              </a:ext>
            </a:extLst>
          </p:cNvPr>
          <p:cNvSpPr/>
          <p:nvPr/>
        </p:nvSpPr>
        <p:spPr>
          <a:xfrm>
            <a:off x="-1" y="0"/>
            <a:ext cx="7148308" cy="692497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0" cap="none" spc="0" normalizeH="0" baseline="0" noProof="0" dirty="0">
                <a:ln>
                  <a:noFill/>
                </a:ln>
                <a:solidFill>
                  <a:sysClr val="windowText" lastClr="000000"/>
                </a:solidFill>
                <a:effectLst/>
                <a:uLnTx/>
                <a:uFillTx/>
                <a:latin typeface="Times New Roman"/>
                <a:ea typeface="+mn-ea"/>
                <a:cs typeface="Times New Roman"/>
              </a:rPr>
              <a:t>Desde 1976 he estado pensando en</a:t>
            </a:r>
            <a:r>
              <a:rPr kumimoji="0" lang="es-MX" sz="2000" b="0" i="0" u="none" strike="noStrike" kern="0" cap="none" spc="0" normalizeH="0" baseline="0" noProof="0" dirty="0">
                <a:ln>
                  <a:noFill/>
                </a:ln>
                <a:solidFill>
                  <a:srgbClr val="C00000"/>
                </a:solidFill>
                <a:effectLst/>
                <a:uLnTx/>
                <a:uFillTx/>
                <a:latin typeface="Times New Roman"/>
                <a:ea typeface="+mn-ea"/>
                <a:cs typeface="Times New Roman"/>
              </a:rPr>
              <a:t> </a:t>
            </a:r>
            <a:r>
              <a:rPr kumimoji="0" lang="es-MX" sz="2000" b="0" i="0" u="none" strike="noStrike" kern="0" cap="none" spc="0" normalizeH="0" baseline="0" noProof="0" dirty="0">
                <a:ln>
                  <a:noFill/>
                </a:ln>
                <a:solidFill>
                  <a:srgbClr val="000000"/>
                </a:solidFill>
                <a:effectLst/>
                <a:uLnTx/>
                <a:uFillTx/>
                <a:latin typeface="Times New Roman"/>
                <a:ea typeface="+mn-ea"/>
                <a:cs typeface="Times New Roman"/>
              </a:rPr>
              <a:t>la</a:t>
            </a:r>
            <a:r>
              <a:rPr kumimoji="0" lang="es-MX" sz="2000" b="0" i="0" u="none" strike="noStrike" kern="0" cap="none" spc="0" normalizeH="0" baseline="0" noProof="0" dirty="0">
                <a:ln>
                  <a:noFill/>
                </a:ln>
                <a:solidFill>
                  <a:srgbClr val="C00000"/>
                </a:solidFill>
                <a:effectLst/>
                <a:uLnTx/>
                <a:uFillTx/>
                <a:latin typeface="Times New Roman"/>
                <a:ea typeface="+mn-ea"/>
                <a:cs typeface="Times New Roman"/>
              </a:rPr>
              <a:t> </a:t>
            </a:r>
            <a:r>
              <a:rPr kumimoji="0" lang="es-MX" sz="2000" b="1" i="0" u="none" strike="noStrike" kern="0" cap="none" spc="0" normalizeH="0" baseline="0" noProof="0" dirty="0">
                <a:ln>
                  <a:noFill/>
                </a:ln>
                <a:solidFill>
                  <a:srgbClr val="FF0000"/>
                </a:solidFill>
                <a:effectLst/>
                <a:uLnTx/>
                <a:uFillTx/>
                <a:latin typeface="Times New Roman"/>
                <a:ea typeface="+mn-ea"/>
                <a:cs typeface="Times New Roman"/>
              </a:rPr>
              <a:t>transmisión instantánea de información y el entrelazamiento cuántico</a:t>
            </a:r>
            <a:r>
              <a:rPr kumimoji="0" lang="es-MX" sz="2000" b="0" i="0" u="none" strike="noStrike" kern="0" cap="none" spc="0" normalizeH="0" baseline="0" noProof="0" dirty="0">
                <a:ln>
                  <a:noFill/>
                </a:ln>
                <a:solidFill>
                  <a:sysClr val="windowText" lastClr="000000"/>
                </a:solidFill>
                <a:effectLst/>
                <a:uLnTx/>
                <a:uFillTx/>
                <a:latin typeface="Times New Roman"/>
                <a:ea typeface="+mn-ea"/>
                <a:cs typeface="Times New Roman"/>
              </a:rPr>
              <a:t>, tratando de encontrar un explicación común, algunas cosas que he encontrado es 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8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srgbClr val="FF0000"/>
                </a:solidFill>
                <a:effectLst/>
                <a:uLnTx/>
                <a:uFillTx/>
                <a:latin typeface="Times New Roman"/>
                <a:ea typeface="+mn-ea"/>
                <a:cs typeface="Times New Roman"/>
              </a:rPr>
              <a:t>La información no se desplaza lo que se desplaza es el objeto de materia energía e información en el que esta inmerso,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srgbClr val="FF0000"/>
                </a:solidFill>
                <a:effectLst/>
                <a:uLnTx/>
                <a:uFillTx/>
                <a:latin typeface="Times New Roman"/>
                <a:ea typeface="+mn-ea"/>
                <a:cs typeface="Times New Roman"/>
              </a:rPr>
              <a:t>en el caso del entrelazamiento cuántico aparentemente no es claro cual es este objeto</a:t>
            </a:r>
            <a:r>
              <a:rPr kumimoji="0" lang="es-MX" sz="2000" b="1" i="0" u="none" strike="noStrike" kern="0" cap="none" spc="0" normalizeH="0" baseline="0" noProof="0" dirty="0">
                <a:ln>
                  <a:noFill/>
                </a:ln>
                <a:solidFill>
                  <a:sysClr val="windowText" lastClr="000000"/>
                </a:solidFill>
                <a:effectLst/>
                <a:uLnTx/>
                <a:uFillTx/>
                <a:latin typeface="Times New Roman"/>
                <a:ea typeface="+mn-ea"/>
                <a:cs typeface="Times New Roman"/>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0" cap="none" spc="0" normalizeH="0" baseline="0" noProof="0" dirty="0">
                <a:ln>
                  <a:noFill/>
                </a:ln>
                <a:solidFill>
                  <a:sysClr val="windowText" lastClr="000000"/>
                </a:solidFill>
                <a:effectLst/>
                <a:uLnTx/>
                <a:uFillTx/>
                <a:latin typeface="Times New Roman"/>
                <a:ea typeface="+mn-ea"/>
                <a:cs typeface="Times New Roman"/>
              </a:rPr>
              <a:t>Lo mas cercano que he visto es </a:t>
            </a:r>
            <a:r>
              <a:rPr kumimoji="0" lang="es-MX" sz="2000" b="1" i="0" u="none" strike="noStrike" kern="0" cap="none" spc="0" normalizeH="0" baseline="0" noProof="0" dirty="0">
                <a:ln>
                  <a:noFill/>
                </a:ln>
                <a:solidFill>
                  <a:srgbClr val="FF0000"/>
                </a:solidFill>
                <a:effectLst/>
                <a:uLnTx/>
                <a:uFillTx/>
                <a:latin typeface="Times New Roman"/>
                <a:ea typeface="+mn-ea"/>
                <a:cs typeface="Times New Roman"/>
              </a:rPr>
              <a:t>asociarlo con el concepto de campo, establecido por Faraday </a:t>
            </a:r>
            <a:r>
              <a:rPr kumimoji="0" lang="es-MX" sz="2000" b="0" i="0" u="none" strike="noStrike" kern="0" cap="none" spc="0" normalizeH="0" baseline="0" noProof="0" dirty="0">
                <a:ln>
                  <a:noFill/>
                </a:ln>
                <a:solidFill>
                  <a:sysClr val="windowText" lastClr="000000"/>
                </a:solidFill>
                <a:effectLst/>
                <a:uLnTx/>
                <a:uFillTx/>
                <a:latin typeface="Times New Roman"/>
                <a:ea typeface="+mn-ea"/>
                <a:cs typeface="Times New Roman"/>
              </a:rPr>
              <a:t>y desarrollado por Maxwell y usado en muchas áreas en la actualidad.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sysClr val="windowText" lastClr="000000"/>
                </a:solidFill>
                <a:effectLst/>
                <a:uLnTx/>
                <a:uFillTx/>
                <a:latin typeface="Times New Roman"/>
                <a:ea typeface="+mn-ea"/>
                <a:cs typeface="Times New Roman"/>
              </a:rPr>
              <a:t>En el caso de la transmisión instantánea de información, el campo es muy claro y corresponde a un objeto de materia energía información, pero en el caso del entrelazamiento cuántico, el campo que preserva la información no es tan obvio, y lo mas cercano que he encontrado es que, puede estar relacionado con la ley de la conservación del momento angular.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8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a:ea typeface="+mn-ea"/>
                <a:cs typeface="Times New Roman"/>
              </a:rPr>
              <a:t>Michael Faraday  </a:t>
            </a:r>
            <a:r>
              <a:rPr kumimoji="0" lang="es-MX" sz="1800" b="0" i="0" u="none" strike="noStrike" kern="0" cap="none" spc="0" normalizeH="0" baseline="0" noProof="0" dirty="0">
                <a:ln>
                  <a:noFill/>
                </a:ln>
                <a:solidFill>
                  <a:sysClr val="windowText" lastClr="000000"/>
                </a:solidFill>
                <a:effectLst/>
                <a:uLnTx/>
                <a:uFillTx/>
                <a:latin typeface="Times New Roman"/>
                <a:ea typeface="+mn-ea"/>
                <a:cs typeface="Times New Roman"/>
                <a:hlinkClick r:id="rId2"/>
              </a:rPr>
              <a:t>https://es.wikipedia.org/wiki/Michael_Faraday</a:t>
            </a:r>
            <a:endParaRPr kumimoji="0" lang="es-MX" sz="18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a:ea typeface="+mn-ea"/>
                <a:cs typeface="Times New Roman"/>
              </a:rPr>
              <a:t>James Clerk Maxwell </a:t>
            </a:r>
            <a:r>
              <a:rPr kumimoji="0" lang="es-MX" sz="1800" b="0" i="0" u="none" strike="noStrike" kern="0" cap="none" spc="0" normalizeH="0" baseline="0" noProof="0" dirty="0">
                <a:ln>
                  <a:noFill/>
                </a:ln>
                <a:solidFill>
                  <a:sysClr val="windowText" lastClr="000000"/>
                </a:solidFill>
                <a:effectLst/>
                <a:uLnTx/>
                <a:uFillTx/>
                <a:latin typeface="Times New Roman"/>
                <a:ea typeface="+mn-ea"/>
                <a:cs typeface="Times New Roman"/>
                <a:hlinkClick r:id="rId3"/>
              </a:rPr>
              <a:t>https://es.wikipedia.org/wiki/James_Clerk_Maxwell</a:t>
            </a:r>
            <a:endParaRPr kumimoji="0" lang="es-MX" sz="18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a:ea typeface="+mn-ea"/>
                <a:cs typeface="Times New Roman"/>
              </a:rPr>
              <a:t>Ley de conservación </a:t>
            </a:r>
            <a:r>
              <a:rPr kumimoji="0" lang="es-MX" sz="1600" b="0" i="0" u="none" strike="noStrike" kern="0" cap="none" spc="0" normalizeH="0" baseline="0" noProof="0" dirty="0">
                <a:ln>
                  <a:noFill/>
                </a:ln>
                <a:solidFill>
                  <a:sysClr val="windowText" lastClr="000000"/>
                </a:solidFill>
                <a:effectLst/>
                <a:uLnTx/>
                <a:uFillTx/>
                <a:latin typeface="Times New Roman"/>
                <a:ea typeface="+mn-ea"/>
                <a:cs typeface="Times New Roman"/>
                <a:hlinkClick r:id="rId4"/>
              </a:rPr>
              <a:t>https://es.wikipedia.org/wiki/Ley_de_conservaci%C3%B3n</a:t>
            </a:r>
            <a:endParaRPr kumimoji="0" lang="es-MX" sz="16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cantidad de movimiento, momento lineal, ímpetu o </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momentum</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1800" b="0" i="0" u="none" strike="noStrike" kern="0" cap="none" spc="0" normalizeH="0" baseline="0" noProof="0" dirty="0">
                <a:ln>
                  <a:noFill/>
                </a:ln>
                <a:solidFill>
                  <a:sysClr val="windowText" lastClr="000000"/>
                </a:solidFill>
                <a:effectLst/>
                <a:uLnTx/>
                <a:uFillTx/>
                <a:latin typeface="Times New Roman"/>
                <a:ea typeface="+mn-ea"/>
                <a:cs typeface="Times New Roman"/>
                <a:hlinkClick r:id="rId5"/>
              </a:rPr>
              <a:t>https://es.wikipedia.org/wiki/Cantidad_de_movimiento</a:t>
            </a:r>
            <a:endParaRPr kumimoji="0" lang="es-MX" sz="1800" b="0" i="0" u="none" strike="noStrike" kern="0" cap="none" spc="0" normalizeH="0" baseline="0" noProof="0" dirty="0">
              <a:ln>
                <a:noFill/>
              </a:ln>
              <a:solidFill>
                <a:sysClr val="windowText" lastClr="000000"/>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a:ea typeface="+mn-ea"/>
                <a:cs typeface="Times New Roman"/>
              </a:rPr>
              <a:t>Momento angular </a:t>
            </a:r>
            <a:r>
              <a:rPr kumimoji="0" lang="es-MX" sz="1800" b="0" i="0" u="none" strike="noStrike" kern="0" cap="none" spc="0" normalizeH="0" baseline="0" noProof="0" dirty="0">
                <a:ln>
                  <a:noFill/>
                </a:ln>
                <a:solidFill>
                  <a:sysClr val="windowText" lastClr="000000"/>
                </a:solidFill>
                <a:effectLst/>
                <a:uLnTx/>
                <a:uFillTx/>
                <a:latin typeface="Times New Roman"/>
                <a:ea typeface="+mn-ea"/>
                <a:cs typeface="Times New Roman"/>
                <a:hlinkClick r:id="rId6"/>
              </a:rPr>
              <a:t>https://es.wikipedia.org/wiki/Momento_angular</a:t>
            </a:r>
            <a:endParaRPr kumimoji="0" lang="es-MX" sz="1800" b="0" i="0" u="none" strike="noStrike" kern="0" cap="none" spc="0" normalizeH="0" baseline="0" noProof="0" dirty="0">
              <a:ln>
                <a:noFill/>
              </a:ln>
              <a:solidFill>
                <a:sysClr val="windowText" lastClr="000000"/>
              </a:solidFill>
              <a:effectLst/>
              <a:uLnTx/>
              <a:uFillTx/>
              <a:latin typeface="Times New Roman"/>
              <a:ea typeface="+mn-ea"/>
              <a:cs typeface="Times New Roman"/>
            </a:endParaRPr>
          </a:p>
        </p:txBody>
      </p:sp>
      <p:grpSp>
        <p:nvGrpSpPr>
          <p:cNvPr id="30" name="Grupo 29">
            <a:extLst>
              <a:ext uri="{FF2B5EF4-FFF2-40B4-BE49-F238E27FC236}">
                <a16:creationId xmlns:a16="http://schemas.microsoft.com/office/drawing/2014/main" id="{E2DF2F34-8724-4D6D-8D43-710DE033B5E8}"/>
              </a:ext>
            </a:extLst>
          </p:cNvPr>
          <p:cNvGrpSpPr/>
          <p:nvPr/>
        </p:nvGrpSpPr>
        <p:grpSpPr>
          <a:xfrm>
            <a:off x="6986238" y="5244597"/>
            <a:ext cx="2123612" cy="1613403"/>
            <a:chOff x="7077817" y="2260106"/>
            <a:chExt cx="2123612" cy="1613403"/>
          </a:xfrm>
        </p:grpSpPr>
        <p:pic>
          <p:nvPicPr>
            <p:cNvPr id="6" name="Imagen 5">
              <a:extLst>
                <a:ext uri="{FF2B5EF4-FFF2-40B4-BE49-F238E27FC236}">
                  <a16:creationId xmlns:a16="http://schemas.microsoft.com/office/drawing/2014/main" id="{683ABE4F-5C1A-4E22-B534-4FDE7D54E28C}"/>
                </a:ext>
              </a:extLst>
            </p:cNvPr>
            <p:cNvPicPr>
              <a:picLocks noChangeAspect="1"/>
            </p:cNvPicPr>
            <p:nvPr/>
          </p:nvPicPr>
          <p:blipFill>
            <a:blip r:embed="rId7"/>
            <a:stretch>
              <a:fillRect/>
            </a:stretch>
          </p:blipFill>
          <p:spPr>
            <a:xfrm>
              <a:off x="7357456" y="2260106"/>
              <a:ext cx="1564334" cy="1176170"/>
            </a:xfrm>
            <a:prstGeom prst="rect">
              <a:avLst/>
            </a:prstGeom>
          </p:spPr>
        </p:pic>
        <p:sp>
          <p:nvSpPr>
            <p:cNvPr id="7" name="Rectángulo 6">
              <a:extLst>
                <a:ext uri="{FF2B5EF4-FFF2-40B4-BE49-F238E27FC236}">
                  <a16:creationId xmlns:a16="http://schemas.microsoft.com/office/drawing/2014/main" id="{3464D1A9-D292-4269-A9D6-A5064D488D02}"/>
                </a:ext>
              </a:extLst>
            </p:cNvPr>
            <p:cNvSpPr/>
            <p:nvPr/>
          </p:nvSpPr>
          <p:spPr>
            <a:xfrm>
              <a:off x="7077817" y="3479986"/>
              <a:ext cx="2123612" cy="393523"/>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a:ea typeface="+mn-ea"/>
                  <a:cs typeface="Times New Roman"/>
                </a:rPr>
                <a:t>Introducción a la teoría de campos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000" b="0" i="0" u="none" strike="noStrike" kern="1200" cap="none" spc="0" normalizeH="0" baseline="0" noProof="0" dirty="0">
                  <a:ln>
                    <a:noFill/>
                  </a:ln>
                  <a:solidFill>
                    <a:srgbClr val="000000"/>
                  </a:solidFill>
                  <a:effectLst/>
                  <a:uLnTx/>
                  <a:uFillTx/>
                  <a:latin typeface="Times New Roman"/>
                  <a:ea typeface="+mn-ea"/>
                  <a:cs typeface="Times New Roman"/>
                  <a:hlinkClick r:id="rId8"/>
                </a:rPr>
                <a:t>http://www.heurema.com/DFQ23.htm</a:t>
              </a:r>
              <a:endParaRPr kumimoji="0" lang="es-MX" sz="1000" b="0" i="0" u="none" strike="noStrike" kern="1200" cap="none" spc="0" normalizeH="0" baseline="0" noProof="0" dirty="0">
                <a:ln>
                  <a:noFill/>
                </a:ln>
                <a:solidFill>
                  <a:srgbClr val="000000"/>
                </a:solidFill>
                <a:effectLst/>
                <a:uLnTx/>
                <a:uFillTx/>
                <a:latin typeface="Times New Roman"/>
                <a:ea typeface="+mn-ea"/>
                <a:cs typeface="Times New Roman"/>
              </a:endParaRPr>
            </a:p>
          </p:txBody>
        </p:sp>
      </p:grpSp>
      <p:grpSp>
        <p:nvGrpSpPr>
          <p:cNvPr id="29" name="Grupo 28">
            <a:extLst>
              <a:ext uri="{FF2B5EF4-FFF2-40B4-BE49-F238E27FC236}">
                <a16:creationId xmlns:a16="http://schemas.microsoft.com/office/drawing/2014/main" id="{3913EE15-A322-4EBA-92B3-CEE54A77624C}"/>
              </a:ext>
            </a:extLst>
          </p:cNvPr>
          <p:cNvGrpSpPr/>
          <p:nvPr/>
        </p:nvGrpSpPr>
        <p:grpSpPr>
          <a:xfrm>
            <a:off x="7170493" y="3148468"/>
            <a:ext cx="1802350" cy="2074274"/>
            <a:chOff x="7296411" y="0"/>
            <a:chExt cx="1802350" cy="2074274"/>
          </a:xfrm>
        </p:grpSpPr>
        <p:pic>
          <p:nvPicPr>
            <p:cNvPr id="4" name="Imagen 3">
              <a:extLst>
                <a:ext uri="{FF2B5EF4-FFF2-40B4-BE49-F238E27FC236}">
                  <a16:creationId xmlns:a16="http://schemas.microsoft.com/office/drawing/2014/main" id="{3A52EBB4-4173-46F3-8688-BD1477CC5CA7}"/>
                </a:ext>
              </a:extLst>
            </p:cNvPr>
            <p:cNvPicPr>
              <a:picLocks noChangeAspect="1"/>
            </p:cNvPicPr>
            <p:nvPr/>
          </p:nvPicPr>
          <p:blipFill>
            <a:blip r:embed="rId9"/>
            <a:stretch>
              <a:fillRect/>
            </a:stretch>
          </p:blipFill>
          <p:spPr>
            <a:xfrm>
              <a:off x="7441242" y="0"/>
              <a:ext cx="1474188" cy="1383257"/>
            </a:xfrm>
            <a:prstGeom prst="rect">
              <a:avLst/>
            </a:prstGeom>
          </p:spPr>
        </p:pic>
        <p:sp>
          <p:nvSpPr>
            <p:cNvPr id="10" name="Rectángulo 9">
              <a:extLst>
                <a:ext uri="{FF2B5EF4-FFF2-40B4-BE49-F238E27FC236}">
                  <a16:creationId xmlns:a16="http://schemas.microsoft.com/office/drawing/2014/main" id="{C9407938-79CD-413B-883F-FC33396F8B3C}"/>
                </a:ext>
              </a:extLst>
            </p:cNvPr>
            <p:cNvSpPr/>
            <p:nvPr/>
          </p:nvSpPr>
          <p:spPr>
            <a:xfrm>
              <a:off x="7296411" y="1366388"/>
              <a:ext cx="1802350"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800" b="0" i="0" u="none" strike="noStrike" kern="1200" cap="none" spc="0" normalizeH="0" baseline="0" noProof="0" dirty="0">
                  <a:ln>
                    <a:noFill/>
                  </a:ln>
                  <a:solidFill>
                    <a:srgbClr val="000000"/>
                  </a:solidFill>
                  <a:effectLst/>
                  <a:uLnTx/>
                  <a:uFillTx/>
                  <a:latin typeface="Times New Roman"/>
                  <a:ea typeface="+mn-ea"/>
                  <a:cs typeface="Times New Roman"/>
                  <a:hlinkClick r:id="rId10"/>
                </a:rPr>
                <a:t>https://estudiarfisica.com/2011/10/22/el-campo-electromagnetico-cuadripotencial-tensor-de-faraday-ecuaciones-de-maxwell-lagrangiana-y-ecuacion-de-la-onda-electromagnetica/</a:t>
              </a:r>
              <a:endParaRPr kumimoji="0" lang="es-MX" sz="800" b="0" i="0" u="none" strike="noStrike" kern="1200" cap="none" spc="0" normalizeH="0" baseline="0" noProof="0" dirty="0">
                <a:ln>
                  <a:noFill/>
                </a:ln>
                <a:solidFill>
                  <a:srgbClr val="000000"/>
                </a:solidFill>
                <a:effectLst/>
                <a:uLnTx/>
                <a:uFillTx/>
                <a:latin typeface="Times New Roman"/>
                <a:ea typeface="+mn-ea"/>
                <a:cs typeface="Times New Roman"/>
              </a:endParaRPr>
            </a:p>
          </p:txBody>
        </p:sp>
      </p:grpSp>
      <p:grpSp>
        <p:nvGrpSpPr>
          <p:cNvPr id="27" name="Grupo 26">
            <a:extLst>
              <a:ext uri="{FF2B5EF4-FFF2-40B4-BE49-F238E27FC236}">
                <a16:creationId xmlns:a16="http://schemas.microsoft.com/office/drawing/2014/main" id="{DF91EBED-D86C-44DB-8C6F-504C5A4BDF51}"/>
              </a:ext>
            </a:extLst>
          </p:cNvPr>
          <p:cNvGrpSpPr/>
          <p:nvPr/>
        </p:nvGrpSpPr>
        <p:grpSpPr>
          <a:xfrm>
            <a:off x="6986238" y="51258"/>
            <a:ext cx="1986604" cy="972947"/>
            <a:chOff x="1578244" y="2743200"/>
            <a:chExt cx="5584825" cy="4114800"/>
          </a:xfrm>
        </p:grpSpPr>
        <p:sp>
          <p:nvSpPr>
            <p:cNvPr id="16" name="Text Box 1038">
              <a:extLst>
                <a:ext uri="{FF2B5EF4-FFF2-40B4-BE49-F238E27FC236}">
                  <a16:creationId xmlns:a16="http://schemas.microsoft.com/office/drawing/2014/main" id="{6BC358DB-F498-4C44-A071-C4EA0E5B45A5}"/>
                </a:ext>
              </a:extLst>
            </p:cNvPr>
            <p:cNvSpPr txBox="1">
              <a:spLocks noChangeArrowheads="1"/>
            </p:cNvSpPr>
            <p:nvPr/>
          </p:nvSpPr>
          <p:spPr bwMode="auto">
            <a:xfrm>
              <a:off x="6503638" y="6292850"/>
              <a:ext cx="482600"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X</a:t>
              </a:r>
              <a:endParaRPr kumimoji="0" lang="en-U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7" name="Line 1037">
              <a:extLst>
                <a:ext uri="{FF2B5EF4-FFF2-40B4-BE49-F238E27FC236}">
                  <a16:creationId xmlns:a16="http://schemas.microsoft.com/office/drawing/2014/main" id="{6B81A163-6668-4AC8-897F-C14C2608A28E}"/>
                </a:ext>
              </a:extLst>
            </p:cNvPr>
            <p:cNvSpPr>
              <a:spLocks noChangeShapeType="1"/>
            </p:cNvSpPr>
            <p:nvPr/>
          </p:nvSpPr>
          <p:spPr bwMode="auto">
            <a:xfrm>
              <a:off x="2076719" y="2759075"/>
              <a:ext cx="0" cy="35464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8" name="Freeform 1036">
              <a:extLst>
                <a:ext uri="{FF2B5EF4-FFF2-40B4-BE49-F238E27FC236}">
                  <a16:creationId xmlns:a16="http://schemas.microsoft.com/office/drawing/2014/main" id="{D2F9D131-F5A1-4623-A235-6D2D84677B0C}"/>
                </a:ext>
              </a:extLst>
            </p:cNvPr>
            <p:cNvSpPr>
              <a:spLocks/>
            </p:cNvSpPr>
            <p:nvPr/>
          </p:nvSpPr>
          <p:spPr bwMode="auto">
            <a:xfrm>
              <a:off x="2044970" y="6292849"/>
              <a:ext cx="4992216" cy="45719"/>
            </a:xfrm>
            <a:custGeom>
              <a:avLst/>
              <a:gdLst>
                <a:gd name="T0" fmla="*/ 0 w 3931"/>
                <a:gd name="T1" fmla="*/ 0 h 6"/>
                <a:gd name="T2" fmla="*/ 4376 w 3931"/>
                <a:gd name="T3" fmla="*/ 9 h 6"/>
                <a:gd name="T4" fmla="*/ 0 60000 65536"/>
                <a:gd name="T5" fmla="*/ 0 60000 65536"/>
              </a:gdLst>
              <a:ahLst/>
              <a:cxnLst>
                <a:cxn ang="T4">
                  <a:pos x="T0" y="T1"/>
                </a:cxn>
                <a:cxn ang="T5">
                  <a:pos x="T2" y="T3"/>
                </a:cxn>
              </a:cxnLst>
              <a:rect l="0" t="0" r="r" b="b"/>
              <a:pathLst>
                <a:path w="3931" h="6">
                  <a:moveTo>
                    <a:pt x="0" y="0"/>
                  </a:moveTo>
                  <a:lnTo>
                    <a:pt x="3931" y="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19" name="Text Box 1035">
              <a:extLst>
                <a:ext uri="{FF2B5EF4-FFF2-40B4-BE49-F238E27FC236}">
                  <a16:creationId xmlns:a16="http://schemas.microsoft.com/office/drawing/2014/main" id="{84879CF8-62A9-4407-9B84-AAC392B1AF9D}"/>
                </a:ext>
              </a:extLst>
            </p:cNvPr>
            <p:cNvSpPr txBox="1">
              <a:spLocks noChangeArrowheads="1"/>
            </p:cNvSpPr>
            <p:nvPr/>
          </p:nvSpPr>
          <p:spPr bwMode="auto">
            <a:xfrm>
              <a:off x="1578244" y="2743200"/>
              <a:ext cx="509588"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Y</a:t>
              </a: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0" name="Line 1033">
              <a:extLst>
                <a:ext uri="{FF2B5EF4-FFF2-40B4-BE49-F238E27FC236}">
                  <a16:creationId xmlns:a16="http://schemas.microsoft.com/office/drawing/2014/main" id="{07E45A4A-C695-4E77-A624-AB7C2418F917}"/>
                </a:ext>
              </a:extLst>
            </p:cNvPr>
            <p:cNvSpPr>
              <a:spLocks noChangeShapeType="1"/>
            </p:cNvSpPr>
            <p:nvPr/>
          </p:nvSpPr>
          <p:spPr bwMode="auto">
            <a:xfrm>
              <a:off x="4161107" y="3375025"/>
              <a:ext cx="0" cy="2579688"/>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1" name="Line 1032">
              <a:extLst>
                <a:ext uri="{FF2B5EF4-FFF2-40B4-BE49-F238E27FC236}">
                  <a16:creationId xmlns:a16="http://schemas.microsoft.com/office/drawing/2014/main" id="{88753A44-581C-4D75-94CE-D2F3CB7AAD41}"/>
                </a:ext>
              </a:extLst>
            </p:cNvPr>
            <p:cNvSpPr>
              <a:spLocks noChangeShapeType="1"/>
            </p:cNvSpPr>
            <p:nvPr/>
          </p:nvSpPr>
          <p:spPr bwMode="auto">
            <a:xfrm>
              <a:off x="3045094" y="3375025"/>
              <a:ext cx="0" cy="257968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2" name="Line 1031">
              <a:extLst>
                <a:ext uri="{FF2B5EF4-FFF2-40B4-BE49-F238E27FC236}">
                  <a16:creationId xmlns:a16="http://schemas.microsoft.com/office/drawing/2014/main" id="{B4ED6C70-DDF7-41C0-BB7D-CCFB3BEC2860}"/>
                </a:ext>
              </a:extLst>
            </p:cNvPr>
            <p:cNvSpPr>
              <a:spLocks noChangeShapeType="1"/>
            </p:cNvSpPr>
            <p:nvPr/>
          </p:nvSpPr>
          <p:spPr bwMode="auto">
            <a:xfrm>
              <a:off x="6866207" y="3054350"/>
              <a:ext cx="0" cy="2579688"/>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3" name="Line 1030">
              <a:extLst>
                <a:ext uri="{FF2B5EF4-FFF2-40B4-BE49-F238E27FC236}">
                  <a16:creationId xmlns:a16="http://schemas.microsoft.com/office/drawing/2014/main" id="{DBADD5D8-8527-4053-8202-635376FADDF2}"/>
                </a:ext>
              </a:extLst>
            </p:cNvPr>
            <p:cNvSpPr>
              <a:spLocks noChangeShapeType="1"/>
            </p:cNvSpPr>
            <p:nvPr/>
          </p:nvSpPr>
          <p:spPr bwMode="auto">
            <a:xfrm>
              <a:off x="5386657" y="3048000"/>
              <a:ext cx="0" cy="2579688"/>
            </a:xfrm>
            <a:prstGeom prst="line">
              <a:avLst/>
            </a:prstGeom>
            <a:noFill/>
            <a:ln w="25400">
              <a:solidFill>
                <a:srgbClr val="000000"/>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4" name="Freeform 1029">
              <a:extLst>
                <a:ext uri="{FF2B5EF4-FFF2-40B4-BE49-F238E27FC236}">
                  <a16:creationId xmlns:a16="http://schemas.microsoft.com/office/drawing/2014/main" id="{99425A19-FC4E-4386-8B31-4D845544CABC}"/>
                </a:ext>
              </a:extLst>
            </p:cNvPr>
            <p:cNvSpPr>
              <a:spLocks/>
            </p:cNvSpPr>
            <p:nvPr/>
          </p:nvSpPr>
          <p:spPr bwMode="auto">
            <a:xfrm>
              <a:off x="3014932" y="2932113"/>
              <a:ext cx="3887788" cy="442913"/>
            </a:xfrm>
            <a:custGeom>
              <a:avLst/>
              <a:gdLst>
                <a:gd name="T0" fmla="*/ 0 w 2362"/>
                <a:gd name="T1" fmla="*/ 340 h 253"/>
                <a:gd name="T2" fmla="*/ 963 w 2362"/>
                <a:gd name="T3" fmla="*/ 237 h 253"/>
                <a:gd name="T4" fmla="*/ 1270 w 2362"/>
                <a:gd name="T5" fmla="*/ 76 h 253"/>
                <a:gd name="T6" fmla="*/ 1932 w 2362"/>
                <a:gd name="T7" fmla="*/ 15 h 253"/>
                <a:gd name="T8" fmla="*/ 2390 w 2362"/>
                <a:gd name="T9" fmla="*/ 178 h 253"/>
                <a:gd name="T10" fmla="*/ 2596 w 2362"/>
                <a:gd name="T11" fmla="*/ 129 h 253"/>
                <a:gd name="T12" fmla="*/ 2610 w 2362"/>
                <a:gd name="T13" fmla="*/ 178 h 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62" h="253">
                  <a:moveTo>
                    <a:pt x="0" y="253"/>
                  </a:moveTo>
                  <a:cubicBezTo>
                    <a:pt x="144" y="240"/>
                    <a:pt x="674" y="210"/>
                    <a:pt x="864" y="177"/>
                  </a:cubicBezTo>
                  <a:cubicBezTo>
                    <a:pt x="1054" y="144"/>
                    <a:pt x="994" y="84"/>
                    <a:pt x="1139" y="57"/>
                  </a:cubicBezTo>
                  <a:cubicBezTo>
                    <a:pt x="1283" y="30"/>
                    <a:pt x="1565" y="0"/>
                    <a:pt x="1733" y="12"/>
                  </a:cubicBezTo>
                  <a:cubicBezTo>
                    <a:pt x="1900" y="24"/>
                    <a:pt x="2045" y="118"/>
                    <a:pt x="2144" y="132"/>
                  </a:cubicBezTo>
                  <a:cubicBezTo>
                    <a:pt x="2243" y="146"/>
                    <a:pt x="2296" y="96"/>
                    <a:pt x="2329" y="96"/>
                  </a:cubicBezTo>
                  <a:cubicBezTo>
                    <a:pt x="2362" y="96"/>
                    <a:pt x="2339" y="125"/>
                    <a:pt x="2342" y="132"/>
                  </a:cubicBezTo>
                </a:path>
              </a:pathLst>
            </a:custGeom>
            <a:noFill/>
            <a:ln w="9525">
              <a:solidFill>
                <a:srgbClr val="00000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5" name="Freeform 1028">
              <a:extLst>
                <a:ext uri="{FF2B5EF4-FFF2-40B4-BE49-F238E27FC236}">
                  <a16:creationId xmlns:a16="http://schemas.microsoft.com/office/drawing/2014/main" id="{F86E97C6-47E3-4BD9-919E-08F5C883AD35}"/>
                </a:ext>
              </a:extLst>
            </p:cNvPr>
            <p:cNvSpPr>
              <a:spLocks/>
            </p:cNvSpPr>
            <p:nvPr/>
          </p:nvSpPr>
          <p:spPr bwMode="auto">
            <a:xfrm>
              <a:off x="3029219" y="5572125"/>
              <a:ext cx="3867150" cy="446088"/>
            </a:xfrm>
            <a:custGeom>
              <a:avLst/>
              <a:gdLst>
                <a:gd name="T0" fmla="*/ 0 w 2351"/>
                <a:gd name="T1" fmla="*/ 347 h 253"/>
                <a:gd name="T2" fmla="*/ 947 w 2351"/>
                <a:gd name="T3" fmla="*/ 243 h 253"/>
                <a:gd name="T4" fmla="*/ 1248 w 2351"/>
                <a:gd name="T5" fmla="*/ 78 h 253"/>
                <a:gd name="T6" fmla="*/ 1898 w 2351"/>
                <a:gd name="T7" fmla="*/ 16 h 253"/>
                <a:gd name="T8" fmla="*/ 2348 w 2351"/>
                <a:gd name="T9" fmla="*/ 181 h 253"/>
                <a:gd name="T10" fmla="*/ 2615 w 2351"/>
                <a:gd name="T11" fmla="*/ 54 h 2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51" h="253">
                  <a:moveTo>
                    <a:pt x="0" y="253"/>
                  </a:moveTo>
                  <a:cubicBezTo>
                    <a:pt x="142" y="240"/>
                    <a:pt x="664" y="210"/>
                    <a:pt x="851" y="177"/>
                  </a:cubicBezTo>
                  <a:cubicBezTo>
                    <a:pt x="1038" y="144"/>
                    <a:pt x="979" y="84"/>
                    <a:pt x="1121" y="57"/>
                  </a:cubicBezTo>
                  <a:cubicBezTo>
                    <a:pt x="1263" y="30"/>
                    <a:pt x="1541" y="0"/>
                    <a:pt x="1706" y="12"/>
                  </a:cubicBezTo>
                  <a:cubicBezTo>
                    <a:pt x="1871" y="24"/>
                    <a:pt x="2004" y="127"/>
                    <a:pt x="2111" y="132"/>
                  </a:cubicBezTo>
                  <a:cubicBezTo>
                    <a:pt x="2218" y="137"/>
                    <a:pt x="2301" y="59"/>
                    <a:pt x="2351" y="40"/>
                  </a:cubicBezTo>
                </a:path>
              </a:pathLst>
            </a:custGeom>
            <a:noFill/>
            <a:ln w="6350">
              <a:solidFill>
                <a:srgbClr val="C0C0C0"/>
              </a:solidFill>
              <a:round/>
              <a:headEnd/>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6" name="Line 1027">
              <a:extLst>
                <a:ext uri="{FF2B5EF4-FFF2-40B4-BE49-F238E27FC236}">
                  <a16:creationId xmlns:a16="http://schemas.microsoft.com/office/drawing/2014/main" id="{A61E1933-3FB4-4C02-A403-9812EB82475D}"/>
                </a:ext>
              </a:extLst>
            </p:cNvPr>
            <p:cNvSpPr>
              <a:spLocks noChangeShapeType="1"/>
            </p:cNvSpPr>
            <p:nvPr/>
          </p:nvSpPr>
          <p:spPr bwMode="auto">
            <a:xfrm>
              <a:off x="2422794" y="6858000"/>
              <a:ext cx="4740275" cy="0"/>
            </a:xfrm>
            <a:prstGeom prst="line">
              <a:avLst/>
            </a:prstGeom>
            <a:noFill/>
            <a:ln w="3175" cap="rnd">
              <a:solidFill>
                <a:srgbClr val="C0C0C0"/>
              </a:solidFill>
              <a:prstDash val="sysDot"/>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pSp>
      <p:grpSp>
        <p:nvGrpSpPr>
          <p:cNvPr id="32" name="Grupo 31">
            <a:extLst>
              <a:ext uri="{FF2B5EF4-FFF2-40B4-BE49-F238E27FC236}">
                <a16:creationId xmlns:a16="http://schemas.microsoft.com/office/drawing/2014/main" id="{AE5FCDAB-04FD-4FFC-AD7C-67E1A18AAA0F}"/>
              </a:ext>
            </a:extLst>
          </p:cNvPr>
          <p:cNvGrpSpPr/>
          <p:nvPr/>
        </p:nvGrpSpPr>
        <p:grpSpPr>
          <a:xfrm>
            <a:off x="6986238" y="1105754"/>
            <a:ext cx="2237817" cy="1912086"/>
            <a:chOff x="6922666" y="4961842"/>
            <a:chExt cx="2123611" cy="2078420"/>
          </a:xfrm>
        </p:grpSpPr>
        <p:pic>
          <p:nvPicPr>
            <p:cNvPr id="28" name="Imagen 27">
              <a:extLst>
                <a:ext uri="{FF2B5EF4-FFF2-40B4-BE49-F238E27FC236}">
                  <a16:creationId xmlns:a16="http://schemas.microsoft.com/office/drawing/2014/main" id="{AA3F92A7-DD09-4314-856F-EF7992E66E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06160" y="4961842"/>
              <a:ext cx="1901734" cy="1390057"/>
            </a:xfrm>
            <a:prstGeom prst="rect">
              <a:avLst/>
            </a:prstGeom>
          </p:spPr>
        </p:pic>
        <p:sp>
          <p:nvSpPr>
            <p:cNvPr id="31" name="Rectángulo 30">
              <a:extLst>
                <a:ext uri="{FF2B5EF4-FFF2-40B4-BE49-F238E27FC236}">
                  <a16:creationId xmlns:a16="http://schemas.microsoft.com/office/drawing/2014/main" id="{B72AB8E5-6894-49B3-B635-200C21234720}"/>
                </a:ext>
              </a:extLst>
            </p:cNvPr>
            <p:cNvSpPr/>
            <p:nvPr/>
          </p:nvSpPr>
          <p:spPr>
            <a:xfrm>
              <a:off x="6922666" y="6332376"/>
              <a:ext cx="212361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800" b="0" i="0" u="none" strike="noStrike" kern="1200" cap="none" spc="0" normalizeH="0" baseline="0" noProof="0" dirty="0">
                  <a:ln>
                    <a:noFill/>
                  </a:ln>
                  <a:solidFill>
                    <a:srgbClr val="000000"/>
                  </a:solidFill>
                  <a:effectLst/>
                  <a:uLnTx/>
                  <a:uFillTx/>
                  <a:latin typeface="Times New Roman"/>
                  <a:ea typeface="+mn-ea"/>
                  <a:cs typeface="Times New Roman"/>
                </a:rPr>
                <a:t>RedaresECO-I.jpg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800" b="0" i="0" u="none" strike="noStrike" kern="1200" cap="none" spc="0" normalizeH="0" baseline="0" noProof="0" dirty="0">
                  <a:ln>
                    <a:noFill/>
                  </a:ln>
                  <a:solidFill>
                    <a:srgbClr val="000000"/>
                  </a:solidFill>
                  <a:effectLst/>
                  <a:uLnTx/>
                  <a:uFillTx/>
                  <a:latin typeface="Times New Roman"/>
                  <a:ea typeface="+mn-ea"/>
                  <a:cs typeface="Times New Roman"/>
                </a:rPr>
                <a:t>Cerrajeros de Seguridad. 24 H. En La Comunidad De Madrid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800" b="0" i="0" u="none" strike="noStrike" kern="1200" cap="none" spc="0" normalizeH="0" baseline="0" noProof="0" dirty="0">
                  <a:ln>
                    <a:noFill/>
                  </a:ln>
                  <a:solidFill>
                    <a:srgbClr val="000000"/>
                  </a:solidFill>
                  <a:effectLst/>
                  <a:uLnTx/>
                  <a:uFillTx/>
                  <a:latin typeface="Times New Roman"/>
                  <a:ea typeface="+mn-ea"/>
                  <a:cs typeface="Times New Roman"/>
                  <a:hlinkClick r:id="rId12"/>
                </a:rPr>
                <a:t>http://prosertec.es/maquinas-de-cerrajeria/maquinaria-de-cerrajeria-con-calidad/</a:t>
              </a:r>
              <a:endParaRPr kumimoji="0" lang="es-MX" sz="800" b="0" i="0" u="none" strike="noStrike" kern="1200" cap="none" spc="0" normalizeH="0" baseline="0" noProof="0" dirty="0">
                <a:ln>
                  <a:noFill/>
                </a:ln>
                <a:solidFill>
                  <a:srgbClr val="000000"/>
                </a:solidFill>
                <a:effectLst/>
                <a:uLnTx/>
                <a:uFillTx/>
                <a:latin typeface="Times New Roman"/>
                <a:ea typeface="+mn-ea"/>
                <a:cs typeface="Times New Roman"/>
              </a:endParaRPr>
            </a:p>
          </p:txBody>
        </p:sp>
      </p:grpSp>
    </p:spTree>
    <p:extLst>
      <p:ext uri="{BB962C8B-B14F-4D97-AF65-F5344CB8AC3E}">
        <p14:creationId xmlns:p14="http://schemas.microsoft.com/office/powerpoint/2010/main" val="4073899914"/>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bg>
      <p:bgPr>
        <a:gradFill flip="none" rotWithShape="1">
          <a:gsLst>
            <a:gs pos="3000">
              <a:schemeClr val="bg1"/>
            </a:gs>
            <a:gs pos="2000">
              <a:schemeClr val="accent1">
                <a:lumMod val="0"/>
                <a:lumOff val="100000"/>
                <a:alpha val="1000"/>
              </a:schemeClr>
            </a:gs>
            <a:gs pos="100000">
              <a:schemeClr val="accent1">
                <a:lumMod val="45000"/>
                <a:lumOff val="55000"/>
              </a:schemeClr>
            </a:gs>
            <a:gs pos="84000">
              <a:schemeClr val="accent1">
                <a:lumMod val="30000"/>
                <a:lumOff val="7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08656CA-A5E3-412E-B6DA-AB9AA0ED32EF}"/>
              </a:ext>
            </a:extLst>
          </p:cNvPr>
          <p:cNvSpPr/>
          <p:nvPr/>
        </p:nvSpPr>
        <p:spPr>
          <a:xfrm>
            <a:off x="0" y="3657297"/>
            <a:ext cx="8820444" cy="1754326"/>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5400" b="1" i="1" u="none" strike="noStrike" kern="1200" cap="none" spc="300" normalizeH="0" baseline="0" noProof="0" dirty="0">
                <a:ln>
                  <a:noFill/>
                </a:ln>
                <a:solidFill>
                  <a:srgbClr val="FFFFCC"/>
                </a:solidFill>
                <a:effectLst/>
                <a:uLnTx/>
                <a:uFillTx/>
                <a:latin typeface="Times New Roman"/>
                <a:ea typeface="+mn-ea"/>
                <a:cs typeface="Times New Roman" panose="02020603050405020304" pitchFamily="18" charset="0"/>
              </a:rPr>
              <a:t>Y el viaje sigue y sigue</a:t>
            </a:r>
            <a:br>
              <a:rPr kumimoji="0" lang="es-MX" altLang="es-MX" sz="5400" b="1" i="1" u="none" strike="noStrike" kern="1200" cap="none" spc="300" normalizeH="0" baseline="0" noProof="0" dirty="0">
                <a:ln>
                  <a:noFill/>
                </a:ln>
                <a:solidFill>
                  <a:srgbClr val="FFFFCC"/>
                </a:solidFill>
                <a:effectLst/>
                <a:uLnTx/>
                <a:uFillTx/>
                <a:latin typeface="Times New Roman"/>
                <a:ea typeface="+mn-ea"/>
                <a:cs typeface="Times New Roman" panose="02020603050405020304" pitchFamily="18" charset="0"/>
              </a:rPr>
            </a:br>
            <a:r>
              <a:rPr kumimoji="0" lang="es-MX" altLang="es-MX" sz="5400" b="1" i="1" u="none" strike="noStrike" kern="1200" cap="none" spc="300" normalizeH="0" baseline="0" noProof="0" dirty="0">
                <a:ln>
                  <a:noFill/>
                </a:ln>
                <a:solidFill>
                  <a:srgbClr val="FFFFCC"/>
                </a:solidFill>
                <a:effectLst/>
                <a:uLnTx/>
                <a:uFillTx/>
                <a:latin typeface="Times New Roman"/>
                <a:ea typeface="+mn-ea"/>
                <a:cs typeface="Times New Roman" panose="02020603050405020304" pitchFamily="18" charset="0"/>
              </a:rPr>
              <a:t>              y no se le ve fin</a:t>
            </a:r>
            <a:endParaRPr kumimoji="0" lang="es-MX" sz="5400" b="0" i="0" u="none" strike="noStrike" kern="1200" cap="none" spc="0" normalizeH="0" baseline="0" noProof="0" dirty="0">
              <a:ln>
                <a:noFill/>
              </a:ln>
              <a:solidFill>
                <a:srgbClr val="FFFFCC"/>
              </a:solidFill>
              <a:effectLst/>
              <a:uLnTx/>
              <a:uFillTx/>
              <a:latin typeface="Times New Roman"/>
              <a:ea typeface="+mn-ea"/>
              <a:cs typeface="+mn-cs"/>
            </a:endParaRPr>
          </a:p>
        </p:txBody>
      </p:sp>
      <p:sp>
        <p:nvSpPr>
          <p:cNvPr id="4" name="Rectángulo 3">
            <a:extLst>
              <a:ext uri="{FF2B5EF4-FFF2-40B4-BE49-F238E27FC236}">
                <a16:creationId xmlns:a16="http://schemas.microsoft.com/office/drawing/2014/main" id="{F5E8B6B6-490D-414F-81F6-13537955B62F}"/>
              </a:ext>
            </a:extLst>
          </p:cNvPr>
          <p:cNvSpPr/>
          <p:nvPr/>
        </p:nvSpPr>
        <p:spPr>
          <a:xfrm>
            <a:off x="0" y="843677"/>
            <a:ext cx="7042834" cy="2585323"/>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5400" b="1" i="1" u="none" strike="noStrike" kern="1200" cap="none" spc="0" normalizeH="0" baseline="0" noProof="0" dirty="0">
                <a:ln>
                  <a:noFill/>
                </a:ln>
                <a:solidFill>
                  <a:srgbClr val="FFFFCC"/>
                </a:solidFill>
                <a:effectLst/>
                <a:uLnTx/>
                <a:uFillTx/>
                <a:latin typeface="Times New Roman"/>
                <a:ea typeface="+mn-ea"/>
                <a:cs typeface="Times New Roman" panose="02020603050405020304" pitchFamily="18" charset="0"/>
              </a:rPr>
              <a:t>Hace mucho tiempo, empezó un viaje mágico y misterioso</a:t>
            </a:r>
            <a:endParaRPr kumimoji="0" lang="es-MX" sz="54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3832777694"/>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a:extLst>
              <a:ext uri="{FF2B5EF4-FFF2-40B4-BE49-F238E27FC236}">
                <a16:creationId xmlns:a16="http://schemas.microsoft.com/office/drawing/2014/main" id="{00D01471-777E-4C51-8DB1-63AA9F99C2A5}"/>
              </a:ext>
            </a:extLst>
          </p:cNvPr>
          <p:cNvSpPr>
            <a:spLocks noGrp="1" noChangeArrowheads="1"/>
          </p:cNvSpPr>
          <p:nvPr>
            <p:ph type="title"/>
          </p:nvPr>
        </p:nvSpPr>
        <p:spPr>
          <a:xfrm>
            <a:off x="1051560" y="338797"/>
            <a:ext cx="7772400" cy="2362200"/>
          </a:xfrm>
        </p:spPr>
        <p:txBody>
          <a:bodyPr/>
          <a:lstStyle/>
          <a:p>
            <a:r>
              <a:rPr lang="es-MX" altLang="es-MX" b="1"/>
              <a:t>Por eso </a:t>
            </a:r>
            <a:r>
              <a:rPr lang="es-MX" altLang="es-MX" b="1" dirty="0"/>
              <a:t>soy Informático</a:t>
            </a:r>
            <a:br>
              <a:rPr lang="es-MX" altLang="es-MX" b="1" dirty="0"/>
            </a:br>
            <a:br>
              <a:rPr lang="es-MX" altLang="es-MX" sz="3600" b="1" dirty="0"/>
            </a:br>
            <a:r>
              <a:rPr lang="es-MX" altLang="es-MX" b="1" dirty="0"/>
              <a:t>y estoy orgulloso de serlo </a:t>
            </a:r>
          </a:p>
        </p:txBody>
      </p:sp>
      <p:sp>
        <p:nvSpPr>
          <p:cNvPr id="243719" name="Rectangle 7">
            <a:extLst>
              <a:ext uri="{FF2B5EF4-FFF2-40B4-BE49-F238E27FC236}">
                <a16:creationId xmlns:a16="http://schemas.microsoft.com/office/drawing/2014/main" id="{113F264B-A4E6-49A3-B138-83C6788670D5}"/>
              </a:ext>
            </a:extLst>
          </p:cNvPr>
          <p:cNvSpPr>
            <a:spLocks noChangeArrowheads="1"/>
          </p:cNvSpPr>
          <p:nvPr/>
        </p:nvSpPr>
        <p:spPr bwMode="auto">
          <a:xfrm>
            <a:off x="4445391" y="3429000"/>
            <a:ext cx="4191000"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2"/>
                </a:solidFill>
                <a:miter lim="800000"/>
                <a:headEnd/>
                <a:tailEnd/>
              </a14:hiddenLine>
            </a:ext>
          </a:extLst>
        </p:spPr>
        <p:txBody>
          <a:bodyPr lIns="0" tIns="0" rIns="0" bIns="0">
            <a:spAutoFit/>
          </a:bodyPr>
          <a:lstStyle/>
          <a:p>
            <a:pPr marL="0" marR="0" lvl="0" indent="0" algn="ctr" defTabSz="457200" rtl="0" eaLnBrk="0" fontAlgn="auto" latinLnBrk="0" hangingPunct="0">
              <a:lnSpc>
                <a:spcPct val="100000"/>
              </a:lnSpc>
              <a:spcBef>
                <a:spcPts val="0"/>
              </a:spcBef>
              <a:spcAft>
                <a:spcPts val="0"/>
              </a:spcAft>
              <a:buClrTx/>
              <a:buSzTx/>
              <a:buFontTx/>
              <a:buNone/>
              <a:tabLst/>
              <a:defRPr/>
            </a:pPr>
            <a:r>
              <a:rPr kumimoji="0" lang="en-US" altLang="es-MX" sz="2400" b="1" i="1" u="none" strike="noStrike" kern="1200" cap="none" spc="0" normalizeH="0" baseline="0" noProof="0" dirty="0">
                <a:ln>
                  <a:noFill/>
                </a:ln>
                <a:solidFill>
                  <a:srgbClr val="FFCC66"/>
                </a:solidFill>
                <a:effectLst/>
                <a:uLnTx/>
                <a:uFillTx/>
                <a:latin typeface="Times New Roman"/>
                <a:ea typeface="+mn-ea"/>
                <a:cs typeface="+mn-cs"/>
              </a:rPr>
              <a:t>Fernando Galindo Soria</a:t>
            </a:r>
          </a:p>
          <a:p>
            <a:pPr marL="0" marR="0" lvl="0" indent="0" algn="ctr" defTabSz="457200" rtl="0" eaLnBrk="0" fontAlgn="auto" latinLnBrk="0" hangingPunct="0">
              <a:lnSpc>
                <a:spcPct val="100000"/>
              </a:lnSpc>
              <a:spcBef>
                <a:spcPts val="0"/>
              </a:spcBef>
              <a:spcAft>
                <a:spcPts val="0"/>
              </a:spcAft>
              <a:buClrTx/>
              <a:buSzTx/>
              <a:buFontTx/>
              <a:buNone/>
              <a:tabLst/>
              <a:defRPr/>
            </a:pPr>
            <a:r>
              <a:rPr kumimoji="0" lang="en-US" altLang="es-MX" sz="2400" b="1" i="1" u="none" strike="noStrike" kern="1200" cap="none" spc="0" normalizeH="0" baseline="0" noProof="0" dirty="0">
                <a:ln>
                  <a:noFill/>
                </a:ln>
                <a:solidFill>
                  <a:srgbClr val="FFCC66"/>
                </a:solidFill>
                <a:effectLst/>
                <a:uLnTx/>
                <a:uFillTx/>
                <a:latin typeface="Times New Roman"/>
                <a:ea typeface="+mn-ea"/>
                <a:cs typeface="+mn-cs"/>
                <a:hlinkClick r:id="rId2"/>
              </a:rPr>
              <a:t>www.fgalindosoria.com</a:t>
            </a:r>
            <a:endParaRPr kumimoji="0" lang="en-US" altLang="es-MX" sz="2400" b="1" i="1" u="none" strike="noStrike" kern="1200" cap="none" spc="0" normalizeH="0" baseline="0" noProof="0" dirty="0">
              <a:ln>
                <a:noFill/>
              </a:ln>
              <a:solidFill>
                <a:srgbClr val="FFCC66"/>
              </a:solidFill>
              <a:effectLst/>
              <a:uLnTx/>
              <a:uFillTx/>
              <a:latin typeface="Times New Roman"/>
              <a:ea typeface="+mn-ea"/>
              <a:cs typeface="+mn-cs"/>
            </a:endParaRPr>
          </a:p>
          <a:p>
            <a:pPr marL="0" marR="0" lvl="0" indent="0" algn="ctr" defTabSz="457200" rtl="0" eaLnBrk="0" fontAlgn="auto" latinLnBrk="0" hangingPunct="0">
              <a:lnSpc>
                <a:spcPct val="100000"/>
              </a:lnSpc>
              <a:spcBef>
                <a:spcPts val="0"/>
              </a:spcBef>
              <a:spcAft>
                <a:spcPts val="0"/>
              </a:spcAft>
              <a:buClrTx/>
              <a:buSzTx/>
              <a:buFontTx/>
              <a:buNone/>
              <a:tabLst/>
              <a:defRPr/>
            </a:pPr>
            <a:r>
              <a:rPr kumimoji="0" lang="es-ES_tradnl" altLang="es-MX" sz="2400" b="1" i="1" u="none" strike="noStrike" kern="1200" cap="none" spc="0" normalizeH="0" baseline="0" noProof="0" dirty="0">
                <a:ln>
                  <a:noFill/>
                </a:ln>
                <a:solidFill>
                  <a:srgbClr val="FFCC66"/>
                </a:solidFill>
                <a:effectLst/>
                <a:uLnTx/>
                <a:uFillTx/>
                <a:latin typeface="Times New Roman"/>
                <a:ea typeface="+mn-ea"/>
                <a:cs typeface="Times New Roman" panose="02020603050405020304" pitchFamily="18" charset="0"/>
                <a:hlinkClick r:id="rId3"/>
              </a:rPr>
              <a:t>fgalindo@ipn.mx</a:t>
            </a:r>
            <a:endParaRPr kumimoji="0" lang="es-ES_tradnl" altLang="es-MX" sz="2400" b="1" i="1" u="none" strike="noStrike" kern="1200" cap="none" spc="0" normalizeH="0" baseline="0" noProof="0" dirty="0">
              <a:ln>
                <a:noFill/>
              </a:ln>
              <a:solidFill>
                <a:srgbClr val="FFCC66"/>
              </a:solidFill>
              <a:effectLst/>
              <a:uLnTx/>
              <a:uFillTx/>
              <a:latin typeface="Times New Roman"/>
              <a:ea typeface="+mn-ea"/>
              <a:cs typeface="Times New Roman" panose="02020603050405020304" pitchFamily="18" charset="0"/>
            </a:endParaRPr>
          </a:p>
          <a:p>
            <a:pPr marL="0" marR="0" lvl="0" indent="0" algn="ctr" defTabSz="457200" rtl="0" eaLnBrk="0" fontAlgn="auto" latinLnBrk="0" hangingPunct="0">
              <a:lnSpc>
                <a:spcPct val="100000"/>
              </a:lnSpc>
              <a:spcBef>
                <a:spcPts val="0"/>
              </a:spcBef>
              <a:spcAft>
                <a:spcPts val="0"/>
              </a:spcAft>
              <a:buClrTx/>
              <a:buSzTx/>
              <a:buFontTx/>
              <a:buNone/>
              <a:tabLst/>
              <a:defRPr/>
            </a:pPr>
            <a:endParaRPr kumimoji="0" lang="es-ES_tradnl" altLang="es-MX" sz="2000" b="1" i="1" u="none" strike="noStrike" kern="1200" cap="none" spc="0" normalizeH="0" baseline="0" noProof="0" dirty="0">
              <a:ln>
                <a:noFill/>
              </a:ln>
              <a:solidFill>
                <a:srgbClr val="FFCC66"/>
              </a:solidFill>
              <a:effectLst/>
              <a:uLnTx/>
              <a:uFillTx/>
              <a:latin typeface="Times New Roman"/>
              <a:ea typeface="+mn-ea"/>
              <a:cs typeface="Times New Roman" panose="02020603050405020304" pitchFamily="18" charset="0"/>
            </a:endParaRPr>
          </a:p>
          <a:p>
            <a:pPr marL="0" marR="0" lvl="0" indent="0" algn="ctr" defTabSz="457200" rtl="0" eaLnBrk="0" fontAlgn="auto" latinLnBrk="0" hangingPunct="0">
              <a:lnSpc>
                <a:spcPct val="100000"/>
              </a:lnSpc>
              <a:spcBef>
                <a:spcPts val="0"/>
              </a:spcBef>
              <a:spcAft>
                <a:spcPts val="0"/>
              </a:spcAft>
              <a:buClrTx/>
              <a:buSzTx/>
              <a:buFontTx/>
              <a:buNone/>
              <a:tabLst/>
              <a:defRPr/>
            </a:pPr>
            <a:r>
              <a:rPr kumimoji="0" lang="es-ES_tradnl" altLang="es-MX" sz="2200" b="1" i="1" u="none" strike="noStrike" kern="1200" cap="none" spc="0" normalizeH="0" baseline="0" noProof="0" dirty="0">
                <a:ln>
                  <a:noFill/>
                </a:ln>
                <a:solidFill>
                  <a:srgbClr val="FFCC66"/>
                </a:solidFill>
                <a:effectLst/>
                <a:uLnTx/>
                <a:uFillTx/>
                <a:latin typeface="Times New Roman"/>
                <a:ea typeface="+mn-ea"/>
                <a:cs typeface="Times New Roman" panose="02020603050405020304" pitchFamily="18" charset="0"/>
              </a:rPr>
              <a:t>Tenayuca, </a:t>
            </a:r>
            <a:r>
              <a:rPr kumimoji="0" lang="es-ES_tradnl" altLang="es-MX" sz="2200" b="1" i="1" u="none" strike="noStrike" kern="1200" cap="none" spc="0" normalizeH="0" baseline="0" noProof="0" dirty="0">
                <a:ln>
                  <a:noFill/>
                </a:ln>
                <a:solidFill>
                  <a:srgbClr val="FFCC66"/>
                </a:solidFill>
                <a:effectLst/>
                <a:uLnTx/>
                <a:uFillTx/>
                <a:latin typeface="Times New Roman"/>
                <a:ea typeface="+mn-ea"/>
                <a:cs typeface="+mn-cs"/>
              </a:rPr>
              <a:t>Ciudad de México</a:t>
            </a:r>
            <a:br>
              <a:rPr kumimoji="0" lang="es-ES_tradnl" altLang="es-MX" sz="2200" b="1" i="1" u="none" strike="noStrike" kern="1200" cap="none" spc="0" normalizeH="0" baseline="0" noProof="0" dirty="0">
                <a:ln>
                  <a:noFill/>
                </a:ln>
                <a:solidFill>
                  <a:srgbClr val="FFCC66"/>
                </a:solidFill>
                <a:effectLst/>
                <a:uLnTx/>
                <a:uFillTx/>
                <a:latin typeface="Times New Roman"/>
                <a:ea typeface="+mn-ea"/>
                <a:cs typeface="+mn-cs"/>
              </a:rPr>
            </a:br>
            <a:r>
              <a:rPr kumimoji="0" lang="es-ES_tradnl" altLang="es-MX" sz="2200" b="1" i="1" u="none" strike="noStrike" kern="1200" cap="none" spc="0" normalizeH="0" baseline="0" noProof="0" dirty="0">
                <a:ln>
                  <a:noFill/>
                </a:ln>
                <a:solidFill>
                  <a:srgbClr val="FFCC66"/>
                </a:solidFill>
                <a:effectLst/>
                <a:uLnTx/>
                <a:uFillTx/>
                <a:latin typeface="Times New Roman"/>
                <a:ea typeface="+mn-ea"/>
                <a:cs typeface="+mn-cs"/>
              </a:rPr>
              <a:t>Febrero del 2018</a:t>
            </a:r>
            <a:endParaRPr kumimoji="0" lang="en-US" altLang="es-MX" sz="3600" b="1" i="1" u="none" strike="noStrike" kern="1200" cap="none" spc="0" normalizeH="0" baseline="0" noProof="0" dirty="0">
              <a:ln>
                <a:noFill/>
              </a:ln>
              <a:solidFill>
                <a:srgbClr val="FFCC66"/>
              </a:solidFill>
              <a:effectLst/>
              <a:uLnTx/>
              <a:uFillTx/>
              <a:latin typeface="Times New Roman"/>
              <a:ea typeface="+mn-ea"/>
              <a:cs typeface="+mn-cs"/>
            </a:endParaRPr>
          </a:p>
          <a:p>
            <a:pPr marL="0" marR="0" lvl="0" indent="0" algn="ctr" defTabSz="457200" rtl="0" eaLnBrk="0" fontAlgn="auto" latinLnBrk="0" hangingPunct="0">
              <a:lnSpc>
                <a:spcPct val="100000"/>
              </a:lnSpc>
              <a:spcBef>
                <a:spcPts val="0"/>
              </a:spcBef>
              <a:spcAft>
                <a:spcPts val="0"/>
              </a:spcAft>
              <a:buClrTx/>
              <a:buSzTx/>
              <a:buFontTx/>
              <a:buNone/>
              <a:tabLst/>
              <a:defRPr/>
            </a:pPr>
            <a:endParaRPr kumimoji="0" lang="es-MX" altLang="es-MX"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3" name="Imagen 2">
            <a:extLst>
              <a:ext uri="{FF2B5EF4-FFF2-40B4-BE49-F238E27FC236}">
                <a16:creationId xmlns:a16="http://schemas.microsoft.com/office/drawing/2014/main" id="{B17869CB-0780-41DE-9F71-7B48E1FEFE6E}"/>
              </a:ext>
            </a:extLst>
          </p:cNvPr>
          <p:cNvPicPr>
            <a:picLocks noChangeAspect="1"/>
          </p:cNvPicPr>
          <p:nvPr/>
        </p:nvPicPr>
        <p:blipFill>
          <a:blip r:embed="rId4"/>
          <a:stretch>
            <a:fillRect/>
          </a:stretch>
        </p:blipFill>
        <p:spPr>
          <a:xfrm>
            <a:off x="201744" y="1688685"/>
            <a:ext cx="2944623" cy="3255546"/>
          </a:xfrm>
          <a:prstGeom prst="rect">
            <a:avLst/>
          </a:prstGeom>
        </p:spPr>
      </p:pic>
    </p:spTree>
    <p:extLst>
      <p:ext uri="{BB962C8B-B14F-4D97-AF65-F5344CB8AC3E}">
        <p14:creationId xmlns:p14="http://schemas.microsoft.com/office/powerpoint/2010/main" val="18770244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1DA6B38-2D9D-4788-9CF5-27026E544826}"/>
              </a:ext>
            </a:extLst>
          </p:cNvPr>
          <p:cNvSpPr/>
          <p:nvPr/>
        </p:nvSpPr>
        <p:spPr>
          <a:xfrm>
            <a:off x="2736790" y="909097"/>
            <a:ext cx="2914580" cy="11079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6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Génesis</a:t>
            </a:r>
            <a:endParaRPr kumimoji="0" lang="es-MX" sz="6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79427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8426BC9-1D6E-4F4D-9C54-D260F720F4DB}"/>
              </a:ext>
            </a:extLst>
          </p:cNvPr>
          <p:cNvSpPr/>
          <p:nvPr/>
        </p:nvSpPr>
        <p:spPr>
          <a:xfrm>
            <a:off x="0" y="182105"/>
            <a:ext cx="9143999" cy="680186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El término alemán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Informatik</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aparece por primera vez en 1957 (acuñado por Karl </a:t>
            </a:r>
            <a:r>
              <a:rPr kumimoji="0" lang="es-MX" sz="26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Seinbuch</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el francés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Informatique</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aparece en 1962 (</a:t>
            </a:r>
            <a:r>
              <a:rPr kumimoji="0" lang="es-MX" sz="26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Phillipe</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Dreyfus),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el inglés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Informatics</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en 1962 (Walter F. Bauer),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y el ruso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Informatika</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en 1966 (A. I. </a:t>
            </a:r>
            <a:r>
              <a:rPr kumimoji="0" lang="es-MX" sz="26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Mikhailov</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En España, Bélgica, Italia y Holanda se usa el término </a:t>
            </a:r>
            <a:r>
              <a:rPr kumimoji="0" lang="es-MX" sz="2600" b="0"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Informática</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para denominar los títulos universitarios en la lengua local,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en Francia y Suiza se usa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Informatique</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en Alemania, Austria, Dinamarca y Suiza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Informatik</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en Eslovaquia, Rusia y demás países procedentes de la Unión Soviética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Informatika</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en Grecia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Informatics</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en Noruega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Informatikk</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en Polonia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Informatyka</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en Rumania </a:t>
            </a:r>
            <a:r>
              <a:rPr kumimoji="0" lang="es-MX" sz="2600" b="0" i="1"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Informatică</a:t>
            </a:r>
            <a:r>
              <a:rPr kumimoji="0" lang="es-MX" sz="2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etc.</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Informática vs. Computación o por qué la ACM no se llama </a:t>
            </a:r>
            <a:r>
              <a:rPr kumimoji="0" lang="es-MX" sz="12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Society</a:t>
            </a:r>
            <a:r>
              <a:rPr kumimoji="0" lang="es-MX" sz="1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s-MX" sz="12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for</a:t>
            </a:r>
            <a:r>
              <a:rPr kumimoji="0" lang="es-MX" sz="1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s-MX" sz="12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Informatics</a:t>
            </a:r>
            <a:endParaRPr kumimoji="0" lang="es-MX"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CODDII Conferencia de Directores y Decanos de Ingeniería Informática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0" i="0" u="sng" strike="noStrike" kern="1200" cap="none" spc="0" normalizeH="0" baseline="0" noProof="0" dirty="0">
                <a:ln>
                  <a:noFill/>
                </a:ln>
                <a:solidFill>
                  <a:srgbClr val="0563C1"/>
                </a:solidFill>
                <a:effectLst/>
                <a:uLnTx/>
                <a:uFillTx/>
                <a:latin typeface="Times New Roman" panose="02020603050405020304" pitchFamily="18" charset="0"/>
                <a:ea typeface="Calibri" panose="020F0502020204030204" pitchFamily="34" charset="0"/>
                <a:cs typeface="+mn-cs"/>
                <a:hlinkClick r:id="rId2"/>
              </a:rPr>
              <a:t>mayo 9, 2010</a:t>
            </a:r>
            <a:r>
              <a:rPr kumimoji="0" lang="es-MX"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Escrito por </a:t>
            </a:r>
            <a:r>
              <a:rPr kumimoji="0" lang="es-MX" sz="1200" b="1" i="0" u="sng" strike="noStrike" kern="1200" cap="none" spc="0" normalizeH="0" baseline="0" noProof="0" dirty="0">
                <a:ln>
                  <a:noFill/>
                </a:ln>
                <a:solidFill>
                  <a:srgbClr val="0563C1"/>
                </a:solidFill>
                <a:effectLst/>
                <a:uLnTx/>
                <a:uFillTx/>
                <a:latin typeface="Times New Roman" panose="02020603050405020304" pitchFamily="18" charset="0"/>
                <a:ea typeface="Calibri" panose="020F0502020204030204" pitchFamily="34" charset="0"/>
                <a:cs typeface="+mn-cs"/>
                <a:hlinkClick r:id="rId3" tooltip="View all posts by prensa"/>
              </a:rPr>
              <a:t>prensa</a:t>
            </a:r>
            <a:endParaRPr kumimoji="0" lang="es-MX"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0" i="0" u="sng" strike="noStrike" kern="1200" cap="none" spc="0" normalizeH="0" baseline="0" noProof="0" dirty="0">
                <a:ln>
                  <a:noFill/>
                </a:ln>
                <a:solidFill>
                  <a:srgbClr val="0563C1"/>
                </a:solidFill>
                <a:effectLst/>
                <a:uLnTx/>
                <a:uFillTx/>
                <a:latin typeface="Times New Roman" panose="02020603050405020304" pitchFamily="18" charset="0"/>
                <a:ea typeface="Calibri" panose="020F0502020204030204" pitchFamily="34" charset="0"/>
                <a:cs typeface="+mn-cs"/>
                <a:hlinkClick r:id="rId2"/>
              </a:rPr>
              <a:t>http://coddii.org/informatica-vs-computacion-o-por-que-la-acm-no-se-llama-society-for-informatics</a:t>
            </a:r>
            <a:endParaRPr kumimoji="0" lang="es-MX"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Tree>
    <p:extLst>
      <p:ext uri="{BB962C8B-B14F-4D97-AF65-F5344CB8AC3E}">
        <p14:creationId xmlns:p14="http://schemas.microsoft.com/office/powerpoint/2010/main" val="3973319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956AA39-95C5-424A-8518-CEBD3F7A8D1F}"/>
              </a:ext>
            </a:extLst>
          </p:cNvPr>
          <p:cNvSpPr>
            <a:spLocks noChangeArrowheads="1"/>
          </p:cNvSpPr>
          <p:nvPr/>
        </p:nvSpPr>
        <p:spPr bwMode="auto">
          <a:xfrm>
            <a:off x="154745" y="504450"/>
            <a:ext cx="8834510" cy="3077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En 1957 </a:t>
            </a:r>
            <a:r>
              <a:rPr kumimoji="0" lang="es-MX" altLang="es-MX" sz="3200" b="0" i="0" u="sng" strike="noStrike" kern="1200" cap="none" spc="0" normalizeH="0" baseline="0" noProof="0">
                <a:ln>
                  <a:noFill/>
                </a:ln>
                <a:solidFill>
                  <a:srgbClr val="0563C1"/>
                </a:solidFill>
                <a:effectLst/>
                <a:uLnTx/>
                <a:uFillTx/>
                <a:latin typeface="Calibri Light" panose="020F0302020204030204"/>
                <a:ea typeface="Calibri" panose="020F0502020204030204" pitchFamily="34" charset="0"/>
                <a:cs typeface="+mn-cs"/>
                <a:hlinkClick r:id="rId2" tooltip="Karl Steinbuch"/>
              </a:rPr>
              <a:t>Karl </a:t>
            </a:r>
            <a:r>
              <a:rPr kumimoji="0" lang="es-MX" altLang="es-MX" sz="3200" b="0" i="0" u="sng" strike="noStrike" kern="1200" cap="none" spc="0" normalizeH="0" baseline="0" noProof="0" err="1">
                <a:ln>
                  <a:noFill/>
                </a:ln>
                <a:solidFill>
                  <a:srgbClr val="0563C1"/>
                </a:solidFill>
                <a:effectLst/>
                <a:uLnTx/>
                <a:uFillTx/>
                <a:latin typeface="Calibri Light" panose="020F0302020204030204"/>
                <a:ea typeface="Calibri" panose="020F0502020204030204" pitchFamily="34" charset="0"/>
                <a:cs typeface="+mn-cs"/>
                <a:hlinkClick r:id="rId2" tooltip="Karl Steinbuch"/>
              </a:rPr>
              <a:t>Steinbuch</a:t>
            </a:r>
            <a:r>
              <a:rPr kumimoji="0" lang="es-MX" altLang="es-MX" sz="32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 añadió la palabra alemana </a:t>
            </a:r>
            <a:r>
              <a:rPr kumimoji="0" lang="es-MX" altLang="es-MX" sz="3200" b="0" i="1" u="none" strike="noStrike" kern="1200" cap="none" spc="0" normalizeH="0" baseline="0" noProof="0" err="1">
                <a:ln>
                  <a:noFill/>
                </a:ln>
                <a:solidFill>
                  <a:prstClr val="black"/>
                </a:solidFill>
                <a:effectLst/>
                <a:uLnTx/>
                <a:uFillTx/>
                <a:latin typeface="Calibri Light" panose="020F0302020204030204"/>
                <a:ea typeface="Calibri" panose="020F0502020204030204" pitchFamily="34" charset="0"/>
                <a:cs typeface="+mn-cs"/>
              </a:rPr>
              <a:t>Informatik</a:t>
            </a:r>
            <a:r>
              <a:rPr kumimoji="0" lang="es-MX" altLang="es-MX" sz="32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 en la publicación de un documento denominado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1" u="none" strike="noStrike" kern="1200" cap="none" spc="0" normalizeH="0" baseline="0" noProof="0" err="1">
                <a:ln>
                  <a:noFill/>
                </a:ln>
                <a:solidFill>
                  <a:prstClr val="black"/>
                </a:solidFill>
                <a:effectLst/>
                <a:uLnTx/>
                <a:uFillTx/>
                <a:latin typeface="Calibri Light" panose="020F0302020204030204"/>
                <a:ea typeface="Calibri" panose="020F0502020204030204" pitchFamily="34" charset="0"/>
                <a:cs typeface="+mn-cs"/>
              </a:rPr>
              <a:t>Informatik</a:t>
            </a:r>
            <a:r>
              <a:rPr kumimoji="0" lang="es-MX" altLang="es-MX" sz="3200" b="0" i="1"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 </a:t>
            </a:r>
            <a:r>
              <a:rPr kumimoji="0" lang="es-MX" altLang="es-MX" sz="3200" b="0" i="1" u="none" strike="noStrike" kern="1200" cap="none" spc="0" normalizeH="0" baseline="0" noProof="0" err="1">
                <a:ln>
                  <a:noFill/>
                </a:ln>
                <a:solidFill>
                  <a:prstClr val="black"/>
                </a:solidFill>
                <a:effectLst/>
                <a:uLnTx/>
                <a:uFillTx/>
                <a:latin typeface="Calibri Light" panose="020F0302020204030204"/>
                <a:ea typeface="Calibri" panose="020F0502020204030204" pitchFamily="34" charset="0"/>
                <a:cs typeface="+mn-cs"/>
              </a:rPr>
              <a:t>Automatische</a:t>
            </a:r>
            <a:r>
              <a:rPr kumimoji="0" lang="es-MX" altLang="es-MX" sz="3200" b="0" i="1"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 </a:t>
            </a:r>
            <a:r>
              <a:rPr kumimoji="0" lang="es-MX" altLang="es-MX" sz="3200" b="0" i="1" u="none" strike="noStrike" kern="1200" cap="none" spc="0" normalizeH="0" baseline="0" noProof="0" err="1">
                <a:ln>
                  <a:noFill/>
                </a:ln>
                <a:solidFill>
                  <a:prstClr val="black"/>
                </a:solidFill>
                <a:effectLst/>
                <a:uLnTx/>
                <a:uFillTx/>
                <a:latin typeface="Calibri Light" panose="020F0302020204030204"/>
                <a:ea typeface="Calibri" panose="020F0502020204030204" pitchFamily="34" charset="0"/>
                <a:cs typeface="+mn-cs"/>
              </a:rPr>
              <a:t>Informationsverarbeitung</a:t>
            </a:r>
            <a:r>
              <a:rPr kumimoji="0" lang="es-MX" altLang="es-MX" sz="32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Informática: procesamiento automático de información.</a:t>
            </a:r>
            <a:endParaRPr kumimoji="0" lang="es-MX" altLang="es-MX" sz="3000" b="0"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hlinkClick r:id="rId3"/>
              </a:rPr>
              <a:t>https://es.wikipedia.org/wiki/Inform%C3%A1tica</a:t>
            </a:r>
            <a:endParaRPr kumimoji="0" lang="es-MX" altLang="es-MX" sz="2400" b="0"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2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a:t>
            </a:r>
            <a:endParaRPr kumimoji="0" lang="es-MX" altLang="es-MX"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78272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3BAD976C-860D-4DCF-B7EA-12843F2D2707}"/>
              </a:ext>
            </a:extLst>
          </p:cNvPr>
          <p:cNvGraphicFramePr>
            <a:graphicFrameLocks noGrp="1"/>
          </p:cNvGraphicFramePr>
          <p:nvPr>
            <p:extLst>
              <p:ext uri="{D42A27DB-BD31-4B8C-83A1-F6EECF244321}">
                <p14:modId xmlns:p14="http://schemas.microsoft.com/office/powerpoint/2010/main" val="2516845386"/>
              </p:ext>
            </p:extLst>
          </p:nvPr>
        </p:nvGraphicFramePr>
        <p:xfrm>
          <a:off x="58056" y="708556"/>
          <a:ext cx="9027887" cy="5894663"/>
        </p:xfrm>
        <a:graphic>
          <a:graphicData uri="http://schemas.openxmlformats.org/drawingml/2006/table">
            <a:tbl>
              <a:tblPr firstRow="1" bandRow="1">
                <a:tableStyleId>{5C22544A-7EE6-4342-B048-85BDC9FD1C3A}</a:tableStyleId>
              </a:tblPr>
              <a:tblGrid>
                <a:gridCol w="4105981">
                  <a:extLst>
                    <a:ext uri="{9D8B030D-6E8A-4147-A177-3AD203B41FA5}">
                      <a16:colId xmlns:a16="http://schemas.microsoft.com/office/drawing/2014/main" val="2474675445"/>
                    </a:ext>
                  </a:extLst>
                </a:gridCol>
                <a:gridCol w="582134">
                  <a:extLst>
                    <a:ext uri="{9D8B030D-6E8A-4147-A177-3AD203B41FA5}">
                      <a16:colId xmlns:a16="http://schemas.microsoft.com/office/drawing/2014/main" val="2929306787"/>
                    </a:ext>
                  </a:extLst>
                </a:gridCol>
                <a:gridCol w="3712029">
                  <a:extLst>
                    <a:ext uri="{9D8B030D-6E8A-4147-A177-3AD203B41FA5}">
                      <a16:colId xmlns:a16="http://schemas.microsoft.com/office/drawing/2014/main" val="2863234396"/>
                    </a:ext>
                  </a:extLst>
                </a:gridCol>
                <a:gridCol w="627743">
                  <a:extLst>
                    <a:ext uri="{9D8B030D-6E8A-4147-A177-3AD203B41FA5}">
                      <a16:colId xmlns:a16="http://schemas.microsoft.com/office/drawing/2014/main" val="3022480239"/>
                    </a:ext>
                  </a:extLst>
                </a:gridCol>
              </a:tblGrid>
              <a:tr h="408263">
                <a:tc>
                  <a:txBody>
                    <a:bodyPr/>
                    <a:lstStyle/>
                    <a:p>
                      <a:pPr algn="ctr"/>
                      <a:r>
                        <a:rPr lang="es-MX" dirty="0"/>
                        <a:t>Ir a</a:t>
                      </a:r>
                    </a:p>
                  </a:txBody>
                  <a:tcPr>
                    <a:noFill/>
                  </a:tcPr>
                </a:tc>
                <a:tc>
                  <a:txBody>
                    <a:bodyPr/>
                    <a:lstStyle/>
                    <a:p>
                      <a:pPr algn="ctr"/>
                      <a:r>
                        <a:rPr lang="es-MX" dirty="0"/>
                        <a:t>#</a:t>
                      </a:r>
                    </a:p>
                  </a:txBody>
                  <a:tcPr>
                    <a:noFill/>
                  </a:tcPr>
                </a:tc>
                <a:tc>
                  <a:txBody>
                    <a:bodyPr/>
                    <a:lstStyle/>
                    <a:p>
                      <a:pPr algn="ctr"/>
                      <a:r>
                        <a:rPr lang="es-MX" dirty="0"/>
                        <a:t>Ir a</a:t>
                      </a:r>
                    </a:p>
                  </a:txBody>
                  <a:tcPr>
                    <a:noFill/>
                  </a:tcPr>
                </a:tc>
                <a:tc>
                  <a:txBody>
                    <a:bodyPr/>
                    <a:lstStyle/>
                    <a:p>
                      <a:pPr algn="ctr"/>
                      <a:r>
                        <a:rPr lang="es-MX" dirty="0"/>
                        <a:t>#</a:t>
                      </a:r>
                    </a:p>
                  </a:txBody>
                  <a:tcPr>
                    <a:noFill/>
                  </a:tcPr>
                </a:tc>
                <a:extLst>
                  <a:ext uri="{0D108BD9-81ED-4DB2-BD59-A6C34878D82A}">
                    <a16:rowId xmlns:a16="http://schemas.microsoft.com/office/drawing/2014/main" val="162593965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1</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2" action="ppaction://hlinksldjump"/>
                        </a:rPr>
                        <a:t>. </a:t>
                      </a:r>
                      <a:r>
                        <a:rPr kumimoji="0" lang="es-ES"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2" action="ppaction://hlinksldjump"/>
                        </a:rPr>
                        <a:t>INTRODUCCIÓN</a:t>
                      </a:r>
                      <a:endParaRPr kumimoji="0" lang="es-MX"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1.1 Génesis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1.2 Actualidad (24 de Febrero del 2018)</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1.3 Epistemología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3" action="ppaction://hlinksldjump"/>
                        </a:rPr>
                        <a:t>FUNDAMENTACIÓN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 Fundamentos de la Informática: Ciencias, </a:t>
                      </a: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Teorías, Teoremas, Leyes, Paradigmas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4318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4" action="ppaction://hlinksldjump"/>
                        </a:rPr>
                        <a:t>2.1.1 Paradigmas de la 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2.1.1.1 Paradigma de sistemas.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 Paradigma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2.1.1.2.1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Aspectos de la Información:</a:t>
                      </a: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Datos, Entropía 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12954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Conocimiento...</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5" action="ppaction://hlinksldjump"/>
                        </a:rPr>
                        <a:t>2.1.1.3 Paradigma de factores esenciales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2.1.1.3.1 Materia –Energía-Información</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(MEI)</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Algunas Relaciones entre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materia, energía e información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2.1.1.4 Paradigma de evolución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2.1.1.5 Paradigma del mínimo esfuerzo</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2.3 Propiedades Informáticas: Densidad y</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 Frecuencia, Simetría...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2.3.1 Simetría y Teorema de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Noether</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2" action="ppaction://hlinksldjump"/>
                        </a:rPr>
                        <a:t>3</a:t>
                      </a:r>
                      <a:endPar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3" action="ppaction://hlinksldjump"/>
                        </a:rPr>
                        <a:t>46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4" action="ppaction://hlinksldjump"/>
                        </a:rPr>
                        <a:t>56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5" action="ppaction://hlinksldjump"/>
                        </a:rPr>
                        <a:t>96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6" action="ppaction://hlinksldjump"/>
                        </a:rPr>
                        <a:t>118</a:t>
                      </a:r>
                      <a:endParaRPr lang="es-MX" sz="1400" b="0" dirty="0">
                        <a:solidFill>
                          <a:schemeClr val="tx1"/>
                        </a:solidFill>
                      </a:endParaRPr>
                    </a:p>
                  </a:txBody>
                  <a:tcPr>
                    <a:noFill/>
                  </a:tcPr>
                </a:tc>
                <a:tc>
                  <a:txBody>
                    <a:bodyPr/>
                    <a:lstStyle/>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2.4 Métodos, Técnicas Informáticas: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Búsqueda...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2.5 Áreas de la Informática: Inteligencia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Artificial y Vida Artificial, Robótica...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7" action="ppaction://hlinksldjump"/>
                        </a:rPr>
                        <a:t>INFORMÁTICA APLICADA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3.1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Técnoinformática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3.2 Algunas áreas de aplicación de la</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Informática Educativa,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Administrativa, Medico  </a:t>
                      </a: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Biológica....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8" action="ppaction://hlinksldjump"/>
                        </a:rPr>
                        <a:t>INTERRELACIONES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4.1. Interdisciplina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4.2 Conceptos comunes a múltiples áreas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4.3 La Informática Ciencia Fundamenta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4.4 Informatización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9" action="ppaction://hlinksldjump"/>
                        </a:rPr>
                        <a:t>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5.1 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5.2 Transmisión Instantánea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Conclusión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7" action="ppaction://hlinksldjump"/>
                        </a:rPr>
                        <a:t>157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8" action="ppaction://hlinksldjump"/>
                        </a:rPr>
                        <a:t>217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9" action="ppaction://hlinksldjump"/>
                        </a:rPr>
                        <a:t>243</a:t>
                      </a:r>
                      <a:endParaRPr lang="es-MX" sz="1400" dirty="0">
                        <a:solidFill>
                          <a:schemeClr val="tx1"/>
                        </a:solidFill>
                      </a:endParaRPr>
                    </a:p>
                  </a:txBody>
                  <a:tcPr>
                    <a:noFill/>
                  </a:tcPr>
                </a:tc>
                <a:extLst>
                  <a:ext uri="{0D108BD9-81ED-4DB2-BD59-A6C34878D82A}">
                    <a16:rowId xmlns:a16="http://schemas.microsoft.com/office/drawing/2014/main" val="2588731506"/>
                  </a:ext>
                </a:extLst>
              </a:tr>
            </a:tbl>
          </a:graphicData>
        </a:graphic>
      </p:graphicFrame>
      <p:sp>
        <p:nvSpPr>
          <p:cNvPr id="4" name="Rectángulo 3">
            <a:extLst>
              <a:ext uri="{FF2B5EF4-FFF2-40B4-BE49-F238E27FC236}">
                <a16:creationId xmlns:a16="http://schemas.microsoft.com/office/drawing/2014/main" id="{8E9FFC44-C780-44F2-89F0-CE0FCF21096B}"/>
              </a:ext>
            </a:extLst>
          </p:cNvPr>
          <p:cNvSpPr/>
          <p:nvPr/>
        </p:nvSpPr>
        <p:spPr>
          <a:xfrm>
            <a:off x="506985" y="0"/>
            <a:ext cx="8307231" cy="67710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Esquema</a:t>
            </a:r>
            <a:endParaRPr kumimoji="0" lang="es-MX" sz="20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hlinkClick r:id="rId10"/>
              </a:rPr>
              <a:t>http://www.fgalindosoria.com/informatica/Informatica18/Informatica_Esquema.pdf</a:t>
            </a:r>
            <a:endParaRPr kumimoji="0" 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
        <p:nvSpPr>
          <p:cNvPr id="2" name="Rectángulo 1">
            <a:extLst>
              <a:ext uri="{FF2B5EF4-FFF2-40B4-BE49-F238E27FC236}">
                <a16:creationId xmlns:a16="http://schemas.microsoft.com/office/drawing/2014/main" id="{2F3835F8-FF1A-467D-8480-6BF140C39AC7}"/>
              </a:ext>
            </a:extLst>
          </p:cNvPr>
          <p:cNvSpPr/>
          <p:nvPr/>
        </p:nvSpPr>
        <p:spPr>
          <a:xfrm>
            <a:off x="4178912" y="6519446"/>
            <a:ext cx="4965088"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FFFFCC"/>
                </a:solidFill>
                <a:effectLst/>
                <a:uLnTx/>
                <a:uFillTx/>
                <a:latin typeface="Times New Roman"/>
                <a:ea typeface="+mn-ea"/>
                <a:cs typeface="+mn-cs"/>
                <a:hlinkClick r:id="rId11"/>
              </a:rPr>
              <a:t>http://www.fgalindosoria.com/informatica/Informatica18/</a:t>
            </a:r>
            <a:endParaRPr kumimoji="0" lang="es-MX" sz="16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2988410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112590-0CD5-4CF0-9FFD-4B35CA32D27C}"/>
              </a:ext>
            </a:extLst>
          </p:cNvPr>
          <p:cNvSpPr>
            <a:spLocks noChangeArrowheads="1"/>
          </p:cNvSpPr>
          <p:nvPr/>
        </p:nvSpPr>
        <p:spPr bwMode="auto">
          <a:xfrm>
            <a:off x="95864" y="152965"/>
            <a:ext cx="8952271"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la palabra ‘informática’ fue inventada por el francés </a:t>
            </a:r>
            <a:r>
              <a:rPr kumimoji="0" lang="es-MX" altLang="es-MX" sz="2800" b="0" i="0" u="none" strike="noStrike" kern="1200" cap="none" spc="0" normalizeH="0" baseline="0" noProof="0" err="1">
                <a:ln>
                  <a:noFill/>
                </a:ln>
                <a:solidFill>
                  <a:prstClr val="black"/>
                </a:solidFill>
                <a:effectLst/>
                <a:uLnTx/>
                <a:uFillTx/>
                <a:latin typeface="Calibri Light" panose="020F0302020204030204"/>
                <a:ea typeface="Calibri" panose="020F0502020204030204" pitchFamily="34" charset="0"/>
                <a:cs typeface="+mn-cs"/>
              </a:rPr>
              <a:t>Phillipe</a:t>
            </a:r>
            <a:r>
              <a:rPr kumimoji="0" lang="es-MX" altLang="es-MX" sz="28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 Dreyfus, quien la propuso por primera vez en una sesión de la Asociación Francesa de Cálculo y Tratamiento de la Información.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En dicha sesión Dreyfus dijo: ‘que había partido de la palabra información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buscando algún término que se le aproximara en consonancia con los nombres de otras ciencias (matemáticas, física, mecánica, …) y que fuese capaz de proporcionar palabras derivadas, como informático’</a:t>
            </a:r>
            <a:endParaRPr kumimoji="0" lang="es-MX" altLang="es-MX" sz="2800" b="0"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Estudio sobre el carácter científico de la informática y sus posibilidades de investigación.”</a:t>
            </a:r>
            <a:endParaRPr kumimoji="0" lang="es-MX" altLang="es-MX" sz="2000" b="0"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Marco Antonio MURRAY-LASSO,. (1998). </a:t>
            </a:r>
            <a:endParaRPr kumimoji="0" lang="es-MX" altLang="es-MX" sz="2000" b="0"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a:ln>
                  <a:noFill/>
                </a:ln>
                <a:solidFill>
                  <a:prstClr val="black"/>
                </a:solidFill>
                <a:effectLst/>
                <a:uLnTx/>
                <a:uFillTx/>
                <a:latin typeface="Calibri Light" panose="020F0302020204030204"/>
                <a:ea typeface="Calibri" panose="020F0502020204030204" pitchFamily="34" charset="0"/>
                <a:cs typeface="+mn-cs"/>
              </a:rPr>
              <a:t>Revista Contaduría y Administración. Universidad Nacional Autónoma de México. No. 188. Pag. 51-62, enero-marzo 1998. México.</a:t>
            </a:r>
            <a:endParaRPr kumimoji="0" lang="es-MX" altLang="es-MX" sz="2000" b="0" i="0" u="none" strike="noStrike" kern="1200" cap="none" spc="0" normalizeH="0" baseline="0" noProof="0">
              <a:ln>
                <a:noFill/>
              </a:ln>
              <a:solidFill>
                <a:prstClr val="black"/>
              </a:solidFill>
              <a:effectLst/>
              <a:uLnTx/>
              <a:uFillTx/>
              <a:latin typeface="Calibri Light" panose="020F0302020204030204"/>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600" b="0" i="0" u="sng" strike="noStrike" kern="1200" cap="none" spc="0" normalizeH="0" baseline="0" noProof="0">
                <a:ln>
                  <a:noFill/>
                </a:ln>
                <a:solidFill>
                  <a:srgbClr val="0563C1"/>
                </a:solidFill>
                <a:effectLst/>
                <a:uLnTx/>
                <a:uFillTx/>
                <a:latin typeface="Calibri Light" panose="020F0302020204030204"/>
                <a:ea typeface="Calibri" panose="020F0502020204030204" pitchFamily="34" charset="0"/>
                <a:cs typeface="+mn-cs"/>
                <a:hlinkClick r:id="rId2"/>
              </a:rPr>
              <a:t>http://www.ejournal.unam.mx/rca/188/RCA18808.pdf</a:t>
            </a:r>
            <a:endParaRPr kumimoji="0" lang="es-MX" altLang="es-MX" sz="1600" b="0" i="0" u="none" strike="noStrike" kern="1200" cap="none" spc="0" normalizeH="0" baseline="0" noProof="0">
              <a:ln>
                <a:noFill/>
              </a:ln>
              <a:solidFill>
                <a:prstClr val="black"/>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2829206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8906E56-C0B5-4D73-B0C6-5E4520DF4C91}"/>
              </a:ext>
            </a:extLst>
          </p:cNvPr>
          <p:cNvSpPr/>
          <p:nvPr/>
        </p:nvSpPr>
        <p:spPr>
          <a:xfrm>
            <a:off x="0" y="0"/>
            <a:ext cx="9144000" cy="686341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 los Estados Unidos la palabra </a:t>
            </a:r>
            <a:r>
              <a:rPr kumimoji="0" lang="es-MX" sz="26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Informatics</a:t>
            </a:r>
            <a:r>
              <a:rPr kumimoji="0" lang="es-MX" sz="2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fue acuñada por Walter F. Bauer, en 1962 exactamente en el mismo mes (Marzo) que en Francia, cuando fundo </a:t>
            </a:r>
            <a:r>
              <a:rPr kumimoji="0" lang="es-MX" sz="26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Informatics</a:t>
            </a:r>
            <a:r>
              <a:rPr kumimoji="0" lang="es-MX" sz="2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General, Inc.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6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lvl="0">
              <a:defRPr/>
            </a:pPr>
            <a:r>
              <a:rPr lang="es-ES" sz="2600" b="1" dirty="0">
                <a:solidFill>
                  <a:srgbClr val="CC0000"/>
                </a:solidFill>
                <a:latin typeface="Times New Roman" panose="02020603050405020304" pitchFamily="18" charset="0"/>
                <a:ea typeface="Calibri" panose="020F0502020204030204" pitchFamily="34" charset="0"/>
                <a:cs typeface="Times New Roman" panose="02020603050405020304" pitchFamily="18" charset="0"/>
              </a:rPr>
              <a:t>"… Nos atrajo el sufijo griego "-</a:t>
            </a:r>
            <a:r>
              <a:rPr lang="es-ES" sz="2600" b="1" dirty="0" err="1">
                <a:solidFill>
                  <a:srgbClr val="CC0000"/>
                </a:solidFill>
                <a:latin typeface="Times New Roman" panose="02020603050405020304" pitchFamily="18" charset="0"/>
                <a:ea typeface="Calibri" panose="020F0502020204030204" pitchFamily="34" charset="0"/>
                <a:cs typeface="Times New Roman" panose="02020603050405020304" pitchFamily="18" charset="0"/>
              </a:rPr>
              <a:t>atics</a:t>
            </a:r>
            <a:r>
              <a:rPr lang="es-ES" sz="2600" b="1" dirty="0">
                <a:solidFill>
                  <a:srgbClr val="CC0000"/>
                </a:solidFill>
                <a:latin typeface="Times New Roman" panose="02020603050405020304" pitchFamily="18" charset="0"/>
                <a:ea typeface="Calibri" panose="020F0502020204030204" pitchFamily="34" charset="0"/>
                <a:cs typeface="Times New Roman" panose="02020603050405020304" pitchFamily="18" charset="0"/>
              </a:rPr>
              <a:t>," que sugiere "la ciencia de la". …. </a:t>
            </a:r>
            <a:endParaRPr lang="es-MX" sz="2600" b="1" dirty="0">
              <a:solidFill>
                <a:srgbClr val="CC0000"/>
              </a:solidFill>
              <a:latin typeface="Times New Roman" panose="02020603050405020304" pitchFamily="18" charset="0"/>
              <a:ea typeface="Calibri" panose="020F0502020204030204" pitchFamily="34" charset="0"/>
              <a:cs typeface="Times New Roman" panose="02020603050405020304" pitchFamily="18" charset="0"/>
            </a:endParaRPr>
          </a:p>
          <a:p>
            <a:pPr lvl="0">
              <a:defRPr/>
            </a:pPr>
            <a:r>
              <a:rPr lang="es-ES" sz="2600" b="1" dirty="0">
                <a:solidFill>
                  <a:srgbClr val="CC0000"/>
                </a:solidFill>
                <a:latin typeface="Times New Roman" panose="02020603050405020304" pitchFamily="18" charset="0"/>
                <a:ea typeface="Calibri" panose="020F0502020204030204" pitchFamily="34" charset="0"/>
                <a:cs typeface="Times New Roman" panose="02020603050405020304" pitchFamily="18" charset="0"/>
              </a:rPr>
              <a:t>"</a:t>
            </a:r>
            <a:r>
              <a:rPr lang="es-ES" sz="2600" b="1" dirty="0" err="1">
                <a:solidFill>
                  <a:srgbClr val="CC0000"/>
                </a:solidFill>
                <a:latin typeface="Times New Roman" panose="02020603050405020304" pitchFamily="18" charset="0"/>
                <a:ea typeface="Calibri" panose="020F0502020204030204" pitchFamily="34" charset="0"/>
                <a:cs typeface="Times New Roman" panose="02020603050405020304" pitchFamily="18" charset="0"/>
              </a:rPr>
              <a:t>Informátics</a:t>
            </a:r>
            <a:r>
              <a:rPr lang="es-ES" sz="2600" b="1" dirty="0">
                <a:solidFill>
                  <a:srgbClr val="CC0000"/>
                </a:solidFill>
                <a:latin typeface="Times New Roman" panose="02020603050405020304" pitchFamily="18" charset="0"/>
                <a:ea typeface="Calibri" panose="020F0502020204030204" pitchFamily="34" charset="0"/>
                <a:cs typeface="Times New Roman" panose="02020603050405020304" pitchFamily="18" charset="0"/>
              </a:rPr>
              <a:t>" fue el siguiente pensamiento, lo que sugiere la "ciencia del manejo de la información”.</a:t>
            </a:r>
            <a:endParaRPr lang="es-MX" sz="2600" b="1" dirty="0">
              <a:solidFill>
                <a:srgbClr val="CC0000"/>
              </a:solidFill>
              <a:latin typeface="Times New Roman" panose="02020603050405020304" pitchFamily="18" charset="0"/>
              <a:ea typeface="Calibri" panose="020F0502020204030204" pitchFamily="34" charset="0"/>
              <a:cs typeface="Times New Roman" panose="02020603050405020304" pitchFamily="18" charset="0"/>
            </a:endParaRPr>
          </a:p>
          <a:p>
            <a:pPr lvl="0">
              <a:defRPr/>
            </a:pPr>
            <a:r>
              <a:rPr lang="es-ES"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Traducción de </a:t>
            </a:r>
            <a:r>
              <a:rPr lang="es-ES" sz="20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Informátics</a:t>
            </a:r>
            <a:r>
              <a:rPr lang="es-ES"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y (et) </a:t>
            </a:r>
            <a:r>
              <a:rPr lang="es-ES" sz="20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Informatique</a:t>
            </a:r>
            <a:r>
              <a:rPr lang="es-ES"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por Walter F. Bauer</a:t>
            </a:r>
            <a:endParaRPr lang="es-MX"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lvl="0" algn="r">
              <a:defRPr/>
            </a:pPr>
            <a:r>
              <a:rPr lang="es-MX"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s-MX" sz="2000" b="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hlinkClick r:id="rId2"/>
              </a:rPr>
              <a:t>http://www.softwarehistory.org/history/Bauer1.html</a:t>
            </a:r>
            <a:endParaRPr lang="es-MX" sz="2000" b="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lvl="0" algn="r">
              <a:defRPr/>
            </a:pPr>
            <a:endParaRPr lang="es-MX" sz="1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Con esto la empresa se apropió del nombre y no dejaba que lo usaran otras organizaciones, ocasionando problemas graves, ya que obligo a las universidades a usar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computer</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science</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en lugar de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informatics</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Por ejemplo, la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Association</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for</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Computing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Machinery</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ACM, se dirigió a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Informatics</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General Inc. para poder utilizar la palabra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informatics</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en lugar de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computer</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MX" sz="2600" b="1" i="0"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machinery</a:t>
            </a:r>
            <a:r>
              <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pero la empresa se negó.</a:t>
            </a:r>
            <a:endParaRPr kumimoji="0" lang="es-MX" sz="26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48085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51979AF5-8293-47A0-AE42-DA7F4AF9952B}"/>
              </a:ext>
            </a:extLst>
          </p:cNvPr>
          <p:cNvSpPr>
            <a:spLocks noChangeArrowheads="1"/>
          </p:cNvSpPr>
          <p:nvPr/>
        </p:nvSpPr>
        <p:spPr bwMode="auto">
          <a:xfrm>
            <a:off x="168812" y="335845"/>
            <a:ext cx="8806375"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(en 1966) </a:t>
            </a:r>
            <a:r>
              <a:rPr kumimoji="0" lang="es-MX" altLang="es-MX" sz="3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Aleksandr</a:t>
            </a: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r>
              <a:rPr kumimoji="0" lang="es-MX" altLang="es-MX" sz="3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Mijáilov</a:t>
            </a: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junto a </a:t>
            </a:r>
            <a:r>
              <a:rPr kumimoji="0" lang="es-MX" altLang="es-MX" sz="3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Arkadii</a:t>
            </a: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r>
              <a:rPr kumimoji="0" lang="es-MX" altLang="es-MX" sz="3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Chernyi</a:t>
            </a: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y </a:t>
            </a:r>
            <a:r>
              <a:rPr kumimoji="0" lang="es-MX" altLang="es-MX" sz="3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Rudhzero</a:t>
            </a: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r>
              <a:rPr kumimoji="0" lang="es-MX" altLang="es-MX" sz="32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Gilyarevskyi</a:t>
            </a: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desarrolló el concepto de </a:t>
            </a:r>
            <a:r>
              <a:rPr kumimoji="0" lang="es-MX" altLang="es-MX" sz="3200" b="0" i="1"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Informátika</a:t>
            </a: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....Para estos autores, </a:t>
            </a:r>
            <a:r>
              <a:rPr kumimoji="0" lang="es-MX" altLang="es-MX" sz="3200" b="1"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Informátika</a:t>
            </a: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es la </a:t>
            </a:r>
            <a:r>
              <a:rPr kumimoji="0" lang="es-MX" altLang="es-MX" sz="3200" b="0" i="0" u="sng" strike="noStrike" kern="1200" cap="none" spc="0" normalizeH="0" baseline="0" noProof="0" dirty="0">
                <a:ln>
                  <a:noFill/>
                </a:ln>
                <a:solidFill>
                  <a:srgbClr val="0563C1"/>
                </a:solidFill>
                <a:effectLst/>
                <a:uLnTx/>
                <a:uFillTx/>
                <a:latin typeface="Calibri" panose="020F0502020204030204"/>
                <a:ea typeface="Calibri" panose="020F0502020204030204" pitchFamily="34" charset="0"/>
                <a:cs typeface="+mn-cs"/>
                <a:hlinkClick r:id="rId2" tooltip="Disciplina"/>
              </a:rPr>
              <a:t>disciplina</a:t>
            </a:r>
            <a:r>
              <a:rPr kumimoji="0" lang="es-MX" altLang="es-MX" sz="3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que estudia la estructura y las propiedades (no su contenido específico) de la información científica, así como las leyes que rigen la actividad científico-informativa, teoría, historia, metodología y medio óptimo de representación (y registro),...</a:t>
            </a:r>
            <a:endParaRPr kumimoji="0" lang="es-MX" altLang="es-MX"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Aleksandr</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Mijáilov</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(Wikipedia, </a:t>
            </a: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July</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30, 2008) </a:t>
            </a:r>
            <a:r>
              <a:rPr kumimoji="0" lang="es-MX" altLang="es-MX" sz="2000" b="0" i="0" u="sng" strike="noStrike" kern="1200" cap="none" spc="0" normalizeH="0" baseline="0" noProof="0" dirty="0">
                <a:ln>
                  <a:noFill/>
                </a:ln>
                <a:solidFill>
                  <a:srgbClr val="0563C1"/>
                </a:solidFill>
                <a:effectLst/>
                <a:uLnTx/>
                <a:uFillTx/>
                <a:latin typeface="Calibri" panose="020F0502020204030204"/>
                <a:ea typeface="Calibri" panose="020F0502020204030204" pitchFamily="34" charset="0"/>
                <a:cs typeface="+mn-cs"/>
                <a:hlinkClick r:id="rId3"/>
              </a:rPr>
              <a:t>https://es.wikipedia.org/wiki/Aleksandr_Mij%C3%A1ilov</a:t>
            </a:r>
            <a:endParaRPr kumimoji="0" lang="es-MX" alt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endParaRPr kumimoji="0" lang="es-MX" altLang="es-MX"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Mikhailov</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A.I., </a:t>
            </a: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Chernyl</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A.I., and </a:t>
            </a: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Gilyarevskii</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R.S. (1966) "</a:t>
            </a: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Informatika</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 </a:t>
            </a: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novoe</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nazvanie</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teorii</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naučnoj</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r>
              <a:rPr kumimoji="0" lang="es-MX" altLang="es-MX" sz="20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informacii</a:t>
            </a:r>
            <a:r>
              <a:rPr kumimoji="0" lang="es-MX"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r>
              <a:rPr kumimoji="0" lang="es-ES_tradnl" altLang="es-MX" sz="2000" b="0" i="1"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Naučno</a:t>
            </a:r>
            <a:r>
              <a:rPr kumimoji="0" lang="es-ES_tradnl" altLang="es-MX" sz="2000" b="0" i="1"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r>
              <a:rPr kumimoji="0" lang="es-ES_tradnl" altLang="es-MX" sz="2000" b="0" i="1"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tehničeskaja</a:t>
            </a:r>
            <a:r>
              <a:rPr kumimoji="0" lang="es-ES_tradnl" altLang="es-MX" sz="2000" b="0" i="1"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a:t>
            </a:r>
            <a:r>
              <a:rPr kumimoji="0" lang="es-ES_tradnl" altLang="es-MX" sz="2000" b="0" i="1"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mn-cs"/>
              </a:rPr>
              <a:t>informacija</a:t>
            </a:r>
            <a:r>
              <a:rPr kumimoji="0" lang="es-ES_tradnl" altLang="es-MX" sz="20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rPr>
              <a:t>, 12, pp. 35–39</a:t>
            </a:r>
            <a:endParaRPr kumimoji="0" lang="es-ES_tradnl" altLang="es-MX"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3968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1DA6B38-2D9D-4788-9CF5-27026E544826}"/>
              </a:ext>
            </a:extLst>
          </p:cNvPr>
          <p:cNvSpPr/>
          <p:nvPr/>
        </p:nvSpPr>
        <p:spPr>
          <a:xfrm>
            <a:off x="1667645" y="895029"/>
            <a:ext cx="6547887" cy="153888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66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Actualidad</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24 de Febrero del 2018</a:t>
            </a:r>
            <a:endParaRPr kumimoji="0" lang="es-MX" sz="2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15790880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1DA6B38-2D9D-4788-9CF5-27026E544826}"/>
              </a:ext>
            </a:extLst>
          </p:cNvPr>
          <p:cNvSpPr/>
          <p:nvPr/>
        </p:nvSpPr>
        <p:spPr>
          <a:xfrm>
            <a:off x="211015" y="135374"/>
            <a:ext cx="8637563" cy="646330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¿QUÉ ES INFORMATICA?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"La informática es el estudio de la estructura, el comportamiento y las interacciones de los sistemas computacionales naturales y de ingeniería.</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La informática estudia la representación, el procesamiento y la comunicación de información en sistemas naturales y de ingeniería.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Tiene aspectos computacionales, cognitivos y sociales.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0000"/>
                </a:solidFill>
                <a:effectLst/>
                <a:uLnTx/>
                <a:uFillTx/>
                <a:latin typeface="Times New Roman"/>
                <a:ea typeface="Calibri" panose="020F0502020204030204" pitchFamily="34" charset="0"/>
                <a:cs typeface="Times New Roman"/>
              </a:rPr>
              <a:t>La noción central es la transformación de la información, ya sea por computación o comunicación, ya sea por organismos o artefactos ".</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MX" sz="1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Actualidad </a:t>
            </a:r>
            <a:r>
              <a:rPr kumimoji="0" lang="es-MX" sz="1800" b="1" i="0" u="none" strike="noStrike" kern="1200" cap="none" spc="0" normalizeH="0" baseline="0" noProof="0" dirty="0" err="1">
                <a:ln>
                  <a:noFill/>
                </a:ln>
                <a:solidFill>
                  <a:srgbClr val="000000"/>
                </a:solidFill>
                <a:effectLst/>
                <a:uLnTx/>
                <a:uFillTx/>
                <a:latin typeface="Times New Roman"/>
                <a:ea typeface="Calibri" panose="020F0502020204030204" pitchFamily="34" charset="0"/>
                <a:cs typeface="Times New Roman"/>
              </a:rPr>
              <a:t>Traduccion</a:t>
            </a:r>
            <a:r>
              <a:rPr kumimoji="0" lang="es-MX" sz="1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 mediante el traductor de Google (24 de Febrero del 2018) de WHAT IS INFORMATICS?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err="1">
                <a:ln>
                  <a:noFill/>
                </a:ln>
                <a:solidFill>
                  <a:srgbClr val="000000"/>
                </a:solidFill>
                <a:effectLst/>
                <a:uLnTx/>
                <a:uFillTx/>
                <a:latin typeface="Times New Roman"/>
                <a:ea typeface="Calibri" panose="020F0502020204030204" pitchFamily="34" charset="0"/>
                <a:cs typeface="Times New Roman"/>
              </a:rPr>
              <a:t>The</a:t>
            </a:r>
            <a:r>
              <a:rPr kumimoji="0" lang="es-MX" sz="1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 </a:t>
            </a:r>
            <a:r>
              <a:rPr kumimoji="0" lang="es-MX" sz="1800" b="1" i="0" u="none" strike="noStrike" kern="1200" cap="none" spc="0" normalizeH="0" baseline="0" noProof="0" dirty="0" err="1">
                <a:ln>
                  <a:noFill/>
                </a:ln>
                <a:solidFill>
                  <a:srgbClr val="000000"/>
                </a:solidFill>
                <a:effectLst/>
                <a:uLnTx/>
                <a:uFillTx/>
                <a:latin typeface="Times New Roman"/>
                <a:ea typeface="Calibri" panose="020F0502020204030204" pitchFamily="34" charset="0"/>
                <a:cs typeface="Times New Roman"/>
              </a:rPr>
              <a:t>University</a:t>
            </a:r>
            <a:r>
              <a:rPr kumimoji="0" lang="es-MX" sz="1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 </a:t>
            </a:r>
            <a:r>
              <a:rPr kumimoji="0" lang="es-MX" sz="1800" b="1" i="0" u="none" strike="noStrike" kern="1200" cap="none" spc="0" normalizeH="0" baseline="0" noProof="0" dirty="0" err="1">
                <a:ln>
                  <a:noFill/>
                </a:ln>
                <a:solidFill>
                  <a:srgbClr val="000000"/>
                </a:solidFill>
                <a:effectLst/>
                <a:uLnTx/>
                <a:uFillTx/>
                <a:latin typeface="Times New Roman"/>
                <a:ea typeface="Calibri" panose="020F0502020204030204" pitchFamily="34" charset="0"/>
                <a:cs typeface="Times New Roman"/>
              </a:rPr>
              <a:t>of</a:t>
            </a:r>
            <a:r>
              <a:rPr kumimoji="0" lang="es-MX" sz="1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 Edinburgh</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hlinkClick r:id="rId2"/>
              </a:rPr>
              <a:t>https://www.ed.ac.uk/informatics/about/what-is-informatics</a:t>
            </a:r>
            <a:endParaRPr kumimoji="0" lang="es-MX" sz="1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endParaRPr>
          </a:p>
        </p:txBody>
      </p:sp>
    </p:spTree>
    <p:extLst>
      <p:ext uri="{BB962C8B-B14F-4D97-AF65-F5344CB8AC3E}">
        <p14:creationId xmlns:p14="http://schemas.microsoft.com/office/powerpoint/2010/main" val="10006012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1DA6B38-2D9D-4788-9CF5-27026E544826}"/>
              </a:ext>
            </a:extLst>
          </p:cNvPr>
          <p:cNvSpPr/>
          <p:nvPr/>
        </p:nvSpPr>
        <p:spPr>
          <a:xfrm>
            <a:off x="98474" y="387694"/>
            <a:ext cx="9045526" cy="6186309"/>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INFORMATICA ESTÁ EN TODAS PARTES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Informática. Es el campo del que nunca has oído hablar y del que sabes todo. En una era digital, la tecnología (cómo la diseñamos, cómo la utilizamos y cómo nos afecta) toca todos los aspectos de nuestras vidas.</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8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FF0000"/>
                </a:solidFill>
                <a:effectLst/>
                <a:uLnTx/>
                <a:uFillTx/>
                <a:latin typeface="Times New Roman"/>
                <a:ea typeface="Calibri" panose="020F0502020204030204" pitchFamily="34" charset="0"/>
                <a:cs typeface="Times New Roman"/>
              </a:rPr>
              <a:t>Da forma a la forma en que vivimos, la forma en que trabajamos y la forma en que construimos los cimientos de una sociedad global</a:t>
            </a:r>
            <a:r>
              <a:rPr kumimoji="0" lang="es-MX" sz="28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La informática es una ventana a esta relación dinámica, que examina la interacción de las personas y la tecnología y lo que significa para nuestro futuro colectivo. </a:t>
            </a:r>
            <a:endParaRPr kumimoji="0" lang="es-MX" sz="20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err="1">
                <a:ln>
                  <a:noFill/>
                </a:ln>
                <a:solidFill>
                  <a:srgbClr val="000000"/>
                </a:solidFill>
                <a:effectLst/>
                <a:uLnTx/>
                <a:uFillTx/>
                <a:latin typeface="Times New Roman"/>
                <a:ea typeface="Calibri" panose="020F0502020204030204" pitchFamily="34" charset="0"/>
                <a:cs typeface="Times New Roman"/>
              </a:rPr>
              <a:t>Traduccion</a:t>
            </a:r>
            <a:r>
              <a:rPr kumimoji="0" lang="es-MX" sz="14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 mediante el traductor de Google (24 de Febrero del 2018) de INFORMATICS IS EVERYWERE</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Informática @ la Universidad de California, Irvine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000000"/>
                </a:solidFill>
                <a:effectLst/>
                <a:uLnTx/>
                <a:uFillTx/>
                <a:latin typeface="Times New Roman"/>
                <a:ea typeface="Calibri" panose="020F0502020204030204" pitchFamily="34" charset="0"/>
                <a:cs typeface="Times New Roman"/>
              </a:rPr>
              <a:t>https://www.informatics.uci.edu/</a:t>
            </a:r>
          </a:p>
        </p:txBody>
      </p:sp>
    </p:spTree>
    <p:extLst>
      <p:ext uri="{BB962C8B-B14F-4D97-AF65-F5344CB8AC3E}">
        <p14:creationId xmlns:p14="http://schemas.microsoft.com/office/powerpoint/2010/main" val="19170256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1DA6B38-2D9D-4788-9CF5-27026E544826}"/>
              </a:ext>
            </a:extLst>
          </p:cNvPr>
          <p:cNvSpPr/>
          <p:nvPr/>
        </p:nvSpPr>
        <p:spPr>
          <a:xfrm>
            <a:off x="98474" y="159106"/>
            <a:ext cx="9045526" cy="6801862"/>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Informática</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Educación tecnológica para personas que quieren resolver problemas del mundo real.</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600" b="1" i="0" u="none" strike="noStrike" kern="1200" cap="none" spc="0" normalizeH="0" baseline="0" noProof="0" dirty="0">
                <a:ln>
                  <a:noFill/>
                </a:ln>
                <a:solidFill>
                  <a:srgbClr val="FF0000"/>
                </a:solidFill>
                <a:effectLst/>
                <a:uLnTx/>
                <a:uFillTx/>
                <a:latin typeface="Times New Roman"/>
                <a:ea typeface="Calibri" panose="020F0502020204030204" pitchFamily="34" charset="0"/>
                <a:cs typeface="Times New Roman"/>
              </a:rPr>
              <a:t>“De hecho, comprender los sistemas complejos interconectados es clave para resolver algunos de los problemas más difíciles que enfrenta la humanidad, desde descubrir cómo surgen los pensamientos y comportamientos desde conexiones cerebrales dinámicas, hasta detectar y prevenir la propagación de desinformación, estigma o comportamientos no saludables en una población.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Como estudiante de informática, no solo estudiarás tecnología de la información. Modelará cómo la tecnología afecta las disciplinas académicas que más le interesan.”</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Fragmento traducido mediante el traductor de Google (24 de Febrero del 2018) de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err="1">
                <a:ln>
                  <a:noFill/>
                </a:ln>
                <a:solidFill>
                  <a:srgbClr val="000000">
                    <a:lumMod val="75000"/>
                  </a:srgbClr>
                </a:solidFill>
                <a:effectLst/>
                <a:uLnTx/>
                <a:uFillTx/>
                <a:latin typeface="Times New Roman"/>
                <a:ea typeface="Calibri" panose="020F0502020204030204" pitchFamily="34" charset="0"/>
                <a:cs typeface="Times New Roman"/>
              </a:rPr>
              <a:t>Informatics</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 </a:t>
            </a:r>
            <a:r>
              <a:rPr kumimoji="0" lang="es-MX" sz="1600" b="1" i="0" u="none" strike="noStrike" kern="1200" cap="none" spc="0" normalizeH="0" baseline="0" noProof="0" dirty="0" err="1">
                <a:ln>
                  <a:noFill/>
                </a:ln>
                <a:solidFill>
                  <a:srgbClr val="000000">
                    <a:lumMod val="75000"/>
                  </a:srgbClr>
                </a:solidFill>
                <a:effectLst/>
                <a:uLnTx/>
                <a:uFillTx/>
                <a:latin typeface="Times New Roman"/>
                <a:ea typeface="Calibri" panose="020F0502020204030204" pitchFamily="34" charset="0"/>
                <a:cs typeface="Times New Roman"/>
              </a:rPr>
              <a:t>Technology</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 </a:t>
            </a:r>
            <a:r>
              <a:rPr kumimoji="0" lang="es-MX" sz="1600" b="1" i="0" u="none" strike="noStrike" kern="1200" cap="none" spc="0" normalizeH="0" baseline="0" noProof="0" dirty="0" err="1">
                <a:ln>
                  <a:noFill/>
                </a:ln>
                <a:solidFill>
                  <a:srgbClr val="000000">
                    <a:lumMod val="75000"/>
                  </a:srgbClr>
                </a:solidFill>
                <a:effectLst/>
                <a:uLnTx/>
                <a:uFillTx/>
                <a:latin typeface="Times New Roman"/>
                <a:ea typeface="Calibri" panose="020F0502020204030204" pitchFamily="34" charset="0"/>
                <a:cs typeface="Times New Roman"/>
              </a:rPr>
              <a:t>education</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 </a:t>
            </a:r>
            <a:r>
              <a:rPr kumimoji="0" lang="es-MX" sz="1600" b="1" i="0" u="none" strike="noStrike" kern="1200" cap="none" spc="0" normalizeH="0" baseline="0" noProof="0" dirty="0" err="1">
                <a:ln>
                  <a:noFill/>
                </a:ln>
                <a:solidFill>
                  <a:srgbClr val="000000">
                    <a:lumMod val="75000"/>
                  </a:srgbClr>
                </a:solidFill>
                <a:effectLst/>
                <a:uLnTx/>
                <a:uFillTx/>
                <a:latin typeface="Times New Roman"/>
                <a:ea typeface="Calibri" panose="020F0502020204030204" pitchFamily="34" charset="0"/>
                <a:cs typeface="Times New Roman"/>
              </a:rPr>
              <a:t>for</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 </a:t>
            </a:r>
            <a:r>
              <a:rPr kumimoji="0" lang="es-MX" sz="1600" b="1" i="0" u="none" strike="noStrike" kern="1200" cap="none" spc="0" normalizeH="0" baseline="0" noProof="0" dirty="0" err="1">
                <a:ln>
                  <a:noFill/>
                </a:ln>
                <a:solidFill>
                  <a:srgbClr val="000000">
                    <a:lumMod val="75000"/>
                  </a:srgbClr>
                </a:solidFill>
                <a:effectLst/>
                <a:uLnTx/>
                <a:uFillTx/>
                <a:latin typeface="Times New Roman"/>
                <a:ea typeface="Calibri" panose="020F0502020204030204" pitchFamily="34" charset="0"/>
                <a:cs typeface="Times New Roman"/>
              </a:rPr>
              <a:t>people</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 </a:t>
            </a:r>
            <a:r>
              <a:rPr kumimoji="0" lang="es-MX" sz="1600" b="1" i="0" u="none" strike="noStrike" kern="1200" cap="none" spc="0" normalizeH="0" baseline="0" noProof="0" dirty="0" err="1">
                <a:ln>
                  <a:noFill/>
                </a:ln>
                <a:solidFill>
                  <a:srgbClr val="000000">
                    <a:lumMod val="75000"/>
                  </a:srgbClr>
                </a:solidFill>
                <a:effectLst/>
                <a:uLnTx/>
                <a:uFillTx/>
                <a:latin typeface="Times New Roman"/>
                <a:ea typeface="Calibri" panose="020F0502020204030204" pitchFamily="34" charset="0"/>
                <a:cs typeface="Times New Roman"/>
              </a:rPr>
              <a:t>who</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 </a:t>
            </a:r>
            <a:r>
              <a:rPr kumimoji="0" lang="es-MX" sz="1600" b="1" i="0" u="none" strike="noStrike" kern="1200" cap="none" spc="0" normalizeH="0" baseline="0" noProof="0" dirty="0" err="1">
                <a:ln>
                  <a:noFill/>
                </a:ln>
                <a:solidFill>
                  <a:srgbClr val="000000">
                    <a:lumMod val="75000"/>
                  </a:srgbClr>
                </a:solidFill>
                <a:effectLst/>
                <a:uLnTx/>
                <a:uFillTx/>
                <a:latin typeface="Times New Roman"/>
                <a:ea typeface="Calibri" panose="020F0502020204030204" pitchFamily="34" charset="0"/>
                <a:cs typeface="Times New Roman"/>
              </a:rPr>
              <a:t>want</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 </a:t>
            </a:r>
            <a:r>
              <a:rPr kumimoji="0" lang="es-MX" sz="1600" b="1" i="0" u="none" strike="noStrike" kern="1200" cap="none" spc="0" normalizeH="0" baseline="0" noProof="0" dirty="0" err="1">
                <a:ln>
                  <a:noFill/>
                </a:ln>
                <a:solidFill>
                  <a:srgbClr val="000000">
                    <a:lumMod val="75000"/>
                  </a:srgbClr>
                </a:solidFill>
                <a:effectLst/>
                <a:uLnTx/>
                <a:uFillTx/>
                <a:latin typeface="Times New Roman"/>
                <a:ea typeface="Calibri" panose="020F0502020204030204" pitchFamily="34" charset="0"/>
                <a:cs typeface="Times New Roman"/>
              </a:rPr>
              <a:t>to</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 </a:t>
            </a:r>
            <a:r>
              <a:rPr kumimoji="0" lang="es-MX" sz="1600" b="1" i="0" u="none" strike="noStrike" kern="1200" cap="none" spc="0" normalizeH="0" baseline="0" noProof="0" dirty="0" err="1">
                <a:ln>
                  <a:noFill/>
                </a:ln>
                <a:solidFill>
                  <a:srgbClr val="000000">
                    <a:lumMod val="75000"/>
                  </a:srgbClr>
                </a:solidFill>
                <a:effectLst/>
                <a:uLnTx/>
                <a:uFillTx/>
                <a:latin typeface="Times New Roman"/>
                <a:ea typeface="Calibri" panose="020F0502020204030204" pitchFamily="34" charset="0"/>
                <a:cs typeface="Times New Roman"/>
              </a:rPr>
              <a:t>solve</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 real </a:t>
            </a:r>
            <a:r>
              <a:rPr kumimoji="0" lang="es-MX" sz="1600" b="1" i="0" u="none" strike="noStrike" kern="1200" cap="none" spc="0" normalizeH="0" baseline="0" noProof="0" dirty="0" err="1">
                <a:ln>
                  <a:noFill/>
                </a:ln>
                <a:solidFill>
                  <a:srgbClr val="000000">
                    <a:lumMod val="75000"/>
                  </a:srgbClr>
                </a:solidFill>
                <a:effectLst/>
                <a:uLnTx/>
                <a:uFillTx/>
                <a:latin typeface="Times New Roman"/>
                <a:ea typeface="Calibri" panose="020F0502020204030204" pitchFamily="34" charset="0"/>
                <a:cs typeface="Times New Roman"/>
              </a:rPr>
              <a:t>world</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 </a:t>
            </a:r>
            <a:r>
              <a:rPr kumimoji="0" lang="es-MX" sz="1600" b="1" i="0" u="none" strike="noStrike" kern="1200" cap="none" spc="0" normalizeH="0" baseline="0" noProof="0" dirty="0" err="1">
                <a:ln>
                  <a:noFill/>
                </a:ln>
                <a:solidFill>
                  <a:srgbClr val="000000">
                    <a:lumMod val="75000"/>
                  </a:srgbClr>
                </a:solidFill>
                <a:effectLst/>
                <a:uLnTx/>
                <a:uFillTx/>
                <a:latin typeface="Times New Roman"/>
                <a:ea typeface="Calibri" panose="020F0502020204030204" pitchFamily="34" charset="0"/>
                <a:cs typeface="Times New Roman"/>
              </a:rPr>
              <a:t>problems</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rPr>
              <a:t>.</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Informatics</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Indiana </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University</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hlinkClick r:id="rId3"/>
              </a:rPr>
              <a:t>https://www.informatics.indiana.edu/</a:t>
            </a:r>
            <a:endPar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000000">
                  <a:lumMod val="75000"/>
                </a:srgbClr>
              </a:solidFill>
              <a:effectLst/>
              <a:uLnTx/>
              <a:uFillTx/>
              <a:latin typeface="Times New Roman"/>
              <a:ea typeface="Calibri" panose="020F0502020204030204" pitchFamily="34" charset="0"/>
              <a:cs typeface="Times New Roman"/>
            </a:endParaRPr>
          </a:p>
        </p:txBody>
      </p:sp>
    </p:spTree>
    <p:extLst>
      <p:ext uri="{BB962C8B-B14F-4D97-AF65-F5344CB8AC3E}">
        <p14:creationId xmlns:p14="http://schemas.microsoft.com/office/powerpoint/2010/main" val="36970875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E7F7622E-4062-4C2D-A52A-E5D32312148E}"/>
              </a:ext>
            </a:extLst>
          </p:cNvPr>
          <p:cNvSpPr/>
          <p:nvPr/>
        </p:nvSpPr>
        <p:spPr>
          <a:xfrm>
            <a:off x="189913" y="1016386"/>
            <a:ext cx="8567225" cy="594008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a:ea typeface="+mn-ea"/>
                <a:cs typeface="Times New Roman"/>
              </a:rPr>
              <a:t>Definición de Informática</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2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FF0000"/>
                </a:solidFill>
                <a:effectLst/>
                <a:uLnTx/>
                <a:uFillTx/>
                <a:latin typeface="Times New Roman"/>
                <a:ea typeface="+mn-ea"/>
                <a:cs typeface="Times New Roman"/>
              </a:rPr>
              <a:t>La informática es el estudio de la estructura y el comportamiento de los sistemas naturales y artificiales que generan, procesan, almacenan y comunican información.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a:ea typeface="+mn-ea"/>
                <a:cs typeface="Times New Roman"/>
              </a:rPr>
              <a:t>A través de una amplia gama de campos desde la investigación biomédica hasta la datación rápida, y utilizando el poder y la posibilidad de la tecnología, la informática convierte los datos en soluciones que las personas pueden usar todos los días.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Traducción mediante el traductor de Google (24 de Febrero del 2018) de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Informatics</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defined</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Australian</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Mathematics</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Trust</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http://www.amt.edu.au/informatics/</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3391558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63601FA-7607-4F08-A615-4350DEE78C3A}"/>
              </a:ext>
            </a:extLst>
          </p:cNvPr>
          <p:cNvSpPr>
            <a:spLocks noGrp="1" noChangeArrowheads="1"/>
          </p:cNvSpPr>
          <p:nvPr>
            <p:ph type="title" idx="4294967295"/>
          </p:nvPr>
        </p:nvSpPr>
        <p:spPr>
          <a:xfrm>
            <a:off x="590843" y="1127174"/>
            <a:ext cx="5362575" cy="1039813"/>
          </a:xfrm>
        </p:spPr>
        <p:txBody>
          <a:bodyPr/>
          <a:lstStyle/>
          <a:p>
            <a:pPr algn="just" eaLnBrk="1" hangingPunct="1"/>
            <a:r>
              <a:rPr lang="es-MX" sz="6600" b="1" dirty="0"/>
              <a:t>Epistemología</a:t>
            </a:r>
            <a:endParaRPr lang="es-MX" altLang="es-MX" sz="6600" b="1" dirty="0">
              <a:cs typeface="Times New Roman" panose="02020603050405020304" pitchFamily="18" charset="0"/>
            </a:endParaRPr>
          </a:p>
        </p:txBody>
      </p:sp>
    </p:spTree>
    <p:extLst>
      <p:ext uri="{BB962C8B-B14F-4D97-AF65-F5344CB8AC3E}">
        <p14:creationId xmlns:p14="http://schemas.microsoft.com/office/powerpoint/2010/main" val="36856196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49D38-5C67-40A2-BC88-16121FDC430E}"/>
              </a:ext>
            </a:extLst>
          </p:cNvPr>
          <p:cNvSpPr>
            <a:spLocks noChangeArrowheads="1"/>
          </p:cNvSpPr>
          <p:nvPr/>
        </p:nvSpPr>
        <p:spPr bwMode="auto">
          <a:xfrm>
            <a:off x="583809" y="1265108"/>
            <a:ext cx="7976381"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"epistemología", que en español, como término filosófico más bien se reserva para lo que podría considerarse como "conocimiento científico", o "teoría de la ciencia".”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(Wikipedia, 16 de Junio del 2008)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http://es.wikipedia.org/wiki/Gnoseolog%C3%ADa</a:t>
            </a:r>
            <a:endParaRPr kumimoji="0" lang="es-MX" alt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77346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0">
            <a:extLst>
              <a:ext uri="{FF2B5EF4-FFF2-40B4-BE49-F238E27FC236}">
                <a16:creationId xmlns:a16="http://schemas.microsoft.com/office/drawing/2014/main" id="{73C0EB69-C677-4A3A-8F8F-142DFB5ACE85}"/>
              </a:ext>
            </a:extLst>
          </p:cNvPr>
          <p:cNvSpPr>
            <a:spLocks noGrp="1" noChangeArrowheads="1"/>
          </p:cNvSpPr>
          <p:nvPr>
            <p:ph type="title" idx="4294967295"/>
          </p:nvPr>
        </p:nvSpPr>
        <p:spPr>
          <a:xfrm>
            <a:off x="0" y="1219200"/>
            <a:ext cx="7188591" cy="1636542"/>
          </a:xfrm>
        </p:spPr>
        <p:txBody>
          <a:bodyPr/>
          <a:lstStyle/>
          <a:p>
            <a:pPr eaLnBrk="1" hangingPunct="1"/>
            <a:r>
              <a:rPr lang="es-MX" altLang="es-MX" sz="3600" b="1" dirty="0">
                <a:solidFill>
                  <a:schemeClr val="tx1"/>
                </a:solidFill>
                <a:cs typeface="Times New Roman" panose="02020603050405020304" pitchFamily="18" charset="0"/>
              </a:rPr>
              <a:t>Hace mucho tiempo, empezó un viaje mágico y misterioso</a:t>
            </a:r>
            <a:endParaRPr lang="es-ES" altLang="es-MX" sz="3200" b="1" dirty="0">
              <a:latin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5097494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8FB0205-4372-40F4-94D1-14D3550F2CD3}"/>
              </a:ext>
            </a:extLst>
          </p:cNvPr>
          <p:cNvSpPr/>
          <p:nvPr/>
        </p:nvSpPr>
        <p:spPr>
          <a:xfrm>
            <a:off x="225083" y="125833"/>
            <a:ext cx="8693833" cy="458587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cada vez más, los cuerpos teóricos actuales han recibido el nombre de </a:t>
            </a:r>
            <a:r>
              <a:rPr kumimoji="0" lang="es-ES" sz="4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Disciplinas</a:t>
            </a: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más que de </a:t>
            </a:r>
            <a:r>
              <a:rPr kumimoji="0" lang="es-ES" sz="4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Ciencias</a:t>
            </a: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por la flexibilidad que esto representa,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del mismo modo cada vez se emplea más el concepto de </a:t>
            </a:r>
            <a:r>
              <a:rPr kumimoji="0" lang="es-ES" sz="40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paradigma</a:t>
            </a: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como una alternativa al manejo de</a:t>
            </a: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s-ES" sz="4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leyes</a:t>
            </a:r>
            <a:r>
              <a:rPr kumimoji="0" lang="es-ES" sz="36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cerradas e inmutables</a:t>
            </a:r>
            <a:r>
              <a:rPr kumimoji="0" lang="es-E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s-MX"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91629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63601FA-7607-4F08-A615-4350DEE78C3A}"/>
              </a:ext>
            </a:extLst>
          </p:cNvPr>
          <p:cNvSpPr>
            <a:spLocks noGrp="1" noChangeArrowheads="1"/>
          </p:cNvSpPr>
          <p:nvPr>
            <p:ph type="title" idx="4294967295"/>
          </p:nvPr>
        </p:nvSpPr>
        <p:spPr>
          <a:xfrm>
            <a:off x="154744" y="1040960"/>
            <a:ext cx="8594725" cy="2911475"/>
          </a:xfrm>
        </p:spPr>
        <p:txBody>
          <a:bodyPr/>
          <a:lstStyle/>
          <a:p>
            <a:pPr algn="l"/>
            <a:r>
              <a:rPr lang="es-ES" b="1"/>
              <a:t>DISCIPLINA </a:t>
            </a:r>
            <a:br>
              <a:rPr lang="es-ES"/>
            </a:br>
            <a:r>
              <a:rPr lang="es-ES" b="1"/>
              <a:t>una Disciplina es un cuerpo de conocimiento sustentado en paradigmas </a:t>
            </a:r>
            <a:endParaRPr lang="es-ES"/>
          </a:p>
        </p:txBody>
      </p:sp>
    </p:spTree>
    <p:extLst>
      <p:ext uri="{BB962C8B-B14F-4D97-AF65-F5344CB8AC3E}">
        <p14:creationId xmlns:p14="http://schemas.microsoft.com/office/powerpoint/2010/main" val="15760798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63601FA-7607-4F08-A615-4350DEE78C3A}"/>
              </a:ext>
            </a:extLst>
          </p:cNvPr>
          <p:cNvSpPr>
            <a:spLocks noGrp="1" noChangeArrowheads="1"/>
          </p:cNvSpPr>
          <p:nvPr>
            <p:ph type="title" idx="4294967295"/>
          </p:nvPr>
        </p:nvSpPr>
        <p:spPr>
          <a:xfrm>
            <a:off x="154745" y="604178"/>
            <a:ext cx="8594725" cy="6049963"/>
          </a:xfrm>
        </p:spPr>
        <p:txBody>
          <a:bodyPr/>
          <a:lstStyle/>
          <a:p>
            <a:pPr algn="l">
              <a:spcAft>
                <a:spcPts val="0"/>
              </a:spcAft>
            </a:pPr>
            <a:r>
              <a:rPr lang="es-ES" sz="3600" b="1" dirty="0">
                <a:ea typeface="Times New Roman" panose="02020603050405020304" pitchFamily="18" charset="0"/>
              </a:rPr>
              <a:t>Paradigma</a:t>
            </a:r>
            <a:br>
              <a:rPr lang="es-ES" sz="2800" b="1" dirty="0">
                <a:ea typeface="Times New Roman" panose="02020603050405020304" pitchFamily="18" charset="0"/>
              </a:rPr>
            </a:br>
            <a:br>
              <a:rPr lang="es-ES" sz="2800" dirty="0">
                <a:ea typeface="Times New Roman" panose="02020603050405020304" pitchFamily="18" charset="0"/>
              </a:rPr>
            </a:br>
            <a:r>
              <a:rPr lang="es-ES" sz="3200" b="1" dirty="0">
                <a:ea typeface="Times New Roman" panose="02020603050405020304" pitchFamily="18" charset="0"/>
              </a:rPr>
              <a:t>regla o conocimiento aceptado por la generalidad de la comunidad científica, pero que en su momento si el avance de las investigaciones lo requiere puede ser desechado o modificado</a:t>
            </a:r>
            <a:br>
              <a:rPr lang="es-ES" sz="1200" b="1" dirty="0">
                <a:ea typeface="Times New Roman" panose="02020603050405020304" pitchFamily="18" charset="0"/>
              </a:rPr>
            </a:br>
            <a:br>
              <a:rPr lang="es-ES" sz="2800" dirty="0">
                <a:ea typeface="Times New Roman" panose="02020603050405020304" pitchFamily="18" charset="0"/>
              </a:rPr>
            </a:br>
            <a:r>
              <a:rPr lang="es-ES" sz="3000" dirty="0">
                <a:ea typeface="Times New Roman" panose="02020603050405020304" pitchFamily="18" charset="0"/>
              </a:rPr>
              <a:t>Los paradigmas hacen las veces de las leyes científicas en el sentido de que dan cuerpo y congruencia a un área de conocimiento, </a:t>
            </a:r>
            <a:br>
              <a:rPr lang="es-ES" sz="3000" dirty="0">
                <a:ea typeface="Times New Roman" panose="02020603050405020304" pitchFamily="18" charset="0"/>
              </a:rPr>
            </a:br>
            <a:r>
              <a:rPr lang="es-ES" sz="3000" dirty="0">
                <a:ea typeface="Times New Roman" panose="02020603050405020304" pitchFamily="18" charset="0"/>
              </a:rPr>
              <a:t>pero no tienen la rigidez de las leyes con lo cual permiten que los campos de estudio evolucionen.</a:t>
            </a:r>
            <a:endParaRPr lang="es-MX" altLang="es-MX" sz="3000" b="1" dirty="0">
              <a:cs typeface="Times New Roman" panose="02020603050405020304" pitchFamily="18" charset="0"/>
            </a:endParaRPr>
          </a:p>
        </p:txBody>
      </p:sp>
    </p:spTree>
    <p:extLst>
      <p:ext uri="{BB962C8B-B14F-4D97-AF65-F5344CB8AC3E}">
        <p14:creationId xmlns:p14="http://schemas.microsoft.com/office/powerpoint/2010/main" val="39962189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B9334524-BAC2-4B94-8EA7-8A38A0BBAD66}"/>
              </a:ext>
            </a:extLst>
          </p:cNvPr>
          <p:cNvGraphicFramePr>
            <a:graphicFrameLocks noGrp="1"/>
          </p:cNvGraphicFramePr>
          <p:nvPr>
            <p:extLst>
              <p:ext uri="{D42A27DB-BD31-4B8C-83A1-F6EECF244321}">
                <p14:modId xmlns:p14="http://schemas.microsoft.com/office/powerpoint/2010/main" val="2488389269"/>
              </p:ext>
            </p:extLst>
          </p:nvPr>
        </p:nvGraphicFramePr>
        <p:xfrm>
          <a:off x="555674" y="824132"/>
          <a:ext cx="8032651" cy="5608320"/>
        </p:xfrm>
        <a:graphic>
          <a:graphicData uri="http://schemas.openxmlformats.org/drawingml/2006/table">
            <a:tbl>
              <a:tblPr>
                <a:tableStyleId>{5C22544A-7EE6-4342-B048-85BDC9FD1C3A}</a:tableStyleId>
              </a:tblPr>
              <a:tblGrid>
                <a:gridCol w="2337731">
                  <a:extLst>
                    <a:ext uri="{9D8B030D-6E8A-4147-A177-3AD203B41FA5}">
                      <a16:colId xmlns:a16="http://schemas.microsoft.com/office/drawing/2014/main" val="3807763028"/>
                    </a:ext>
                  </a:extLst>
                </a:gridCol>
                <a:gridCol w="2847460">
                  <a:extLst>
                    <a:ext uri="{9D8B030D-6E8A-4147-A177-3AD203B41FA5}">
                      <a16:colId xmlns:a16="http://schemas.microsoft.com/office/drawing/2014/main" val="2126750401"/>
                    </a:ext>
                  </a:extLst>
                </a:gridCol>
                <a:gridCol w="2847460">
                  <a:extLst>
                    <a:ext uri="{9D8B030D-6E8A-4147-A177-3AD203B41FA5}">
                      <a16:colId xmlns:a16="http://schemas.microsoft.com/office/drawing/2014/main" val="3443258703"/>
                    </a:ext>
                  </a:extLst>
                </a:gridCol>
              </a:tblGrid>
              <a:tr h="0">
                <a:tc gridSpan="2">
                  <a:txBody>
                    <a:bodyPr/>
                    <a:lstStyle/>
                    <a:p>
                      <a:pPr>
                        <a:spcAft>
                          <a:spcPts val="0"/>
                        </a:spcAft>
                      </a:pPr>
                      <a:r>
                        <a:rPr lang="es-MX" sz="4000" b="0" i="1" dirty="0">
                          <a:effectLst/>
                          <a:latin typeface="+mn-lt"/>
                        </a:rPr>
                        <a:t>  Ciencia o Disciplina </a:t>
                      </a:r>
                      <a:endParaRPr lang="es-ES" sz="4000" b="0" i="1" dirty="0">
                        <a:effectLst/>
                        <a:latin typeface="+mn-lt"/>
                        <a:ea typeface="Times New Roman" panose="02020603050405020304" pitchFamily="18" charset="0"/>
                      </a:endParaRPr>
                    </a:p>
                  </a:txBody>
                  <a:tcPr marL="44450" marR="44450" marT="0" marB="0"/>
                </a:tc>
                <a:tc hMerge="1">
                  <a:txBody>
                    <a:bodyPr/>
                    <a:lstStyle/>
                    <a:p>
                      <a:pPr>
                        <a:spcAft>
                          <a:spcPts val="0"/>
                        </a:spcAft>
                      </a:pPr>
                      <a:endParaRPr lang="es-MX" sz="4000" dirty="0">
                        <a:effectLst/>
                        <a:latin typeface="+mn-lt"/>
                        <a:ea typeface="Times New Roman" panose="02020603050405020304" pitchFamily="18" charset="0"/>
                      </a:endParaRPr>
                    </a:p>
                  </a:txBody>
                  <a:tcPr marL="44450" marR="44450" marT="0" marB="0"/>
                </a:tc>
                <a:tc rowSpan="3">
                  <a:txBody>
                    <a:bodyPr/>
                    <a:lstStyle/>
                    <a:p>
                      <a:pPr algn="r">
                        <a:spcAft>
                          <a:spcPts val="0"/>
                        </a:spcAft>
                      </a:pPr>
                      <a:endParaRPr lang="es-ES" sz="4000" b="0" i="1" dirty="0">
                        <a:solidFill>
                          <a:schemeClr val="tx1">
                            <a:lumMod val="75000"/>
                          </a:schemeClr>
                        </a:solidFill>
                        <a:effectLst/>
                        <a:latin typeface="+mn-lt"/>
                        <a:ea typeface="Times New Roman" panose="02020603050405020304" pitchFamily="18" charset="0"/>
                      </a:endParaRPr>
                    </a:p>
                    <a:p>
                      <a:pPr algn="r">
                        <a:spcAft>
                          <a:spcPts val="0"/>
                        </a:spcAft>
                      </a:pPr>
                      <a:r>
                        <a:rPr lang="es-ES" sz="4000" b="0" i="1" dirty="0">
                          <a:solidFill>
                            <a:schemeClr val="tx1">
                              <a:lumMod val="75000"/>
                            </a:schemeClr>
                          </a:solidFill>
                          <a:effectLst/>
                          <a:latin typeface="+mn-lt"/>
                          <a:ea typeface="Times New Roman" panose="02020603050405020304" pitchFamily="18" charset="0"/>
                        </a:rPr>
                        <a:t>Áreas de Desarrollo</a:t>
                      </a:r>
                    </a:p>
                    <a:p>
                      <a:pPr algn="r">
                        <a:spcAft>
                          <a:spcPts val="0"/>
                        </a:spcAft>
                      </a:pPr>
                      <a:endParaRPr lang="es-ES" sz="4400" b="0" i="1" dirty="0">
                        <a:solidFill>
                          <a:schemeClr val="tx1">
                            <a:lumMod val="75000"/>
                          </a:schemeClr>
                        </a:solidFill>
                        <a:effectLst/>
                        <a:latin typeface="+mn-lt"/>
                        <a:ea typeface="Times New Roman" panose="02020603050405020304" pitchFamily="18" charset="0"/>
                      </a:endParaRPr>
                    </a:p>
                    <a:p>
                      <a:pPr algn="r">
                        <a:spcAft>
                          <a:spcPts val="0"/>
                        </a:spcAft>
                      </a:pPr>
                      <a:r>
                        <a:rPr lang="es-ES" sz="4000" b="0" i="1" dirty="0">
                          <a:solidFill>
                            <a:schemeClr val="tx1">
                              <a:lumMod val="75000"/>
                            </a:schemeClr>
                          </a:solidFill>
                          <a:effectLst/>
                          <a:latin typeface="+mn-lt"/>
                          <a:ea typeface="Times New Roman" panose="02020603050405020304" pitchFamily="18" charset="0"/>
                        </a:rPr>
                        <a:t>Y</a:t>
                      </a:r>
                    </a:p>
                    <a:p>
                      <a:pPr algn="r">
                        <a:spcAft>
                          <a:spcPts val="0"/>
                        </a:spcAft>
                      </a:pPr>
                      <a:endParaRPr lang="es-ES" sz="4400" b="0" i="1" dirty="0">
                        <a:solidFill>
                          <a:schemeClr val="tx1">
                            <a:lumMod val="75000"/>
                          </a:schemeClr>
                        </a:solidFill>
                        <a:effectLst/>
                        <a:latin typeface="+mn-lt"/>
                        <a:ea typeface="Times New Roman" panose="02020603050405020304" pitchFamily="18" charset="0"/>
                      </a:endParaRPr>
                    </a:p>
                    <a:p>
                      <a:pPr algn="r">
                        <a:spcAft>
                          <a:spcPts val="0"/>
                        </a:spcAft>
                      </a:pPr>
                      <a:r>
                        <a:rPr lang="es-ES" sz="4000" b="0" i="1" dirty="0">
                          <a:solidFill>
                            <a:schemeClr val="tx1">
                              <a:lumMod val="75000"/>
                            </a:schemeClr>
                          </a:solidFill>
                          <a:effectLst/>
                          <a:latin typeface="+mn-lt"/>
                          <a:ea typeface="Times New Roman" panose="02020603050405020304" pitchFamily="18" charset="0"/>
                        </a:rPr>
                        <a:t>Campos de</a:t>
                      </a:r>
                    </a:p>
                    <a:p>
                      <a:pPr algn="r">
                        <a:spcAft>
                          <a:spcPts val="0"/>
                        </a:spcAft>
                      </a:pPr>
                      <a:r>
                        <a:rPr lang="es-ES" sz="4000" b="0" i="1" dirty="0">
                          <a:solidFill>
                            <a:schemeClr val="tx1">
                              <a:lumMod val="75000"/>
                            </a:schemeClr>
                          </a:solidFill>
                          <a:effectLst/>
                          <a:latin typeface="+mn-lt"/>
                          <a:ea typeface="Times New Roman" panose="02020603050405020304" pitchFamily="18" charset="0"/>
                        </a:rPr>
                        <a:t>Aplicación</a:t>
                      </a:r>
                    </a:p>
                    <a:p>
                      <a:pPr algn="r">
                        <a:spcAft>
                          <a:spcPts val="0"/>
                        </a:spcAft>
                      </a:pPr>
                      <a:endParaRPr lang="es-ES" sz="4000" b="0" i="1" dirty="0">
                        <a:solidFill>
                          <a:schemeClr val="tx1">
                            <a:lumMod val="75000"/>
                          </a:schemeClr>
                        </a:solidFill>
                        <a:effectLst/>
                        <a:latin typeface="+mn-lt"/>
                        <a:ea typeface="Times New Roman" panose="02020603050405020304" pitchFamily="18" charset="0"/>
                      </a:endParaRPr>
                    </a:p>
                  </a:txBody>
                  <a:tcPr marL="44450" marR="44450" marT="0" marB="0">
                    <a:solidFill>
                      <a:schemeClr val="tx2">
                        <a:lumMod val="20000"/>
                        <a:lumOff val="80000"/>
                      </a:schemeClr>
                    </a:solidFill>
                  </a:tcPr>
                </a:tc>
                <a:extLst>
                  <a:ext uri="{0D108BD9-81ED-4DB2-BD59-A6C34878D82A}">
                    <a16:rowId xmlns:a16="http://schemas.microsoft.com/office/drawing/2014/main" val="3983067901"/>
                  </a:ext>
                </a:extLst>
              </a:tr>
              <a:tr h="0">
                <a:tc>
                  <a:txBody>
                    <a:bodyPr/>
                    <a:lstStyle/>
                    <a:p>
                      <a:pPr>
                        <a:spcAft>
                          <a:spcPts val="0"/>
                        </a:spcAft>
                      </a:pPr>
                      <a:endParaRPr lang="es-MX" sz="3600" dirty="0">
                        <a:effectLst/>
                        <a:latin typeface="+mn-lt"/>
                      </a:endParaRPr>
                    </a:p>
                    <a:p>
                      <a:pPr>
                        <a:spcAft>
                          <a:spcPts val="0"/>
                        </a:spcAft>
                      </a:pPr>
                      <a:r>
                        <a:rPr lang="es-MX" sz="3600" dirty="0">
                          <a:effectLst/>
                          <a:latin typeface="+mn-lt"/>
                        </a:rPr>
                        <a:t>Científico</a:t>
                      </a:r>
                      <a:endParaRPr lang="es-ES" sz="3600" dirty="0">
                        <a:effectLst/>
                        <a:latin typeface="+mn-lt"/>
                        <a:ea typeface="Times New Roman" panose="02020603050405020304" pitchFamily="18" charset="0"/>
                      </a:endParaRPr>
                    </a:p>
                  </a:txBody>
                  <a:tcPr marL="44450" marR="44450" marT="0" marB="0"/>
                </a:tc>
                <a:tc>
                  <a:txBody>
                    <a:bodyPr/>
                    <a:lstStyle/>
                    <a:p>
                      <a:pPr>
                        <a:spcAft>
                          <a:spcPts val="0"/>
                        </a:spcAft>
                      </a:pPr>
                      <a:r>
                        <a:rPr lang="es-MX" sz="3600" dirty="0">
                          <a:effectLst/>
                          <a:latin typeface="+mn-lt"/>
                        </a:rPr>
                        <a:t>paradigmas</a:t>
                      </a:r>
                      <a:endParaRPr lang="es-ES" sz="3600" dirty="0">
                        <a:effectLst/>
                        <a:latin typeface="+mn-lt"/>
                      </a:endParaRPr>
                    </a:p>
                    <a:p>
                      <a:pPr>
                        <a:spcAft>
                          <a:spcPts val="0"/>
                        </a:spcAft>
                      </a:pPr>
                      <a:r>
                        <a:rPr lang="es-MX" sz="3600" dirty="0">
                          <a:effectLst/>
                          <a:latin typeface="+mn-lt"/>
                        </a:rPr>
                        <a:t>principios</a:t>
                      </a:r>
                      <a:endParaRPr lang="es-ES" sz="3600" dirty="0">
                        <a:effectLst/>
                        <a:latin typeface="+mn-lt"/>
                      </a:endParaRPr>
                    </a:p>
                    <a:p>
                      <a:pPr>
                        <a:spcAft>
                          <a:spcPts val="0"/>
                        </a:spcAft>
                      </a:pPr>
                      <a:r>
                        <a:rPr lang="es-MX" sz="3600" dirty="0">
                          <a:effectLst/>
                          <a:latin typeface="+mn-lt"/>
                        </a:rPr>
                        <a:t>conceptos</a:t>
                      </a:r>
                      <a:endParaRPr lang="es-ES" sz="3600" dirty="0">
                        <a:effectLst/>
                        <a:latin typeface="+mn-lt"/>
                      </a:endParaRPr>
                    </a:p>
                    <a:p>
                      <a:pPr>
                        <a:spcAft>
                          <a:spcPts val="0"/>
                        </a:spcAft>
                      </a:pPr>
                      <a:r>
                        <a:rPr lang="es-MX" sz="3600" dirty="0">
                          <a:effectLst/>
                          <a:latin typeface="+mn-lt"/>
                        </a:rPr>
                        <a:t>Teorías</a:t>
                      </a:r>
                    </a:p>
                    <a:p>
                      <a:pPr>
                        <a:spcAft>
                          <a:spcPts val="0"/>
                        </a:spcAft>
                      </a:pPr>
                      <a:endParaRPr lang="es-ES" sz="2000" dirty="0">
                        <a:effectLst/>
                        <a:latin typeface="+mn-lt"/>
                        <a:ea typeface="Times New Roman" panose="02020603050405020304" pitchFamily="18" charset="0"/>
                      </a:endParaRPr>
                    </a:p>
                  </a:txBody>
                  <a:tcPr marL="44450" marR="44450" marT="0" marB="0"/>
                </a:tc>
                <a:tc vMerge="1">
                  <a:txBody>
                    <a:bodyPr/>
                    <a:lstStyle/>
                    <a:p>
                      <a:pPr>
                        <a:spcAft>
                          <a:spcPts val="0"/>
                        </a:spcAft>
                      </a:pPr>
                      <a:endParaRPr lang="es-ES" sz="2000" dirty="0">
                        <a:effectLst/>
                        <a:latin typeface="+mn-lt"/>
                        <a:ea typeface="Times New Roman" panose="02020603050405020304" pitchFamily="18" charset="0"/>
                      </a:endParaRPr>
                    </a:p>
                  </a:txBody>
                  <a:tcPr marL="44450" marR="44450" marT="0" marB="0"/>
                </a:tc>
                <a:extLst>
                  <a:ext uri="{0D108BD9-81ED-4DB2-BD59-A6C34878D82A}">
                    <a16:rowId xmlns:a16="http://schemas.microsoft.com/office/drawing/2014/main" val="535042131"/>
                  </a:ext>
                </a:extLst>
              </a:tr>
              <a:tr h="0">
                <a:tc>
                  <a:txBody>
                    <a:bodyPr/>
                    <a:lstStyle/>
                    <a:p>
                      <a:pPr>
                        <a:spcAft>
                          <a:spcPts val="0"/>
                        </a:spcAft>
                      </a:pPr>
                      <a:endParaRPr lang="es-MX" sz="3600" dirty="0">
                        <a:effectLst/>
                        <a:latin typeface="+mn-lt"/>
                      </a:endParaRPr>
                    </a:p>
                    <a:p>
                      <a:pPr>
                        <a:spcAft>
                          <a:spcPts val="0"/>
                        </a:spcAft>
                      </a:pPr>
                      <a:r>
                        <a:rPr lang="es-MX" sz="3600" dirty="0">
                          <a:effectLst/>
                          <a:latin typeface="+mn-lt"/>
                        </a:rPr>
                        <a:t>Tecnológica</a:t>
                      </a:r>
                      <a:endParaRPr lang="es-ES" sz="3600" dirty="0">
                        <a:effectLst/>
                        <a:latin typeface="+mn-lt"/>
                        <a:ea typeface="Times New Roman" panose="02020603050405020304" pitchFamily="18" charset="0"/>
                      </a:endParaRPr>
                    </a:p>
                  </a:txBody>
                  <a:tcPr marL="44450" marR="44450" marT="0" marB="0"/>
                </a:tc>
                <a:tc>
                  <a:txBody>
                    <a:bodyPr/>
                    <a:lstStyle/>
                    <a:p>
                      <a:pPr>
                        <a:spcAft>
                          <a:spcPts val="0"/>
                        </a:spcAft>
                      </a:pPr>
                      <a:r>
                        <a:rPr lang="es-MX" sz="3600" dirty="0">
                          <a:effectLst/>
                          <a:latin typeface="+mn-lt"/>
                        </a:rPr>
                        <a:t>metodologías métodos</a:t>
                      </a:r>
                      <a:endParaRPr lang="es-ES" sz="3600" dirty="0">
                        <a:effectLst/>
                        <a:latin typeface="+mn-lt"/>
                      </a:endParaRPr>
                    </a:p>
                    <a:p>
                      <a:pPr>
                        <a:spcAft>
                          <a:spcPts val="0"/>
                        </a:spcAft>
                      </a:pPr>
                      <a:r>
                        <a:rPr lang="es-MX" sz="3600" dirty="0">
                          <a:effectLst/>
                          <a:latin typeface="+mn-lt"/>
                        </a:rPr>
                        <a:t>técnicas</a:t>
                      </a:r>
                      <a:endParaRPr lang="es-ES" sz="3600" dirty="0">
                        <a:effectLst/>
                        <a:latin typeface="+mn-lt"/>
                      </a:endParaRPr>
                    </a:p>
                    <a:p>
                      <a:pPr>
                        <a:spcAft>
                          <a:spcPts val="0"/>
                        </a:spcAft>
                      </a:pPr>
                      <a:r>
                        <a:rPr lang="es-MX" sz="3600" dirty="0">
                          <a:effectLst/>
                          <a:latin typeface="+mn-lt"/>
                        </a:rPr>
                        <a:t>herramientas</a:t>
                      </a:r>
                      <a:endParaRPr lang="es-ES" sz="3600" dirty="0">
                        <a:effectLst/>
                        <a:latin typeface="+mn-lt"/>
                        <a:ea typeface="Times New Roman" panose="02020603050405020304" pitchFamily="18" charset="0"/>
                      </a:endParaRPr>
                    </a:p>
                  </a:txBody>
                  <a:tcPr marL="44450" marR="44450" marT="0" marB="0"/>
                </a:tc>
                <a:tc vMerge="1">
                  <a:txBody>
                    <a:bodyPr/>
                    <a:lstStyle/>
                    <a:p>
                      <a:pPr>
                        <a:spcAft>
                          <a:spcPts val="0"/>
                        </a:spcAft>
                      </a:pPr>
                      <a:endParaRPr lang="es-ES" sz="3600" dirty="0">
                        <a:effectLst/>
                        <a:latin typeface="+mn-lt"/>
                        <a:ea typeface="Times New Roman" panose="02020603050405020304" pitchFamily="18" charset="0"/>
                      </a:endParaRPr>
                    </a:p>
                  </a:txBody>
                  <a:tcPr marL="44450" marR="44450" marT="0" marB="0"/>
                </a:tc>
                <a:extLst>
                  <a:ext uri="{0D108BD9-81ED-4DB2-BD59-A6C34878D82A}">
                    <a16:rowId xmlns:a16="http://schemas.microsoft.com/office/drawing/2014/main" val="3670515414"/>
                  </a:ext>
                </a:extLst>
              </a:tr>
            </a:tbl>
          </a:graphicData>
        </a:graphic>
      </p:graphicFrame>
    </p:spTree>
    <p:extLst>
      <p:ext uri="{BB962C8B-B14F-4D97-AF65-F5344CB8AC3E}">
        <p14:creationId xmlns:p14="http://schemas.microsoft.com/office/powerpoint/2010/main" val="36694333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AFF0668-D284-40FE-96EE-0A94AFC5561E}"/>
              </a:ext>
            </a:extLst>
          </p:cNvPr>
          <p:cNvSpPr txBox="1">
            <a:spLocks noChangeArrowheads="1"/>
          </p:cNvSpPr>
          <p:nvPr/>
        </p:nvSpPr>
        <p:spPr>
          <a:xfrm>
            <a:off x="0" y="0"/>
            <a:ext cx="9144000" cy="4990514"/>
          </a:xfrm>
          <a:prstGeom prst="rect">
            <a:avLst/>
          </a:prstGeom>
        </p:spPr>
        <p:txBody>
          <a:bodyPr>
            <a:noAutofit/>
          </a:bodyPr>
          <a:lstStyle>
            <a:lvl1pPr algn="l" defTabSz="685800" rtl="0" eaLnBrk="1" latinLnBrk="0" hangingPunct="1">
              <a:lnSpc>
                <a:spcPct val="90000"/>
              </a:lnSpc>
              <a:spcBef>
                <a:spcPct val="0"/>
              </a:spcBef>
              <a:buNone/>
              <a:defRPr sz="3200" b="0" i="0" kern="1200" cap="none">
                <a:solidFill>
                  <a:schemeClr val="tx1"/>
                </a:solidFill>
                <a:effectLst/>
                <a:latin typeface="+mj-lt"/>
                <a:ea typeface="+mj-ea"/>
                <a:cs typeface="+mj-cs"/>
              </a:defRPr>
            </a:lvl1pPr>
          </a:lstStyle>
          <a:p>
            <a:pPr marL="0" marR="0" lvl="0" indent="0" algn="l" defTabSz="685800" rtl="0" eaLnBrk="1" fontAlgn="auto" latinLnBrk="0" hangingPunct="1">
              <a:lnSpc>
                <a:spcPct val="100000"/>
              </a:lnSpc>
              <a:spcBef>
                <a:spcPct val="0"/>
              </a:spcBef>
              <a:spcAft>
                <a:spcPts val="0"/>
              </a:spcAft>
              <a:buClrTx/>
              <a:buSzTx/>
              <a:buFontTx/>
              <a:buNone/>
              <a:tabLst/>
              <a:defRPr/>
            </a:pPr>
            <a:r>
              <a:rPr kumimoji="0" lang="es-MX" altLang="es-MX" sz="2400" b="1" i="0" u="none" strike="noStrike" kern="1200" cap="none" spc="0" normalizeH="0" baseline="0" noProof="0" dirty="0">
                <a:ln>
                  <a:noFill/>
                </a:ln>
                <a:solidFill>
                  <a:srgbClr val="CC0000"/>
                </a:solidFill>
                <a:effectLst/>
                <a:uLnTx/>
                <a:uFillTx/>
                <a:latin typeface="Palatino Linotype" panose="02040502050505030304"/>
                <a:ea typeface="+mj-ea"/>
                <a:cs typeface="Times New Roman" panose="02020603050405020304" pitchFamily="18" charset="0"/>
              </a:rPr>
              <a:t>En el proceso</a:t>
            </a:r>
            <a:r>
              <a:rPr kumimoji="0" lang="es-ES" altLang="es-MX" sz="2400" b="1" i="0" u="none" strike="noStrike" kern="1200" cap="none" spc="0" normalizeH="0" baseline="0" noProof="0" dirty="0">
                <a:ln>
                  <a:noFill/>
                </a:ln>
                <a:solidFill>
                  <a:srgbClr val="CC0000"/>
                </a:solidFill>
                <a:effectLst/>
                <a:uLnTx/>
                <a:uFillTx/>
                <a:latin typeface="Palatino Linotype" panose="02040502050505030304"/>
                <a:ea typeface="+mj-ea"/>
                <a:cs typeface="Times New Roman" panose="02020603050405020304" pitchFamily="18" charset="0"/>
              </a:rPr>
              <a:t> de concretización de una disciplina o área del conocimiento se puede observar que en general esta pasa por </a:t>
            </a:r>
            <a:r>
              <a:rPr kumimoji="0" lang="es-MX" altLang="es-MX" sz="2400" b="1" i="0" u="none" strike="noStrike" kern="1200" cap="none" spc="0" normalizeH="0" baseline="0" noProof="0" dirty="0">
                <a:ln>
                  <a:noFill/>
                </a:ln>
                <a:solidFill>
                  <a:srgbClr val="CC0000"/>
                </a:solidFill>
                <a:effectLst/>
                <a:uLnTx/>
                <a:uFillTx/>
                <a:latin typeface="Palatino Linotype" panose="02040502050505030304"/>
                <a:ea typeface="+mj-ea"/>
                <a:cs typeface="Times New Roman" panose="02020603050405020304" pitchFamily="18" charset="0"/>
              </a:rPr>
              <a:t>varios</a:t>
            </a:r>
            <a:r>
              <a:rPr kumimoji="0" lang="es-ES" altLang="es-MX" sz="2400" b="1" i="0" u="none" strike="noStrike" kern="1200" cap="none" spc="0" normalizeH="0" baseline="0" noProof="0" dirty="0">
                <a:ln>
                  <a:noFill/>
                </a:ln>
                <a:solidFill>
                  <a:srgbClr val="CC0000"/>
                </a:solidFill>
                <a:effectLst/>
                <a:uLnTx/>
                <a:uFillTx/>
                <a:latin typeface="Palatino Linotype" panose="02040502050505030304"/>
                <a:ea typeface="+mj-ea"/>
                <a:cs typeface="Times New Roman" panose="02020603050405020304" pitchFamily="18" charset="0"/>
              </a:rPr>
              <a:t> niveles:</a:t>
            </a:r>
          </a:p>
          <a:p>
            <a:pPr marL="0" marR="0" lvl="0" indent="0" algn="l" defTabSz="685800" rtl="0" eaLnBrk="1" fontAlgn="auto" latinLnBrk="0" hangingPunct="1">
              <a:lnSpc>
                <a:spcPct val="100000"/>
              </a:lnSpc>
              <a:spcBef>
                <a:spcPct val="0"/>
              </a:spcBef>
              <a:spcAft>
                <a:spcPts val="0"/>
              </a:spcAft>
              <a:buClrTx/>
              <a:buSzTx/>
              <a:buFontTx/>
              <a:buNone/>
              <a:tabLst/>
              <a:defRPr/>
            </a:pPr>
            <a:br>
              <a:rPr kumimoji="0" lang="es-ES" altLang="es-MX" sz="1200" b="1" i="0"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br>
            <a:r>
              <a:rPr kumimoji="0" lang="es-ES" altLang="es-MX" sz="24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t>1) Temas aislados, se tiene una serie de temas reunidos en forma</a:t>
            </a:r>
            <a:r>
              <a:rPr kumimoji="0" lang="es-MX" altLang="es-MX" sz="24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t> </a:t>
            </a:r>
            <a:r>
              <a:rPr kumimoji="0" lang="es-ES" altLang="es-MX" sz="24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t>circunstancial (diccionario).</a:t>
            </a:r>
          </a:p>
          <a:p>
            <a:pPr marL="0" marR="0" lvl="0" indent="0" algn="l" defTabSz="685800" rtl="0" eaLnBrk="1" fontAlgn="auto" latinLnBrk="0" hangingPunct="1">
              <a:lnSpc>
                <a:spcPct val="100000"/>
              </a:lnSpc>
              <a:spcBef>
                <a:spcPct val="0"/>
              </a:spcBef>
              <a:spcAft>
                <a:spcPts val="0"/>
              </a:spcAft>
              <a:buClrTx/>
              <a:buSzTx/>
              <a:buFontTx/>
              <a:buNone/>
              <a:tabLst/>
              <a:defRPr/>
            </a:pPr>
            <a:br>
              <a:rPr kumimoji="0" lang="es-MX" altLang="es-MX" sz="6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br>
            <a:r>
              <a:rPr kumimoji="0" lang="es-ES"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t>2) Temas agrupados, los temas se agrupan en temas generales</a:t>
            </a:r>
            <a:br>
              <a:rPr kumimoji="0" lang="es-ES"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br>
            <a:r>
              <a:rPr kumimoji="0" lang="es-ES"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t>según un criterio de agrupamiento (enciclopedia).</a:t>
            </a:r>
          </a:p>
          <a:p>
            <a:pPr marL="0" marR="0" lvl="0" indent="0" algn="l" defTabSz="685800" rtl="0" eaLnBrk="1" fontAlgn="auto" latinLnBrk="0" hangingPunct="1">
              <a:lnSpc>
                <a:spcPct val="100000"/>
              </a:lnSpc>
              <a:spcBef>
                <a:spcPct val="0"/>
              </a:spcBef>
              <a:spcAft>
                <a:spcPts val="0"/>
              </a:spcAft>
              <a:buClrTx/>
              <a:buSzTx/>
              <a:buFontTx/>
              <a:buNone/>
              <a:tabLst/>
              <a:defRPr/>
            </a:pPr>
            <a:br>
              <a:rPr kumimoji="0" lang="es-MX" altLang="es-MX" sz="6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br>
            <a:r>
              <a:rPr kumimoji="0" lang="es-ES" altLang="es-MX" sz="24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t>3) Temas jerarquizados o disciplina taxonómica, los temas se</a:t>
            </a:r>
            <a:br>
              <a:rPr kumimoji="0" lang="es-ES" altLang="es-MX" sz="24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br>
            <a:r>
              <a:rPr kumimoji="0" lang="es-ES" altLang="es-MX" sz="24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t>integran según un orden y se tiene una primera relación entre</a:t>
            </a:r>
            <a:br>
              <a:rPr kumimoji="0" lang="es-ES" altLang="es-MX" sz="24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br>
            <a:r>
              <a:rPr kumimoji="0" lang="es-ES" altLang="es-MX" sz="24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t>ellos (biblioteca especializada).</a:t>
            </a:r>
          </a:p>
          <a:p>
            <a:pPr marL="0" marR="0" lvl="0" indent="0" algn="l" defTabSz="685800" rtl="0" eaLnBrk="1" fontAlgn="auto" latinLnBrk="0" hangingPunct="1">
              <a:lnSpc>
                <a:spcPct val="100000"/>
              </a:lnSpc>
              <a:spcBef>
                <a:spcPct val="0"/>
              </a:spcBef>
              <a:spcAft>
                <a:spcPts val="0"/>
              </a:spcAft>
              <a:buClrTx/>
              <a:buSzTx/>
              <a:buFontTx/>
              <a:buNone/>
              <a:tabLst/>
              <a:defRPr/>
            </a:pPr>
            <a:br>
              <a:rPr kumimoji="0" lang="es-MX" altLang="es-MX" sz="6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br>
            <a:r>
              <a:rPr kumimoji="0" lang="es-ES"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t>4) Sistema de conocimiento o disciplina empírica, en este nivel a partir</a:t>
            </a:r>
            <a:r>
              <a:rPr kumimoji="0" lang="es-MX"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t> </a:t>
            </a:r>
            <a:r>
              <a:rPr kumimoji="0" lang="es-ES"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t>de los temas se abstraen reglas, técnicas, métodos y principios</a:t>
            </a:r>
            <a:r>
              <a:rPr kumimoji="0" lang="es-MX"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t> </a:t>
            </a:r>
            <a:r>
              <a:rPr kumimoji="0" lang="es-ES"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t>no aceptados en general y la disciplina se describe</a:t>
            </a:r>
            <a:r>
              <a:rPr kumimoji="0" lang="es-MX"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t> </a:t>
            </a:r>
            <a:r>
              <a:rPr kumimoji="0" lang="es-ES"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t>en término</a:t>
            </a:r>
            <a:r>
              <a:rPr kumimoji="0" lang="es-MX"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t> </a:t>
            </a:r>
            <a:r>
              <a:rPr kumimoji="0" lang="es-ES" altLang="es-MX" sz="2400" b="1" i="1" u="none" strike="noStrike" kern="1200" cap="none" spc="0" normalizeH="0" baseline="0" noProof="0" dirty="0">
                <a:ln>
                  <a:noFill/>
                </a:ln>
                <a:solidFill>
                  <a:srgbClr val="FF0000"/>
                </a:solidFill>
                <a:effectLst/>
                <a:uLnTx/>
                <a:uFillTx/>
                <a:latin typeface="Palatino Linotype" panose="02040502050505030304"/>
                <a:ea typeface="+mj-ea"/>
                <a:cs typeface="Times New Roman" panose="02020603050405020304" pitchFamily="18" charset="0"/>
              </a:rPr>
              <a:t>de estas abstracciones y no de los temas específicos.</a:t>
            </a:r>
          </a:p>
          <a:p>
            <a:pPr marL="0" marR="0" lvl="0" indent="0" algn="l" defTabSz="685800" rtl="0" eaLnBrk="1" fontAlgn="auto" latinLnBrk="0" hangingPunct="1">
              <a:lnSpc>
                <a:spcPct val="100000"/>
              </a:lnSpc>
              <a:spcBef>
                <a:spcPct val="0"/>
              </a:spcBef>
              <a:spcAft>
                <a:spcPts val="0"/>
              </a:spcAft>
              <a:buClrTx/>
              <a:buSzTx/>
              <a:buFontTx/>
              <a:buNone/>
              <a:tabLst/>
              <a:defRPr/>
            </a:pPr>
            <a:br>
              <a:rPr kumimoji="0" lang="es-MX" altLang="es-MX" sz="6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br>
            <a:r>
              <a:rPr kumimoji="0" lang="es-MX" altLang="es-MX" sz="24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t>5</a:t>
            </a:r>
            <a:r>
              <a:rPr kumimoji="0" lang="es-ES" altLang="es-MX" sz="2400" b="1" i="1" u="none" strike="noStrike" kern="1200" cap="none" spc="0" normalizeH="0" baseline="0" noProof="0" dirty="0">
                <a:ln>
                  <a:noFill/>
                </a:ln>
                <a:solidFill>
                  <a:prstClr val="black"/>
                </a:solidFill>
                <a:effectLst/>
                <a:uLnTx/>
                <a:uFillTx/>
                <a:latin typeface="Palatino Linotype" panose="02040502050505030304"/>
                <a:ea typeface="+mj-ea"/>
                <a:cs typeface="Times New Roman" panose="02020603050405020304" pitchFamily="18" charset="0"/>
              </a:rPr>
              <a:t>) Sistema de conocimiento o disciplina</a:t>
            </a:r>
            <a:endParaRPr kumimoji="0" lang="es-ES" altLang="es-MX" sz="2400" b="1" i="1" u="none" strike="noStrike" kern="1200" cap="none" spc="0" normalizeH="0" baseline="0" noProof="0" dirty="0">
              <a:ln>
                <a:noFill/>
              </a:ln>
              <a:solidFill>
                <a:prstClr val="black"/>
              </a:solidFill>
              <a:effectLst/>
              <a:uLnTx/>
              <a:uFillTx/>
              <a:latin typeface="Times-Bold" charset="0"/>
              <a:ea typeface="+mj-ea"/>
              <a:cs typeface="Times New Roman" panose="02020603050405020304" pitchFamily="18" charset="0"/>
            </a:endParaRPr>
          </a:p>
        </p:txBody>
      </p:sp>
      <p:sp>
        <p:nvSpPr>
          <p:cNvPr id="3" name="Rectángulo 2">
            <a:extLst>
              <a:ext uri="{FF2B5EF4-FFF2-40B4-BE49-F238E27FC236}">
                <a16:creationId xmlns:a16="http://schemas.microsoft.com/office/drawing/2014/main" id="{B32A7A7A-E3E0-466F-8B54-F7C1AEE45ACD}"/>
              </a:ext>
            </a:extLst>
          </p:cNvPr>
          <p:cNvSpPr/>
          <p:nvPr/>
        </p:nvSpPr>
        <p:spPr>
          <a:xfrm>
            <a:off x="1252024" y="6129031"/>
            <a:ext cx="7737231" cy="584775"/>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altLang="es-MX" sz="1600" b="1" i="0" u="none" strike="noStrike" kern="1200" cap="none" spc="0" normalizeH="0" baseline="0" noProof="0">
                <a:ln>
                  <a:noFill/>
                </a:ln>
                <a:solidFill>
                  <a:prstClr val="black"/>
                </a:solidFill>
                <a:effectLst/>
                <a:uLnTx/>
                <a:uFillTx/>
                <a:latin typeface="Palatino Linotype" panose="02040502050505030304"/>
                <a:ea typeface="+mn-ea"/>
                <a:cs typeface="Times New Roman" panose="02020603050405020304" pitchFamily="18" charset="0"/>
                <a:hlinkClick r:id="rId2"/>
              </a:rPr>
              <a:t>REPRESENTACIÓN DEL CONOCIMIENTO</a:t>
            </a:r>
            <a:br>
              <a:rPr kumimoji="0" lang="es-MX" altLang="es-MX" sz="1600" b="1" i="0" u="none" strike="noStrike" kern="1200" cap="none" spc="0" normalizeH="0" baseline="0" noProof="0">
                <a:ln>
                  <a:noFill/>
                </a:ln>
                <a:solidFill>
                  <a:prstClr val="black"/>
                </a:solidFill>
                <a:effectLst/>
                <a:uLnTx/>
                <a:uFillTx/>
                <a:latin typeface="Palatino Linotype" panose="02040502050505030304"/>
                <a:ea typeface="+mn-ea"/>
                <a:cs typeface="Times New Roman" panose="02020603050405020304" pitchFamily="18" charset="0"/>
              </a:rPr>
            </a:br>
            <a:r>
              <a:rPr kumimoji="0" lang="es-ES" altLang="es-MX" sz="1600" b="1" i="0" u="none" strike="noStrike" kern="1200" cap="none" spc="0" normalizeH="0" baseline="0" noProof="0">
                <a:ln>
                  <a:noFill/>
                </a:ln>
                <a:solidFill>
                  <a:prstClr val="black"/>
                </a:solidFill>
                <a:effectLst/>
                <a:uLnTx/>
                <a:uFillTx/>
                <a:latin typeface="Times-Bold" charset="0"/>
                <a:ea typeface="+mn-ea"/>
                <a:cs typeface="Times New Roman" panose="02020603050405020304" pitchFamily="18" charset="0"/>
                <a:hlinkClick r:id="rId2"/>
              </a:rPr>
              <a:t>http://www.fgalindosoria.com/eac/evolucion/libro_sistemas_evolutivos/VII1-RCO.pdf</a:t>
            </a:r>
            <a:endParaRPr kumimoji="0" lang="es-MX"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88037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FC7B971A-E712-4B3C-8EB9-1AD4784D2F2D}"/>
              </a:ext>
            </a:extLst>
          </p:cNvPr>
          <p:cNvSpPr/>
          <p:nvPr/>
        </p:nvSpPr>
        <p:spPr>
          <a:xfrm>
            <a:off x="316523" y="1977481"/>
            <a:ext cx="8510953" cy="2419124"/>
          </a:xfrm>
          <a:prstGeom prst="rect">
            <a:avLst/>
          </a:prstGeom>
        </p:spPr>
        <p:txBody>
          <a:bodyPr wrap="square">
            <a:spAutoFit/>
          </a:bodyPr>
          <a:lstStyle/>
          <a:p>
            <a:pPr lvl="0" defTabSz="685800">
              <a:lnSpc>
                <a:spcPct val="90000"/>
              </a:lnSpc>
              <a:spcBef>
                <a:spcPct val="0"/>
              </a:spcBef>
              <a:defRPr/>
            </a:pPr>
            <a:r>
              <a:rPr kumimoji="0" lang="es-ES" altLang="es-MX" sz="3200" b="0" i="0" u="none" strike="noStrike" kern="1200" cap="none" spc="0" normalizeH="0" baseline="0" noProof="0" dirty="0">
                <a:ln>
                  <a:noFill/>
                </a:ln>
                <a:solidFill>
                  <a:prstClr val="black"/>
                </a:solidFill>
                <a:effectLst/>
                <a:uLnTx/>
                <a:uFillTx/>
                <a:latin typeface="Palatino Linotype" panose="02040502050505030304"/>
                <a:ea typeface="+mn-ea"/>
                <a:cs typeface="Times New Roman" panose="02020603050405020304" pitchFamily="18" charset="0"/>
              </a:rPr>
              <a:t>Es importante buscar los conceptos generales, no solo los casos particulares o aplicaciones</a:t>
            </a:r>
            <a:br>
              <a:rPr kumimoji="0" lang="es-ES" altLang="es-MX" sz="3200" b="0" i="0" u="none" strike="noStrike" kern="1200" cap="none" spc="0" normalizeH="0" baseline="0" noProof="0" dirty="0">
                <a:ln>
                  <a:noFill/>
                </a:ln>
                <a:solidFill>
                  <a:prstClr val="black"/>
                </a:solidFill>
                <a:effectLst/>
                <a:uLnTx/>
                <a:uFillTx/>
                <a:latin typeface="Palatino Linotype" panose="02040502050505030304"/>
                <a:ea typeface="+mn-ea"/>
                <a:cs typeface="Times New Roman" panose="02020603050405020304" pitchFamily="18" charset="0"/>
              </a:rPr>
            </a:br>
            <a:r>
              <a:rPr kumimoji="0" lang="es-ES" altLang="es-MX" sz="4000" b="0" i="0" u="none" strike="noStrike" kern="1200" cap="none" spc="0" normalizeH="0" baseline="0" noProof="0" dirty="0">
                <a:ln>
                  <a:noFill/>
                </a:ln>
                <a:solidFill>
                  <a:prstClr val="black"/>
                </a:solidFill>
                <a:effectLst/>
                <a:uLnTx/>
                <a:uFillTx/>
                <a:latin typeface="Palatino Linotype" panose="02040502050505030304"/>
                <a:ea typeface="+mn-ea"/>
                <a:cs typeface="Times New Roman" panose="02020603050405020304" pitchFamily="18" charset="0"/>
              </a:rPr>
              <a:t> </a:t>
            </a:r>
            <a:br>
              <a:rPr kumimoji="0" lang="es-ES" altLang="es-MX" sz="4000" b="0" i="0" u="none" strike="noStrike" kern="1200" cap="none" spc="0" normalizeH="0" baseline="0" noProof="0" dirty="0">
                <a:ln>
                  <a:noFill/>
                </a:ln>
                <a:solidFill>
                  <a:prstClr val="black"/>
                </a:solidFill>
                <a:effectLst/>
                <a:uLnTx/>
                <a:uFillTx/>
                <a:latin typeface="Palatino Linotype" panose="02040502050505030304"/>
                <a:ea typeface="+mn-ea"/>
                <a:cs typeface="Times New Roman" panose="02020603050405020304" pitchFamily="18" charset="0"/>
              </a:rPr>
            </a:br>
            <a:r>
              <a:rPr lang="es-ES" altLang="es-MX" sz="3200" dirty="0">
                <a:solidFill>
                  <a:prstClr val="black"/>
                </a:solidFill>
                <a:latin typeface="Palatino Linotype" panose="02040502050505030304"/>
                <a:cs typeface="Times New Roman" panose="02020603050405020304" pitchFamily="18" charset="0"/>
              </a:rPr>
              <a:t>Necesitamos aplicar </a:t>
            </a:r>
            <a:r>
              <a:rPr kumimoji="0" lang="es-ES" altLang="es-MX" sz="3200" b="0" i="0" u="none" strike="noStrike" kern="1200" cap="none" spc="0" normalizeH="0" baseline="0" noProof="0" dirty="0">
                <a:ln>
                  <a:noFill/>
                </a:ln>
                <a:solidFill>
                  <a:prstClr val="black"/>
                </a:solidFill>
                <a:effectLst/>
                <a:uLnTx/>
                <a:uFillTx/>
                <a:latin typeface="Palatino Linotype" panose="02040502050505030304"/>
                <a:ea typeface="+mn-ea"/>
                <a:cs typeface="Times New Roman" panose="02020603050405020304" pitchFamily="18" charset="0"/>
              </a:rPr>
              <a:t>las reglas generales a los diferentes casos particulares</a:t>
            </a:r>
          </a:p>
        </p:txBody>
      </p:sp>
    </p:spTree>
    <p:extLst>
      <p:ext uri="{BB962C8B-B14F-4D97-AF65-F5344CB8AC3E}">
        <p14:creationId xmlns:p14="http://schemas.microsoft.com/office/powerpoint/2010/main" val="1705464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3BAD976C-860D-4DCF-B7EA-12843F2D2707}"/>
              </a:ext>
            </a:extLst>
          </p:cNvPr>
          <p:cNvGraphicFramePr>
            <a:graphicFrameLocks noGrp="1"/>
          </p:cNvGraphicFramePr>
          <p:nvPr>
            <p:extLst>
              <p:ext uri="{D42A27DB-BD31-4B8C-83A1-F6EECF244321}">
                <p14:modId xmlns:p14="http://schemas.microsoft.com/office/powerpoint/2010/main" val="3359194419"/>
              </p:ext>
            </p:extLst>
          </p:nvPr>
        </p:nvGraphicFramePr>
        <p:xfrm>
          <a:off x="58056" y="708556"/>
          <a:ext cx="9027887" cy="5894663"/>
        </p:xfrm>
        <a:graphic>
          <a:graphicData uri="http://schemas.openxmlformats.org/drawingml/2006/table">
            <a:tbl>
              <a:tblPr firstRow="1" bandRow="1">
                <a:tableStyleId>{5C22544A-7EE6-4342-B048-85BDC9FD1C3A}</a:tableStyleId>
              </a:tblPr>
              <a:tblGrid>
                <a:gridCol w="4105981">
                  <a:extLst>
                    <a:ext uri="{9D8B030D-6E8A-4147-A177-3AD203B41FA5}">
                      <a16:colId xmlns:a16="http://schemas.microsoft.com/office/drawing/2014/main" val="2474675445"/>
                    </a:ext>
                  </a:extLst>
                </a:gridCol>
                <a:gridCol w="582134">
                  <a:extLst>
                    <a:ext uri="{9D8B030D-6E8A-4147-A177-3AD203B41FA5}">
                      <a16:colId xmlns:a16="http://schemas.microsoft.com/office/drawing/2014/main" val="2929306787"/>
                    </a:ext>
                  </a:extLst>
                </a:gridCol>
                <a:gridCol w="3712029">
                  <a:extLst>
                    <a:ext uri="{9D8B030D-6E8A-4147-A177-3AD203B41FA5}">
                      <a16:colId xmlns:a16="http://schemas.microsoft.com/office/drawing/2014/main" val="2863234396"/>
                    </a:ext>
                  </a:extLst>
                </a:gridCol>
                <a:gridCol w="627743">
                  <a:extLst>
                    <a:ext uri="{9D8B030D-6E8A-4147-A177-3AD203B41FA5}">
                      <a16:colId xmlns:a16="http://schemas.microsoft.com/office/drawing/2014/main" val="3022480239"/>
                    </a:ext>
                  </a:extLst>
                </a:gridCol>
              </a:tblGrid>
              <a:tr h="408263">
                <a:tc>
                  <a:txBody>
                    <a:bodyPr/>
                    <a:lstStyle/>
                    <a:p>
                      <a:pPr algn="ctr"/>
                      <a:r>
                        <a:rPr lang="es-MX" dirty="0"/>
                        <a:t>Ir a</a:t>
                      </a:r>
                    </a:p>
                  </a:txBody>
                  <a:tcPr>
                    <a:noFill/>
                  </a:tcPr>
                </a:tc>
                <a:tc>
                  <a:txBody>
                    <a:bodyPr/>
                    <a:lstStyle/>
                    <a:p>
                      <a:pPr algn="ctr"/>
                      <a:r>
                        <a:rPr lang="es-MX" dirty="0"/>
                        <a:t>#</a:t>
                      </a:r>
                    </a:p>
                  </a:txBody>
                  <a:tcPr>
                    <a:noFill/>
                  </a:tcPr>
                </a:tc>
                <a:tc>
                  <a:txBody>
                    <a:bodyPr/>
                    <a:lstStyle/>
                    <a:p>
                      <a:pPr algn="ctr"/>
                      <a:r>
                        <a:rPr lang="es-MX" dirty="0"/>
                        <a:t>Ir a</a:t>
                      </a:r>
                    </a:p>
                  </a:txBody>
                  <a:tcPr>
                    <a:noFill/>
                  </a:tcPr>
                </a:tc>
                <a:tc>
                  <a:txBody>
                    <a:bodyPr/>
                    <a:lstStyle/>
                    <a:p>
                      <a:pPr algn="ctr"/>
                      <a:r>
                        <a:rPr lang="es-MX" dirty="0"/>
                        <a:t>#</a:t>
                      </a:r>
                    </a:p>
                  </a:txBody>
                  <a:tcPr>
                    <a:noFill/>
                  </a:tcPr>
                </a:tc>
                <a:extLst>
                  <a:ext uri="{0D108BD9-81ED-4DB2-BD59-A6C34878D82A}">
                    <a16:rowId xmlns:a16="http://schemas.microsoft.com/office/drawing/2014/main" val="162593965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1</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2" action="ppaction://hlinksldjump"/>
                        </a:rPr>
                        <a:t>.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2" action="ppaction://hlinksldjump"/>
                        </a:rPr>
                        <a:t>INTRODUCCIÓN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1.1 Génesis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1.2 Actualidad (24 de Febrero del 2018)</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1.3 Epistemología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 </a:t>
                      </a:r>
                      <a:r>
                        <a:rPr kumimoji="0" lang="es-ES"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3" action="ppaction://hlinksldjump"/>
                        </a:rPr>
                        <a:t>FUNDAMENTACIÓN</a:t>
                      </a:r>
                      <a:endParaRPr kumimoji="0" lang="es-MX"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 Fundamentos de la Informática: Ciencias, </a:t>
                      </a: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Teorías, Teoremas, Leyes, Paradigmas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4318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4" action="ppaction://hlinksldjump"/>
                        </a:rPr>
                        <a:t>2.1.1 Paradigmas de la 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2.1.1.1 Paradigma de sistemas.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 Paradigma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2.1.1.2.1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Aspectos de la Información:</a:t>
                      </a: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Datos, Entropía 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12954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Conocimiento...</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5" action="ppaction://hlinksldjump"/>
                        </a:rPr>
                        <a:t>2.1.1.3 Paradigma de factores esenciales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2.1.1.3.1 Materia –Energía-Información</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(MEI)</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Algunas Relaciones entre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materia, energía e información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2.1.1.4 Paradigma de evolución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2.1.1.5 Paradigma del mínimo esfuerzo</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2.3 Propiedades Informáticas: Densidad y</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 Frecuencia, Simetría...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2.3.1 Simetría y Teorema de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Noether</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hlinkClick r:id="rId2" action="ppaction://hlinksldjump"/>
                        </a:rPr>
                        <a:t>3</a:t>
                      </a:r>
                      <a:endPar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3" action="ppaction://hlinksldjump"/>
                        </a:rPr>
                        <a:t>46</a:t>
                      </a:r>
                      <a:endPar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4" action="ppaction://hlinksldjump"/>
                        </a:rPr>
                        <a:t>56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5" action="ppaction://hlinksldjump"/>
                        </a:rPr>
                        <a:t>96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6" action="ppaction://hlinksldjump"/>
                        </a:rPr>
                        <a:t>118</a:t>
                      </a:r>
                      <a:endParaRPr lang="es-MX" sz="1400" b="0" dirty="0">
                        <a:solidFill>
                          <a:schemeClr val="tx1"/>
                        </a:solidFill>
                      </a:endParaRPr>
                    </a:p>
                  </a:txBody>
                  <a:tcPr>
                    <a:noFill/>
                  </a:tcPr>
                </a:tc>
                <a:tc>
                  <a:txBody>
                    <a:bodyPr/>
                    <a:lstStyle/>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2.4 Métodos, Técnicas Informáticas: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Búsqueda...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2.5 Áreas de la Informática: Inteligencia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Artificial y Vida Artificial, Robótica...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7" action="ppaction://hlinksldjump"/>
                        </a:rPr>
                        <a:t>INFORMÁTICA APLICADA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3.1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Técnoinformática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3.2 Algunas áreas de aplicación de la</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Informática Educativa,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Administrativa, Medico  </a:t>
                      </a: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Biológica....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8" action="ppaction://hlinksldjump"/>
                        </a:rPr>
                        <a:t>INTERRELACIONES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4.1. Interdisciplina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4.2 Conceptos comunes a múltiples áreas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4.3 La Informática Ciencia Fundamenta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4.4 Informatización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9" action="ppaction://hlinksldjump"/>
                        </a:rPr>
                        <a:t>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5.1 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5.2 Transmisión Instantánea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Conclusión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7" action="ppaction://hlinksldjump"/>
                        </a:rPr>
                        <a:t>157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8" action="ppaction://hlinksldjump"/>
                        </a:rPr>
                        <a:t>217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9" action="ppaction://hlinksldjump"/>
                        </a:rPr>
                        <a:t>243</a:t>
                      </a:r>
                      <a:endParaRPr lang="es-MX" sz="1400" dirty="0">
                        <a:solidFill>
                          <a:schemeClr val="tx1"/>
                        </a:solidFill>
                      </a:endParaRPr>
                    </a:p>
                  </a:txBody>
                  <a:tcPr>
                    <a:noFill/>
                  </a:tcPr>
                </a:tc>
                <a:extLst>
                  <a:ext uri="{0D108BD9-81ED-4DB2-BD59-A6C34878D82A}">
                    <a16:rowId xmlns:a16="http://schemas.microsoft.com/office/drawing/2014/main" val="2588731506"/>
                  </a:ext>
                </a:extLst>
              </a:tr>
            </a:tbl>
          </a:graphicData>
        </a:graphic>
      </p:graphicFrame>
      <p:sp>
        <p:nvSpPr>
          <p:cNvPr id="4" name="Rectángulo 3">
            <a:extLst>
              <a:ext uri="{FF2B5EF4-FFF2-40B4-BE49-F238E27FC236}">
                <a16:creationId xmlns:a16="http://schemas.microsoft.com/office/drawing/2014/main" id="{8E9FFC44-C780-44F2-89F0-CE0FCF21096B}"/>
              </a:ext>
            </a:extLst>
          </p:cNvPr>
          <p:cNvSpPr/>
          <p:nvPr/>
        </p:nvSpPr>
        <p:spPr>
          <a:xfrm>
            <a:off x="506985" y="0"/>
            <a:ext cx="8307231" cy="67710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Esquema</a:t>
            </a:r>
            <a:endParaRPr kumimoji="0" lang="es-MX" sz="20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hlinkClick r:id="rId10"/>
              </a:rPr>
              <a:t>http://www.fgalindosoria.com/informatica/Informatica18/Informatica_Esquema.pdf</a:t>
            </a:r>
            <a:endParaRPr kumimoji="0" 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
        <p:nvSpPr>
          <p:cNvPr id="2" name="Rectángulo 1">
            <a:extLst>
              <a:ext uri="{FF2B5EF4-FFF2-40B4-BE49-F238E27FC236}">
                <a16:creationId xmlns:a16="http://schemas.microsoft.com/office/drawing/2014/main" id="{2F3835F8-FF1A-467D-8480-6BF140C39AC7}"/>
              </a:ext>
            </a:extLst>
          </p:cNvPr>
          <p:cNvSpPr/>
          <p:nvPr/>
        </p:nvSpPr>
        <p:spPr>
          <a:xfrm>
            <a:off x="4178912" y="6519446"/>
            <a:ext cx="4965088"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FFFFCC"/>
                </a:solidFill>
                <a:effectLst/>
                <a:uLnTx/>
                <a:uFillTx/>
                <a:latin typeface="Times New Roman"/>
                <a:ea typeface="+mn-ea"/>
                <a:cs typeface="+mn-cs"/>
                <a:hlinkClick r:id="rId11"/>
              </a:rPr>
              <a:t>http://www.fgalindosoria.com/informatica/Informatica18/</a:t>
            </a:r>
            <a:endParaRPr kumimoji="0" lang="es-MX" sz="16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10972464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FB77BBDF-E139-49CA-86DF-FC952469799A}"/>
              </a:ext>
            </a:extLst>
          </p:cNvPr>
          <p:cNvGraphicFramePr>
            <a:graphicFrameLocks noGrp="1"/>
          </p:cNvGraphicFramePr>
          <p:nvPr>
            <p:extLst>
              <p:ext uri="{D42A27DB-BD31-4B8C-83A1-F6EECF244321}">
                <p14:modId xmlns:p14="http://schemas.microsoft.com/office/powerpoint/2010/main" val="1313634835"/>
              </p:ext>
            </p:extLst>
          </p:nvPr>
        </p:nvGraphicFramePr>
        <p:xfrm>
          <a:off x="357449" y="386774"/>
          <a:ext cx="8477062" cy="4968240"/>
        </p:xfrm>
        <a:graphic>
          <a:graphicData uri="http://schemas.openxmlformats.org/drawingml/2006/table">
            <a:tbl>
              <a:tblPr firstRow="1" bandRow="1">
                <a:tableStyleId>{5C22544A-7EE6-4342-B048-85BDC9FD1C3A}</a:tableStyleId>
              </a:tblPr>
              <a:tblGrid>
                <a:gridCol w="2371683">
                  <a:extLst>
                    <a:ext uri="{9D8B030D-6E8A-4147-A177-3AD203B41FA5}">
                      <a16:colId xmlns:a16="http://schemas.microsoft.com/office/drawing/2014/main" val="1361243788"/>
                    </a:ext>
                  </a:extLst>
                </a:gridCol>
                <a:gridCol w="6105379">
                  <a:extLst>
                    <a:ext uri="{9D8B030D-6E8A-4147-A177-3AD203B41FA5}">
                      <a16:colId xmlns:a16="http://schemas.microsoft.com/office/drawing/2014/main" val="2862156412"/>
                    </a:ext>
                  </a:extLst>
                </a:gridCol>
              </a:tblGrid>
              <a:tr h="370840">
                <a:tc>
                  <a:txBody>
                    <a:bodyPr/>
                    <a:lstStyle/>
                    <a:p>
                      <a:endParaRPr lang="es-MX" sz="1400" dirty="0">
                        <a:latin typeface="Times New Roman" panose="02020603050405020304" pitchFamily="18" charset="0"/>
                        <a:cs typeface="Times New Roman" panose="02020603050405020304" pitchFamily="18" charset="0"/>
                      </a:endParaRPr>
                    </a:p>
                  </a:txBody>
                  <a:tcP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Informática</a:t>
                      </a:r>
                      <a:b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es una Ciencia o Disciplina con</a:t>
                      </a:r>
                      <a:endParaRPr kumimoji="0" lang="es-MX"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s-MX" sz="14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txBody>
                  <a:tcPr>
                    <a:noFill/>
                  </a:tcPr>
                </a:tc>
                <a:extLst>
                  <a:ext uri="{0D108BD9-81ED-4DB2-BD59-A6C34878D82A}">
                    <a16:rowId xmlns:a16="http://schemas.microsoft.com/office/drawing/2014/main" val="3252838142"/>
                  </a:ext>
                </a:extLst>
              </a:tr>
              <a:tr h="370840">
                <a:tc>
                  <a:txBody>
                    <a:bodyPr/>
                    <a:lstStyle/>
                    <a:p>
                      <a:endParaRPr lang="es-ES" sz="1000" b="1" dirty="0">
                        <a:latin typeface="Times New Roman" panose="02020603050405020304" pitchFamily="18" charset="0"/>
                        <a:cs typeface="Times New Roman" panose="02020603050405020304" pitchFamily="18" charset="0"/>
                      </a:endParaRPr>
                    </a:p>
                    <a:p>
                      <a:r>
                        <a:rPr lang="es-ES" sz="3200" b="1" dirty="0">
                          <a:latin typeface="Times New Roman" panose="02020603050405020304" pitchFamily="18" charset="0"/>
                          <a:cs typeface="Times New Roman" panose="02020603050405020304" pitchFamily="18" charset="0"/>
                        </a:rPr>
                        <a:t>Nivel Científico</a:t>
                      </a:r>
                    </a:p>
                    <a:p>
                      <a:endParaRPr lang="es-MX" sz="2800" dirty="0">
                        <a:latin typeface="Times New Roman" panose="02020603050405020304" pitchFamily="18" charset="0"/>
                        <a:cs typeface="Times New Roman" panose="02020603050405020304" pitchFamily="18" charset="0"/>
                      </a:endParaRPr>
                    </a:p>
                  </a:txBody>
                  <a:tcPr>
                    <a:noFill/>
                  </a:tcPr>
                </a:tc>
                <a:tc>
                  <a:txBody>
                    <a:bodyPr/>
                    <a:lstStyle/>
                    <a:p>
                      <a:r>
                        <a:rPr kumimoji="0" lang="es-ES_tradnl"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principios,</a:t>
                      </a:r>
                      <a:br>
                        <a:rPr kumimoji="0" lang="es-ES_tradnl"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ES_tradnl"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conceptos,</a:t>
                      </a:r>
                      <a:br>
                        <a:rPr kumimoji="0" lang="es-ES_tradnl"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ES_tradnl" altLang="es-MX" sz="32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teorías,</a:t>
                      </a:r>
                      <a:endParaRPr kumimoji="0" lang="es-ES_tradnl"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noFill/>
                  </a:tcPr>
                </a:tc>
                <a:extLst>
                  <a:ext uri="{0D108BD9-81ED-4DB2-BD59-A6C34878D82A}">
                    <a16:rowId xmlns:a16="http://schemas.microsoft.com/office/drawing/2014/main" val="4021483656"/>
                  </a:ext>
                </a:extLst>
              </a:tr>
              <a:tr h="370840">
                <a:tc>
                  <a:txBody>
                    <a:bodyPr/>
                    <a:lstStyle/>
                    <a:p>
                      <a:endParaRPr lang="es-ES" sz="800" b="1" dirty="0">
                        <a:latin typeface="Times New Roman" panose="02020603050405020304" pitchFamily="18" charset="0"/>
                        <a:cs typeface="Times New Roman" panose="02020603050405020304" pitchFamily="18" charset="0"/>
                      </a:endParaRPr>
                    </a:p>
                    <a:p>
                      <a:r>
                        <a:rPr lang="es-ES" sz="3200" b="1" dirty="0">
                          <a:latin typeface="Times New Roman" panose="02020603050405020304" pitchFamily="18" charset="0"/>
                          <a:cs typeface="Times New Roman" panose="02020603050405020304" pitchFamily="18" charset="0"/>
                        </a:rPr>
                        <a:t>Nivel Tecnológico</a:t>
                      </a:r>
                    </a:p>
                    <a:p>
                      <a:endParaRPr lang="es-MX" sz="2800" dirty="0">
                        <a:latin typeface="Times New Roman" panose="02020603050405020304" pitchFamily="18" charset="0"/>
                        <a:cs typeface="Times New Roman" panose="02020603050405020304" pitchFamily="18" charset="0"/>
                      </a:endParaRPr>
                    </a:p>
                  </a:txBody>
                  <a:tcP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s-ES_tradnl" altLang="es-MX" sz="3200" b="1" dirty="0">
                          <a:solidFill>
                            <a:schemeClr val="tx1"/>
                          </a:solidFill>
                          <a:latin typeface="Times New Roman" panose="02020603050405020304" pitchFamily="18" charset="0"/>
                          <a:cs typeface="Times New Roman" panose="02020603050405020304" pitchFamily="18" charset="0"/>
                        </a:rPr>
                        <a:t>métodos,</a:t>
                      </a:r>
                      <a:br>
                        <a:rPr lang="es-ES_tradnl" altLang="es-MX" sz="3200" b="1" dirty="0">
                          <a:solidFill>
                            <a:schemeClr val="tx1"/>
                          </a:solidFill>
                          <a:latin typeface="Times New Roman" panose="02020603050405020304" pitchFamily="18" charset="0"/>
                          <a:cs typeface="Times New Roman" panose="02020603050405020304" pitchFamily="18" charset="0"/>
                        </a:rPr>
                      </a:br>
                      <a:r>
                        <a:rPr lang="es-ES_tradnl" altLang="es-MX" sz="3200" b="1" dirty="0">
                          <a:solidFill>
                            <a:schemeClr val="tx1"/>
                          </a:solidFill>
                          <a:latin typeface="Times New Roman" panose="02020603050405020304" pitchFamily="18" charset="0"/>
                          <a:cs typeface="Times New Roman" panose="02020603050405020304" pitchFamily="18" charset="0"/>
                        </a:rPr>
                        <a:t>técnicas,</a:t>
                      </a:r>
                      <a:br>
                        <a:rPr lang="es-ES_tradnl" altLang="es-MX" sz="3200" b="1" dirty="0">
                          <a:solidFill>
                            <a:schemeClr val="tx1"/>
                          </a:solidFill>
                          <a:latin typeface="Times New Roman" panose="02020603050405020304" pitchFamily="18" charset="0"/>
                          <a:cs typeface="Times New Roman" panose="02020603050405020304" pitchFamily="18" charset="0"/>
                        </a:rPr>
                      </a:br>
                      <a:r>
                        <a:rPr lang="es-ES_tradnl" altLang="es-MX" sz="3200" b="1" dirty="0">
                          <a:solidFill>
                            <a:schemeClr val="tx1"/>
                          </a:solidFill>
                          <a:latin typeface="Times New Roman" panose="02020603050405020304" pitchFamily="18" charset="0"/>
                          <a:cs typeface="Times New Roman" panose="02020603050405020304" pitchFamily="18" charset="0"/>
                        </a:rPr>
                        <a:t>herramientas propias</a:t>
                      </a:r>
                    </a:p>
                    <a:p>
                      <a:pPr marL="0" marR="0" lvl="0" indent="0" algn="l" defTabSz="685800" rtl="0" eaLnBrk="1" fontAlgn="auto" latinLnBrk="0" hangingPunct="1">
                        <a:lnSpc>
                          <a:spcPct val="100000"/>
                        </a:lnSpc>
                        <a:spcBef>
                          <a:spcPts val="0"/>
                        </a:spcBef>
                        <a:spcAft>
                          <a:spcPts val="0"/>
                        </a:spcAft>
                        <a:buClrTx/>
                        <a:buSzTx/>
                        <a:buFontTx/>
                        <a:buNone/>
                        <a:tabLst/>
                        <a:defRPr/>
                      </a:pPr>
                      <a:r>
                        <a:rPr lang="es-ES_tradnl" altLang="es-MX" sz="3200" b="1" dirty="0">
                          <a:solidFill>
                            <a:schemeClr val="tx1"/>
                          </a:solidFill>
                          <a:latin typeface="Times New Roman" panose="02020603050405020304" pitchFamily="18" charset="0"/>
                          <a:cs typeface="Times New Roman" panose="02020603050405020304" pitchFamily="18" charset="0"/>
                        </a:rPr>
                        <a:t>Tecnologías</a:t>
                      </a:r>
                      <a:endParaRPr lang="es-MX" sz="3200" dirty="0">
                        <a:latin typeface="Times New Roman" panose="02020603050405020304" pitchFamily="18" charset="0"/>
                        <a:cs typeface="Times New Roman" panose="02020603050405020304" pitchFamily="18" charset="0"/>
                      </a:endParaRPr>
                    </a:p>
                  </a:txBody>
                  <a:tcPr>
                    <a:noFill/>
                  </a:tcPr>
                </a:tc>
                <a:extLst>
                  <a:ext uri="{0D108BD9-81ED-4DB2-BD59-A6C34878D82A}">
                    <a16:rowId xmlns:a16="http://schemas.microsoft.com/office/drawing/2014/main" val="1851260204"/>
                  </a:ext>
                </a:extLst>
              </a:tr>
            </a:tbl>
          </a:graphicData>
        </a:graphic>
      </p:graphicFrame>
      <p:sp>
        <p:nvSpPr>
          <p:cNvPr id="2" name="Rectángulo 1">
            <a:extLst>
              <a:ext uri="{FF2B5EF4-FFF2-40B4-BE49-F238E27FC236}">
                <a16:creationId xmlns:a16="http://schemas.microsoft.com/office/drawing/2014/main" id="{92C4F4DF-778A-44BD-8A92-469B73702824}"/>
              </a:ext>
            </a:extLst>
          </p:cNvPr>
          <p:cNvSpPr/>
          <p:nvPr/>
        </p:nvSpPr>
        <p:spPr>
          <a:xfrm>
            <a:off x="6583681" y="1676777"/>
            <a:ext cx="2091929" cy="4370427"/>
          </a:xfrm>
          <a:prstGeom prst="rect">
            <a:avLst/>
          </a:prstGeom>
          <a:solidFill>
            <a:schemeClr val="accent1">
              <a:lumMod val="20000"/>
              <a:lumOff val="80000"/>
            </a:schemeClr>
          </a:solidFill>
        </p:spPr>
        <p:txBody>
          <a:bodyPr wrap="square">
            <a:spAutoFit/>
          </a:bodyPr>
          <a:lstStyle/>
          <a:p>
            <a:pPr lvl="0" algn="r" defTabSz="685800"/>
            <a:endParaRPr lang="es-ES" sz="1400" b="1" i="1" dirty="0">
              <a:solidFill>
                <a:prstClr val="black">
                  <a:lumMod val="75000"/>
                </a:prstClr>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r" defTabSz="685800"/>
            <a:r>
              <a:rPr lang="es-ES" sz="3200" b="1" i="1" dirty="0">
                <a:solidFill>
                  <a:prstClr val="black">
                    <a:lumMod val="75000"/>
                  </a:prstClr>
                </a:solidFill>
                <a:latin typeface="Times New Roman" panose="02020603050405020304" pitchFamily="18" charset="0"/>
                <a:ea typeface="Times New Roman" panose="02020603050405020304" pitchFamily="18" charset="0"/>
                <a:cs typeface="Times New Roman" panose="02020603050405020304" pitchFamily="18" charset="0"/>
              </a:rPr>
              <a:t>Áreas de Desarrollo</a:t>
            </a:r>
          </a:p>
          <a:p>
            <a:pPr lvl="0" algn="r" defTabSz="685800"/>
            <a:endParaRPr lang="es-ES" sz="3200" b="1" i="1" dirty="0">
              <a:solidFill>
                <a:prstClr val="black">
                  <a:lumMod val="75000"/>
                </a:prstClr>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r" defTabSz="685800"/>
            <a:r>
              <a:rPr lang="es-ES" sz="3200" b="1" i="1" dirty="0">
                <a:solidFill>
                  <a:prstClr val="black">
                    <a:lumMod val="75000"/>
                  </a:prstClr>
                </a:solidFill>
                <a:latin typeface="Times New Roman" panose="02020603050405020304" pitchFamily="18" charset="0"/>
                <a:ea typeface="Times New Roman" panose="02020603050405020304" pitchFamily="18" charset="0"/>
                <a:cs typeface="Times New Roman" panose="02020603050405020304" pitchFamily="18" charset="0"/>
              </a:rPr>
              <a:t>Y</a:t>
            </a:r>
          </a:p>
          <a:p>
            <a:pPr lvl="0" algn="r" defTabSz="685800"/>
            <a:endParaRPr lang="es-ES" sz="3200" b="1" i="1" dirty="0">
              <a:solidFill>
                <a:prstClr val="black">
                  <a:lumMod val="75000"/>
                </a:prstClr>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r" defTabSz="685800"/>
            <a:r>
              <a:rPr lang="es-ES" sz="3200" b="1" i="1" dirty="0">
                <a:solidFill>
                  <a:prstClr val="black">
                    <a:lumMod val="75000"/>
                  </a:prstClr>
                </a:solidFill>
                <a:latin typeface="Times New Roman" panose="02020603050405020304" pitchFamily="18" charset="0"/>
                <a:ea typeface="Times New Roman" panose="02020603050405020304" pitchFamily="18" charset="0"/>
                <a:cs typeface="Times New Roman" panose="02020603050405020304" pitchFamily="18" charset="0"/>
              </a:rPr>
              <a:t>Campos de</a:t>
            </a:r>
          </a:p>
          <a:p>
            <a:pPr lvl="0" algn="r" defTabSz="685800"/>
            <a:r>
              <a:rPr lang="es-ES" sz="3200" b="1" i="1" dirty="0">
                <a:solidFill>
                  <a:prstClr val="black">
                    <a:lumMod val="75000"/>
                  </a:prstClr>
                </a:solidFill>
                <a:latin typeface="Times New Roman" panose="02020603050405020304" pitchFamily="18" charset="0"/>
                <a:ea typeface="Times New Roman" panose="02020603050405020304" pitchFamily="18" charset="0"/>
                <a:cs typeface="Times New Roman" panose="02020603050405020304" pitchFamily="18" charset="0"/>
              </a:rPr>
              <a:t>Aplicación</a:t>
            </a:r>
          </a:p>
          <a:p>
            <a:pPr lvl="0" algn="r" defTabSz="685800"/>
            <a:endParaRPr lang="es-ES" sz="4000" i="1" dirty="0">
              <a:solidFill>
                <a:prstClr val="black">
                  <a:lumMod val="75000"/>
                </a:prstClr>
              </a:solidFill>
              <a:ea typeface="Times New Roman" panose="02020603050405020304" pitchFamily="18" charset="0"/>
            </a:endParaRPr>
          </a:p>
        </p:txBody>
      </p:sp>
    </p:spTree>
    <p:extLst>
      <p:ext uri="{BB962C8B-B14F-4D97-AF65-F5344CB8AC3E}">
        <p14:creationId xmlns:p14="http://schemas.microsoft.com/office/powerpoint/2010/main" val="35735095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406993A3-B4FD-4378-84C8-9584638282A7}"/>
              </a:ext>
            </a:extLst>
          </p:cNvPr>
          <p:cNvSpPr>
            <a:spLocks noChangeArrowheads="1"/>
          </p:cNvSpPr>
          <p:nvPr/>
        </p:nvSpPr>
        <p:spPr bwMode="auto">
          <a:xfrm>
            <a:off x="7239000" y="5847773"/>
            <a:ext cx="13773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Informática</a:t>
            </a:r>
            <a:endParaRPr kumimoji="0" lang="es-ES" altLang="es-MX" sz="20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30723" name="Rectangle 3">
            <a:extLst>
              <a:ext uri="{FF2B5EF4-FFF2-40B4-BE49-F238E27FC236}">
                <a16:creationId xmlns:a16="http://schemas.microsoft.com/office/drawing/2014/main" id="{9FC5D9C6-D3E8-40BA-B81B-FECF1CC8DA08}"/>
              </a:ext>
            </a:extLst>
          </p:cNvPr>
          <p:cNvSpPr>
            <a:spLocks noChangeArrowheads="1"/>
          </p:cNvSpPr>
          <p:nvPr/>
        </p:nvSpPr>
        <p:spPr bwMode="auto">
          <a:xfrm rot="10800000" flipV="1">
            <a:off x="4668809" y="6383405"/>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hlinkClick r:id="rId2"/>
              </a:rPr>
              <a:t>http://www.fgalindosoria.com/informatica/</a:t>
            </a:r>
            <a:r>
              <a:rPr kumimoji="0" lang="en-US" altLang="es-MX" sz="1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p>
        </p:txBody>
      </p:sp>
      <p:sp>
        <p:nvSpPr>
          <p:cNvPr id="30724" name="Rectangle 4">
            <a:extLst>
              <a:ext uri="{FF2B5EF4-FFF2-40B4-BE49-F238E27FC236}">
                <a16:creationId xmlns:a16="http://schemas.microsoft.com/office/drawing/2014/main" id="{C7FBBA5A-1DFB-4678-A835-C14BF43FE192}"/>
              </a:ext>
            </a:extLst>
          </p:cNvPr>
          <p:cNvSpPr>
            <a:spLocks noChangeArrowheads="1"/>
          </p:cNvSpPr>
          <p:nvPr/>
        </p:nvSpPr>
        <p:spPr bwMode="auto">
          <a:xfrm>
            <a:off x="241543" y="1066671"/>
            <a:ext cx="5159326"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9263" algn="l"/>
              </a:tabLst>
              <a:defRPr/>
            </a:pPr>
            <a:r>
              <a:rPr kumimoji="0" lang="es-MX" altLang="es-MX" sz="28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Propiedades Informáticas</a:t>
            </a:r>
            <a:r>
              <a:rPr kumimoji="0" lang="es-MX" altLang="es-MX"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hlinkClick r:id="rId3"/>
              </a:rPr>
              <a:t>/</a:t>
            </a:r>
            <a:endParaRPr kumimoji="0" lang="es-MX" altLang="es-MX"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4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Densidad y Frecuencia, Simetría</a:t>
            </a:r>
          </a:p>
        </p:txBody>
      </p:sp>
      <p:sp>
        <p:nvSpPr>
          <p:cNvPr id="5" name="Rectangle 4">
            <a:extLst>
              <a:ext uri="{FF2B5EF4-FFF2-40B4-BE49-F238E27FC236}">
                <a16:creationId xmlns:a16="http://schemas.microsoft.com/office/drawing/2014/main" id="{E35DC386-0DE2-4939-83DF-D566D481D21B}"/>
              </a:ext>
            </a:extLst>
          </p:cNvPr>
          <p:cNvSpPr>
            <a:spLocks noChangeArrowheads="1"/>
          </p:cNvSpPr>
          <p:nvPr/>
        </p:nvSpPr>
        <p:spPr bwMode="auto">
          <a:xfrm>
            <a:off x="259999" y="2903578"/>
            <a:ext cx="6335151"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9263" algn="l"/>
              </a:tabLst>
              <a:defRPr/>
            </a:pPr>
            <a:r>
              <a:rPr kumimoji="0" lang="es-MX" altLang="es-MX" sz="28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Áreas de la Informática</a:t>
            </a: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4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Inteligencia Artificial y Vida Artificial, Robótica</a:t>
            </a:r>
          </a:p>
        </p:txBody>
      </p:sp>
      <p:sp>
        <p:nvSpPr>
          <p:cNvPr id="6" name="Rectangle 4">
            <a:extLst>
              <a:ext uri="{FF2B5EF4-FFF2-40B4-BE49-F238E27FC236}">
                <a16:creationId xmlns:a16="http://schemas.microsoft.com/office/drawing/2014/main" id="{2A1790E0-64CE-4AA0-AD04-6D81972EB2A1}"/>
              </a:ext>
            </a:extLst>
          </p:cNvPr>
          <p:cNvSpPr>
            <a:spLocks noChangeArrowheads="1"/>
          </p:cNvSpPr>
          <p:nvPr/>
        </p:nvSpPr>
        <p:spPr bwMode="auto">
          <a:xfrm>
            <a:off x="284191" y="3796130"/>
            <a:ext cx="52578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8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Informática Aplicada</a:t>
            </a: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4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Informática Educativa</a:t>
            </a:r>
          </a:p>
        </p:txBody>
      </p:sp>
      <p:sp>
        <p:nvSpPr>
          <p:cNvPr id="7" name="Rectangle 4">
            <a:extLst>
              <a:ext uri="{FF2B5EF4-FFF2-40B4-BE49-F238E27FC236}">
                <a16:creationId xmlns:a16="http://schemas.microsoft.com/office/drawing/2014/main" id="{185081B6-887F-42AD-BE19-CDFC910BDA58}"/>
              </a:ext>
            </a:extLst>
          </p:cNvPr>
          <p:cNvSpPr>
            <a:spLocks noChangeArrowheads="1"/>
          </p:cNvSpPr>
          <p:nvPr/>
        </p:nvSpPr>
        <p:spPr bwMode="auto">
          <a:xfrm>
            <a:off x="284191" y="4639907"/>
            <a:ext cx="745304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lvl="0" defTabSz="914400" eaLnBrk="0" fontAlgn="base" hangingPunct="0">
              <a:spcBef>
                <a:spcPct val="0"/>
              </a:spcBef>
              <a:spcAft>
                <a:spcPct val="0"/>
              </a:spcAft>
              <a:buNone/>
              <a:defRPr/>
            </a:pPr>
            <a:r>
              <a:rPr kumimoji="0" lang="es-MX" altLang="es-MX" sz="28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Métodos, Técnicas, </a:t>
            </a:r>
            <a:r>
              <a:rPr lang="es-MX" altLang="es-MX" sz="2800" b="1" dirty="0">
                <a:solidFill>
                  <a:srgbClr val="000000"/>
                </a:solidFill>
              </a:rPr>
              <a:t>Operaciones</a:t>
            </a:r>
            <a:r>
              <a:rPr kumimoji="0" lang="es-MX" altLang="es-MX" sz="28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Informáticas</a:t>
            </a:r>
          </a:p>
          <a:p>
            <a:pPr lvl="0" defTabSz="914400" eaLnBrk="0" fontAlgn="base" hangingPunct="0">
              <a:spcBef>
                <a:spcPct val="0"/>
              </a:spcBef>
              <a:spcAft>
                <a:spcPct val="0"/>
              </a:spcAft>
              <a:buNone/>
              <a:defRPr/>
            </a:pPr>
            <a:r>
              <a:rPr kumimoji="0" lang="es-MX" altLang="es-MX" sz="24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Búsqueda</a:t>
            </a:r>
            <a:r>
              <a:rPr lang="es-MX" altLang="es-MX" sz="2800" dirty="0"/>
              <a:t>, </a:t>
            </a:r>
            <a:r>
              <a:rPr lang="es-MX" altLang="es-MX" sz="2800" dirty="0">
                <a:solidFill>
                  <a:srgbClr val="000000"/>
                </a:solidFill>
              </a:rPr>
              <a:t>, Cortar y Pegar</a:t>
            </a:r>
            <a:endParaRPr kumimoji="0" lang="es-MX" altLang="es-MX"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8" name="Rectángulo 7">
            <a:extLst>
              <a:ext uri="{FF2B5EF4-FFF2-40B4-BE49-F238E27FC236}">
                <a16:creationId xmlns:a16="http://schemas.microsoft.com/office/drawing/2014/main" id="{8C085598-52C7-4CF6-ADF9-664CAC488B68}"/>
              </a:ext>
            </a:extLst>
          </p:cNvPr>
          <p:cNvSpPr/>
          <p:nvPr/>
        </p:nvSpPr>
        <p:spPr>
          <a:xfrm>
            <a:off x="284191" y="6152573"/>
            <a:ext cx="2923301"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800" b="1"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TecnoInformática</a:t>
            </a:r>
            <a:endParaRPr kumimoji="0" lang="es-MX" altLang="es-MX" sz="28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10" name="Rectangle 8">
            <a:extLst>
              <a:ext uri="{FF2B5EF4-FFF2-40B4-BE49-F238E27FC236}">
                <a16:creationId xmlns:a16="http://schemas.microsoft.com/office/drawing/2014/main" id="{01C80501-50BC-4549-85F8-6E80E1547BF9}"/>
              </a:ext>
            </a:extLst>
          </p:cNvPr>
          <p:cNvSpPr>
            <a:spLocks noChangeArrowheads="1"/>
          </p:cNvSpPr>
          <p:nvPr/>
        </p:nvSpPr>
        <p:spPr bwMode="auto">
          <a:xfrm>
            <a:off x="259999" y="1975320"/>
            <a:ext cx="7622297"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8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Aspectos de la Información</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Datos,   Teoría de la Información,   Conocimiento</a:t>
            </a:r>
          </a:p>
        </p:txBody>
      </p:sp>
      <p:sp>
        <p:nvSpPr>
          <p:cNvPr id="11" name="Rectangle 8">
            <a:extLst>
              <a:ext uri="{FF2B5EF4-FFF2-40B4-BE49-F238E27FC236}">
                <a16:creationId xmlns:a16="http://schemas.microsoft.com/office/drawing/2014/main" id="{F38B92D1-E717-4E97-BF0B-F035F2C7A777}"/>
              </a:ext>
            </a:extLst>
          </p:cNvPr>
          <p:cNvSpPr>
            <a:spLocks noChangeArrowheads="1"/>
          </p:cNvSpPr>
          <p:nvPr/>
        </p:nvSpPr>
        <p:spPr bwMode="auto">
          <a:xfrm>
            <a:off x="241543" y="202993"/>
            <a:ext cx="7622297"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800" b="1"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Fundamentos de la Informática:</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Ciencias, Teorías, Teoremas, Leyes, Paradigmas</a:t>
            </a:r>
          </a:p>
        </p:txBody>
      </p:sp>
      <p:sp>
        <p:nvSpPr>
          <p:cNvPr id="12" name="Rectángulo 11">
            <a:extLst>
              <a:ext uri="{FF2B5EF4-FFF2-40B4-BE49-F238E27FC236}">
                <a16:creationId xmlns:a16="http://schemas.microsoft.com/office/drawing/2014/main" id="{9332F58D-0292-48C9-B01A-7AAF5BA087F4}"/>
              </a:ext>
            </a:extLst>
          </p:cNvPr>
          <p:cNvSpPr/>
          <p:nvPr/>
        </p:nvSpPr>
        <p:spPr>
          <a:xfrm>
            <a:off x="284191" y="5604844"/>
            <a:ext cx="4381328"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Herramientas Informáticas</a:t>
            </a:r>
          </a:p>
        </p:txBody>
      </p:sp>
    </p:spTree>
    <p:extLst>
      <p:ext uri="{BB962C8B-B14F-4D97-AF65-F5344CB8AC3E}">
        <p14:creationId xmlns:p14="http://schemas.microsoft.com/office/powerpoint/2010/main" val="108479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406993A3-B4FD-4378-84C8-9584638282A7}"/>
              </a:ext>
            </a:extLst>
          </p:cNvPr>
          <p:cNvSpPr>
            <a:spLocks noChangeArrowheads="1"/>
          </p:cNvSpPr>
          <p:nvPr/>
        </p:nvSpPr>
        <p:spPr bwMode="auto">
          <a:xfrm>
            <a:off x="7238999" y="6042426"/>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0723" name="Rectangle 3">
            <a:extLst>
              <a:ext uri="{FF2B5EF4-FFF2-40B4-BE49-F238E27FC236}">
                <a16:creationId xmlns:a16="http://schemas.microsoft.com/office/drawing/2014/main" id="{9FC5D9C6-D3E8-40BA-B81B-FECF1CC8DA08}"/>
              </a:ext>
            </a:extLst>
          </p:cNvPr>
          <p:cNvSpPr>
            <a:spLocks noChangeArrowheads="1"/>
          </p:cNvSpPr>
          <p:nvPr/>
        </p:nvSpPr>
        <p:spPr bwMode="auto">
          <a:xfrm rot="10800000" flipV="1">
            <a:off x="4724399" y="6347226"/>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a:t>
            </a:r>
            <a:r>
              <a:rPr kumimoji="0" lang="en-US" alt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30724" name="Rectangle 4">
            <a:extLst>
              <a:ext uri="{FF2B5EF4-FFF2-40B4-BE49-F238E27FC236}">
                <a16:creationId xmlns:a16="http://schemas.microsoft.com/office/drawing/2014/main" id="{C7FBBA5A-1DFB-4678-A835-C14BF43FE192}"/>
              </a:ext>
            </a:extLst>
          </p:cNvPr>
          <p:cNvSpPr>
            <a:spLocks noChangeArrowheads="1"/>
          </p:cNvSpPr>
          <p:nvPr/>
        </p:nvSpPr>
        <p:spPr bwMode="auto">
          <a:xfrm>
            <a:off x="247055" y="2011051"/>
            <a:ext cx="515932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9263"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Propiedades Informáticas</a:t>
            </a:r>
            <a:r>
              <a:rPr kumimoji="0" lang="es-MX" altLang="es-MX" sz="18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hlinkClick r:id="rId3"/>
              </a:rPr>
              <a:t>/</a:t>
            </a:r>
            <a:endParaRPr kumimoji="0" lang="es-MX" altLang="es-MX" sz="18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0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Densidad y Frecuencia, Simetría</a:t>
            </a:r>
          </a:p>
        </p:txBody>
      </p:sp>
      <p:sp>
        <p:nvSpPr>
          <p:cNvPr id="5" name="Rectangle 4">
            <a:extLst>
              <a:ext uri="{FF2B5EF4-FFF2-40B4-BE49-F238E27FC236}">
                <a16:creationId xmlns:a16="http://schemas.microsoft.com/office/drawing/2014/main" id="{E35DC386-0DE2-4939-83DF-D566D481D21B}"/>
              </a:ext>
            </a:extLst>
          </p:cNvPr>
          <p:cNvSpPr>
            <a:spLocks noChangeArrowheads="1"/>
          </p:cNvSpPr>
          <p:nvPr/>
        </p:nvSpPr>
        <p:spPr bwMode="auto">
          <a:xfrm>
            <a:off x="228599" y="3448995"/>
            <a:ext cx="538440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449263"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Áreas de la Informática</a:t>
            </a: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0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Inteligencia Artificial y Vida Artificial, Robótica</a:t>
            </a:r>
          </a:p>
        </p:txBody>
      </p:sp>
      <p:sp>
        <p:nvSpPr>
          <p:cNvPr id="6" name="Rectangle 4">
            <a:extLst>
              <a:ext uri="{FF2B5EF4-FFF2-40B4-BE49-F238E27FC236}">
                <a16:creationId xmlns:a16="http://schemas.microsoft.com/office/drawing/2014/main" id="{2A1790E0-64CE-4AA0-AD04-6D81972EB2A1}"/>
              </a:ext>
            </a:extLst>
          </p:cNvPr>
          <p:cNvSpPr>
            <a:spLocks noChangeArrowheads="1"/>
          </p:cNvSpPr>
          <p:nvPr/>
        </p:nvSpPr>
        <p:spPr bwMode="auto">
          <a:xfrm>
            <a:off x="228599" y="4155589"/>
            <a:ext cx="52578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449263"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449263"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449263"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449263"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449263"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Informática Aplicada</a:t>
            </a:r>
          </a:p>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0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Informática Educativa</a:t>
            </a:r>
          </a:p>
        </p:txBody>
      </p:sp>
      <p:sp>
        <p:nvSpPr>
          <p:cNvPr id="8" name="Rectángulo 7">
            <a:extLst>
              <a:ext uri="{FF2B5EF4-FFF2-40B4-BE49-F238E27FC236}">
                <a16:creationId xmlns:a16="http://schemas.microsoft.com/office/drawing/2014/main" id="{8C085598-52C7-4CF6-ADF9-664CAC488B68}"/>
              </a:ext>
            </a:extLst>
          </p:cNvPr>
          <p:cNvSpPr/>
          <p:nvPr/>
        </p:nvSpPr>
        <p:spPr>
          <a:xfrm>
            <a:off x="228599" y="6177691"/>
            <a:ext cx="2956259" cy="52322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800" b="1" i="0" u="none" strike="noStrike" kern="1200" cap="none" spc="0" normalizeH="0" baseline="0" noProof="0" dirty="0" err="1">
                <a:ln>
                  <a:noFill/>
                </a:ln>
                <a:solidFill>
                  <a:srgbClr val="FFCC99"/>
                </a:solidFill>
                <a:effectLst/>
                <a:uLnTx/>
                <a:uFillTx/>
                <a:latin typeface="Times New Roman" panose="02020603050405020304" pitchFamily="18" charset="0"/>
                <a:ea typeface="+mn-ea"/>
                <a:cs typeface="Times New Roman" panose="02020603050405020304" pitchFamily="18" charset="0"/>
              </a:rPr>
              <a:t>TécnoInformática</a:t>
            </a:r>
            <a:endParaRPr kumimoji="0" lang="es-MX" altLang="es-MX" sz="28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endParaRPr>
          </a:p>
        </p:txBody>
      </p:sp>
      <p:sp>
        <p:nvSpPr>
          <p:cNvPr id="9" name="Rectángulo 8">
            <a:extLst>
              <a:ext uri="{FF2B5EF4-FFF2-40B4-BE49-F238E27FC236}">
                <a16:creationId xmlns:a16="http://schemas.microsoft.com/office/drawing/2014/main" id="{C5D2A14A-10FF-4BCD-95C2-15D0310D0050}"/>
              </a:ext>
            </a:extLst>
          </p:cNvPr>
          <p:cNvSpPr/>
          <p:nvPr/>
        </p:nvSpPr>
        <p:spPr>
          <a:xfrm>
            <a:off x="228599" y="5671161"/>
            <a:ext cx="3781805" cy="46166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tab pos="449263"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Herramientas Informáticas</a:t>
            </a:r>
          </a:p>
        </p:txBody>
      </p:sp>
      <p:sp>
        <p:nvSpPr>
          <p:cNvPr id="10" name="Rectangle 8">
            <a:extLst>
              <a:ext uri="{FF2B5EF4-FFF2-40B4-BE49-F238E27FC236}">
                <a16:creationId xmlns:a16="http://schemas.microsoft.com/office/drawing/2014/main" id="{01C80501-50BC-4549-85F8-6E80E1547BF9}"/>
              </a:ext>
            </a:extLst>
          </p:cNvPr>
          <p:cNvSpPr>
            <a:spLocks noChangeArrowheads="1"/>
          </p:cNvSpPr>
          <p:nvPr/>
        </p:nvSpPr>
        <p:spPr bwMode="auto">
          <a:xfrm>
            <a:off x="228599" y="2712482"/>
            <a:ext cx="633515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b="1"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Aspectos de la Información</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24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Datos,   Teoría de la Información,   Conocimiento</a:t>
            </a:r>
          </a:p>
        </p:txBody>
      </p:sp>
      <p:sp>
        <p:nvSpPr>
          <p:cNvPr id="11" name="Rectangle 8">
            <a:extLst>
              <a:ext uri="{FF2B5EF4-FFF2-40B4-BE49-F238E27FC236}">
                <a16:creationId xmlns:a16="http://schemas.microsoft.com/office/drawing/2014/main" id="{F38B92D1-E717-4E97-BF0B-F035F2C7A777}"/>
              </a:ext>
            </a:extLst>
          </p:cNvPr>
          <p:cNvSpPr>
            <a:spLocks noChangeArrowheads="1"/>
          </p:cNvSpPr>
          <p:nvPr/>
        </p:nvSpPr>
        <p:spPr bwMode="auto">
          <a:xfrm>
            <a:off x="228599" y="144061"/>
            <a:ext cx="8686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4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Fundamentos de la Informática:</a:t>
            </a: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lang="es-MX" altLang="es-MX" sz="3600" b="1" dirty="0">
                <a:solidFill>
                  <a:srgbClr val="000000"/>
                </a:solidFill>
              </a:rPr>
              <a:t>Ciencias, Teorías, Teoremas, Leyes, </a:t>
            </a:r>
            <a:r>
              <a:rPr kumimoji="0" lang="es-MX" altLang="es-MX" sz="2400" b="0" i="0" u="none" strike="noStrike" kern="1200" cap="none" spc="0" normalizeH="0" baseline="0" noProof="0" dirty="0">
                <a:ln>
                  <a:noFill/>
                </a:ln>
                <a:solidFill>
                  <a:srgbClr val="FFCC99"/>
                </a:solidFill>
                <a:effectLst/>
                <a:uLnTx/>
                <a:uFillTx/>
                <a:latin typeface="Times New Roman" panose="02020603050405020304" pitchFamily="18" charset="0"/>
                <a:ea typeface="+mn-ea"/>
                <a:cs typeface="Times New Roman" panose="02020603050405020304" pitchFamily="18" charset="0"/>
              </a:rPr>
              <a:t>Paradigmas</a:t>
            </a:r>
          </a:p>
        </p:txBody>
      </p:sp>
      <p:sp>
        <p:nvSpPr>
          <p:cNvPr id="2" name="Rectángulo 1">
            <a:extLst>
              <a:ext uri="{FF2B5EF4-FFF2-40B4-BE49-F238E27FC236}">
                <a16:creationId xmlns:a16="http://schemas.microsoft.com/office/drawing/2014/main" id="{EC204202-A403-4D64-8D47-1713A37463D9}"/>
              </a:ext>
            </a:extLst>
          </p:cNvPr>
          <p:cNvSpPr/>
          <p:nvPr/>
        </p:nvSpPr>
        <p:spPr>
          <a:xfrm>
            <a:off x="3622430" y="1454274"/>
            <a:ext cx="5521570" cy="369332"/>
          </a:xfrm>
          <a:prstGeom prst="rect">
            <a:avLst/>
          </a:prstGeom>
        </p:spPr>
        <p:txBody>
          <a:bodyPr wrap="square">
            <a:spAutoFit/>
          </a:bodyPr>
          <a:lstStyle/>
          <a:p>
            <a:r>
              <a:rPr lang="es-MX" dirty="0">
                <a:hlinkClick r:id="rId4"/>
              </a:rPr>
              <a:t>http://www.fgalindosoria.com/informatica/fundamentals/</a:t>
            </a:r>
            <a:endParaRPr lang="es-MX" dirty="0"/>
          </a:p>
        </p:txBody>
      </p:sp>
      <p:sp>
        <p:nvSpPr>
          <p:cNvPr id="3" name="Rectángulo 2">
            <a:extLst>
              <a:ext uri="{FF2B5EF4-FFF2-40B4-BE49-F238E27FC236}">
                <a16:creationId xmlns:a16="http://schemas.microsoft.com/office/drawing/2014/main" id="{85C35C5F-C0A0-4F12-8003-F7EBB05A21D5}"/>
              </a:ext>
            </a:extLst>
          </p:cNvPr>
          <p:cNvSpPr/>
          <p:nvPr/>
        </p:nvSpPr>
        <p:spPr>
          <a:xfrm>
            <a:off x="235767" y="4957566"/>
            <a:ext cx="6327983" cy="769441"/>
          </a:xfrm>
          <a:prstGeom prst="rect">
            <a:avLst/>
          </a:prstGeom>
        </p:spPr>
        <p:txBody>
          <a:bodyPr wrap="square">
            <a:spAutoFit/>
          </a:bodyPr>
          <a:lstStyle/>
          <a:p>
            <a:pPr lvl="0" defTabSz="914400" eaLnBrk="0" fontAlgn="base" hangingPunct="0">
              <a:spcBef>
                <a:spcPct val="0"/>
              </a:spcBef>
              <a:spcAft>
                <a:spcPct val="0"/>
              </a:spcAft>
              <a:buNone/>
              <a:defRPr/>
            </a:pPr>
            <a:r>
              <a:rPr lang="es-MX" altLang="es-MX" sz="2400" b="1" dirty="0">
                <a:solidFill>
                  <a:srgbClr val="FFCC99"/>
                </a:solidFill>
                <a:latin typeface="Times New Roman" panose="02020603050405020304" pitchFamily="18" charset="0"/>
                <a:cs typeface="Times New Roman" panose="02020603050405020304" pitchFamily="18" charset="0"/>
              </a:rPr>
              <a:t>Métodos, Técnicas, Operaciones Informáticas</a:t>
            </a:r>
          </a:p>
          <a:p>
            <a:pPr defTabSz="914400" eaLnBrk="0" fontAlgn="base" hangingPunct="0">
              <a:spcBef>
                <a:spcPct val="0"/>
              </a:spcBef>
              <a:spcAft>
                <a:spcPct val="0"/>
              </a:spcAft>
              <a:tabLst>
                <a:tab pos="449263" algn="l"/>
              </a:tabLst>
              <a:defRPr/>
            </a:pPr>
            <a:r>
              <a:rPr lang="es-MX" altLang="es-MX" sz="2000" dirty="0">
                <a:solidFill>
                  <a:srgbClr val="FFCC99"/>
                </a:solidFill>
                <a:latin typeface="Times New Roman" panose="02020603050405020304" pitchFamily="18" charset="0"/>
                <a:cs typeface="Times New Roman" panose="02020603050405020304" pitchFamily="18" charset="0"/>
              </a:rPr>
              <a:t>Búsqueda, , Cortar y Pegar</a:t>
            </a:r>
          </a:p>
        </p:txBody>
      </p:sp>
    </p:spTree>
    <p:extLst>
      <p:ext uri="{BB962C8B-B14F-4D97-AF65-F5344CB8AC3E}">
        <p14:creationId xmlns:p14="http://schemas.microsoft.com/office/powerpoint/2010/main" val="2216931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074">
            <a:extLst>
              <a:ext uri="{FF2B5EF4-FFF2-40B4-BE49-F238E27FC236}">
                <a16:creationId xmlns:a16="http://schemas.microsoft.com/office/drawing/2014/main" id="{7BFFFEE5-1EC9-4358-90BD-8384BE275663}"/>
              </a:ext>
            </a:extLst>
          </p:cNvPr>
          <p:cNvSpPr>
            <a:spLocks noGrp="1" noChangeArrowheads="1"/>
          </p:cNvSpPr>
          <p:nvPr>
            <p:ph type="title"/>
          </p:nvPr>
        </p:nvSpPr>
        <p:spPr>
          <a:xfrm>
            <a:off x="457200" y="304800"/>
            <a:ext cx="8458200" cy="6324600"/>
          </a:xfrm>
        </p:spPr>
        <p:txBody>
          <a:bodyPr/>
          <a:lstStyle/>
          <a:p>
            <a:pPr eaLnBrk="1" hangingPunct="1"/>
            <a:r>
              <a:rPr lang="en-US" altLang="es-MX" sz="2400" b="1" dirty="0">
                <a:solidFill>
                  <a:srgbClr val="FFD7AF"/>
                </a:solidFill>
                <a:cs typeface="Courier New" panose="02070309020205020404" pitchFamily="49" charset="0"/>
                <a:hlinkClick r:id="rId2"/>
              </a:rPr>
              <a:t>Santiago Ramón y </a:t>
            </a:r>
            <a:r>
              <a:rPr lang="en-US" altLang="es-MX" sz="2400" b="1" dirty="0" err="1">
                <a:solidFill>
                  <a:srgbClr val="FFD7AF"/>
                </a:solidFill>
                <a:cs typeface="Courier New" panose="02070309020205020404" pitchFamily="49" charset="0"/>
                <a:hlinkClick r:id="rId2"/>
              </a:rPr>
              <a:t>Cajal</a:t>
            </a:r>
            <a:r>
              <a:rPr lang="en-US" altLang="es-MX" sz="2400" b="1">
                <a:solidFill>
                  <a:srgbClr val="FFD7AF"/>
                </a:solidFill>
                <a:cs typeface="Courier New" panose="02070309020205020404" pitchFamily="49" charset="0"/>
                <a:hlinkClick r:id="rId2"/>
              </a:rPr>
              <a:t> </a:t>
            </a:r>
            <a:r>
              <a:rPr lang="en-US" altLang="es-MX" sz="2400" b="1">
                <a:solidFill>
                  <a:srgbClr val="FFD7AF"/>
                </a:solidFill>
                <a:cs typeface="Courier New" panose="02070309020205020404" pitchFamily="49" charset="0"/>
              </a:rPr>
              <a:t>Spanish pathologist, histologist and Nobel laureate. the father of modern neuroscience.</a:t>
            </a:r>
            <a:br>
              <a:rPr lang="es-ES" altLang="es-MX" sz="2400" b="1">
                <a:solidFill>
                  <a:srgbClr val="FFD7AF"/>
                </a:solidFill>
                <a:cs typeface="Times New Roman" panose="02020603050405020304" pitchFamily="18" charset="0"/>
              </a:rPr>
            </a:br>
            <a:br>
              <a:rPr lang="es-MX" altLang="es-MX" sz="1200" b="1">
                <a:cs typeface="Times New Roman" panose="02020603050405020304" pitchFamily="18" charset="0"/>
              </a:rPr>
            </a:br>
            <a:r>
              <a:rPr lang="fr-FR" altLang="es-MX" sz="2400" b="1">
                <a:cs typeface="Courier New" panose="02070309020205020404" pitchFamily="49" charset="0"/>
                <a:hlinkClick r:id="rId3"/>
              </a:rPr>
              <a:t>Jacques Lacan</a:t>
            </a:r>
            <a:r>
              <a:rPr lang="fr-FR" altLang="es-MX" sz="2400" b="1">
                <a:cs typeface="Courier New" panose="02070309020205020404" pitchFamily="49" charset="0"/>
              </a:rPr>
              <a:t>, est un psychiatre et psychanalyste français.</a:t>
            </a:r>
            <a:r>
              <a:rPr lang="es-ES" altLang="es-MX" sz="2400" b="1">
                <a:cs typeface="Times New Roman" panose="02020603050405020304" pitchFamily="18" charset="0"/>
              </a:rPr>
              <a:t> </a:t>
            </a:r>
            <a:br>
              <a:rPr lang="fr-FR" altLang="es-MX" sz="2400" b="1">
                <a:cs typeface="Times New Roman" panose="02020603050405020304" pitchFamily="18" charset="0"/>
              </a:rPr>
            </a:br>
            <a:br>
              <a:rPr lang="fr-FR" altLang="es-MX" sz="1200" b="1">
                <a:cs typeface="Times New Roman" panose="02020603050405020304" pitchFamily="18" charset="0"/>
              </a:rPr>
            </a:br>
            <a:r>
              <a:rPr lang="en-US" altLang="es-MX" sz="2400" b="1">
                <a:cs typeface="Courier New" panose="02070309020205020404" pitchFamily="49" charset="0"/>
                <a:hlinkClick r:id="rId4"/>
              </a:rPr>
              <a:t>Jean Piaget</a:t>
            </a:r>
            <a:r>
              <a:rPr lang="en-US" altLang="es-MX" sz="2400" b="1">
                <a:cs typeface="Courier New" panose="02070309020205020404" pitchFamily="49" charset="0"/>
              </a:rPr>
              <a:t>, Swiss, psychologist and philosopher, epistemological studies with children, the great pioneer of the constructivist theory of knowing </a:t>
            </a:r>
            <a:br>
              <a:rPr lang="fr-FR" altLang="es-MX" sz="2400" b="1">
                <a:cs typeface="Times New Roman" panose="02020603050405020304" pitchFamily="18" charset="0"/>
              </a:rPr>
            </a:br>
            <a:br>
              <a:rPr lang="fr-FR" altLang="es-MX" sz="1200" b="1">
                <a:cs typeface="Times New Roman" panose="02020603050405020304" pitchFamily="18" charset="0"/>
              </a:rPr>
            </a:br>
            <a:r>
              <a:rPr lang="es-MX" altLang="es-MX" sz="2400" b="1">
                <a:latin typeface="Arial Unicode MS" pitchFamily="34" charset="-128"/>
                <a:cs typeface="Courier New" panose="02070309020205020404" pitchFamily="49" charset="0"/>
                <a:hlinkClick r:id="rId5"/>
              </a:rPr>
              <a:t>Lev Semi</a:t>
            </a:r>
            <a:r>
              <a:rPr lang="es-MX" altLang="es-MX" sz="2400" b="1">
                <a:cs typeface="Courier New" panose="02070309020205020404" pitchFamily="49" charset="0"/>
                <a:hlinkClick r:id="rId5"/>
              </a:rPr>
              <a:t>ó</a:t>
            </a:r>
            <a:r>
              <a:rPr lang="es-MX" altLang="es-MX" sz="2400" b="1">
                <a:latin typeface="Arial Unicode MS" pitchFamily="34" charset="-128"/>
                <a:cs typeface="Courier New" panose="02070309020205020404" pitchFamily="49" charset="0"/>
                <a:hlinkClick r:id="rId5"/>
              </a:rPr>
              <a:t>novich Vygotsky </a:t>
            </a:r>
            <a:r>
              <a:rPr lang="es-MX" altLang="es-MX" sz="2400" b="1">
                <a:latin typeface="Arial Unicode MS" pitchFamily="34" charset="-128"/>
                <a:cs typeface="Courier New" panose="02070309020205020404" pitchFamily="49" charset="0"/>
              </a:rPr>
              <a:t>psic</a:t>
            </a:r>
            <a:r>
              <a:rPr lang="es-MX" altLang="es-MX" sz="2400" b="1">
                <a:cs typeface="Courier New" panose="02070309020205020404" pitchFamily="49" charset="0"/>
              </a:rPr>
              <a:t>ó</a:t>
            </a:r>
            <a:r>
              <a:rPr lang="es-MX" altLang="es-MX" sz="2400" b="1">
                <a:latin typeface="Arial Unicode MS" pitchFamily="34" charset="-128"/>
                <a:cs typeface="Courier New" panose="02070309020205020404" pitchFamily="49" charset="0"/>
              </a:rPr>
              <a:t>logo ruso, psicolog</a:t>
            </a:r>
            <a:r>
              <a:rPr lang="es-MX" altLang="es-MX" sz="2400" b="1">
                <a:cs typeface="Courier New" panose="02070309020205020404" pitchFamily="49" charset="0"/>
              </a:rPr>
              <a:t>í</a:t>
            </a:r>
            <a:r>
              <a:rPr lang="es-MX" altLang="es-MX" sz="2400" b="1">
                <a:latin typeface="Arial Unicode MS" pitchFamily="34" charset="-128"/>
                <a:cs typeface="Courier New" panose="02070309020205020404" pitchFamily="49" charset="0"/>
              </a:rPr>
              <a:t>a del desarrollo, fundador de la psicolog</a:t>
            </a:r>
            <a:r>
              <a:rPr lang="es-MX" altLang="es-MX" sz="2400" b="1">
                <a:cs typeface="Courier New" panose="02070309020205020404" pitchFamily="49" charset="0"/>
              </a:rPr>
              <a:t>í</a:t>
            </a:r>
            <a:r>
              <a:rPr lang="es-MX" altLang="es-MX" sz="2400" b="1">
                <a:latin typeface="Arial Unicode MS" pitchFamily="34" charset="-128"/>
                <a:cs typeface="Courier New" panose="02070309020205020404" pitchFamily="49" charset="0"/>
              </a:rPr>
              <a:t>a hist</a:t>
            </a:r>
            <a:r>
              <a:rPr lang="es-MX" altLang="es-MX" sz="2400" b="1">
                <a:cs typeface="Courier New" panose="02070309020205020404" pitchFamily="49" charset="0"/>
              </a:rPr>
              <a:t>ó</a:t>
            </a:r>
            <a:r>
              <a:rPr lang="es-MX" altLang="es-MX" sz="2400" b="1">
                <a:latin typeface="Arial Unicode MS" pitchFamily="34" charset="-128"/>
                <a:cs typeface="Courier New" panose="02070309020205020404" pitchFamily="49" charset="0"/>
              </a:rPr>
              <a:t>rico-cultural, precursor de la neuropsicolog</a:t>
            </a:r>
            <a:r>
              <a:rPr lang="es-MX" altLang="es-MX" sz="2400" b="1">
                <a:cs typeface="Courier New" panose="02070309020205020404" pitchFamily="49" charset="0"/>
              </a:rPr>
              <a:t>í</a:t>
            </a:r>
            <a:r>
              <a:rPr lang="es-MX" altLang="es-MX" sz="2400" b="1">
                <a:latin typeface="Arial Unicode MS" pitchFamily="34" charset="-128"/>
                <a:cs typeface="Courier New" panose="02070309020205020404" pitchFamily="49" charset="0"/>
              </a:rPr>
              <a:t>a </a:t>
            </a:r>
            <a:br>
              <a:rPr lang="es-ES" altLang="es-MX" sz="2400" b="1">
                <a:latin typeface="Arial Unicode MS" pitchFamily="34" charset="-128"/>
                <a:cs typeface="Times New Roman" panose="02020603050405020304" pitchFamily="18" charset="0"/>
              </a:rPr>
            </a:br>
            <a:br>
              <a:rPr lang="es-MX" altLang="es-MX" sz="1200" b="1">
                <a:cs typeface="Times New Roman" panose="02020603050405020304" pitchFamily="18" charset="0"/>
              </a:rPr>
            </a:br>
            <a:r>
              <a:rPr lang="es-MX" altLang="es-MX" sz="2400" b="1">
                <a:latin typeface="Arial Unicode MS" pitchFamily="34" charset="-128"/>
                <a:cs typeface="Courier New" panose="02070309020205020404" pitchFamily="49" charset="0"/>
                <a:hlinkClick r:id="rId6"/>
              </a:rPr>
              <a:t>Alexander Luria </a:t>
            </a:r>
            <a:r>
              <a:rPr lang="es-MX" altLang="es-MX" sz="2400" b="1">
                <a:latin typeface="Arial Unicode MS" pitchFamily="34" charset="-128"/>
                <a:cs typeface="Courier New" panose="02070309020205020404" pitchFamily="49" charset="0"/>
              </a:rPr>
              <a:t>neuropsic</a:t>
            </a:r>
            <a:r>
              <a:rPr lang="es-MX" altLang="es-MX" sz="2400" b="1">
                <a:cs typeface="Courier New" panose="02070309020205020404" pitchFamily="49" charset="0"/>
              </a:rPr>
              <a:t>ó</a:t>
            </a:r>
            <a:r>
              <a:rPr lang="es-MX" altLang="es-MX" sz="2400" b="1">
                <a:latin typeface="Arial Unicode MS" pitchFamily="34" charset="-128"/>
                <a:cs typeface="Courier New" panose="02070309020205020404" pitchFamily="49" charset="0"/>
              </a:rPr>
              <a:t>logo y m</a:t>
            </a:r>
            <a:r>
              <a:rPr lang="es-MX" altLang="es-MX" sz="2400" b="1">
                <a:cs typeface="Courier New" panose="02070309020205020404" pitchFamily="49" charset="0"/>
              </a:rPr>
              <a:t>é</a:t>
            </a:r>
            <a:r>
              <a:rPr lang="es-MX" altLang="es-MX" sz="2400" b="1">
                <a:latin typeface="Arial Unicode MS" pitchFamily="34" charset="-128"/>
                <a:cs typeface="Courier New" panose="02070309020205020404" pitchFamily="49" charset="0"/>
              </a:rPr>
              <a:t>dico ruso. uno de los fundadores de la neurociencia cognitiva</a:t>
            </a:r>
            <a:br>
              <a:rPr lang="es-ES" altLang="es-MX" sz="2400" b="1">
                <a:latin typeface="Arial Unicode MS" pitchFamily="34" charset="-128"/>
                <a:cs typeface="Times New Roman" panose="02020603050405020304" pitchFamily="18" charset="0"/>
              </a:rPr>
            </a:br>
            <a:br>
              <a:rPr lang="es-MX" altLang="es-MX" sz="1200" b="1">
                <a:cs typeface="Times New Roman" panose="02020603050405020304" pitchFamily="18" charset="0"/>
              </a:rPr>
            </a:br>
            <a:r>
              <a:rPr lang="en-US" altLang="es-MX" sz="2400" b="1">
                <a:cs typeface="Courier New" panose="02070309020205020404" pitchFamily="49" charset="0"/>
                <a:hlinkClick r:id="rId7"/>
              </a:rPr>
              <a:t>Pierre Teilhard de Chardin</a:t>
            </a:r>
            <a:r>
              <a:rPr lang="en-US" altLang="es-MX" sz="2400" b="1">
                <a:cs typeface="Courier New" panose="02070309020205020404" pitchFamily="49" charset="0"/>
              </a:rPr>
              <a:t>, French philosopher and Jesuit priest ,Paleontology, Philosophy, Cosmology, Evolutionary theory</a:t>
            </a:r>
            <a:br>
              <a:rPr lang="en-US" altLang="es-MX" sz="2400" b="1">
                <a:cs typeface="Courier New" panose="02070309020205020404" pitchFamily="49" charset="0"/>
              </a:rPr>
            </a:br>
            <a:endParaRPr lang="es-ES" altLang="es-MX" sz="2400" b="1">
              <a:cs typeface="Times New Roman" panose="02020603050405020304" pitchFamily="18" charset="0"/>
            </a:endParaRPr>
          </a:p>
        </p:txBody>
      </p:sp>
    </p:spTree>
    <p:extLst>
      <p:ext uri="{BB962C8B-B14F-4D97-AF65-F5344CB8AC3E}">
        <p14:creationId xmlns:p14="http://schemas.microsoft.com/office/powerpoint/2010/main" val="3890569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36214E6-90DD-41BB-9496-EFE837D5E4CD}"/>
              </a:ext>
            </a:extLst>
          </p:cNvPr>
          <p:cNvSpPr/>
          <p:nvPr/>
        </p:nvSpPr>
        <p:spPr>
          <a:xfrm>
            <a:off x="998807" y="478300"/>
            <a:ext cx="5711484"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6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leyes, teoremas, ecuaciones</a:t>
            </a:r>
          </a:p>
        </p:txBody>
      </p:sp>
      <p:graphicFrame>
        <p:nvGraphicFramePr>
          <p:cNvPr id="3" name="Tabla 2">
            <a:extLst>
              <a:ext uri="{FF2B5EF4-FFF2-40B4-BE49-F238E27FC236}">
                <a16:creationId xmlns:a16="http://schemas.microsoft.com/office/drawing/2014/main" id="{7CB1C629-24CF-4593-833C-97BBE0617D9D}"/>
              </a:ext>
            </a:extLst>
          </p:cNvPr>
          <p:cNvGraphicFramePr>
            <a:graphicFrameLocks noGrp="1"/>
          </p:cNvGraphicFramePr>
          <p:nvPr>
            <p:extLst/>
          </p:nvPr>
        </p:nvGraphicFramePr>
        <p:xfrm>
          <a:off x="56271" y="1411068"/>
          <a:ext cx="9031458" cy="3032760"/>
        </p:xfrm>
        <a:graphic>
          <a:graphicData uri="http://schemas.openxmlformats.org/drawingml/2006/table">
            <a:tbl>
              <a:tblPr firstRow="1" bandRow="1">
                <a:tableStyleId>{5C22544A-7EE6-4342-B048-85BDC9FD1C3A}</a:tableStyleId>
              </a:tblPr>
              <a:tblGrid>
                <a:gridCol w="4515729">
                  <a:extLst>
                    <a:ext uri="{9D8B030D-6E8A-4147-A177-3AD203B41FA5}">
                      <a16:colId xmlns:a16="http://schemas.microsoft.com/office/drawing/2014/main" val="2685093088"/>
                    </a:ext>
                  </a:extLst>
                </a:gridCol>
                <a:gridCol w="4515729">
                  <a:extLst>
                    <a:ext uri="{9D8B030D-6E8A-4147-A177-3AD203B41FA5}">
                      <a16:colId xmlns:a16="http://schemas.microsoft.com/office/drawing/2014/main" val="3316176806"/>
                    </a:ext>
                  </a:extLst>
                </a:gridCol>
              </a:tblGrid>
              <a:tr h="370840">
                <a:tc>
                  <a:txBody>
                    <a:bodyPr/>
                    <a:lstStyle/>
                    <a:p>
                      <a:pPr>
                        <a:spcAft>
                          <a:spcPts val="600"/>
                        </a:spcAft>
                      </a:pPr>
                      <a:r>
                        <a:rPr lang="es-ES" sz="2400" i="1" dirty="0">
                          <a:solidFill>
                            <a:schemeClr val="tx1"/>
                          </a:solidFill>
                          <a:latin typeface="Times New Roman" panose="02020603050405020304" pitchFamily="18" charset="0"/>
                          <a:ea typeface="Times New Roman" panose="02020603050405020304" pitchFamily="18" charset="0"/>
                        </a:rPr>
                        <a:t>Teorema de </a:t>
                      </a:r>
                      <a:r>
                        <a:rPr lang="es-ES" sz="2400" i="1" dirty="0" err="1">
                          <a:solidFill>
                            <a:schemeClr val="tx1"/>
                          </a:solidFill>
                          <a:latin typeface="Times New Roman" panose="02020603050405020304" pitchFamily="18" charset="0"/>
                          <a:ea typeface="Times New Roman" panose="02020603050405020304" pitchFamily="18" charset="0"/>
                        </a:rPr>
                        <a:t>Godell</a:t>
                      </a:r>
                      <a:endParaRPr lang="es-ES" sz="2400" i="1" dirty="0">
                        <a:solidFill>
                          <a:schemeClr val="tx1"/>
                        </a:solidFill>
                        <a:latin typeface="Times New Roman" panose="02020603050405020304" pitchFamily="18" charset="0"/>
                        <a:ea typeface="Times New Roman" panose="02020603050405020304" pitchFamily="18" charset="0"/>
                      </a:endParaRPr>
                    </a:p>
                    <a:p>
                      <a:pPr>
                        <a:spcAft>
                          <a:spcPts val="600"/>
                        </a:spcAft>
                      </a:pPr>
                      <a:r>
                        <a:rPr lang="es-ES" sz="2400" i="1" dirty="0">
                          <a:solidFill>
                            <a:schemeClr val="tx1"/>
                          </a:solidFill>
                          <a:latin typeface="Times New Roman" panose="02020603050405020304" pitchFamily="18" charset="0"/>
                          <a:ea typeface="Times New Roman" panose="02020603050405020304" pitchFamily="18" charset="0"/>
                        </a:rPr>
                        <a:t>Teorema de </a:t>
                      </a:r>
                      <a:r>
                        <a:rPr lang="es-ES" sz="2400" i="1" dirty="0" err="1">
                          <a:solidFill>
                            <a:schemeClr val="tx1"/>
                          </a:solidFill>
                          <a:latin typeface="Times New Roman" panose="02020603050405020304" pitchFamily="18" charset="0"/>
                          <a:ea typeface="Times New Roman" panose="02020603050405020304" pitchFamily="18" charset="0"/>
                        </a:rPr>
                        <a:t>Noether</a:t>
                      </a:r>
                      <a:endParaRPr lang="es-ES" sz="2400" i="1" dirty="0">
                        <a:solidFill>
                          <a:schemeClr val="tx1"/>
                        </a:solidFill>
                        <a:latin typeface="Times New Roman" panose="02020603050405020304" pitchFamily="18" charset="0"/>
                        <a:ea typeface="Times New Roman" panose="02020603050405020304" pitchFamily="18" charset="0"/>
                      </a:endParaRPr>
                    </a:p>
                    <a:p>
                      <a:pPr>
                        <a:spcAft>
                          <a:spcPts val="600"/>
                        </a:spcAft>
                      </a:pPr>
                      <a:r>
                        <a:rPr lang="es-ES" sz="2400" i="1" dirty="0">
                          <a:solidFill>
                            <a:schemeClr val="tx1"/>
                          </a:solidFill>
                          <a:latin typeface="Times New Roman" panose="02020603050405020304" pitchFamily="18" charset="0"/>
                          <a:ea typeface="Times New Roman" panose="02020603050405020304" pitchFamily="18" charset="0"/>
                        </a:rPr>
                        <a:t>Teoría General de la Relatividad</a:t>
                      </a:r>
                    </a:p>
                    <a:p>
                      <a:pPr>
                        <a:spcAft>
                          <a:spcPts val="600"/>
                        </a:spcAft>
                      </a:pPr>
                      <a:r>
                        <a:rPr lang="es-ES" sz="2400" i="1" dirty="0">
                          <a:solidFill>
                            <a:schemeClr val="tx1"/>
                          </a:solidFill>
                          <a:latin typeface="Times New Roman" panose="02020603050405020304" pitchFamily="18" charset="0"/>
                          <a:ea typeface="Times New Roman" panose="02020603050405020304" pitchFamily="18" charset="0"/>
                        </a:rPr>
                        <a:t>Ecuación de la Naturaleza</a:t>
                      </a:r>
                    </a:p>
                    <a:p>
                      <a:pPr>
                        <a:spcAft>
                          <a:spcPts val="600"/>
                        </a:spcAft>
                      </a:pPr>
                      <a:r>
                        <a:rPr lang="es-ES" sz="2400" i="1" dirty="0">
                          <a:solidFill>
                            <a:schemeClr val="tx1"/>
                          </a:solidFill>
                          <a:latin typeface="Times New Roman" panose="02020603050405020304" pitchFamily="18" charset="0"/>
                          <a:ea typeface="Times New Roman" panose="02020603050405020304" pitchFamily="18" charset="0"/>
                        </a:rPr>
                        <a:t>Concepto de Campo, Faraday</a:t>
                      </a:r>
                    </a:p>
                    <a:p>
                      <a:pPr>
                        <a:spcAft>
                          <a:spcPts val="600"/>
                        </a:spcAft>
                      </a:pPr>
                      <a:r>
                        <a:rPr lang="es-ES" sz="2400" i="1" dirty="0">
                          <a:solidFill>
                            <a:schemeClr val="tx1"/>
                          </a:solidFill>
                          <a:latin typeface="Times New Roman" panose="02020603050405020304" pitchFamily="18" charset="0"/>
                          <a:ea typeface="Times New Roman" panose="02020603050405020304" pitchFamily="18" charset="0"/>
                        </a:rPr>
                        <a:t>Teorema del Continuo de Cantor</a:t>
                      </a:r>
                    </a:p>
                  </a:txBody>
                  <a:tcPr>
                    <a:noFill/>
                  </a:tcPr>
                </a:tc>
                <a:tc>
                  <a:txBody>
                    <a:bodyPr/>
                    <a:lstStyle/>
                    <a:p>
                      <a:pPr>
                        <a:spcAft>
                          <a:spcPts val="600"/>
                        </a:spcAft>
                      </a:pPr>
                      <a:r>
                        <a:rPr lang="es-ES" sz="2400" i="1" dirty="0">
                          <a:solidFill>
                            <a:schemeClr val="tx1"/>
                          </a:solidFill>
                          <a:latin typeface="Times New Roman" panose="02020603050405020304" pitchFamily="18" charset="0"/>
                          <a:ea typeface="Times New Roman" panose="02020603050405020304" pitchFamily="18" charset="0"/>
                        </a:rPr>
                        <a:t>Entropía e Información</a:t>
                      </a:r>
                    </a:p>
                    <a:p>
                      <a:pPr>
                        <a:spcAft>
                          <a:spcPts val="600"/>
                        </a:spcAft>
                      </a:pPr>
                      <a:r>
                        <a:rPr lang="es-ES" sz="2400" i="1" dirty="0">
                          <a:solidFill>
                            <a:schemeClr val="tx1"/>
                          </a:solidFill>
                          <a:latin typeface="Times New Roman" panose="02020603050405020304" pitchFamily="18" charset="0"/>
                          <a:ea typeface="Times New Roman" panose="02020603050405020304" pitchFamily="18" charset="0"/>
                        </a:rPr>
                        <a:t>Tesis </a:t>
                      </a:r>
                      <a:r>
                        <a:rPr lang="es-ES" sz="2400" i="1" dirty="0" err="1">
                          <a:solidFill>
                            <a:schemeClr val="tx1"/>
                          </a:solidFill>
                          <a:latin typeface="Times New Roman" panose="02020603050405020304" pitchFamily="18" charset="0"/>
                          <a:ea typeface="Times New Roman" panose="02020603050405020304" pitchFamily="18" charset="0"/>
                        </a:rPr>
                        <a:t>Church</a:t>
                      </a:r>
                      <a:r>
                        <a:rPr lang="es-ES" sz="2400" i="1" dirty="0">
                          <a:solidFill>
                            <a:schemeClr val="tx1"/>
                          </a:solidFill>
                          <a:latin typeface="Times New Roman" panose="02020603050405020304" pitchFamily="18" charset="0"/>
                          <a:ea typeface="Times New Roman" panose="02020603050405020304" pitchFamily="18" charset="0"/>
                        </a:rPr>
                        <a:t>-Turing</a:t>
                      </a:r>
                    </a:p>
                    <a:p>
                      <a:pPr>
                        <a:spcAft>
                          <a:spcPts val="600"/>
                        </a:spcAft>
                      </a:pPr>
                      <a:r>
                        <a:rPr lang="es-ES" sz="2400" i="1" dirty="0">
                          <a:solidFill>
                            <a:schemeClr val="tx1"/>
                          </a:solidFill>
                          <a:latin typeface="Times New Roman" panose="02020603050405020304" pitchFamily="18" charset="0"/>
                          <a:ea typeface="Times New Roman" panose="02020603050405020304" pitchFamily="18" charset="0"/>
                        </a:rPr>
                        <a:t>Reglas de Reescritura</a:t>
                      </a:r>
                    </a:p>
                    <a:p>
                      <a:pPr>
                        <a:spcAft>
                          <a:spcPts val="600"/>
                        </a:spcAft>
                      </a:pPr>
                      <a:r>
                        <a:rPr lang="es-ES" sz="2400" i="1" dirty="0">
                          <a:solidFill>
                            <a:schemeClr val="tx1"/>
                          </a:solidFill>
                          <a:latin typeface="Times New Roman" panose="02020603050405020304" pitchFamily="18" charset="0"/>
                          <a:ea typeface="Times New Roman" panose="02020603050405020304" pitchFamily="18" charset="0"/>
                        </a:rPr>
                        <a:t>Gramáticas de Chomsky</a:t>
                      </a:r>
                    </a:p>
                    <a:p>
                      <a:pPr>
                        <a:spcAft>
                          <a:spcPts val="0"/>
                        </a:spcAft>
                      </a:pPr>
                      <a:r>
                        <a:rPr lang="es-ES" sz="2400" i="1" dirty="0">
                          <a:solidFill>
                            <a:schemeClr val="tx1"/>
                          </a:solidFill>
                          <a:latin typeface="Times New Roman" panose="02020603050405020304" pitchFamily="18" charset="0"/>
                          <a:ea typeface="Times New Roman" panose="02020603050405020304" pitchFamily="18" charset="0"/>
                        </a:rPr>
                        <a:t>Fórmula de </a:t>
                      </a:r>
                      <a:r>
                        <a:rPr lang="es-ES" sz="2400" i="1" dirty="0" err="1">
                          <a:solidFill>
                            <a:schemeClr val="tx1"/>
                          </a:solidFill>
                          <a:latin typeface="Times New Roman" panose="02020603050405020304" pitchFamily="18" charset="0"/>
                          <a:ea typeface="Times New Roman" panose="02020603050405020304" pitchFamily="18" charset="0"/>
                        </a:rPr>
                        <a:t>Bekenstein</a:t>
                      </a:r>
                      <a:r>
                        <a:rPr lang="es-ES" sz="2400" i="1" dirty="0">
                          <a:solidFill>
                            <a:schemeClr val="tx1"/>
                          </a:solidFill>
                          <a:latin typeface="Times New Roman" panose="02020603050405020304" pitchFamily="18" charset="0"/>
                          <a:ea typeface="Times New Roman" panose="02020603050405020304" pitchFamily="18" charset="0"/>
                        </a:rPr>
                        <a:t>-Hawking</a:t>
                      </a:r>
                    </a:p>
                    <a:p>
                      <a:pPr algn="ctr">
                        <a:spcAft>
                          <a:spcPts val="600"/>
                        </a:spcAft>
                      </a:pPr>
                      <a:r>
                        <a:rPr lang="es-ES" sz="2400" i="1" dirty="0">
                          <a:solidFill>
                            <a:schemeClr val="tx1"/>
                          </a:solidFill>
                          <a:latin typeface="Times New Roman" panose="02020603050405020304" pitchFamily="18" charset="0"/>
                          <a:ea typeface="Times New Roman" panose="02020603050405020304" pitchFamily="18" charset="0"/>
                        </a:rPr>
                        <a:t>S = Akc</a:t>
                      </a:r>
                      <a:r>
                        <a:rPr lang="es-ES" sz="2400" i="1" baseline="30000" dirty="0">
                          <a:solidFill>
                            <a:schemeClr val="tx1"/>
                          </a:solidFill>
                          <a:latin typeface="Times New Roman" panose="02020603050405020304" pitchFamily="18" charset="0"/>
                          <a:ea typeface="Times New Roman" panose="02020603050405020304" pitchFamily="18" charset="0"/>
                        </a:rPr>
                        <a:t>3</a:t>
                      </a:r>
                      <a:r>
                        <a:rPr lang="es-ES" sz="2400" i="1" dirty="0">
                          <a:solidFill>
                            <a:schemeClr val="tx1"/>
                          </a:solidFill>
                          <a:latin typeface="Times New Roman" panose="02020603050405020304" pitchFamily="18" charset="0"/>
                          <a:ea typeface="Times New Roman" panose="02020603050405020304" pitchFamily="18" charset="0"/>
                        </a:rPr>
                        <a:t> / 4Għ</a:t>
                      </a:r>
                    </a:p>
                    <a:p>
                      <a:pPr>
                        <a:spcAft>
                          <a:spcPts val="600"/>
                        </a:spcAft>
                      </a:pPr>
                      <a:r>
                        <a:rPr lang="es-ES" sz="2400" i="1" dirty="0">
                          <a:solidFill>
                            <a:schemeClr val="tx1"/>
                          </a:solidFill>
                          <a:latin typeface="Times New Roman" panose="02020603050405020304" pitchFamily="18" charset="0"/>
                          <a:ea typeface="Times New Roman" panose="02020603050405020304" pitchFamily="18" charset="0"/>
                        </a:rPr>
                        <a:t>Universo Holográfico</a:t>
                      </a:r>
                    </a:p>
                  </a:txBody>
                  <a:tcPr>
                    <a:noFill/>
                  </a:tcPr>
                </a:tc>
                <a:extLst>
                  <a:ext uri="{0D108BD9-81ED-4DB2-BD59-A6C34878D82A}">
                    <a16:rowId xmlns:a16="http://schemas.microsoft.com/office/drawing/2014/main" val="367081573"/>
                  </a:ext>
                </a:extLst>
              </a:tr>
            </a:tbl>
          </a:graphicData>
        </a:graphic>
      </p:graphicFrame>
    </p:spTree>
    <p:extLst>
      <p:ext uri="{BB962C8B-B14F-4D97-AF65-F5344CB8AC3E}">
        <p14:creationId xmlns:p14="http://schemas.microsoft.com/office/powerpoint/2010/main" val="40150630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36CD8483-5198-432D-BD35-F46996596EDB}"/>
              </a:ext>
            </a:extLst>
          </p:cNvPr>
          <p:cNvSpPr>
            <a:spLocks noChangeArrowheads="1"/>
          </p:cNvSpPr>
          <p:nvPr/>
        </p:nvSpPr>
        <p:spPr bwMode="auto">
          <a:xfrm>
            <a:off x="837507" y="2105561"/>
            <a:ext cx="746898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Algoritmo, algoritmo recursivo,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maquina de </a:t>
            </a:r>
            <a:r>
              <a:rPr kumimoji="0" lang="es-ES" altLang="es-MX"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Courier New" panose="02070309020205020404" pitchFamily="49" charset="0"/>
              </a:rPr>
              <a:t>Turing</a:t>
            </a:r>
            <a:r>
              <a:rPr kumimoji="0" lang="es-ES" altLang="es-MX"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p>
        </p:txBody>
      </p:sp>
    </p:spTree>
    <p:extLst>
      <p:ext uri="{BB962C8B-B14F-4D97-AF65-F5344CB8AC3E}">
        <p14:creationId xmlns:p14="http://schemas.microsoft.com/office/powerpoint/2010/main" val="33848063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885D6013-4D2F-422D-A8F2-B71A8BC4CE8F}"/>
              </a:ext>
            </a:extLst>
          </p:cNvPr>
          <p:cNvSpPr>
            <a:spLocks noChangeArrowheads="1"/>
          </p:cNvSpPr>
          <p:nvPr/>
        </p:nvSpPr>
        <p:spPr bwMode="auto">
          <a:xfrm>
            <a:off x="7162800" y="5867400"/>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9699" name="Rectangle 3">
            <a:extLst>
              <a:ext uri="{FF2B5EF4-FFF2-40B4-BE49-F238E27FC236}">
                <a16:creationId xmlns:a16="http://schemas.microsoft.com/office/drawing/2014/main" id="{B1C9B1C3-1E39-4F2E-A42B-B40EBD9EA29E}"/>
              </a:ext>
            </a:extLst>
          </p:cNvPr>
          <p:cNvSpPr>
            <a:spLocks noChangeArrowheads="1"/>
          </p:cNvSpPr>
          <p:nvPr/>
        </p:nvSpPr>
        <p:spPr bwMode="auto">
          <a:xfrm rot="10800000" flipV="1">
            <a:off x="4648200" y="6172200"/>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a:t>
            </a:r>
            <a:r>
              <a:rPr kumimoji="0" lang="en-US"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29700" name="Rectangle 8">
            <a:extLst>
              <a:ext uri="{FF2B5EF4-FFF2-40B4-BE49-F238E27FC236}">
                <a16:creationId xmlns:a16="http://schemas.microsoft.com/office/drawing/2014/main" id="{029E540C-DB58-45F0-959D-D239BFFF4F1F}"/>
              </a:ext>
            </a:extLst>
          </p:cNvPr>
          <p:cNvSpPr>
            <a:spLocks noChangeArrowheads="1"/>
          </p:cNvSpPr>
          <p:nvPr/>
        </p:nvSpPr>
        <p:spPr bwMode="auto">
          <a:xfrm>
            <a:off x="152400" y="205800"/>
            <a:ext cx="8877300" cy="4647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MX" altLang="es-MX"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Noether's</a:t>
            </a:r>
            <a:r>
              <a:rPr kumimoji="0" lang="es-MX"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altLang="es-MX"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theorem</a:t>
            </a:r>
            <a:r>
              <a:rPr kumimoji="0" lang="es-MX"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 Teorema de </a:t>
            </a:r>
            <a:r>
              <a:rPr kumimoji="0" lang="es-MX" altLang="es-MX"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Noether</a:t>
            </a:r>
            <a:endPar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Symmetry, invariance, Conservation Law </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rPr>
              <a:t>/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ourier New" panose="02070309020205020404" pitchFamily="49" charset="0"/>
              </a:rPr>
              <a:t>simetría</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rPr>
              <a:t>,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ourier New" panose="02070309020205020404" pitchFamily="49" charset="0"/>
              </a:rPr>
              <a:t>invariancia</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rPr>
              <a:t>,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ourier New" panose="02070309020205020404" pitchFamily="49" charset="0"/>
              </a:rPr>
              <a:t>leyes</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rPr>
              <a:t> de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ourier New" panose="02070309020205020404" pitchFamily="49" charset="0"/>
              </a:rPr>
              <a:t>conservación</a:t>
            </a: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s-ES_tradnl"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hlinkClick r:id="rId3"/>
              </a:rPr>
              <a:t>http://www.fgalindosoria.com/informatica/fundamentals/noether/</a:t>
            </a:r>
            <a:endParaRPr kumimoji="0" lang="es-ES_tradnl"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endPar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n-US" altLang="es-MX"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ourier New" panose="02070309020205020404" pitchFamily="49" charset="0"/>
              </a:rPr>
              <a:t>Informalmente</a:t>
            </a:r>
            <a:r>
              <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rPr>
              <a:t>, el </a:t>
            </a:r>
            <a:r>
              <a:rPr kumimoji="0" lang="en-US" altLang="es-MX"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ourier New" panose="02070309020205020404" pitchFamily="49" charset="0"/>
              </a:rPr>
              <a:t>Teorema</a:t>
            </a:r>
            <a:r>
              <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rPr>
              <a:t> de </a:t>
            </a:r>
            <a:r>
              <a:rPr kumimoji="0" lang="en-US" altLang="es-MX"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ourier New" panose="02070309020205020404" pitchFamily="49" charset="0"/>
              </a:rPr>
              <a:t>Noether</a:t>
            </a:r>
            <a:r>
              <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rPr>
              <a:t> se </a:t>
            </a:r>
            <a:r>
              <a:rPr kumimoji="0" lang="en-US" altLang="es-MX"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ourier New" panose="02070309020205020404" pitchFamily="49" charset="0"/>
              </a:rPr>
              <a:t>puede</a:t>
            </a:r>
            <a:r>
              <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rPr>
              <a:t> </a:t>
            </a:r>
            <a:r>
              <a:rPr kumimoji="0" lang="en-US" altLang="es-MX"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ourier New" panose="02070309020205020404" pitchFamily="49" charset="0"/>
              </a:rPr>
              <a:t>establecer</a:t>
            </a:r>
            <a:r>
              <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rPr>
              <a:t> </a:t>
            </a:r>
            <a:r>
              <a:rPr kumimoji="0" lang="en-US" altLang="es-MX" sz="32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Courier New" panose="02070309020205020404" pitchFamily="49" charset="0"/>
              </a:rPr>
              <a:t>como</a:t>
            </a:r>
            <a:r>
              <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rPr>
              <a:t>:</a:t>
            </a:r>
            <a:endPar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n-US"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Courier New" panose="02070309020205020404" pitchFamily="49" charset="0"/>
              </a:rPr>
              <a:t>A </a:t>
            </a:r>
            <a:r>
              <a:rPr kumimoji="0" lang="en-US" altLang="es-MX"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Courier New" panose="02070309020205020404" pitchFamily="49" charset="0"/>
              </a:rPr>
              <a:t>cada</a:t>
            </a:r>
            <a:r>
              <a:rPr kumimoji="0" lang="en-US"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Courier New" panose="02070309020205020404" pitchFamily="49" charset="0"/>
              </a:rPr>
              <a:t> </a:t>
            </a:r>
            <a:r>
              <a:rPr kumimoji="0" lang="en-US" altLang="es-MX"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Courier New" panose="02070309020205020404" pitchFamily="49" charset="0"/>
              </a:rPr>
              <a:t>simetría</a:t>
            </a:r>
            <a:r>
              <a:rPr kumimoji="0" lang="en-US"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Courier New" panose="02070309020205020404" pitchFamily="49" charset="0"/>
              </a:rPr>
              <a:t> (continua), le </a:t>
            </a:r>
            <a:r>
              <a:rPr kumimoji="0" lang="en-US" altLang="es-MX"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Courier New" panose="02070309020205020404" pitchFamily="49" charset="0"/>
              </a:rPr>
              <a:t>corresponde</a:t>
            </a:r>
            <a:r>
              <a:rPr kumimoji="0" lang="en-US"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Courier New" panose="02070309020205020404" pitchFamily="49" charset="0"/>
              </a:rPr>
              <a:t> </a:t>
            </a:r>
            <a:r>
              <a:rPr kumimoji="0" lang="en-US" altLang="es-MX"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Courier New" panose="02070309020205020404" pitchFamily="49" charset="0"/>
              </a:rPr>
              <a:t>una</a:t>
            </a:r>
            <a:r>
              <a:rPr kumimoji="0" lang="en-US"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Courier New" panose="02070309020205020404" pitchFamily="49" charset="0"/>
              </a:rPr>
              <a:t> ley de </a:t>
            </a:r>
            <a:r>
              <a:rPr kumimoji="0" lang="en-US" altLang="es-MX"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Courier New" panose="02070309020205020404" pitchFamily="49" charset="0"/>
              </a:rPr>
              <a:t>conservación</a:t>
            </a:r>
            <a:r>
              <a:rPr kumimoji="0" lang="en-US"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Courier New" panose="02070309020205020404" pitchFamily="49" charset="0"/>
              </a:rPr>
              <a:t> y </a:t>
            </a:r>
            <a:r>
              <a:rPr kumimoji="0" lang="en-US" altLang="es-MX" sz="3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Courier New" panose="02070309020205020404" pitchFamily="49" charset="0"/>
              </a:rPr>
              <a:t>viceversa</a:t>
            </a:r>
            <a:endParaRPr kumimoji="0" lang="en-US"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endParaRPr>
          </a:p>
          <a:p>
            <a:pPr marL="0" marR="0" lvl="0" indent="0" algn="ctr" defTabSz="914400" rtl="0" eaLnBrk="0" fontAlgn="base" latinLnBrk="0" hangingPunct="0">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ourier New" panose="02070309020205020404" pitchFamily="49" charset="0"/>
                <a:hlinkClick r:id="rId4"/>
              </a:rPr>
              <a:t>http://es.wikipedia.org/wiki/Teorema_de_Noether</a:t>
            </a:r>
            <a:endPar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74450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885D6013-4D2F-422D-A8F2-B71A8BC4CE8F}"/>
              </a:ext>
            </a:extLst>
          </p:cNvPr>
          <p:cNvSpPr>
            <a:spLocks noChangeArrowheads="1"/>
          </p:cNvSpPr>
          <p:nvPr/>
        </p:nvSpPr>
        <p:spPr bwMode="auto">
          <a:xfrm>
            <a:off x="7162800" y="5867400"/>
            <a:ext cx="147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Informática</a:t>
            </a:r>
            <a:endPar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29699" name="Rectangle 3">
            <a:extLst>
              <a:ext uri="{FF2B5EF4-FFF2-40B4-BE49-F238E27FC236}">
                <a16:creationId xmlns:a16="http://schemas.microsoft.com/office/drawing/2014/main" id="{B1C9B1C3-1E39-4F2E-A42B-B40EBD9EA29E}"/>
              </a:ext>
            </a:extLst>
          </p:cNvPr>
          <p:cNvSpPr>
            <a:spLocks noChangeArrowheads="1"/>
          </p:cNvSpPr>
          <p:nvPr/>
        </p:nvSpPr>
        <p:spPr bwMode="auto">
          <a:xfrm rot="10800000" flipV="1">
            <a:off x="4648200" y="6172200"/>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a:rPr>
              <a:t>http://www.fgalindosoria.com/informatica/</a:t>
            </a:r>
            <a:r>
              <a:rPr kumimoji="0" lang="en-US" altLang="es-MX"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
        <p:nvSpPr>
          <p:cNvPr id="2" name="Rectangle 1">
            <a:extLst>
              <a:ext uri="{FF2B5EF4-FFF2-40B4-BE49-F238E27FC236}">
                <a16:creationId xmlns:a16="http://schemas.microsoft.com/office/drawing/2014/main" id="{66942734-3B14-408E-976D-337F29C71C66}"/>
              </a:ext>
            </a:extLst>
          </p:cNvPr>
          <p:cNvSpPr>
            <a:spLocks noChangeArrowheads="1"/>
          </p:cNvSpPr>
          <p:nvPr/>
        </p:nvSpPr>
        <p:spPr bwMode="auto">
          <a:xfrm>
            <a:off x="152400" y="-4079"/>
            <a:ext cx="8839200"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3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Teorema de Gödel</a:t>
            </a:r>
            <a:endParaRPr kumimoji="0" lang="es-ES_tradnl" altLang="es-MX"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Un Sistema Formal es Incompleto o Inconsistente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altLang="es-MX"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Gödel en una cáscara de nuez: Primer Teorema de Incompletitud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http://singularidad.wordpress.com/2007/03/16/godel-en-una-cascara-de-nuez-primer-teorema-de-incompletitud/</a:t>
            </a:r>
            <a:endParaRPr kumimoji="0" lang="es-ES_tradnl"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Gödel en una cáscara de nuez: Segundo Teorema de Incompletitud, y Teorema de Completitud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a:rPr>
              <a:t>http://singularidad.wordpress.com/2007/03/29/godel-en-una-cascara-de-nuez-segundo-teorema-de-incompletitud-y-teorema-de-completitud/</a:t>
            </a:r>
            <a:endParaRPr kumimoji="0" lang="es-ES_tradnl"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Turing en una cáscara de nuez: No computabilidad</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5"/>
              </a:rPr>
              <a:t>http://singularidad.wordpress.com/2007/04/20/turing-en-una-cascara-de-nuez-no-computabilidad/</a:t>
            </a:r>
            <a:endParaRPr kumimoji="0" lang="es-ES_tradnl"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Teorema de completitud de Gödel</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6"/>
              </a:rPr>
              <a:t>http://es.wikipedia.org/wiki/Teorema_de_completitud_de_G%C3%B6del</a:t>
            </a:r>
            <a:endParaRPr kumimoji="0" lang="es-ES_tradnl"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Gödel's</a:t>
            </a:r>
            <a:r>
              <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completeness</a:t>
            </a:r>
            <a:r>
              <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s-MX" altLang="es-MX"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theorem</a:t>
            </a:r>
            <a:endParaRPr kumimoji="0" lang="es-MX"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7"/>
              </a:rPr>
              <a:t>http://en.wikipedia.org/wiki/G%C3%B6del's_completeness_theorem</a:t>
            </a:r>
            <a:endParaRPr kumimoji="0" lang="es-MX" altLang="es-MX"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847940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D0DC4F57-E69C-4A22-91FD-D748C4FAC31A}"/>
              </a:ext>
            </a:extLst>
          </p:cNvPr>
          <p:cNvSpPr/>
          <p:nvPr/>
        </p:nvSpPr>
        <p:spPr>
          <a:xfrm>
            <a:off x="1" y="3140178"/>
            <a:ext cx="9143999" cy="3170099"/>
          </a:xfrm>
          <a:prstGeom prst="rect">
            <a:avLst/>
          </a:prstGeom>
        </p:spPr>
        <p:txBody>
          <a:bodyPr wrap="square">
            <a:spAutoFit/>
          </a:bodyPr>
          <a:lstStyle/>
          <a:p>
            <a:pPr>
              <a:spcAft>
                <a:spcPts val="0"/>
              </a:spcAft>
            </a:pPr>
            <a:r>
              <a:rPr lang="es-MX" sz="2600" dirty="0">
                <a:latin typeface="Times New Roman" panose="02020603050405020304" pitchFamily="18" charset="0"/>
                <a:ea typeface="Times New Roman" panose="02020603050405020304" pitchFamily="18" charset="0"/>
              </a:rPr>
              <a:t>“En </a:t>
            </a:r>
            <a:r>
              <a:rPr lang="es-MX" sz="2600" u="sng" dirty="0">
                <a:solidFill>
                  <a:srgbClr val="0000FF"/>
                </a:solidFill>
                <a:latin typeface="Times New Roman" panose="02020603050405020304" pitchFamily="18" charset="0"/>
                <a:ea typeface="Times New Roman" panose="02020603050405020304" pitchFamily="18" charset="0"/>
                <a:hlinkClick r:id="rId2" tooltip="1937"/>
              </a:rPr>
              <a:t>1937</a:t>
            </a:r>
            <a:r>
              <a:rPr lang="es-MX" sz="2600" dirty="0">
                <a:latin typeface="Times New Roman" panose="02020603050405020304" pitchFamily="18" charset="0"/>
                <a:ea typeface="Times New Roman" panose="02020603050405020304" pitchFamily="18" charset="0"/>
              </a:rPr>
              <a:t>, </a:t>
            </a:r>
            <a:r>
              <a:rPr lang="es-MX" sz="2600" u="sng" dirty="0">
                <a:solidFill>
                  <a:srgbClr val="0000FF"/>
                </a:solidFill>
                <a:latin typeface="Times New Roman" panose="02020603050405020304" pitchFamily="18" charset="0"/>
                <a:ea typeface="Times New Roman" panose="02020603050405020304" pitchFamily="18" charset="0"/>
                <a:hlinkClick r:id="rId3" tooltip="Claude Shannon"/>
              </a:rPr>
              <a:t>Claude Shannon</a:t>
            </a:r>
            <a:r>
              <a:rPr lang="es-MX" sz="2600" dirty="0">
                <a:latin typeface="Times New Roman" panose="02020603050405020304" pitchFamily="18" charset="0"/>
                <a:ea typeface="Times New Roman" panose="02020603050405020304" pitchFamily="18" charset="0"/>
              </a:rPr>
              <a:t> hizo su tesis de master en MIT que implementó álgebra booleana usando relés electrónicos e interruptores por primera vez en la historia. Titulada "Un Análisis Simbólico de Circuitos de Relés e Interruptores" (A </a:t>
            </a:r>
            <a:r>
              <a:rPr lang="es-MX" sz="2600" dirty="0" err="1">
                <a:latin typeface="Times New Roman" panose="02020603050405020304" pitchFamily="18" charset="0"/>
                <a:ea typeface="Times New Roman" panose="02020603050405020304" pitchFamily="18" charset="0"/>
              </a:rPr>
              <a:t>Symbolic</a:t>
            </a:r>
            <a:r>
              <a:rPr lang="es-MX" sz="2600" dirty="0">
                <a:latin typeface="Times New Roman" panose="02020603050405020304" pitchFamily="18" charset="0"/>
                <a:ea typeface="Times New Roman" panose="02020603050405020304" pitchFamily="18" charset="0"/>
              </a:rPr>
              <a:t> </a:t>
            </a:r>
            <a:r>
              <a:rPr lang="es-MX" sz="2600" dirty="0" err="1">
                <a:latin typeface="Times New Roman" panose="02020603050405020304" pitchFamily="18" charset="0"/>
                <a:ea typeface="Times New Roman" panose="02020603050405020304" pitchFamily="18" charset="0"/>
              </a:rPr>
              <a:t>Analysis</a:t>
            </a:r>
            <a:r>
              <a:rPr lang="es-MX" sz="2600" dirty="0">
                <a:latin typeface="Times New Roman" panose="02020603050405020304" pitchFamily="18" charset="0"/>
                <a:ea typeface="Times New Roman" panose="02020603050405020304" pitchFamily="18" charset="0"/>
              </a:rPr>
              <a:t> </a:t>
            </a:r>
            <a:r>
              <a:rPr lang="es-MX" sz="2600" dirty="0" err="1">
                <a:latin typeface="Times New Roman" panose="02020603050405020304" pitchFamily="18" charset="0"/>
                <a:ea typeface="Times New Roman" panose="02020603050405020304" pitchFamily="18" charset="0"/>
              </a:rPr>
              <a:t>of</a:t>
            </a:r>
            <a:r>
              <a:rPr lang="es-MX" sz="2600" dirty="0">
                <a:latin typeface="Times New Roman" panose="02020603050405020304" pitchFamily="18" charset="0"/>
                <a:ea typeface="Times New Roman" panose="02020603050405020304" pitchFamily="18" charset="0"/>
              </a:rPr>
              <a:t> </a:t>
            </a:r>
            <a:r>
              <a:rPr lang="es-MX" sz="2600" dirty="0" err="1">
                <a:latin typeface="Times New Roman" panose="02020603050405020304" pitchFamily="18" charset="0"/>
                <a:ea typeface="Times New Roman" panose="02020603050405020304" pitchFamily="18" charset="0"/>
              </a:rPr>
              <a:t>Relay</a:t>
            </a:r>
            <a:r>
              <a:rPr lang="es-MX" sz="2600" dirty="0">
                <a:latin typeface="Times New Roman" panose="02020603050405020304" pitchFamily="18" charset="0"/>
                <a:ea typeface="Times New Roman" panose="02020603050405020304" pitchFamily="18" charset="0"/>
              </a:rPr>
              <a:t> and </a:t>
            </a:r>
            <a:r>
              <a:rPr lang="es-MX" sz="2600" dirty="0" err="1">
                <a:latin typeface="Times New Roman" panose="02020603050405020304" pitchFamily="18" charset="0"/>
                <a:ea typeface="Times New Roman" panose="02020603050405020304" pitchFamily="18" charset="0"/>
              </a:rPr>
              <a:t>Switching</a:t>
            </a:r>
            <a:r>
              <a:rPr lang="es-MX" sz="2600" dirty="0">
                <a:latin typeface="Times New Roman" panose="02020603050405020304" pitchFamily="18" charset="0"/>
                <a:ea typeface="Times New Roman" panose="02020603050405020304" pitchFamily="18" charset="0"/>
              </a:rPr>
              <a:t> </a:t>
            </a:r>
            <a:r>
              <a:rPr lang="es-MX" sz="2600" dirty="0" err="1">
                <a:latin typeface="Times New Roman" panose="02020603050405020304" pitchFamily="18" charset="0"/>
                <a:ea typeface="Times New Roman" panose="02020603050405020304" pitchFamily="18" charset="0"/>
              </a:rPr>
              <a:t>Circuits</a:t>
            </a:r>
            <a:r>
              <a:rPr lang="es-MX" sz="2600" dirty="0">
                <a:latin typeface="Times New Roman" panose="02020603050405020304" pitchFamily="18" charset="0"/>
                <a:ea typeface="Times New Roman" panose="02020603050405020304" pitchFamily="18" charset="0"/>
              </a:rPr>
              <a:t>), la tesis de Shannon, esencialmente, fundó el diseño de circuitos digitales prácticos.”</a:t>
            </a:r>
          </a:p>
          <a:p>
            <a:pPr>
              <a:spcAft>
                <a:spcPts val="0"/>
              </a:spcAft>
            </a:pPr>
            <a:endParaRPr lang="es-ES" sz="800" dirty="0">
              <a:latin typeface="Times New Roman" panose="02020603050405020304" pitchFamily="18" charset="0"/>
              <a:ea typeface="Times New Roman" panose="02020603050405020304" pitchFamily="18" charset="0"/>
            </a:endParaRPr>
          </a:p>
          <a:p>
            <a:pPr>
              <a:spcAft>
                <a:spcPts val="0"/>
              </a:spcAft>
            </a:pPr>
            <a:r>
              <a:rPr lang="es-MX" dirty="0">
                <a:latin typeface="Times New Roman" panose="02020603050405020304" pitchFamily="18" charset="0"/>
                <a:ea typeface="Times New Roman" panose="02020603050405020304" pitchFamily="18" charset="0"/>
              </a:rPr>
              <a:t>El tubo de vacío   Wikipedia (20100515)</a:t>
            </a:r>
            <a:endParaRPr lang="es-MX" u="sng" dirty="0">
              <a:solidFill>
                <a:srgbClr val="0000FF"/>
              </a:solidFill>
              <a:latin typeface="Times New Roman" panose="02020603050405020304" pitchFamily="18" charset="0"/>
              <a:ea typeface="Times New Roman" panose="02020603050405020304" pitchFamily="18" charset="0"/>
              <a:hlinkClick r:id="rId4"/>
            </a:endParaRPr>
          </a:p>
          <a:p>
            <a:r>
              <a:rPr lang="es-MX" sz="1400" u="sng" dirty="0">
                <a:solidFill>
                  <a:srgbClr val="0000FF"/>
                </a:solidFill>
                <a:latin typeface="Times New Roman" panose="02020603050405020304" pitchFamily="18" charset="0"/>
                <a:ea typeface="Times New Roman" panose="02020603050405020304" pitchFamily="18" charset="0"/>
                <a:hlinkClick r:id="rId4"/>
              </a:rPr>
              <a:t>http://es.wikipedia.org/wiki/Primera_generaci%C3%B3n_de_computadoras - El_tubo_de_vac.C3.ADo</a:t>
            </a:r>
            <a:endParaRPr lang="es-MX" sz="1400" dirty="0"/>
          </a:p>
        </p:txBody>
      </p:sp>
      <p:sp>
        <p:nvSpPr>
          <p:cNvPr id="6" name="Rectangle 3">
            <a:extLst>
              <a:ext uri="{FF2B5EF4-FFF2-40B4-BE49-F238E27FC236}">
                <a16:creationId xmlns:a16="http://schemas.microsoft.com/office/drawing/2014/main" id="{26C93B01-5628-4C71-AD4F-7F47837F8A37}"/>
              </a:ext>
            </a:extLst>
          </p:cNvPr>
          <p:cNvSpPr>
            <a:spLocks noChangeArrowheads="1"/>
          </p:cNvSpPr>
          <p:nvPr/>
        </p:nvSpPr>
        <p:spPr bwMode="auto">
          <a:xfrm>
            <a:off x="0" y="0"/>
            <a:ext cx="9175652" cy="2985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a:spcBef>
                <a:spcPct val="0"/>
              </a:spcBef>
              <a:defRPr/>
            </a:pPr>
            <a:r>
              <a:rPr lang="es-ES" altLang="es-MX" sz="2600" dirty="0">
                <a:solidFill>
                  <a:prstClr val="black"/>
                </a:solidFill>
                <a:latin typeface="Times New Roman" panose="02020603050405020304" pitchFamily="18" charset="0"/>
              </a:rPr>
              <a:t>Tesis de Maestría </a:t>
            </a:r>
            <a:r>
              <a:rPr lang="es-ES" altLang="es-MX" sz="2600" dirty="0">
                <a:solidFill>
                  <a:srgbClr val="FF0000"/>
                </a:solidFill>
                <a:latin typeface="Times New Roman" panose="02020603050405020304" pitchFamily="18" charset="0"/>
              </a:rPr>
              <a:t>equivalencia entre álgebra booleana y circuitos</a:t>
            </a:r>
          </a:p>
          <a:p>
            <a:pPr lvl="0" algn="ctr">
              <a:spcBef>
                <a:spcPct val="0"/>
              </a:spcBef>
              <a:defRPr/>
            </a:pPr>
            <a:r>
              <a:rPr lang="es-ES" altLang="es-MX" sz="3200" dirty="0">
                <a:solidFill>
                  <a:prstClr val="black"/>
                </a:solidFill>
                <a:latin typeface="Times New Roman" panose="02020603050405020304" pitchFamily="18" charset="0"/>
              </a:rPr>
              <a:t>Shannon </a:t>
            </a:r>
          </a:p>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6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En su tesis de maestría Shannon demuestra la equivalencia entre el álgebra de Boole y las compuertas lógicas (and, </a:t>
            </a:r>
            <a:r>
              <a:rPr kumimoji="0" lang="es-MX" altLang="es-MX" sz="260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or</a:t>
            </a:r>
            <a:r>
              <a:rPr kumimoji="0" lang="es-MX" altLang="es-MX" sz="260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con lo cual establece una herramienta matemática (álgebra de Boole) con la cual se pueden modelar circuitos electrónicos y acelerar el desarrollo de toda la electrónica, computación e Informática.</a:t>
            </a:r>
            <a:endParaRPr kumimoji="0" lang="es-MX" altLang="es-MX" sz="2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4805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CEF289E-D57B-41B4-AD1F-20AC4923205C}"/>
              </a:ext>
            </a:extLst>
          </p:cNvPr>
          <p:cNvSpPr>
            <a:spLocks noGrp="1" noChangeArrowheads="1"/>
          </p:cNvSpPr>
          <p:nvPr>
            <p:ph type="title" idx="4294967295"/>
          </p:nvPr>
        </p:nvSpPr>
        <p:spPr>
          <a:xfrm>
            <a:off x="0" y="0"/>
            <a:ext cx="9144000" cy="6858000"/>
          </a:xfrm>
        </p:spPr>
        <p:txBody>
          <a:bodyPr/>
          <a:lstStyle/>
          <a:p>
            <a:pPr eaLnBrk="1" hangingPunct="1"/>
            <a:br>
              <a:rPr lang="es-MX" altLang="es-MX" sz="2800" b="1" dirty="0">
                <a:solidFill>
                  <a:schemeClr val="tx1"/>
                </a:solidFill>
                <a:latin typeface="Arial Unicode MS" pitchFamily="34" charset="-128"/>
                <a:cs typeface="Times New Roman" panose="02020603050405020304" pitchFamily="18" charset="0"/>
              </a:rPr>
            </a:br>
            <a:br>
              <a:rPr lang="es-MX" altLang="es-MX" sz="2400" b="1" dirty="0">
                <a:solidFill>
                  <a:schemeClr val="tx1"/>
                </a:solidFill>
                <a:latin typeface="Arial Unicode MS" pitchFamily="34" charset="-128"/>
                <a:cs typeface="Times New Roman" panose="02020603050405020304" pitchFamily="18" charset="0"/>
              </a:rPr>
            </a:br>
            <a:br>
              <a:rPr lang="es-MX" altLang="es-MX" sz="2800" b="1" dirty="0">
                <a:latin typeface="Arial Unicode MS" pitchFamily="34" charset="-128"/>
                <a:cs typeface="Times New Roman" panose="02020603050405020304" pitchFamily="18" charset="0"/>
              </a:rPr>
            </a:br>
            <a:br>
              <a:rPr lang="es-ES" altLang="es-MX" sz="2800" b="1" dirty="0">
                <a:latin typeface="Arial Unicode MS" pitchFamily="34" charset="-128"/>
                <a:cs typeface="Times New Roman" panose="02020603050405020304" pitchFamily="18" charset="0"/>
              </a:rPr>
            </a:br>
            <a:r>
              <a:rPr lang="es-ES" altLang="es-MX" sz="2400" b="1" dirty="0">
                <a:latin typeface="Arial Unicode MS" pitchFamily="34" charset="-128"/>
                <a:cs typeface="Times New Roman" panose="02020603050405020304" pitchFamily="18" charset="0"/>
              </a:rPr>
              <a:t> </a:t>
            </a:r>
            <a:br>
              <a:rPr lang="es-ES" altLang="es-MX" sz="2400" b="1" dirty="0">
                <a:latin typeface="Arial Unicode MS" pitchFamily="34" charset="-128"/>
                <a:cs typeface="Times New Roman" panose="02020603050405020304" pitchFamily="18" charset="0"/>
              </a:rPr>
            </a:br>
            <a:br>
              <a:rPr lang="es-ES" altLang="es-MX" sz="2800" b="1" dirty="0">
                <a:solidFill>
                  <a:schemeClr val="tx1"/>
                </a:solidFill>
                <a:latin typeface="Arial Unicode MS" pitchFamily="34" charset="-128"/>
                <a:cs typeface="Times New Roman" panose="02020603050405020304" pitchFamily="18" charset="0"/>
              </a:rPr>
            </a:br>
            <a:r>
              <a:rPr lang="es-MX" altLang="es-MX" sz="2400" b="1" dirty="0">
                <a:solidFill>
                  <a:schemeClr val="tx1"/>
                </a:solidFill>
                <a:latin typeface="Arial Unicode MS" pitchFamily="34" charset="-128"/>
                <a:cs typeface="Times New Roman" panose="02020603050405020304" pitchFamily="18" charset="0"/>
              </a:rPr>
              <a:t> </a:t>
            </a:r>
            <a:br>
              <a:rPr lang="es-ES" altLang="es-MX" sz="2400" b="1" dirty="0">
                <a:solidFill>
                  <a:schemeClr val="tx1"/>
                </a:solidFill>
                <a:latin typeface="Arial Unicode MS" pitchFamily="34" charset="-128"/>
                <a:cs typeface="Times New Roman" panose="02020603050405020304" pitchFamily="18" charset="0"/>
              </a:rPr>
            </a:br>
            <a:br>
              <a:rPr lang="es-MX" altLang="es-MX" sz="2800" b="1" dirty="0">
                <a:solidFill>
                  <a:schemeClr val="tx1"/>
                </a:solidFill>
                <a:latin typeface="Arial Unicode MS" pitchFamily="34" charset="-128"/>
                <a:cs typeface="Times New Roman" panose="02020603050405020304" pitchFamily="18" charset="0"/>
              </a:rPr>
            </a:br>
            <a:r>
              <a:rPr lang="es-ES" altLang="es-MX" sz="2800" b="1" dirty="0">
                <a:solidFill>
                  <a:schemeClr val="tx1"/>
                </a:solidFill>
                <a:latin typeface="Arial Unicode MS" pitchFamily="34" charset="-128"/>
                <a:cs typeface="Times New Roman" panose="02020603050405020304" pitchFamily="18" charset="0"/>
              </a:rPr>
              <a:t> </a:t>
            </a:r>
            <a:br>
              <a:rPr lang="es-MX" altLang="es-MX" sz="2800" b="1" dirty="0">
                <a:solidFill>
                  <a:schemeClr val="tx1"/>
                </a:solidFill>
                <a:latin typeface="Arial Unicode MS" pitchFamily="34" charset="-128"/>
                <a:cs typeface="Times New Roman" panose="02020603050405020304" pitchFamily="18" charset="0"/>
              </a:rPr>
            </a:br>
            <a:r>
              <a:rPr lang="es-ES" altLang="es-MX" sz="2800" b="1" dirty="0">
                <a:solidFill>
                  <a:schemeClr val="tx1"/>
                </a:solidFill>
                <a:latin typeface="Arial Unicode MS" pitchFamily="34" charset="-128"/>
                <a:cs typeface="Times New Roman" panose="02020603050405020304" pitchFamily="18" charset="0"/>
              </a:rPr>
              <a:t> </a:t>
            </a:r>
            <a:br>
              <a:rPr lang="es-ES" altLang="es-MX" sz="2800" b="1" dirty="0">
                <a:solidFill>
                  <a:schemeClr val="tx1"/>
                </a:solidFill>
                <a:latin typeface="Arial Unicode MS" pitchFamily="34" charset="-128"/>
                <a:cs typeface="Times New Roman" panose="02020603050405020304" pitchFamily="18" charset="0"/>
              </a:rPr>
            </a:br>
            <a:r>
              <a:rPr lang="es-ES" altLang="es-MX" sz="2400" b="1" dirty="0">
                <a:solidFill>
                  <a:schemeClr val="tx1"/>
                </a:solidFill>
                <a:latin typeface="Arial Unicode MS" pitchFamily="34" charset="-128"/>
                <a:cs typeface="Times New Roman" panose="02020603050405020304" pitchFamily="18" charset="0"/>
              </a:rPr>
              <a:t> </a:t>
            </a:r>
            <a:br>
              <a:rPr lang="es-ES" altLang="es-MX" sz="2400" b="1" dirty="0">
                <a:solidFill>
                  <a:schemeClr val="tx1"/>
                </a:solidFill>
                <a:latin typeface="Arial Unicode MS" pitchFamily="34" charset="-128"/>
                <a:cs typeface="Times New Roman" panose="02020603050405020304" pitchFamily="18" charset="0"/>
              </a:rPr>
            </a:br>
            <a:br>
              <a:rPr lang="es-MX" altLang="es-MX" sz="2800" b="1" dirty="0">
                <a:solidFill>
                  <a:srgbClr val="FFECD9"/>
                </a:solidFill>
                <a:latin typeface="Arial Unicode MS" pitchFamily="34" charset="-128"/>
                <a:cs typeface="Times New Roman" panose="02020603050405020304" pitchFamily="18" charset="0"/>
              </a:rPr>
            </a:br>
            <a:br>
              <a:rPr lang="es-ES" altLang="es-MX" sz="2800" b="1" dirty="0">
                <a:solidFill>
                  <a:srgbClr val="FFECD9"/>
                </a:solidFill>
                <a:latin typeface="Arial Unicode MS" pitchFamily="34" charset="-128"/>
                <a:cs typeface="Times New Roman" panose="02020603050405020304" pitchFamily="18" charset="0"/>
              </a:rPr>
            </a:br>
            <a:r>
              <a:rPr lang="es-ES" altLang="es-MX" sz="2400" b="1" dirty="0">
                <a:solidFill>
                  <a:srgbClr val="FFECD9"/>
                </a:solidFill>
                <a:latin typeface="Arial Unicode MS" pitchFamily="34" charset="-128"/>
                <a:cs typeface="Times New Roman" panose="02020603050405020304" pitchFamily="18" charset="0"/>
              </a:rPr>
              <a:t> </a:t>
            </a:r>
            <a:br>
              <a:rPr lang="es-ES" altLang="es-MX" sz="2400" b="1" dirty="0">
                <a:solidFill>
                  <a:srgbClr val="FFECD9"/>
                </a:solidFill>
                <a:latin typeface="Arial Unicode MS" pitchFamily="34" charset="-128"/>
                <a:cs typeface="Times New Roman" panose="02020603050405020304" pitchFamily="18" charset="0"/>
              </a:rPr>
            </a:br>
            <a:endParaRPr lang="es-ES" altLang="es-MX" sz="3200" b="1" dirty="0">
              <a:latin typeface="Arial Unicode MS" pitchFamily="34" charset="-128"/>
              <a:cs typeface="Times New Roman" panose="02020603050405020304" pitchFamily="18" charset="0"/>
            </a:endParaRPr>
          </a:p>
        </p:txBody>
      </p:sp>
      <p:sp>
        <p:nvSpPr>
          <p:cNvPr id="33795" name="Rectangle 3">
            <a:extLst>
              <a:ext uri="{FF2B5EF4-FFF2-40B4-BE49-F238E27FC236}">
                <a16:creationId xmlns:a16="http://schemas.microsoft.com/office/drawing/2014/main" id="{29F7AB80-1187-4981-9C0A-E35B3D0661B9}"/>
              </a:ext>
            </a:extLst>
          </p:cNvPr>
          <p:cNvSpPr>
            <a:spLocks noChangeArrowheads="1"/>
          </p:cNvSpPr>
          <p:nvPr/>
        </p:nvSpPr>
        <p:spPr bwMode="auto">
          <a:xfrm>
            <a:off x="228600" y="228600"/>
            <a:ext cx="8686800"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Equivalencia entre </a:t>
            </a:r>
            <a:r>
              <a:rPr kumimoji="0" lang="es-MX"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Redes Neuronales</a:t>
            </a:r>
            <a:r>
              <a:rPr kumimoji="0" lang="es-ES"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 y Autómatas </a:t>
            </a:r>
            <a:r>
              <a:rPr kumimoji="0" lang="es-MX"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Finitos,   </a:t>
            </a:r>
            <a:r>
              <a:rPr kumimoji="0" lang="en-US" altLang="es-MX" sz="3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rPr>
              <a:t>S. C. Kleene</a:t>
            </a:r>
            <a:r>
              <a:rPr kumimoji="0" lang="en-U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(1951)</a:t>
            </a:r>
            <a:endParaRPr kumimoji="0" lang="es-E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s-MX" sz="2000" b="0" i="0" u="none" strike="noStrike" kern="1200" cap="none" spc="0" normalizeH="0" baseline="0" noProof="0" dirty="0">
                <a:ln>
                  <a:noFill/>
                </a:ln>
                <a:solidFill>
                  <a:srgbClr val="61A8DA"/>
                </a:solidFill>
                <a:effectLst/>
                <a:uLnTx/>
                <a:uFillTx/>
                <a:latin typeface="Times New Roman" panose="02020603050405020304" pitchFamily="18" charset="0"/>
                <a:ea typeface="+mn-ea"/>
                <a:cs typeface="+mn-cs"/>
                <a:hlinkClick r:id="rId2"/>
              </a:rPr>
              <a:t>Representation of events in nerve nets and finite automata   S. C. Kleene, (1951)</a:t>
            </a:r>
            <a:endParaRPr kumimoji="0" lang="es-ES" altLang="es-MX" sz="2000" b="0" i="0" u="none" strike="noStrike" kern="1200" cap="none" spc="0" normalizeH="0" baseline="0" noProof="0" dirty="0">
              <a:ln>
                <a:noFill/>
              </a:ln>
              <a:solidFill>
                <a:srgbClr val="61A8DA"/>
              </a:solidFill>
              <a:effectLst/>
              <a:uLnTx/>
              <a:uFillTx/>
              <a:latin typeface="Times New Roman" panose="02020603050405020304"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hlinkClick r:id="rId2"/>
              </a:rPr>
              <a:t>www.rand.org/pubs/research_memoranda/2008/RM704.pdf</a:t>
            </a:r>
            <a:endParaRPr kumimoji="0" lang="es-ES"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s-ES" alt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Equivalencia entre Autómatas Finitos y Gramáticas </a:t>
            </a: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Regulares</a:t>
            </a:r>
            <a:endParaRPr kumimoji="0" lang="es-E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33796" name="AutoShape 9">
            <a:extLst>
              <a:ext uri="{FF2B5EF4-FFF2-40B4-BE49-F238E27FC236}">
                <a16:creationId xmlns:a16="http://schemas.microsoft.com/office/drawing/2014/main" id="{ED0BFEF2-E4EB-4366-B83E-EA61845EA74D}"/>
              </a:ext>
            </a:extLst>
          </p:cNvPr>
          <p:cNvSpPr>
            <a:spLocks noChangeArrowheads="1"/>
          </p:cNvSpPr>
          <p:nvPr/>
        </p:nvSpPr>
        <p:spPr bwMode="auto">
          <a:xfrm>
            <a:off x="4229100" y="3274378"/>
            <a:ext cx="342900" cy="801688"/>
          </a:xfrm>
          <a:prstGeom prst="downArrow">
            <a:avLst>
              <a:gd name="adj1" fmla="val 50000"/>
              <a:gd name="adj2" fmla="val 58449"/>
            </a:avLst>
          </a:prstGeom>
          <a:solidFill>
            <a:srgbClr val="FFCC99"/>
          </a:solidFill>
          <a:ln w="9525">
            <a:solidFill>
              <a:srgbClr val="000000"/>
            </a:solidFill>
            <a:miter lim="800000"/>
            <a:headEnd/>
            <a:tailEnd/>
          </a:ln>
        </p:spPr>
        <p:txBody>
          <a:bodyPr vert="eaVert"/>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es-MX" altLang="es-MX" sz="2800" b="0" i="0" u="none" strike="noStrike" kern="1200" cap="none" spc="0" normalizeH="0" baseline="0" noProof="0">
              <a:ln>
                <a:noFill/>
              </a:ln>
              <a:solidFill>
                <a:srgbClr val="454545"/>
              </a:solidFill>
              <a:effectLst/>
              <a:uLnTx/>
              <a:uFillTx/>
              <a:latin typeface="Arial Unicode MS" pitchFamily="34" charset="-128"/>
              <a:ea typeface="+mn-ea"/>
              <a:cs typeface="+mn-cs"/>
            </a:endParaRPr>
          </a:p>
        </p:txBody>
      </p:sp>
      <p:sp>
        <p:nvSpPr>
          <p:cNvPr id="33797" name="Rectangle 10">
            <a:extLst>
              <a:ext uri="{FF2B5EF4-FFF2-40B4-BE49-F238E27FC236}">
                <a16:creationId xmlns:a16="http://schemas.microsoft.com/office/drawing/2014/main" id="{92FF2D6A-B4AD-489D-A89E-7BA34379CE95}"/>
              </a:ext>
            </a:extLst>
          </p:cNvPr>
          <p:cNvSpPr>
            <a:spLocks noChangeArrowheads="1"/>
          </p:cNvSpPr>
          <p:nvPr/>
        </p:nvSpPr>
        <p:spPr bwMode="auto">
          <a:xfrm>
            <a:off x="172329" y="4076066"/>
            <a:ext cx="8799342" cy="2493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2075" tIns="46038" rIns="92075" bIns="46038" anchor="b">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Equivalencia entre </a:t>
            </a:r>
            <a:r>
              <a:rPr kumimoji="0" lang="es-MX" altLang="es-MX"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Redes Neuronales</a:t>
            </a:r>
            <a:r>
              <a:rPr kumimoji="0" lang="es-ES" altLang="es-MX" sz="3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es-E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y Gramáticas </a:t>
            </a: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Regulares</a:t>
            </a:r>
            <a:endParaRPr kumimoji="0" lang="es-ES"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altLang="es-MX" sz="3600" b="0" i="0" u="none" strike="noStrike" kern="1200" cap="none" spc="0" normalizeH="0" baseline="0" noProof="0" dirty="0">
                <a:ln>
                  <a:noFill/>
                </a:ln>
                <a:solidFill>
                  <a:srgbClr val="454545"/>
                </a:solidFill>
                <a:effectLst/>
                <a:uLnTx/>
                <a:uFillTx/>
                <a:latin typeface="Times New Roman" panose="02020603050405020304" pitchFamily="18" charset="0"/>
                <a:ea typeface="+mn-ea"/>
                <a:cs typeface="+mn-cs"/>
              </a:rPr>
              <a:t>Relaciona </a:t>
            </a:r>
            <a:r>
              <a:rPr kumimoji="0" lang="es-MX" altLang="es-MX" sz="3600" b="0" i="0" u="none" strike="noStrike" kern="1200" cap="none" spc="0" normalizeH="0" baseline="0" noProof="0" dirty="0">
                <a:ln>
                  <a:noFill/>
                </a:ln>
                <a:solidFill>
                  <a:srgbClr val="454545"/>
                </a:solidFill>
                <a:effectLst/>
                <a:uLnTx/>
                <a:uFillTx/>
                <a:latin typeface="Times New Roman" panose="02020603050405020304" pitchFamily="18" charset="0"/>
                <a:ea typeface="+mn-ea"/>
                <a:cs typeface="+mn-cs"/>
              </a:rPr>
              <a:t>l</a:t>
            </a:r>
            <a:r>
              <a:rPr kumimoji="0" lang="es-ES" altLang="es-MX" sz="3600" b="0" i="0" u="none" strike="noStrike" kern="1200" cap="none" spc="0" normalizeH="0" baseline="0" noProof="0" dirty="0">
                <a:ln>
                  <a:noFill/>
                </a:ln>
                <a:solidFill>
                  <a:srgbClr val="454545"/>
                </a:solidFill>
                <a:effectLst/>
                <a:uLnTx/>
                <a:uFillTx/>
                <a:latin typeface="Times New Roman" panose="02020603050405020304" pitchFamily="18" charset="0"/>
                <a:ea typeface="+mn-ea"/>
                <a:cs typeface="+mn-cs"/>
              </a:rPr>
              <a:t>a Neurología con la Lingüística</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s-ES" altLang="es-MX" sz="2000" b="0" i="0" u="none" strike="noStrike" kern="1200" cap="none" spc="0" normalizeH="0" baseline="0" noProof="0" dirty="0">
              <a:ln>
                <a:noFill/>
              </a:ln>
              <a:solidFill>
                <a:srgbClr val="454545"/>
              </a:solidFill>
              <a:effectLst/>
              <a:uLnTx/>
              <a:uFillTx/>
              <a:latin typeface="Times New Roman" panose="02020603050405020304" pitchFamily="18" charset="0"/>
              <a:ea typeface="+mn-ea"/>
              <a:cs typeface="+mn-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lang="es-ES" altLang="es-MX" sz="3600" b="1" dirty="0">
                <a:solidFill>
                  <a:srgbClr val="FF0000"/>
                </a:solidFill>
              </a:rPr>
              <a:t>Relaciona el cerebro con el lenguaje</a:t>
            </a:r>
            <a:endParaRPr kumimoji="0" lang="es-ES" altLang="es-MX" sz="3600" b="1" i="0" u="none" strike="noStrike" kern="1200" cap="none" spc="0" normalizeH="0" baseline="0" noProof="0" dirty="0">
              <a:ln>
                <a:noFill/>
              </a:ln>
              <a:solidFill>
                <a:srgbClr val="FF0000"/>
              </a:solidFill>
              <a:effectLst/>
              <a:uLnTx/>
              <a:uFillTx/>
            </a:endParaRPr>
          </a:p>
        </p:txBody>
      </p:sp>
    </p:spTree>
    <p:extLst>
      <p:ext uri="{BB962C8B-B14F-4D97-AF65-F5344CB8AC3E}">
        <p14:creationId xmlns:p14="http://schemas.microsoft.com/office/powerpoint/2010/main" val="498648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3BAD976C-860D-4DCF-B7EA-12843F2D2707}"/>
              </a:ext>
            </a:extLst>
          </p:cNvPr>
          <p:cNvGraphicFramePr>
            <a:graphicFrameLocks noGrp="1"/>
          </p:cNvGraphicFramePr>
          <p:nvPr>
            <p:extLst>
              <p:ext uri="{D42A27DB-BD31-4B8C-83A1-F6EECF244321}">
                <p14:modId xmlns:p14="http://schemas.microsoft.com/office/powerpoint/2010/main" val="66282389"/>
              </p:ext>
            </p:extLst>
          </p:nvPr>
        </p:nvGraphicFramePr>
        <p:xfrm>
          <a:off x="58056" y="708556"/>
          <a:ext cx="9027887" cy="5894663"/>
        </p:xfrm>
        <a:graphic>
          <a:graphicData uri="http://schemas.openxmlformats.org/drawingml/2006/table">
            <a:tbl>
              <a:tblPr firstRow="1" bandRow="1">
                <a:tableStyleId>{5C22544A-7EE6-4342-B048-85BDC9FD1C3A}</a:tableStyleId>
              </a:tblPr>
              <a:tblGrid>
                <a:gridCol w="4105981">
                  <a:extLst>
                    <a:ext uri="{9D8B030D-6E8A-4147-A177-3AD203B41FA5}">
                      <a16:colId xmlns:a16="http://schemas.microsoft.com/office/drawing/2014/main" val="2474675445"/>
                    </a:ext>
                  </a:extLst>
                </a:gridCol>
                <a:gridCol w="582134">
                  <a:extLst>
                    <a:ext uri="{9D8B030D-6E8A-4147-A177-3AD203B41FA5}">
                      <a16:colId xmlns:a16="http://schemas.microsoft.com/office/drawing/2014/main" val="2929306787"/>
                    </a:ext>
                  </a:extLst>
                </a:gridCol>
                <a:gridCol w="3712029">
                  <a:extLst>
                    <a:ext uri="{9D8B030D-6E8A-4147-A177-3AD203B41FA5}">
                      <a16:colId xmlns:a16="http://schemas.microsoft.com/office/drawing/2014/main" val="2863234396"/>
                    </a:ext>
                  </a:extLst>
                </a:gridCol>
                <a:gridCol w="627743">
                  <a:extLst>
                    <a:ext uri="{9D8B030D-6E8A-4147-A177-3AD203B41FA5}">
                      <a16:colId xmlns:a16="http://schemas.microsoft.com/office/drawing/2014/main" val="3022480239"/>
                    </a:ext>
                  </a:extLst>
                </a:gridCol>
              </a:tblGrid>
              <a:tr h="408263">
                <a:tc>
                  <a:txBody>
                    <a:bodyPr/>
                    <a:lstStyle/>
                    <a:p>
                      <a:pPr algn="ctr"/>
                      <a:r>
                        <a:rPr lang="es-MX" dirty="0"/>
                        <a:t>Ir a</a:t>
                      </a:r>
                    </a:p>
                  </a:txBody>
                  <a:tcPr>
                    <a:noFill/>
                  </a:tcPr>
                </a:tc>
                <a:tc>
                  <a:txBody>
                    <a:bodyPr/>
                    <a:lstStyle/>
                    <a:p>
                      <a:pPr algn="ctr"/>
                      <a:r>
                        <a:rPr lang="es-MX" dirty="0"/>
                        <a:t>#</a:t>
                      </a:r>
                    </a:p>
                  </a:txBody>
                  <a:tcPr>
                    <a:noFill/>
                  </a:tcPr>
                </a:tc>
                <a:tc>
                  <a:txBody>
                    <a:bodyPr/>
                    <a:lstStyle/>
                    <a:p>
                      <a:pPr algn="ctr"/>
                      <a:r>
                        <a:rPr lang="es-MX" dirty="0"/>
                        <a:t>Ir a</a:t>
                      </a:r>
                    </a:p>
                  </a:txBody>
                  <a:tcPr>
                    <a:noFill/>
                  </a:tcPr>
                </a:tc>
                <a:tc>
                  <a:txBody>
                    <a:bodyPr/>
                    <a:lstStyle/>
                    <a:p>
                      <a:pPr algn="ctr"/>
                      <a:r>
                        <a:rPr lang="es-MX" dirty="0"/>
                        <a:t>#</a:t>
                      </a:r>
                    </a:p>
                  </a:txBody>
                  <a:tcPr>
                    <a:noFill/>
                  </a:tcPr>
                </a:tc>
                <a:extLst>
                  <a:ext uri="{0D108BD9-81ED-4DB2-BD59-A6C34878D82A}">
                    <a16:rowId xmlns:a16="http://schemas.microsoft.com/office/drawing/2014/main" val="162593965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1</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2" action="ppaction://hlinksldjump"/>
                        </a:rPr>
                        <a:t>.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2" action="ppaction://hlinksldjump"/>
                        </a:rPr>
                        <a:t>INTRODUCCIÓN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1.1 Génesis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1.2 Actualidad (24 de Febrero del 2018)</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1.3 Epistemología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3" action="ppaction://hlinksldjump"/>
                        </a:rPr>
                        <a:t>FUNDAMENTACIÓN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 Fundamentos de la Informática: Ciencias, </a:t>
                      </a: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Teorías, Teoremas, Leyes, Paradigmas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431800" marR="0" lvl="0" indent="0" algn="l"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4" action="ppaction://hlinksldjump"/>
                        </a:rPr>
                        <a:t>2.1.1 Paradigmas de la Informática</a:t>
                      </a:r>
                      <a:endParaRPr kumimoji="0" lang="es-MX"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2.1.1.1 Paradigma de sistemas.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 Paradigma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2.1.1.2.1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Aspectos de la Información:</a:t>
                      </a: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Datos, Entropía 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12954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Conocimiento...</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5" action="ppaction://hlinksldjump"/>
                        </a:rPr>
                        <a:t>2.1.1.3 Paradigma de factores esenciales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2.1.1.3.1 Materia –Energía-Información</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(MEI)</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Algunas Relaciones entre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materia, energía e información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2.1.1.4 Paradigma de evolución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2.1.1.5 Paradigma del mínimo esfuerzo</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2.3 Propiedades Informáticas: Densidad y</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 Frecuencia, Simetría...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2.3.1 Simetría y Teorema de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Noether</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hlinkClick r:id="rId2" action="ppaction://hlinksldjump"/>
                        </a:rPr>
                        <a:t>3</a:t>
                      </a:r>
                      <a:endPar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3" action="ppaction://hlinksldjump"/>
                        </a:rPr>
                        <a:t>46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4" action="ppaction://hlinksldjump"/>
                        </a:rPr>
                        <a:t>56</a:t>
                      </a:r>
                      <a:endPar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5" action="ppaction://hlinksldjump"/>
                        </a:rPr>
                        <a:t>96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6" action="ppaction://hlinksldjump"/>
                        </a:rPr>
                        <a:t>118</a:t>
                      </a:r>
                      <a:endParaRPr lang="es-MX" sz="1400" b="0" dirty="0">
                        <a:solidFill>
                          <a:schemeClr val="tx1"/>
                        </a:solidFill>
                      </a:endParaRPr>
                    </a:p>
                  </a:txBody>
                  <a:tcPr>
                    <a:noFill/>
                  </a:tcPr>
                </a:tc>
                <a:tc>
                  <a:txBody>
                    <a:bodyPr/>
                    <a:lstStyle/>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2.4 Métodos, Técnicas Informáticas: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Búsqueda...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2.5 Áreas de la Informática: Inteligencia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Artificial y Vida Artificial, Robótica...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7" action="ppaction://hlinksldjump"/>
                        </a:rPr>
                        <a:t>INFORMÁTICA APLICADA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3.1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Técnoinformática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3.2 Algunas áreas de aplicación de la</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Informática Educativa,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Administrativa, Medico  </a:t>
                      </a: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Biológica....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8" action="ppaction://hlinksldjump"/>
                        </a:rPr>
                        <a:t>INTERRELACIONES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4.1. Interdisciplina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4.2 Conceptos comunes a múltiples áreas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4.3 La Informática Ciencia Fundamenta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4.4 Informatización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9" action="ppaction://hlinksldjump"/>
                        </a:rPr>
                        <a:t>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5.1 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5.2 Transmisión Instantánea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Conclusión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7" action="ppaction://hlinksldjump"/>
                        </a:rPr>
                        <a:t>157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8" action="ppaction://hlinksldjump"/>
                        </a:rPr>
                        <a:t>217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9" action="ppaction://hlinksldjump"/>
                        </a:rPr>
                        <a:t>243</a:t>
                      </a:r>
                      <a:endParaRPr lang="es-MX" sz="1400" dirty="0">
                        <a:solidFill>
                          <a:schemeClr val="tx1"/>
                        </a:solidFill>
                      </a:endParaRPr>
                    </a:p>
                  </a:txBody>
                  <a:tcPr>
                    <a:noFill/>
                  </a:tcPr>
                </a:tc>
                <a:extLst>
                  <a:ext uri="{0D108BD9-81ED-4DB2-BD59-A6C34878D82A}">
                    <a16:rowId xmlns:a16="http://schemas.microsoft.com/office/drawing/2014/main" val="2588731506"/>
                  </a:ext>
                </a:extLst>
              </a:tr>
            </a:tbl>
          </a:graphicData>
        </a:graphic>
      </p:graphicFrame>
      <p:sp>
        <p:nvSpPr>
          <p:cNvPr id="4" name="Rectángulo 3">
            <a:extLst>
              <a:ext uri="{FF2B5EF4-FFF2-40B4-BE49-F238E27FC236}">
                <a16:creationId xmlns:a16="http://schemas.microsoft.com/office/drawing/2014/main" id="{8E9FFC44-C780-44F2-89F0-CE0FCF21096B}"/>
              </a:ext>
            </a:extLst>
          </p:cNvPr>
          <p:cNvSpPr/>
          <p:nvPr/>
        </p:nvSpPr>
        <p:spPr>
          <a:xfrm>
            <a:off x="506985" y="0"/>
            <a:ext cx="8307231" cy="67710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Esquema</a:t>
            </a:r>
            <a:endParaRPr kumimoji="0" lang="es-MX" sz="20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hlinkClick r:id="rId10"/>
              </a:rPr>
              <a:t>http://www.fgalindosoria.com/informatica/Informatica18/Informatica_Esquema.pdf</a:t>
            </a:r>
            <a:endParaRPr kumimoji="0" 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
        <p:nvSpPr>
          <p:cNvPr id="2" name="Rectángulo 1">
            <a:extLst>
              <a:ext uri="{FF2B5EF4-FFF2-40B4-BE49-F238E27FC236}">
                <a16:creationId xmlns:a16="http://schemas.microsoft.com/office/drawing/2014/main" id="{2F3835F8-FF1A-467D-8480-6BF140C39AC7}"/>
              </a:ext>
            </a:extLst>
          </p:cNvPr>
          <p:cNvSpPr/>
          <p:nvPr/>
        </p:nvSpPr>
        <p:spPr>
          <a:xfrm>
            <a:off x="4178912" y="6519446"/>
            <a:ext cx="4965088"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FFFFCC"/>
                </a:solidFill>
                <a:effectLst/>
                <a:uLnTx/>
                <a:uFillTx/>
                <a:latin typeface="Times New Roman"/>
                <a:ea typeface="+mn-ea"/>
                <a:cs typeface="+mn-cs"/>
                <a:hlinkClick r:id="rId11"/>
              </a:rPr>
              <a:t>http://www.fgalindosoria.com/informatica/Informatica18/</a:t>
            </a:r>
            <a:endParaRPr kumimoji="0" lang="es-MX" sz="16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3706959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6C6F02-C2C0-4278-A29D-BC2B9AF730B8}"/>
              </a:ext>
            </a:extLst>
          </p:cNvPr>
          <p:cNvSpPr>
            <a:spLocks noChangeArrowheads="1"/>
          </p:cNvSpPr>
          <p:nvPr/>
        </p:nvSpPr>
        <p:spPr bwMode="auto">
          <a:xfrm>
            <a:off x="1" y="-53861"/>
            <a:ext cx="9143999" cy="6817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48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Paradigmas de la Informática</a:t>
            </a:r>
            <a:endParaRPr kumimoji="0" lang="es-ES" altLang="es-MX" sz="4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r>
              <a:rPr kumimoji="0" lang="es-MX" sz="1800" b="1" i="0" u="none" strike="noStrike" kern="1200" cap="none" spc="0" normalizeH="0" baseline="0" noProof="0" dirty="0">
                <a:ln>
                  <a:noFill/>
                </a:ln>
                <a:solidFill>
                  <a:srgbClr val="000000"/>
                </a:solidFill>
                <a:effectLst/>
                <a:uLnTx/>
                <a:uFillTx/>
                <a:latin typeface="Times New Roman"/>
                <a:ea typeface="+mn-ea"/>
                <a:cs typeface="Times New Roman"/>
                <a:hlinkClick r:id="rId2"/>
              </a:rPr>
              <a:t>http://www.fgalindosoria.com/informatica/paradigm/</a:t>
            </a:r>
            <a:endParaRPr kumimoji="0" lang="es-ES"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Paradigma de sistemas</a:t>
            </a:r>
            <a:r>
              <a:rPr kumimoji="0" lang="es-ES"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los entes físicos o conceptuales son sistemas o componentes de un sistema</a:t>
            </a:r>
            <a:endPar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Basado en la Teoría General de Sistemas de Ludwig </a:t>
            </a:r>
            <a:r>
              <a:rPr kumimoji="0" lang="es-ES" altLang="es-MX" sz="17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Von</a:t>
            </a:r>
            <a:r>
              <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Bertalanffy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3"/>
              </a:rPr>
              <a:t>http://www.fgalindosoria.com/informatica/paradigm/systems/</a:t>
            </a:r>
            <a:endParaRPr kumimoji="0" lang="es-ES"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Paradigma de información</a:t>
            </a:r>
            <a:r>
              <a:rPr kumimoji="0" lang="es-ES"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La Información es información, no materia ni energía, Wiener, 1948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FF"/>
                </a:solidFill>
                <a:effectLst/>
                <a:uLnTx/>
                <a:uFillTx/>
                <a:latin typeface="Times New Roman"/>
                <a:ea typeface="Times New Roman" panose="02020603050405020304" pitchFamily="18" charset="0"/>
                <a:cs typeface="Times New Roman"/>
                <a:hlinkClick r:id="rId4"/>
              </a:rPr>
              <a:t>http://en.wikipedia.org/wiki/Information_revolution</a:t>
            </a:r>
            <a:endParaRPr kumimoji="0" lang="es-MX" sz="16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5"/>
              </a:rPr>
              <a:t>http://www.fgalindosoria.com/informatica/information/</a:t>
            </a:r>
            <a:endParaRPr kumimoji="0" lang="es-ES"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Paradigma de factores esenciales</a:t>
            </a:r>
            <a:r>
              <a:rPr kumimoji="0" lang="es-ES"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La realidad y sus componentes están integrados por materia, energía e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a:hlinkClick r:id="rId6"/>
              </a:rPr>
              <a:t>http://www.fgalindosoria.com/informatica/mei/</a:t>
            </a:r>
            <a:endParaRPr kumimoji="0" lang="es-ES" altLang="es-MX" sz="14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la materia, la energía y la información son los tres constituyentes del Universo</a:t>
            </a:r>
            <a:endPar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a:hlinkClick r:id="rId4"/>
              </a:rPr>
              <a:t>http://en.wikipedia.org/wiki/Information_revolution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Paradigma de evolución</a:t>
            </a:r>
            <a:r>
              <a:rPr kumimoji="0" lang="es-ES"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Los sistemas evolucionan y se transforman permanentemente a partir de los flujos de materia, energía e información en los que están inmersos.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srgbClr val="000000"/>
                </a:solidFill>
                <a:effectLst/>
                <a:uLnTx/>
                <a:uFillTx/>
                <a:latin typeface="Times New Roman"/>
                <a:ea typeface="+mn-ea"/>
                <a:cs typeface="Times New Roman"/>
              </a:rPr>
              <a:t>.</a:t>
            </a:r>
            <a:r>
              <a:rPr kumimoji="0" lang="es-ES"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7"/>
              </a:rPr>
              <a:t>http://www.fgalindosoria.com/eac/evolucion/evolucion_sistemas_evolutivos/evolucion_sistemas_evolutivos.htm</a:t>
            </a:r>
            <a:endParaRPr kumimoji="0" lang="es-ES"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r>
              <a:rPr kumimoji="0" lang="es-ES" altLang="es-MX" sz="18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Paradigma del mínimo esfuerzo</a:t>
            </a:r>
            <a:r>
              <a:rPr kumimoji="0" lang="es-ES"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Se tiende a gastar el mínimo de materia, energía e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Corresponde a la Ley del Mínimo Esfuerzo.</a:t>
            </a:r>
          </a:p>
        </p:txBody>
      </p:sp>
    </p:spTree>
    <p:extLst>
      <p:ext uri="{BB962C8B-B14F-4D97-AF65-F5344CB8AC3E}">
        <p14:creationId xmlns:p14="http://schemas.microsoft.com/office/powerpoint/2010/main" val="12822687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6C6F02-C2C0-4278-A29D-BC2B9AF730B8}"/>
              </a:ext>
            </a:extLst>
          </p:cNvPr>
          <p:cNvSpPr>
            <a:spLocks noChangeArrowheads="1"/>
          </p:cNvSpPr>
          <p:nvPr/>
        </p:nvSpPr>
        <p:spPr bwMode="auto">
          <a:xfrm>
            <a:off x="1" y="-130804"/>
            <a:ext cx="9143999" cy="6971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Paradigmas de la Informática</a:t>
            </a:r>
            <a:endParaRPr kumimoji="0" lang="es-ES" altLang="es-MX" sz="2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r>
              <a:rPr kumimoji="0" lang="es-MX" sz="1800" b="1" i="0" u="none" strike="noStrike" kern="1200" cap="none" spc="0" normalizeH="0" baseline="0" noProof="0" dirty="0">
                <a:ln>
                  <a:noFill/>
                </a:ln>
                <a:solidFill>
                  <a:srgbClr val="FFC000"/>
                </a:solidFill>
                <a:effectLst/>
                <a:uLnTx/>
                <a:uFillTx/>
                <a:latin typeface="Times New Roman"/>
                <a:ea typeface="+mn-ea"/>
                <a:cs typeface="Times New Roman"/>
                <a:hlinkClick r:id="rId2"/>
              </a:rPr>
              <a:t>http://www.fgalindosoria.com/informatica/paradigm/</a:t>
            </a:r>
            <a:endPar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5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r>
              <a:rPr kumimoji="0" lang="es-ES" altLang="es-MX" sz="54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Paradigma de sistemas</a:t>
            </a:r>
            <a:r>
              <a:rPr kumimoji="0" lang="es-ES"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los entes físicos o conceptuales son sistemas o componentes de un sistema</a:t>
            </a:r>
            <a:endPar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Basado en la Teoría General de Sistemas de Ludwig </a:t>
            </a:r>
            <a:r>
              <a:rPr kumimoji="0" lang="es-ES" altLang="es-MX" sz="1700" b="0" i="0" u="none" strike="noStrike" kern="1200" cap="none" spc="0" normalizeH="0" baseline="0" noProof="0" dirty="0" err="1">
                <a:ln>
                  <a:noFill/>
                </a:ln>
                <a:solidFill>
                  <a:srgbClr val="000000"/>
                </a:solidFill>
                <a:effectLst/>
                <a:uLnTx/>
                <a:uFillTx/>
                <a:latin typeface="Arial" panose="020B0604020202020204" pitchFamily="34" charset="0"/>
                <a:ea typeface="+mn-ea"/>
                <a:cs typeface="Times New Roman"/>
              </a:rPr>
              <a:t>Von</a:t>
            </a:r>
            <a:r>
              <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Bertalanffy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3"/>
              </a:rPr>
              <a:t>http://www.fgalindosoria.com/informatica/paradigm/systems/</a:t>
            </a:r>
            <a:endParaRPr kumimoji="0" lang="es-ES" altLang="es-MX" sz="1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información</a:t>
            </a:r>
            <a:r>
              <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La Información es información, no materia ni energía, Wiener, 1948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FFC000"/>
                </a:solidFill>
                <a:effectLst/>
                <a:uLnTx/>
                <a:uFillTx/>
                <a:latin typeface="Times New Roman"/>
                <a:ea typeface="Times New Roman" panose="02020603050405020304" pitchFamily="18" charset="0"/>
                <a:cs typeface="Times New Roman"/>
                <a:hlinkClick r:id="rId4"/>
              </a:rPr>
              <a:t>http://en.wikipedia.org/wiki/Information_revolution</a:t>
            </a:r>
            <a:endParaRPr kumimoji="0" lang="es-MX" sz="1600" b="0" i="0" u="none" strike="noStrike" kern="1200" cap="none" spc="0" normalizeH="0" baseline="0" noProof="0" dirty="0">
              <a:ln>
                <a:noFill/>
              </a:ln>
              <a:solidFill>
                <a:srgbClr val="FFC000"/>
              </a:solidFill>
              <a:effectLst/>
              <a:uLnTx/>
              <a:uFillTx/>
              <a:latin typeface="Times New Roman"/>
              <a:ea typeface="Times New Roman" panose="02020603050405020304" pitchFamily="18" charset="0"/>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600" b="0" i="0" u="none" strike="noStrike" kern="1200" cap="none" spc="0" normalizeH="0" baseline="0" noProof="0" dirty="0">
                <a:ln>
                  <a:noFill/>
                </a:ln>
                <a:solidFill>
                  <a:srgbClr val="FFC000"/>
                </a:solidFill>
                <a:effectLst/>
                <a:uLnTx/>
                <a:uFillTx/>
                <a:latin typeface="Times New Roman"/>
                <a:ea typeface="+mn-ea"/>
                <a:cs typeface="Times New Roman"/>
                <a:hlinkClick r:id="rId5"/>
              </a:rPr>
              <a:t>http://www.fgalindosoria.com/informatica/information/</a:t>
            </a:r>
            <a:endParaRPr kumimoji="0" lang="es-ES" altLang="es-MX" sz="1600" b="0" i="0" u="none" strike="noStrike" kern="1200" cap="none" spc="0" normalizeH="0" baseline="0" noProof="0" dirty="0">
              <a:ln>
                <a:noFill/>
              </a:ln>
              <a:solidFill>
                <a:srgbClr val="FFC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factores esenciales</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La realidad y sus componentes están integrados por materia, energía e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a:hlinkClick r:id="rId6"/>
              </a:rPr>
              <a:t>http://www.fgalindosoria.com/informatica/mei/</a:t>
            </a:r>
            <a:endParaRPr kumimoji="0" lang="es-ES" alt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la materia, la energía y la información son los tres constituyentes del Universo</a:t>
            </a:r>
            <a:endPar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a:hlinkClick r:id="rId4"/>
              </a:rPr>
              <a:t>http://en.wikipedia.org/wiki/Information_revolution</a:t>
            </a:r>
            <a:endParaRPr kumimoji="0" 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evolución</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Los sistemas evolucionan y se transforman permanentemente a partir de los flujos de materia, energía e información en los que están inmersos.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srgbClr val="FFC000"/>
                </a:solidFill>
                <a:effectLst/>
                <a:uLnTx/>
                <a:uFillTx/>
                <a:latin typeface="Times New Roman"/>
                <a:ea typeface="+mn-ea"/>
                <a:cs typeface="Times New Roman"/>
              </a:rPr>
              <a:t>.</a:t>
            </a:r>
            <a:r>
              <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hlinkClick r:id="rId7"/>
              </a:rPr>
              <a:t>http://www.fgalindosoria.com/eac/evolucion/evolucion_sistemas_evolutivos/evolucion_sistemas_evolutivos.htm</a:t>
            </a:r>
            <a:endPar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18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del mínimo esfuerzo</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Se tiende a gastar el mínimo de materia, energía e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Corresponde a la Ley del Mínimo Esfuerzo.</a:t>
            </a:r>
          </a:p>
        </p:txBody>
      </p:sp>
    </p:spTree>
    <p:extLst>
      <p:ext uri="{BB962C8B-B14F-4D97-AF65-F5344CB8AC3E}">
        <p14:creationId xmlns:p14="http://schemas.microsoft.com/office/powerpoint/2010/main" val="37481005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AA47936-E4AB-4912-9B57-BA2801F16C02}"/>
              </a:ext>
            </a:extLst>
          </p:cNvPr>
          <p:cNvSpPr/>
          <p:nvPr/>
        </p:nvSpPr>
        <p:spPr>
          <a:xfrm>
            <a:off x="0" y="577175"/>
            <a:ext cx="9115865" cy="600164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Un sistema es un conjunto de elementos relacionados entre si;</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una organización es un conjunto de elementos relacionados entre si con un propósito;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entendemos por objeto a un sistemas que conforma una unidad de materia, energía e información;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entendemos por bicho a una organización con capacidades de acción para lograr sus objetivos;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entendemos por organismo a un sistema vivo; </a:t>
            </a:r>
          </a:p>
          <a:p>
            <a:pPr marL="0" marR="0" lvl="0" indent="0" algn="l" defTabSz="457200" rtl="0" eaLnBrk="1" fontAlgn="auto" latinLnBrk="0" hangingPunct="1">
              <a:lnSpc>
                <a:spcPct val="100000"/>
              </a:lnSpc>
              <a:spcBef>
                <a:spcPts val="0"/>
              </a:spcBef>
              <a:spcAft>
                <a:spcPts val="60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entendemos por ente a un sistema que se comporta como un organismo vivo;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por facilidad a todos estos tipos de entidades los llamaremos sistemas, pero es importante estar conscientes que cuando hablamos de sistemas estamos hablando del concepto </a:t>
            </a:r>
            <a:r>
              <a:rPr kumimoji="0" 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englobador</a:t>
            </a:r>
            <a:r>
              <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de todos los conceptos anteriores.</a:t>
            </a:r>
            <a:endPar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29‎ de ‎abril‎ de ‎2013</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p:txBody>
      </p:sp>
      <p:sp>
        <p:nvSpPr>
          <p:cNvPr id="3" name="Rectángulo 2">
            <a:extLst>
              <a:ext uri="{FF2B5EF4-FFF2-40B4-BE49-F238E27FC236}">
                <a16:creationId xmlns:a16="http://schemas.microsoft.com/office/drawing/2014/main" id="{E7B42E72-D37B-4A7C-A435-E5AC5F6BA563}"/>
              </a:ext>
            </a:extLst>
          </p:cNvPr>
          <p:cNvSpPr/>
          <p:nvPr/>
        </p:nvSpPr>
        <p:spPr>
          <a:xfrm>
            <a:off x="28135" y="0"/>
            <a:ext cx="1838965" cy="70788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Sistema</a:t>
            </a:r>
            <a:endParaRPr kumimoji="0" lang="es-MX" sz="4000" b="1" i="1"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3798274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26E4114-BC6F-4B03-AAB9-5C3901960933}"/>
              </a:ext>
            </a:extLst>
          </p:cNvPr>
          <p:cNvSpPr>
            <a:spLocks noGrp="1" noChangeArrowheads="1"/>
          </p:cNvSpPr>
          <p:nvPr>
            <p:ph type="title"/>
          </p:nvPr>
        </p:nvSpPr>
        <p:spPr>
          <a:xfrm>
            <a:off x="304800" y="228600"/>
            <a:ext cx="8610600" cy="6400800"/>
          </a:xfrm>
        </p:spPr>
        <p:txBody>
          <a:bodyPr/>
          <a:lstStyle/>
          <a:p>
            <a:pPr eaLnBrk="1" hangingPunct="1"/>
            <a:r>
              <a:rPr lang="es-MX" altLang="es-MX" sz="2400" b="1">
                <a:cs typeface="Times New Roman" panose="02020603050405020304" pitchFamily="18" charset="0"/>
                <a:hlinkClick r:id="rId2"/>
              </a:rPr>
              <a:t>Kurt Gödel </a:t>
            </a:r>
            <a:r>
              <a:rPr lang="es-MX" altLang="es-MX" sz="2400" b="1">
                <a:cs typeface="Times New Roman" panose="02020603050405020304" pitchFamily="18" charset="0"/>
              </a:rPr>
              <a:t>austrohúngaro lógico, matemático y filósofo</a:t>
            </a:r>
            <a:br>
              <a:rPr lang="es-MX" altLang="es-MX" sz="2400" b="1">
                <a:cs typeface="Times New Roman" panose="02020603050405020304" pitchFamily="18" charset="0"/>
              </a:rPr>
            </a:br>
            <a:br>
              <a:rPr lang="es-MX" altLang="es-MX" sz="1200" b="1">
                <a:cs typeface="Times New Roman" panose="02020603050405020304" pitchFamily="18" charset="0"/>
              </a:rPr>
            </a:br>
            <a:r>
              <a:rPr lang="en-US" altLang="es-MX" sz="2400" b="1">
                <a:cs typeface="Times New Roman" panose="02020603050405020304" pitchFamily="18" charset="0"/>
                <a:hlinkClick r:id="rId3"/>
              </a:rPr>
              <a:t>Alan Turing </a:t>
            </a:r>
            <a:r>
              <a:rPr lang="en-US" altLang="es-MX" sz="2400" b="1">
                <a:cs typeface="Times New Roman" panose="02020603050405020304" pitchFamily="18" charset="0"/>
              </a:rPr>
              <a:t>English mathematician, logician, cryptanalyst, and computer scientist.</a:t>
            </a:r>
            <a:br>
              <a:rPr lang="en-US" altLang="es-MX" sz="2400" b="1">
                <a:cs typeface="Times New Roman" panose="02020603050405020304" pitchFamily="18" charset="0"/>
              </a:rPr>
            </a:br>
            <a:br>
              <a:rPr lang="en-US" altLang="es-MX" sz="1200" b="1">
                <a:cs typeface="Times New Roman" panose="02020603050405020304" pitchFamily="18" charset="0"/>
              </a:rPr>
            </a:br>
            <a:r>
              <a:rPr lang="en-US" altLang="es-MX" sz="2400" b="1">
                <a:latin typeface="Arial Unicode MS" pitchFamily="34" charset="-128"/>
                <a:cs typeface="Courier New" panose="02070309020205020404" pitchFamily="49" charset="0"/>
                <a:hlinkClick r:id="rId4"/>
              </a:rPr>
              <a:t>Karl Ludwig von Bertalanffy </a:t>
            </a:r>
            <a:r>
              <a:rPr lang="en-US" altLang="es-MX" sz="2400" b="1">
                <a:latin typeface="Arial Unicode MS" pitchFamily="34" charset="-128"/>
                <a:cs typeface="Courier New" panose="02070309020205020404" pitchFamily="49" charset="0"/>
              </a:rPr>
              <a:t>Austrian-born biologist, founders of general systems theory</a:t>
            </a:r>
            <a:br>
              <a:rPr lang="en-US" altLang="es-MX" sz="1200" b="1">
                <a:cs typeface="Times New Roman" panose="02020603050405020304" pitchFamily="18" charset="0"/>
              </a:rPr>
            </a:br>
            <a:br>
              <a:rPr lang="es-ES" altLang="es-MX" sz="1200" b="1">
                <a:latin typeface="Arial Unicode MS" pitchFamily="34" charset="-128"/>
                <a:cs typeface="Times New Roman" panose="02020603050405020304" pitchFamily="18" charset="0"/>
              </a:rPr>
            </a:br>
            <a:r>
              <a:rPr lang="en-US" altLang="es-MX" sz="2400" b="1">
                <a:cs typeface="Times New Roman" panose="02020603050405020304" pitchFamily="18" charset="0"/>
                <a:hlinkClick r:id="rId5"/>
              </a:rPr>
              <a:t>Warren McCulloch </a:t>
            </a:r>
            <a:r>
              <a:rPr lang="en-US" altLang="es-MX" sz="2400" b="1">
                <a:cs typeface="Times New Roman" panose="02020603050405020304" pitchFamily="18" charset="0"/>
              </a:rPr>
              <a:t>American neurophysiologist</a:t>
            </a:r>
            <a:br>
              <a:rPr lang="es-ES" altLang="es-MX" sz="2400" b="1">
                <a:cs typeface="Times New Roman" panose="02020603050405020304" pitchFamily="18" charset="0"/>
              </a:rPr>
            </a:br>
            <a:r>
              <a:rPr lang="en-US" altLang="es-MX" sz="1200" b="1">
                <a:cs typeface="Times New Roman" panose="02020603050405020304" pitchFamily="18" charset="0"/>
              </a:rPr>
              <a:t> </a:t>
            </a:r>
            <a:br>
              <a:rPr lang="es-ES" altLang="es-MX" sz="1200" b="1">
                <a:cs typeface="Times New Roman" panose="02020603050405020304" pitchFamily="18" charset="0"/>
              </a:rPr>
            </a:br>
            <a:r>
              <a:rPr lang="en-US" altLang="es-MX" sz="2400" b="1">
                <a:cs typeface="Times New Roman" panose="02020603050405020304" pitchFamily="18" charset="0"/>
                <a:hlinkClick r:id="rId6"/>
              </a:rPr>
              <a:t>Walter Harry Pitts</a:t>
            </a:r>
            <a:r>
              <a:rPr lang="en-US" altLang="es-MX" sz="2400" b="1">
                <a:cs typeface="Times New Roman" panose="02020603050405020304" pitchFamily="18" charset="0"/>
              </a:rPr>
              <a:t>, logician worked cognitive psychology</a:t>
            </a:r>
            <a:r>
              <a:rPr lang="es-MX" altLang="es-MX" sz="2400" b="1">
                <a:cs typeface="Times New Roman" panose="02020603050405020304" pitchFamily="18" charset="0"/>
              </a:rPr>
              <a:t> </a:t>
            </a:r>
            <a:br>
              <a:rPr lang="es-MX" altLang="es-MX" sz="2400" b="1">
                <a:cs typeface="Times New Roman" panose="02020603050405020304" pitchFamily="18" charset="0"/>
              </a:rPr>
            </a:br>
            <a:br>
              <a:rPr lang="es-MX" altLang="es-MX" sz="1200" b="1">
                <a:cs typeface="Times New Roman" panose="02020603050405020304" pitchFamily="18" charset="0"/>
              </a:rPr>
            </a:br>
            <a:r>
              <a:rPr lang="es-MX" altLang="es-MX" sz="2400" b="1">
                <a:cs typeface="Times New Roman" panose="02020603050405020304" pitchFamily="18" charset="0"/>
                <a:hlinkClick r:id="rId7"/>
              </a:rPr>
              <a:t>Norbert Wiener </a:t>
            </a:r>
            <a:r>
              <a:rPr lang="es-MX" altLang="es-MX" sz="2400" b="1">
                <a:cs typeface="Times New Roman" panose="02020603050405020304" pitchFamily="18" charset="0"/>
              </a:rPr>
              <a:t>Columbia Missouri, matemático estadounidense</a:t>
            </a:r>
            <a:br>
              <a:rPr lang="es-ES" altLang="es-MX" sz="2400" b="1">
                <a:cs typeface="Times New Roman" panose="02020603050405020304" pitchFamily="18" charset="0"/>
              </a:rPr>
            </a:br>
            <a:r>
              <a:rPr lang="es-MX" altLang="es-MX" sz="1200" b="1">
                <a:cs typeface="Times New Roman" panose="02020603050405020304" pitchFamily="18" charset="0"/>
              </a:rPr>
              <a:t> </a:t>
            </a:r>
            <a:br>
              <a:rPr lang="es-ES" altLang="es-MX" sz="1200" b="1">
                <a:cs typeface="Times New Roman" panose="02020603050405020304" pitchFamily="18" charset="0"/>
              </a:rPr>
            </a:br>
            <a:r>
              <a:rPr lang="en-US" altLang="es-MX" sz="2400" b="1">
                <a:cs typeface="Courier New" panose="02070309020205020404" pitchFamily="49" charset="0"/>
                <a:hlinkClick r:id="rId8"/>
              </a:rPr>
              <a:t>Arturo Rosenblueth Stearns</a:t>
            </a:r>
            <a:r>
              <a:rPr lang="en-US" altLang="es-MX" sz="2400" b="1">
                <a:cs typeface="Courier New" panose="02070309020205020404" pitchFamily="49" charset="0"/>
              </a:rPr>
              <a:t>,</a:t>
            </a:r>
            <a:r>
              <a:rPr lang="es-ES" altLang="es-MX" sz="2400" b="1">
                <a:cs typeface="Times New Roman" panose="02020603050405020304" pitchFamily="18" charset="0"/>
              </a:rPr>
              <a:t> </a:t>
            </a:r>
            <a:r>
              <a:rPr lang="en-US" altLang="es-MX" sz="2400" b="1">
                <a:cs typeface="Times New Roman" panose="02020603050405020304" pitchFamily="18" charset="0"/>
              </a:rPr>
              <a:t>Mexican physician and physiologist </a:t>
            </a:r>
            <a:br>
              <a:rPr lang="en-US" altLang="es-MX" sz="2400" b="1">
                <a:cs typeface="Times New Roman" panose="02020603050405020304" pitchFamily="18" charset="0"/>
              </a:rPr>
            </a:br>
            <a:r>
              <a:rPr lang="en-US" altLang="es-MX" sz="1200" b="1">
                <a:cs typeface="Times New Roman" panose="02020603050405020304" pitchFamily="18" charset="0"/>
              </a:rPr>
              <a:t> </a:t>
            </a:r>
            <a:br>
              <a:rPr lang="es-ES" altLang="es-MX" sz="1200" b="1">
                <a:cs typeface="Times New Roman" panose="02020603050405020304" pitchFamily="18" charset="0"/>
              </a:rPr>
            </a:br>
            <a:r>
              <a:rPr lang="es-MX" altLang="es-MX" sz="2400" b="1">
                <a:latin typeface="Arial Unicode MS" pitchFamily="34" charset="-128"/>
                <a:cs typeface="Courier New" panose="02070309020205020404" pitchFamily="49" charset="0"/>
                <a:hlinkClick r:id="rId9"/>
              </a:rPr>
              <a:t>Oskar Ryszard Lange</a:t>
            </a:r>
            <a:r>
              <a:rPr lang="es-MX" altLang="es-MX" sz="2400" b="1">
                <a:latin typeface="Arial Unicode MS" pitchFamily="34" charset="-128"/>
                <a:cs typeface="Courier New" panose="02070309020205020404" pitchFamily="49" charset="0"/>
              </a:rPr>
              <a:t>, economista, diplom</a:t>
            </a:r>
            <a:r>
              <a:rPr lang="es-MX" altLang="es-MX" sz="2400" b="1">
                <a:cs typeface="Courier New" panose="02070309020205020404" pitchFamily="49" charset="0"/>
              </a:rPr>
              <a:t>á</a:t>
            </a:r>
            <a:r>
              <a:rPr lang="es-MX" altLang="es-MX" sz="2400" b="1">
                <a:latin typeface="Arial Unicode MS" pitchFamily="34" charset="-128"/>
                <a:cs typeface="Courier New" panose="02070309020205020404" pitchFamily="49" charset="0"/>
              </a:rPr>
              <a:t>tico y pol</a:t>
            </a:r>
            <a:r>
              <a:rPr lang="es-MX" altLang="es-MX" sz="2400" b="1">
                <a:cs typeface="Courier New" panose="02070309020205020404" pitchFamily="49" charset="0"/>
              </a:rPr>
              <a:t>í</a:t>
            </a:r>
            <a:r>
              <a:rPr lang="es-MX" altLang="es-MX" sz="2400" b="1">
                <a:latin typeface="Arial Unicode MS" pitchFamily="34" charset="-128"/>
                <a:cs typeface="Courier New" panose="02070309020205020404" pitchFamily="49" charset="0"/>
              </a:rPr>
              <a:t>tico polaco. En 195 7 Vicepresidente de Polonia. Cibern</a:t>
            </a:r>
            <a:r>
              <a:rPr lang="es-MX" altLang="es-MX" sz="2400" b="1">
                <a:cs typeface="Courier New" panose="02070309020205020404" pitchFamily="49" charset="0"/>
              </a:rPr>
              <a:t>é</a:t>
            </a:r>
            <a:r>
              <a:rPr lang="es-MX" altLang="es-MX" sz="2400" b="1">
                <a:latin typeface="Arial Unicode MS" pitchFamily="34" charset="-128"/>
                <a:cs typeface="Courier New" panose="02070309020205020404" pitchFamily="49" charset="0"/>
              </a:rPr>
              <a:t>tica social</a:t>
            </a:r>
            <a:br>
              <a:rPr lang="es-ES" altLang="es-MX" sz="2400" b="1">
                <a:latin typeface="Arial Unicode MS" pitchFamily="34" charset="-128"/>
                <a:cs typeface="Times New Roman" panose="02020603050405020304" pitchFamily="18" charset="0"/>
              </a:rPr>
            </a:br>
            <a:r>
              <a:rPr lang="es-MX" altLang="es-MX" sz="1200" b="1">
                <a:cs typeface="Times New Roman" panose="02020603050405020304" pitchFamily="18" charset="0"/>
              </a:rPr>
              <a:t> </a:t>
            </a:r>
            <a:br>
              <a:rPr lang="es-ES" altLang="es-MX" sz="1200" b="1">
                <a:cs typeface="Times New Roman" panose="02020603050405020304" pitchFamily="18" charset="0"/>
              </a:rPr>
            </a:br>
            <a:r>
              <a:rPr lang="es-MX" altLang="es-MX" sz="2400" b="1">
                <a:cs typeface="Times New Roman" panose="02020603050405020304" pitchFamily="18" charset="0"/>
                <a:hlinkClick r:id="rId10"/>
              </a:rPr>
              <a:t>Stafford Beer </a:t>
            </a:r>
            <a:r>
              <a:rPr lang="es-MX" altLang="es-MX" sz="2400" b="1">
                <a:cs typeface="Times New Roman" panose="02020603050405020304" pitchFamily="18" charset="0"/>
              </a:rPr>
              <a:t>Teórico británico, académico, consultor, </a:t>
            </a:r>
            <a:r>
              <a:rPr lang="es-MX" altLang="es-MX" sz="2400" b="1">
                <a:latin typeface="Arial Unicode MS" pitchFamily="34" charset="-128"/>
                <a:cs typeface="Courier New" panose="02070309020205020404" pitchFamily="49" charset="0"/>
              </a:rPr>
              <a:t>Cibern</a:t>
            </a:r>
            <a:r>
              <a:rPr lang="es-MX" altLang="es-MX" sz="2400" b="1">
                <a:cs typeface="Courier New" panose="02070309020205020404" pitchFamily="49" charset="0"/>
              </a:rPr>
              <a:t>é</a:t>
            </a:r>
            <a:r>
              <a:rPr lang="es-MX" altLang="es-MX" sz="2400" b="1">
                <a:latin typeface="Arial Unicode MS" pitchFamily="34" charset="-128"/>
                <a:cs typeface="Courier New" panose="02070309020205020404" pitchFamily="49" charset="0"/>
              </a:rPr>
              <a:t>tica social, </a:t>
            </a:r>
            <a:r>
              <a:rPr lang="es-MX" altLang="es-MX" sz="2400" b="1">
                <a:cs typeface="Courier New" panose="02070309020205020404" pitchFamily="49" charset="0"/>
              </a:rPr>
              <a:t>primer proyecto de Gobierno Informático</a:t>
            </a:r>
            <a:r>
              <a:rPr lang="es-ES" altLang="es-MX" sz="2400" b="1">
                <a:cs typeface="Times New Roman" panose="02020603050405020304" pitchFamily="18" charset="0"/>
              </a:rPr>
              <a:t> </a:t>
            </a:r>
          </a:p>
        </p:txBody>
      </p:sp>
    </p:spTree>
    <p:extLst>
      <p:ext uri="{BB962C8B-B14F-4D97-AF65-F5344CB8AC3E}">
        <p14:creationId xmlns:p14="http://schemas.microsoft.com/office/powerpoint/2010/main" val="21459466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6C6F02-C2C0-4278-A29D-BC2B9AF730B8}"/>
              </a:ext>
            </a:extLst>
          </p:cNvPr>
          <p:cNvSpPr>
            <a:spLocks noChangeArrowheads="1"/>
          </p:cNvSpPr>
          <p:nvPr/>
        </p:nvSpPr>
        <p:spPr bwMode="auto">
          <a:xfrm>
            <a:off x="1" y="-130805"/>
            <a:ext cx="9143999" cy="6971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4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Paradigmas de la Informática</a:t>
            </a:r>
            <a:endParaRPr kumimoji="0" lang="es-ES" altLang="es-MX" sz="2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r>
              <a:rPr kumimoji="0" lang="es-MX" sz="1800" b="1" i="0" u="none" strike="noStrike" kern="1200" cap="none" spc="0" normalizeH="0" baseline="0" noProof="0" dirty="0">
                <a:ln>
                  <a:noFill/>
                </a:ln>
                <a:solidFill>
                  <a:srgbClr val="FFC000"/>
                </a:solidFill>
                <a:effectLst/>
                <a:uLnTx/>
                <a:uFillTx/>
                <a:latin typeface="Times New Roman"/>
                <a:ea typeface="+mn-ea"/>
                <a:cs typeface="Times New Roman"/>
                <a:hlinkClick r:id="rId2"/>
              </a:rPr>
              <a:t>http://www.fgalindosoria.com/informatica/paradigm/</a:t>
            </a:r>
            <a:endPar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sistemas</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los entes físicos o conceptuales son sistemas o componentes de un sistema</a:t>
            </a:r>
            <a:endPar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Basado en la Teoría General de Sistemas de Ludwig </a:t>
            </a:r>
            <a:r>
              <a:rPr kumimoji="0" lang="es-ES" altLang="es-MX" sz="1700" b="0" i="0" u="none" strike="noStrike" kern="1200" cap="none" spc="0" normalizeH="0" baseline="0" noProof="0" dirty="0" err="1">
                <a:ln>
                  <a:noFill/>
                </a:ln>
                <a:solidFill>
                  <a:srgbClr val="FFC000"/>
                </a:solidFill>
                <a:effectLst/>
                <a:uLnTx/>
                <a:uFillTx/>
                <a:latin typeface="Arial" panose="020B0604020202020204" pitchFamily="34" charset="0"/>
                <a:ea typeface="+mn-ea"/>
                <a:cs typeface="Times New Roman"/>
              </a:rPr>
              <a:t>Von</a:t>
            </a: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Bertalanffy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hlinkClick r:id="rId3"/>
              </a:rPr>
              <a:t>http://www.fgalindosoria.com/informatica/paradigm/systems/</a:t>
            </a:r>
            <a:endPar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5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a:t>
            </a:r>
            <a:r>
              <a:rPr kumimoji="0" lang="es-ES" altLang="es-MX" sz="54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Paradigma de información</a:t>
            </a:r>
            <a:endParaRPr kumimoji="0" lang="es-ES" altLang="es-MX" sz="54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La Información es información, no materia ni energía, Wiener, 1948</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a:hlinkClick r:id="rId4"/>
              </a:rPr>
              <a:t>http://en.wikipedia.org/wiki/Information_revolution</a:t>
            </a:r>
            <a:endParaRPr kumimoji="0" lang="es-MX" sz="1600" b="0" i="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5"/>
              </a:rPr>
              <a:t>http://www.fgalindosoria.com/informatica/information/</a:t>
            </a:r>
            <a:endParaRPr kumimoji="0" lang="es-ES"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factores esenciales</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La realidad y sus componentes están integrados por materia, energía e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a:hlinkClick r:id="rId6"/>
              </a:rPr>
              <a:t>http://www.fgalindosoria.com/informatica/mei/</a:t>
            </a:r>
            <a:endParaRPr kumimoji="0" lang="es-ES" alt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la materia, la energía y la información son los tres constituyentes del Universo</a:t>
            </a:r>
            <a:endPar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a:hlinkClick r:id="rId4"/>
              </a:rPr>
              <a:t>http://en.wikipedia.org/wiki/Information_revolution</a:t>
            </a:r>
            <a:endParaRPr kumimoji="0" lang="es-MX" sz="1400" b="0" i="0" u="none" strike="noStrike" kern="1200" cap="none" spc="0" normalizeH="0" baseline="0" noProof="0" dirty="0">
              <a:ln>
                <a:noFill/>
              </a:ln>
              <a:solidFill>
                <a:srgbClr val="FFC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20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 evolución</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Los sistemas evolucionan y se transforman permanentemente a partir de los flujos de materia, energía e información en los que están inmersos.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1400" b="0" i="0" u="none" strike="noStrike" kern="1200" cap="none" spc="0" normalizeH="0" baseline="0" noProof="0" dirty="0">
                <a:ln>
                  <a:noFill/>
                </a:ln>
                <a:solidFill>
                  <a:srgbClr val="FFC000"/>
                </a:solidFill>
                <a:effectLst/>
                <a:uLnTx/>
                <a:uFillTx/>
                <a:latin typeface="Times New Roman"/>
                <a:ea typeface="+mn-ea"/>
                <a:cs typeface="Times New Roman"/>
              </a:rPr>
              <a:t>.</a:t>
            </a:r>
            <a:r>
              <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hlinkClick r:id="rId7"/>
              </a:rPr>
              <a:t>http://www.fgalindosoria.com/eac/evolucion/evolucion_sistemas_evolutivos/evolucion_sistemas_evolutivos.htm</a:t>
            </a:r>
            <a:endParaRPr kumimoji="0" lang="es-ES" altLang="es-MX" sz="14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a:t>
            </a:r>
            <a:r>
              <a:rPr kumimoji="0" lang="es-ES" altLang="es-MX" sz="1800" b="1"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Paradigma del mínimo esfuerzo</a:t>
            </a:r>
            <a:r>
              <a:rPr kumimoji="0" lang="es-ES" altLang="es-MX" sz="18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Se tiende a gastar el mínimo de materia, energía e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1700" b="0" i="0" u="none" strike="noStrike" kern="1200" cap="none" spc="0" normalizeH="0" baseline="0" noProof="0" dirty="0">
                <a:ln>
                  <a:noFill/>
                </a:ln>
                <a:solidFill>
                  <a:srgbClr val="FFC000"/>
                </a:solidFill>
                <a:effectLst/>
                <a:uLnTx/>
                <a:uFillTx/>
                <a:latin typeface="Arial" panose="020B0604020202020204" pitchFamily="34" charset="0"/>
                <a:ea typeface="+mn-ea"/>
                <a:cs typeface="Times New Roman"/>
              </a:rPr>
              <a:t>Corresponde a la Ley del Mínimo Esfuerzo.</a:t>
            </a:r>
          </a:p>
        </p:txBody>
      </p:sp>
    </p:spTree>
    <p:extLst>
      <p:ext uri="{BB962C8B-B14F-4D97-AF65-F5344CB8AC3E}">
        <p14:creationId xmlns:p14="http://schemas.microsoft.com/office/powerpoint/2010/main" val="18195574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9948C96-C058-4D72-B9F4-4A1CD7701326}"/>
              </a:ext>
            </a:extLst>
          </p:cNvPr>
          <p:cNvSpPr>
            <a:spLocks noGrp="1" noChangeArrowheads="1"/>
          </p:cNvSpPr>
          <p:nvPr>
            <p:ph type="title" idx="4294967295"/>
          </p:nvPr>
        </p:nvSpPr>
        <p:spPr>
          <a:xfrm>
            <a:off x="1053885" y="185979"/>
            <a:ext cx="6726264" cy="5966847"/>
          </a:xfrm>
        </p:spPr>
        <p:txBody>
          <a:bodyPr>
            <a:normAutofit/>
          </a:bodyPr>
          <a:lstStyle/>
          <a:p>
            <a:pPr eaLnBrk="1" hangingPunct="1"/>
            <a:r>
              <a:rPr lang="es-MX" altLang="es-MX" b="1" dirty="0"/>
              <a:t>Información en todos lados</a:t>
            </a:r>
            <a:br>
              <a:rPr lang="es-MX" altLang="es-MX" dirty="0"/>
            </a:br>
            <a:br>
              <a:rPr lang="es-MX" altLang="es-MX" sz="1500" dirty="0"/>
            </a:br>
            <a:r>
              <a:rPr lang="es-MX" altLang="es-MX" dirty="0"/>
              <a:t>Abejas, hormigas</a:t>
            </a:r>
            <a:br>
              <a:rPr lang="es-MX" altLang="es-MX" dirty="0"/>
            </a:br>
            <a:r>
              <a:rPr lang="es-MX" altLang="es-MX" dirty="0"/>
              <a:t>Los Nervios del Gobierno</a:t>
            </a:r>
            <a:br>
              <a:rPr lang="es-MX" altLang="es-MX" dirty="0"/>
            </a:br>
            <a:r>
              <a:rPr lang="es-MX" altLang="es-MX" dirty="0"/>
              <a:t>Sistema Nervioso,</a:t>
            </a:r>
            <a:br>
              <a:rPr lang="es-MX" altLang="es-MX" dirty="0"/>
            </a:br>
            <a:r>
              <a:rPr lang="es-MX" altLang="es-MX" dirty="0"/>
              <a:t>Sistema Endocrino</a:t>
            </a:r>
            <a:br>
              <a:rPr lang="es-MX" altLang="es-MX" dirty="0"/>
            </a:br>
            <a:r>
              <a:rPr lang="es-MX" altLang="es-MX" dirty="0"/>
              <a:t>Sentidos,</a:t>
            </a:r>
            <a:br>
              <a:rPr lang="es-MX" altLang="es-MX" dirty="0"/>
            </a:br>
            <a:r>
              <a:rPr lang="es-MX" altLang="es-MX" dirty="0"/>
              <a:t>estructura de las plantas, galaxias,...</a:t>
            </a:r>
          </a:p>
        </p:txBody>
      </p:sp>
    </p:spTree>
    <p:extLst>
      <p:ext uri="{BB962C8B-B14F-4D97-AF65-F5344CB8AC3E}">
        <p14:creationId xmlns:p14="http://schemas.microsoft.com/office/powerpoint/2010/main" val="9482084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026" descr="http://upload.wikimedia.org/wikipedia/commons/thumb/2/20/Olfactory_system.svg/340px-Olfactory_system.svg.png">
            <a:extLst>
              <a:ext uri="{FF2B5EF4-FFF2-40B4-BE49-F238E27FC236}">
                <a16:creationId xmlns:a16="http://schemas.microsoft.com/office/drawing/2014/main" id="{88A84188-441C-4E3D-9E5E-C7FD28506E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
            <a:ext cx="38862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1027" descr="http://upload.wikimedia.org/wikipedia/commons/thumb/2/29/Gray907.png/250px-Gray907.png">
            <a:extLst>
              <a:ext uri="{FF2B5EF4-FFF2-40B4-BE49-F238E27FC236}">
                <a16:creationId xmlns:a16="http://schemas.microsoft.com/office/drawing/2014/main" id="{558FCA87-6621-487D-ABB9-6E3DD9FB84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 y="3370412"/>
            <a:ext cx="2857500" cy="252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26" descr="http://upload.wikimedia.org/wikipedia/commons/thumb/a/ae/BMC_06.jpg/220px-BMC_06.jpg">
            <a:extLst>
              <a:ext uri="{FF2B5EF4-FFF2-40B4-BE49-F238E27FC236}">
                <a16:creationId xmlns:a16="http://schemas.microsoft.com/office/drawing/2014/main" id="{7FF153E4-5E89-49B3-8996-C2A4F555BD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6390" y="3071984"/>
            <a:ext cx="5437749" cy="22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027">
            <a:extLst>
              <a:ext uri="{FF2B5EF4-FFF2-40B4-BE49-F238E27FC236}">
                <a16:creationId xmlns:a16="http://schemas.microsoft.com/office/drawing/2014/main" id="{3163F2AC-24F3-4D3E-A44C-DD8BCFA9F3B1}"/>
              </a:ext>
            </a:extLst>
          </p:cNvPr>
          <p:cNvSpPr>
            <a:spLocks noChangeArrowheads="1"/>
          </p:cNvSpPr>
          <p:nvPr/>
        </p:nvSpPr>
        <p:spPr bwMode="auto">
          <a:xfrm>
            <a:off x="3798864" y="5480627"/>
            <a:ext cx="497527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Monedas</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 un tercio de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estátera</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acuñadas</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principios</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del </a:t>
            </a:r>
            <a:r>
              <a:rPr kumimoji="0" lang="en-US" altLang="es-MX"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siglo</a:t>
            </a:r>
            <a:r>
              <a:rPr kumimoji="0" lang="en-U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VI a. C. </a:t>
            </a:r>
          </a:p>
        </p:txBody>
      </p:sp>
      <p:pic>
        <p:nvPicPr>
          <p:cNvPr id="3" name="Imagen 2">
            <a:extLst>
              <a:ext uri="{FF2B5EF4-FFF2-40B4-BE49-F238E27FC236}">
                <a16:creationId xmlns:a16="http://schemas.microsoft.com/office/drawing/2014/main" id="{CD5702FB-6B8D-411C-A5C8-DD1913C49243}"/>
              </a:ext>
            </a:extLst>
          </p:cNvPr>
          <p:cNvPicPr>
            <a:picLocks noChangeAspect="1"/>
          </p:cNvPicPr>
          <p:nvPr/>
        </p:nvPicPr>
        <p:blipFill>
          <a:blip r:embed="rId5"/>
          <a:stretch>
            <a:fillRect/>
          </a:stretch>
        </p:blipFill>
        <p:spPr>
          <a:xfrm>
            <a:off x="5322856" y="536817"/>
            <a:ext cx="2859272" cy="1908213"/>
          </a:xfrm>
          <a:prstGeom prst="rect">
            <a:avLst/>
          </a:prstGeom>
        </p:spPr>
      </p:pic>
    </p:spTree>
    <p:extLst>
      <p:ext uri="{BB962C8B-B14F-4D97-AF65-F5344CB8AC3E}">
        <p14:creationId xmlns:p14="http://schemas.microsoft.com/office/powerpoint/2010/main" val="25176379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026" descr="Sistema nervioso.PNG">
            <a:extLst>
              <a:ext uri="{FF2B5EF4-FFF2-40B4-BE49-F238E27FC236}">
                <a16:creationId xmlns:a16="http://schemas.microsoft.com/office/drawing/2014/main" id="{F9ECDF20-C8CB-4C1B-B389-171B3DB61D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572" y="0"/>
            <a:ext cx="3803140" cy="6238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1027">
            <a:extLst>
              <a:ext uri="{FF2B5EF4-FFF2-40B4-BE49-F238E27FC236}">
                <a16:creationId xmlns:a16="http://schemas.microsoft.com/office/drawing/2014/main" id="{C6FB2F73-2736-4F92-AB38-3BBAF8E845A9}"/>
              </a:ext>
            </a:extLst>
          </p:cNvPr>
          <p:cNvSpPr>
            <a:spLocks noChangeArrowheads="1"/>
          </p:cNvSpPr>
          <p:nvPr/>
        </p:nvSpPr>
        <p:spPr bwMode="auto">
          <a:xfrm>
            <a:off x="5311137" y="6153640"/>
            <a:ext cx="318457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3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Sistema </a:t>
            </a:r>
            <a:r>
              <a:rPr kumimoji="0" lang="en-US" altLang="es-MX" sz="3200" b="1"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nervioso</a:t>
            </a:r>
            <a:endParaRPr kumimoji="0" lang="en-US" altLang="es-MX"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4" name="Picture 1026" descr="http://upload.wikimedia.org/wikipedia/commons/thumb/0/0b/Raunkiaer.jpg/250px-Raunkiaer.jpg">
            <a:extLst>
              <a:ext uri="{FF2B5EF4-FFF2-40B4-BE49-F238E27FC236}">
                <a16:creationId xmlns:a16="http://schemas.microsoft.com/office/drawing/2014/main" id="{43289747-4EEA-4A01-82C6-442CF0D939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899" y="3829733"/>
            <a:ext cx="3436731" cy="2323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a:extLst>
              <a:ext uri="{FF2B5EF4-FFF2-40B4-BE49-F238E27FC236}">
                <a16:creationId xmlns:a16="http://schemas.microsoft.com/office/drawing/2014/main" id="{54CA599E-0526-4C9E-B480-1409C6B3C161}"/>
              </a:ext>
            </a:extLst>
          </p:cNvPr>
          <p:cNvPicPr>
            <a:picLocks noChangeAspect="1"/>
          </p:cNvPicPr>
          <p:nvPr/>
        </p:nvPicPr>
        <p:blipFill>
          <a:blip r:embed="rId4"/>
          <a:stretch>
            <a:fillRect/>
          </a:stretch>
        </p:blipFill>
        <p:spPr>
          <a:xfrm>
            <a:off x="913075" y="704360"/>
            <a:ext cx="3538354" cy="2188118"/>
          </a:xfrm>
          <a:prstGeom prst="rect">
            <a:avLst/>
          </a:prstGeom>
        </p:spPr>
      </p:pic>
    </p:spTree>
    <p:extLst>
      <p:ext uri="{BB962C8B-B14F-4D97-AF65-F5344CB8AC3E}">
        <p14:creationId xmlns:p14="http://schemas.microsoft.com/office/powerpoint/2010/main" val="27138963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2DA699-EE76-44C5-991C-63A61DAB0677}"/>
              </a:ext>
            </a:extLst>
          </p:cNvPr>
          <p:cNvSpPr>
            <a:spLocks noChangeArrowheads="1"/>
          </p:cNvSpPr>
          <p:nvPr/>
        </p:nvSpPr>
        <p:spPr bwMode="auto">
          <a:xfrm>
            <a:off x="151039" y="786348"/>
            <a:ext cx="8841921"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La Información fluye, se percibe, se transmite, se almacena, se procesa, se </a:t>
            </a:r>
            <a:r>
              <a:rPr kumimoji="0" 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ejecuta</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y se presenta </a:t>
            </a:r>
            <a:r>
              <a:rPr kumimoji="0" lang="es-MX" alt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e</a:t>
            </a:r>
            <a:r>
              <a:rPr kumimoji="0" 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n los seres vivos, máquinas, organizaciones, sociedades,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200" b="1"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en múltiples aspectos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altLang="es-MX" sz="3200" b="0" i="1"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incluyendo los estudiados por: la Teoría de la Información, la Lingüística Matemática, la Cibernética, etc.</a:t>
            </a:r>
          </a:p>
        </p:txBody>
      </p:sp>
    </p:spTree>
    <p:extLst>
      <p:ext uri="{BB962C8B-B14F-4D97-AF65-F5344CB8AC3E}">
        <p14:creationId xmlns:p14="http://schemas.microsoft.com/office/powerpoint/2010/main" val="30837798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C9FC04-F5C1-4DB9-9950-2DB1B8339961}"/>
              </a:ext>
            </a:extLst>
          </p:cNvPr>
          <p:cNvSpPr>
            <a:spLocks noChangeArrowheads="1"/>
          </p:cNvSpPr>
          <p:nvPr/>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5400" b="1" i="0" u="none" strike="noStrike" kern="1200" cap="none" spc="0" normalizeH="0" baseline="0" noProof="0" dirty="0">
                <a:ln>
                  <a:noFill/>
                </a:ln>
                <a:solidFill>
                  <a:srgbClr val="000000"/>
                </a:solidFill>
                <a:effectLst/>
                <a:uLnTx/>
                <a:uFillTx/>
                <a:latin typeface="Times New Roman"/>
                <a:ea typeface="Arial Unicode MS"/>
                <a:cs typeface="Arial" panose="020B0604020202020204" pitchFamily="34" charset="0"/>
              </a:rPr>
              <a:t>Aspectos de la Información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http://www.fgalindosoria.com/informatica/aspects/</a:t>
            </a:r>
            <a:endPar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Así como </a:t>
            </a:r>
            <a:r>
              <a:rPr kumimoji="0" lang="es-MX" altLang="es-MX" sz="2400" b="1"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la materia </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tiene múltiples aspectos, por ejemplo: sólido, liquido, gas, duro, blando, metal, piel,....</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Y La energía </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toma múltiples aspectos, por ejemplo: energía estática, dinámica, calor, luz,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0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También </a:t>
            </a:r>
            <a:r>
              <a:rPr kumimoji="0" lang="es-MX" altLang="es-MX" sz="2400" b="1"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la </a:t>
            </a:r>
            <a:r>
              <a:rPr kumimoji="0" lang="es-MX" altLang="es-MX" sz="2400" b="1" i="0" u="sng" strike="noStrike" kern="1200" cap="none" spc="0" normalizeH="0" baseline="0" noProof="0" dirty="0">
                <a:ln>
                  <a:noFill/>
                </a:ln>
                <a:solidFill>
                  <a:srgbClr val="0000FF"/>
                </a:solidFill>
                <a:effectLst/>
                <a:uLnTx/>
                <a:uFillTx/>
                <a:latin typeface="Times New Roman"/>
                <a:ea typeface="Arial Unicode MS"/>
                <a:cs typeface="Arial" panose="020B0604020202020204" pitchFamily="34" charset="0"/>
                <a:hlinkClick r:id="rId3"/>
              </a:rPr>
              <a:t>información</a:t>
            </a:r>
            <a:r>
              <a:rPr kumimoji="0" lang="es-MX" altLang="es-MX" sz="2400" b="1" i="0" u="sng" strike="noStrike" kern="1200" cap="none" spc="0" normalizeH="0" baseline="0" noProof="0" dirty="0">
                <a:ln>
                  <a:noFill/>
                </a:ln>
                <a:solidFill>
                  <a:srgbClr val="0000FF"/>
                </a:solidFill>
                <a:effectLst/>
                <a:uLnTx/>
                <a:uFillTx/>
                <a:latin typeface="Times New Roman"/>
                <a:ea typeface="Arial Unicode MS"/>
                <a:cs typeface="Arial" panose="020B0604020202020204" pitchFamily="34" charset="0"/>
              </a:rPr>
              <a:t> </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tiene múltiples aspectos, como por ejemplo:</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Datos,   </a:t>
            </a:r>
            <a:r>
              <a:rPr kumimoji="0" lang="es-MX" altLang="es-MX" sz="2400" b="0" i="0" u="none" strike="noStrike" kern="1200" cap="none" spc="0" normalizeH="0" baseline="0" noProof="0" dirty="0">
                <a:ln>
                  <a:noFill/>
                </a:ln>
                <a:solidFill>
                  <a:srgbClr val="000000"/>
                </a:solidFill>
                <a:effectLst/>
                <a:uLnTx/>
                <a:uFillTx/>
                <a:latin typeface="Times New Roman"/>
                <a:ea typeface="Arial Unicode MS"/>
                <a:cs typeface="Arial" panose="020B0604020202020204" pitchFamily="34" charset="0"/>
                <a:hlinkClick r:id="rId4"/>
              </a:rPr>
              <a:t>Entropía e Información</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a:t>
            </a:r>
            <a:r>
              <a:rPr kumimoji="0" lang="es-MX" altLang="es-MX" sz="2400" b="0" i="0" u="none" strike="noStrike" kern="1200" cap="none" spc="0" normalizeH="0" baseline="0" noProof="0" dirty="0">
                <a:ln>
                  <a:noFill/>
                </a:ln>
                <a:solidFill>
                  <a:srgbClr val="000000"/>
                </a:solidFill>
                <a:effectLst/>
                <a:uLnTx/>
                <a:uFillTx/>
                <a:latin typeface="Times New Roman"/>
                <a:ea typeface="Arial Unicode MS"/>
                <a:cs typeface="Arial" panose="020B0604020202020204" pitchFamily="34" charset="0"/>
                <a:hlinkClick r:id="rId5"/>
              </a:rPr>
              <a:t>Conocimiento</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Times New Roman"/>
                <a:ea typeface="Arial Unicode MS"/>
                <a:cs typeface="Arial" panose="020B0604020202020204" pitchFamily="34" charset="0"/>
                <a:hlinkClick r:id="rId6"/>
              </a:rPr>
              <a:t>Fractales y Caos</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a:t>
            </a:r>
            <a:r>
              <a:rPr kumimoji="0" lang="es-MX" altLang="es-MX" sz="2400" b="0" i="0" u="none" strike="noStrike" kern="1200" cap="none" spc="0" normalizeH="0" baseline="0" noProof="0" dirty="0">
                <a:ln>
                  <a:noFill/>
                </a:ln>
                <a:solidFill>
                  <a:srgbClr val="000000"/>
                </a:solidFill>
                <a:effectLst/>
                <a:uLnTx/>
                <a:uFillTx/>
                <a:latin typeface="Times New Roman"/>
                <a:ea typeface="Arial Unicode MS"/>
                <a:cs typeface="Arial" panose="020B0604020202020204" pitchFamily="34" charset="0"/>
                <a:hlinkClick r:id="rId7"/>
              </a:rPr>
              <a:t>Aspectos Lingüísticos</a:t>
            </a:r>
            <a:r>
              <a:rPr kumimoji="0" lang="es-MX" altLang="es-MX" sz="24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a:t>
            </a:r>
            <a:endParaRPr kumimoji="0" lang="es-MX" altLang="es-MX" sz="2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8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a:t>
            </a:r>
            <a:endParaRPr kumimoji="0" lang="es-MX" altLang="es-MX" sz="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0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Estructuras;   Patrones; N</a:t>
            </a:r>
            <a:r>
              <a:rPr kumimoji="0" lang="es-MX" sz="20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ormas jurídicas</a:t>
            </a: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20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Dinero;   Código Genético, Sistema Nervioso, Neurotransmisores;   Cuerdas, Ondas, Señales, Ruido, Sonido,  Música;   Partículas;   Mezclas, Soluciones, Compuestos;  Campo, Espacio;   Entidades, Atributos, Relaciones;   Unidades de Materia, Energía e Información  UMEI;   Pensamiento;   Noticias, Memes;   Códices, Libros;   </a:t>
            </a:r>
            <a:r>
              <a:rPr kumimoji="0" lang="es-MX" altLang="es-MX" sz="2000" b="0" i="0" u="none" strike="noStrike" kern="1200" cap="none" spc="0" normalizeH="0" baseline="0" noProof="0" dirty="0" err="1">
                <a:ln>
                  <a:noFill/>
                </a:ln>
                <a:solidFill>
                  <a:srgbClr val="000000"/>
                </a:solidFill>
                <a:effectLst/>
                <a:uLnTx/>
                <a:uFillTx/>
                <a:latin typeface="Times New Roman"/>
                <a:ea typeface="+mn-ea"/>
                <a:cs typeface="Arial" panose="020B0604020202020204" pitchFamily="34" charset="0"/>
              </a:rPr>
              <a:t>Qbit</a:t>
            </a:r>
            <a:r>
              <a:rPr kumimoji="0" lang="es-MX" altLang="es-MX" sz="20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Entrelazamiento;   Conjunto, Grupo, Anillo;   Sistemas Conexionistas, Redes Neurales;   Sistemas Formales;   Sistemas Evolutivos, Afectivos, Consientes;   Espacio de Caos, Espacio Probabilístico, Espacio Métrico;   Estructuras Arborescentes, Dendritas;   Continuo, Discreto (Numerable, No Numerable) ;   </a:t>
            </a:r>
            <a:r>
              <a:rPr kumimoji="0" lang="es-MX" altLang="es-MX" sz="2000" b="0" i="0" u="none" strike="noStrike" kern="1200" cap="none" spc="0" normalizeH="0" baseline="0" noProof="0" dirty="0" err="1">
                <a:ln>
                  <a:noFill/>
                </a:ln>
                <a:solidFill>
                  <a:srgbClr val="000000"/>
                </a:solidFill>
                <a:effectLst/>
                <a:uLnTx/>
                <a:uFillTx/>
                <a:latin typeface="Times New Roman"/>
                <a:ea typeface="+mn-ea"/>
                <a:cs typeface="Arial" panose="020B0604020202020204" pitchFamily="34" charset="0"/>
              </a:rPr>
              <a:t>Multiarboles</a:t>
            </a:r>
            <a:r>
              <a:rPr kumimoji="0" lang="es-MX" altLang="es-MX" sz="2000" b="0" i="0" u="none" strike="noStrike" kern="1200" cap="none" spc="0" normalizeH="0" baseline="0" noProof="0" dirty="0">
                <a:ln>
                  <a:noFill/>
                </a:ln>
                <a:solidFill>
                  <a:srgbClr val="000000"/>
                </a:solidFill>
                <a:effectLst/>
                <a:uLnTx/>
                <a:uFillTx/>
                <a:latin typeface="Times New Roman"/>
                <a:ea typeface="+mn-ea"/>
                <a:cs typeface="Arial" panose="020B0604020202020204" pitchFamily="34" charset="0"/>
              </a:rPr>
              <a:t>;   Matrices;   recursividad; </a:t>
            </a:r>
            <a:endParaRPr kumimoji="0" lang="es-MX" altLang="es-MX" sz="20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28149168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01210A1-50E5-4C5D-8590-0FF34496C792}"/>
              </a:ext>
            </a:extLst>
          </p:cNvPr>
          <p:cNvSpPr/>
          <p:nvPr/>
        </p:nvSpPr>
        <p:spPr>
          <a:xfrm>
            <a:off x="1" y="871024"/>
            <a:ext cx="9144000" cy="264687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“Un </a:t>
            </a: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dato</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es una representación </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tooltip="Código (comunicación)"/>
              </a:rPr>
              <a:t>simbólica</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(numérica, alfabética, algorítmica, espacial, etc.) de un atributo o variable cuantitativa o cualitativa. Los datos describen hechos empíricos, sucesos y entidades.”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Dato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Wikipedia 20180310</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hlinkClick r:id="rId3"/>
              </a:rPr>
              <a:t>https://es.wikipedia.org/wiki/Dato</a:t>
            </a:r>
            <a:endParaRPr kumimoji="0" lang="es-MX" sz="1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endParaRPr>
          </a:p>
        </p:txBody>
      </p:sp>
      <p:sp>
        <p:nvSpPr>
          <p:cNvPr id="3" name="Rectángulo 2">
            <a:extLst>
              <a:ext uri="{FF2B5EF4-FFF2-40B4-BE49-F238E27FC236}">
                <a16:creationId xmlns:a16="http://schemas.microsoft.com/office/drawing/2014/main" id="{E038A934-1582-456B-904B-0AFA0A5FF4D5}"/>
              </a:ext>
            </a:extLst>
          </p:cNvPr>
          <p:cNvSpPr/>
          <p:nvPr/>
        </p:nvSpPr>
        <p:spPr>
          <a:xfrm>
            <a:off x="165295" y="0"/>
            <a:ext cx="2590774" cy="11079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6600" b="1" i="1" u="none" strike="noStrike" kern="1200" cap="none" spc="600" normalizeH="0" baseline="0" noProof="0" dirty="0">
                <a:ln>
                  <a:noFill/>
                </a:ln>
                <a:solidFill>
                  <a:srgbClr val="000000"/>
                </a:solidFill>
                <a:effectLst/>
                <a:uLnTx/>
                <a:uFillTx/>
                <a:latin typeface="Times New Roman"/>
                <a:ea typeface="+mn-ea"/>
                <a:cs typeface="Times New Roman"/>
              </a:rPr>
              <a:t>Datos</a:t>
            </a:r>
            <a:endParaRPr kumimoji="0" lang="es-MX" sz="6600" b="1" i="1" u="none" strike="noStrike" kern="1200" cap="none" spc="600" normalizeH="0" baseline="0" noProof="0" dirty="0">
              <a:ln>
                <a:noFill/>
              </a:ln>
              <a:solidFill>
                <a:srgbClr val="000000"/>
              </a:solidFill>
              <a:effectLst/>
              <a:uLnTx/>
              <a:uFillTx/>
              <a:latin typeface="Times New Roman"/>
              <a:ea typeface="+mn-ea"/>
              <a:cs typeface="Times New Roman"/>
            </a:endParaRPr>
          </a:p>
        </p:txBody>
      </p:sp>
      <p:sp>
        <p:nvSpPr>
          <p:cNvPr id="4" name="Rectángulo 3">
            <a:extLst>
              <a:ext uri="{FF2B5EF4-FFF2-40B4-BE49-F238E27FC236}">
                <a16:creationId xmlns:a16="http://schemas.microsoft.com/office/drawing/2014/main" id="{D1C53097-363F-43C7-8458-04D506052CBA}"/>
              </a:ext>
            </a:extLst>
          </p:cNvPr>
          <p:cNvSpPr/>
          <p:nvPr/>
        </p:nvSpPr>
        <p:spPr>
          <a:xfrm>
            <a:off x="-1" y="3508576"/>
            <a:ext cx="9144000" cy="4401205"/>
          </a:xfrm>
          <a:prstGeom prst="rect">
            <a:avLst/>
          </a:prstGeom>
        </p:spPr>
        <p:txBody>
          <a:bodyPr wrap="square">
            <a:spAutoFit/>
          </a:bodyPr>
          <a:lstStyle/>
          <a:p>
            <a:pPr lvl="0">
              <a:defRPr/>
            </a:pPr>
            <a:r>
              <a:rPr lang="es-ES" sz="2800" dirty="0">
                <a:solidFill>
                  <a:prstClr val="black"/>
                </a:solidFill>
                <a:latin typeface="Times New Roman" panose="02020603050405020304" pitchFamily="18" charset="0"/>
                <a:ea typeface="Times New Roman" panose="02020603050405020304" pitchFamily="18" charset="0"/>
              </a:rPr>
              <a:t>…una gran variedad de organizaciones e instituciones (manejan datos), incluidos los negocios (por ejemplo, datos de ventas, ingresos, ganancias, precio de las acciones), recolectan datos (por ejemplo, tasas de criminalidad, tasas de desempleo, etc.) las tasas de alfabetización) y las organizaciones no gubernamentales (por ejemplo, censos del número de personas sin hogar por organizaciones sin fines de lucro).</a:t>
            </a:r>
          </a:p>
          <a:p>
            <a:pPr lvl="0">
              <a:defRPr/>
            </a:pPr>
            <a:r>
              <a:rPr lang="es-ES" sz="2800" dirty="0">
                <a:solidFill>
                  <a:prstClr val="black"/>
                </a:solidFill>
                <a:latin typeface="Times New Roman" panose="02020603050405020304" pitchFamily="18" charset="0"/>
                <a:ea typeface="Times New Roman" panose="02020603050405020304" pitchFamily="18" charset="0"/>
              </a:rPr>
              <a:t>Los datos se miden, se recopilan, se reportan y se analizan, con lo que se pueden visualizar utilizando gráficos, imágenes u otras herramientas de análisis. </a:t>
            </a:r>
          </a:p>
        </p:txBody>
      </p:sp>
      <p:sp>
        <p:nvSpPr>
          <p:cNvPr id="5" name="Rectángulo 4">
            <a:extLst>
              <a:ext uri="{FF2B5EF4-FFF2-40B4-BE49-F238E27FC236}">
                <a16:creationId xmlns:a16="http://schemas.microsoft.com/office/drawing/2014/main" id="{3FD52F6D-BD05-4C28-980B-FBCCF51AFE50}"/>
              </a:ext>
            </a:extLst>
          </p:cNvPr>
          <p:cNvSpPr/>
          <p:nvPr/>
        </p:nvSpPr>
        <p:spPr>
          <a:xfrm>
            <a:off x="0" y="7982605"/>
            <a:ext cx="8918917" cy="646331"/>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Traducción asistida por Google de  </a:t>
            </a:r>
            <a:r>
              <a:rPr kumimoji="0" lang="es-MX" b="1"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Data</a:t>
            </a: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   Wikipedia 20180310   </a:t>
            </a: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hlinkClick r:id="rId4"/>
              </a:rPr>
              <a:t>https://en.wikipedia.org/wiki/Data</a:t>
            </a:r>
            <a:endPar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endParaRPr>
          </a:p>
        </p:txBody>
      </p:sp>
    </p:spTree>
    <p:extLst>
      <p:ext uri="{BB962C8B-B14F-4D97-AF65-F5344CB8AC3E}">
        <p14:creationId xmlns:p14="http://schemas.microsoft.com/office/powerpoint/2010/main" val="38090489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0A9CB3D-4A59-4D6E-8BFE-60C95BE155E0}"/>
              </a:ext>
            </a:extLst>
          </p:cNvPr>
          <p:cNvSpPr/>
          <p:nvPr/>
        </p:nvSpPr>
        <p:spPr>
          <a:xfrm>
            <a:off x="78794" y="1296667"/>
            <a:ext cx="9144000" cy="501675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00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Los datos y la información a menudo se usan indistintamente; sin embargo, </a:t>
            </a:r>
            <a:r>
              <a:rPr kumimoji="0" lang="es-ES" sz="3200" b="1"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el grado en que un conjunto de datos es informativo para alguien depende de que tan inesperado es</a:t>
            </a:r>
            <a:r>
              <a:rPr kumimoji="0" lang="es-ES" sz="320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 </a:t>
            </a:r>
            <a:r>
              <a:rPr kumimoji="0" lang="es-ES" sz="300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a:rPr>
              <a:t>La cantidad de contenido de información en un flujo de datos se puede caracterizar por su entropía de Shannon.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s-ES" sz="800" dirty="0">
              <a:solidFill>
                <a:prstClr val="black"/>
              </a:solidFill>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3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Los datos como concepto general se refieren al hecho de que cierta información o conocimiento existente está representado o codificado de alguna forma adecuada para un mejor uso o procesamiento. </a:t>
            </a:r>
          </a:p>
        </p:txBody>
      </p:sp>
      <p:sp>
        <p:nvSpPr>
          <p:cNvPr id="4" name="Rectángulo 3">
            <a:extLst>
              <a:ext uri="{FF2B5EF4-FFF2-40B4-BE49-F238E27FC236}">
                <a16:creationId xmlns:a16="http://schemas.microsoft.com/office/drawing/2014/main" id="{24737A06-F4FE-426A-A9EB-9ACB8A3DE82E}"/>
              </a:ext>
            </a:extLst>
          </p:cNvPr>
          <p:cNvSpPr/>
          <p:nvPr/>
        </p:nvSpPr>
        <p:spPr>
          <a:xfrm>
            <a:off x="146289" y="6252850"/>
            <a:ext cx="8918917" cy="646331"/>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Traducción asistida por Google de  </a:t>
            </a:r>
            <a:r>
              <a:rPr kumimoji="0" lang="es-MX" b="1"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Data</a:t>
            </a: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   Wikipedia 20180310   </a:t>
            </a:r>
            <a:r>
              <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hlinkClick r:id="rId2"/>
              </a:rPr>
              <a:t>https://en.wikipedia.org/wiki/Data</a:t>
            </a:r>
            <a:endParaRPr kumimoji="0" lang="es-MX" b="0" i="0" u="none" strike="noStrike" kern="1200" cap="none" spc="0" normalizeH="0" baseline="0" noProof="0" dirty="0">
              <a:ln>
                <a:noFill/>
              </a:ln>
              <a:solidFill>
                <a:prstClr val="black"/>
              </a:solidFill>
              <a:effectLst/>
              <a:uLnTx/>
              <a:uFillTx/>
              <a:latin typeface="Palatino Linotype" panose="02040502050505030304"/>
              <a:ea typeface="+mn-ea"/>
              <a:cs typeface="Times New Roman"/>
            </a:endParaRPr>
          </a:p>
        </p:txBody>
      </p:sp>
      <p:sp>
        <p:nvSpPr>
          <p:cNvPr id="2" name="Rectángulo 1">
            <a:extLst>
              <a:ext uri="{FF2B5EF4-FFF2-40B4-BE49-F238E27FC236}">
                <a16:creationId xmlns:a16="http://schemas.microsoft.com/office/drawing/2014/main" id="{C685614F-DD15-42E3-9EDA-4AAD0F0E8926}"/>
              </a:ext>
            </a:extLst>
          </p:cNvPr>
          <p:cNvSpPr/>
          <p:nvPr/>
        </p:nvSpPr>
        <p:spPr>
          <a:xfrm>
            <a:off x="0" y="19655"/>
            <a:ext cx="9065206" cy="1415772"/>
          </a:xfrm>
          <a:prstGeom prst="rect">
            <a:avLst/>
          </a:prstGeom>
        </p:spPr>
        <p:txBody>
          <a:bodyPr wrap="square">
            <a:spAutoFit/>
          </a:bodyPr>
          <a:lstStyle/>
          <a:p>
            <a:pPr defTabSz="914400" eaLnBrk="0" fontAlgn="base" hangingPunct="0">
              <a:spcBef>
                <a:spcPct val="0"/>
              </a:spcBef>
              <a:spcAft>
                <a:spcPct val="0"/>
              </a:spcAft>
              <a:defRPr/>
            </a:pPr>
            <a:r>
              <a:rPr lang="es-MX" altLang="es-MX" sz="6600" b="1" i="1" dirty="0">
                <a:solidFill>
                  <a:srgbClr val="000000"/>
                </a:solidFill>
              </a:rPr>
              <a:t>Información</a:t>
            </a:r>
            <a:r>
              <a:rPr lang="es-MX" altLang="es-MX" sz="2000" b="1" i="1" dirty="0">
                <a:solidFill>
                  <a:srgbClr val="000000"/>
                </a:solidFill>
              </a:rPr>
              <a:t>    </a:t>
            </a:r>
          </a:p>
          <a:p>
            <a:pPr algn="r" defTabSz="914400" eaLnBrk="0" fontAlgn="base" hangingPunct="0">
              <a:spcBef>
                <a:spcPct val="0"/>
              </a:spcBef>
              <a:spcAft>
                <a:spcPct val="0"/>
              </a:spcAft>
              <a:defRPr/>
            </a:pPr>
            <a:r>
              <a:rPr lang="es-MX" sz="2000" dirty="0">
                <a:solidFill>
                  <a:srgbClr val="000000"/>
                </a:solidFill>
                <a:hlinkClick r:id="rId3"/>
              </a:rPr>
              <a:t>http://www.fgalindosoria.com/informatica/aspects/e_i/</a:t>
            </a:r>
            <a:endParaRPr lang="es-MX" sz="2000" dirty="0">
              <a:solidFill>
                <a:srgbClr val="000000"/>
              </a:solidFill>
            </a:endParaRPr>
          </a:p>
        </p:txBody>
      </p:sp>
    </p:spTree>
    <p:extLst>
      <p:ext uri="{BB962C8B-B14F-4D97-AF65-F5344CB8AC3E}">
        <p14:creationId xmlns:p14="http://schemas.microsoft.com/office/powerpoint/2010/main" val="8042568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259451-FA95-4939-A03A-E625655FF9B3}"/>
              </a:ext>
            </a:extLst>
          </p:cNvPr>
          <p:cNvSpPr>
            <a:spLocks noChangeArrowheads="1"/>
          </p:cNvSpPr>
          <p:nvPr/>
        </p:nvSpPr>
        <p:spPr bwMode="auto">
          <a:xfrm>
            <a:off x="0" y="-123109"/>
            <a:ext cx="9143999" cy="6986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0" i="0" u="none" strike="noStrike" kern="1200" cap="none" spc="0" normalizeH="0" baseline="0" noProof="0" dirty="0">
                <a:ln>
                  <a:noFill/>
                </a:ln>
                <a:solidFill>
                  <a:srgbClr val="000000"/>
                </a:solidFill>
                <a:effectLst/>
                <a:uLnTx/>
                <a:uFillTx/>
                <a:latin typeface="Times New Roman"/>
                <a:ea typeface="+mn-ea"/>
                <a:cs typeface="Times New Roman"/>
              </a:rPr>
              <a:t>Pioneros de la Teoría de la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8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0" i="0" u="none" strike="noStrike" kern="1200" cap="none" spc="0" normalizeH="0" baseline="0" noProof="0" dirty="0">
                <a:ln>
                  <a:noFill/>
                </a:ln>
                <a:solidFill>
                  <a:srgbClr val="000000"/>
                </a:solidFill>
                <a:effectLst/>
                <a:uLnTx/>
                <a:uFillTx/>
                <a:latin typeface="Times New Roman"/>
                <a:ea typeface="+mn-ea"/>
                <a:cs typeface="Times New Roman"/>
              </a:rPr>
              <a:t>Harry Nyquist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trabajo teórico en la determinación de los requerimientos del ancho de banda para la transmisión de la información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http://es.wikipedia.org/wiki/Harry_Nyquist</a:t>
            </a:r>
            <a:endPar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Certain factors affecting telegraph speed, Harry Nyquist, Bell System Technical Journal, 3, 1924, pp 324-346.</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3600" b="0" i="0" u="none" strike="noStrike" kern="1200" cap="none" spc="0" normalizeH="0" baseline="0" noProof="0" dirty="0">
                <a:ln>
                  <a:noFill/>
                </a:ln>
                <a:solidFill>
                  <a:srgbClr val="000000"/>
                </a:solidFill>
                <a:effectLst/>
                <a:uLnTx/>
                <a:uFillTx/>
                <a:latin typeface="Times New Roman"/>
                <a:ea typeface="+mn-ea"/>
                <a:cs typeface="Times New Roman"/>
              </a:rPr>
              <a:t>Ralph Vinton Lyon Hartley</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La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noción</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de la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información</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fue</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definida</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por</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primera</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vez</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por</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Ralph Vinton Lyon Hartley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en</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1927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como</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la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cantidad</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de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elecciones</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o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respuestas</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Sí</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o "No", que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permiten</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reconocer</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unívocamente</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un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elemento</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cualquiera</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en</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 un conjunto de </a:t>
            </a:r>
            <a:r>
              <a:rPr kumimoji="0" lang="en-US" altLang="es-MX" sz="1600" b="0" i="0" u="none" strike="noStrike" kern="1200" cap="none" spc="0" normalizeH="0" baseline="0" noProof="0" dirty="0" err="1">
                <a:ln>
                  <a:noFill/>
                </a:ln>
                <a:solidFill>
                  <a:srgbClr val="000000"/>
                </a:solidFill>
                <a:effectLst/>
                <a:uLnTx/>
                <a:uFillTx/>
                <a:latin typeface="Times New Roman"/>
                <a:ea typeface="+mn-ea"/>
                <a:cs typeface="Times New Roman"/>
              </a:rPr>
              <a:t>ellos</a:t>
            </a:r>
            <a:endPar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http://www.tecnotopia.com.mx/Informática.htm</a:t>
            </a:r>
            <a:endPar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IRE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Medal</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of</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Honor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IEEE_Medal_of_Honor</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1946,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for</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his</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oscillator</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and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information</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proportionality</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law</a:t>
            </a:r>
            <a:endPar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Transmission</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of</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Information</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ES" altLang="es-MX" sz="1600" b="0" i="0" u="none" strike="noStrike" kern="1200" cap="none" spc="0" normalizeH="0" baseline="0" noProof="0" dirty="0">
                <a:ln>
                  <a:noFill/>
                </a:ln>
                <a:solidFill>
                  <a:srgbClr val="000000"/>
                </a:solidFill>
                <a:effectLst/>
                <a:uLnTx/>
                <a:uFillTx/>
                <a:latin typeface="Times New Roman"/>
                <a:ea typeface="+mn-ea"/>
                <a:cs typeface="Times New Roman"/>
              </a:rPr>
              <a:t>por </a:t>
            </a:r>
            <a:r>
              <a:rPr kumimoji="0" lang="es-ES" sz="1600" b="0" i="0" u="none" strike="noStrike" kern="1200" cap="none" spc="0" normalizeH="0" baseline="0" noProof="0" dirty="0">
                <a:ln>
                  <a:noFill/>
                </a:ln>
                <a:solidFill>
                  <a:srgbClr val="000000"/>
                </a:solidFill>
                <a:effectLst/>
                <a:uLnTx/>
                <a:uFillTx/>
                <a:latin typeface="Times New Roman"/>
                <a:ea typeface="+mn-ea"/>
                <a:cs typeface="Times New Roman"/>
              </a:rPr>
              <a:t>su oscilador y la ley de proporcionalidad de la información</a:t>
            </a:r>
            <a:br>
              <a:rPr kumimoji="0" lang="es-ES" sz="1600" b="0" i="0" u="none" strike="noStrike" kern="1200" cap="none" spc="0" normalizeH="0" baseline="0" noProof="0" dirty="0">
                <a:ln>
                  <a:noFill/>
                </a:ln>
                <a:solidFill>
                  <a:srgbClr val="000000"/>
                </a:solidFill>
                <a:effectLst/>
                <a:uLnTx/>
                <a:uFillTx/>
                <a:latin typeface="Times New Roman"/>
                <a:ea typeface="+mn-ea"/>
                <a:cs typeface="Times New Roman"/>
              </a:rPr>
            </a:br>
            <a:r>
              <a:rPr kumimoji="0" lang="es-ES" sz="1600" b="0" i="0" u="none" strike="noStrike" kern="1200" cap="none" spc="0" normalizeH="0" baseline="0" noProof="0" dirty="0">
                <a:ln>
                  <a:noFill/>
                </a:ln>
                <a:solidFill>
                  <a:srgbClr val="000000"/>
                </a:solidFill>
                <a:effectLst/>
                <a:uLnTx/>
                <a:uFillTx/>
                <a:latin typeface="Times New Roman"/>
                <a:ea typeface="+mn-ea"/>
                <a:cs typeface="Times New Roman"/>
              </a:rPr>
              <a:t>"Transmisión de información",</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n-US" altLang="es-MX" sz="1600" b="0" i="0" u="none" strike="noStrike" kern="1200" cap="none" spc="0" normalizeH="0" baseline="0" noProof="0" dirty="0">
                <a:ln>
                  <a:noFill/>
                </a:ln>
                <a:solidFill>
                  <a:srgbClr val="000000"/>
                </a:solidFill>
                <a:effectLst/>
                <a:uLnTx/>
                <a:uFillTx/>
                <a:latin typeface="Times New Roman"/>
                <a:ea typeface="+mn-ea"/>
                <a:cs typeface="Times New Roman"/>
              </a:rPr>
              <a:t>Ralph Vinton Lyon Hartley</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Bell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System</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Technical</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Journal</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July</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1928, pp.535–563</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s-MX" sz="12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600" b="0" i="0" u="none" strike="noStrike" kern="1200" cap="none" spc="0" normalizeH="0" baseline="0" noProof="0" dirty="0">
                <a:ln>
                  <a:noFill/>
                </a:ln>
                <a:solidFill>
                  <a:srgbClr val="000000"/>
                </a:solidFill>
                <a:effectLst/>
                <a:uLnTx/>
                <a:uFillTx/>
                <a:latin typeface="Times New Roman"/>
                <a:ea typeface="+mn-ea"/>
                <a:cs typeface="Times New Roman"/>
              </a:rPr>
              <a:t>Claude </a:t>
            </a:r>
            <a:r>
              <a:rPr kumimoji="0" lang="es-MX" altLang="es-MX" sz="3600" b="0" i="0" u="none" strike="noStrike" kern="1200" cap="none" spc="0" normalizeH="0" baseline="0" noProof="0" dirty="0" err="1">
                <a:ln>
                  <a:noFill/>
                </a:ln>
                <a:solidFill>
                  <a:srgbClr val="000000"/>
                </a:solidFill>
                <a:effectLst/>
                <a:uLnTx/>
                <a:uFillTx/>
                <a:latin typeface="Times New Roman"/>
                <a:ea typeface="+mn-ea"/>
                <a:cs typeface="Times New Roman"/>
              </a:rPr>
              <a:t>Elwood</a:t>
            </a:r>
            <a:r>
              <a:rPr kumimoji="0" lang="es-MX" altLang="es-MX" sz="3600" b="0" i="0" u="none" strike="noStrike" kern="1200" cap="none" spc="0" normalizeH="0" baseline="0" noProof="0" dirty="0">
                <a:ln>
                  <a:noFill/>
                </a:ln>
                <a:solidFill>
                  <a:srgbClr val="000000"/>
                </a:solidFill>
                <a:effectLst/>
                <a:uLnTx/>
                <a:uFillTx/>
                <a:latin typeface="Times New Roman"/>
                <a:ea typeface="+mn-ea"/>
                <a:cs typeface="Times New Roman"/>
              </a:rPr>
              <a:t> Shannon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4"/>
              </a:rPr>
              <a:t>http://es.wikipedia.org/wiki/Claude_E._Shannon</a:t>
            </a:r>
            <a:endPar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A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Mathematical</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Theory</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of</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Communication</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1600" b="0" i="0" u="none" strike="noStrike" kern="1200" cap="none" spc="0" normalizeH="0" baseline="0" noProof="0" dirty="0" err="1">
                <a:ln>
                  <a:noFill/>
                </a:ln>
                <a:solidFill>
                  <a:srgbClr val="000000"/>
                </a:solidFill>
                <a:effectLst/>
                <a:uLnTx/>
                <a:uFillTx/>
                <a:latin typeface="Times New Roman"/>
                <a:ea typeface="+mn-ea"/>
                <a:cs typeface="Times New Roman"/>
              </a:rPr>
              <a:t>by</a:t>
            </a: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rPr>
              <a:t> Claude E. Shannon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5"/>
              </a:rPr>
              <a:t>http://cm.bell-labs.c</a:t>
            </a:r>
            <a:endParaRPr kumimoji="0" lang="es-MX" altLang="es-MX" sz="16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10771222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F479C8D6-B2BC-467A-8984-372BB4157283}"/>
              </a:ext>
            </a:extLst>
          </p:cNvPr>
          <p:cNvSpPr>
            <a:spLocks noGrp="1"/>
          </p:cNvSpPr>
          <p:nvPr>
            <p:ph type="sldNum" sz="quarter" idx="12"/>
          </p:nvPr>
        </p:nvSpPr>
        <p:spPr>
          <a:xfrm>
            <a:off x="3574264" y="6400800"/>
            <a:ext cx="5447714" cy="457200"/>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alt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https://www.investigacionyciencia.es/files/8594.pdf</a:t>
            </a:r>
            <a:endParaRPr kumimoji="0" lang="es-ES" alt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pic>
        <p:nvPicPr>
          <p:cNvPr id="4" name="Imagen 3">
            <a:extLst>
              <a:ext uri="{FF2B5EF4-FFF2-40B4-BE49-F238E27FC236}">
                <a16:creationId xmlns:a16="http://schemas.microsoft.com/office/drawing/2014/main" id="{952CF7E5-FD59-474F-B6C3-EB4814BB51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7680" y="909329"/>
            <a:ext cx="4586320" cy="3409453"/>
          </a:xfrm>
          <a:prstGeom prst="rect">
            <a:avLst/>
          </a:prstGeom>
        </p:spPr>
      </p:pic>
      <p:sp>
        <p:nvSpPr>
          <p:cNvPr id="5" name="Rectángulo 4">
            <a:extLst>
              <a:ext uri="{FF2B5EF4-FFF2-40B4-BE49-F238E27FC236}">
                <a16:creationId xmlns:a16="http://schemas.microsoft.com/office/drawing/2014/main" id="{81510E2D-2E06-4CC8-997A-C31A9065D4CF}"/>
              </a:ext>
            </a:extLst>
          </p:cNvPr>
          <p:cNvSpPr/>
          <p:nvPr/>
        </p:nvSpPr>
        <p:spPr>
          <a:xfrm>
            <a:off x="14323" y="4308667"/>
            <a:ext cx="9144000" cy="1631216"/>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rPr>
              <a:t>física teórica y aplicada con la teoría de la información y la computación. Se propone analizar qué posibilidades le ofrecen las leyes de la mecánica cuántica al procesamiento y a la transmisión de información. Gracias a este enfoque, se han encontrado espectaculares aplicaciones (como la criptografía cuántica o la </a:t>
            </a:r>
            <a:r>
              <a:rPr kumimoji="0" lang="es-MX" sz="2000" b="0" i="0" u="none" strike="noStrike" kern="1200" cap="none" spc="0" normalizeH="0" baseline="0" noProof="0" dirty="0" err="1">
                <a:ln>
                  <a:noFill/>
                </a:ln>
                <a:solidFill>
                  <a:srgbClr val="000000"/>
                </a:solidFill>
                <a:effectLst/>
                <a:uLnTx/>
                <a:uFillTx/>
                <a:latin typeface="Times New Roman"/>
                <a:ea typeface="+mn-ea"/>
                <a:cs typeface="Times New Roman"/>
              </a:rPr>
              <a:t>teleportación</a:t>
            </a:r>
            <a:r>
              <a:rPr kumimoji="0" lang="es-MX" sz="2000" b="0" i="0" u="none" strike="noStrike" kern="1200" cap="none" spc="0" normalizeH="0" baseline="0" noProof="0" dirty="0">
                <a:ln>
                  <a:noFill/>
                </a:ln>
                <a:solidFill>
                  <a:srgbClr val="000000"/>
                </a:solidFill>
                <a:effectLst/>
                <a:uLnTx/>
                <a:uFillTx/>
                <a:latin typeface="Times New Roman"/>
                <a:ea typeface="+mn-ea"/>
                <a:cs typeface="Times New Roman"/>
              </a:rPr>
              <a:t> cuántica) que desafían la comprensión clásica de la realidad. </a:t>
            </a:r>
            <a:endParaRPr kumimoji="0" 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graphicFrame>
        <p:nvGraphicFramePr>
          <p:cNvPr id="6" name="Tabla 5">
            <a:extLst>
              <a:ext uri="{FF2B5EF4-FFF2-40B4-BE49-F238E27FC236}">
                <a16:creationId xmlns:a16="http://schemas.microsoft.com/office/drawing/2014/main" id="{6F630BC2-C7A1-4F43-AE69-FCE665D14149}"/>
              </a:ext>
            </a:extLst>
          </p:cNvPr>
          <p:cNvGraphicFramePr>
            <a:graphicFrameLocks noGrp="1"/>
          </p:cNvGraphicFramePr>
          <p:nvPr>
            <p:extLst/>
          </p:nvPr>
        </p:nvGraphicFramePr>
        <p:xfrm>
          <a:off x="0" y="864427"/>
          <a:ext cx="4557679" cy="3444240"/>
        </p:xfrm>
        <a:graphic>
          <a:graphicData uri="http://schemas.openxmlformats.org/drawingml/2006/table">
            <a:tbl>
              <a:tblPr firstRow="1" bandRow="1">
                <a:tableStyleId>{5C22544A-7EE6-4342-B048-85BDC9FD1C3A}</a:tableStyleId>
              </a:tblPr>
              <a:tblGrid>
                <a:gridCol w="4557679">
                  <a:extLst>
                    <a:ext uri="{9D8B030D-6E8A-4147-A177-3AD203B41FA5}">
                      <a16:colId xmlns:a16="http://schemas.microsoft.com/office/drawing/2014/main" val="2798944536"/>
                    </a:ext>
                  </a:extLst>
                </a:gridCol>
              </a:tblGrid>
              <a:tr h="3139373">
                <a:tc>
                  <a:txBody>
                    <a:bodyPr/>
                    <a:lstStyle/>
                    <a:p>
                      <a:pPr algn="just"/>
                      <a:r>
                        <a:rPr lang="es-MX" sz="2000" b="0" dirty="0">
                          <a:solidFill>
                            <a:schemeClr val="tx1"/>
                          </a:solidFill>
                          <a:latin typeface="+mn-lt"/>
                        </a:rPr>
                        <a:t>Supongamos que se almacena información en el estado de un átomo o de un fotón de luz, partículas cuyo comportamiento se rige por las leyes de la mecánica cuántica. ¿Implica algún cambio en el procesamiento y transmisión de la información? En los últimos años, una nueva disciplina científica pretende dar respuesta a esa pregunta: </a:t>
                      </a:r>
                      <a:r>
                        <a:rPr lang="es-MX" sz="2000" b="0" dirty="0">
                          <a:solidFill>
                            <a:schemeClr val="tx1"/>
                          </a:solidFill>
                        </a:rPr>
                        <a:t>la teoría de la información cuántica. Ha emergido de la combinación de diferentes aspectos de la</a:t>
                      </a:r>
                      <a:endParaRPr lang="es-MX" sz="2000" b="0" dirty="0">
                        <a:solidFill>
                          <a:schemeClr val="tx1"/>
                        </a:solidFill>
                        <a:latin typeface="+mn-lt"/>
                      </a:endParaRPr>
                    </a:p>
                  </a:txBody>
                  <a:tcPr>
                    <a:noFill/>
                  </a:tcPr>
                </a:tc>
                <a:extLst>
                  <a:ext uri="{0D108BD9-81ED-4DB2-BD59-A6C34878D82A}">
                    <a16:rowId xmlns:a16="http://schemas.microsoft.com/office/drawing/2014/main" val="2375668046"/>
                  </a:ext>
                </a:extLst>
              </a:tr>
            </a:tbl>
          </a:graphicData>
        </a:graphic>
      </p:graphicFrame>
      <p:sp>
        <p:nvSpPr>
          <p:cNvPr id="8" name="Rectángulo 7">
            <a:extLst>
              <a:ext uri="{FF2B5EF4-FFF2-40B4-BE49-F238E27FC236}">
                <a16:creationId xmlns:a16="http://schemas.microsoft.com/office/drawing/2014/main" id="{1256EB2A-DD29-4A27-A855-9DF75C935181}"/>
              </a:ext>
            </a:extLst>
          </p:cNvPr>
          <p:cNvSpPr/>
          <p:nvPr/>
        </p:nvSpPr>
        <p:spPr>
          <a:xfrm>
            <a:off x="714446" y="5790870"/>
            <a:ext cx="8458200" cy="769441"/>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200" b="0" i="0" u="none" strike="noStrike" kern="1200" cap="none" spc="0" normalizeH="0" baseline="0" noProof="0" dirty="0">
                <a:ln>
                  <a:noFill/>
                </a:ln>
                <a:solidFill>
                  <a:srgbClr val="000000"/>
                </a:solidFill>
                <a:effectLst/>
                <a:uLnTx/>
                <a:uFillTx/>
                <a:latin typeface="Times New Roman"/>
                <a:ea typeface="+mn-ea"/>
                <a:cs typeface="Times New Roman"/>
              </a:rPr>
              <a:t>Procesamiento cuántico de la información</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200" b="0" i="0" u="none" strike="noStrike" kern="1200" cap="none" spc="0" normalizeH="0" baseline="0" noProof="0" dirty="0">
                <a:ln>
                  <a:noFill/>
                </a:ln>
                <a:solidFill>
                  <a:srgbClr val="000000"/>
                </a:solidFill>
                <a:effectLst/>
                <a:uLnTx/>
                <a:uFillTx/>
                <a:latin typeface="Times New Roman"/>
                <a:ea typeface="+mn-ea"/>
                <a:cs typeface="Times New Roman"/>
              </a:rPr>
              <a:t>Antonio </a:t>
            </a:r>
            <a:r>
              <a:rPr kumimoji="0" lang="es-MX" sz="2200" b="0" i="0" u="none" strike="noStrike" kern="1200" cap="none" spc="0" normalizeH="0" baseline="0" noProof="0" dirty="0" err="1">
                <a:ln>
                  <a:noFill/>
                </a:ln>
                <a:solidFill>
                  <a:srgbClr val="000000"/>
                </a:solidFill>
                <a:effectLst/>
                <a:uLnTx/>
                <a:uFillTx/>
                <a:latin typeface="Times New Roman"/>
                <a:ea typeface="+mn-ea"/>
                <a:cs typeface="Times New Roman"/>
              </a:rPr>
              <a:t>Acín</a:t>
            </a:r>
            <a:r>
              <a:rPr kumimoji="0" lang="es-MX" sz="2200" b="0" i="0" u="none" strike="noStrike" kern="1200" cap="none" spc="0" normalizeH="0" baseline="0" noProof="0" dirty="0">
                <a:ln>
                  <a:noFill/>
                </a:ln>
                <a:solidFill>
                  <a:srgbClr val="000000"/>
                </a:solidFill>
                <a:effectLst/>
                <a:uLnTx/>
                <a:uFillTx/>
                <a:latin typeface="Times New Roman"/>
                <a:ea typeface="+mn-ea"/>
                <a:cs typeface="Times New Roman"/>
              </a:rPr>
              <a:t>    INVESTIGACIÓN Y CIENCIA, septiembre, 2006</a:t>
            </a:r>
          </a:p>
        </p:txBody>
      </p:sp>
      <p:sp>
        <p:nvSpPr>
          <p:cNvPr id="9" name="Rectángulo 8">
            <a:extLst>
              <a:ext uri="{FF2B5EF4-FFF2-40B4-BE49-F238E27FC236}">
                <a16:creationId xmlns:a16="http://schemas.microsoft.com/office/drawing/2014/main" id="{71292BEF-383A-4572-B269-2729A35C5BD3}"/>
              </a:ext>
            </a:extLst>
          </p:cNvPr>
          <p:cNvSpPr/>
          <p:nvPr/>
        </p:nvSpPr>
        <p:spPr>
          <a:xfrm>
            <a:off x="157909" y="16508"/>
            <a:ext cx="8202887" cy="11079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6600" b="1" i="0" u="none" strike="noStrike" kern="1200" cap="none" spc="0" normalizeH="0" baseline="0" noProof="0" dirty="0">
                <a:ln>
                  <a:noFill/>
                </a:ln>
                <a:solidFill>
                  <a:srgbClr val="000000"/>
                </a:solidFill>
                <a:effectLst/>
                <a:uLnTx/>
                <a:uFillTx/>
                <a:latin typeface="Times New Roman"/>
                <a:ea typeface="+mn-ea"/>
                <a:cs typeface="Times New Roman"/>
              </a:rPr>
              <a:t>Información Cuántica</a:t>
            </a:r>
          </a:p>
        </p:txBody>
      </p:sp>
    </p:spTree>
    <p:extLst>
      <p:ext uri="{BB962C8B-B14F-4D97-AF65-F5344CB8AC3E}">
        <p14:creationId xmlns:p14="http://schemas.microsoft.com/office/powerpoint/2010/main" val="3739533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DCDF774-681E-4BEC-A68C-A2F41D5F8F0E}"/>
              </a:ext>
            </a:extLst>
          </p:cNvPr>
          <p:cNvSpPr>
            <a:spLocks noGrp="1" noChangeArrowheads="1"/>
          </p:cNvSpPr>
          <p:nvPr>
            <p:ph type="title"/>
          </p:nvPr>
        </p:nvSpPr>
        <p:spPr>
          <a:xfrm>
            <a:off x="304800" y="152400"/>
            <a:ext cx="8610600" cy="6477000"/>
          </a:xfrm>
        </p:spPr>
        <p:txBody>
          <a:bodyPr/>
          <a:lstStyle/>
          <a:p>
            <a:pPr eaLnBrk="1" hangingPunct="1"/>
            <a:r>
              <a:rPr lang="fr-FR" altLang="es-MX" sz="2400" b="1" dirty="0">
                <a:cs typeface="Times New Roman" panose="02020603050405020304" pitchFamily="18" charset="0"/>
                <a:hlinkClick r:id="rId2"/>
              </a:rPr>
              <a:t>Pierre de </a:t>
            </a:r>
            <a:r>
              <a:rPr lang="fr-FR" altLang="es-MX" sz="2400" b="1" dirty="0" err="1">
                <a:cs typeface="Times New Roman" panose="02020603050405020304" pitchFamily="18" charset="0"/>
                <a:hlinkClick r:id="rId2"/>
              </a:rPr>
              <a:t>Latil</a:t>
            </a:r>
            <a:r>
              <a:rPr lang="fr-FR" altLang="es-MX" sz="2400" b="1" dirty="0">
                <a:cs typeface="Times New Roman" panose="02020603050405020304" pitchFamily="18" charset="0"/>
                <a:hlinkClick r:id="rId2"/>
              </a:rPr>
              <a:t> </a:t>
            </a:r>
            <a:r>
              <a:rPr lang="fr-FR" altLang="es-MX" sz="2400" b="1" dirty="0">
                <a:cs typeface="Times New Roman" panose="02020603050405020304" pitchFamily="18" charset="0"/>
              </a:rPr>
              <a:t>journaliste scientifique français, </a:t>
            </a:r>
            <a:br>
              <a:rPr lang="fr-FR" altLang="es-MX" sz="2400" b="1" dirty="0">
                <a:cs typeface="Times New Roman" panose="02020603050405020304" pitchFamily="18" charset="0"/>
              </a:rPr>
            </a:br>
            <a:br>
              <a:rPr lang="fr-FR" altLang="es-MX" sz="1200" b="1" dirty="0">
                <a:cs typeface="Times New Roman" panose="02020603050405020304" pitchFamily="18" charset="0"/>
              </a:rPr>
            </a:br>
            <a:r>
              <a:rPr lang="es-MX" altLang="es-MX" sz="2400" b="1" dirty="0">
                <a:cs typeface="Times New Roman" panose="02020603050405020304" pitchFamily="18" charset="0"/>
                <a:hlinkClick r:id="rId3"/>
              </a:rPr>
              <a:t>William Ross Ashby </a:t>
            </a:r>
            <a:r>
              <a:rPr lang="es-MX" altLang="es-MX" sz="2400" b="1" dirty="0">
                <a:cs typeface="Times New Roman" panose="02020603050405020304" pitchFamily="18" charset="0"/>
              </a:rPr>
              <a:t>médico y neurólogo inglés, </a:t>
            </a:r>
            <a:r>
              <a:rPr lang="es-MX" altLang="es-MX" sz="2400" b="1" dirty="0" err="1">
                <a:cs typeface="Times New Roman" panose="02020603050405020304" pitchFamily="18" charset="0"/>
              </a:rPr>
              <a:t>Homeostat</a:t>
            </a:r>
            <a:br>
              <a:rPr lang="es-ES" altLang="es-MX" sz="2400" b="1" dirty="0">
                <a:cs typeface="Times New Roman" panose="02020603050405020304" pitchFamily="18" charset="0"/>
              </a:rPr>
            </a:br>
            <a:r>
              <a:rPr lang="es-MX" altLang="es-MX" sz="1200" b="1" dirty="0">
                <a:cs typeface="Times New Roman" panose="02020603050405020304" pitchFamily="18" charset="0"/>
              </a:rPr>
              <a:t> </a:t>
            </a:r>
            <a:br>
              <a:rPr lang="es-ES" altLang="es-MX" sz="1200" b="1" dirty="0">
                <a:cs typeface="Times New Roman" panose="02020603050405020304" pitchFamily="18" charset="0"/>
              </a:rPr>
            </a:br>
            <a:r>
              <a:rPr lang="en-US" altLang="es-MX" sz="2400" b="1" dirty="0">
                <a:cs typeface="Times New Roman" panose="02020603050405020304" pitchFamily="18" charset="0"/>
                <a:hlinkClick r:id="rId4"/>
              </a:rPr>
              <a:t>W. Grey Walter </a:t>
            </a:r>
            <a:r>
              <a:rPr lang="en-US" altLang="es-MX" sz="2400" b="1" dirty="0">
                <a:cs typeface="Times New Roman" panose="02020603050405020304" pitchFamily="18" charset="0"/>
              </a:rPr>
              <a:t>neurophysiologist and </a:t>
            </a:r>
            <a:r>
              <a:rPr lang="en-US" altLang="es-MX" sz="2400" b="1" dirty="0" err="1">
                <a:cs typeface="Times New Roman" panose="02020603050405020304" pitchFamily="18" charset="0"/>
              </a:rPr>
              <a:t>robotician</a:t>
            </a:r>
            <a:r>
              <a:rPr lang="en-US" altLang="es-MX" sz="2400" b="1" dirty="0">
                <a:cs typeface="Times New Roman" panose="02020603050405020304" pitchFamily="18" charset="0"/>
              </a:rPr>
              <a:t>. Tortoises</a:t>
            </a:r>
            <a:r>
              <a:rPr lang="en-US" altLang="es-MX" sz="2400" dirty="0">
                <a:cs typeface="Times New Roman" panose="02020603050405020304" pitchFamily="18" charset="0"/>
              </a:rPr>
              <a:t> </a:t>
            </a:r>
            <a:br>
              <a:rPr lang="en-US" altLang="es-MX" sz="2400" dirty="0">
                <a:cs typeface="Times New Roman" panose="02020603050405020304" pitchFamily="18" charset="0"/>
              </a:rPr>
            </a:br>
            <a:br>
              <a:rPr lang="es-MX" altLang="es-MX" sz="1200" dirty="0">
                <a:cs typeface="Times New Roman" panose="02020603050405020304" pitchFamily="18" charset="0"/>
              </a:rPr>
            </a:br>
            <a:r>
              <a:rPr lang="es-MX" altLang="es-MX" sz="2400" b="1" dirty="0">
                <a:cs typeface="Courier New" panose="02070309020205020404" pitchFamily="49" charset="0"/>
                <a:hlinkClick r:id="rId5"/>
              </a:rPr>
              <a:t>Andréi </a:t>
            </a:r>
            <a:r>
              <a:rPr lang="es-MX" altLang="es-MX" sz="2400" b="1" dirty="0" err="1">
                <a:cs typeface="Courier New" panose="02070309020205020404" pitchFamily="49" charset="0"/>
                <a:hlinkClick r:id="rId5"/>
              </a:rPr>
              <a:t>Nikoláyevich</a:t>
            </a:r>
            <a:r>
              <a:rPr lang="es-MX" altLang="es-MX" sz="2400" b="1" dirty="0">
                <a:cs typeface="Courier New" panose="02070309020205020404" pitchFamily="49" charset="0"/>
                <a:hlinkClick r:id="rId5"/>
              </a:rPr>
              <a:t> </a:t>
            </a:r>
            <a:r>
              <a:rPr lang="es-MX" altLang="es-MX" sz="2400" b="1" dirty="0" err="1">
                <a:cs typeface="Courier New" panose="02070309020205020404" pitchFamily="49" charset="0"/>
                <a:hlinkClick r:id="rId5"/>
              </a:rPr>
              <a:t>Kolmogórov</a:t>
            </a:r>
            <a:r>
              <a:rPr lang="es-MX" altLang="es-MX" sz="2400" b="1" dirty="0">
                <a:cs typeface="Courier New" panose="02070309020205020404" pitchFamily="49" charset="0"/>
              </a:rPr>
              <a:t>, matemático ruso, probabilidad, topología. fundador de la teoría de la complejidad algorítmica.</a:t>
            </a:r>
            <a:br>
              <a:rPr lang="es-ES" altLang="es-MX" sz="2400" b="1" dirty="0">
                <a:cs typeface="Times New Roman" panose="02020603050405020304" pitchFamily="18" charset="0"/>
              </a:rPr>
            </a:br>
            <a:br>
              <a:rPr lang="es-MX" altLang="es-MX" sz="1200" dirty="0">
                <a:cs typeface="Times New Roman" panose="02020603050405020304" pitchFamily="18" charset="0"/>
              </a:rPr>
            </a:br>
            <a:r>
              <a:rPr lang="es-MX" altLang="es-MX" sz="2400" b="1" dirty="0">
                <a:cs typeface="Times New Roman" panose="02020603050405020304" pitchFamily="18" charset="0"/>
                <a:hlinkClick r:id="rId6"/>
              </a:rPr>
              <a:t>Claude Shannon </a:t>
            </a:r>
            <a:r>
              <a:rPr lang="es-MX" altLang="es-MX" sz="2400" b="1" dirty="0">
                <a:cs typeface="Times New Roman" panose="02020603050405020304" pitchFamily="18" charset="0"/>
              </a:rPr>
              <a:t>ingeniero electrónico y matemático estadounidense</a:t>
            </a:r>
            <a:br>
              <a:rPr lang="es-ES" altLang="es-MX" sz="2400" b="1" dirty="0">
                <a:cs typeface="Times New Roman" panose="02020603050405020304" pitchFamily="18" charset="0"/>
              </a:rPr>
            </a:br>
            <a:r>
              <a:rPr lang="es-MX" altLang="es-MX" sz="1200" b="1" dirty="0">
                <a:cs typeface="Times New Roman" panose="02020603050405020304" pitchFamily="18" charset="0"/>
              </a:rPr>
              <a:t> </a:t>
            </a:r>
            <a:br>
              <a:rPr lang="es-ES" altLang="es-MX" sz="1200" b="1" dirty="0">
                <a:cs typeface="Times New Roman" panose="02020603050405020304" pitchFamily="18" charset="0"/>
              </a:rPr>
            </a:br>
            <a:r>
              <a:rPr lang="en-US" altLang="es-MX" sz="2400" b="1" dirty="0">
                <a:cs typeface="Times New Roman" panose="02020603050405020304" pitchFamily="18" charset="0"/>
                <a:hlinkClick r:id="rId7"/>
              </a:rPr>
              <a:t>John von Neumann </a:t>
            </a:r>
            <a:r>
              <a:rPr lang="en-US" altLang="es-MX" sz="2400" b="1" dirty="0">
                <a:cs typeface="Times New Roman" panose="02020603050405020304" pitchFamily="18" charset="0"/>
              </a:rPr>
              <a:t>Hungarian-American mathematician </a:t>
            </a:r>
            <a:br>
              <a:rPr lang="es-ES" altLang="es-MX" sz="2400" b="1" dirty="0">
                <a:cs typeface="Times New Roman" panose="02020603050405020304" pitchFamily="18" charset="0"/>
              </a:rPr>
            </a:br>
            <a:r>
              <a:rPr lang="es-MX" altLang="es-MX" sz="1200" b="1" dirty="0">
                <a:cs typeface="Times New Roman" panose="02020603050405020304" pitchFamily="18" charset="0"/>
              </a:rPr>
              <a:t> </a:t>
            </a:r>
            <a:br>
              <a:rPr lang="es-ES" altLang="es-MX" sz="1200" b="1" dirty="0">
                <a:cs typeface="Times New Roman" panose="02020603050405020304" pitchFamily="18" charset="0"/>
              </a:rPr>
            </a:br>
            <a:r>
              <a:rPr lang="en-US" altLang="es-MX" sz="2400" b="1" dirty="0">
                <a:cs typeface="Courier New" panose="02070309020205020404" pitchFamily="49" charset="0"/>
                <a:hlinkClick r:id="rId8"/>
              </a:rPr>
              <a:t>Stephen Cole Kleene</a:t>
            </a:r>
            <a:r>
              <a:rPr lang="en-US" altLang="es-MX" sz="2400" b="1" dirty="0">
                <a:cs typeface="Courier New" panose="02070309020205020404" pitchFamily="49" charset="0"/>
              </a:rPr>
              <a:t>, </a:t>
            </a:r>
            <a:r>
              <a:rPr lang="en-US" altLang="es-MX" sz="2400" b="1" dirty="0">
                <a:cs typeface="Times New Roman" panose="02020603050405020304" pitchFamily="18" charset="0"/>
              </a:rPr>
              <a:t>American mathematician</a:t>
            </a:r>
            <a:r>
              <a:rPr lang="es-MX" altLang="es-MX" sz="2400" b="1" dirty="0">
                <a:cs typeface="Times New Roman" panose="02020603050405020304" pitchFamily="18" charset="0"/>
              </a:rPr>
              <a:t>.</a:t>
            </a:r>
            <a:br>
              <a:rPr lang="es-MX" altLang="es-MX" sz="2400" b="1" dirty="0">
                <a:cs typeface="Times New Roman" panose="02020603050405020304" pitchFamily="18" charset="0"/>
              </a:rPr>
            </a:br>
            <a:r>
              <a:rPr lang="es-MX" altLang="es-MX" sz="1200" b="1" dirty="0">
                <a:cs typeface="Times New Roman" panose="02020603050405020304" pitchFamily="18" charset="0"/>
              </a:rPr>
              <a:t> </a:t>
            </a:r>
            <a:br>
              <a:rPr lang="es-MX" altLang="es-MX" sz="1200" b="1" dirty="0">
                <a:cs typeface="Times New Roman" panose="02020603050405020304" pitchFamily="18" charset="0"/>
              </a:rPr>
            </a:br>
            <a:r>
              <a:rPr lang="es-MX" altLang="es-MX" sz="1200" b="1" dirty="0">
                <a:cs typeface="Times New Roman" panose="02020603050405020304" pitchFamily="18" charset="0"/>
              </a:rPr>
              <a:t> </a:t>
            </a:r>
            <a:r>
              <a:rPr lang="en-US" altLang="es-MX" sz="2400" b="1" dirty="0">
                <a:cs typeface="Times New Roman" panose="02020603050405020304" pitchFamily="18" charset="0"/>
                <a:hlinkClick r:id="rId9"/>
              </a:rPr>
              <a:t>Herbert Simon </a:t>
            </a:r>
            <a:r>
              <a:rPr lang="en-US" altLang="es-MX" sz="2400" b="1" dirty="0">
                <a:cs typeface="Times New Roman" panose="02020603050405020304" pitchFamily="18" charset="0"/>
              </a:rPr>
              <a:t>American political scientist, economist, sociologist, and psychologist, </a:t>
            </a:r>
            <a:br>
              <a:rPr lang="es-ES" altLang="es-MX" sz="2400" b="1" dirty="0">
                <a:cs typeface="Times New Roman" panose="02020603050405020304" pitchFamily="18" charset="0"/>
              </a:rPr>
            </a:br>
            <a:r>
              <a:rPr lang="en-US" altLang="es-MX" sz="1200" b="1" dirty="0">
                <a:cs typeface="Times New Roman" panose="02020603050405020304" pitchFamily="18" charset="0"/>
              </a:rPr>
              <a:t> </a:t>
            </a:r>
            <a:br>
              <a:rPr lang="es-ES" altLang="es-MX" sz="1200" b="1" dirty="0">
                <a:cs typeface="Times New Roman" panose="02020603050405020304" pitchFamily="18" charset="0"/>
              </a:rPr>
            </a:br>
            <a:r>
              <a:rPr lang="es-MX" altLang="es-MX" sz="2400" b="1" dirty="0">
                <a:cs typeface="Times New Roman" panose="02020603050405020304" pitchFamily="18" charset="0"/>
                <a:hlinkClick r:id="rId10"/>
              </a:rPr>
              <a:t>Harold V. </a:t>
            </a:r>
            <a:r>
              <a:rPr lang="es-MX" altLang="es-MX" sz="2400" b="1" dirty="0" err="1">
                <a:cs typeface="Times New Roman" panose="02020603050405020304" pitchFamily="18" charset="0"/>
                <a:hlinkClick r:id="rId10"/>
              </a:rPr>
              <a:t>McIntosh</a:t>
            </a:r>
            <a:r>
              <a:rPr lang="es-MX" altLang="es-MX" sz="2400" b="1" dirty="0">
                <a:cs typeface="Times New Roman" panose="02020603050405020304" pitchFamily="18" charset="0"/>
                <a:hlinkClick r:id="rId10"/>
              </a:rPr>
              <a:t> </a:t>
            </a:r>
            <a:r>
              <a:rPr lang="es-MX" altLang="es-MX" sz="2400" b="1" dirty="0">
                <a:cs typeface="Times New Roman" panose="02020603050405020304" pitchFamily="18" charset="0"/>
              </a:rPr>
              <a:t>Físico</a:t>
            </a:r>
            <a:br>
              <a:rPr lang="es-MX" altLang="es-MX" sz="2400" b="1" dirty="0">
                <a:cs typeface="Times New Roman" panose="02020603050405020304" pitchFamily="18" charset="0"/>
              </a:rPr>
            </a:br>
            <a:endParaRPr lang="es-ES" altLang="es-MX" sz="2400" b="1" dirty="0">
              <a:cs typeface="Times New Roman" panose="02020603050405020304" pitchFamily="18" charset="0"/>
            </a:endParaRPr>
          </a:p>
        </p:txBody>
      </p:sp>
    </p:spTree>
    <p:extLst>
      <p:ext uri="{BB962C8B-B14F-4D97-AF65-F5344CB8AC3E}">
        <p14:creationId xmlns:p14="http://schemas.microsoft.com/office/powerpoint/2010/main" val="15381698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6B1CA5-A68B-4744-A49E-C94A26DF3F55}"/>
              </a:ext>
            </a:extLst>
          </p:cNvPr>
          <p:cNvSpPr>
            <a:spLocks noChangeArrowheads="1"/>
          </p:cNvSpPr>
          <p:nvPr/>
        </p:nvSpPr>
        <p:spPr bwMode="auto">
          <a:xfrm>
            <a:off x="436098" y="735490"/>
            <a:ext cx="8271803" cy="5724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“El conocimiento es más que un conjunto de datos, verdades o de información almacenada a través de la experiencia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El conocimiento, en su sentido más amplio, es una apreciación de la posesión de múltiples datos interrelacionados que por sí solos poseen menor valor cualitativo.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000000"/>
                </a:solidFill>
                <a:effectLst/>
                <a:uLnTx/>
                <a:uFillTx/>
                <a:latin typeface="Times New Roman"/>
                <a:ea typeface="+mn-ea"/>
                <a:cs typeface="Times New Roman"/>
              </a:rPr>
              <a:t>Significa, en definitiva, la posesión de un modelo de la realidad en la mente</a:t>
            </a: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rPr>
              <a:t>Conocimiento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rPr>
              <a:t>(Wikipedia, 16 de Junio del 2008)</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http://es.wikipedia.org/wiki/Conocimiento</a:t>
            </a:r>
            <a:endPar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4" name="Rectángulo 3">
            <a:extLst>
              <a:ext uri="{FF2B5EF4-FFF2-40B4-BE49-F238E27FC236}">
                <a16:creationId xmlns:a16="http://schemas.microsoft.com/office/drawing/2014/main" id="{98EBBD97-7588-4F5E-968A-2688DF60D386}"/>
              </a:ext>
            </a:extLst>
          </p:cNvPr>
          <p:cNvSpPr/>
          <p:nvPr/>
        </p:nvSpPr>
        <p:spPr>
          <a:xfrm>
            <a:off x="436098" y="0"/>
            <a:ext cx="4628190" cy="1015663"/>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6000" b="1" i="1" u="none" strike="noStrike" kern="1200" cap="none" spc="0" normalizeH="0" baseline="0" noProof="0" dirty="0">
                <a:ln>
                  <a:noFill/>
                </a:ln>
                <a:solidFill>
                  <a:srgbClr val="000000"/>
                </a:solidFill>
                <a:effectLst/>
                <a:uLnTx/>
                <a:uFillTx/>
                <a:latin typeface="Times New Roman"/>
                <a:ea typeface="+mn-ea"/>
                <a:cs typeface="Times New Roman"/>
              </a:rPr>
              <a:t>Conocimiento</a:t>
            </a:r>
          </a:p>
        </p:txBody>
      </p:sp>
      <p:sp>
        <p:nvSpPr>
          <p:cNvPr id="5" name="Rectangle 1">
            <a:extLst>
              <a:ext uri="{FF2B5EF4-FFF2-40B4-BE49-F238E27FC236}">
                <a16:creationId xmlns:a16="http://schemas.microsoft.com/office/drawing/2014/main" id="{55CE8F45-C020-4BF8-9251-C141682EF2A3}"/>
              </a:ext>
            </a:extLst>
          </p:cNvPr>
          <p:cNvSpPr>
            <a:spLocks noChangeArrowheads="1"/>
          </p:cNvSpPr>
          <p:nvPr/>
        </p:nvSpPr>
        <p:spPr bwMode="auto">
          <a:xfrm>
            <a:off x="3741156" y="6460134"/>
            <a:ext cx="5234034"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3"/>
              </a:rPr>
              <a:t>www.fgalindosoria.com/informatica/aspects/know</a:t>
            </a:r>
            <a:endParaRPr kumimoji="0" lang="es-MX" altLang="es-MX" sz="1600" b="1"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Tree>
    <p:extLst>
      <p:ext uri="{BB962C8B-B14F-4D97-AF65-F5344CB8AC3E}">
        <p14:creationId xmlns:p14="http://schemas.microsoft.com/office/powerpoint/2010/main" val="22935051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1D79AC0-D5A6-491A-8043-DC025FB585FB}"/>
              </a:ext>
            </a:extLst>
          </p:cNvPr>
          <p:cNvSpPr/>
          <p:nvPr/>
        </p:nvSpPr>
        <p:spPr>
          <a:xfrm>
            <a:off x="246185" y="478528"/>
            <a:ext cx="8651630" cy="409342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1"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conocimiento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Es la relación existente entre un sujeto cognoscente y un objeto conocido, en donde el primero aprehende el objeto, captando sus determinaciones o </a:t>
            </a:r>
            <a:r>
              <a:rPr kumimoji="0" lang="es-MX" sz="2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hlinkClick r:id="rId2" tooltip="características"/>
              </a:rPr>
              <a:t>características</a:t>
            </a:r>
            <a:r>
              <a:rPr kumimoji="0" lang="es-MX" sz="2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 e incorporándolas en su esfera.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2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El objeto se mantiene intacto, lo que se capta es su imagen, sin modificarlo, alterándose el sujeto, que ha incorporado un nuevo conocimiento.</a:t>
            </a:r>
          </a:p>
        </p:txBody>
      </p:sp>
      <p:sp>
        <p:nvSpPr>
          <p:cNvPr id="3" name="Rectángulo 2">
            <a:extLst>
              <a:ext uri="{FF2B5EF4-FFF2-40B4-BE49-F238E27FC236}">
                <a16:creationId xmlns:a16="http://schemas.microsoft.com/office/drawing/2014/main" id="{46347BFB-FDD7-49EC-B453-DCFD9D306919}"/>
              </a:ext>
            </a:extLst>
          </p:cNvPr>
          <p:cNvSpPr/>
          <p:nvPr/>
        </p:nvSpPr>
        <p:spPr>
          <a:xfrm>
            <a:off x="3944906" y="5396690"/>
            <a:ext cx="5051383" cy="646331"/>
          </a:xfrm>
          <a:prstGeom prst="rect">
            <a:avLst/>
          </a:prstGeom>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Palatino Linotype" panose="02040502050505030304"/>
                <a:ea typeface="+mn-ea"/>
                <a:cs typeface="Times New Roman"/>
              </a:rPr>
              <a:t>Concepto de conocimiento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Palatino Linotype" panose="02040502050505030304"/>
                <a:ea typeface="+mn-ea"/>
                <a:cs typeface="Times New Roman"/>
                <a:hlinkClick r:id="rId3"/>
              </a:rPr>
              <a:t>https://deconceptos.com/general/conocimiento</a:t>
            </a:r>
            <a:endParaRPr kumimoji="0" lang="es-MX" sz="1800" b="1" i="0" u="none" strike="noStrike" kern="1200" cap="none" spc="0" normalizeH="0" baseline="0" noProof="0" dirty="0">
              <a:ln>
                <a:noFill/>
              </a:ln>
              <a:solidFill>
                <a:prstClr val="black"/>
              </a:solidFill>
              <a:effectLst/>
              <a:uLnTx/>
              <a:uFillTx/>
              <a:latin typeface="Palatino Linotype" panose="02040502050505030304"/>
              <a:ea typeface="+mn-ea"/>
              <a:cs typeface="Times New Roman"/>
            </a:endParaRPr>
          </a:p>
        </p:txBody>
      </p:sp>
    </p:spTree>
    <p:extLst>
      <p:ext uri="{BB962C8B-B14F-4D97-AF65-F5344CB8AC3E}">
        <p14:creationId xmlns:p14="http://schemas.microsoft.com/office/powerpoint/2010/main" val="20615834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8BC33E6-FA2B-46AD-A1F2-86C05B75B6A7}"/>
              </a:ext>
            </a:extLst>
          </p:cNvPr>
          <p:cNvSpPr/>
          <p:nvPr/>
        </p:nvSpPr>
        <p:spPr>
          <a:xfrm>
            <a:off x="1076178" y="503312"/>
            <a:ext cx="2370407"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Conocimiento</a:t>
            </a:r>
          </a:p>
        </p:txBody>
      </p:sp>
      <p:sp>
        <p:nvSpPr>
          <p:cNvPr id="3" name="Rectángulo 2">
            <a:extLst>
              <a:ext uri="{FF2B5EF4-FFF2-40B4-BE49-F238E27FC236}">
                <a16:creationId xmlns:a16="http://schemas.microsoft.com/office/drawing/2014/main" id="{7DBAB22E-C30E-4F51-B1D3-33B7152BD354}"/>
              </a:ext>
            </a:extLst>
          </p:cNvPr>
          <p:cNvSpPr/>
          <p:nvPr/>
        </p:nvSpPr>
        <p:spPr>
          <a:xfrm>
            <a:off x="1652955" y="1108223"/>
            <a:ext cx="4572000" cy="1384995"/>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conocimiento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datos con mayor nivel de  complejidad),</a:t>
            </a:r>
            <a:endParaRPr kumimoji="0" lang="es-E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p:txBody>
      </p:sp>
      <p:cxnSp>
        <p:nvCxnSpPr>
          <p:cNvPr id="5" name="Conector recto de flecha 4">
            <a:extLst>
              <a:ext uri="{FF2B5EF4-FFF2-40B4-BE49-F238E27FC236}">
                <a16:creationId xmlns:a16="http://schemas.microsoft.com/office/drawing/2014/main" id="{0A0F6707-1322-4BBC-92C3-0E0C09390261}"/>
              </a:ext>
            </a:extLst>
          </p:cNvPr>
          <p:cNvCxnSpPr/>
          <p:nvPr/>
        </p:nvCxnSpPr>
        <p:spPr>
          <a:xfrm flipV="1">
            <a:off x="1364566" y="2110154"/>
            <a:ext cx="4860389" cy="3123028"/>
          </a:xfrm>
          <a:prstGeom prst="straightConnector1">
            <a:avLst/>
          </a:prstGeom>
          <a:ln w="63500">
            <a:solidFill>
              <a:schemeClr val="tx1"/>
            </a:solidFill>
            <a:prstDash val="lgDashDotDot"/>
            <a:tailEnd type="stealth" w="lg" len="lg"/>
          </a:ln>
        </p:spPr>
        <p:style>
          <a:lnRef idx="1">
            <a:schemeClr val="accent1"/>
          </a:lnRef>
          <a:fillRef idx="0">
            <a:schemeClr val="accent1"/>
          </a:fillRef>
          <a:effectRef idx="0">
            <a:schemeClr val="accent1"/>
          </a:effectRef>
          <a:fontRef idx="minor">
            <a:schemeClr val="tx1"/>
          </a:fontRef>
        </p:style>
      </p:cxnSp>
      <p:sp>
        <p:nvSpPr>
          <p:cNvPr id="6" name="Rectángulo 5">
            <a:extLst>
              <a:ext uri="{FF2B5EF4-FFF2-40B4-BE49-F238E27FC236}">
                <a16:creationId xmlns:a16="http://schemas.microsoft.com/office/drawing/2014/main" id="{77CBFE2E-B4A6-4D5F-BD99-C27B203AE4AB}"/>
              </a:ext>
            </a:extLst>
          </p:cNvPr>
          <p:cNvSpPr/>
          <p:nvPr/>
        </p:nvSpPr>
        <p:spPr>
          <a:xfrm>
            <a:off x="4267199" y="5233182"/>
            <a:ext cx="4572000" cy="923330"/>
          </a:xfrm>
          <a:prstGeom prst="rect">
            <a:avLst/>
          </a:prstGeom>
        </p:spPr>
        <p:txBody>
          <a:bodyPr>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srgbClr val="000000"/>
                </a:solidFill>
                <a:effectLst/>
                <a:uLnTx/>
                <a:uFillTx/>
                <a:latin typeface="Times New Roman"/>
                <a:ea typeface="+mn-ea"/>
                <a:cs typeface="Times New Roman"/>
              </a:rPr>
              <a:t>Marina Vicario Solórzano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a:rPr>
              <a:t>Fernando Galindo Soria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u="none" strike="noStrike" kern="1200" cap="none" spc="0" normalizeH="0" baseline="0" noProof="0" dirty="0">
                <a:ln>
                  <a:noFill/>
                </a:ln>
                <a:solidFill>
                  <a:srgbClr val="000000"/>
                </a:solidFill>
                <a:effectLst/>
                <a:uLnTx/>
                <a:uFillTx/>
                <a:latin typeface="Times New Roman"/>
                <a:ea typeface="Times New Roman" panose="02020603050405020304" pitchFamily="18" charset="0"/>
                <a:cs typeface="Times New Roman"/>
              </a:rPr>
              <a:t>UPN Mayo del 2001</a:t>
            </a:r>
          </a:p>
        </p:txBody>
      </p:sp>
      <p:sp>
        <p:nvSpPr>
          <p:cNvPr id="7" name="Rectángulo 6">
            <a:extLst>
              <a:ext uri="{FF2B5EF4-FFF2-40B4-BE49-F238E27FC236}">
                <a16:creationId xmlns:a16="http://schemas.microsoft.com/office/drawing/2014/main" id="{D8CA433A-51A1-4C42-811F-DA695EF630D5}"/>
              </a:ext>
            </a:extLst>
          </p:cNvPr>
          <p:cNvSpPr/>
          <p:nvPr/>
        </p:nvSpPr>
        <p:spPr>
          <a:xfrm>
            <a:off x="3976466" y="3526521"/>
            <a:ext cx="2370407"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Conocimiento</a:t>
            </a:r>
          </a:p>
        </p:txBody>
      </p:sp>
      <p:sp>
        <p:nvSpPr>
          <p:cNvPr id="8" name="Rectángulo 7">
            <a:extLst>
              <a:ext uri="{FF2B5EF4-FFF2-40B4-BE49-F238E27FC236}">
                <a16:creationId xmlns:a16="http://schemas.microsoft.com/office/drawing/2014/main" id="{F11AF8CB-02EC-41B8-B31F-A2CC274178B0}"/>
              </a:ext>
            </a:extLst>
          </p:cNvPr>
          <p:cNvSpPr/>
          <p:nvPr/>
        </p:nvSpPr>
        <p:spPr>
          <a:xfrm>
            <a:off x="665870" y="5233182"/>
            <a:ext cx="1134795"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Datos</a:t>
            </a:r>
          </a:p>
        </p:txBody>
      </p:sp>
    </p:spTree>
    <p:extLst>
      <p:ext uri="{BB962C8B-B14F-4D97-AF65-F5344CB8AC3E}">
        <p14:creationId xmlns:p14="http://schemas.microsoft.com/office/powerpoint/2010/main" val="22247960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9F8C4227-D0F2-4B06-8089-66264D7E341D}"/>
              </a:ext>
            </a:extLst>
          </p:cNvPr>
          <p:cNvSpPr/>
          <p:nvPr/>
        </p:nvSpPr>
        <p:spPr>
          <a:xfrm>
            <a:off x="0" y="239377"/>
            <a:ext cx="9144000" cy="594008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4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De los Datos al Conocimiento</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Buscar algo</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Buscar datos, hechos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Enciclopédico, </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Buscar relaciones entre varias cosas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Redes semanitas, ontologías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Buscar patrones, tendencias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                  Buscar ecuaciones, paradigmas, reglas,</a:t>
            </a:r>
          </a:p>
          <a:p>
            <a:pPr marL="0" marR="0" lvl="0" indent="0" algn="l" defTabSz="457200" rtl="0" eaLnBrk="1" fontAlgn="auto" latinLnBrk="0" hangingPunct="1">
              <a:lnSpc>
                <a:spcPct val="100000"/>
              </a:lnSpc>
              <a:spcBef>
                <a:spcPts val="0"/>
              </a:spcBef>
              <a:spcAft>
                <a:spcPts val="1200"/>
              </a:spcAft>
              <a:buClrTx/>
              <a:buSzTx/>
              <a:buFontTx/>
              <a:buNone/>
              <a:tabLst/>
              <a:defRPr/>
            </a:pPr>
            <a:r>
              <a:rPr kumimoji="0" lang="es-ES" sz="32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etc.</a:t>
            </a:r>
          </a:p>
        </p:txBody>
      </p:sp>
    </p:spTree>
    <p:extLst>
      <p:ext uri="{BB962C8B-B14F-4D97-AF65-F5344CB8AC3E}">
        <p14:creationId xmlns:p14="http://schemas.microsoft.com/office/powerpoint/2010/main" val="24502811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26846" y="466155"/>
            <a:ext cx="4023858" cy="1179105"/>
          </a:xfrm>
          <a:prstGeom prst="rect">
            <a:avLst/>
          </a:prstGeom>
        </p:spPr>
        <p:txBody>
          <a:bodyPr wrap="non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66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Semántica</a:t>
            </a: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ángulo 2"/>
          <p:cNvSpPr/>
          <p:nvPr/>
        </p:nvSpPr>
        <p:spPr>
          <a:xfrm>
            <a:off x="1726850" y="1558170"/>
            <a:ext cx="5457825" cy="154131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4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La semántica estudia el significado de las cosa</a:t>
            </a:r>
            <a:endParaRPr kumimoji="0" lang="es-MX" sz="4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ángulo 3"/>
          <p:cNvSpPr/>
          <p:nvPr/>
        </p:nvSpPr>
        <p:spPr>
          <a:xfrm>
            <a:off x="759416" y="3551469"/>
            <a:ext cx="7392692" cy="111068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 en principio la podemos ver como una relación que se establece entre varias cosas</a:t>
            </a:r>
          </a:p>
        </p:txBody>
      </p:sp>
      <p:sp>
        <p:nvSpPr>
          <p:cNvPr id="5" name="Rectángulo 4">
            <a:extLst>
              <a:ext uri="{FF2B5EF4-FFF2-40B4-BE49-F238E27FC236}">
                <a16:creationId xmlns:a16="http://schemas.microsoft.com/office/drawing/2014/main" id="{38B1361C-E23B-48C9-8777-282E9425D82F}"/>
              </a:ext>
            </a:extLst>
          </p:cNvPr>
          <p:cNvSpPr/>
          <p:nvPr/>
        </p:nvSpPr>
        <p:spPr>
          <a:xfrm>
            <a:off x="4650704" y="4822819"/>
            <a:ext cx="2536272" cy="1179105"/>
          </a:xfrm>
          <a:prstGeom prst="rect">
            <a:avLst/>
          </a:prstGeom>
        </p:spPr>
        <p:txBody>
          <a:bodyPr wrap="non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6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  R  b</a:t>
            </a:r>
            <a:endParaRPr kumimoji="0" lang="es-MX" sz="6600" b="1"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44530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nvPr>
        </p:nvGraphicFramePr>
        <p:xfrm>
          <a:off x="6500813" y="664697"/>
          <a:ext cx="2643187" cy="2560320"/>
        </p:xfrm>
        <a:graphic>
          <a:graphicData uri="http://schemas.openxmlformats.org/drawingml/2006/table">
            <a:tbl>
              <a:tblPr firstRow="1" bandRow="1">
                <a:tableStyleId>{5C22544A-7EE6-4342-B048-85BDC9FD1C3A}</a:tableStyleId>
              </a:tblPr>
              <a:tblGrid>
                <a:gridCol w="1028700">
                  <a:extLst>
                    <a:ext uri="{9D8B030D-6E8A-4147-A177-3AD203B41FA5}">
                      <a16:colId xmlns:a16="http://schemas.microsoft.com/office/drawing/2014/main" val="2906544695"/>
                    </a:ext>
                  </a:extLst>
                </a:gridCol>
                <a:gridCol w="1614487">
                  <a:extLst>
                    <a:ext uri="{9D8B030D-6E8A-4147-A177-3AD203B41FA5}">
                      <a16:colId xmlns:a16="http://schemas.microsoft.com/office/drawing/2014/main" val="4174460177"/>
                    </a:ext>
                  </a:extLst>
                </a:gridCol>
              </a:tblGrid>
              <a:tr h="0">
                <a:tc>
                  <a:txBody>
                    <a:bodyPr/>
                    <a:lstStyle/>
                    <a:p>
                      <a:r>
                        <a:rPr lang="es-MX" sz="1800" dirty="0"/>
                        <a:t>Objeto</a:t>
                      </a:r>
                    </a:p>
                  </a:txBody>
                  <a:tcPr/>
                </a:tc>
                <a:tc>
                  <a:txBody>
                    <a:bodyPr/>
                    <a:lstStyle/>
                    <a:p>
                      <a:r>
                        <a:rPr lang="es-MX" sz="1800" dirty="0"/>
                        <a:t>Significado</a:t>
                      </a:r>
                    </a:p>
                  </a:txBody>
                  <a:tcPr/>
                </a:tc>
                <a:extLst>
                  <a:ext uri="{0D108BD9-81ED-4DB2-BD59-A6C34878D82A}">
                    <a16:rowId xmlns:a16="http://schemas.microsoft.com/office/drawing/2014/main" val="2943176312"/>
                  </a:ext>
                </a:extLst>
              </a:tr>
              <a:tr h="209034">
                <a:tc>
                  <a:txBody>
                    <a:bodyPr/>
                    <a:lstStyle/>
                    <a:p>
                      <a:endParaRPr lang="es-MX" dirty="0"/>
                    </a:p>
                  </a:txBody>
                  <a:tcPr/>
                </a:tc>
                <a:tc>
                  <a:txBody>
                    <a:bodyPr/>
                    <a:lstStyle/>
                    <a:p>
                      <a:r>
                        <a:rPr lang="es-MX" sz="1600" dirty="0"/>
                        <a:t>Triangulo azul</a:t>
                      </a:r>
                    </a:p>
                  </a:txBody>
                  <a:tcPr/>
                </a:tc>
                <a:extLst>
                  <a:ext uri="{0D108BD9-81ED-4DB2-BD59-A6C34878D82A}">
                    <a16:rowId xmlns:a16="http://schemas.microsoft.com/office/drawing/2014/main" val="4014767545"/>
                  </a:ext>
                </a:extLst>
              </a:tr>
              <a:tr h="209034">
                <a:tc>
                  <a:txBody>
                    <a:bodyPr/>
                    <a:lstStyle/>
                    <a:p>
                      <a:endParaRPr lang="es-MX" dirty="0"/>
                    </a:p>
                  </a:txBody>
                  <a:tcPr/>
                </a:tc>
                <a:tc>
                  <a:txBody>
                    <a:bodyPr/>
                    <a:lstStyle/>
                    <a:p>
                      <a:r>
                        <a:rPr lang="es-MX" sz="1600" dirty="0"/>
                        <a:t>rectángulo</a:t>
                      </a:r>
                    </a:p>
                  </a:txBody>
                  <a:tcPr/>
                </a:tc>
                <a:extLst>
                  <a:ext uri="{0D108BD9-81ED-4DB2-BD59-A6C34878D82A}">
                    <a16:rowId xmlns:a16="http://schemas.microsoft.com/office/drawing/2014/main" val="3803052231"/>
                  </a:ext>
                </a:extLst>
              </a:tr>
              <a:tr h="209034">
                <a:tc>
                  <a:txBody>
                    <a:bodyPr/>
                    <a:lstStyle/>
                    <a:p>
                      <a:endParaRPr lang="es-MX" dirty="0"/>
                    </a:p>
                  </a:txBody>
                  <a:tcPr/>
                </a:tc>
                <a:tc>
                  <a:txBody>
                    <a:bodyPr/>
                    <a:lstStyle/>
                    <a:p>
                      <a:r>
                        <a:rPr lang="es-MX" sz="1600" dirty="0"/>
                        <a:t>estrella</a:t>
                      </a:r>
                    </a:p>
                  </a:txBody>
                  <a:tcPr/>
                </a:tc>
                <a:extLst>
                  <a:ext uri="{0D108BD9-81ED-4DB2-BD59-A6C34878D82A}">
                    <a16:rowId xmlns:a16="http://schemas.microsoft.com/office/drawing/2014/main" val="2326307898"/>
                  </a:ext>
                </a:extLst>
              </a:tr>
              <a:tr h="209034">
                <a:tc>
                  <a:txBody>
                    <a:bodyPr/>
                    <a:lstStyle/>
                    <a:p>
                      <a:endParaRPr lang="es-MX" dirty="0"/>
                    </a:p>
                  </a:txBody>
                  <a:tcPr/>
                </a:tc>
                <a:tc>
                  <a:txBody>
                    <a:bodyPr/>
                    <a:lstStyle/>
                    <a:p>
                      <a:r>
                        <a:rPr lang="es-MX" sz="1600" dirty="0"/>
                        <a:t>Triangulo blanco</a:t>
                      </a:r>
                    </a:p>
                  </a:txBody>
                  <a:tcPr/>
                </a:tc>
                <a:extLst>
                  <a:ext uri="{0D108BD9-81ED-4DB2-BD59-A6C34878D82A}">
                    <a16:rowId xmlns:a16="http://schemas.microsoft.com/office/drawing/2014/main" val="1470821828"/>
                  </a:ext>
                </a:extLst>
              </a:tr>
              <a:tr h="209034">
                <a:tc>
                  <a:txBody>
                    <a:bodyPr/>
                    <a:lstStyle/>
                    <a:p>
                      <a:r>
                        <a:rPr lang="es-MX" dirty="0"/>
                        <a:t>   …….</a:t>
                      </a:r>
                    </a:p>
                  </a:txBody>
                  <a:tcPr/>
                </a:tc>
                <a:tc>
                  <a:txBody>
                    <a:bodyPr/>
                    <a:lstStyle/>
                    <a:p>
                      <a:r>
                        <a:rPr lang="es-MX" sz="1600" dirty="0"/>
                        <a:t> …….</a:t>
                      </a:r>
                    </a:p>
                  </a:txBody>
                  <a:tcPr/>
                </a:tc>
                <a:extLst>
                  <a:ext uri="{0D108BD9-81ED-4DB2-BD59-A6C34878D82A}">
                    <a16:rowId xmlns:a16="http://schemas.microsoft.com/office/drawing/2014/main" val="898270257"/>
                  </a:ext>
                </a:extLst>
              </a:tr>
              <a:tr h="209034">
                <a:tc>
                  <a:txBody>
                    <a:bodyPr/>
                    <a:lstStyle/>
                    <a:p>
                      <a:endParaRPr lang="es-MX" dirty="0"/>
                    </a:p>
                  </a:txBody>
                  <a:tcPr/>
                </a:tc>
                <a:tc>
                  <a:txBody>
                    <a:bodyPr/>
                    <a:lstStyle/>
                    <a:p>
                      <a:r>
                        <a:rPr lang="es-MX" sz="1600" dirty="0"/>
                        <a:t>Flecha roja</a:t>
                      </a:r>
                    </a:p>
                  </a:txBody>
                  <a:tcPr/>
                </a:tc>
                <a:extLst>
                  <a:ext uri="{0D108BD9-81ED-4DB2-BD59-A6C34878D82A}">
                    <a16:rowId xmlns:a16="http://schemas.microsoft.com/office/drawing/2014/main" val="400186184"/>
                  </a:ext>
                </a:extLst>
              </a:tr>
            </a:tbl>
          </a:graphicData>
        </a:graphic>
      </p:graphicFrame>
      <p:grpSp>
        <p:nvGrpSpPr>
          <p:cNvPr id="3" name="Grupo 2">
            <a:extLst>
              <a:ext uri="{FF2B5EF4-FFF2-40B4-BE49-F238E27FC236}">
                <a16:creationId xmlns:a16="http://schemas.microsoft.com/office/drawing/2014/main" id="{248F4FCD-86CB-4A3A-857A-6873C015F1E6}"/>
              </a:ext>
            </a:extLst>
          </p:cNvPr>
          <p:cNvGrpSpPr/>
          <p:nvPr/>
        </p:nvGrpSpPr>
        <p:grpSpPr>
          <a:xfrm>
            <a:off x="6840048" y="1023455"/>
            <a:ext cx="466726" cy="2008844"/>
            <a:chOff x="6840048" y="1023455"/>
            <a:chExt cx="466726" cy="2008844"/>
          </a:xfrm>
        </p:grpSpPr>
        <p:sp>
          <p:nvSpPr>
            <p:cNvPr id="6" name="Triángulo isósceles 5"/>
            <p:cNvSpPr/>
            <p:nvPr/>
          </p:nvSpPr>
          <p:spPr>
            <a:xfrm>
              <a:off x="6840048" y="1023455"/>
              <a:ext cx="321029" cy="257211"/>
            </a:xfrm>
            <a:prstGeom prst="triangl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7" name="Rectángulo 6"/>
            <p:cNvSpPr/>
            <p:nvPr/>
          </p:nvSpPr>
          <p:spPr>
            <a:xfrm>
              <a:off x="6840048" y="1429674"/>
              <a:ext cx="466726" cy="2314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8" name="Estrella: 5 puntas 7"/>
            <p:cNvSpPr/>
            <p:nvPr/>
          </p:nvSpPr>
          <p:spPr>
            <a:xfrm>
              <a:off x="6840048" y="1711077"/>
              <a:ext cx="321029" cy="25721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9" name="Triángulo isósceles 8"/>
            <p:cNvSpPr/>
            <p:nvPr/>
          </p:nvSpPr>
          <p:spPr>
            <a:xfrm>
              <a:off x="6840048" y="2085917"/>
              <a:ext cx="321029" cy="257211"/>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10" name="Flecha: a la derecha 9"/>
            <p:cNvSpPr/>
            <p:nvPr/>
          </p:nvSpPr>
          <p:spPr>
            <a:xfrm>
              <a:off x="6849573" y="2800166"/>
              <a:ext cx="395113" cy="23213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sz="2400" b="0" i="0" u="none" strike="noStrike" kern="1200" cap="none" spc="0" normalizeH="0" baseline="0" noProof="0">
                <a:ln>
                  <a:noFill/>
                </a:ln>
                <a:solidFill>
                  <a:srgbClr val="FFFFFF"/>
                </a:solidFill>
                <a:effectLst/>
                <a:uLnTx/>
                <a:uFillTx/>
                <a:latin typeface="Times New Roman"/>
                <a:ea typeface="+mn-ea"/>
                <a:cs typeface="Times New Roman"/>
              </a:endParaRPr>
            </a:p>
          </p:txBody>
        </p:sp>
      </p:grpSp>
      <p:sp>
        <p:nvSpPr>
          <p:cNvPr id="13" name="Rectángulo 12"/>
          <p:cNvSpPr/>
          <p:nvPr/>
        </p:nvSpPr>
        <p:spPr>
          <a:xfrm>
            <a:off x="0" y="432265"/>
            <a:ext cx="6500813" cy="279275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a:t>
            </a: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desde que se crea el sistema se establece una </a:t>
            </a: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tabla de reescritura </a:t>
            </a: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con 2 columnas, en la primera se coloca los objetos (imágenes, sonidos, descripciones, etc.) y en la segunda se coloca el significado que le queremos asignar (etiqueta, rutina semántica, otro objeto, etc.) entonces cuando el sistema (seguidor, navegador, programa, robot,…) encuentra algo que corresponda a la primera columna asigna el significado presente en la segunda columna</a:t>
            </a:r>
          </a:p>
        </p:txBody>
      </p:sp>
      <p:sp>
        <p:nvSpPr>
          <p:cNvPr id="14" name="Rectángulo 13"/>
          <p:cNvSpPr/>
          <p:nvPr/>
        </p:nvSpPr>
        <p:spPr>
          <a:xfrm>
            <a:off x="0" y="0"/>
            <a:ext cx="6500814" cy="45461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2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Existen múltiples formas para manejar la semántica</a:t>
            </a:r>
          </a:p>
        </p:txBody>
      </p:sp>
      <p:sp>
        <p:nvSpPr>
          <p:cNvPr id="15" name="Rectángulo 14"/>
          <p:cNvSpPr/>
          <p:nvPr/>
        </p:nvSpPr>
        <p:spPr>
          <a:xfrm>
            <a:off x="0" y="3169776"/>
            <a:ext cx="9144000" cy="707886"/>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Otra opción </a:t>
            </a: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consiste en que cuando el sistema esta navegando en el entorno y </a:t>
            </a:r>
            <a:r>
              <a:rPr kumimoji="0" lang="es-ES" sz="20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encuentra algo que no reconoce, pregunta su significado y lo asigna</a:t>
            </a:r>
            <a:endParaRPr kumimoji="0" 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19" name="Rectángulo 18"/>
          <p:cNvSpPr/>
          <p:nvPr/>
        </p:nvSpPr>
        <p:spPr>
          <a:xfrm>
            <a:off x="0" y="4022045"/>
            <a:ext cx="8215313" cy="46166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Métodos supervisados, no supervisados, </a:t>
            </a:r>
            <a:r>
              <a:rPr kumimoji="0" lang="es-ES" sz="2400" b="1"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semi</a:t>
            </a:r>
            <a:r>
              <a:rPr kumimoji="0" lang="es-ES" sz="24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supervisados</a:t>
            </a:r>
            <a:endParaRPr kumimoji="0" 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20" name="Rectángulo 19"/>
          <p:cNvSpPr/>
          <p:nvPr/>
        </p:nvSpPr>
        <p:spPr>
          <a:xfrm>
            <a:off x="0" y="4460421"/>
            <a:ext cx="9144000" cy="239757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en un laberinto se establece un acuerdo entre los objetos y un conjunto de etiquetas, el cómo se establece el acuerdo depende del tipo de método: </a:t>
            </a: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 un extremo alguien definió las etiquetas,</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 el otro, cada que el sistema encuentra un objeto le pone una etiqueta aleatoriamente sin que nadie participe en el proceso </a:t>
            </a: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y en un punto intermedio el sistema pone etiquetas y las modifica conforme la interacción con el ambiente va asignando nuevas relaciones características a los objetos</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Rectángulo 1">
            <a:extLst>
              <a:ext uri="{FF2B5EF4-FFF2-40B4-BE49-F238E27FC236}">
                <a16:creationId xmlns:a16="http://schemas.microsoft.com/office/drawing/2014/main" id="{D5B12A0A-114E-4A87-A937-F5F1C3C1E73A}"/>
              </a:ext>
            </a:extLst>
          </p:cNvPr>
          <p:cNvSpPr/>
          <p:nvPr/>
        </p:nvSpPr>
        <p:spPr>
          <a:xfrm>
            <a:off x="6840048" y="4298"/>
            <a:ext cx="2277443"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Dr. Horacio Alberto García Salas      1995</a:t>
            </a:r>
            <a:endParaRPr kumimoji="0" lang="es-MX" sz="1800" b="1"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4645901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92880" y="0"/>
            <a:ext cx="8758239" cy="131087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2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UPIICSA</a:t>
            </a: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del </a:t>
            </a:r>
            <a:r>
              <a:rPr kumimoji="0" lang="es-ES" sz="3200" b="0"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IPN</a:t>
            </a: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1991, 1992 México</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ES" sz="10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32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Redes Semánticas Ampliadas  </a:t>
            </a: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Jesús Olivares Ceja</a:t>
            </a:r>
            <a:endPar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2"/>
          <p:cNvSpPr>
            <a:spLocks noChangeArrowheads="1"/>
          </p:cNvSpPr>
          <p:nvPr/>
        </p:nvSpPr>
        <p:spPr bwMode="auto">
          <a:xfrm>
            <a:off x="0" y="1346207"/>
            <a:ext cx="590073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1pPr>
            <a:lvl2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2pPr>
            <a:lvl3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3pPr>
            <a:lvl4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4pPr>
            <a:lvl5pPr>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5pPr>
            <a:lvl6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6pPr>
            <a:lvl7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7pPr>
            <a:lvl8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8pPr>
            <a:lvl9pPr eaLnBrk="0" fontAlgn="base" hangingPunct="0">
              <a:spcBef>
                <a:spcPct val="0"/>
              </a:spcBef>
              <a:spcAft>
                <a:spcPct val="0"/>
              </a:spcAft>
              <a:tabLst>
                <a:tab pos="92075" algn="l"/>
                <a:tab pos="549275" algn="l"/>
                <a:tab pos="1006475" algn="l"/>
                <a:tab pos="1463675" algn="l"/>
                <a:tab pos="1920875" algn="l"/>
                <a:tab pos="2378075" algn="l"/>
                <a:tab pos="2835275" algn="l"/>
                <a:tab pos="3292475" algn="l"/>
                <a:tab pos="3749675" algn="l"/>
                <a:tab pos="42068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2075" algn="l"/>
                <a:tab pos="549275" algn="l"/>
                <a:tab pos="1006475" algn="l"/>
                <a:tab pos="1463675" algn="l"/>
                <a:tab pos="1920875" algn="l"/>
                <a:tab pos="2378075" algn="l"/>
                <a:tab pos="2835275" algn="l"/>
                <a:tab pos="3292475" algn="l"/>
                <a:tab pos="3749675" algn="l"/>
                <a:tab pos="4206875" algn="l"/>
              </a:tabLst>
              <a:defRPr/>
            </a:pPr>
            <a:r>
              <a:rPr kumimoji="0" lang="es-ES" altLang="es-MX" sz="12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s-ES_tradnl"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Red Semántica Ampliada (</a:t>
            </a:r>
            <a:r>
              <a:rPr kumimoji="0" lang="es-ES_tradnl" altLang="es-MX"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RSA</a:t>
            </a:r>
            <a:r>
              <a:rPr kumimoji="0" lang="es-ES_tradnl"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la información que se registra en sus nodos, puede ser: etiquetas, figuras, conceptos, procesos, etc. La semántica de cada nodo está dada por las relaciones que tiene con los demás</a:t>
            </a:r>
            <a:endParaRPr kumimoji="0" lang="es-MX"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pic>
        <p:nvPicPr>
          <p:cNvPr id="6" name="Imagen 5" descr="http://www.fgalindosoria.com/eac/evolucion/libro_sistemas_evolutivos/VII6-SER_archivos/image006.gif"/>
          <p:cNvPicPr/>
          <p:nvPr/>
        </p:nvPicPr>
        <p:blipFill>
          <a:blip r:embed="rId2">
            <a:extLst>
              <a:ext uri="{28A0092B-C50C-407E-A947-70E740481C1C}">
                <a14:useLocalDpi xmlns:a14="http://schemas.microsoft.com/office/drawing/2010/main" val="0"/>
              </a:ext>
            </a:extLst>
          </a:blip>
          <a:srcRect/>
          <a:stretch>
            <a:fillRect/>
          </a:stretch>
        </p:blipFill>
        <p:spPr bwMode="auto">
          <a:xfrm>
            <a:off x="5843586" y="1631680"/>
            <a:ext cx="3243263" cy="2049072"/>
          </a:xfrm>
          <a:prstGeom prst="rect">
            <a:avLst/>
          </a:prstGeom>
          <a:noFill/>
          <a:ln>
            <a:noFill/>
          </a:ln>
        </p:spPr>
      </p:pic>
      <p:grpSp>
        <p:nvGrpSpPr>
          <p:cNvPr id="10" name="Grupo 9"/>
          <p:cNvGrpSpPr/>
          <p:nvPr/>
        </p:nvGrpSpPr>
        <p:grpSpPr>
          <a:xfrm>
            <a:off x="471489" y="2824486"/>
            <a:ext cx="4939902" cy="2710076"/>
            <a:chOff x="581620" y="3133634"/>
            <a:chExt cx="3809999" cy="1699107"/>
          </a:xfrm>
        </p:grpSpPr>
        <p:pic>
          <p:nvPicPr>
            <p:cNvPr id="8" name="Imagen 7" descr="http://www.fgalindosoria.com/eac/evolucion/libro_sistemas_evolutivos/VII6-SER_archivos/image009.gif"/>
            <p:cNvPicPr/>
            <p:nvPr/>
          </p:nvPicPr>
          <p:blipFill>
            <a:blip r:embed="rId3">
              <a:extLst>
                <a:ext uri="{28A0092B-C50C-407E-A947-70E740481C1C}">
                  <a14:useLocalDpi xmlns:a14="http://schemas.microsoft.com/office/drawing/2010/main" val="0"/>
                </a:ext>
              </a:extLst>
            </a:blip>
            <a:srcRect/>
            <a:stretch>
              <a:fillRect/>
            </a:stretch>
          </p:blipFill>
          <p:spPr bwMode="auto">
            <a:xfrm>
              <a:off x="581620" y="3327791"/>
              <a:ext cx="2124075" cy="1504950"/>
            </a:xfrm>
            <a:prstGeom prst="rect">
              <a:avLst/>
            </a:prstGeom>
            <a:noFill/>
            <a:ln>
              <a:noFill/>
            </a:ln>
          </p:spPr>
        </p:pic>
        <p:pic>
          <p:nvPicPr>
            <p:cNvPr id="9" name="Imagen 8" descr="http://www.fgalindosoria.com/eac/evolucion/libro_sistemas_evolutivos/VII6-SER_archivos/image008.gif"/>
            <p:cNvPicPr/>
            <p:nvPr/>
          </p:nvPicPr>
          <p:blipFill>
            <a:blip r:embed="rId4">
              <a:extLst>
                <a:ext uri="{28A0092B-C50C-407E-A947-70E740481C1C}">
                  <a14:useLocalDpi xmlns:a14="http://schemas.microsoft.com/office/drawing/2010/main" val="0"/>
                </a:ext>
              </a:extLst>
            </a:blip>
            <a:srcRect/>
            <a:stretch>
              <a:fillRect/>
            </a:stretch>
          </p:blipFill>
          <p:spPr bwMode="auto">
            <a:xfrm>
              <a:off x="2705694" y="3133634"/>
              <a:ext cx="1685925" cy="1466850"/>
            </a:xfrm>
            <a:prstGeom prst="rect">
              <a:avLst/>
            </a:prstGeom>
            <a:noFill/>
            <a:ln>
              <a:noFill/>
            </a:ln>
          </p:spPr>
        </p:pic>
      </p:grpSp>
      <p:sp>
        <p:nvSpPr>
          <p:cNvPr id="11" name="Rectángulo 10"/>
          <p:cNvSpPr/>
          <p:nvPr/>
        </p:nvSpPr>
        <p:spPr>
          <a:xfrm>
            <a:off x="57149" y="5504046"/>
            <a:ext cx="9029700" cy="1323439"/>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rPr>
              <a:t>Sistema Evolutivo para Representación del Conocimiento</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hlinkClick r:id="rId5"/>
              </a:rPr>
              <a:t>http://www.fgalindosoria.com/eac/evolucion/libro_sistemas_evolutivos/VII6-SER.pdf</a:t>
            </a:r>
            <a:endPar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s-MX" altLang="es-MX" sz="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FF"/>
                </a:solidFill>
                <a:effectLst/>
                <a:uLnTx/>
                <a:uFillTx/>
                <a:latin typeface="Arial" panose="020B0604020202020204" pitchFamily="34" charset="0"/>
                <a:ea typeface="+mn-ea"/>
                <a:cs typeface="Times New Roman"/>
                <a:hlinkClick r:id="rId6"/>
              </a:rPr>
              <a:t>www.fgalindosoria.com/informaticos/investigadores/Jesus_Manuel_Olivares_Ceja/serc/serc_tesis_jesus_olivares.pdf</a:t>
            </a:r>
            <a:endParaRPr kumimoji="0" lang="es-MX" altLang="es-MX" sz="18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Tree>
    <p:extLst>
      <p:ext uri="{BB962C8B-B14F-4D97-AF65-F5344CB8AC3E}">
        <p14:creationId xmlns:p14="http://schemas.microsoft.com/office/powerpoint/2010/main" val="35982285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9252" y="155221"/>
            <a:ext cx="8805496" cy="487506"/>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tab pos="676275" algn="l"/>
              </a:tabLst>
              <a:defRPr/>
            </a:pPr>
            <a:r>
              <a:rPr kumimoji="0" lang="es-ES" sz="24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Construcción de la Semántica mediante interacción con el entorno </a:t>
            </a:r>
            <a:endParaRPr kumimoji="0" 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ángulo 3"/>
          <p:cNvSpPr/>
          <p:nvPr/>
        </p:nvSpPr>
        <p:spPr>
          <a:xfrm>
            <a:off x="0" y="3400864"/>
            <a:ext cx="9144000" cy="3319498"/>
          </a:xfrm>
          <a:prstGeom prst="rect">
            <a:avLst/>
          </a:prstGeom>
        </p:spPr>
        <p:txBody>
          <a:bodyPr wrap="square">
            <a:spAutoFit/>
          </a:bodyPr>
          <a:lstStyle/>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Una técnica usada actualmente consiste en </a:t>
            </a:r>
            <a:r>
              <a:rPr kumimoji="0" lang="es-ES" sz="23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sistemas que navegan en la red para construir su imagen semántica</a:t>
            </a: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como si fueran personas navegando por una ciudad.</a:t>
            </a: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se lanza un buscador en la red que asocia imágenes de perros con sonidos que dicen perro y con la palabra perro</a:t>
            </a:r>
          </a:p>
          <a:p>
            <a:pPr marL="0" marR="0" lvl="0" indent="0" algn="r" defTabSz="914400" rtl="0" eaLnBrk="0" fontAlgn="base" latinLnBrk="0" hangingPunct="0">
              <a:lnSpc>
                <a:spcPct val="107000"/>
              </a:lnSpc>
              <a:spcBef>
                <a:spcPct val="0"/>
              </a:spcBef>
              <a:spcAft>
                <a:spcPts val="0"/>
              </a:spcAft>
              <a:buClrTx/>
              <a:buSzTx/>
              <a:buFontTx/>
              <a:buNone/>
              <a:tabLst/>
              <a:defRPr/>
            </a:pPr>
            <a:endParaRPr kumimoji="0" lang="es-ES" sz="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En 1995 en la </a:t>
            </a:r>
            <a:r>
              <a:rPr kumimoji="0" lang="es-ES" sz="23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ESCOM</a:t>
            </a: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del </a:t>
            </a:r>
            <a:r>
              <a:rPr kumimoji="0" lang="es-ES" sz="23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IPN</a:t>
            </a:r>
            <a:r>
              <a:rPr kumimoji="0" lang="es-ES" sz="23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en México, varios alumnos investigadores desarrollaron sistemas semánticos que tomaban el significado asociando información de varias fuentes como sonidos, imágenes y texto</a:t>
            </a:r>
          </a:p>
        </p:txBody>
      </p:sp>
      <p:sp>
        <p:nvSpPr>
          <p:cNvPr id="8" name="Rectángulo 7"/>
          <p:cNvSpPr/>
          <p:nvPr/>
        </p:nvSpPr>
        <p:spPr>
          <a:xfrm>
            <a:off x="0" y="630443"/>
            <a:ext cx="9172575" cy="2717667"/>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la palabra perro está relacionada con la imagen de un perro o más generalmente con lo que entendemos como perro,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ya sea porque alguien nos lo explico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o porque hemos visto muchos ejemplos de perro</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Por ejemplo, al ir en la calle en varias ocasiones hemos escuchado la palabra perro y hemos visto un animal de 4 patas que ladra, menea la cola,  …., y que tiene ciertas características que vamos asociando con la palabra perro.</a:t>
            </a:r>
            <a:endParaRPr kumimoji="0" lang="es-MX" sz="23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75653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2DA699-EE76-44C5-991C-63A61DAB0677}"/>
              </a:ext>
            </a:extLst>
          </p:cNvPr>
          <p:cNvSpPr>
            <a:spLocks noChangeArrowheads="1"/>
          </p:cNvSpPr>
          <p:nvPr/>
        </p:nvSpPr>
        <p:spPr bwMode="auto">
          <a:xfrm>
            <a:off x="740899" y="1121224"/>
            <a:ext cx="7287064" cy="3262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FF0000"/>
                </a:solidFill>
                <a:effectLst/>
                <a:uLnTx/>
                <a:uFillTx/>
                <a:latin typeface="Times New Roman"/>
                <a:ea typeface="+mn-ea"/>
                <a:cs typeface="Times New Roman"/>
              </a:rPr>
              <a:t>Las relaciones que se presentan entre los elementos de un sistema</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altLang="es-MX" sz="1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No es lo mismo</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El perro mordió a Juan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Que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Juan modio al perro</a:t>
            </a:r>
          </a:p>
        </p:txBody>
      </p:sp>
      <p:grpSp>
        <p:nvGrpSpPr>
          <p:cNvPr id="16" name="Grupo 15">
            <a:extLst>
              <a:ext uri="{FF2B5EF4-FFF2-40B4-BE49-F238E27FC236}">
                <a16:creationId xmlns:a16="http://schemas.microsoft.com/office/drawing/2014/main" id="{AB3D360E-9EE2-4CB6-B122-2C33AE571DAF}"/>
              </a:ext>
            </a:extLst>
          </p:cNvPr>
          <p:cNvGrpSpPr/>
          <p:nvPr/>
        </p:nvGrpSpPr>
        <p:grpSpPr>
          <a:xfrm>
            <a:off x="3055034" y="4408044"/>
            <a:ext cx="5172221" cy="1869373"/>
            <a:chOff x="1985890" y="3833662"/>
            <a:chExt cx="5172221" cy="1869373"/>
          </a:xfrm>
        </p:grpSpPr>
        <p:grpSp>
          <p:nvGrpSpPr>
            <p:cNvPr id="11" name="Grupo 10">
              <a:extLst>
                <a:ext uri="{FF2B5EF4-FFF2-40B4-BE49-F238E27FC236}">
                  <a16:creationId xmlns:a16="http://schemas.microsoft.com/office/drawing/2014/main" id="{8226C9BC-E4AC-4FCA-8076-DDA625236C16}"/>
                </a:ext>
              </a:extLst>
            </p:cNvPr>
            <p:cNvGrpSpPr/>
            <p:nvPr/>
          </p:nvGrpSpPr>
          <p:grpSpPr>
            <a:xfrm>
              <a:off x="1985890" y="4577619"/>
              <a:ext cx="1772530" cy="1125415"/>
              <a:chOff x="1420837" y="4501661"/>
              <a:chExt cx="1772530" cy="1125415"/>
            </a:xfrm>
          </p:grpSpPr>
          <p:sp>
            <p:nvSpPr>
              <p:cNvPr id="3" name="Rectángulo 2">
                <a:extLst>
                  <a:ext uri="{FF2B5EF4-FFF2-40B4-BE49-F238E27FC236}">
                    <a16:creationId xmlns:a16="http://schemas.microsoft.com/office/drawing/2014/main" id="{A6D0CDFF-E9BD-4E18-A493-1A6D0919D71B}"/>
                  </a:ext>
                </a:extLst>
              </p:cNvPr>
              <p:cNvSpPr/>
              <p:nvPr/>
            </p:nvSpPr>
            <p:spPr>
              <a:xfrm>
                <a:off x="1420837" y="4501662"/>
                <a:ext cx="886265" cy="5627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4" name="Rectángulo 3">
                <a:extLst>
                  <a:ext uri="{FF2B5EF4-FFF2-40B4-BE49-F238E27FC236}">
                    <a16:creationId xmlns:a16="http://schemas.microsoft.com/office/drawing/2014/main" id="{CBEDF439-6DEE-4259-AD01-E0EC1A0E8178}"/>
                  </a:ext>
                </a:extLst>
              </p:cNvPr>
              <p:cNvSpPr/>
              <p:nvPr/>
            </p:nvSpPr>
            <p:spPr>
              <a:xfrm>
                <a:off x="2307102" y="4501661"/>
                <a:ext cx="886265" cy="56270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5" name="Rectángulo 4">
                <a:extLst>
                  <a:ext uri="{FF2B5EF4-FFF2-40B4-BE49-F238E27FC236}">
                    <a16:creationId xmlns:a16="http://schemas.microsoft.com/office/drawing/2014/main" id="{C8213486-6F73-4F50-94D0-6DB4B514D9A4}"/>
                  </a:ext>
                </a:extLst>
              </p:cNvPr>
              <p:cNvSpPr/>
              <p:nvPr/>
            </p:nvSpPr>
            <p:spPr>
              <a:xfrm>
                <a:off x="1420837" y="5064369"/>
                <a:ext cx="886265" cy="56270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6" name="Rectángulo 5">
                <a:extLst>
                  <a:ext uri="{FF2B5EF4-FFF2-40B4-BE49-F238E27FC236}">
                    <a16:creationId xmlns:a16="http://schemas.microsoft.com/office/drawing/2014/main" id="{7F2C8FF0-E3B2-4849-B10B-B2E89C2773F5}"/>
                  </a:ext>
                </a:extLst>
              </p:cNvPr>
              <p:cNvSpPr/>
              <p:nvPr/>
            </p:nvSpPr>
            <p:spPr>
              <a:xfrm>
                <a:off x="2307102" y="5064368"/>
                <a:ext cx="886265" cy="562707"/>
              </a:xfrm>
              <a:prstGeom prst="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grpSp>
        <p:grpSp>
          <p:nvGrpSpPr>
            <p:cNvPr id="12" name="Grupo 11">
              <a:extLst>
                <a:ext uri="{FF2B5EF4-FFF2-40B4-BE49-F238E27FC236}">
                  <a16:creationId xmlns:a16="http://schemas.microsoft.com/office/drawing/2014/main" id="{21D23345-EBD7-416B-9199-A39C6EE27D1D}"/>
                </a:ext>
              </a:extLst>
            </p:cNvPr>
            <p:cNvGrpSpPr/>
            <p:nvPr/>
          </p:nvGrpSpPr>
          <p:grpSpPr>
            <a:xfrm>
              <a:off x="5385581" y="4577620"/>
              <a:ext cx="1772530" cy="1125415"/>
              <a:chOff x="3950677" y="4501660"/>
              <a:chExt cx="1772530" cy="1125415"/>
            </a:xfrm>
          </p:grpSpPr>
          <p:sp>
            <p:nvSpPr>
              <p:cNvPr id="7" name="Rectángulo 6">
                <a:extLst>
                  <a:ext uri="{FF2B5EF4-FFF2-40B4-BE49-F238E27FC236}">
                    <a16:creationId xmlns:a16="http://schemas.microsoft.com/office/drawing/2014/main" id="{6702E75A-E809-4012-8FB4-2C3AFDA47579}"/>
                  </a:ext>
                </a:extLst>
              </p:cNvPr>
              <p:cNvSpPr/>
              <p:nvPr/>
            </p:nvSpPr>
            <p:spPr>
              <a:xfrm>
                <a:off x="3950677" y="4501661"/>
                <a:ext cx="886265" cy="5627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8" name="Rectángulo 7">
                <a:extLst>
                  <a:ext uri="{FF2B5EF4-FFF2-40B4-BE49-F238E27FC236}">
                    <a16:creationId xmlns:a16="http://schemas.microsoft.com/office/drawing/2014/main" id="{183DC0FB-24C2-46AE-9528-865BA24FDE60}"/>
                  </a:ext>
                </a:extLst>
              </p:cNvPr>
              <p:cNvSpPr/>
              <p:nvPr/>
            </p:nvSpPr>
            <p:spPr>
              <a:xfrm>
                <a:off x="4836942" y="4501660"/>
                <a:ext cx="886265" cy="56270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9" name="Rectángulo 8">
                <a:extLst>
                  <a:ext uri="{FF2B5EF4-FFF2-40B4-BE49-F238E27FC236}">
                    <a16:creationId xmlns:a16="http://schemas.microsoft.com/office/drawing/2014/main" id="{E1017158-EAF2-48A8-9716-67D531A92F39}"/>
                  </a:ext>
                </a:extLst>
              </p:cNvPr>
              <p:cNvSpPr/>
              <p:nvPr/>
            </p:nvSpPr>
            <p:spPr>
              <a:xfrm>
                <a:off x="3950677" y="5064368"/>
                <a:ext cx="886265" cy="562707"/>
              </a:xfrm>
              <a:prstGeom prst="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sp>
            <p:nvSpPr>
              <p:cNvPr id="10" name="Rectángulo 9">
                <a:extLst>
                  <a:ext uri="{FF2B5EF4-FFF2-40B4-BE49-F238E27FC236}">
                    <a16:creationId xmlns:a16="http://schemas.microsoft.com/office/drawing/2014/main" id="{30FBE92D-D327-493F-8D44-DC910A4505FD}"/>
                  </a:ext>
                </a:extLst>
              </p:cNvPr>
              <p:cNvSpPr/>
              <p:nvPr/>
            </p:nvSpPr>
            <p:spPr>
              <a:xfrm>
                <a:off x="4836942" y="5064367"/>
                <a:ext cx="886265" cy="562707"/>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FFFFFF"/>
                  </a:solidFill>
                  <a:effectLst/>
                  <a:uLnTx/>
                  <a:uFillTx/>
                  <a:latin typeface="Times New Roman"/>
                  <a:ea typeface="+mn-ea"/>
                  <a:cs typeface="Times New Roman"/>
                </a:endParaRPr>
              </a:p>
            </p:txBody>
          </p:sp>
        </p:grpSp>
        <p:sp>
          <p:nvSpPr>
            <p:cNvPr id="14" name="Rectángulo 13">
              <a:extLst>
                <a:ext uri="{FF2B5EF4-FFF2-40B4-BE49-F238E27FC236}">
                  <a16:creationId xmlns:a16="http://schemas.microsoft.com/office/drawing/2014/main" id="{0B9D74E0-DECA-40D3-994A-801E96DFE70A}"/>
                </a:ext>
              </a:extLst>
            </p:cNvPr>
            <p:cNvSpPr/>
            <p:nvPr/>
          </p:nvSpPr>
          <p:spPr>
            <a:xfrm>
              <a:off x="3185242" y="3833662"/>
              <a:ext cx="2773516"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srgbClr val="000000"/>
                  </a:solidFill>
                  <a:effectLst/>
                  <a:uLnTx/>
                  <a:uFillTx/>
                  <a:latin typeface="Times New Roman"/>
                  <a:ea typeface="+mn-ea"/>
                  <a:cs typeface="Times New Roman"/>
                </a:rPr>
                <a:t>No es lo mismo</a:t>
              </a:r>
            </a:p>
          </p:txBody>
        </p:sp>
        <p:sp>
          <p:nvSpPr>
            <p:cNvPr id="15" name="Rectángulo 14">
              <a:extLst>
                <a:ext uri="{FF2B5EF4-FFF2-40B4-BE49-F238E27FC236}">
                  <a16:creationId xmlns:a16="http://schemas.microsoft.com/office/drawing/2014/main" id="{675CDA4C-44B3-4696-B0C2-C14DFC10C16E}"/>
                </a:ext>
              </a:extLst>
            </p:cNvPr>
            <p:cNvSpPr/>
            <p:nvPr/>
          </p:nvSpPr>
          <p:spPr>
            <a:xfrm>
              <a:off x="4151493" y="4577619"/>
              <a:ext cx="869149"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0" i="0" u="none" strike="noStrike" kern="1200" cap="none" spc="0" normalizeH="0" baseline="0" noProof="0">
                  <a:ln>
                    <a:noFill/>
                  </a:ln>
                  <a:solidFill>
                    <a:srgbClr val="000000"/>
                  </a:solidFill>
                  <a:effectLst/>
                  <a:uLnTx/>
                  <a:uFillTx/>
                  <a:latin typeface="Times New Roman"/>
                  <a:ea typeface="+mn-ea"/>
                  <a:cs typeface="Times New Roman"/>
                </a:rPr>
                <a:t>Que</a:t>
              </a:r>
            </a:p>
          </p:txBody>
        </p:sp>
      </p:grpSp>
      <p:sp>
        <p:nvSpPr>
          <p:cNvPr id="17" name="Rectángulo 16">
            <a:extLst>
              <a:ext uri="{FF2B5EF4-FFF2-40B4-BE49-F238E27FC236}">
                <a16:creationId xmlns:a16="http://schemas.microsoft.com/office/drawing/2014/main" id="{706C45F7-F1AA-406E-8370-CCD4BB8F2B69}"/>
              </a:ext>
            </a:extLst>
          </p:cNvPr>
          <p:cNvSpPr/>
          <p:nvPr/>
        </p:nvSpPr>
        <p:spPr>
          <a:xfrm>
            <a:off x="235734" y="118919"/>
            <a:ext cx="3262432" cy="923330"/>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5400" b="1" i="1" u="none" strike="noStrike" kern="1200" cap="none" spc="0" normalizeH="0" baseline="0" noProof="0" dirty="0">
                <a:ln>
                  <a:noFill/>
                </a:ln>
                <a:solidFill>
                  <a:srgbClr val="000000"/>
                </a:solidFill>
                <a:effectLst/>
                <a:uLnTx/>
                <a:uFillTx/>
                <a:latin typeface="Times New Roman"/>
                <a:ea typeface="+mn-ea"/>
                <a:cs typeface="Times New Roman"/>
              </a:rPr>
              <a:t>Estructura</a:t>
            </a:r>
          </a:p>
        </p:txBody>
      </p:sp>
    </p:spTree>
    <p:extLst>
      <p:ext uri="{BB962C8B-B14F-4D97-AF65-F5344CB8AC3E}">
        <p14:creationId xmlns:p14="http://schemas.microsoft.com/office/powerpoint/2010/main" val="10774958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BCDFF08C-441E-454D-AB38-B380685EEE29}"/>
              </a:ext>
            </a:extLst>
          </p:cNvPr>
          <p:cNvSpPr>
            <a:spLocks noChangeArrowheads="1"/>
          </p:cNvSpPr>
          <p:nvPr/>
        </p:nvSpPr>
        <p:spPr bwMode="auto">
          <a:xfrm>
            <a:off x="381000" y="228600"/>
            <a:ext cx="8382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por ejemplo en la oración: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Calcula la Regresión de X * Y + Z , A</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s-MX"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Es relativamente fácil detectar los datos, acciones y estructura:</a:t>
            </a:r>
          </a:p>
        </p:txBody>
      </p:sp>
      <p:grpSp>
        <p:nvGrpSpPr>
          <p:cNvPr id="52227" name="Group 22">
            <a:extLst>
              <a:ext uri="{FF2B5EF4-FFF2-40B4-BE49-F238E27FC236}">
                <a16:creationId xmlns:a16="http://schemas.microsoft.com/office/drawing/2014/main" id="{2A3AFFE9-9070-40D0-8725-9C5B49F1D88F}"/>
              </a:ext>
            </a:extLst>
          </p:cNvPr>
          <p:cNvGrpSpPr>
            <a:grpSpLocks/>
          </p:cNvGrpSpPr>
          <p:nvPr/>
        </p:nvGrpSpPr>
        <p:grpSpPr bwMode="auto">
          <a:xfrm>
            <a:off x="152400" y="2133600"/>
            <a:ext cx="8686800" cy="2622550"/>
            <a:chOff x="96" y="1344"/>
            <a:chExt cx="5472" cy="1652"/>
          </a:xfrm>
        </p:grpSpPr>
        <p:grpSp>
          <p:nvGrpSpPr>
            <p:cNvPr id="52229" name="Group 4">
              <a:extLst>
                <a:ext uri="{FF2B5EF4-FFF2-40B4-BE49-F238E27FC236}">
                  <a16:creationId xmlns:a16="http://schemas.microsoft.com/office/drawing/2014/main" id="{C5B3F489-FF11-4D34-BC78-E3220E0FF2D3}"/>
                </a:ext>
              </a:extLst>
            </p:cNvPr>
            <p:cNvGrpSpPr>
              <a:grpSpLocks/>
            </p:cNvGrpSpPr>
            <p:nvPr/>
          </p:nvGrpSpPr>
          <p:grpSpPr bwMode="auto">
            <a:xfrm>
              <a:off x="384" y="1824"/>
              <a:ext cx="4899" cy="1172"/>
              <a:chOff x="1810" y="10023"/>
              <a:chExt cx="5644" cy="2061"/>
            </a:xfrm>
          </p:grpSpPr>
          <p:sp>
            <p:nvSpPr>
              <p:cNvPr id="52231" name="Line 5">
                <a:extLst>
                  <a:ext uri="{FF2B5EF4-FFF2-40B4-BE49-F238E27FC236}">
                    <a16:creationId xmlns:a16="http://schemas.microsoft.com/office/drawing/2014/main" id="{91AF8F64-16EE-4D0C-8335-72239EA8AC8D}"/>
                  </a:ext>
                </a:extLst>
              </p:cNvPr>
              <p:cNvSpPr>
                <a:spLocks noChangeShapeType="1"/>
              </p:cNvSpPr>
              <p:nvPr/>
            </p:nvSpPr>
            <p:spPr bwMode="auto">
              <a:xfrm>
                <a:off x="4565" y="10107"/>
                <a:ext cx="1" cy="269"/>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2" name="Line 6">
                <a:extLst>
                  <a:ext uri="{FF2B5EF4-FFF2-40B4-BE49-F238E27FC236}">
                    <a16:creationId xmlns:a16="http://schemas.microsoft.com/office/drawing/2014/main" id="{DBECA8C7-B697-4282-9606-E7BE8B4DAAC5}"/>
                  </a:ext>
                </a:extLst>
              </p:cNvPr>
              <p:cNvSpPr>
                <a:spLocks noChangeShapeType="1"/>
              </p:cNvSpPr>
              <p:nvPr/>
            </p:nvSpPr>
            <p:spPr bwMode="auto">
              <a:xfrm>
                <a:off x="4569" y="10368"/>
                <a:ext cx="955"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3" name="Line 7">
                <a:extLst>
                  <a:ext uri="{FF2B5EF4-FFF2-40B4-BE49-F238E27FC236}">
                    <a16:creationId xmlns:a16="http://schemas.microsoft.com/office/drawing/2014/main" id="{72099E77-F524-4EE5-9C26-6F79DFEB020F}"/>
                  </a:ext>
                </a:extLst>
              </p:cNvPr>
              <p:cNvSpPr>
                <a:spLocks noChangeShapeType="1"/>
              </p:cNvSpPr>
              <p:nvPr/>
            </p:nvSpPr>
            <p:spPr bwMode="auto">
              <a:xfrm>
                <a:off x="5519" y="10124"/>
                <a:ext cx="1" cy="25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4" name="Line 8">
                <a:extLst>
                  <a:ext uri="{FF2B5EF4-FFF2-40B4-BE49-F238E27FC236}">
                    <a16:creationId xmlns:a16="http://schemas.microsoft.com/office/drawing/2014/main" id="{6EB522B4-CED2-43AA-BFFC-83973FC9DB30}"/>
                  </a:ext>
                </a:extLst>
              </p:cNvPr>
              <p:cNvSpPr>
                <a:spLocks noChangeShapeType="1"/>
              </p:cNvSpPr>
              <p:nvPr/>
            </p:nvSpPr>
            <p:spPr bwMode="auto">
              <a:xfrm>
                <a:off x="6499" y="10073"/>
                <a:ext cx="1" cy="72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5" name="Line 9">
                <a:extLst>
                  <a:ext uri="{FF2B5EF4-FFF2-40B4-BE49-F238E27FC236}">
                    <a16:creationId xmlns:a16="http://schemas.microsoft.com/office/drawing/2014/main" id="{225ADC16-747B-4EE0-AFE8-A37ED0C36138}"/>
                  </a:ext>
                </a:extLst>
              </p:cNvPr>
              <p:cNvSpPr>
                <a:spLocks noChangeShapeType="1"/>
              </p:cNvSpPr>
              <p:nvPr/>
            </p:nvSpPr>
            <p:spPr bwMode="auto">
              <a:xfrm flipH="1">
                <a:off x="5058" y="10772"/>
                <a:ext cx="144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6" name="Line 10">
                <a:extLst>
                  <a:ext uri="{FF2B5EF4-FFF2-40B4-BE49-F238E27FC236}">
                    <a16:creationId xmlns:a16="http://schemas.microsoft.com/office/drawing/2014/main" id="{FC14FF2C-13A4-489A-B4A6-93B217D38EBD}"/>
                  </a:ext>
                </a:extLst>
              </p:cNvPr>
              <p:cNvSpPr>
                <a:spLocks noChangeShapeType="1"/>
              </p:cNvSpPr>
              <p:nvPr/>
            </p:nvSpPr>
            <p:spPr bwMode="auto">
              <a:xfrm flipH="1">
                <a:off x="5059" y="10435"/>
                <a:ext cx="1" cy="35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7" name="Line 11">
                <a:extLst>
                  <a:ext uri="{FF2B5EF4-FFF2-40B4-BE49-F238E27FC236}">
                    <a16:creationId xmlns:a16="http://schemas.microsoft.com/office/drawing/2014/main" id="{0ABF1FF4-5BF2-4140-BA0C-0B12BDFEA58C}"/>
                  </a:ext>
                </a:extLst>
              </p:cNvPr>
              <p:cNvSpPr>
                <a:spLocks noChangeShapeType="1"/>
              </p:cNvSpPr>
              <p:nvPr/>
            </p:nvSpPr>
            <p:spPr bwMode="auto">
              <a:xfrm>
                <a:off x="6047" y="10873"/>
                <a:ext cx="1" cy="30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8" name="Line 12">
                <a:extLst>
                  <a:ext uri="{FF2B5EF4-FFF2-40B4-BE49-F238E27FC236}">
                    <a16:creationId xmlns:a16="http://schemas.microsoft.com/office/drawing/2014/main" id="{95658923-914B-4C06-884A-4B3AAAC08D27}"/>
                  </a:ext>
                </a:extLst>
              </p:cNvPr>
              <p:cNvSpPr>
                <a:spLocks noChangeShapeType="1"/>
              </p:cNvSpPr>
              <p:nvPr/>
            </p:nvSpPr>
            <p:spPr bwMode="auto">
              <a:xfrm flipH="1">
                <a:off x="6047" y="11160"/>
                <a:ext cx="1392" cy="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39" name="Line 13">
                <a:extLst>
                  <a:ext uri="{FF2B5EF4-FFF2-40B4-BE49-F238E27FC236}">
                    <a16:creationId xmlns:a16="http://schemas.microsoft.com/office/drawing/2014/main" id="{7A1DB37D-C9EF-4BAD-BE2A-9C02AB151EB7}"/>
                  </a:ext>
                </a:extLst>
              </p:cNvPr>
              <p:cNvSpPr>
                <a:spLocks noChangeShapeType="1"/>
              </p:cNvSpPr>
              <p:nvPr/>
            </p:nvSpPr>
            <p:spPr bwMode="auto">
              <a:xfrm flipH="1">
                <a:off x="7453" y="10074"/>
                <a:ext cx="1" cy="112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0" name="Line 14">
                <a:extLst>
                  <a:ext uri="{FF2B5EF4-FFF2-40B4-BE49-F238E27FC236}">
                    <a16:creationId xmlns:a16="http://schemas.microsoft.com/office/drawing/2014/main" id="{F1518E08-F33B-46F8-B8DF-06EB3161D9BD}"/>
                  </a:ext>
                </a:extLst>
              </p:cNvPr>
              <p:cNvSpPr>
                <a:spLocks noChangeShapeType="1"/>
              </p:cNvSpPr>
              <p:nvPr/>
            </p:nvSpPr>
            <p:spPr bwMode="auto">
              <a:xfrm>
                <a:off x="3502" y="10057"/>
                <a:ext cx="1" cy="1575"/>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1" name="Line 15">
                <a:extLst>
                  <a:ext uri="{FF2B5EF4-FFF2-40B4-BE49-F238E27FC236}">
                    <a16:creationId xmlns:a16="http://schemas.microsoft.com/office/drawing/2014/main" id="{D646AD9B-C9C6-4E36-BFFD-EE6F9982F98E}"/>
                  </a:ext>
                </a:extLst>
              </p:cNvPr>
              <p:cNvSpPr>
                <a:spLocks noChangeShapeType="1"/>
              </p:cNvSpPr>
              <p:nvPr/>
            </p:nvSpPr>
            <p:spPr bwMode="auto">
              <a:xfrm>
                <a:off x="3502" y="11589"/>
                <a:ext cx="3483"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2" name="Line 16">
                <a:extLst>
                  <a:ext uri="{FF2B5EF4-FFF2-40B4-BE49-F238E27FC236}">
                    <a16:creationId xmlns:a16="http://schemas.microsoft.com/office/drawing/2014/main" id="{7EBF5C32-B53D-4B35-ADCF-F7AB9AB9D68E}"/>
                  </a:ext>
                </a:extLst>
              </p:cNvPr>
              <p:cNvSpPr>
                <a:spLocks noChangeShapeType="1"/>
              </p:cNvSpPr>
              <p:nvPr/>
            </p:nvSpPr>
            <p:spPr bwMode="auto">
              <a:xfrm flipH="1">
                <a:off x="6984" y="11201"/>
                <a:ext cx="1" cy="403"/>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3" name="Line 17">
                <a:extLst>
                  <a:ext uri="{FF2B5EF4-FFF2-40B4-BE49-F238E27FC236}">
                    <a16:creationId xmlns:a16="http://schemas.microsoft.com/office/drawing/2014/main" id="{D55E4406-CD13-4EEA-B49A-C5AA70A8B81B}"/>
                  </a:ext>
                </a:extLst>
              </p:cNvPr>
              <p:cNvSpPr>
                <a:spLocks noChangeShapeType="1"/>
              </p:cNvSpPr>
              <p:nvPr/>
            </p:nvSpPr>
            <p:spPr bwMode="auto">
              <a:xfrm>
                <a:off x="5142" y="11656"/>
                <a:ext cx="1" cy="38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4" name="Line 18">
                <a:extLst>
                  <a:ext uri="{FF2B5EF4-FFF2-40B4-BE49-F238E27FC236}">
                    <a16:creationId xmlns:a16="http://schemas.microsoft.com/office/drawing/2014/main" id="{F2F78B70-B9F8-41FB-8770-26573E6F5423}"/>
                  </a:ext>
                </a:extLst>
              </p:cNvPr>
              <p:cNvSpPr>
                <a:spLocks noChangeShapeType="1"/>
              </p:cNvSpPr>
              <p:nvPr/>
            </p:nvSpPr>
            <p:spPr bwMode="auto">
              <a:xfrm flipH="1">
                <a:off x="1810" y="12033"/>
                <a:ext cx="3333"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sp>
            <p:nvSpPr>
              <p:cNvPr id="52245" name="Line 19">
                <a:extLst>
                  <a:ext uri="{FF2B5EF4-FFF2-40B4-BE49-F238E27FC236}">
                    <a16:creationId xmlns:a16="http://schemas.microsoft.com/office/drawing/2014/main" id="{3BE95FE4-ABDC-483A-B666-D133933EABFA}"/>
                  </a:ext>
                </a:extLst>
              </p:cNvPr>
              <p:cNvSpPr>
                <a:spLocks noChangeShapeType="1"/>
              </p:cNvSpPr>
              <p:nvPr/>
            </p:nvSpPr>
            <p:spPr bwMode="auto">
              <a:xfrm flipH="1">
                <a:off x="1810" y="10023"/>
                <a:ext cx="1" cy="206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pitchFamily="34" charset="0"/>
                  <a:ea typeface="+mn-ea"/>
                  <a:cs typeface="Times New Roman"/>
                </a:endParaRPr>
              </a:p>
            </p:txBody>
          </p:sp>
        </p:grpSp>
        <p:sp>
          <p:nvSpPr>
            <p:cNvPr id="52230" name="Text Box 20">
              <a:extLst>
                <a:ext uri="{FF2B5EF4-FFF2-40B4-BE49-F238E27FC236}">
                  <a16:creationId xmlns:a16="http://schemas.microsoft.com/office/drawing/2014/main" id="{27076DFC-D322-4AD1-8B7E-DD0F43B48A9A}"/>
                </a:ext>
              </a:extLst>
            </p:cNvPr>
            <p:cNvSpPr txBox="1">
              <a:spLocks noChangeArrowheads="1"/>
            </p:cNvSpPr>
            <p:nvPr/>
          </p:nvSpPr>
          <p:spPr bwMode="auto">
            <a:xfrm>
              <a:off x="96" y="1344"/>
              <a:ext cx="5472"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rgbClr val="000000"/>
                  </a:solidFill>
                  <a:prstDash val="sysDot"/>
                  <a:miter lim="800000"/>
                  <a:headEnd/>
                  <a:tailEnd/>
                </a14:hiddenLine>
              </a:ext>
            </a:extLst>
          </p:spPr>
          <p:txBody>
            <a:bodyPr/>
            <a:lstStyle>
              <a:lvl1pPr>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1pPr>
              <a:lvl2pPr marL="742950" indent="-28575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2pPr>
              <a:lvl3pPr marL="1143000" indent="-22860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3pPr>
              <a:lvl4pPr marL="1600200" indent="-22860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4pPr>
              <a:lvl5pPr marL="2057400" indent="-228600">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5pPr>
              <a:lvl6pPr marL="25146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6pPr>
              <a:lvl7pPr marL="29718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7pPr>
              <a:lvl8pPr marL="34290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8pPr>
              <a:lvl9pPr marL="3886200" indent="-228600" eaLnBrk="0" fontAlgn="base" hangingPunct="0">
                <a:spcBef>
                  <a:spcPct val="0"/>
                </a:spcBef>
                <a:spcAft>
                  <a:spcPct val="0"/>
                </a:spcAft>
                <a:tabLst>
                  <a:tab pos="576263" algn="l"/>
                  <a:tab pos="846138" algn="l"/>
                  <a:tab pos="1565275" algn="l"/>
                  <a:tab pos="1925638" algn="l"/>
                  <a:tab pos="2195513" algn="l"/>
                  <a:tab pos="2478088" algn="l"/>
                  <a:tab pos="2806700" algn="l"/>
                  <a:tab pos="3095625" algn="l"/>
                  <a:tab pos="3365500" algn="l"/>
                  <a:tab pos="3635375" algn="l"/>
                  <a:tab pos="3995738" algn="l"/>
                </a:tabLs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576263" algn="l"/>
                  <a:tab pos="846138" algn="l"/>
                  <a:tab pos="1565275" algn="l"/>
                  <a:tab pos="1925638" algn="l"/>
                  <a:tab pos="2195513" algn="l"/>
                  <a:tab pos="2478088" algn="l"/>
                  <a:tab pos="2806700" algn="l"/>
                  <a:tab pos="3095625" algn="l"/>
                  <a:tab pos="3365500" algn="l"/>
                  <a:tab pos="3635375" algn="l"/>
                  <a:tab pos="3995738" algn="l"/>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Calcula     la	      Regresión   de    X       *      Y      +      Z        ,      A</a:t>
              </a:r>
            </a:p>
            <a:p>
              <a:pPr marL="0" marR="0" lvl="0" indent="0" algn="l" defTabSz="914400" rtl="0" eaLnBrk="1" fontAlgn="base" latinLnBrk="0" hangingPunct="1">
                <a:lnSpc>
                  <a:spcPct val="100000"/>
                </a:lnSpc>
                <a:spcBef>
                  <a:spcPct val="0"/>
                </a:spcBef>
                <a:spcAft>
                  <a:spcPct val="0"/>
                </a:spcAft>
                <a:buClrTx/>
                <a:buSzTx/>
                <a:buFontTx/>
                <a:buNone/>
                <a:tabLst>
                  <a:tab pos="576263" algn="l"/>
                  <a:tab pos="846138" algn="l"/>
                  <a:tab pos="1565275" algn="l"/>
                  <a:tab pos="1925638" algn="l"/>
                  <a:tab pos="2195513" algn="l"/>
                  <a:tab pos="2478088" algn="l"/>
                  <a:tab pos="2806700" algn="l"/>
                  <a:tab pos="3095625" algn="l"/>
                  <a:tab pos="3365500" algn="l"/>
                  <a:tab pos="3635375" algn="l"/>
                  <a:tab pos="3995738" algn="l"/>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	          i	              a	         i	     d	   a       d       a      d        i      d</a:t>
              </a:r>
            </a:p>
          </p:txBody>
        </p:sp>
      </p:grpSp>
      <p:sp>
        <p:nvSpPr>
          <p:cNvPr id="52228" name="Rectangle 21">
            <a:extLst>
              <a:ext uri="{FF2B5EF4-FFF2-40B4-BE49-F238E27FC236}">
                <a16:creationId xmlns:a16="http://schemas.microsoft.com/office/drawing/2014/main" id="{898C80D6-784A-42B9-882F-3A1BDC7F8ED8}"/>
              </a:ext>
            </a:extLst>
          </p:cNvPr>
          <p:cNvSpPr>
            <a:spLocks noChangeArrowheads="1"/>
          </p:cNvSpPr>
          <p:nvPr/>
        </p:nvSpPr>
        <p:spPr bwMode="auto">
          <a:xfrm>
            <a:off x="152400" y="5057775"/>
            <a:ext cx="8839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la estructura se indica con las líneas y representa el orden en que se ejecutan las acciones sobre los datos, los datos tienen el tipo </a:t>
            </a:r>
            <a:r>
              <a:rPr kumimoji="0" lang="en-U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d</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las acciones el tipo </a:t>
            </a:r>
            <a:r>
              <a:rPr kumimoji="0" lang="en-U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a</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y las palabras no relevantes llevan </a:t>
            </a:r>
            <a:r>
              <a:rPr kumimoji="0" lang="en-US" altLang="es-MX" sz="2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i</a:t>
            </a:r>
            <a:r>
              <a:rPr kumimoji="0" lang="en-US" altLang="es-MX"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(ignora).</a:t>
            </a:r>
          </a:p>
        </p:txBody>
      </p:sp>
    </p:spTree>
    <p:extLst>
      <p:ext uri="{BB962C8B-B14F-4D97-AF65-F5344CB8AC3E}">
        <p14:creationId xmlns:p14="http://schemas.microsoft.com/office/powerpoint/2010/main" val="1059574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50C11C5-539B-4F34-B393-8250198EA843}"/>
              </a:ext>
            </a:extLst>
          </p:cNvPr>
          <p:cNvSpPr>
            <a:spLocks noGrp="1" noChangeArrowheads="1"/>
          </p:cNvSpPr>
          <p:nvPr>
            <p:ph type="title"/>
          </p:nvPr>
        </p:nvSpPr>
        <p:spPr>
          <a:xfrm>
            <a:off x="228600" y="228600"/>
            <a:ext cx="8686800" cy="6400800"/>
          </a:xfrm>
        </p:spPr>
        <p:txBody>
          <a:bodyPr/>
          <a:lstStyle/>
          <a:p>
            <a:pPr eaLnBrk="1" hangingPunct="1"/>
            <a:r>
              <a:rPr lang="es-MX" altLang="es-MX" sz="2400" b="1">
                <a:cs typeface="Times New Roman" panose="02020603050405020304" pitchFamily="18" charset="0"/>
                <a:hlinkClick r:id="rId2"/>
              </a:rPr>
              <a:t>Pablo Rudomín Zevnovaty </a:t>
            </a:r>
            <a:r>
              <a:rPr lang="es-MX" altLang="es-MX" sz="2400" b="1">
                <a:cs typeface="Times New Roman" panose="02020603050405020304" pitchFamily="18" charset="0"/>
              </a:rPr>
              <a:t>biólogo, fisiólogo, neurocientífico y académico mexicano.</a:t>
            </a:r>
            <a:r>
              <a:rPr lang="es-ES" altLang="es-MX" sz="1200" b="1">
                <a:cs typeface="Times New Roman" panose="02020603050405020304" pitchFamily="18" charset="0"/>
              </a:rPr>
              <a:t> </a:t>
            </a:r>
            <a:br>
              <a:rPr lang="es-MX" altLang="es-MX" sz="1200" b="1">
                <a:cs typeface="Times New Roman" panose="02020603050405020304" pitchFamily="18" charset="0"/>
              </a:rPr>
            </a:br>
            <a:br>
              <a:rPr lang="es-MX" altLang="es-MX" sz="800" b="1">
                <a:cs typeface="Times New Roman" panose="02020603050405020304" pitchFamily="18" charset="0"/>
              </a:rPr>
            </a:br>
            <a:r>
              <a:rPr lang="es-MX" altLang="es-MX" sz="2400" b="1">
                <a:cs typeface="Times New Roman" panose="02020603050405020304" pitchFamily="18" charset="0"/>
                <a:hlinkClick r:id="rId3"/>
              </a:rPr>
              <a:t>José Negrete-Martinez</a:t>
            </a:r>
            <a:r>
              <a:rPr lang="es-MX" altLang="es-MX" sz="2400" b="1">
                <a:cs typeface="Times New Roman" panose="02020603050405020304" pitchFamily="18" charset="0"/>
              </a:rPr>
              <a:t>. México, D.F. Cirujano, Biofísica y Física</a:t>
            </a:r>
            <a:br>
              <a:rPr lang="es-MX" altLang="es-MX" sz="2400" b="1">
                <a:cs typeface="Times New Roman" panose="02020603050405020304" pitchFamily="18" charset="0"/>
              </a:rPr>
            </a:br>
            <a:br>
              <a:rPr lang="es-MX" altLang="es-MX" sz="800" b="1">
                <a:cs typeface="Times New Roman" panose="02020603050405020304" pitchFamily="18" charset="0"/>
              </a:rPr>
            </a:br>
            <a:r>
              <a:rPr lang="es-MX" altLang="es-MX" sz="2400" b="1">
                <a:cs typeface="Times New Roman" panose="02020603050405020304" pitchFamily="18" charset="0"/>
                <a:hlinkClick r:id="rId4"/>
              </a:rPr>
              <a:t>Noam Chomsky </a:t>
            </a:r>
            <a:r>
              <a:rPr lang="es-MX" altLang="es-MX" sz="2400" b="1">
                <a:cs typeface="Times New Roman" panose="02020603050405020304" pitchFamily="18" charset="0"/>
              </a:rPr>
              <a:t>lingüista, filósofo y activista estadounidense</a:t>
            </a:r>
            <a:br>
              <a:rPr lang="es-MX" altLang="es-MX" sz="2400" b="1">
                <a:cs typeface="Times New Roman" panose="02020603050405020304" pitchFamily="18" charset="0"/>
              </a:rPr>
            </a:br>
            <a:r>
              <a:rPr lang="es-MX" altLang="es-MX" sz="800" b="1">
                <a:cs typeface="Times New Roman" panose="02020603050405020304" pitchFamily="18" charset="0"/>
              </a:rPr>
              <a:t> </a:t>
            </a:r>
            <a:br>
              <a:rPr lang="es-ES" altLang="es-MX" sz="800" b="1">
                <a:cs typeface="Times New Roman" panose="02020603050405020304" pitchFamily="18" charset="0"/>
              </a:rPr>
            </a:br>
            <a:r>
              <a:rPr lang="es-MX" altLang="es-MX" sz="2400" b="1">
                <a:cs typeface="Times New Roman" panose="02020603050405020304" pitchFamily="18" charset="0"/>
                <a:hlinkClick r:id="rId5"/>
              </a:rPr>
              <a:t>Humberto Maturana </a:t>
            </a:r>
            <a:r>
              <a:rPr lang="es-MX" altLang="es-MX" sz="2400" b="1">
                <a:cs typeface="Times New Roman" panose="02020603050405020304" pitchFamily="18" charset="0"/>
              </a:rPr>
              <a:t>biólogo y epistemólogo chileno. autopoiesis, </a:t>
            </a:r>
            <a:br>
              <a:rPr lang="es-ES" altLang="es-MX" sz="2400" b="1">
                <a:cs typeface="Times New Roman" panose="02020603050405020304" pitchFamily="18" charset="0"/>
              </a:rPr>
            </a:br>
            <a:r>
              <a:rPr lang="es-MX" altLang="es-MX" sz="800" b="1">
                <a:cs typeface="Times New Roman" panose="02020603050405020304" pitchFamily="18" charset="0"/>
              </a:rPr>
              <a:t> </a:t>
            </a:r>
            <a:br>
              <a:rPr lang="es-ES" altLang="es-MX" sz="800" b="1">
                <a:cs typeface="Times New Roman" panose="02020603050405020304" pitchFamily="18" charset="0"/>
              </a:rPr>
            </a:br>
            <a:r>
              <a:rPr lang="en-US" altLang="es-MX" sz="2400" b="1">
                <a:cs typeface="Courier New" panose="02070309020205020404" pitchFamily="49" charset="0"/>
                <a:hlinkClick r:id="rId6"/>
              </a:rPr>
              <a:t>Benoît B. Mandelbrot</a:t>
            </a:r>
            <a:r>
              <a:rPr lang="en-US" altLang="es-MX" sz="2400" b="1">
                <a:cs typeface="Courier New" panose="02070309020205020404" pitchFamily="49" charset="0"/>
              </a:rPr>
              <a:t>, French American mathematician. Born in Poland, mathematical physics and quantitative finance, as the father of fractal geometry.</a:t>
            </a:r>
            <a:br>
              <a:rPr lang="es-ES" altLang="es-MX" sz="2400" b="1">
                <a:cs typeface="Times New Roman" panose="02020603050405020304" pitchFamily="18" charset="0"/>
              </a:rPr>
            </a:br>
            <a:r>
              <a:rPr lang="es-MX" altLang="es-MX" sz="800" b="1">
                <a:cs typeface="Times New Roman" panose="02020603050405020304" pitchFamily="18" charset="0"/>
              </a:rPr>
              <a:t> </a:t>
            </a:r>
            <a:br>
              <a:rPr lang="es-ES" altLang="es-MX" sz="800" b="1">
                <a:cs typeface="Times New Roman" panose="02020603050405020304" pitchFamily="18" charset="0"/>
              </a:rPr>
            </a:br>
            <a:r>
              <a:rPr lang="en-US" altLang="es-MX" sz="2400" b="1">
                <a:cs typeface="Times New Roman" panose="02020603050405020304" pitchFamily="18" charset="0"/>
                <a:hlinkClick r:id="rId7"/>
              </a:rPr>
              <a:t>Marvin Lee Minsky </a:t>
            </a:r>
            <a:r>
              <a:rPr lang="en-US" altLang="es-MX" sz="2400" b="1">
                <a:cs typeface="Times New Roman" panose="02020603050405020304" pitchFamily="18" charset="0"/>
              </a:rPr>
              <a:t>PhD in mathematics from Princeton</a:t>
            </a:r>
            <a:br>
              <a:rPr lang="en-US" altLang="es-MX" sz="2400" b="1">
                <a:cs typeface="Times New Roman" panose="02020603050405020304" pitchFamily="18" charset="0"/>
              </a:rPr>
            </a:br>
            <a:r>
              <a:rPr lang="en-US" altLang="es-MX" sz="800" b="1">
                <a:cs typeface="Times New Roman" panose="02020603050405020304" pitchFamily="18" charset="0"/>
              </a:rPr>
              <a:t> </a:t>
            </a:r>
            <a:br>
              <a:rPr lang="es-ES" altLang="es-MX" sz="800" b="1">
                <a:cs typeface="Times New Roman" panose="02020603050405020304" pitchFamily="18" charset="0"/>
              </a:rPr>
            </a:br>
            <a:r>
              <a:rPr lang="en-US" altLang="es-MX" sz="2400" b="1">
                <a:cs typeface="Times New Roman" panose="02020603050405020304" pitchFamily="18" charset="0"/>
                <a:hlinkClick r:id="rId8"/>
              </a:rPr>
              <a:t>Seymour Papert </a:t>
            </a:r>
            <a:r>
              <a:rPr lang="en-US" altLang="es-MX" sz="2400" b="1">
                <a:cs typeface="Times New Roman" panose="02020603050405020304" pitchFamily="18" charset="0"/>
              </a:rPr>
              <a:t>South Africa mathematician, computer scientist, and educator.</a:t>
            </a:r>
            <a:br>
              <a:rPr lang="en-US" altLang="es-MX" sz="2400" b="1">
                <a:cs typeface="Times New Roman" panose="02020603050405020304" pitchFamily="18" charset="0"/>
              </a:rPr>
            </a:br>
            <a:br>
              <a:rPr lang="en-US" altLang="es-MX" sz="800" b="1">
                <a:cs typeface="Times New Roman" panose="02020603050405020304" pitchFamily="18" charset="0"/>
              </a:rPr>
            </a:br>
            <a:r>
              <a:rPr lang="es-MX" altLang="es-MX" sz="2400" b="1">
                <a:cs typeface="Times New Roman" panose="02020603050405020304" pitchFamily="18" charset="0"/>
                <a:hlinkClick r:id="rId9"/>
              </a:rPr>
              <a:t>Jacob David Bekenstein </a:t>
            </a:r>
            <a:r>
              <a:rPr lang="es-MX" altLang="es-MX" sz="2400" b="1">
                <a:cs typeface="Times New Roman" panose="02020603050405020304" pitchFamily="18" charset="0"/>
              </a:rPr>
              <a:t>(Ciudad de México) </a:t>
            </a:r>
            <a:r>
              <a:rPr lang="es-ES" altLang="es-MX" sz="2400" b="1">
                <a:cs typeface="Times New Roman" panose="02020603050405020304" pitchFamily="18" charset="0"/>
              </a:rPr>
              <a:t>físico</a:t>
            </a:r>
            <a:r>
              <a:rPr lang="es-MX" altLang="es-MX" sz="2400" b="1">
                <a:cs typeface="Times New Roman" panose="02020603050405020304" pitchFamily="18" charset="0"/>
              </a:rPr>
              <a:t>, </a:t>
            </a:r>
            <a:r>
              <a:rPr lang="es-ES" altLang="es-MX" sz="2400" b="1">
                <a:cs typeface="Times New Roman" panose="02020603050405020304" pitchFamily="18" charset="0"/>
              </a:rPr>
              <a:t>agujeros negros, entropía y su relación con teoría de la información</a:t>
            </a:r>
            <a:br>
              <a:rPr lang="es-MX" altLang="es-MX" sz="2400" b="1">
                <a:cs typeface="Times New Roman" panose="02020603050405020304" pitchFamily="18" charset="0"/>
              </a:rPr>
            </a:br>
            <a:br>
              <a:rPr lang="es-MX" altLang="es-MX" sz="1200" b="1">
                <a:latin typeface="Arial Unicode MS" pitchFamily="34" charset="-128"/>
                <a:cs typeface="Times New Roman" panose="02020603050405020304" pitchFamily="18" charset="0"/>
              </a:rPr>
            </a:br>
            <a:r>
              <a:rPr lang="es-ES" altLang="es-MX" sz="1600" b="1">
                <a:solidFill>
                  <a:srgbClr val="0000FF"/>
                </a:solidFill>
                <a:latin typeface="Arial Unicode MS" pitchFamily="34" charset="-128"/>
                <a:cs typeface="Times New Roman" panose="02020603050405020304" pitchFamily="18" charset="0"/>
                <a:hlinkClick r:id="rId10"/>
              </a:rPr>
              <a:t>Algunos de los Precursores, Creadores y Fundadores de la Inform</a:t>
            </a:r>
            <a:r>
              <a:rPr lang="es-ES" altLang="es-MX" sz="1600" b="1">
                <a:solidFill>
                  <a:srgbClr val="0000FF"/>
                </a:solidFill>
                <a:cs typeface="Times New Roman" panose="02020603050405020304" pitchFamily="18" charset="0"/>
                <a:hlinkClick r:id="rId10"/>
              </a:rPr>
              <a:t>á</a:t>
            </a:r>
            <a:r>
              <a:rPr lang="es-ES" altLang="es-MX" sz="1600" b="1">
                <a:solidFill>
                  <a:srgbClr val="0000FF"/>
                </a:solidFill>
                <a:latin typeface="Arial Unicode MS" pitchFamily="34" charset="-128"/>
                <a:cs typeface="Times New Roman" panose="02020603050405020304" pitchFamily="18" charset="0"/>
                <a:hlinkClick r:id="rId10"/>
              </a:rPr>
              <a:t>tica</a:t>
            </a:r>
            <a:br>
              <a:rPr lang="es-ES" altLang="es-MX" sz="1600" b="1">
                <a:solidFill>
                  <a:srgbClr val="000000"/>
                </a:solidFill>
                <a:latin typeface="Arial Unicode MS" pitchFamily="34" charset="-128"/>
                <a:cs typeface="Times New Roman" panose="02020603050405020304" pitchFamily="18" charset="0"/>
              </a:rPr>
            </a:br>
            <a:r>
              <a:rPr lang="es-ES" altLang="es-MX" sz="1600" b="1">
                <a:solidFill>
                  <a:srgbClr val="0000FF"/>
                </a:solidFill>
                <a:latin typeface="Arial Unicode MS" pitchFamily="34" charset="-128"/>
                <a:cs typeface="Times New Roman" panose="02020603050405020304" pitchFamily="18" charset="0"/>
                <a:hlinkClick r:id="rId10"/>
              </a:rPr>
              <a:t>http://www.fgalindosoria.com/informaticos/pf/</a:t>
            </a:r>
            <a:endParaRPr lang="es-ES" altLang="es-MX" sz="1600" b="1">
              <a:solidFill>
                <a:srgbClr val="0000FF"/>
              </a:solidFill>
              <a:latin typeface="Arial Unicode MS" pitchFamily="34" charset="-128"/>
              <a:cs typeface="Times New Roman" panose="02020603050405020304" pitchFamily="18" charset="0"/>
            </a:endParaRPr>
          </a:p>
        </p:txBody>
      </p:sp>
    </p:spTree>
    <p:extLst>
      <p:ext uri="{BB962C8B-B14F-4D97-AF65-F5344CB8AC3E}">
        <p14:creationId xmlns:p14="http://schemas.microsoft.com/office/powerpoint/2010/main" val="28652731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ChangeArrowheads="1"/>
          </p:cNvSpPr>
          <p:nvPr>
            <p:ph type="title" idx="4294967295"/>
          </p:nvPr>
        </p:nvSpPr>
        <p:spPr>
          <a:xfrm>
            <a:off x="6669964" y="5020642"/>
            <a:ext cx="2309812" cy="465138"/>
          </a:xfrm>
        </p:spPr>
        <p:txBody>
          <a:bodyPr>
            <a:normAutofit fontScale="90000"/>
          </a:bodyPr>
          <a:lstStyle/>
          <a:p>
            <a:r>
              <a:rPr lang="es-MX" altLang="es-MX" sz="3000" b="1" dirty="0"/>
              <a:t>A </a:t>
            </a:r>
            <a:r>
              <a:rPr lang="es-MX" altLang="es-MX" sz="3000" b="1" dirty="0">
                <a:sym typeface="Wingdings" panose="05000000000000000000" pitchFamily="2" charset="2"/>
              </a:rPr>
              <a:t> t A </a:t>
            </a:r>
            <a:r>
              <a:rPr lang="es-MX" altLang="es-MX" sz="3000" b="1" dirty="0" err="1">
                <a:sym typeface="Wingdings" panose="05000000000000000000" pitchFamily="2" charset="2"/>
              </a:rPr>
              <a:t>A</a:t>
            </a:r>
            <a:r>
              <a:rPr lang="es-MX" altLang="es-MX" b="1" dirty="0"/>
              <a:t>   </a:t>
            </a:r>
            <a:endParaRPr lang="es-ES" altLang="es-MX" b="1" dirty="0"/>
          </a:p>
        </p:txBody>
      </p:sp>
      <p:grpSp>
        <p:nvGrpSpPr>
          <p:cNvPr id="7" name="Grupo 6">
            <a:extLst>
              <a:ext uri="{FF2B5EF4-FFF2-40B4-BE49-F238E27FC236}">
                <a16:creationId xmlns:a16="http://schemas.microsoft.com/office/drawing/2014/main" id="{BCA17A45-0188-40C6-98BD-C7294329F9BF}"/>
              </a:ext>
            </a:extLst>
          </p:cNvPr>
          <p:cNvGrpSpPr/>
          <p:nvPr/>
        </p:nvGrpSpPr>
        <p:grpSpPr>
          <a:xfrm>
            <a:off x="1766457" y="3477592"/>
            <a:ext cx="1828800" cy="1543050"/>
            <a:chOff x="2171700" y="1200150"/>
            <a:chExt cx="1828800" cy="1543050"/>
          </a:xfrm>
        </p:grpSpPr>
        <p:sp>
          <p:nvSpPr>
            <p:cNvPr id="458755" name="Line 3"/>
            <p:cNvSpPr>
              <a:spLocks noChangeShapeType="1"/>
            </p:cNvSpPr>
            <p:nvPr/>
          </p:nvSpPr>
          <p:spPr bwMode="auto">
            <a:xfrm flipV="1">
              <a:off x="3086100" y="2000250"/>
              <a:ext cx="0" cy="7429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56" name="Line 4"/>
            <p:cNvSpPr>
              <a:spLocks noChangeShapeType="1"/>
            </p:cNvSpPr>
            <p:nvPr/>
          </p:nvSpPr>
          <p:spPr bwMode="auto">
            <a:xfrm flipH="1" flipV="1">
              <a:off x="2686050" y="1657350"/>
              <a:ext cx="400050" cy="342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57" name="Line 5"/>
            <p:cNvSpPr>
              <a:spLocks noChangeShapeType="1"/>
            </p:cNvSpPr>
            <p:nvPr/>
          </p:nvSpPr>
          <p:spPr bwMode="auto">
            <a:xfrm flipH="1">
              <a:off x="2171700" y="1657350"/>
              <a:ext cx="514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58" name="Line 6"/>
            <p:cNvSpPr>
              <a:spLocks noChangeShapeType="1"/>
            </p:cNvSpPr>
            <p:nvPr/>
          </p:nvSpPr>
          <p:spPr bwMode="auto">
            <a:xfrm>
              <a:off x="3543300" y="16002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59" name="Line 7"/>
            <p:cNvSpPr>
              <a:spLocks noChangeShapeType="1"/>
            </p:cNvSpPr>
            <p:nvPr/>
          </p:nvSpPr>
          <p:spPr bwMode="auto">
            <a:xfrm flipV="1">
              <a:off x="2686050" y="1200150"/>
              <a:ext cx="1143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60" name="Line 8"/>
            <p:cNvSpPr>
              <a:spLocks noChangeShapeType="1"/>
            </p:cNvSpPr>
            <p:nvPr/>
          </p:nvSpPr>
          <p:spPr bwMode="auto">
            <a:xfrm flipH="1" flipV="1">
              <a:off x="3429000" y="1200150"/>
              <a:ext cx="1143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sp>
          <p:nvSpPr>
            <p:cNvPr id="458761" name="Line 9"/>
            <p:cNvSpPr>
              <a:spLocks noChangeShapeType="1"/>
            </p:cNvSpPr>
            <p:nvPr/>
          </p:nvSpPr>
          <p:spPr bwMode="auto">
            <a:xfrm flipV="1">
              <a:off x="3086100" y="1600200"/>
              <a:ext cx="45720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000000"/>
                </a:solidFill>
                <a:effectLst/>
                <a:uLnTx/>
                <a:uFillTx/>
                <a:latin typeface="Times New Roman"/>
                <a:ea typeface="+mn-ea"/>
                <a:cs typeface="Times New Roman"/>
              </a:endParaRPr>
            </a:p>
          </p:txBody>
        </p:sp>
      </p:grpSp>
      <p:pic>
        <p:nvPicPr>
          <p:cNvPr id="10" name="Picture 2" descr="D:\fgs\congresos e informacion 2004\cicxii2004\ruido de colores\estructura ruido 1 en f  mediante ecuación de la naturaleza\ecuacion de la naturaleza\Paisajes\arbol2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495" y="967612"/>
            <a:ext cx="1821656" cy="1600200"/>
          </a:xfrm>
          <a:prstGeom prst="rect">
            <a:avLst/>
          </a:prstGeom>
          <a:noFill/>
          <a:effectLst>
            <a:outerShdw blurRad="50800" dist="50800" dir="5400000" algn="ctr" rotWithShape="0">
              <a:srgbClr val="000000">
                <a:alpha val="0"/>
              </a:srgbClr>
            </a:outerShdw>
          </a:effectLst>
          <a:extLst>
            <a:ext uri="{909E8E84-426E-40DD-AFC4-6F175D3DCCD1}">
              <a14:hiddenFill xmlns:a14="http://schemas.microsoft.com/office/drawing/2010/main">
                <a:solidFill>
                  <a:srgbClr val="FFFFFF"/>
                </a:solidFill>
              </a14:hiddenFill>
            </a:ext>
          </a:extLst>
        </p:spPr>
      </p:pic>
      <p:sp>
        <p:nvSpPr>
          <p:cNvPr id="11" name="Rectángulo 10"/>
          <p:cNvSpPr/>
          <p:nvPr/>
        </p:nvSpPr>
        <p:spPr>
          <a:xfrm>
            <a:off x="195404" y="108605"/>
            <a:ext cx="3464410"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2800" b="0" i="0" u="none" strike="noStrike" kern="1200" cap="none" spc="0" normalizeH="0" baseline="0" noProof="0" dirty="0">
                <a:ln>
                  <a:noFill/>
                </a:ln>
                <a:solidFill>
                  <a:srgbClr val="000000"/>
                </a:solidFill>
                <a:effectLst/>
                <a:uLnTx/>
                <a:uFillTx/>
                <a:latin typeface="Times New Roman"/>
                <a:ea typeface="+mn-ea"/>
                <a:cs typeface="Times New Roman"/>
              </a:rPr>
              <a:t>Estructura de un Árbol</a:t>
            </a:r>
          </a:p>
        </p:txBody>
      </p:sp>
      <p:sp>
        <p:nvSpPr>
          <p:cNvPr id="2" name="Rectángulo 1"/>
          <p:cNvSpPr/>
          <p:nvPr/>
        </p:nvSpPr>
        <p:spPr>
          <a:xfrm>
            <a:off x="5202702" y="1847527"/>
            <a:ext cx="1292020"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1800" b="1" i="0" u="none" strike="noStrike" kern="1200" cap="none" spc="0" normalizeH="0" baseline="0" noProof="0" dirty="0">
                <a:ln>
                  <a:noFill/>
                </a:ln>
                <a:solidFill>
                  <a:srgbClr val="000000"/>
                </a:solidFill>
                <a:effectLst/>
                <a:uLnTx/>
                <a:uFillTx/>
                <a:latin typeface="Times New Roman"/>
                <a:ea typeface="+mn-ea"/>
                <a:cs typeface="Times New Roman"/>
              </a:rPr>
              <a:t>A -&gt; t</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4" name="Rectángulo 3"/>
          <p:cNvSpPr/>
          <p:nvPr/>
        </p:nvSpPr>
        <p:spPr>
          <a:xfrm>
            <a:off x="6669964" y="1815620"/>
            <a:ext cx="579005"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1800" b="1" i="0" u="none" strike="noStrike" kern="1200" cap="none" spc="0" normalizeH="0" baseline="0" noProof="0" dirty="0">
                <a:ln>
                  <a:noFill/>
                </a:ln>
                <a:solidFill>
                  <a:srgbClr val="000000"/>
                </a:solidFill>
                <a:effectLst/>
                <a:uLnTx/>
                <a:uFillTx/>
                <a:latin typeface="Times New Roman"/>
                <a:ea typeface="+mn-ea"/>
                <a:cs typeface="Times New Roman"/>
              </a:rPr>
              <a:t>Ad</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5" name="Rectángulo 4"/>
          <p:cNvSpPr/>
          <p:nvPr/>
        </p:nvSpPr>
        <p:spPr>
          <a:xfrm>
            <a:off x="6121870" y="1815620"/>
            <a:ext cx="492443"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altLang="es-MX" sz="1800" b="1" i="0" u="none" strike="noStrike" kern="1200" cap="none" spc="0" normalizeH="0" baseline="0" noProof="0" dirty="0" err="1">
                <a:ln>
                  <a:noFill/>
                </a:ln>
                <a:solidFill>
                  <a:srgbClr val="000000"/>
                </a:solidFill>
                <a:effectLst/>
                <a:uLnTx/>
                <a:uFillTx/>
                <a:latin typeface="Times New Roman"/>
                <a:ea typeface="+mn-ea"/>
                <a:cs typeface="Times New Roman"/>
              </a:rPr>
              <a:t>Ai</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6" name="Rectángulo 5"/>
          <p:cNvSpPr/>
          <p:nvPr/>
        </p:nvSpPr>
        <p:spPr>
          <a:xfrm>
            <a:off x="3595257" y="6103999"/>
            <a:ext cx="5250872" cy="677108"/>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_tradnl" altLang="es-MX" sz="20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Una Ecuación de la Naturaleza  </a:t>
            </a:r>
            <a:r>
              <a:rPr kumimoji="0" lang="es-MX" altLang="es-MX" sz="20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rPr>
              <a:t>S -&gt; e*S*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hlinkClick r:id="rId3"/>
              </a:rPr>
              <a:t>http://www.fgalindosoria.com/ecuaciondelanaturaleza/</a:t>
            </a:r>
            <a:endPar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panose="02020603050405020304" pitchFamily="18" charset="0"/>
            </a:endParaRPr>
          </a:p>
        </p:txBody>
      </p:sp>
    </p:spTree>
    <p:extLst>
      <p:ext uri="{BB962C8B-B14F-4D97-AF65-F5344CB8AC3E}">
        <p14:creationId xmlns:p14="http://schemas.microsoft.com/office/powerpoint/2010/main" val="7027288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E07930B-F553-4421-835B-28DEFD292D98}"/>
              </a:ext>
            </a:extLst>
          </p:cNvPr>
          <p:cNvSpPr/>
          <p:nvPr/>
        </p:nvSpPr>
        <p:spPr>
          <a:xfrm>
            <a:off x="2447778" y="813977"/>
            <a:ext cx="6696222" cy="5016758"/>
          </a:xfrm>
          <a:prstGeom prst="rect">
            <a:avLst/>
          </a:prstGeom>
        </p:spPr>
        <p:txBody>
          <a:bodyPr wrap="square">
            <a:spAutoFit/>
          </a:bodyPr>
          <a:lstStyle/>
          <a:p>
            <a:pPr lvl="0">
              <a:defRPr/>
            </a:pPr>
            <a:r>
              <a:rPr lang="es-ES" sz="3200" b="1" dirty="0">
                <a:solidFill>
                  <a:srgbClr val="000000"/>
                </a:solidFill>
                <a:latin typeface="Times New Roman" panose="02020603050405020304" pitchFamily="18" charset="0"/>
                <a:ea typeface="Times New Roman" panose="02020603050405020304" pitchFamily="18" charset="0"/>
              </a:rPr>
              <a:t>diferentes seres vivos dependiendo de su código genético,  los 4 elementos básicos son los mismos</a:t>
            </a:r>
          </a:p>
          <a:p>
            <a:pPr lvl="0">
              <a:defRPr/>
            </a:pPr>
            <a:r>
              <a:rPr lang="es-ES" sz="3200" b="1" dirty="0">
                <a:solidFill>
                  <a:srgbClr val="000000"/>
                </a:solidFill>
                <a:latin typeface="Times New Roman" panose="02020603050405020304" pitchFamily="18" charset="0"/>
                <a:ea typeface="Times New Roman" panose="02020603050405020304" pitchFamily="18" charset="0"/>
              </a:rPr>
              <a:t> </a:t>
            </a:r>
          </a:p>
          <a:p>
            <a:pPr lvl="0">
              <a:defRPr/>
            </a:pPr>
            <a:r>
              <a:rPr lang="es-ES" sz="3200" b="1" dirty="0">
                <a:solidFill>
                  <a:srgbClr val="000000"/>
                </a:solidFill>
                <a:latin typeface="Times New Roman" panose="02020603050405020304" pitchFamily="18" charset="0"/>
                <a:ea typeface="Times New Roman" panose="02020603050405020304" pitchFamily="18" charset="0"/>
              </a:rPr>
              <a:t>diferente organización de las neuronas, diferentes imágenes de la realidad </a:t>
            </a:r>
          </a:p>
          <a:p>
            <a:pPr lvl="0">
              <a:defRPr/>
            </a:pPr>
            <a:endParaRPr lang="es-ES" sz="3200" b="1" dirty="0">
              <a:solidFill>
                <a:srgbClr val="000000"/>
              </a:solidFill>
              <a:latin typeface="Times New Roman" panose="02020603050405020304" pitchFamily="18" charset="0"/>
              <a:ea typeface="Times New Roman" panose="02020603050405020304" pitchFamily="18" charset="0"/>
            </a:endParaRPr>
          </a:p>
          <a:p>
            <a:pPr lvl="0">
              <a:defRPr/>
            </a:pPr>
            <a:r>
              <a:rPr lang="es-ES" sz="3200" b="1" dirty="0">
                <a:solidFill>
                  <a:srgbClr val="000000"/>
                </a:solidFill>
                <a:latin typeface="Times New Roman" panose="02020603050405020304" pitchFamily="18" charset="0"/>
                <a:ea typeface="Times New Roman" panose="02020603050405020304" pitchFamily="18" charset="0"/>
              </a:rPr>
              <a:t>diferentes mecanismos de percepción, diferentes imágenes de la realidad</a:t>
            </a:r>
          </a:p>
        </p:txBody>
      </p:sp>
      <p:sp>
        <p:nvSpPr>
          <p:cNvPr id="3" name="Rectángulo 2">
            <a:extLst>
              <a:ext uri="{FF2B5EF4-FFF2-40B4-BE49-F238E27FC236}">
                <a16:creationId xmlns:a16="http://schemas.microsoft.com/office/drawing/2014/main" id="{D4938660-C851-46DA-84B2-FA7269D8939E}"/>
              </a:ext>
            </a:extLst>
          </p:cNvPr>
          <p:cNvSpPr/>
          <p:nvPr/>
        </p:nvSpPr>
        <p:spPr>
          <a:xfrm>
            <a:off x="98474" y="1209264"/>
            <a:ext cx="2194560" cy="4031873"/>
          </a:xfrm>
          <a:prstGeom prst="rect">
            <a:avLst/>
          </a:prstGeom>
          <a:solidFill>
            <a:schemeClr val="accent2">
              <a:lumMod val="20000"/>
              <a:lumOff val="80000"/>
            </a:schemeClr>
          </a:solidFill>
        </p:spPr>
        <p:txBody>
          <a:bodyPr wrap="square">
            <a:spAutoFit/>
          </a:bodyPr>
          <a:lstStyle/>
          <a:p>
            <a:pPr lvl="0">
              <a:defRPr/>
            </a:pPr>
            <a:r>
              <a:rPr lang="es-ES" sz="3200" b="1" dirty="0">
                <a:solidFill>
                  <a:srgbClr val="000000"/>
                </a:solidFill>
                <a:latin typeface="Times New Roman" panose="02020603050405020304" pitchFamily="18" charset="0"/>
                <a:ea typeface="Times New Roman" panose="02020603050405020304" pitchFamily="18" charset="0"/>
              </a:rPr>
              <a:t>estos objetos tienen los mismos elementos pero diferentes estructuras</a:t>
            </a:r>
          </a:p>
        </p:txBody>
      </p:sp>
    </p:spTree>
    <p:extLst>
      <p:ext uri="{BB962C8B-B14F-4D97-AF65-F5344CB8AC3E}">
        <p14:creationId xmlns:p14="http://schemas.microsoft.com/office/powerpoint/2010/main" val="19282888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2DA699-EE76-44C5-991C-63A61DAB0677}"/>
              </a:ext>
            </a:extLst>
          </p:cNvPr>
          <p:cNvSpPr>
            <a:spLocks noChangeArrowheads="1"/>
          </p:cNvSpPr>
          <p:nvPr/>
        </p:nvSpPr>
        <p:spPr bwMode="auto">
          <a:xfrm>
            <a:off x="1167618" y="773147"/>
            <a:ext cx="54864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Código Genético</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3200" b="1"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Generación de Órganos</a:t>
            </a:r>
          </a:p>
        </p:txBody>
      </p:sp>
      <p:sp>
        <p:nvSpPr>
          <p:cNvPr id="3" name="Rectángulo 2">
            <a:extLst>
              <a:ext uri="{FF2B5EF4-FFF2-40B4-BE49-F238E27FC236}">
                <a16:creationId xmlns:a16="http://schemas.microsoft.com/office/drawing/2014/main" id="{CB303C21-C56E-4692-9797-2362363FF142}"/>
              </a:ext>
            </a:extLst>
          </p:cNvPr>
          <p:cNvSpPr/>
          <p:nvPr/>
        </p:nvSpPr>
        <p:spPr>
          <a:xfrm>
            <a:off x="249125" y="114832"/>
            <a:ext cx="2010487" cy="584775"/>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3200" b="1" i="1" u="none" strike="noStrike" kern="1200" cap="none" spc="0" normalizeH="0" baseline="0" noProof="0" dirty="0">
                <a:ln>
                  <a:noFill/>
                </a:ln>
                <a:solidFill>
                  <a:srgbClr val="000000"/>
                </a:solidFill>
                <a:effectLst/>
                <a:uLnTx/>
                <a:uFillTx/>
                <a:latin typeface="Times New Roman"/>
                <a:ea typeface="+mn-ea"/>
                <a:cs typeface="Times New Roman"/>
              </a:rPr>
              <a:t>Estructura</a:t>
            </a:r>
          </a:p>
        </p:txBody>
      </p:sp>
    </p:spTree>
    <p:extLst>
      <p:ext uri="{BB962C8B-B14F-4D97-AF65-F5344CB8AC3E}">
        <p14:creationId xmlns:p14="http://schemas.microsoft.com/office/powerpoint/2010/main" val="5186544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E863F35E-75BE-4488-81BE-ED36F74F5658}"/>
              </a:ext>
            </a:extLst>
          </p:cNvPr>
          <p:cNvSpPr>
            <a:spLocks noChangeArrowheads="1"/>
          </p:cNvSpPr>
          <p:nvPr/>
        </p:nvSpPr>
        <p:spPr bwMode="auto">
          <a:xfrm>
            <a:off x="0" y="713101"/>
            <a:ext cx="9144000"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300" b="0" i="0" u="none" strike="noStrike" kern="1200" cap="none" spc="0" normalizeH="0" baseline="0" noProof="0" dirty="0">
                <a:ln>
                  <a:noFill/>
                </a:ln>
                <a:solidFill>
                  <a:srgbClr val="000000"/>
                </a:solidFill>
                <a:effectLst/>
                <a:uLnTx/>
                <a:uFillTx/>
                <a:latin typeface="Times New Roman"/>
                <a:ea typeface="+mn-ea"/>
                <a:cs typeface="Times New Roman"/>
              </a:rPr>
              <a:t>En general se considera que los fractales tienen </a:t>
            </a:r>
            <a:r>
              <a:rPr kumimoji="0" lang="es-MX" altLang="es-MX" sz="2300" b="0" i="1" u="none" strike="noStrike" kern="1200" cap="none" spc="0" normalizeH="0" baseline="0" noProof="0" dirty="0">
                <a:ln>
                  <a:noFill/>
                </a:ln>
                <a:solidFill>
                  <a:srgbClr val="000000"/>
                </a:solidFill>
                <a:effectLst/>
                <a:uLnTx/>
                <a:uFillTx/>
                <a:latin typeface="Times New Roman"/>
                <a:ea typeface="+mn-ea"/>
                <a:cs typeface="Times New Roman"/>
              </a:rPr>
              <a:t>dos características fundamentales</a:t>
            </a:r>
            <a:r>
              <a:rPr kumimoji="0" lang="es-MX" altLang="es-MX" sz="23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300" b="0" i="0" u="none" strike="noStrike" kern="1200" cap="none" spc="0" normalizeH="0" baseline="0" noProof="0" dirty="0">
                <a:ln>
                  <a:noFill/>
                </a:ln>
                <a:solidFill>
                  <a:srgbClr val="000000"/>
                </a:solidFill>
                <a:effectLst/>
                <a:uLnTx/>
                <a:uFillTx/>
                <a:latin typeface="Times New Roman"/>
                <a:ea typeface="+mn-ea"/>
                <a:cs typeface="Times New Roman"/>
              </a:rPr>
              <a:t>la </a:t>
            </a:r>
            <a:r>
              <a:rPr kumimoji="0" lang="es-MX" altLang="es-MX" sz="2300" b="1" i="1" u="none" strike="noStrike" kern="1200" cap="none" spc="0" normalizeH="0" baseline="0" noProof="0" dirty="0" err="1">
                <a:ln>
                  <a:noFill/>
                </a:ln>
                <a:solidFill>
                  <a:srgbClr val="000000"/>
                </a:solidFill>
                <a:effectLst/>
                <a:uLnTx/>
                <a:uFillTx/>
                <a:latin typeface="Times New Roman"/>
                <a:ea typeface="+mn-ea"/>
                <a:cs typeface="Times New Roman"/>
              </a:rPr>
              <a:t>autosimilaridad</a:t>
            </a:r>
            <a:r>
              <a:rPr kumimoji="0" lang="es-MX" altLang="es-MX" sz="2300" b="1" i="1"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altLang="es-MX" sz="2300" b="0" i="0" u="none" strike="noStrike" kern="1200" cap="none" spc="0" normalizeH="0" baseline="0" noProof="0" dirty="0">
                <a:ln>
                  <a:noFill/>
                </a:ln>
                <a:solidFill>
                  <a:srgbClr val="000000"/>
                </a:solidFill>
                <a:effectLst/>
                <a:uLnTx/>
                <a:uFillTx/>
                <a:latin typeface="Times New Roman"/>
                <a:ea typeface="+mn-ea"/>
                <a:cs typeface="Times New Roman"/>
              </a:rPr>
              <a:t>que es precisamente la propiedad de que un fragmento sea parecido al todo, por ejemplo, si se toma una piedra y se estrella contra el suelo, cada uno de los fragmentos resultantes se pueden ver como piedras, si se toma una rama de un árbol y se siembra, aparentemente lo que se obtiene es un árbol, en fin, si se toman fragmento de muchos otros objetos de la naturaleza, como los ríos, rayos, montañas, etc., se obtiene algo parecido al objeto completo.</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6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MX" altLang="es-MX" sz="2300" b="0" i="0" u="none" strike="noStrike" kern="1200" cap="none" spc="0" normalizeH="0" baseline="0" noProof="0" dirty="0">
                <a:ln>
                  <a:noFill/>
                </a:ln>
                <a:solidFill>
                  <a:srgbClr val="000000"/>
                </a:solidFill>
                <a:effectLst/>
                <a:uLnTx/>
                <a:uFillTx/>
                <a:latin typeface="Times New Roman"/>
                <a:ea typeface="+mn-ea"/>
                <a:cs typeface="Times New Roman"/>
              </a:rPr>
              <a:t>Y la </a:t>
            </a:r>
            <a:r>
              <a:rPr kumimoji="0" lang="es-MX" altLang="es-MX" sz="2300" b="1" i="1" u="none" strike="noStrike" kern="1200" cap="none" spc="0" normalizeH="0" baseline="0" noProof="0" dirty="0">
                <a:ln>
                  <a:noFill/>
                </a:ln>
                <a:solidFill>
                  <a:srgbClr val="000000"/>
                </a:solidFill>
                <a:effectLst/>
                <a:uLnTx/>
                <a:uFillTx/>
                <a:latin typeface="Times New Roman"/>
                <a:ea typeface="+mn-ea"/>
                <a:cs typeface="Times New Roman"/>
              </a:rPr>
              <a:t>dimensión fractal</a:t>
            </a:r>
            <a:r>
              <a:rPr kumimoji="0" lang="es-MX" altLang="es-MX" sz="2300" b="0" i="0" u="none" strike="noStrike" kern="1200" cap="none" spc="0" normalizeH="0" baseline="0" noProof="0" dirty="0">
                <a:ln>
                  <a:noFill/>
                </a:ln>
                <a:solidFill>
                  <a:srgbClr val="000000"/>
                </a:solidFill>
                <a:effectLst/>
                <a:uLnTx/>
                <a:uFillTx/>
                <a:latin typeface="Times New Roman"/>
                <a:ea typeface="+mn-ea"/>
                <a:cs typeface="Times New Roman"/>
              </a:rPr>
              <a:t>, esta segunda característica surge porque al calcular la dimensión de los objetos fractales normalmente no resulta un numero entero, con lo cual y de golpe nos cambia radicalmente nuestra concepción de la realidad, ya que, normalmente estamos acostumbrados a pensar en objetos de 1, 2, 3 o mas dimensiones, pero siempre dimensiones enteras, por lo que es difícil conceptualizar objetos con dimensiones </a:t>
            </a:r>
            <a:r>
              <a:rPr kumimoji="0" lang="es-MX" altLang="es-MX" sz="2300" b="0" i="1" u="none" strike="noStrike" kern="1200" cap="none" spc="0" normalizeH="0" baseline="0" noProof="0" dirty="0">
                <a:ln>
                  <a:noFill/>
                </a:ln>
                <a:solidFill>
                  <a:srgbClr val="000000"/>
                </a:solidFill>
                <a:effectLst/>
                <a:uLnTx/>
                <a:uFillTx/>
                <a:latin typeface="Times New Roman"/>
                <a:ea typeface="+mn-ea"/>
                <a:cs typeface="Times New Roman"/>
              </a:rPr>
              <a:t>fraccionarias</a:t>
            </a:r>
            <a:r>
              <a:rPr kumimoji="0" lang="es-MX" altLang="es-MX" sz="2300" b="0" i="0" u="none" strike="noStrike" kern="1200" cap="none" spc="0" normalizeH="0" baseline="0" noProof="0" dirty="0">
                <a:ln>
                  <a:noFill/>
                </a:ln>
                <a:solidFill>
                  <a:srgbClr val="000000"/>
                </a:solidFill>
                <a:effectLst/>
                <a:uLnTx/>
                <a:uFillTx/>
                <a:latin typeface="Times New Roman"/>
                <a:ea typeface="+mn-ea"/>
                <a:cs typeface="Times New Roman"/>
              </a:rPr>
              <a:t>, como por ejemplo 1.66 ó 2.87.</a:t>
            </a:r>
          </a:p>
        </p:txBody>
      </p:sp>
      <p:sp>
        <p:nvSpPr>
          <p:cNvPr id="4" name="Rectángulo 3">
            <a:extLst>
              <a:ext uri="{FF2B5EF4-FFF2-40B4-BE49-F238E27FC236}">
                <a16:creationId xmlns:a16="http://schemas.microsoft.com/office/drawing/2014/main" id="{F5FE1999-9DC1-4407-B113-DA55136646C1}"/>
              </a:ext>
            </a:extLst>
          </p:cNvPr>
          <p:cNvSpPr/>
          <p:nvPr/>
        </p:nvSpPr>
        <p:spPr>
          <a:xfrm>
            <a:off x="643595" y="6334780"/>
            <a:ext cx="8303455" cy="523220"/>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400" b="1" i="0" u="none" strike="noStrike" kern="1200" cap="none" spc="0" normalizeH="0" baseline="0" noProof="0" dirty="0">
                <a:ln>
                  <a:noFill/>
                </a:ln>
                <a:solidFill>
                  <a:srgbClr val="000000"/>
                </a:solidFill>
                <a:effectLst/>
                <a:uLnTx/>
                <a:uFillTx/>
                <a:latin typeface="Times New Roman"/>
                <a:ea typeface="+mn-ea"/>
                <a:cs typeface="Times New Roman"/>
              </a:rPr>
              <a:t>ACERCA DEL CONTINUO DIMENSIONAL: Un Universo Fractal</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http://www.fgalindosoria.com/transfinitoydinamicadimensional/continuodimensional/cont_di2.htm</a:t>
            </a:r>
            <a:endParaRPr kumimoji="0" lang="es-MX" sz="14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5" name="Rectángulo 4">
            <a:extLst>
              <a:ext uri="{FF2B5EF4-FFF2-40B4-BE49-F238E27FC236}">
                <a16:creationId xmlns:a16="http://schemas.microsoft.com/office/drawing/2014/main" id="{7B0E9865-0692-42D3-BAB6-FBF76A5BCF07}"/>
              </a:ext>
            </a:extLst>
          </p:cNvPr>
          <p:cNvSpPr/>
          <p:nvPr/>
        </p:nvSpPr>
        <p:spPr>
          <a:xfrm>
            <a:off x="140677" y="15846"/>
            <a:ext cx="6590266" cy="92333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Estructuras Fractales</a:t>
            </a:r>
            <a:endParaRPr kumimoji="0" lang="es-MX" sz="54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409114063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E144CE75-8DF5-4722-B047-EC9987675697}"/>
              </a:ext>
            </a:extLst>
          </p:cNvPr>
          <p:cNvSpPr/>
          <p:nvPr/>
        </p:nvSpPr>
        <p:spPr>
          <a:xfrm>
            <a:off x="134540" y="-55787"/>
            <a:ext cx="3844322" cy="52322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Fractales en todos lados</a:t>
            </a:r>
          </a:p>
        </p:txBody>
      </p:sp>
      <p:pic>
        <p:nvPicPr>
          <p:cNvPr id="8" name="Imagen 7">
            <a:extLst>
              <a:ext uri="{FF2B5EF4-FFF2-40B4-BE49-F238E27FC236}">
                <a16:creationId xmlns:a16="http://schemas.microsoft.com/office/drawing/2014/main" id="{1B73AE26-C6CB-437A-9484-B4C937D79507}"/>
              </a:ext>
            </a:extLst>
          </p:cNvPr>
          <p:cNvPicPr>
            <a:picLocks noChangeAspect="1"/>
          </p:cNvPicPr>
          <p:nvPr/>
        </p:nvPicPr>
        <p:blipFill>
          <a:blip r:embed="rId2"/>
          <a:stretch>
            <a:fillRect/>
          </a:stretch>
        </p:blipFill>
        <p:spPr>
          <a:xfrm>
            <a:off x="0" y="376049"/>
            <a:ext cx="9144000" cy="6474973"/>
          </a:xfrm>
          <a:prstGeom prst="rect">
            <a:avLst/>
          </a:prstGeom>
        </p:spPr>
      </p:pic>
      <p:sp>
        <p:nvSpPr>
          <p:cNvPr id="9" name="Rectángulo 8">
            <a:extLst>
              <a:ext uri="{FF2B5EF4-FFF2-40B4-BE49-F238E27FC236}">
                <a16:creationId xmlns:a16="http://schemas.microsoft.com/office/drawing/2014/main" id="{3DE3B2C1-6623-42A2-B810-AB58C9421884}"/>
              </a:ext>
            </a:extLst>
          </p:cNvPr>
          <p:cNvSpPr/>
          <p:nvPr/>
        </p:nvSpPr>
        <p:spPr>
          <a:xfrm>
            <a:off x="3978862" y="6717"/>
            <a:ext cx="5154016"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http://fgalindosoria.com/fractales_y_bichos/index.htm</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3559579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39DF0FA7-3E45-4F5D-B572-DE1FF3128A8E}"/>
              </a:ext>
            </a:extLst>
          </p:cNvPr>
          <p:cNvSpPr>
            <a:spLocks noGrp="1"/>
          </p:cNvSpPr>
          <p:nvPr>
            <p:ph type="sldNum" sz="quarter" idx="12"/>
          </p:nvPr>
        </p:nvSpPr>
        <p:spPr/>
        <p:txBody>
          <a:bodyPr/>
          <a:lstStyle/>
          <a:p>
            <a:pPr>
              <a:defRPr/>
            </a:pPr>
            <a:fld id="{F31FB311-40BF-43AE-8ABE-82D8F78C699E}" type="slidenum">
              <a:rPr lang="es-ES" altLang="es-MX" smtClean="0"/>
              <a:pPr>
                <a:defRPr/>
              </a:pPr>
              <a:t>85</a:t>
            </a:fld>
            <a:endParaRPr lang="es-ES" altLang="es-MX"/>
          </a:p>
        </p:txBody>
      </p:sp>
      <p:sp>
        <p:nvSpPr>
          <p:cNvPr id="3" name="Rectangle 1">
            <a:extLst>
              <a:ext uri="{FF2B5EF4-FFF2-40B4-BE49-F238E27FC236}">
                <a16:creationId xmlns:a16="http://schemas.microsoft.com/office/drawing/2014/main" id="{49776CE2-3870-4B38-959A-CCC1418759E7}"/>
              </a:ext>
            </a:extLst>
          </p:cNvPr>
          <p:cNvSpPr>
            <a:spLocks noChangeArrowheads="1"/>
          </p:cNvSpPr>
          <p:nvPr/>
        </p:nvSpPr>
        <p:spPr bwMode="auto">
          <a:xfrm>
            <a:off x="0" y="-100401"/>
            <a:ext cx="8876712" cy="6586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MX" sz="2400" b="1" i="0" u="none" strike="noStrike" cap="none" normalizeH="0" baseline="0" dirty="0">
                <a:ln>
                  <a:noFill/>
                </a:ln>
                <a:solidFill>
                  <a:schemeClr val="tx1"/>
                </a:solidFill>
                <a:effectLst/>
                <a:latin typeface="Arial" panose="020B0604020202020204" pitchFamily="34" charset="0"/>
              </a:rPr>
              <a:t>Nuevos indicios sugieren que el Universo podría ser fractal</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s-MX" sz="2400" b="1" i="0" u="none" strike="noStrike" cap="none" normalizeH="0" baseline="0" dirty="0">
                <a:ln>
                  <a:noFill/>
                </a:ln>
                <a:solidFill>
                  <a:schemeClr val="tx1"/>
                </a:solidFill>
                <a:effectLst/>
                <a:latin typeface="Arial" panose="020B0604020202020204" pitchFamily="34" charset="0"/>
              </a:rPr>
              <a:t>Jean-Paul </a:t>
            </a:r>
            <a:r>
              <a:rPr kumimoji="0" lang="fr-FR" altLang="es-MX" sz="2400" b="1" i="0" u="none" strike="noStrike" cap="none" normalizeH="0" baseline="0" dirty="0" err="1">
                <a:ln>
                  <a:noFill/>
                </a:ln>
                <a:solidFill>
                  <a:schemeClr val="tx1"/>
                </a:solidFill>
                <a:effectLst/>
                <a:latin typeface="Arial" panose="020B0604020202020204" pitchFamily="34" charset="0"/>
              </a:rPr>
              <a:t>Baquiast</a:t>
            </a:r>
            <a:r>
              <a:rPr kumimoji="0" lang="fr-FR" altLang="es-MX" sz="2400" b="1"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MX" sz="1800" b="0" i="0" u="none" strike="noStrike" cap="none" normalizeH="0" baseline="0" dirty="0">
                <a:ln>
                  <a:noFill/>
                </a:ln>
                <a:solidFill>
                  <a:schemeClr val="tx1"/>
                </a:solidFill>
                <a:effectLst/>
                <a:latin typeface="Arial" panose="020B0604020202020204" pitchFamily="34" charset="0"/>
              </a:rPr>
              <a:t>Traducción del francés: Yaiza Martínez, </a:t>
            </a:r>
            <a:r>
              <a:rPr kumimoji="0" lang="es-ES" altLang="es-MX" sz="1800" b="0" i="0" u="none" strike="noStrike" cap="none" normalizeH="0" baseline="0" dirty="0" err="1">
                <a:ln>
                  <a:noFill/>
                </a:ln>
                <a:solidFill>
                  <a:schemeClr val="tx1"/>
                </a:solidFill>
                <a:effectLst/>
                <a:latin typeface="Arial" panose="020B0604020202020204" pitchFamily="34" charset="0"/>
              </a:rPr>
              <a:t>Padronel</a:t>
            </a:r>
            <a:r>
              <a:rPr kumimoji="0" lang="es-ES" altLang="es-MX" sz="1800" b="0" i="0" u="none" strike="noStrike" cap="none" normalizeH="0" baseline="0" dirty="0">
                <a:ln>
                  <a:noFill/>
                </a:ln>
                <a:solidFill>
                  <a:schemeClr val="tx1"/>
                </a:solidFill>
                <a:effectLst/>
                <a:latin typeface="Arial" panose="020B0604020202020204" pitchFamily="34" charset="0"/>
              </a:rPr>
              <a:t>, Viernes 23 Marzo 2007</a:t>
            </a: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MX" sz="2400" b="0" i="0" u="none" strike="noStrike" cap="none" normalizeH="0" baseline="0" dirty="0">
                <a:ln>
                  <a:noFill/>
                </a:ln>
                <a:solidFill>
                  <a:schemeClr val="tx1"/>
                </a:solidFill>
                <a:effectLst/>
                <a:latin typeface="Arial" panose="020B0604020202020204" pitchFamily="34" charset="0"/>
              </a:rPr>
              <a:t>“Las últimas observaciones del Universo sugieren que la materia oscura no se extiende de manera homogénea por el vacío, sino que forma estructuras fractales. Aunque esta teoría tiene ya diez años, las nuevas evidencias ponen de manifiesto su consistencia y plantean que quizá un mecanismo alternativo no descrito por la teoría de la relatividad general posibilitó el desarrollo del Universo desde sus orígenes. Un principio emergente, denominado “relatividad de escala”, sostiene que dicha </a:t>
            </a:r>
            <a:r>
              <a:rPr kumimoji="0" lang="es-ES" altLang="es-MX" sz="2400" b="0" i="0" u="none" strike="noStrike" cap="none" normalizeH="0" baseline="0" dirty="0" err="1">
                <a:ln>
                  <a:noFill/>
                </a:ln>
                <a:solidFill>
                  <a:schemeClr val="tx1"/>
                </a:solidFill>
                <a:effectLst/>
                <a:latin typeface="Arial" panose="020B0604020202020204" pitchFamily="34" charset="0"/>
              </a:rPr>
              <a:t>fractalidad</a:t>
            </a:r>
            <a:r>
              <a:rPr kumimoji="0" lang="es-ES" altLang="es-MX" sz="2400" b="0" i="0" u="none" strike="noStrike" cap="none" normalizeH="0" baseline="0" dirty="0">
                <a:ln>
                  <a:noFill/>
                </a:ln>
                <a:solidFill>
                  <a:schemeClr val="tx1"/>
                </a:solidFill>
                <a:effectLst/>
                <a:latin typeface="Arial" panose="020B0604020202020204" pitchFamily="34" charset="0"/>
              </a:rPr>
              <a:t>, también atribuida al espacio-tiempo, origina leyes del movimiento que son auto-organizadoras por naturaleza, capaces de producir la evolución de las estructuras de manera también fractal.” </a:t>
            </a:r>
          </a:p>
          <a:p>
            <a:pPr marL="0" marR="0" lvl="0" indent="0" algn="r" defTabSz="914400" rtl="0" eaLnBrk="0" fontAlgn="base" latinLnBrk="0" hangingPunct="0">
              <a:lnSpc>
                <a:spcPct val="100000"/>
              </a:lnSpc>
              <a:spcBef>
                <a:spcPct val="0"/>
              </a:spcBef>
              <a:spcAft>
                <a:spcPct val="0"/>
              </a:spcAft>
              <a:buClrTx/>
              <a:buSzTx/>
              <a:buFontTx/>
              <a:buNone/>
              <a:tabLst/>
            </a:pPr>
            <a:r>
              <a:rPr kumimoji="0" lang="es-ES" altLang="es-MX" sz="1800" b="0" i="0" u="none" strike="noStrike" cap="none" normalizeH="0" baseline="0" dirty="0">
                <a:ln>
                  <a:noFill/>
                </a:ln>
                <a:solidFill>
                  <a:schemeClr val="tx1"/>
                </a:solidFill>
                <a:effectLst/>
                <a:latin typeface="Arial" panose="020B0604020202020204" pitchFamily="34" charset="0"/>
              </a:rPr>
              <a:t>(Ligado, 20 de Octubre del 2008)</a:t>
            </a:r>
          </a:p>
          <a:p>
            <a:pPr marL="0" marR="0" lvl="0" indent="0" algn="r" defTabSz="914400" rtl="0" eaLnBrk="0" fontAlgn="base" latinLnBrk="0" hangingPunct="0">
              <a:lnSpc>
                <a:spcPct val="100000"/>
              </a:lnSpc>
              <a:spcBef>
                <a:spcPct val="0"/>
              </a:spcBef>
              <a:spcAft>
                <a:spcPct val="0"/>
              </a:spcAft>
              <a:buClrTx/>
              <a:buSzTx/>
              <a:buFontTx/>
              <a:buNone/>
              <a:tabLst/>
            </a:pPr>
            <a:r>
              <a:rPr kumimoji="0" lang="es-ES" altLang="es-MX" sz="1400" b="0" i="0" u="sng" strike="noStrike" cap="none" normalizeH="0" baseline="0" dirty="0">
                <a:ln>
                  <a:noFill/>
                </a:ln>
                <a:solidFill>
                  <a:schemeClr val="tx1"/>
                </a:solidFill>
                <a:effectLst/>
                <a:latin typeface="Arial" panose="020B0604020202020204" pitchFamily="34" charset="0"/>
                <a:hlinkClick r:id="rId2"/>
              </a:rPr>
              <a:t>http://padronel.net/?s=Nuevos+indicios+sugieren+que+el+Universo+podr%C3%ADa+ser+fractal</a:t>
            </a:r>
            <a:endParaRPr kumimoji="0" lang="es-ES" altLang="es-MX" sz="1400" b="0" i="0" u="none" strike="noStrike" cap="none" normalizeH="0" baseline="0" dirty="0">
              <a:ln>
                <a:noFill/>
              </a:ln>
              <a:solidFill>
                <a:schemeClr val="tx1"/>
              </a:solidFill>
              <a:effectLst/>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chemeClr val="tx1"/>
                </a:solidFill>
                <a:effectLst/>
                <a:latin typeface="Arial" panose="020B0604020202020204" pitchFamily="34" charset="0"/>
              </a:rPr>
              <a:t>En    Fractal </a:t>
            </a:r>
            <a:r>
              <a:rPr kumimoji="0" lang="es-MX" altLang="es-MX" sz="1800" b="0" i="0" u="none" strike="noStrike" cap="none" normalizeH="0" baseline="0" dirty="0" err="1">
                <a:ln>
                  <a:noFill/>
                </a:ln>
                <a:solidFill>
                  <a:schemeClr val="tx1"/>
                </a:solidFill>
                <a:effectLst/>
                <a:latin typeface="Arial" panose="020B0604020202020204" pitchFamily="34" charset="0"/>
              </a:rPr>
              <a:t>Cosmology</a:t>
            </a:r>
            <a:r>
              <a:rPr kumimoji="0" lang="es-MX" altLang="es-MX" sz="1800" b="0" i="0" u="none" strike="noStrike" cap="none" normalizeH="0" baseline="0" dirty="0">
                <a:ln>
                  <a:noFill/>
                </a:ln>
                <a:solidFill>
                  <a:schemeClr val="tx1"/>
                </a:solidFill>
                <a:effectLst/>
                <a:latin typeface="Arial" panose="020B0604020202020204" pitchFamily="34" charset="0"/>
              </a:rPr>
              <a:t>,  Fractal </a:t>
            </a:r>
            <a:r>
              <a:rPr kumimoji="0" lang="es-MX" altLang="es-MX" sz="1800" b="0" i="0" u="none" strike="noStrike" cap="none" normalizeH="0" baseline="0" dirty="0" err="1">
                <a:ln>
                  <a:noFill/>
                </a:ln>
                <a:solidFill>
                  <a:schemeClr val="tx1"/>
                </a:solidFill>
                <a:effectLst/>
                <a:latin typeface="Arial" panose="020B0604020202020204" pitchFamily="34" charset="0"/>
              </a:rPr>
              <a:t>Relativity</a:t>
            </a:r>
            <a:r>
              <a:rPr kumimoji="0" lang="es-MX" altLang="es-MX" sz="1800" b="0" i="0" u="none" strike="noStrike" cap="none" normalizeH="0" baseline="0" dirty="0">
                <a:ln>
                  <a:noFill/>
                </a:ln>
                <a:solidFill>
                  <a:schemeClr val="tx1"/>
                </a:solidFill>
                <a:effectLst/>
                <a:latin typeface="Arial" panose="020B0604020202020204" pitchFamily="34" charset="0"/>
              </a:rPr>
              <a:t>, </a:t>
            </a:r>
            <a:r>
              <a:rPr kumimoji="0" lang="es-MX" altLang="es-MX" sz="1800" b="0" i="0" u="none" strike="noStrike" cap="none" normalizeH="0" baseline="0" dirty="0" err="1">
                <a:ln>
                  <a:noFill/>
                </a:ln>
                <a:solidFill>
                  <a:schemeClr val="tx1"/>
                </a:solidFill>
                <a:effectLst/>
                <a:latin typeface="Arial" panose="020B0604020202020204" pitchFamily="34" charset="0"/>
                <a:ea typeface="Courier New" panose="02070309020205020404" pitchFamily="49" charset="0"/>
              </a:rPr>
              <a:t>Scale</a:t>
            </a:r>
            <a:r>
              <a:rPr kumimoji="0" lang="es-MX" altLang="es-MX" sz="1800" b="0" i="0" u="none" strike="noStrike" cap="none" normalizeH="0" baseline="0" dirty="0">
                <a:ln>
                  <a:noFill/>
                </a:ln>
                <a:solidFill>
                  <a:schemeClr val="tx1"/>
                </a:solidFill>
                <a:effectLst/>
                <a:latin typeface="Arial" panose="020B0604020202020204" pitchFamily="34" charset="0"/>
                <a:ea typeface="Courier New" panose="02070309020205020404" pitchFamily="49" charset="0"/>
              </a:rPr>
              <a:t> </a:t>
            </a:r>
            <a:r>
              <a:rPr kumimoji="0" lang="es-MX" altLang="es-MX" sz="1800" b="0" i="0" u="none" strike="noStrike" cap="none" normalizeH="0" baseline="0" dirty="0" err="1">
                <a:ln>
                  <a:noFill/>
                </a:ln>
                <a:solidFill>
                  <a:schemeClr val="tx1"/>
                </a:solidFill>
                <a:effectLst/>
                <a:latin typeface="Arial" panose="020B0604020202020204" pitchFamily="34" charset="0"/>
                <a:ea typeface="Courier New" panose="02070309020205020404" pitchFamily="49" charset="0"/>
              </a:rPr>
              <a:t>Relativity</a:t>
            </a:r>
            <a:r>
              <a:rPr kumimoji="0" lang="es-MX" altLang="es-MX" sz="1800" b="0" i="0" u="none" strike="noStrike" cap="none" normalizeH="0" baseline="0" dirty="0">
                <a:ln>
                  <a:noFill/>
                </a:ln>
                <a:solidFill>
                  <a:schemeClr val="tx1"/>
                </a:solidFill>
                <a:effectLst/>
                <a:latin typeface="Arial" panose="020B0604020202020204" pitchFamily="34" charset="0"/>
                <a:ea typeface="Courier New" panose="02070309020205020404" pitchFamily="49" charset="0"/>
              </a:rPr>
              <a:t> and Fractal </a:t>
            </a:r>
            <a:r>
              <a:rPr kumimoji="0" lang="es-MX" altLang="es-MX" sz="1800" b="0" i="0" u="none" strike="noStrike" cap="none" normalizeH="0" baseline="0" dirty="0" err="1">
                <a:ln>
                  <a:noFill/>
                </a:ln>
                <a:solidFill>
                  <a:schemeClr val="tx1"/>
                </a:solidFill>
                <a:effectLst/>
                <a:latin typeface="Arial" panose="020B0604020202020204" pitchFamily="34" charset="0"/>
                <a:ea typeface="Courier New" panose="02070309020205020404" pitchFamily="49" charset="0"/>
              </a:rPr>
              <a:t>Space</a:t>
            </a:r>
            <a:r>
              <a:rPr kumimoji="0" lang="es-MX" altLang="es-MX" sz="1800" b="0" i="0" u="none" strike="noStrike" cap="none" normalizeH="0" baseline="0" dirty="0">
                <a:ln>
                  <a:noFill/>
                </a:ln>
                <a:solidFill>
                  <a:schemeClr val="tx1"/>
                </a:solidFill>
                <a:effectLst/>
                <a:latin typeface="Arial" panose="020B0604020202020204" pitchFamily="34" charset="0"/>
                <a:ea typeface="Courier New" panose="02070309020205020404" pitchFamily="49" charset="0"/>
              </a:rPr>
              <a:t>-Time</a:t>
            </a:r>
            <a:endParaRPr kumimoji="0" lang="es-MX" altLang="es-MX" sz="1800" b="0" i="0" u="none" strike="noStrike" cap="none" normalizeH="0" baseline="0" dirty="0">
              <a:ln>
                <a:noFill/>
              </a:ln>
              <a:solidFill>
                <a:schemeClr val="tx1"/>
              </a:solidFill>
              <a:effectLst/>
              <a:latin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s-ES" altLang="es-MX" sz="1800" b="0" i="0" u="none" strike="noStrike" cap="none" normalizeH="0" baseline="0" dirty="0">
                <a:ln>
                  <a:noFill/>
                </a:ln>
                <a:solidFill>
                  <a:schemeClr val="tx1"/>
                </a:solidFill>
                <a:effectLst/>
                <a:latin typeface="Arial" panose="020B0604020202020204" pitchFamily="34" charset="0"/>
              </a:rPr>
              <a:t>Dentro de    </a:t>
            </a:r>
            <a:r>
              <a:rPr kumimoji="0" lang="es-ES" altLang="es-MX" sz="1800" b="0" i="0" u="none" strike="noStrike" cap="none" normalizeH="0" baseline="0" dirty="0">
                <a:ln>
                  <a:noFill/>
                </a:ln>
                <a:solidFill>
                  <a:schemeClr val="tx1"/>
                </a:solidFill>
                <a:effectLst/>
                <a:latin typeface="Arial" panose="020B0604020202020204" pitchFamily="34" charset="0"/>
                <a:hlinkClick r:id="rId3"/>
              </a:rPr>
              <a:t>http://www.fgalindosoria.com/transfinitoydinamicadimensional/</a:t>
            </a:r>
            <a:endParaRPr kumimoji="0" lang="es-ES" altLang="es-MX"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8123988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B7C6A773-39CE-4323-9488-02CD8601FC5B}"/>
              </a:ext>
            </a:extLst>
          </p:cNvPr>
          <p:cNvSpPr/>
          <p:nvPr/>
        </p:nvSpPr>
        <p:spPr>
          <a:xfrm>
            <a:off x="1" y="0"/>
            <a:ext cx="9143999" cy="4524315"/>
          </a:xfrm>
          <a:prstGeom prst="rect">
            <a:avLst/>
          </a:prstGeom>
        </p:spPr>
        <p:txBody>
          <a:bodyPr wrap="square">
            <a:spAutoFit/>
          </a:bodyPr>
          <a:lstStyle/>
          <a:p>
            <a:r>
              <a:rPr lang="es-MX" sz="2400" b="1" dirty="0"/>
              <a:t>ACERCA DEL CONTINUO DIMENSIONAL: Un Universo Fractal</a:t>
            </a:r>
          </a:p>
          <a:p>
            <a:pPr algn="r"/>
            <a:r>
              <a:rPr lang="es-MX" sz="1400" dirty="0">
                <a:hlinkClick r:id="rId2"/>
              </a:rPr>
              <a:t>http://www.fgalindosoria.com/transfinitoydinamicadimensional/continuodimensional/cont_di2.htm</a:t>
            </a:r>
            <a:endParaRPr lang="es-MX" sz="1400" dirty="0"/>
          </a:p>
          <a:p>
            <a:r>
              <a:rPr lang="es-MX" dirty="0"/>
              <a:t>En este trabajo se presenta el espacio continuo dimensional, como un espacio en el cual se tienen tantas dimensiones como números reales, es decir es un espacio donde no se tienen 1,2,..o n dimensiones sino un numero </a:t>
            </a:r>
            <a:r>
              <a:rPr lang="es-MX" dirty="0" err="1"/>
              <a:t>transfinito</a:t>
            </a:r>
            <a:r>
              <a:rPr lang="es-MX" dirty="0"/>
              <a:t> de dimensiones y que se puede ver como un continuo de dimensiones en forma parecida a como una recta se ve como un continuo de puntos.</a:t>
            </a:r>
          </a:p>
          <a:p>
            <a:endParaRPr lang="es-MX" sz="1200" dirty="0"/>
          </a:p>
          <a:p>
            <a:r>
              <a:rPr lang="es-MX" dirty="0"/>
              <a:t>Como primer punto y con el fin de dar contexto a la idea se parte de los conceptos de fractal y de dimensión fractal y se muestran algunos ejemplos tomados de la Física, donde el concepto de dimensión fractal es fundamental, ya que se ha encontrado que existen objetos y fenómenos cuyo comportamiento depende de su dimensión fractal.</a:t>
            </a:r>
          </a:p>
          <a:p>
            <a:endParaRPr lang="es-MX" sz="1200" dirty="0"/>
          </a:p>
          <a:p>
            <a:r>
              <a:rPr lang="es-MX" dirty="0"/>
              <a:t>…se ven algunas de las técnicas que se manejan para encontrar la dimensión fractal y se muestra que para cualquier numero real x e [0,1) existe un objeto fractal que tiene dimensión x.</a:t>
            </a:r>
          </a:p>
          <a:p>
            <a:endParaRPr lang="es-MX" sz="1200" dirty="0"/>
          </a:p>
          <a:p>
            <a:r>
              <a:rPr lang="es-MX" dirty="0"/>
              <a:t>Finalmente se generaliza la idea y se plantea que el numero de dimensiones que existen son tantas como los numero reales y conforman el continuo dimensional.</a:t>
            </a:r>
          </a:p>
        </p:txBody>
      </p:sp>
      <p:sp>
        <p:nvSpPr>
          <p:cNvPr id="5" name="Rectángulo 4">
            <a:extLst>
              <a:ext uri="{FF2B5EF4-FFF2-40B4-BE49-F238E27FC236}">
                <a16:creationId xmlns:a16="http://schemas.microsoft.com/office/drawing/2014/main" id="{30F30738-B8B9-46A9-A33B-6FE270666A15}"/>
              </a:ext>
            </a:extLst>
          </p:cNvPr>
          <p:cNvSpPr/>
          <p:nvPr/>
        </p:nvSpPr>
        <p:spPr>
          <a:xfrm>
            <a:off x="0" y="4524315"/>
            <a:ext cx="9143999" cy="2400657"/>
          </a:xfrm>
          <a:prstGeom prst="rect">
            <a:avLst/>
          </a:prstGeom>
        </p:spPr>
        <p:txBody>
          <a:bodyPr wrap="square">
            <a:spAutoFit/>
          </a:bodyPr>
          <a:lstStyle/>
          <a:p>
            <a:r>
              <a:rPr lang="es-ES" sz="2400" b="1" dirty="0"/>
              <a:t>Espacio con un número </a:t>
            </a:r>
            <a:r>
              <a:rPr lang="es-ES" sz="2400" b="1" dirty="0" err="1"/>
              <a:t>transfinito</a:t>
            </a:r>
            <a:r>
              <a:rPr lang="es-ES" sz="2400" b="1" dirty="0"/>
              <a:t> de dimensiones</a:t>
            </a:r>
          </a:p>
          <a:p>
            <a:r>
              <a:rPr lang="es-MX" dirty="0"/>
              <a:t>Los </a:t>
            </a:r>
            <a:r>
              <a:rPr lang="es-MX" b="1" dirty="0"/>
              <a:t>espacios con un </a:t>
            </a:r>
            <a:r>
              <a:rPr lang="es-MX" b="1" dirty="0">
                <a:hlinkClick r:id="rId3" tooltip="Número transfinito"/>
              </a:rPr>
              <a:t>número </a:t>
            </a:r>
            <a:r>
              <a:rPr lang="es-MX" b="1" dirty="0" err="1">
                <a:hlinkClick r:id="rId3" tooltip="Número transfinito"/>
              </a:rPr>
              <a:t>transfinito</a:t>
            </a:r>
            <a:r>
              <a:rPr lang="es-MX" b="1" dirty="0"/>
              <a:t> de dimensiones</a:t>
            </a:r>
            <a:r>
              <a:rPr lang="es-MX" dirty="0"/>
              <a:t> o </a:t>
            </a:r>
            <a:r>
              <a:rPr lang="es-MX" dirty="0">
                <a:hlinkClick r:id="rId4" tooltip="Espacios transfinito dimensionales"/>
              </a:rPr>
              <a:t>espacios </a:t>
            </a:r>
            <a:r>
              <a:rPr lang="es-MX" dirty="0" err="1">
                <a:hlinkClick r:id="rId4" tooltip="Espacios transfinito dimensionales"/>
              </a:rPr>
              <a:t>transfinito</a:t>
            </a:r>
            <a:r>
              <a:rPr lang="es-MX" dirty="0">
                <a:hlinkClick r:id="rId4" tooltip="Espacios transfinito dimensionales"/>
              </a:rPr>
              <a:t> dimensionales</a:t>
            </a:r>
            <a:r>
              <a:rPr lang="es-MX" dirty="0"/>
              <a:t> surgen como una generalización de los </a:t>
            </a:r>
            <a:r>
              <a:rPr lang="es-MX" dirty="0">
                <a:hlinkClick r:id="rId5" tooltip="Espacios euclidianos"/>
              </a:rPr>
              <a:t>espacios euclidianos</a:t>
            </a:r>
            <a:r>
              <a:rPr lang="es-MX" dirty="0"/>
              <a:t>, de los </a:t>
            </a:r>
            <a:r>
              <a:rPr lang="es-MX" dirty="0">
                <a:hlinkClick r:id="rId6" tooltip="Espacios de Riemann (aún no redactado)"/>
              </a:rPr>
              <a:t>espacios de Riemann</a:t>
            </a:r>
            <a:r>
              <a:rPr lang="es-MX" dirty="0"/>
              <a:t> (espacios </a:t>
            </a:r>
            <a:r>
              <a:rPr lang="es-MX" i="1" dirty="0"/>
              <a:t>n</a:t>
            </a:r>
            <a:r>
              <a:rPr lang="es-MX" dirty="0"/>
              <a:t>-dimensionales con curvatura), de los </a:t>
            </a:r>
            <a:r>
              <a:rPr lang="es-MX" dirty="0">
                <a:hlinkClick r:id="rId7" tooltip="Espacios de Hilbert"/>
              </a:rPr>
              <a:t>espacios de Hilbert</a:t>
            </a:r>
            <a:r>
              <a:rPr lang="es-MX" dirty="0"/>
              <a:t> (espacios con un número infinito de dimensiones) y generalizan el estudio de los espacios </a:t>
            </a:r>
            <a:r>
              <a:rPr lang="es-MX" dirty="0">
                <a:hlinkClick r:id="rId8" tooltip="Continuo dimensional"/>
              </a:rPr>
              <a:t>continuo dimensional</a:t>
            </a:r>
            <a:r>
              <a:rPr lang="es-MX" dirty="0"/>
              <a:t> (espacios que tienen tantas dimensiones como la </a:t>
            </a:r>
            <a:r>
              <a:rPr lang="es-MX" dirty="0">
                <a:hlinkClick r:id="rId9" tooltip="Cardinalidad de los números reales"/>
              </a:rPr>
              <a:t>cardinalidad de los números reales</a:t>
            </a:r>
            <a:r>
              <a:rPr lang="es-MX" dirty="0"/>
              <a:t>), ya que estudian los espacios que tienen una </a:t>
            </a:r>
            <a:r>
              <a:rPr lang="es-MX" dirty="0">
                <a:hlinkClick r:id="rId10" tooltip="Cardinalidad"/>
              </a:rPr>
              <a:t>cardinalidad</a:t>
            </a:r>
            <a:r>
              <a:rPr lang="es-MX" dirty="0"/>
              <a:t> mayor que la </a:t>
            </a:r>
            <a:r>
              <a:rPr lang="es-MX" dirty="0">
                <a:hlinkClick r:id="rId11" tooltip="Cardinalidad de los números naturales"/>
              </a:rPr>
              <a:t>cardinalidad de los números naturales</a:t>
            </a:r>
            <a:r>
              <a:rPr lang="es-MX" dirty="0"/>
              <a:t>.</a:t>
            </a:r>
          </a:p>
          <a:p>
            <a:pPr algn="r"/>
            <a:r>
              <a:rPr lang="es-MX" sz="1400" dirty="0">
                <a:hlinkClick r:id="rId12"/>
              </a:rPr>
              <a:t>https://es.wikipedia.org/wiki/Espacio_con_un_n%C3%BAmero_transfinito_de_dimensiones</a:t>
            </a:r>
            <a:endParaRPr lang="es-MX" sz="1400" dirty="0"/>
          </a:p>
        </p:txBody>
      </p:sp>
    </p:spTree>
    <p:extLst>
      <p:ext uri="{BB962C8B-B14F-4D97-AF65-F5344CB8AC3E}">
        <p14:creationId xmlns:p14="http://schemas.microsoft.com/office/powerpoint/2010/main" val="35232622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BCDFF08C-441E-454D-AB38-B380685EEE29}"/>
              </a:ext>
            </a:extLst>
          </p:cNvPr>
          <p:cNvSpPr>
            <a:spLocks noChangeArrowheads="1"/>
          </p:cNvSpPr>
          <p:nvPr/>
        </p:nvSpPr>
        <p:spPr bwMode="auto">
          <a:xfrm>
            <a:off x="1" y="1309459"/>
            <a:ext cx="91440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 la representación lingüística se integran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tres aspectos de la Información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los elementos, las estructuras y la relaciones semántica</a:t>
            </a:r>
          </a:p>
        </p:txBody>
      </p:sp>
      <p:sp>
        <p:nvSpPr>
          <p:cNvPr id="22" name="Rectangle 2">
            <a:extLst>
              <a:ext uri="{FF2B5EF4-FFF2-40B4-BE49-F238E27FC236}">
                <a16:creationId xmlns:a16="http://schemas.microsoft.com/office/drawing/2014/main" id="{38F64DDB-9414-4039-BAD9-875B84ECE2DE}"/>
              </a:ext>
            </a:extLst>
          </p:cNvPr>
          <p:cNvSpPr>
            <a:spLocks noChangeArrowheads="1"/>
          </p:cNvSpPr>
          <p:nvPr/>
        </p:nvSpPr>
        <p:spPr bwMode="auto">
          <a:xfrm>
            <a:off x="0" y="2943074"/>
            <a:ext cx="9144000"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Léxico</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 Unidades Léxicas o elementos o datos o </a:t>
            </a:r>
            <a:r>
              <a:rPr kumimoji="0" lang="es-MX" altLang="es-MX" sz="3200" b="1" i="0" u="none" strike="noStrike" kern="1200" cap="none" spc="0" normalizeH="0" baseline="0" noProof="0" dirty="0">
                <a:ln>
                  <a:noFill/>
                </a:ln>
                <a:solidFill>
                  <a:srgbClr val="2D2DB9">
                    <a:lumMod val="60000"/>
                    <a:lumOff val="40000"/>
                  </a:srgbClr>
                </a:solidFill>
                <a:effectLst/>
                <a:uLnTx/>
                <a:uFillTx/>
                <a:latin typeface="Times New Roman" panose="02020603050405020304" pitchFamily="18" charset="0"/>
                <a:ea typeface="+mn-ea"/>
                <a:cs typeface="Times New Roman" panose="02020603050405020304" pitchFamily="18" charset="0"/>
              </a:rPr>
              <a:t>Variables Terminales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Sintaxis</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 </a:t>
            </a: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estructura</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 Unidades sintácticas o </a:t>
            </a:r>
            <a:r>
              <a:rPr kumimoji="0" lang="es-MX" altLang="es-MX" sz="3200" b="1" i="0" u="none" strike="noStrike" kern="1200" cap="none" spc="0" normalizeH="0" baseline="0" noProof="0" dirty="0">
                <a:ln>
                  <a:noFill/>
                </a:ln>
                <a:solidFill>
                  <a:srgbClr val="2D2DB9">
                    <a:lumMod val="60000"/>
                    <a:lumOff val="40000"/>
                  </a:srgbClr>
                </a:solidFill>
                <a:effectLst/>
                <a:uLnTx/>
                <a:uFillTx/>
                <a:latin typeface="Times New Roman" panose="02020603050405020304" pitchFamily="18" charset="0"/>
                <a:ea typeface="+mn-ea"/>
                <a:cs typeface="Times New Roman" panose="02020603050405020304" pitchFamily="18" charset="0"/>
              </a:rPr>
              <a:t>Variables no terminales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MX" altLang="es-MX"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Semántica</a:t>
            </a:r>
            <a:r>
              <a:rPr kumimoji="0" lang="es-MX" altLang="es-MX"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 procesos o acciones o Variables semánticas</a:t>
            </a:r>
          </a:p>
        </p:txBody>
      </p:sp>
      <p:sp>
        <p:nvSpPr>
          <p:cNvPr id="5" name="Rectángulo 4">
            <a:extLst>
              <a:ext uri="{FF2B5EF4-FFF2-40B4-BE49-F238E27FC236}">
                <a16:creationId xmlns:a16="http://schemas.microsoft.com/office/drawing/2014/main" id="{900F5545-B798-4CEA-B6ED-8EE953311DA5}"/>
              </a:ext>
            </a:extLst>
          </p:cNvPr>
          <p:cNvSpPr/>
          <p:nvPr/>
        </p:nvSpPr>
        <p:spPr>
          <a:xfrm>
            <a:off x="965636" y="126105"/>
            <a:ext cx="7731604" cy="1107996"/>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6600" b="1" i="1" u="none" strike="noStrike" kern="1200" cap="none" spc="0" normalizeH="0" baseline="0" noProof="0" dirty="0">
                <a:ln>
                  <a:noFill/>
                </a:ln>
                <a:solidFill>
                  <a:srgbClr val="000000"/>
                </a:solidFill>
                <a:effectLst/>
                <a:uLnTx/>
                <a:uFillTx/>
                <a:latin typeface="Times New Roman"/>
                <a:ea typeface="+mn-ea"/>
                <a:cs typeface="Times New Roman"/>
              </a:rPr>
              <a:t>Aspectos Lingüísticos</a:t>
            </a:r>
          </a:p>
        </p:txBody>
      </p:sp>
      <p:sp>
        <p:nvSpPr>
          <p:cNvPr id="6" name="Rectángulo 5">
            <a:extLst>
              <a:ext uri="{FF2B5EF4-FFF2-40B4-BE49-F238E27FC236}">
                <a16:creationId xmlns:a16="http://schemas.microsoft.com/office/drawing/2014/main" id="{CE657F20-E31F-4377-972A-A61F0343929C}"/>
              </a:ext>
            </a:extLst>
          </p:cNvPr>
          <p:cNvSpPr/>
          <p:nvPr/>
        </p:nvSpPr>
        <p:spPr>
          <a:xfrm>
            <a:off x="3087859" y="6423349"/>
            <a:ext cx="6154615"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http://www.fgalindosoria.com/</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hlinkClick r:id="rId2"/>
              </a:rPr>
              <a:t>lingüísticamatematica</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/index.htm</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13765876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F53363B-ED9A-44C8-8AC9-39D141EA7E69}"/>
              </a:ext>
            </a:extLst>
          </p:cNvPr>
          <p:cNvSpPr/>
          <p:nvPr/>
        </p:nvSpPr>
        <p:spPr>
          <a:xfrm>
            <a:off x="-1" y="707886"/>
            <a:ext cx="9144001" cy="6032421"/>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Lingüística Estructural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Ferdinand de </a:t>
            </a:r>
            <a:r>
              <a:rPr kumimoji="0" lang="es-MX" sz="1800" b="0" i="1" u="none" strike="noStrike" kern="1200" cap="none" spc="0" normalizeH="0" baseline="0" noProof="0" dirty="0">
                <a:ln>
                  <a:noFill/>
                </a:ln>
                <a:solidFill>
                  <a:srgbClr val="000000"/>
                </a:solidFill>
                <a:effectLst/>
                <a:uLnTx/>
                <a:uFillTx/>
                <a:latin typeface="Times New Roman"/>
                <a:ea typeface="+mn-ea"/>
                <a:cs typeface="Times New Roman"/>
              </a:rPr>
              <a:t>Saussure</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(Ginebra, 26 de noviembre de 1857 – </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rPr>
              <a:t>Morges</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 22 de febrero de 1913) fue un lingüista suizo, cuyas ideas sirvieron para el inicio y posterior desarrollo del estudio de la lingüística moderna en el siglo XX.​​​​ Se le conoce como el padre de la "lingüística estructural“</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2"/>
              </a:rPr>
              <a:t>https://es.wikipedia.org/wiki/Ferdinand_de_Saussure</a:t>
            </a:r>
            <a:endParaRPr kumimoji="0" lang="es-MX" alt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Lingüística Generativo Transformacional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tras la publicación de la obra ….Estructuras Sintácticas….Noam Chomsky (Filadelfia, 1928) es el fundador de la lingüística generativa y transformacional.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http://www.csub.edu/~tfernandez_ulloa/spanishlinguistics/chomsky%20y%20la%20gramatica%20generativa.pdf</a:t>
            </a:r>
            <a:endParaRPr kumimoji="0" lang="es-MX" sz="16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MX" altLang="es-MX" sz="1200" b="1"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Enfoque Lingüístico</a:t>
            </a:r>
            <a:endParaRPr kumimoji="0" lang="es-MX" altLang="es-MX" sz="40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rPr>
              <a:t>Cualquier cosa se puede ver como una oración de algún lenguaje</a:t>
            </a:r>
          </a:p>
          <a:p>
            <a:pPr lvl="0" algn="ctr" defTabSz="914400" eaLnBrk="0" fontAlgn="base" hangingPunct="0">
              <a:spcBef>
                <a:spcPct val="0"/>
              </a:spcBef>
              <a:spcAft>
                <a:spcPct val="0"/>
              </a:spcAft>
              <a:defRPr/>
            </a:pPr>
            <a:r>
              <a:rPr lang="es-MX" dirty="0">
                <a:solidFill>
                  <a:srgbClr val="000000"/>
                </a:solidFill>
                <a:hlinkClick r:id="rId4"/>
              </a:rPr>
              <a:t>http://www.fgalindosoria.com/linguisticamatematica/#enfoque_linguistico</a:t>
            </a:r>
            <a:endParaRPr lang="es-MX" dirty="0">
              <a:solidFill>
                <a:srgbClr val="000000"/>
              </a:solidFill>
            </a:endParaRPr>
          </a:p>
          <a:p>
            <a:pPr lvl="0" algn="ctr" defTabSz="914400" eaLnBrk="0" fontAlgn="base" hangingPunct="0">
              <a:spcBef>
                <a:spcPct val="0"/>
              </a:spcBef>
              <a:spcAft>
                <a:spcPct val="0"/>
              </a:spcAft>
              <a:defRPr/>
            </a:pPr>
            <a:endParaRPr kumimoji="0" lang="es-MX" sz="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5"/>
              </a:rPr>
              <a:t>http://www.fgalindosoria.com/</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hlinkClick r:id="rId5"/>
              </a:rPr>
              <a:t>lingüísticamatematica</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5"/>
              </a:rPr>
              <a:t>/index.htm</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3" name="Rectángulo 2">
            <a:extLst>
              <a:ext uri="{FF2B5EF4-FFF2-40B4-BE49-F238E27FC236}">
                <a16:creationId xmlns:a16="http://schemas.microsoft.com/office/drawing/2014/main" id="{98C66A70-1DAB-41CB-8138-AA72CF40E69B}"/>
              </a:ext>
            </a:extLst>
          </p:cNvPr>
          <p:cNvSpPr/>
          <p:nvPr/>
        </p:nvSpPr>
        <p:spPr>
          <a:xfrm>
            <a:off x="0" y="0"/>
            <a:ext cx="7891006" cy="707886"/>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000" b="1" i="0" u="none" strike="noStrike" kern="1200" cap="none" spc="0" normalizeH="0" baseline="0" noProof="0" dirty="0">
                <a:ln>
                  <a:noFill/>
                </a:ln>
                <a:solidFill>
                  <a:srgbClr val="000000"/>
                </a:solidFill>
                <a:effectLst/>
                <a:uLnTx/>
                <a:uFillTx/>
                <a:latin typeface="Times New Roman"/>
                <a:ea typeface="+mn-ea"/>
                <a:cs typeface="Times New Roman"/>
              </a:rPr>
              <a:t>Tres Revoluciones en la Lingüística</a:t>
            </a:r>
          </a:p>
        </p:txBody>
      </p:sp>
    </p:spTree>
    <p:extLst>
      <p:ext uri="{BB962C8B-B14F-4D97-AF65-F5344CB8AC3E}">
        <p14:creationId xmlns:p14="http://schemas.microsoft.com/office/powerpoint/2010/main" val="121607907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52E124F-713A-4259-BC4C-F4C411B66136}"/>
              </a:ext>
            </a:extLst>
          </p:cNvPr>
          <p:cNvSpPr/>
          <p:nvPr/>
        </p:nvSpPr>
        <p:spPr>
          <a:xfrm>
            <a:off x="351691" y="4760523"/>
            <a:ext cx="8721969" cy="190821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Software de Base y Lingüística Computacional en el Instituto de Cálculo  de 1961 a 1965</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rPr>
              <a:t>lamina 65</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Dra. Victoria Raquel Bajar</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12 al 15 de mayo de 2011</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ES" sz="1400" b="1"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a:hlinkClick r:id="rId2"/>
              </a:rPr>
              <a:t>www.fgalindosoria.com/informaticos/investigadores/Victoria_Raquel_Bajar_Simsolo/JC/Jornadas_Clementina_VBajar_15Mayo2011.ppt</a:t>
            </a:r>
            <a:endParaRPr kumimoji="0" lang="es-MX" sz="14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3" name="Rectángulo 2">
            <a:extLst>
              <a:ext uri="{FF2B5EF4-FFF2-40B4-BE49-F238E27FC236}">
                <a16:creationId xmlns:a16="http://schemas.microsoft.com/office/drawing/2014/main" id="{53913477-3A94-4CA8-B577-955FA7800377}"/>
              </a:ext>
            </a:extLst>
          </p:cNvPr>
          <p:cNvSpPr/>
          <p:nvPr/>
        </p:nvSpPr>
        <p:spPr>
          <a:xfrm>
            <a:off x="351692" y="512427"/>
            <a:ext cx="8440615" cy="4062651"/>
          </a:xfrm>
          <a:prstGeom prst="rect">
            <a:avLst/>
          </a:prstGeom>
          <a:solidFill>
            <a:schemeClr val="accent3">
              <a:lumMod val="95000"/>
            </a:schemeClr>
          </a:solidFill>
        </p:spPr>
        <p:txBody>
          <a:bodyPr wrap="square">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s-MX" sz="4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Noam Chomsky </a:t>
            </a:r>
            <a:r>
              <a:rPr kumimoji="0" lang="es-MX"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llamaba la atención </a:t>
            </a: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s-MX"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fuertemente:</a:t>
            </a:r>
          </a:p>
          <a:p>
            <a:pPr marL="0" marR="0" lvl="0" indent="0" algn="ctr" defTabSz="457200" rtl="0" eaLnBrk="1" fontAlgn="auto" latinLnBrk="0" hangingPunct="1">
              <a:lnSpc>
                <a:spcPct val="100000"/>
              </a:lnSpc>
              <a:spcBef>
                <a:spcPts val="0"/>
              </a:spcBef>
              <a:spcAft>
                <a:spcPts val="600"/>
              </a:spcAft>
              <a:buClrTx/>
              <a:buSzTx/>
              <a:buFontTx/>
              <a:buNone/>
              <a:tabLst/>
              <a:defRPr/>
            </a:pPr>
            <a:endParaRPr kumimoji="0" 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s-MX"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antes de traducir había que hacer</a:t>
            </a: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s-MX"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lingüística computacional,</a:t>
            </a:r>
          </a:p>
          <a:p>
            <a:pPr marL="0" marR="0" lvl="0" indent="0" algn="ctr" defTabSz="457200" rtl="0" eaLnBrk="1" fontAlgn="auto" latinLnBrk="0" hangingPunct="1">
              <a:lnSpc>
                <a:spcPct val="100000"/>
              </a:lnSpc>
              <a:spcBef>
                <a:spcPts val="0"/>
              </a:spcBef>
              <a:spcAft>
                <a:spcPts val="600"/>
              </a:spcAft>
              <a:buClrTx/>
              <a:buSzTx/>
              <a:buFontTx/>
              <a:buNone/>
              <a:tabLst/>
              <a:defRPr/>
            </a:pPr>
            <a:endParaRPr kumimoji="0" 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s-MX" sz="4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y antes de ello: lingüística matemática</a:t>
            </a: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rPr>
              <a:t>.</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a:endParaRPr>
          </a:p>
        </p:txBody>
      </p:sp>
    </p:spTree>
    <p:extLst>
      <p:ext uri="{BB962C8B-B14F-4D97-AF65-F5344CB8AC3E}">
        <p14:creationId xmlns:p14="http://schemas.microsoft.com/office/powerpoint/2010/main" val="1910410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476A51AD-DC05-4793-8B1E-6BD749611FC4}"/>
              </a:ext>
            </a:extLst>
          </p:cNvPr>
          <p:cNvSpPr>
            <a:spLocks noGrp="1" noChangeArrowheads="1"/>
          </p:cNvSpPr>
          <p:nvPr>
            <p:ph type="title" idx="4294967295"/>
          </p:nvPr>
        </p:nvSpPr>
        <p:spPr>
          <a:xfrm>
            <a:off x="-253218" y="409575"/>
            <a:ext cx="9397218" cy="1192237"/>
          </a:xfrm>
        </p:spPr>
        <p:txBody>
          <a:bodyPr/>
          <a:lstStyle/>
          <a:p>
            <a:pPr eaLnBrk="1" hangingPunct="1"/>
            <a:r>
              <a:rPr lang="es-ES" altLang="es-MX" sz="2800" b="1" dirty="0">
                <a:cs typeface="Times New Roman" panose="02020603050405020304" pitchFamily="18" charset="0"/>
              </a:rPr>
              <a:t>Psicólogos, </a:t>
            </a:r>
            <a:r>
              <a:rPr lang="es-ES" altLang="es-MX" sz="2800" b="1" dirty="0" err="1">
                <a:cs typeface="Times New Roman" panose="02020603050405020304" pitchFamily="18" charset="0"/>
              </a:rPr>
              <a:t>Neurofisiólogos</a:t>
            </a:r>
            <a:r>
              <a:rPr lang="es-ES" altLang="es-MX" sz="2800" b="1" dirty="0">
                <a:cs typeface="Times New Roman" panose="02020603050405020304" pitchFamily="18" charset="0"/>
              </a:rPr>
              <a:t>, Filósofos, Físicos, Matemáticos, Lingüistas, Biólogos, Fisiólogos,  y otros,</a:t>
            </a:r>
            <a:br>
              <a:rPr lang="es-ES" altLang="es-MX" sz="2800" b="1" dirty="0">
                <a:cs typeface="Times New Roman" panose="02020603050405020304" pitchFamily="18" charset="0"/>
              </a:rPr>
            </a:br>
            <a:r>
              <a:rPr lang="es-ES" altLang="es-MX" sz="1000" b="1" dirty="0">
                <a:cs typeface="Times New Roman" panose="02020603050405020304" pitchFamily="18" charset="0"/>
              </a:rPr>
              <a:t> </a:t>
            </a:r>
            <a:br>
              <a:rPr lang="es-ES" altLang="es-MX" sz="1000" b="1" dirty="0">
                <a:cs typeface="Times New Roman" panose="02020603050405020304" pitchFamily="18" charset="0"/>
              </a:rPr>
            </a:br>
            <a:r>
              <a:rPr lang="es-ES" altLang="es-MX" sz="2800" b="1" dirty="0">
                <a:cs typeface="Times New Roman" panose="02020603050405020304" pitchFamily="18" charset="0"/>
              </a:rPr>
              <a:t>se dieron cuenta de que tenían múltiples puntos de contacto</a:t>
            </a:r>
            <a:r>
              <a:rPr lang="es-ES" altLang="es-MX" sz="2800" b="1" dirty="0">
                <a:solidFill>
                  <a:schemeClr val="tx1"/>
                </a:solidFill>
                <a:latin typeface="Arial Unicode MS" pitchFamily="34" charset="-128"/>
                <a:cs typeface="Times New Roman" panose="02020603050405020304" pitchFamily="18" charset="0"/>
              </a:rPr>
              <a:t> </a:t>
            </a:r>
            <a:endParaRPr lang="es-ES" altLang="es-MX" sz="3200" b="1" dirty="0">
              <a:latin typeface="Arial Unicode MS" pitchFamily="34" charset="-128"/>
              <a:cs typeface="Times New Roman" panose="02020603050405020304" pitchFamily="18" charset="0"/>
            </a:endParaRPr>
          </a:p>
        </p:txBody>
      </p:sp>
      <p:pic>
        <p:nvPicPr>
          <p:cNvPr id="10243" name="Picture 4" descr="http://www.rutherfordjournal.org/images/020101-04.jpg">
            <a:extLst>
              <a:ext uri="{FF2B5EF4-FFF2-40B4-BE49-F238E27FC236}">
                <a16:creationId xmlns:a16="http://schemas.microsoft.com/office/drawing/2014/main" id="{848A7F3E-62E7-4732-86AB-06FE4634264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773680" y="1601812"/>
            <a:ext cx="5943600"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5">
            <a:extLst>
              <a:ext uri="{FF2B5EF4-FFF2-40B4-BE49-F238E27FC236}">
                <a16:creationId xmlns:a16="http://schemas.microsoft.com/office/drawing/2014/main" id="{53C04A3A-EEBC-4B16-BEC6-38ADFD03BF74}"/>
              </a:ext>
            </a:extLst>
          </p:cNvPr>
          <p:cNvSpPr>
            <a:spLocks noChangeArrowheads="1"/>
          </p:cNvSpPr>
          <p:nvPr/>
        </p:nvSpPr>
        <p:spPr bwMode="auto">
          <a:xfrm>
            <a:off x="426720" y="2216968"/>
            <a:ext cx="2133600" cy="332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s-MX" sz="20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W.Ross</a:t>
            </a:r>
            <a:r>
              <a:rPr kumimoji="0" lang="en-US" altLang="es-MX" sz="20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Ashby, Warren McCulloch, Grey Walter, and Norbert Wiener at a meeting in Paris.</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s-ES" altLang="es-MX" sz="20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altLang="es-MX" sz="18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From</a:t>
            </a:r>
            <a:r>
              <a:rPr kumimoji="0" lang="fr-FR" alt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Pierre de </a:t>
            </a:r>
            <a:r>
              <a:rPr kumimoji="0" lang="fr-FR" altLang="es-MX" sz="18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Latil</a:t>
            </a:r>
            <a:r>
              <a:rPr kumimoji="0" lang="fr-FR" alt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La Pensée Artificielle (Gallimard 1953) </a:t>
            </a:r>
            <a:endParaRPr kumimoji="0" lang="es-ES" alt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62379660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9134C0AC-FA2A-4BBB-A1CD-732547215C2F}"/>
              </a:ext>
            </a:extLst>
          </p:cNvPr>
          <p:cNvPicPr>
            <a:picLocks noChangeAspect="1"/>
          </p:cNvPicPr>
          <p:nvPr/>
        </p:nvPicPr>
        <p:blipFill>
          <a:blip r:embed="rId2"/>
          <a:stretch>
            <a:fillRect/>
          </a:stretch>
        </p:blipFill>
        <p:spPr>
          <a:xfrm>
            <a:off x="3703000" y="0"/>
            <a:ext cx="5286256" cy="6858000"/>
          </a:xfrm>
          <a:prstGeom prst="rect">
            <a:avLst/>
          </a:prstGeom>
        </p:spPr>
      </p:pic>
      <p:sp>
        <p:nvSpPr>
          <p:cNvPr id="3" name="Rectangle 1">
            <a:extLst>
              <a:ext uri="{FF2B5EF4-FFF2-40B4-BE49-F238E27FC236}">
                <a16:creationId xmlns:a16="http://schemas.microsoft.com/office/drawing/2014/main" id="{DD51E784-AC0C-4D88-9D52-2C0E6E30F440}"/>
              </a:ext>
            </a:extLst>
          </p:cNvPr>
          <p:cNvSpPr>
            <a:spLocks noChangeArrowheads="1"/>
          </p:cNvSpPr>
          <p:nvPr/>
        </p:nvSpPr>
        <p:spPr bwMode="auto">
          <a:xfrm>
            <a:off x="154744" y="0"/>
            <a:ext cx="3405980"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altLang="es-MX" sz="4400" b="1" i="0" u="none" strike="noStrike" kern="1200" cap="none" spc="0" normalizeH="0" baseline="0" noProof="0" dirty="0">
                <a:ln>
                  <a:noFill/>
                </a:ln>
                <a:solidFill>
                  <a:srgbClr val="000000"/>
                </a:solidFill>
                <a:effectLst/>
                <a:uLnTx/>
                <a:uFillTx/>
                <a:latin typeface="Times New Roman"/>
                <a:ea typeface="+mn-ea"/>
                <a:cs typeface="Times New Roman"/>
              </a:rPr>
              <a:t>Enfoque Lingüístico y Lingüística Matemática</a:t>
            </a:r>
            <a:endParaRPr kumimoji="0" lang="es-MX" altLang="es-MX" sz="4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3"/>
              </a:rPr>
              <a:t>http://www.fgalindosoria.com/</a:t>
            </a:r>
            <a:r>
              <a:rPr kumimoji="0" lang="es-MX" sz="1800" b="0" i="0" u="none" strike="noStrike" kern="1200" cap="none" spc="0" normalizeH="0" baseline="0" noProof="0" dirty="0" err="1">
                <a:ln>
                  <a:noFill/>
                </a:ln>
                <a:solidFill>
                  <a:srgbClr val="000000"/>
                </a:solidFill>
                <a:effectLst/>
                <a:uLnTx/>
                <a:uFillTx/>
                <a:latin typeface="Times New Roman"/>
                <a:ea typeface="+mn-ea"/>
                <a:cs typeface="Times New Roman"/>
                <a:hlinkClick r:id="rId3"/>
              </a:rPr>
              <a:t>lingüísticamatematica</a:t>
            </a: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3"/>
              </a:rPr>
              <a:t>/index.htm</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600" b="0" i="0" u="none" strike="noStrike" kern="1200" cap="none" spc="0" normalizeH="0" baseline="0" noProof="0" dirty="0">
                <a:ln>
                  <a:noFill/>
                </a:ln>
                <a:solidFill>
                  <a:srgbClr val="FF0000"/>
                </a:solidFill>
                <a:effectLst/>
                <a:uLnTx/>
                <a:uFillTx/>
                <a:latin typeface="Times New Roman"/>
                <a:ea typeface="+mn-ea"/>
                <a:cs typeface="Times New Roman"/>
              </a:rPr>
              <a:t>Algunas Relaciones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1800" b="0" i="0" u="none" strike="noStrike" kern="1200" cap="none" spc="0" normalizeH="0" baseline="0" noProof="0" dirty="0" bmk="_Hlk493345110">
                <a:ln>
                  <a:noFill/>
                </a:ln>
                <a:solidFill>
                  <a:srgbClr val="0563C1"/>
                </a:solidFill>
                <a:effectLst/>
                <a:uLnTx/>
                <a:uFillTx/>
                <a:latin typeface="Times New Roman"/>
                <a:ea typeface="+mn-ea"/>
                <a:cs typeface="Times New Roman"/>
                <a:hlinkClick r:id="rId4"/>
              </a:rPr>
              <a:t>www.fgalindosoria.com/relations/linguistica_matematica/linguistica_matematica.pdf</a:t>
            </a:r>
            <a:endParaRPr kumimoji="0" lang="es-ES" altLang="es-MX" sz="1800" b="0" i="0" u="none" strike="noStrike" kern="1200" cap="none" spc="0" normalizeH="0" baseline="0" noProof="0" dirty="0" bmk="_Hlk493345110">
              <a:ln>
                <a:noFill/>
              </a:ln>
              <a:solidFill>
                <a:srgbClr val="0563C1"/>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 altLang="es-MX" sz="12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1800" b="0" i="0" u="none" strike="noStrike" kern="1200" cap="none" spc="0" normalizeH="0" baseline="0" noProof="0" dirty="0">
                <a:ln>
                  <a:noFill/>
                </a:ln>
                <a:solidFill>
                  <a:srgbClr val="0000FF"/>
                </a:solidFill>
                <a:effectLst/>
                <a:uLnTx/>
                <a:uFillTx/>
                <a:latin typeface="Times New Roman"/>
                <a:ea typeface="+mn-ea"/>
                <a:cs typeface="Times New Roman"/>
                <a:hlinkClick r:id="rId5"/>
              </a:rPr>
              <a:t>www.fgalindosoria.com/relations/linguistica_matematica/linguistica_matematica.docx</a:t>
            </a:r>
            <a:endParaRPr kumimoji="0" lang="es-ES" alt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23601562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1D3D590-C5C1-4EAA-BB62-B5C8952E12DD}"/>
              </a:ext>
            </a:extLst>
          </p:cNvPr>
          <p:cNvSpPr/>
          <p:nvPr/>
        </p:nvSpPr>
        <p:spPr>
          <a:xfrm>
            <a:off x="393896" y="642069"/>
            <a:ext cx="8567224" cy="429348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6600" b="1" i="0" u="none" strike="noStrike" kern="1200" cap="none" spc="0" normalizeH="0" baseline="0" noProof="0" dirty="0">
                <a:ln>
                  <a:noFill/>
                </a:ln>
                <a:solidFill>
                  <a:srgbClr val="000000"/>
                </a:solidFill>
                <a:effectLst/>
                <a:uLnTx/>
                <a:uFillTx/>
                <a:latin typeface="Times New Roman"/>
                <a:ea typeface="+mn-ea"/>
                <a:cs typeface="Times New Roman"/>
              </a:rPr>
              <a:t>Información Biológica: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1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0000"/>
                </a:solidFill>
                <a:effectLst/>
                <a:uLnTx/>
                <a:uFillTx/>
                <a:latin typeface="Times New Roman"/>
                <a:ea typeface="+mn-ea"/>
                <a:cs typeface="Times New Roman"/>
              </a:rPr>
              <a:t>Mensajeros químicos</a:t>
            </a:r>
            <a:endParaRPr kumimoji="0" lang="es-MX" sz="2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hlinkClick r:id="rId2" tooltip="Hormona"/>
              </a:rPr>
              <a:t>hormonas</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hlinkClick r:id="rId3" tooltip="Neurotransmisor"/>
              </a:rPr>
              <a:t>neurotransmisores</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hlinkClick r:id="rId4" tooltip="Feromona"/>
              </a:rPr>
              <a:t>feromonas</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 </a:t>
            </a:r>
            <a:r>
              <a:rPr kumimoji="0" lang="es-MX" sz="2400" b="0" i="0" u="none" strike="noStrike" kern="1200" cap="none" spc="0" normalizeH="0" baseline="0" noProof="0" dirty="0" err="1">
                <a:ln>
                  <a:noFill/>
                </a:ln>
                <a:solidFill>
                  <a:srgbClr val="000000"/>
                </a:solidFill>
                <a:effectLst/>
                <a:uLnTx/>
                <a:uFillTx/>
                <a:latin typeface="Times New Roman"/>
                <a:ea typeface="+mn-ea"/>
                <a:cs typeface="Times New Roman"/>
                <a:hlinkClick r:id="rId5" tooltip="Autacoide"/>
              </a:rPr>
              <a:t>autacoides</a:t>
            </a: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hlinkClick r:id="rId5" tooltip="Autacoide"/>
              </a:rPr>
              <a:t>,</a:t>
            </a:r>
            <a:endParaRPr kumimoji="0" lang="es-MX" sz="2400" b="0" i="0" u="none" strike="noStrike" kern="1200" cap="none" spc="0" normalizeH="0" baseline="0" noProof="0" dirty="0">
              <a:ln>
                <a:noFill/>
              </a:ln>
              <a:solidFill>
                <a:srgbClr val="FF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000000"/>
                </a:solidFill>
                <a:effectLst/>
                <a:uLnTx/>
                <a:uFillTx/>
                <a:latin typeface="Times New Roman"/>
                <a:ea typeface="+mn-ea"/>
                <a:cs typeface="Times New Roman"/>
              </a:rPr>
              <a:t>Sistema endocrino; sistema exocrino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6"/>
              </a:rPr>
              <a:t>http://www.fgalindosoria.com/informatica/information/biological/chemical_messenger</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1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0000"/>
                </a:solidFill>
                <a:effectLst/>
                <a:uLnTx/>
                <a:uFillTx/>
                <a:latin typeface="Times New Roman"/>
                <a:ea typeface="+mn-ea"/>
                <a:cs typeface="Times New Roman"/>
              </a:rPr>
              <a:t>Genética</a:t>
            </a:r>
            <a:endParaRPr kumimoji="0" lang="es-MX" sz="2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7"/>
              </a:rPr>
              <a:t>http://www.fgalindosoria.com/informatica/information/biological/genetics</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100" b="0" i="0" u="none" strike="noStrike" kern="1200" cap="none" spc="0" normalizeH="0" baseline="0" noProof="0" dirty="0">
                <a:ln>
                  <a:noFill/>
                </a:ln>
                <a:solidFill>
                  <a:srgbClr val="000000"/>
                </a:solidFill>
                <a:effectLst/>
                <a:uLnTx/>
                <a:uFillTx/>
                <a:latin typeface="Times New Roman"/>
                <a:ea typeface="+mn-ea"/>
                <a:cs typeface="Times New Roman"/>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0000"/>
                </a:solidFill>
                <a:effectLst/>
                <a:uLnTx/>
                <a:uFillTx/>
                <a:latin typeface="Times New Roman"/>
                <a:ea typeface="+mn-ea"/>
                <a:cs typeface="Times New Roman"/>
              </a:rPr>
              <a:t>Sistema Nervioso y Sistema Neuronal</a:t>
            </a:r>
            <a:endParaRPr kumimoji="0" lang="es-MX" sz="2400" b="0" i="0" u="none" strike="noStrike" kern="1200" cap="none" spc="0" normalizeH="0" baseline="0" noProof="0" dirty="0">
              <a:ln>
                <a:noFill/>
              </a:ln>
              <a:solidFill>
                <a:srgbClr val="000000"/>
              </a:solidFill>
              <a:effectLst/>
              <a:uLnTx/>
              <a:uFillTx/>
              <a:latin typeface="Times New Roman"/>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a:ea typeface="+mn-ea"/>
                <a:cs typeface="Times New Roman"/>
                <a:hlinkClick r:id="rId8"/>
              </a:rPr>
              <a:t>http://www.fgalindosoria.com/informatica/information/biological/nervous_system</a:t>
            </a:r>
            <a:endParaRPr kumimoji="0" lang="es-MX" sz="18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Tree>
    <p:extLst>
      <p:ext uri="{BB962C8B-B14F-4D97-AF65-F5344CB8AC3E}">
        <p14:creationId xmlns:p14="http://schemas.microsoft.com/office/powerpoint/2010/main" val="149730443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86A3D69-EABB-4B48-9332-F599E1F01B00}"/>
              </a:ext>
            </a:extLst>
          </p:cNvPr>
          <p:cNvSpPr/>
          <p:nvPr/>
        </p:nvSpPr>
        <p:spPr>
          <a:xfrm>
            <a:off x="140677" y="105405"/>
            <a:ext cx="9003323" cy="449353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3. </a:t>
            </a: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El </a:t>
            </a:r>
            <a:r>
              <a:rPr kumimoji="0" lang="es-MX" sz="2400" b="1"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a:hlinkClick r:id="rId2"/>
              </a:rPr>
              <a:t>ADN</a:t>
            </a: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 como portador de la información genética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”3.1. ADN </a:t>
            </a:r>
            <a:r>
              <a:rPr kumimoji="0" lang="es-MX" sz="24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versus</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 proteínas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En 1869, F. Miescher, descubre en los núcleos celulares una sustancia blanca y ligeramente ácida a la que llamó nucleína. Posteriormente, se sabe que forma unos cuerpos alargados llamados cromosomas y que estos están formados por ácido desoxirribonucleico y proteínas.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Los científicos andaban buscando el "lenguaje de la vida" y, en este sentido, los teóricos pensaban que eran las proteínas las moléculas portadoras del mensaje hereditario. Los partidarios de la otra hipótesis, el ADN (DNA en inglés) como portador de la información, prestaron atención a un experimento que realizó F. Griffith. Usando una bacteria neumococo (</a:t>
            </a:r>
            <a:r>
              <a:rPr kumimoji="0" lang="es-MX" sz="2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a:rPr>
              <a:t>Streptococcus</a:t>
            </a:r>
            <a:r>
              <a:rPr kumimoji="0" lang="es-MX" sz="20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 </a:t>
            </a:r>
            <a:r>
              <a:rPr kumimoji="0" lang="es-MX" sz="20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a:rPr>
              <a:t>pneumoniae</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 consiguió poner de manifiesto el fenómeno de la</a:t>
            </a:r>
            <a:r>
              <a:rPr kumimoji="0" lang="es-MX" sz="20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a:hlinkClick r:id="rId3"/>
              </a:rPr>
              <a:t> transformación bacteriana</a:t>
            </a: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 haciendo que bacterias no patógenas se transformaran en otras patógenas”</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hlinkClick r:id="rId3"/>
              </a:rPr>
              <a:t>http://recursos.cnice.mec.es/biologia/bachillerato/segundo/biologia/ud05/02_05_04_02_03.html</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endParaRPr>
          </a:p>
        </p:txBody>
      </p:sp>
      <p:sp>
        <p:nvSpPr>
          <p:cNvPr id="3" name="Rectángulo 2">
            <a:extLst>
              <a:ext uri="{FF2B5EF4-FFF2-40B4-BE49-F238E27FC236}">
                <a16:creationId xmlns:a16="http://schemas.microsoft.com/office/drawing/2014/main" id="{7D0F4069-50F3-4DE8-932B-D34AC513C7AF}"/>
              </a:ext>
            </a:extLst>
          </p:cNvPr>
          <p:cNvSpPr/>
          <p:nvPr/>
        </p:nvSpPr>
        <p:spPr>
          <a:xfrm>
            <a:off x="140677" y="4752047"/>
            <a:ext cx="9003324" cy="200054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Experimento de Griffith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Wikipedia (20130330)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“El experimento de Griffith, llevado a cabo en </a:t>
            </a:r>
            <a:r>
              <a:rPr kumimoji="0" lang="es-MX" sz="20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hlinkClick r:id="rId4" tooltip="1928"/>
              </a:rPr>
              <a:t>1928</a:t>
            </a:r>
            <a:r>
              <a:rPr kumimoji="0" 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 fue uno de los primeros experimentos que demostró que las </a:t>
            </a:r>
            <a:r>
              <a:rPr kumimoji="0" lang="es-MX" sz="20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hlinkClick r:id="rId5" tooltip="Bacterias"/>
              </a:rPr>
              <a:t>bacterias</a:t>
            </a:r>
            <a:r>
              <a:rPr kumimoji="0" 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 eran capaces de transferir información genética mediante un proceso llamado </a:t>
            </a:r>
            <a:r>
              <a:rPr kumimoji="0" lang="es-MX" sz="2000" b="0" i="0" u="sng"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hlinkClick r:id="rId6" tooltip="Transformación (genética)"/>
              </a:rPr>
              <a:t>transformación</a:t>
            </a:r>
            <a:r>
              <a:rPr kumimoji="0" lang="es-MX" sz="20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a:rPr>
              <a:t>.”</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hlinkClick r:id="rId7"/>
              </a:rPr>
              <a:t>http://es.wikipedia.org/wiki/Experimento_de_Griffith</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endParaRPr>
          </a:p>
        </p:txBody>
      </p:sp>
    </p:spTree>
    <p:extLst>
      <p:ext uri="{BB962C8B-B14F-4D97-AF65-F5344CB8AC3E}">
        <p14:creationId xmlns:p14="http://schemas.microsoft.com/office/powerpoint/2010/main" val="36333169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AADCD8C-8ED9-41C2-B993-A16D8F68AE18}"/>
              </a:ext>
            </a:extLst>
          </p:cNvPr>
          <p:cNvSpPr/>
          <p:nvPr/>
        </p:nvSpPr>
        <p:spPr>
          <a:xfrm>
            <a:off x="0" y="36112"/>
            <a:ext cx="9144000" cy="67403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a:rPr>
              <a:t>Trasposones</a:t>
            </a:r>
            <a:endParaRPr kumimoji="0" lang="es-MX"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a partir de los genes pudo ver la estructura de las plantas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rPr>
              <a:t>Barbara </a:t>
            </a:r>
            <a:r>
              <a:rPr kumimoji="0" lang="es-MX" sz="32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a:rPr>
              <a:t>McClintock</a:t>
            </a:r>
            <a:endParaRPr kumimoji="0" lang="es-MX" sz="32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 el código genético el orden de los elementos es fundamental</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como lo demostró </a:t>
            </a:r>
            <a:r>
              <a:rPr kumimoji="0" lang="es-ES" sz="1800" b="0"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Barbara </a:t>
            </a:r>
            <a:r>
              <a:rPr kumimoji="0" lang="es-ES" sz="1800" b="0" i="0" u="sng"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McClintock</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descubridora de los transposones  que son componentes genéticos que pueden cambiar de sitio en el genoma y que al cambiar de sitio cambian las propiedades del ser producido, como encontró la Dra. Barbara </a:t>
            </a:r>
            <a:r>
              <a:rPr kumimoji="0" lang="es-E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McClintock's</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que al estudiar diferentes tipos de maíz encontró los transposones y descubrió que dependiendo del lugar que ocupaba cierto tipo de </a:t>
            </a:r>
            <a:r>
              <a:rPr kumimoji="0" lang="es-E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transposon</a:t>
            </a:r>
            <a:r>
              <a:rPr kumimoji="0" lang="es-E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era el color del maíz </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Barbara </a:t>
            </a:r>
            <a:r>
              <a:rPr kumimoji="0" lang="es-MX"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McClintock</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descubre los transposones - los genes que pueden saltar de un cromosoma -, mientras que al tratar de explicar las variaciones de color en el maíz. Los transposones son segmentos de ADN que pueden moverse a diferentes posiciones en el genoma de una sola célula. En el proceso, pueden causar mutaciones y aumentar (o disminuir) la cantidad de ADN en el genoma. Estos segmentos móviles del ADN son a veces llamados "genes saltarines".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a:rPr>
              <a:t>http://listas.20minutos.es/lista/los-100-mas-grandes-descubrimientos-cientificos-de-la-historia-305856/</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Con el descubrimiento de los transposones, estableció los fundamentos para entender la relación entre la distribución de los genes y la estructura de los organismos.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100 Grandes Descubrimientos – GENETICA. A partir de los 13;12 minutos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sng" strike="noStrike" kern="1200" cap="none" spc="0" normalizeH="0" baseline="0" noProof="0" dirty="0">
                <a:ln>
                  <a:noFill/>
                </a:ln>
                <a:solidFill>
                  <a:srgbClr val="0563C1"/>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3"/>
              </a:rPr>
              <a:t>https://www.youtube.com/watch?v=npcnktD_BXY</a:t>
            </a:r>
            <a:endParaRPr kumimoji="0" lang="es-MX" sz="1800" b="0" i="0" u="sng" strike="noStrike" kern="1200" cap="none" spc="0" normalizeH="0" baseline="0" noProof="0" dirty="0">
              <a:ln>
                <a:noFill/>
              </a:ln>
              <a:solidFill>
                <a:srgbClr val="0563C1"/>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0" i="0" u="sng" strike="noStrike" kern="1200" cap="none" spc="0" normalizeH="0" baseline="0" noProof="0" dirty="0">
              <a:ln>
                <a:noFill/>
              </a:ln>
              <a:solidFill>
                <a:srgbClr val="0563C1"/>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tángulo 2">
            <a:extLst>
              <a:ext uri="{FF2B5EF4-FFF2-40B4-BE49-F238E27FC236}">
                <a16:creationId xmlns:a16="http://schemas.microsoft.com/office/drawing/2014/main" id="{7346A715-AEAF-4494-BA60-CF4AF4EB48C6}"/>
              </a:ext>
            </a:extLst>
          </p:cNvPr>
          <p:cNvSpPr/>
          <p:nvPr/>
        </p:nvSpPr>
        <p:spPr>
          <a:xfrm>
            <a:off x="1878036" y="6452556"/>
            <a:ext cx="726596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4"/>
              </a:rPr>
              <a:t>http://fgalindosoria.com/informaticos/fundamentales/Barbara_McClintock/</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endParaRPr>
          </a:p>
        </p:txBody>
      </p:sp>
    </p:spTree>
    <p:extLst>
      <p:ext uri="{BB962C8B-B14F-4D97-AF65-F5344CB8AC3E}">
        <p14:creationId xmlns:p14="http://schemas.microsoft.com/office/powerpoint/2010/main" val="23358714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3C8B64A-9A57-4DF7-9945-7F792DD707E6}"/>
              </a:ext>
            </a:extLst>
          </p:cNvPr>
          <p:cNvSpPr/>
          <p:nvPr/>
        </p:nvSpPr>
        <p:spPr>
          <a:xfrm>
            <a:off x="-1" y="793907"/>
            <a:ext cx="9144001" cy="267765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Martin </a:t>
            </a:r>
            <a:r>
              <a:rPr kumimoji="0" 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Rodbell</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Compartió el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tooltip="Premio Nobel de Fisiología o Medicina"/>
              </a:rPr>
              <a:t>Premio Nobel de</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1994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tooltip="Premio Nobel de Fisiología o Medicina"/>
              </a:rPr>
              <a:t>en Fisiología o Medicina</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tooltip="Alfred G. Gilman"/>
              </a:rPr>
              <a:t>Alfred G.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tooltip="Alfred G. Gilman"/>
              </a:rPr>
              <a:t>Gilman</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por "su descubrimiento de las proteínas G y el papel de estas proteínas en la transducción de señales en las células". Según una placa publicada en Silver Spring, Maryland, </a:t>
            </a: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el Dr. Martin </a:t>
            </a:r>
            <a:r>
              <a:rPr kumimoji="0" lang="es-MX" sz="24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Rodbell</a:t>
            </a:r>
            <a:r>
              <a:rPr kumimoji="0" lang="es-MX"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fue un "Premio Nobel de Medicina por descubrir que las células eran como chips de computadora".</a:t>
            </a:r>
          </a:p>
        </p:txBody>
      </p:sp>
      <p:sp>
        <p:nvSpPr>
          <p:cNvPr id="3" name="Rectángulo 2">
            <a:extLst>
              <a:ext uri="{FF2B5EF4-FFF2-40B4-BE49-F238E27FC236}">
                <a16:creationId xmlns:a16="http://schemas.microsoft.com/office/drawing/2014/main" id="{82906D8B-75F5-4756-844C-1B00DAF118F6}"/>
              </a:ext>
            </a:extLst>
          </p:cNvPr>
          <p:cNvSpPr/>
          <p:nvPr/>
        </p:nvSpPr>
        <p:spPr>
          <a:xfrm>
            <a:off x="2201593" y="3344954"/>
            <a:ext cx="6829865" cy="646331"/>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rPr>
              <a:t>Traducido mediante Google de </a:t>
            </a:r>
            <a:r>
              <a:rPr kumimoji="0" lang="es-MX" sz="1800" b="1" i="0" u="none" strike="noStrike" kern="1200" cap="none" spc="0" normalizeH="0" baseline="0" noProof="0" dirty="0">
                <a:ln>
                  <a:noFill/>
                </a:ln>
                <a:solidFill>
                  <a:prstClr val="black"/>
                </a:solidFill>
                <a:effectLst/>
                <a:uLnTx/>
                <a:uFillTx/>
                <a:latin typeface="Calibri" panose="020F0502020204030204"/>
                <a:ea typeface="+mn-ea"/>
                <a:cs typeface="Times New Roman"/>
              </a:rPr>
              <a:t>Martin </a:t>
            </a:r>
            <a:r>
              <a:rPr kumimoji="0" lang="es-MX" sz="1800" b="1" i="0" u="none" strike="noStrike" kern="1200" cap="none" spc="0" normalizeH="0" baseline="0" noProof="0" dirty="0" err="1">
                <a:ln>
                  <a:noFill/>
                </a:ln>
                <a:solidFill>
                  <a:prstClr val="black"/>
                </a:solidFill>
                <a:effectLst/>
                <a:uLnTx/>
                <a:uFillTx/>
                <a:latin typeface="Calibri" panose="020F0502020204030204"/>
                <a:ea typeface="+mn-ea"/>
                <a:cs typeface="Times New Roman"/>
              </a:rPr>
              <a:t>Rodbell</a:t>
            </a:r>
            <a:r>
              <a:rPr kumimoji="0" lang="es-MX" sz="1800" b="1" i="0" u="none" strike="noStrike" kern="1200" cap="none" spc="0" normalizeH="0" baseline="0" noProof="0" dirty="0">
                <a:ln>
                  <a:noFill/>
                </a:ln>
                <a:solidFill>
                  <a:prstClr val="black"/>
                </a:solidFill>
                <a:effectLst/>
                <a:uLnTx/>
                <a:uFillTx/>
                <a:latin typeface="Calibri" panose="020F0502020204030204"/>
                <a:ea typeface="+mn-ea"/>
                <a:cs typeface="Times New Roman"/>
              </a:rPr>
              <a:t> </a:t>
            </a: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rPr>
              <a:t>Wikipedia 20180311</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4"/>
              </a:rPr>
              <a:t>https://en.wikipedia.org/wiki/Martin_Rodbell</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endParaRPr>
          </a:p>
        </p:txBody>
      </p:sp>
      <p:sp>
        <p:nvSpPr>
          <p:cNvPr id="4" name="Rectángulo 3">
            <a:extLst>
              <a:ext uri="{FF2B5EF4-FFF2-40B4-BE49-F238E27FC236}">
                <a16:creationId xmlns:a16="http://schemas.microsoft.com/office/drawing/2014/main" id="{691BDB69-3308-41CA-A53A-0F97CF0BE049}"/>
              </a:ext>
            </a:extLst>
          </p:cNvPr>
          <p:cNvSpPr/>
          <p:nvPr/>
        </p:nvSpPr>
        <p:spPr>
          <a:xfrm>
            <a:off x="112541" y="3877322"/>
            <a:ext cx="8862646" cy="267765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Times New Roman"/>
              </a:rPr>
              <a:t>Alfred Goodman </a:t>
            </a:r>
            <a:r>
              <a:rPr kumimoji="0" lang="es-MX" sz="2400" b="1" i="0" u="none" strike="noStrike" kern="1200" cap="none" spc="0" normalizeH="0" baseline="0" noProof="0" dirty="0" err="1">
                <a:ln>
                  <a:noFill/>
                </a:ln>
                <a:solidFill>
                  <a:prstClr val="black"/>
                </a:solidFill>
                <a:effectLst/>
                <a:uLnTx/>
                <a:uFillTx/>
                <a:latin typeface="Calibri" panose="020F0502020204030204"/>
                <a:ea typeface="+mn-ea"/>
                <a:cs typeface="Times New Roman"/>
              </a:rPr>
              <a:t>Gilman</a:t>
            </a:r>
            <a:endPar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Times New Roman"/>
              </a:rPr>
              <a:t>Fue </a:t>
            </a:r>
            <a:r>
              <a:rPr kumimoji="0" lang="es-MX" sz="2400" b="0" i="0" u="none" strike="noStrike" kern="1200" cap="none" spc="0" normalizeH="0" baseline="0" noProof="0" dirty="0" err="1">
                <a:ln>
                  <a:noFill/>
                </a:ln>
                <a:solidFill>
                  <a:prstClr val="black"/>
                </a:solidFill>
                <a:effectLst/>
                <a:uLnTx/>
                <a:uFillTx/>
                <a:latin typeface="Calibri" panose="020F0502020204030204"/>
                <a:ea typeface="+mn-ea"/>
                <a:cs typeface="Times New Roman"/>
              </a:rPr>
              <a:t>Gilman</a:t>
            </a: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Times New Roman"/>
              </a:rPr>
              <a:t> quien realmente descubrió las proteínas que interactuaban con el GTP para iniciar las </a:t>
            </a: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5" tooltip="Cascadas de señalización (aún no redactado)"/>
              </a:rPr>
              <a:t>cascadas de señalización</a:t>
            </a: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Times New Roman"/>
              </a:rPr>
              <a:t> en el interior de la célula.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Times New Roman"/>
              </a:rPr>
              <a:t>….</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Times New Roman"/>
              </a:rPr>
              <a:t>Recibió, junto con el doctor </a:t>
            </a:r>
            <a:r>
              <a:rPr kumimoji="0" lang="es-MX" sz="2400" b="1" i="0" u="none" strike="noStrike" kern="1200" cap="none" spc="0" normalizeH="0" baseline="0" noProof="0" dirty="0" err="1">
                <a:ln>
                  <a:noFill/>
                </a:ln>
                <a:solidFill>
                  <a:prstClr val="black"/>
                </a:solidFill>
                <a:effectLst/>
                <a:uLnTx/>
                <a:uFillTx/>
                <a:latin typeface="Calibri" panose="020F0502020204030204"/>
                <a:ea typeface="+mn-ea"/>
                <a:cs typeface="Times New Roman"/>
              </a:rPr>
              <a:t>Rodbell</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Times New Roman"/>
              </a:rPr>
              <a:t>, el </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6" tooltip="Anexo:Premio Nobel de Fisiología o Medicina"/>
              </a:rPr>
              <a:t>Premio Nobel de Fisiología o Medicina</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Times New Roman"/>
              </a:rPr>
              <a:t> en </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7" tooltip="1994"/>
              </a:rPr>
              <a:t>1994</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Times New Roman"/>
              </a:rPr>
              <a:t>, por sus trabajos sobre la </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8" tooltip="Proteína G"/>
              </a:rPr>
              <a:t>proteína G</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Times New Roman"/>
              </a:rPr>
              <a:t> y el papel de ésta en la </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9" tooltip="Comunicación celular"/>
              </a:rPr>
              <a:t>comunicación celular</a:t>
            </a:r>
            <a:r>
              <a:rPr kumimoji="0" lang="es-MX" sz="2400" b="1" i="0" u="none" strike="noStrike" kern="1200" cap="none" spc="0" normalizeH="0" baseline="0" noProof="0" dirty="0">
                <a:ln>
                  <a:noFill/>
                </a:ln>
                <a:solidFill>
                  <a:prstClr val="black"/>
                </a:solidFill>
                <a:effectLst/>
                <a:uLnTx/>
                <a:uFillTx/>
                <a:latin typeface="Calibri" panose="020F0502020204030204"/>
                <a:ea typeface="+mn-ea"/>
                <a:cs typeface="Times New Roman"/>
              </a:rPr>
              <a:t>.</a:t>
            </a:r>
          </a:p>
        </p:txBody>
      </p:sp>
      <p:sp>
        <p:nvSpPr>
          <p:cNvPr id="5" name="Rectángulo 4">
            <a:extLst>
              <a:ext uri="{FF2B5EF4-FFF2-40B4-BE49-F238E27FC236}">
                <a16:creationId xmlns:a16="http://schemas.microsoft.com/office/drawing/2014/main" id="{499FDC7E-7281-48B9-91D6-6349F7AC0A50}"/>
              </a:ext>
            </a:extLst>
          </p:cNvPr>
          <p:cNvSpPr/>
          <p:nvPr/>
        </p:nvSpPr>
        <p:spPr>
          <a:xfrm>
            <a:off x="2489981" y="6488668"/>
            <a:ext cx="6654019"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rPr>
              <a:t>Wikipedia 20180311  </a:t>
            </a:r>
            <a:r>
              <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hlinkClick r:id="rId10"/>
              </a:rPr>
              <a:t>https://es.wikipedia.org/wiki/Alfred_G._Gilman</a:t>
            </a:r>
            <a:endParaRPr kumimoji="0" lang="es-MX" sz="1800" b="0" i="0" u="none" strike="noStrike" kern="1200" cap="none" spc="0" normalizeH="0" baseline="0" noProof="0" dirty="0">
              <a:ln>
                <a:noFill/>
              </a:ln>
              <a:solidFill>
                <a:prstClr val="black"/>
              </a:solidFill>
              <a:effectLst/>
              <a:uLnTx/>
              <a:uFillTx/>
              <a:latin typeface="Calibri" panose="020F0502020204030204"/>
              <a:ea typeface="+mn-ea"/>
              <a:cs typeface="Times New Roman"/>
            </a:endParaRPr>
          </a:p>
        </p:txBody>
      </p:sp>
      <p:sp>
        <p:nvSpPr>
          <p:cNvPr id="6" name="Rectángulo 5">
            <a:extLst>
              <a:ext uri="{FF2B5EF4-FFF2-40B4-BE49-F238E27FC236}">
                <a16:creationId xmlns:a16="http://schemas.microsoft.com/office/drawing/2014/main" id="{BBCF7FFB-4913-4812-9D21-2E6D7615675E}"/>
              </a:ext>
            </a:extLst>
          </p:cNvPr>
          <p:cNvSpPr/>
          <p:nvPr/>
        </p:nvSpPr>
        <p:spPr>
          <a:xfrm>
            <a:off x="1237955" y="-8427"/>
            <a:ext cx="6403291" cy="92333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5400" b="1" i="0" u="none" strike="noStrike" kern="1200" cap="none" spc="0" normalizeH="0" baseline="0" noProof="0" dirty="0">
                <a:ln>
                  <a:noFill/>
                </a:ln>
                <a:solidFill>
                  <a:prstClr val="black"/>
                </a:solidFill>
                <a:effectLst/>
                <a:uLnTx/>
                <a:uFillTx/>
                <a:latin typeface="Calibri" panose="020F0502020204030204"/>
                <a:ea typeface="+mn-ea"/>
                <a:cs typeface="Times New Roman"/>
              </a:rPr>
              <a:t>comunicación celular</a:t>
            </a:r>
            <a:r>
              <a:rPr kumimoji="0" lang="es-MX" sz="5400" b="0" i="0" u="none" strike="noStrike" kern="1200" cap="none" spc="0" normalizeH="0" baseline="0" noProof="0" dirty="0">
                <a:ln>
                  <a:noFill/>
                </a:ln>
                <a:solidFill>
                  <a:prstClr val="black"/>
                </a:solidFill>
                <a:effectLst/>
                <a:uLnTx/>
                <a:uFillTx/>
                <a:latin typeface="Calibri" panose="020F0502020204030204"/>
                <a:ea typeface="+mn-ea"/>
                <a:cs typeface="Times New Roman"/>
              </a:rPr>
              <a:t> </a:t>
            </a:r>
          </a:p>
        </p:txBody>
      </p:sp>
    </p:spTree>
    <p:extLst>
      <p:ext uri="{BB962C8B-B14F-4D97-AF65-F5344CB8AC3E}">
        <p14:creationId xmlns:p14="http://schemas.microsoft.com/office/powerpoint/2010/main" val="85896580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908A475-A92C-4B51-B953-A0D0AE0D888A}"/>
              </a:ext>
            </a:extLst>
          </p:cNvPr>
          <p:cNvSpPr/>
          <p:nvPr/>
        </p:nvSpPr>
        <p:spPr>
          <a:xfrm>
            <a:off x="196947" y="31102"/>
            <a:ext cx="8750105" cy="64633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5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Información Física</a:t>
            </a:r>
            <a:b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"En física, la información física se refiere generalmente a la información que está contenida en un sistema físico. Su uso en la mecánica cuántica es importante, por ejemplo, en el concepto de enmarañamiento cuántico para describir efectivamente las relaciones directas o causales entre partículas aparentemente distintas o espacialmente separadas.</a:t>
            </a:r>
            <a:b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 información misma puede definirse vagamente como "aquello que puede distinguir una cosa de otra". Por lo tanto, se puede decir que la información incorporada por una cosa es la identidad de la cosa particular en sí misma, es decir, todas sus propiedades, todo lo que la hace distinta de otras cosas (reales o potenciales). Es una descripción completa de la cosa, pero en un sentido que está divorciado de cualquier lenguaje en particular. Incluso podríamos considerar que la suma total de la información en una cosa es la esencia ideal de la cosa misma, es decir, su forma en el sentido de </a:t>
            </a:r>
            <a:r>
              <a:rPr kumimoji="0" lang="es-E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eidos</a:t>
            </a: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(Formas) de Platón ".</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ángulo 2">
            <a:extLst>
              <a:ext uri="{FF2B5EF4-FFF2-40B4-BE49-F238E27FC236}">
                <a16:creationId xmlns:a16="http://schemas.microsoft.com/office/drawing/2014/main" id="{B255EEDD-354D-49F6-B11F-9D41401B40A3}"/>
              </a:ext>
            </a:extLst>
          </p:cNvPr>
          <p:cNvSpPr/>
          <p:nvPr/>
        </p:nvSpPr>
        <p:spPr>
          <a:xfrm>
            <a:off x="4149968" y="6457566"/>
            <a:ext cx="4797084"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a:hlinkClick r:id="rId2"/>
              </a:rPr>
              <a:t>http://en.wikipedia.org/wiki/Physical_information</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a:endParaRPr>
          </a:p>
        </p:txBody>
      </p:sp>
    </p:spTree>
    <p:extLst>
      <p:ext uri="{BB962C8B-B14F-4D97-AF65-F5344CB8AC3E}">
        <p14:creationId xmlns:p14="http://schemas.microsoft.com/office/powerpoint/2010/main" val="356315871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3BAD976C-860D-4DCF-B7EA-12843F2D2707}"/>
              </a:ext>
            </a:extLst>
          </p:cNvPr>
          <p:cNvGraphicFramePr>
            <a:graphicFrameLocks noGrp="1"/>
          </p:cNvGraphicFramePr>
          <p:nvPr>
            <p:extLst>
              <p:ext uri="{D42A27DB-BD31-4B8C-83A1-F6EECF244321}">
                <p14:modId xmlns:p14="http://schemas.microsoft.com/office/powerpoint/2010/main" val="3427506531"/>
              </p:ext>
            </p:extLst>
          </p:nvPr>
        </p:nvGraphicFramePr>
        <p:xfrm>
          <a:off x="18187" y="519740"/>
          <a:ext cx="9027887" cy="6168983"/>
        </p:xfrm>
        <a:graphic>
          <a:graphicData uri="http://schemas.openxmlformats.org/drawingml/2006/table">
            <a:tbl>
              <a:tblPr firstRow="1" bandRow="1">
                <a:tableStyleId>{5C22544A-7EE6-4342-B048-85BDC9FD1C3A}</a:tableStyleId>
              </a:tblPr>
              <a:tblGrid>
                <a:gridCol w="4105981">
                  <a:extLst>
                    <a:ext uri="{9D8B030D-6E8A-4147-A177-3AD203B41FA5}">
                      <a16:colId xmlns:a16="http://schemas.microsoft.com/office/drawing/2014/main" val="2474675445"/>
                    </a:ext>
                  </a:extLst>
                </a:gridCol>
                <a:gridCol w="582134">
                  <a:extLst>
                    <a:ext uri="{9D8B030D-6E8A-4147-A177-3AD203B41FA5}">
                      <a16:colId xmlns:a16="http://schemas.microsoft.com/office/drawing/2014/main" val="2929306787"/>
                    </a:ext>
                  </a:extLst>
                </a:gridCol>
                <a:gridCol w="3712029">
                  <a:extLst>
                    <a:ext uri="{9D8B030D-6E8A-4147-A177-3AD203B41FA5}">
                      <a16:colId xmlns:a16="http://schemas.microsoft.com/office/drawing/2014/main" val="2863234396"/>
                    </a:ext>
                  </a:extLst>
                </a:gridCol>
                <a:gridCol w="627743">
                  <a:extLst>
                    <a:ext uri="{9D8B030D-6E8A-4147-A177-3AD203B41FA5}">
                      <a16:colId xmlns:a16="http://schemas.microsoft.com/office/drawing/2014/main" val="3022480239"/>
                    </a:ext>
                  </a:extLst>
                </a:gridCol>
              </a:tblGrid>
              <a:tr h="408263">
                <a:tc>
                  <a:txBody>
                    <a:bodyPr/>
                    <a:lstStyle/>
                    <a:p>
                      <a:pPr algn="ctr"/>
                      <a:r>
                        <a:rPr lang="es-MX" dirty="0"/>
                        <a:t>Ir a</a:t>
                      </a:r>
                    </a:p>
                  </a:txBody>
                  <a:tcPr>
                    <a:noFill/>
                  </a:tcPr>
                </a:tc>
                <a:tc>
                  <a:txBody>
                    <a:bodyPr/>
                    <a:lstStyle/>
                    <a:p>
                      <a:pPr algn="ctr"/>
                      <a:r>
                        <a:rPr lang="es-MX" dirty="0"/>
                        <a:t>#</a:t>
                      </a:r>
                    </a:p>
                  </a:txBody>
                  <a:tcPr>
                    <a:noFill/>
                  </a:tcPr>
                </a:tc>
                <a:tc>
                  <a:txBody>
                    <a:bodyPr/>
                    <a:lstStyle/>
                    <a:p>
                      <a:pPr algn="ctr"/>
                      <a:r>
                        <a:rPr lang="es-MX" dirty="0"/>
                        <a:t>Ir a</a:t>
                      </a:r>
                    </a:p>
                  </a:txBody>
                  <a:tcPr>
                    <a:noFill/>
                  </a:tcPr>
                </a:tc>
                <a:tc>
                  <a:txBody>
                    <a:bodyPr/>
                    <a:lstStyle/>
                    <a:p>
                      <a:pPr algn="ctr"/>
                      <a:r>
                        <a:rPr lang="es-MX" dirty="0"/>
                        <a:t>#</a:t>
                      </a:r>
                    </a:p>
                  </a:txBody>
                  <a:tcPr>
                    <a:noFill/>
                  </a:tcPr>
                </a:tc>
                <a:extLst>
                  <a:ext uri="{0D108BD9-81ED-4DB2-BD59-A6C34878D82A}">
                    <a16:rowId xmlns:a16="http://schemas.microsoft.com/office/drawing/2014/main" val="162593965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1</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hlinkClick r:id="rId2" action="ppaction://hlinksldjump"/>
                        </a:rPr>
                        <a:t>.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2" action="ppaction://hlinksldjump"/>
                        </a:rPr>
                        <a:t>INTRODUCCIÓN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1.1 Génesis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1.2 Actualidad (24 de Febrero del 2018)</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1.3 Epistemología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3" action="ppaction://hlinksldjump"/>
                        </a:rPr>
                        <a:t>FUNDAMENTACIÓN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 Fundamentos de la Informática: Ciencias, </a:t>
                      </a:r>
                    </a:p>
                    <a:p>
                      <a:pPr marL="2159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Teorías, Teoremas, Leyes, Paradigmas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4318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4" action="ppaction://hlinksldjump"/>
                        </a:rPr>
                        <a:t>2.1.1 Paradigmas de la 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2.1.1.1 Paradigma de sistemas.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 Paradigma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2.1.1.2.1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2.1.1.2.2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Aspectos de la Información:</a:t>
                      </a:r>
                    </a:p>
                    <a:p>
                      <a:pPr marL="863600" marR="0" lvl="0" indent="0" algn="l" defTabSz="457200" rtl="0" eaLnBrk="0" fontAlgn="auto" latinLnBrk="0" hangingPunct="0">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Datos, Entropía 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12954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     Conocimiento...</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5" action="ppaction://hlinksldjump"/>
                        </a:rPr>
                        <a:t>2.1.1.3 Paradigma de factores esenciales</a:t>
                      </a:r>
                      <a:endParaRPr kumimoji="0" lang="es-MX" sz="1800" b="1" i="0" u="none" strike="noStrike" kern="1200" cap="none" spc="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2.1.1.3.1 Materia –Energía-Información</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(MEI)</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2.1.1.3.2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Algunas Relaciones entre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la</a:t>
                      </a:r>
                    </a:p>
                    <a:p>
                      <a:pPr marL="8636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materia, energía e información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2.1.1.4 Paradigma de evolución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647700" marR="0" lvl="0" indent="0" algn="l" defTabSz="4572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2.1.1.5 Paradigma del mínimo esfuerzo</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2.3 Propiedades Informáticas: Densidad y</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6" action="ppaction://hlinksldjump"/>
                        </a:rPr>
                        <a:t> Frecuencia, Simetría...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2.3.1 Simetría y Teorema de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Noether</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hlinkClick r:id="rId2" action="ppaction://hlinksldjump"/>
                        </a:rPr>
                        <a:t>3</a:t>
                      </a:r>
                      <a:endParaRPr kumimoji="0" lang="es-MX" sz="1400" b="0" i="0" u="none" strike="noStrike" kern="1200" cap="none" spc="0" normalizeH="0" baseline="0" dirty="0">
                        <a:ln>
                          <a:noFill/>
                        </a:ln>
                        <a:solidFill>
                          <a:srgbClr val="FFFFCC"/>
                        </a:solidFill>
                        <a:effectLst/>
                        <a:uLnTx/>
                        <a:uFillTx/>
                        <a:latin typeface="Times New Roman" panose="02020603050405020304" pitchFamily="18" charset="0"/>
                        <a:ea typeface="+mn-ea"/>
                        <a:cs typeface="+mn-cs"/>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3" action="ppaction://hlinksldjump"/>
                        </a:rPr>
                        <a:t>46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4" action="ppaction://hlinksldjump"/>
                        </a:rPr>
                        <a:t>56</a:t>
                      </a: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hlinkClick r:id="rId5" action="ppaction://hlinksldjump"/>
                        </a:rPr>
                        <a:t>96</a:t>
                      </a:r>
                      <a:endParaRPr kumimoji="0" lang="es-MX" sz="1800" b="1" i="0" u="none" strike="noStrike" kern="1200" cap="none" spc="0" normalizeH="0" baseline="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Times New Roman" panose="02020603050405020304" pitchFamily="18" charset="0"/>
                        <a:ea typeface="+mn-ea"/>
                        <a:cs typeface="+mn-cs"/>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endParaRPr lang="es-MX" sz="1400" b="0" dirty="0">
                        <a:solidFill>
                          <a:schemeClr val="tx1"/>
                        </a:solidFill>
                      </a:endParaRPr>
                    </a:p>
                    <a:p>
                      <a:pPr algn="ctr"/>
                      <a:r>
                        <a:rPr lang="es-MX" sz="1400" b="0" dirty="0">
                          <a:solidFill>
                            <a:schemeClr val="tx1"/>
                          </a:solidFill>
                          <a:hlinkClick r:id="rId6" action="ppaction://hlinksldjump"/>
                        </a:rPr>
                        <a:t>118</a:t>
                      </a:r>
                      <a:endParaRPr lang="es-MX" sz="1400" b="0" dirty="0">
                        <a:solidFill>
                          <a:schemeClr val="tx1"/>
                        </a:solidFill>
                      </a:endParaRPr>
                    </a:p>
                  </a:txBody>
                  <a:tcPr>
                    <a:noFill/>
                  </a:tcPr>
                </a:tc>
                <a:tc>
                  <a:txBody>
                    <a:bodyPr/>
                    <a:lstStyle/>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2.4 Métodos, Técnicas Informáticas: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Búsqueda...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2.5 Áreas de la Informática: Inteligencia </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Artificial y Vida Artificial, Robótica...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7" action="ppaction://hlinksldjump"/>
                        </a:rPr>
                        <a:t>INFORMÁTICA APLICADA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3.1 </a:t>
                      </a:r>
                      <a:r>
                        <a:rPr kumimoji="0" lang="es-ES" sz="1400" b="0" i="0" u="none" strike="noStrike" kern="1200" cap="none" spc="0" normalizeH="0" baseline="0" noProof="0" dirty="0" err="1">
                          <a:ln>
                            <a:noFill/>
                          </a:ln>
                          <a:solidFill>
                            <a:srgbClr val="FFFFCC"/>
                          </a:solidFill>
                          <a:effectLst/>
                          <a:uLnTx/>
                          <a:uFillTx/>
                          <a:latin typeface="Times New Roman" panose="02020603050405020304" pitchFamily="18" charset="0"/>
                          <a:ea typeface="+mn-ea"/>
                          <a:cs typeface="+mn-cs"/>
                        </a:rPr>
                        <a:t>Técnoinformática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3.2 Algunas áreas de aplicación de la</a:t>
                      </a: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Informática Educativa,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Informática Administrativa, Medico  </a:t>
                      </a:r>
                    </a:p>
                    <a:p>
                      <a:pPr marL="4318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Biológica....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8" action="ppaction://hlinksldjump"/>
                        </a:rPr>
                        <a:t>INTERRELACIONES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4.1. Interdisciplina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4.2 Conceptos comunes a múltiples áreas</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4.3 La Informática Ciencia Fundamenta</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4.4 Informatización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 </a:t>
                      </a: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hlinkClick r:id="rId9" action="ppaction://hlinksldjump"/>
                        </a:rPr>
                        <a:t>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5.1 La Información como Factor Fundamental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21590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5.2 Transmisión Instantánea de Información</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 </a:t>
                      </a: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rPr>
                        <a:t>Conclusión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4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mn-cs"/>
                      </a:endParaRPr>
                    </a:p>
                  </a:txBody>
                  <a:tcPr>
                    <a:noFill/>
                  </a:tcPr>
                </a:tc>
                <a:tc>
                  <a:txBody>
                    <a:bodyPr/>
                    <a:lstStyle/>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7" action="ppaction://hlinksldjump"/>
                        </a:rPr>
                        <a:t>157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8" action="ppaction://hlinksldjump"/>
                        </a:rPr>
                        <a:t>217</a:t>
                      </a: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endParaRPr lang="es-MX" sz="1400" dirty="0">
                        <a:solidFill>
                          <a:schemeClr val="tx1"/>
                        </a:solidFill>
                      </a:endParaRPr>
                    </a:p>
                    <a:p>
                      <a:pPr algn="ctr"/>
                      <a:r>
                        <a:rPr lang="es-MX" sz="1400" dirty="0">
                          <a:solidFill>
                            <a:schemeClr val="tx1"/>
                          </a:solidFill>
                          <a:hlinkClick r:id="rId9" action="ppaction://hlinksldjump"/>
                        </a:rPr>
                        <a:t>243</a:t>
                      </a:r>
                      <a:endParaRPr lang="es-MX" sz="1400" dirty="0">
                        <a:solidFill>
                          <a:schemeClr val="tx1"/>
                        </a:solidFill>
                      </a:endParaRPr>
                    </a:p>
                  </a:txBody>
                  <a:tcPr>
                    <a:noFill/>
                  </a:tcPr>
                </a:tc>
                <a:extLst>
                  <a:ext uri="{0D108BD9-81ED-4DB2-BD59-A6C34878D82A}">
                    <a16:rowId xmlns:a16="http://schemas.microsoft.com/office/drawing/2014/main" val="2588731506"/>
                  </a:ext>
                </a:extLst>
              </a:tr>
            </a:tbl>
          </a:graphicData>
        </a:graphic>
      </p:graphicFrame>
      <p:sp>
        <p:nvSpPr>
          <p:cNvPr id="4" name="Rectángulo 3">
            <a:extLst>
              <a:ext uri="{FF2B5EF4-FFF2-40B4-BE49-F238E27FC236}">
                <a16:creationId xmlns:a16="http://schemas.microsoft.com/office/drawing/2014/main" id="{8E9FFC44-C780-44F2-89F0-CE0FCF21096B}"/>
              </a:ext>
            </a:extLst>
          </p:cNvPr>
          <p:cNvSpPr/>
          <p:nvPr/>
        </p:nvSpPr>
        <p:spPr>
          <a:xfrm>
            <a:off x="506985" y="0"/>
            <a:ext cx="8307231" cy="67710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_tradnl" sz="2000" b="1" i="0" u="none" strike="noStrike" kern="1200" cap="none" spc="0" normalizeH="0" baseline="0" noProof="0" dirty="0">
                <a:ln>
                  <a:noFill/>
                </a:ln>
                <a:solidFill>
                  <a:srgbClr val="FFFFCC"/>
                </a:solidFill>
                <a:effectLst/>
                <a:uLnTx/>
                <a:uFillTx/>
                <a:latin typeface="Times New Roman" panose="02020603050405020304" pitchFamily="18" charset="0"/>
                <a:ea typeface="Calibri" panose="020F0502020204030204" pitchFamily="34" charset="0"/>
                <a:cs typeface="+mn-cs"/>
              </a:rPr>
              <a:t>Esquema</a:t>
            </a:r>
            <a:endParaRPr kumimoji="0" lang="es-MX" sz="20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mn-cs"/>
                <a:hlinkClick r:id="rId10"/>
              </a:rPr>
              <a:t>http://www.fgalindosoria.com/informatica/Informatica18/Informatica_Esquema.pdf</a:t>
            </a:r>
            <a:endParaRPr kumimoji="0" 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
        <p:nvSpPr>
          <p:cNvPr id="2" name="Rectángulo 1">
            <a:extLst>
              <a:ext uri="{FF2B5EF4-FFF2-40B4-BE49-F238E27FC236}">
                <a16:creationId xmlns:a16="http://schemas.microsoft.com/office/drawing/2014/main" id="{2F3835F8-FF1A-467D-8480-6BF140C39AC7}"/>
              </a:ext>
            </a:extLst>
          </p:cNvPr>
          <p:cNvSpPr/>
          <p:nvPr/>
        </p:nvSpPr>
        <p:spPr>
          <a:xfrm>
            <a:off x="4178912" y="6519446"/>
            <a:ext cx="4965088" cy="3385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_tradnl" sz="1600" b="0" i="1" u="none" strike="noStrike" kern="1200" cap="none" spc="0" normalizeH="0" baseline="0" noProof="0" dirty="0">
                <a:ln>
                  <a:noFill/>
                </a:ln>
                <a:solidFill>
                  <a:srgbClr val="FFFFCC"/>
                </a:solidFill>
                <a:effectLst/>
                <a:uLnTx/>
                <a:uFillTx/>
                <a:latin typeface="Times New Roman"/>
                <a:ea typeface="+mn-ea"/>
                <a:cs typeface="+mn-cs"/>
                <a:hlinkClick r:id="rId11"/>
              </a:rPr>
              <a:t>http://www.fgalindosoria.com/informatica/Informatica18/</a:t>
            </a:r>
            <a:endParaRPr kumimoji="0" lang="es-MX" sz="1600" b="0" i="0" u="none" strike="noStrike" kern="1200" cap="none" spc="0" normalizeH="0" baseline="0" noProof="0" dirty="0">
              <a:ln>
                <a:noFill/>
              </a:ln>
              <a:solidFill>
                <a:srgbClr val="FFFFCC"/>
              </a:solidFill>
              <a:effectLst/>
              <a:uLnTx/>
              <a:uFillTx/>
              <a:latin typeface="Times New Roman"/>
              <a:ea typeface="+mn-ea"/>
              <a:cs typeface="+mn-cs"/>
            </a:endParaRPr>
          </a:p>
        </p:txBody>
      </p:sp>
    </p:spTree>
    <p:extLst>
      <p:ext uri="{BB962C8B-B14F-4D97-AF65-F5344CB8AC3E}">
        <p14:creationId xmlns:p14="http://schemas.microsoft.com/office/powerpoint/2010/main" val="358944348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3D6B24F-FEE9-440E-8776-72C15414F3CD}"/>
              </a:ext>
            </a:extLst>
          </p:cNvPr>
          <p:cNvSpPr/>
          <p:nvPr/>
        </p:nvSpPr>
        <p:spPr>
          <a:xfrm>
            <a:off x="128660" y="2333685"/>
            <a:ext cx="8886679" cy="452431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srgbClr val="FFFFCC">
                    <a:lumMod val="75000"/>
                  </a:srgbClr>
                </a:solidFill>
                <a:effectLst/>
                <a:uLnTx/>
                <a:uFillTx/>
                <a:latin typeface="Times New Roman"/>
                <a:ea typeface="+mn-ea"/>
                <a:cs typeface="+mn-cs"/>
              </a:rPr>
              <a:t>”...Si preguntamos de qué se compone el mundo físico, se nos responderá que de </a:t>
            </a:r>
            <a:r>
              <a:rPr kumimoji="0" lang="es-MX" sz="3600" b="0" i="0" u="none" strike="noStrike" kern="1200" cap="none" spc="0" normalizeH="0" baseline="0" noProof="0" dirty="0">
                <a:ln>
                  <a:noFill/>
                </a:ln>
                <a:solidFill>
                  <a:srgbClr val="FFFFCC"/>
                </a:solidFill>
                <a:effectLst/>
                <a:uLnTx/>
                <a:uFillTx/>
                <a:latin typeface="Times New Roman"/>
                <a:ea typeface="+mn-ea"/>
                <a:cs typeface="+mn-cs"/>
              </a:rPr>
              <a:t>"</a:t>
            </a:r>
            <a:r>
              <a:rPr kumimoji="0" lang="es-MX" sz="3600" b="1" i="0" u="none" strike="noStrike" kern="1200" cap="none" spc="0" normalizeH="0" baseline="0" noProof="0" dirty="0">
                <a:ln>
                  <a:noFill/>
                </a:ln>
                <a:solidFill>
                  <a:srgbClr val="FFCC66"/>
                </a:solidFill>
                <a:effectLst/>
                <a:uLnTx/>
                <a:uFillTx/>
                <a:latin typeface="Times New Roman"/>
                <a:ea typeface="+mn-ea"/>
                <a:cs typeface="Times New Roman"/>
              </a:rPr>
              <a:t>materia y energía</a:t>
            </a:r>
            <a:r>
              <a:rPr kumimoji="0" lang="es-MX" sz="3600" b="0" i="0" u="none" strike="noStrike" kern="1200" cap="none" spc="0" normalizeH="0" baseline="0" noProof="0" dirty="0">
                <a:ln>
                  <a:noFill/>
                </a:ln>
                <a:solidFill>
                  <a:srgbClr val="FFFFCC"/>
                </a:solidFill>
                <a:effectLst/>
                <a:uLnTx/>
                <a:uFillTx/>
                <a:latin typeface="Times New Roman"/>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600" b="0" i="0" u="none" strike="noStrike" kern="1200" cap="none" spc="0" normalizeH="0" baseline="0" noProof="0" dirty="0">
                <a:ln>
                  <a:noFill/>
                </a:ln>
                <a:solidFill>
                  <a:srgbClr val="FFFFCC">
                    <a:lumMod val="75000"/>
                  </a:srgbClr>
                </a:solidFill>
                <a:effectLst/>
                <a:uLnTx/>
                <a:uFillTx/>
                <a:latin typeface="Times New Roman"/>
                <a:ea typeface="+mn-ea"/>
                <a:cs typeface="+mn-cs"/>
              </a:rPr>
              <a:t>Pero quien sepa algo de ingeniería, biología y física nos citará también </a:t>
            </a:r>
            <a:r>
              <a:rPr kumimoji="0" lang="es-MX" sz="3600" b="1" i="0" u="none" strike="noStrike" kern="1200" cap="none" spc="0" normalizeH="0" baseline="0" noProof="0" dirty="0">
                <a:ln>
                  <a:noFill/>
                </a:ln>
                <a:solidFill>
                  <a:srgbClr val="FFCC66"/>
                </a:solidFill>
                <a:effectLst/>
                <a:uLnTx/>
                <a:uFillTx/>
                <a:latin typeface="Times New Roman"/>
                <a:ea typeface="+mn-ea"/>
                <a:cs typeface="Times New Roman"/>
              </a:rPr>
              <a:t>la información como elemento no menos importante</a:t>
            </a:r>
            <a:r>
              <a:rPr kumimoji="0" lang="es-MX" sz="3600" b="0" i="0" u="none" strike="noStrike" kern="1200" cap="none" spc="0" normalizeH="0" baseline="0" noProof="0" dirty="0">
                <a:ln>
                  <a:noFill/>
                </a:ln>
                <a:solidFill>
                  <a:srgbClr val="FFFFCC"/>
                </a:solidFill>
                <a:effectLst/>
                <a:uLnTx/>
                <a:uFillTx/>
                <a:latin typeface="Times New Roman"/>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200" b="0" i="0" u="none" strike="noStrike" kern="1200" cap="none" spc="0" normalizeH="0" baseline="0" noProof="0" dirty="0">
              <a:ln>
                <a:noFill/>
              </a:ln>
              <a:solidFill>
                <a:srgbClr val="FFFFCC"/>
              </a:solidFill>
              <a:effectLst/>
              <a:uLnTx/>
              <a:uFillTx/>
              <a:latin typeface="Times New Roman"/>
              <a:ea typeface="+mn-ea"/>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FFCC"/>
                </a:solidFill>
                <a:effectLst/>
                <a:uLnTx/>
                <a:uFillTx/>
                <a:latin typeface="Times New Roman"/>
                <a:ea typeface="+mn-ea"/>
                <a:cs typeface="+mn-cs"/>
              </a:rPr>
              <a:t>La información en el universo holográfico (Inicio del artículo)</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srgbClr val="FFCC66">
                    <a:lumMod val="60000"/>
                    <a:lumOff val="40000"/>
                  </a:srgbClr>
                </a:solidFill>
                <a:effectLst/>
                <a:uLnTx/>
                <a:uFillTx/>
                <a:latin typeface="Times New Roman"/>
                <a:ea typeface="+mn-ea"/>
                <a:cs typeface="+mn-cs"/>
              </a:rPr>
              <a:t>Jacob D. </a:t>
            </a:r>
            <a:r>
              <a:rPr kumimoji="0" lang="es-MX" sz="2000" b="0" i="0" u="none" strike="noStrike" kern="1200" cap="none" spc="0" normalizeH="0" baseline="0" noProof="0" dirty="0" err="1">
                <a:ln>
                  <a:noFill/>
                </a:ln>
                <a:solidFill>
                  <a:srgbClr val="FFCC66">
                    <a:lumMod val="60000"/>
                    <a:lumOff val="40000"/>
                  </a:srgbClr>
                </a:solidFill>
                <a:effectLst/>
                <a:uLnTx/>
                <a:uFillTx/>
                <a:latin typeface="Times New Roman"/>
                <a:ea typeface="+mn-ea"/>
                <a:cs typeface="+mn-cs"/>
              </a:rPr>
              <a:t>Bekenstein</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t>
            </a:r>
            <a:r>
              <a:rPr kumimoji="0" lang="es-MX" sz="2000" b="0" i="0" u="none" strike="noStrike" kern="1200" cap="none" spc="0" normalizeH="0" baseline="0" noProof="0" dirty="0" err="1">
                <a:ln>
                  <a:noFill/>
                </a:ln>
                <a:solidFill>
                  <a:srgbClr val="FFFFCC"/>
                </a:solidFill>
                <a:effectLst/>
                <a:uLnTx/>
                <a:uFillTx/>
                <a:latin typeface="Times New Roman"/>
                <a:ea typeface="+mn-ea"/>
                <a:cs typeface="+mn-cs"/>
              </a:rPr>
              <a:t>Scientific</a:t>
            </a:r>
            <a:r>
              <a:rPr kumimoji="0" lang="es-MX" sz="2000" b="0" i="0" u="none" strike="noStrike" kern="1200" cap="none" spc="0" normalizeH="0" baseline="0" noProof="0" dirty="0">
                <a:ln>
                  <a:noFill/>
                </a:ln>
                <a:solidFill>
                  <a:srgbClr val="FFFFCC"/>
                </a:solidFill>
                <a:effectLst/>
                <a:uLnTx/>
                <a:uFillTx/>
                <a:latin typeface="Times New Roman"/>
                <a:ea typeface="+mn-ea"/>
                <a:cs typeface="+mn-cs"/>
              </a:rPr>
              <a:t> American Latinoamérica, año 2 N. 15, Octubre de 2003, pág. 38-45</a:t>
            </a:r>
          </a:p>
        </p:txBody>
      </p:sp>
      <p:sp>
        <p:nvSpPr>
          <p:cNvPr id="3" name="Rectángulo 2">
            <a:extLst>
              <a:ext uri="{FF2B5EF4-FFF2-40B4-BE49-F238E27FC236}">
                <a16:creationId xmlns:a16="http://schemas.microsoft.com/office/drawing/2014/main" id="{9DFF1224-222D-4877-85B6-3CCCB7A5BD0A}"/>
              </a:ext>
            </a:extLst>
          </p:cNvPr>
          <p:cNvSpPr/>
          <p:nvPr/>
        </p:nvSpPr>
        <p:spPr>
          <a:xfrm>
            <a:off x="0" y="0"/>
            <a:ext cx="9144000" cy="2092881"/>
          </a:xfrm>
          <a:prstGeom prst="rect">
            <a:avLst/>
          </a:prstGeom>
          <a:solidFill>
            <a:schemeClr val="bg1"/>
          </a:solid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5000" b="1" i="0" u="none" strike="noStrike" kern="1200" cap="none" spc="0" normalizeH="0" baseline="0" noProof="0" dirty="0">
                <a:ln>
                  <a:noFill/>
                </a:ln>
                <a:solidFill>
                  <a:srgbClr val="FFCC66">
                    <a:lumMod val="60000"/>
                    <a:lumOff val="40000"/>
                  </a:srgbClr>
                </a:solidFill>
                <a:effectLst/>
                <a:uLnTx/>
                <a:uFillTx/>
                <a:latin typeface="Times New Roman"/>
                <a:ea typeface="+mn-ea"/>
                <a:cs typeface="Times New Roman"/>
              </a:rPr>
              <a:t>Paradigma de factores esenciales</a:t>
            </a:r>
            <a:endParaRPr kumimoji="0" lang="es-ES" altLang="es-MX" sz="5000" b="0" i="0" u="none" strike="noStrike" kern="1200" cap="none" spc="0" normalizeH="0" baseline="0" noProof="0" dirty="0">
              <a:ln>
                <a:noFill/>
              </a:ln>
              <a:solidFill>
                <a:srgbClr val="FFCC66">
                  <a:lumMod val="60000"/>
                  <a:lumOff val="40000"/>
                </a:srgbClr>
              </a:solidFill>
              <a:effectLst/>
              <a:uLnTx/>
              <a:uFillTx/>
              <a:latin typeface="Times New Roman"/>
              <a:ea typeface="+mn-ea"/>
              <a:cs typeface="Times New Roman"/>
            </a:endParaRP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 altLang="es-MX" sz="3200" b="1" i="0" u="none" strike="noStrike" kern="1200" cap="none" spc="0" normalizeH="0" baseline="0" noProof="0" dirty="0">
                <a:ln>
                  <a:noFill/>
                </a:ln>
                <a:solidFill>
                  <a:srgbClr val="FFCC66">
                    <a:lumMod val="60000"/>
                    <a:lumOff val="40000"/>
                  </a:srgbClr>
                </a:solidFill>
                <a:effectLst/>
                <a:uLnTx/>
                <a:uFillTx/>
                <a:latin typeface="Times New Roman"/>
                <a:ea typeface="+mn-ea"/>
                <a:cs typeface="Times New Roman"/>
              </a:rPr>
              <a:t>La realidad y sus componentes están integrados por materia, energía e información  </a:t>
            </a:r>
            <a:r>
              <a:rPr kumimoji="0" lang="es-ES" altLang="es-MX" sz="16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a:hlinkClick r:id="rId2"/>
              </a:rPr>
              <a:t>http://www.fgalindosoria.com/informatica/mei/</a:t>
            </a:r>
            <a:endParaRPr kumimoji="0" lang="es-ES" altLang="es-MX" sz="1600" b="0" i="0" u="none" strike="noStrike" kern="1200" cap="none" spc="0" normalizeH="0" baseline="0" noProof="0" dirty="0">
              <a:ln>
                <a:noFill/>
              </a:ln>
              <a:solidFill>
                <a:srgbClr val="FFFFCC"/>
              </a:solidFill>
              <a:effectLst/>
              <a:uLnTx/>
              <a:uFillTx/>
              <a:latin typeface="Times New Roman" panose="02020603050405020304" pitchFamily="18" charset="0"/>
              <a:ea typeface="+mn-ea"/>
              <a:cs typeface="Times New Roman"/>
            </a:endParaRPr>
          </a:p>
        </p:txBody>
      </p:sp>
    </p:spTree>
    <p:extLst>
      <p:ext uri="{BB962C8B-B14F-4D97-AF65-F5344CB8AC3E}">
        <p14:creationId xmlns:p14="http://schemas.microsoft.com/office/powerpoint/2010/main" val="161131615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2203955-EB53-4451-AD6B-49D9C28C5D5D}"/>
              </a:ext>
            </a:extLst>
          </p:cNvPr>
          <p:cNvSpPr/>
          <p:nvPr/>
        </p:nvSpPr>
        <p:spPr>
          <a:xfrm>
            <a:off x="1" y="0"/>
            <a:ext cx="9143999" cy="686341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a:ln>
                  <a:noFill/>
                </a:ln>
                <a:solidFill>
                  <a:srgbClr val="FFFFCC"/>
                </a:solidFill>
                <a:effectLst/>
                <a:uLnTx/>
                <a:uFillTx/>
                <a:latin typeface="Times New Roman"/>
                <a:ea typeface="Arial Unicode MS"/>
                <a:cs typeface="+mn-cs"/>
              </a:rPr>
              <a:t>"Testimonio de ello son los coloquios de </a:t>
            </a:r>
            <a:r>
              <a:rPr kumimoji="0" lang="es-MX" sz="1400" b="0" i="0" u="none" strike="noStrike" kern="1200" cap="none" spc="0" normalizeH="0" baseline="0" noProof="0" dirty="0" err="1">
                <a:ln>
                  <a:noFill/>
                </a:ln>
                <a:solidFill>
                  <a:srgbClr val="FFFFCC"/>
                </a:solidFill>
                <a:effectLst/>
                <a:uLnTx/>
                <a:uFillTx/>
                <a:latin typeface="Times New Roman"/>
                <a:ea typeface="Arial Unicode MS"/>
                <a:cs typeface="+mn-cs"/>
              </a:rPr>
              <a:t>Royaumont</a:t>
            </a:r>
            <a:r>
              <a:rPr kumimoji="0" lang="es-MX" sz="1400" b="0" i="0" u="none" strike="noStrike" kern="1200" cap="none" spc="0" normalizeH="0" baseline="0" noProof="0" dirty="0">
                <a:ln>
                  <a:noFill/>
                </a:ln>
                <a:solidFill>
                  <a:srgbClr val="FFFFCC"/>
                </a:solidFill>
                <a:effectLst/>
                <a:uLnTx/>
                <a:uFillTx/>
                <a:latin typeface="Times New Roman"/>
                <a:ea typeface="Arial Unicode MS"/>
                <a:cs typeface="+mn-cs"/>
              </a:rPr>
              <a:t>, en donde fue discutido el concepto de información en la ciencia contemporánea.</a:t>
            </a:r>
            <a:endParaRPr kumimoji="0" lang="es-ES" sz="1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400" b="0" i="0" u="none" strike="noStrike" kern="1200" cap="none" spc="0" normalizeH="0" baseline="0" noProof="0" dirty="0" err="1">
                <a:ln>
                  <a:noFill/>
                </a:ln>
                <a:solidFill>
                  <a:srgbClr val="FFFFCC"/>
                </a:solidFill>
                <a:effectLst/>
                <a:uLnTx/>
                <a:uFillTx/>
                <a:latin typeface="Times New Roman"/>
                <a:ea typeface="Arial Unicode MS"/>
                <a:cs typeface="+mn-cs"/>
              </a:rPr>
              <a:t>Jurí</a:t>
            </a:r>
            <a:r>
              <a:rPr kumimoji="0" lang="es-MX" sz="1400" b="0" i="0" u="none" strike="noStrike" kern="1200" cap="none" spc="0" normalizeH="0" baseline="0" noProof="0" dirty="0">
                <a:ln>
                  <a:noFill/>
                </a:ln>
                <a:solidFill>
                  <a:srgbClr val="FFFFCC"/>
                </a:solidFill>
                <a:effectLst/>
                <a:uLnTx/>
                <a:uFillTx/>
                <a:latin typeface="Times New Roman"/>
                <a:ea typeface="Arial Unicode MS"/>
                <a:cs typeface="+mn-cs"/>
              </a:rPr>
              <a:t> </a:t>
            </a:r>
            <a:r>
              <a:rPr kumimoji="0" lang="es-MX" sz="1400" b="0" i="0" u="none" strike="noStrike" kern="1200" cap="none" spc="0" normalizeH="0" baseline="0" noProof="0" dirty="0" err="1">
                <a:ln>
                  <a:noFill/>
                </a:ln>
                <a:solidFill>
                  <a:srgbClr val="FFFFCC"/>
                </a:solidFill>
                <a:effectLst/>
                <a:uLnTx/>
                <a:uFillTx/>
                <a:latin typeface="Times New Roman"/>
                <a:ea typeface="Arial Unicode MS"/>
                <a:cs typeface="+mn-cs"/>
              </a:rPr>
              <a:t>Zeman</a:t>
            </a:r>
            <a:r>
              <a:rPr kumimoji="0" lang="es-MX" sz="1400" b="0" i="0" u="none" strike="noStrike" kern="1200" cap="none" spc="0" normalizeH="0" baseline="0" noProof="0" dirty="0">
                <a:ln>
                  <a:noFill/>
                </a:ln>
                <a:solidFill>
                  <a:srgbClr val="FFFFCC"/>
                </a:solidFill>
                <a:effectLst/>
                <a:uLnTx/>
                <a:uFillTx/>
                <a:latin typeface="Times New Roman"/>
                <a:ea typeface="Arial Unicode MS"/>
                <a:cs typeface="+mn-cs"/>
              </a:rPr>
              <a:t>, presenta un trabajo en </a:t>
            </a:r>
            <a:r>
              <a:rPr kumimoji="0" lang="es-MX" sz="1400" b="0" i="0" u="none" strike="noStrike" kern="1200" cap="none" spc="0" normalizeH="0" baseline="0" noProof="0" dirty="0" err="1">
                <a:ln>
                  <a:noFill/>
                </a:ln>
                <a:solidFill>
                  <a:srgbClr val="FFFFCC"/>
                </a:solidFill>
                <a:effectLst/>
                <a:uLnTx/>
                <a:uFillTx/>
                <a:latin typeface="Times New Roman"/>
                <a:ea typeface="Arial Unicode MS"/>
                <a:cs typeface="+mn-cs"/>
              </a:rPr>
              <a:t>Royaumont</a:t>
            </a:r>
            <a:r>
              <a:rPr kumimoji="0" lang="es-MX" sz="1400" b="0" i="0" u="none" strike="noStrike" kern="1200" cap="none" spc="0" normalizeH="0" baseline="0" noProof="0" dirty="0">
                <a:ln>
                  <a:noFill/>
                </a:ln>
                <a:solidFill>
                  <a:srgbClr val="FFFFCC"/>
                </a:solidFill>
                <a:effectLst/>
                <a:uLnTx/>
                <a:uFillTx/>
                <a:latin typeface="Times New Roman"/>
                <a:ea typeface="Arial Unicode MS"/>
                <a:cs typeface="+mn-cs"/>
              </a:rPr>
              <a:t> que lleva por título: Significación filosófica de la idea de información. En él nos dice que:</a:t>
            </a:r>
            <a:endParaRPr kumimoji="0" lang="es-ES" sz="14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44958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 </a:t>
            </a:r>
            <a:r>
              <a:rPr kumimoji="0" lang="es-MX" sz="1600" b="1" i="0" u="none" strike="noStrike" kern="1200" cap="none" spc="0" normalizeH="0" baseline="0" noProof="0" dirty="0">
                <a:ln>
                  <a:noFill/>
                </a:ln>
                <a:solidFill>
                  <a:srgbClr val="FFFFCC">
                    <a:lumMod val="75000"/>
                  </a:srgbClr>
                </a:solidFill>
                <a:effectLst/>
                <a:uLnTx/>
                <a:uFillTx/>
                <a:latin typeface="Times New Roman"/>
                <a:ea typeface="Arial Unicode MS"/>
                <a:cs typeface="+mn-cs"/>
              </a:rPr>
              <a:t>la palabra latina informare, de la que salió la palabra información significa poner en forma, dar una forma o un aspecto, formar, crear</a:t>
            </a:r>
            <a:r>
              <a:rPr kumimoji="0" lang="es-MX" sz="1600" b="1" i="0" u="none" strike="noStrike" kern="1200" cap="none" spc="0" normalizeH="0" baseline="0" noProof="0" dirty="0">
                <a:ln>
                  <a:noFill/>
                </a:ln>
                <a:solidFill>
                  <a:srgbClr val="FFFFCC"/>
                </a:solidFill>
                <a:effectLst/>
                <a:uLnTx/>
                <a:uFillTx/>
                <a:latin typeface="Times New Roman"/>
                <a:ea typeface="Arial Unicode MS"/>
                <a:cs typeface="+mn-cs"/>
              </a:rPr>
              <a:t>, </a:t>
            </a: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pero también representar, presentar, crear una idea o una noción. La información significa la puesta de algunos elementos o partes </a:t>
            </a:r>
            <a:r>
              <a:rPr kumimoji="0" lang="es-ES"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Times New Roman" panose="02020603050405020304" pitchFamily="18" charset="0"/>
              </a:rPr>
              <a:t>–</a:t>
            </a: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 materiales o inmateriales </a:t>
            </a:r>
            <a:r>
              <a:rPr kumimoji="0" lang="es-ES"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Times New Roman" panose="02020603050405020304" pitchFamily="18" charset="0"/>
              </a:rPr>
              <a:t>–</a:t>
            </a: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 en alguna forma, en algún sistema clasificado. ... </a:t>
            </a:r>
            <a:r>
              <a:rPr kumimoji="0" lang="es-MX" sz="1800" b="1" i="0" u="none" strike="noStrike" kern="1200" cap="none" spc="0" normalizeH="0" baseline="0" noProof="0" dirty="0">
                <a:ln>
                  <a:noFill/>
                </a:ln>
                <a:solidFill>
                  <a:srgbClr val="CC0066">
                    <a:lumMod val="20000"/>
                    <a:lumOff val="80000"/>
                  </a:srgbClr>
                </a:solidFill>
                <a:effectLst/>
                <a:uLnTx/>
                <a:uFillTx/>
                <a:latin typeface="Times New Roman"/>
                <a:ea typeface="Arial Unicode MS"/>
                <a:cs typeface="+mn-cs"/>
              </a:rPr>
              <a:t>La información expresa la organización de un sistema que puede ser descrito matemáticamente. No se ocupa de la materia de ese sistema, sino de su forma, que puede ser la misma para materias muy diferentes (caracteres de un texto, neuronas del cerebro, hormigas de un hormiguero</a:t>
            </a:r>
            <a:r>
              <a:rPr kumimoji="0" lang="es-MX" sz="1800" b="1" i="0" u="none" strike="noStrike" kern="1200" cap="none" spc="0" normalizeH="0" baseline="0" noProof="0" dirty="0">
                <a:ln>
                  <a:noFill/>
                </a:ln>
                <a:solidFill>
                  <a:srgbClr val="FFFFCC">
                    <a:lumMod val="75000"/>
                  </a:srgbClr>
                </a:solidFill>
                <a:effectLst/>
                <a:uLnTx/>
                <a:uFillTx/>
                <a:latin typeface="Times New Roman"/>
                <a:ea typeface="Arial Unicode MS"/>
                <a:cs typeface="+mn-cs"/>
              </a:rPr>
              <a:t>, </a:t>
            </a:r>
            <a:r>
              <a:rPr kumimoji="0" lang="es-MX" sz="1800" b="1" i="1" u="none" strike="noStrike" kern="1200" cap="none" spc="0" normalizeH="0" baseline="0" noProof="0" dirty="0">
                <a:ln>
                  <a:noFill/>
                </a:ln>
                <a:solidFill>
                  <a:srgbClr val="CC0066">
                    <a:lumMod val="20000"/>
                    <a:lumOff val="80000"/>
                  </a:srgbClr>
                </a:solidFill>
                <a:effectLst/>
                <a:uLnTx/>
                <a:uFillTx/>
                <a:latin typeface="Times New Roman"/>
                <a:ea typeface="+mn-ea"/>
                <a:cs typeface="+mn-cs"/>
              </a:rPr>
              <a:t>etc.)</a:t>
            </a:r>
            <a:r>
              <a:rPr kumimoji="0" lang="es-MX" sz="1800" b="1" i="0" u="none" strike="noStrike" kern="1200" cap="none" spc="0" normalizeH="0" baseline="0" noProof="0" dirty="0">
                <a:ln>
                  <a:noFill/>
                </a:ln>
                <a:solidFill>
                  <a:srgbClr val="FFFFCC">
                    <a:lumMod val="75000"/>
                  </a:srgbClr>
                </a:solidFill>
                <a:effectLst/>
                <a:uLnTx/>
                <a:uFillTx/>
                <a:latin typeface="Times New Roman"/>
                <a:ea typeface="Arial Unicode MS"/>
                <a:cs typeface="+mn-cs"/>
              </a:rPr>
              <a:t>. </a:t>
            </a: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La expresión de la información de un sistema tiene por base, como se sabe, la fórmula matemática de la entropía negativa. ... Esa entropía negativa puede manifiestamente expresar también la medida del orden de un sistema nervioso (por ejemplo, la capacidad de ideas de un cerebro, el carácter de una red de neuronas, el equilibrio psíquico de una personalidad) o de un sistema social (el equilibrio de un sistema social o económico).</a:t>
            </a:r>
            <a:endParaRPr kumimoji="0" lang="es-ES"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449580" marR="0" lvl="0" indent="0" algn="l"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FFFFCC"/>
                </a:solidFill>
                <a:effectLst/>
                <a:uLnTx/>
                <a:uFillTx/>
                <a:latin typeface="Times New Roman"/>
                <a:ea typeface="Arial Unicode MS"/>
                <a:cs typeface="+mn-cs"/>
              </a:rPr>
              <a:t>.....</a:t>
            </a:r>
            <a:endParaRPr kumimoji="0" lang="es-ES" sz="12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44958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FFCC"/>
                </a:solidFill>
                <a:effectLst/>
                <a:uLnTx/>
                <a:uFillTx/>
                <a:latin typeface="Times New Roman"/>
                <a:ea typeface="Arial Unicode MS"/>
                <a:cs typeface="+mn-cs"/>
              </a:rPr>
              <a:t>Así surgió la información como principio universal que opera en el mundo, que da forma a lo informe, especifica el carácter peculiar de las formas vivas e incluso ayuda a determinar, por medio de códigos especiales, los modelos del pensamiento humano. De este modo, la información abarca los campos dispares de las computadoras de la era especial y la física clásica, la biología molecular y la comunicación humana, la evolución del lenguaje y la del hombre."</a:t>
            </a:r>
            <a:endParaRPr kumimoji="0" lang="es-ES"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Informática Educativa: Elementos de una teoría para la civilización del conocimiento.</a:t>
            </a:r>
            <a:endParaRPr kumimoji="0" lang="es-ES"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Claudia Marina Vicario Solórzano, Tesis para obtener el Grado de Doctora en Pedagogía, Universidad Nacional Autónoma de México </a:t>
            </a:r>
            <a:endParaRPr kumimoji="0" lang="es-ES"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rPr>
              <a:t>Ciudad de México, 2010., </a:t>
            </a:r>
            <a:r>
              <a:rPr kumimoji="0" lang="es-MX" sz="1200" b="0" i="0" u="none" strike="noStrike" kern="1200" cap="none" spc="0" normalizeH="0" baseline="0" noProof="0" dirty="0">
                <a:ln>
                  <a:noFill/>
                </a:ln>
                <a:solidFill>
                  <a:srgbClr val="FFFFCC"/>
                </a:solidFill>
                <a:effectLst/>
                <a:uLnTx/>
                <a:uFillTx/>
                <a:latin typeface="Times New Roman" panose="02020603050405020304" pitchFamily="18" charset="0"/>
                <a:ea typeface="Arial Unicode MS"/>
                <a:cs typeface="+mn-cs"/>
              </a:rPr>
              <a:t>Capítulo II. Página 142, 143</a:t>
            </a:r>
            <a:endParaRPr kumimoji="0" lang="es-ES"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s-MX" sz="12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http://www.fgalindosoria.com/informaticos/investigadores/Claudia_Marina_Vicario_Solorzano/doctorado.zip</a:t>
            </a:r>
            <a:endParaRPr kumimoji="0" lang="es-ES" sz="12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2166190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105BCE0-99C0-4BC3-8BA8-D685AD1F1435}"/>
              </a:ext>
            </a:extLst>
          </p:cNvPr>
          <p:cNvSpPr/>
          <p:nvPr/>
        </p:nvSpPr>
        <p:spPr>
          <a:xfrm>
            <a:off x="225083" y="612844"/>
            <a:ext cx="8299939" cy="486287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FFFFCC"/>
                </a:solidFill>
                <a:effectLst/>
                <a:uLnTx/>
                <a:uFillTx/>
                <a:latin typeface="Times New Roman"/>
                <a:ea typeface="+mn-ea"/>
                <a:cs typeface="+mn-cs"/>
              </a:rPr>
              <a:t>Revolución de la información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FFFFCC"/>
                </a:solidFill>
                <a:effectLst/>
                <a:uLnTx/>
                <a:uFillTx/>
                <a:latin typeface="Times New Roman"/>
                <a:ea typeface="+mn-ea"/>
                <a:cs typeface="+mn-cs"/>
              </a:rPr>
              <a:t>"Wiener (1948, p 155) declaró también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FFFFCC"/>
                </a:solidFill>
                <a:effectLst/>
                <a:uLnTx/>
                <a:uFillTx/>
                <a:latin typeface="Times New Roman"/>
                <a:ea typeface="+mn-ea"/>
                <a:cs typeface="+mn-cs"/>
              </a:rPr>
              <a:t>"la información es información,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FFFFCC"/>
                </a:solidFill>
                <a:effectLst/>
                <a:uLnTx/>
                <a:uFillTx/>
                <a:latin typeface="Times New Roman"/>
                <a:ea typeface="+mn-ea"/>
                <a:cs typeface="+mn-cs"/>
              </a:rPr>
              <a:t>no materia ni energía".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3200" b="0" i="0" u="none" strike="noStrike" kern="1200" cap="none" spc="0" normalizeH="0" baseline="0" noProof="0" dirty="0">
              <a:ln>
                <a:noFill/>
              </a:ln>
              <a:solidFill>
                <a:srgbClr val="FFFFCC"/>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3200" b="0" i="0" u="none" strike="noStrike" kern="1200" cap="none" spc="0" normalizeH="0" baseline="0" noProof="0" dirty="0">
                <a:ln>
                  <a:noFill/>
                </a:ln>
                <a:solidFill>
                  <a:srgbClr val="FFFFCC"/>
                </a:solidFill>
                <a:effectLst/>
                <a:uLnTx/>
                <a:uFillTx/>
                <a:latin typeface="Times New Roman"/>
                <a:ea typeface="+mn-ea"/>
                <a:cs typeface="+mn-cs"/>
              </a:rPr>
              <a:t>Este aforismo sugiere que </a:t>
            </a:r>
            <a:r>
              <a:rPr kumimoji="0" lang="es-MX" sz="3200" b="1" i="0" u="none" strike="noStrike" kern="1200" cap="none" spc="0" normalizeH="0" baseline="0" noProof="0" dirty="0">
                <a:ln>
                  <a:noFill/>
                </a:ln>
                <a:solidFill>
                  <a:srgbClr val="FFCC66"/>
                </a:solidFill>
                <a:effectLst/>
                <a:uLnTx/>
                <a:uFillTx/>
                <a:latin typeface="Times New Roman"/>
                <a:ea typeface="+mn-ea"/>
                <a:cs typeface="+mn-cs"/>
              </a:rPr>
              <a:t>la información debe considerarse junto con la materia y la energía como el tercer constituyente del Universo;</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MX" sz="1800" b="1" i="0" u="none" strike="noStrike" kern="1200" cap="none" spc="0" normalizeH="0" baseline="0" noProof="0" dirty="0">
              <a:ln>
                <a:noFill/>
              </a:ln>
              <a:solidFill>
                <a:srgbClr val="FFCC66"/>
              </a:solidFill>
              <a:effectLst/>
              <a:uLnTx/>
              <a:uFillTx/>
              <a:latin typeface="Times New Roman"/>
              <a:ea typeface="Times New Roman" panose="020206030504050203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rPr>
              <a:t>Wiener, N. (1948), </a:t>
            </a:r>
            <a:r>
              <a:rPr kumimoji="0" lang="es-MX" sz="1800" b="0" i="1" u="none" strike="noStrike" kern="1200" cap="none" spc="0" normalizeH="0" baseline="0" noProof="0" dirty="0" err="1">
                <a:ln>
                  <a:noFill/>
                </a:ln>
                <a:solidFill>
                  <a:srgbClr val="FFFFCC"/>
                </a:solidFill>
                <a:effectLst/>
                <a:uLnTx/>
                <a:uFillTx/>
                <a:latin typeface="Times New Roman"/>
                <a:ea typeface="Times New Roman" panose="02020603050405020304" pitchFamily="18" charset="0"/>
                <a:cs typeface="+mn-cs"/>
              </a:rPr>
              <a:t>Cybernetics</a:t>
            </a:r>
            <a:r>
              <a:rPr kumimoji="0" lang="es-MX"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rPr>
              <a:t>, MIT </a:t>
            </a:r>
            <a:r>
              <a:rPr kumimoji="0" lang="es-MX" sz="1800" b="0" i="0" u="none" strike="noStrike" kern="1200" cap="none" spc="0" normalizeH="0" baseline="0" noProof="0" dirty="0" err="1">
                <a:ln>
                  <a:noFill/>
                </a:ln>
                <a:solidFill>
                  <a:srgbClr val="FFFFCC"/>
                </a:solidFill>
                <a:effectLst/>
                <a:uLnTx/>
                <a:uFillTx/>
                <a:latin typeface="Times New Roman"/>
                <a:ea typeface="Times New Roman" panose="02020603050405020304" pitchFamily="18" charset="0"/>
                <a:cs typeface="+mn-cs"/>
              </a:rPr>
              <a:t>Press</a:t>
            </a:r>
            <a:r>
              <a:rPr kumimoji="0" lang="es-MX" sz="1800" b="0" i="0" u="none" strike="noStrike" kern="1200" cap="none" spc="0" normalizeH="0" baseline="0" noProof="0" dirty="0">
                <a:ln>
                  <a:noFill/>
                </a:ln>
                <a:solidFill>
                  <a:srgbClr val="FFFFCC"/>
                </a:solidFill>
                <a:effectLst/>
                <a:uLnTx/>
                <a:uFillTx/>
                <a:latin typeface="Times New Roman"/>
                <a:ea typeface="Times New Roman" panose="02020603050405020304" pitchFamily="18" charset="0"/>
                <a:cs typeface="+mn-cs"/>
              </a:rPr>
              <a:t>, CA, </a:t>
            </a:r>
            <a:r>
              <a:rPr kumimoji="0" lang="es-MX" sz="1800" b="0" i="0" u="none" strike="noStrike" kern="1200" cap="none" spc="0" normalizeH="0" baseline="0" noProof="0" dirty="0" err="1">
                <a:ln>
                  <a:noFill/>
                </a:ln>
                <a:solidFill>
                  <a:srgbClr val="FFFFCC"/>
                </a:solidFill>
                <a:effectLst/>
                <a:uLnTx/>
                <a:uFillTx/>
                <a:latin typeface="Times New Roman"/>
                <a:ea typeface="Times New Roman" panose="02020603050405020304" pitchFamily="18" charset="0"/>
                <a:cs typeface="+mn-cs"/>
              </a:rPr>
              <a:t>Mass</a:t>
            </a:r>
            <a:endParaRPr kumimoji="0" lang="es-MX" sz="1800" b="0" i="0" u="none" strike="noStrike" kern="1200" cap="none" spc="0" normalizeH="0" baseline="0" noProof="0" dirty="0">
              <a:ln>
                <a:noFill/>
              </a:ln>
              <a:solidFill>
                <a:srgbClr val="FFFFCC"/>
              </a:solidFill>
              <a:effectLst/>
              <a:uLnTx/>
              <a:uFillTx/>
              <a:latin typeface="Times New Roman"/>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srgbClr val="FFFFCC"/>
                </a:solidFill>
                <a:effectLst/>
                <a:uLnTx/>
                <a:uFillTx/>
                <a:latin typeface="Times New Roman"/>
                <a:ea typeface="+mn-ea"/>
                <a:cs typeface="+mn-cs"/>
              </a:rPr>
              <a:t>Traducido asistido por Google de   </a:t>
            </a:r>
            <a:r>
              <a:rPr kumimoji="0" lang="es-MX" sz="1800" b="0"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hlinkClick r:id="rId2"/>
              </a:rPr>
              <a:t>http://en.wikipedia.org/wiki/Information_revolution</a:t>
            </a:r>
            <a:endParaRPr kumimoji="0" lang="es-MX" sz="1800" b="0" i="0" u="none" strike="noStrike" kern="1200" cap="none" spc="0" normalizeH="0" baseline="0" noProof="0" dirty="0">
              <a:ln>
                <a:noFill/>
              </a:ln>
              <a:solidFill>
                <a:srgbClr val="FFFFCC"/>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202567372"/>
      </p:ext>
    </p:extLst>
  </p:cSld>
  <p:clrMapOvr>
    <a:masterClrMapping/>
  </p:clrMapOvr>
</p:sld>
</file>

<file path=ppt/theme/theme1.xml><?xml version="1.0" encoding="utf-8"?>
<a:theme xmlns:a="http://schemas.openxmlformats.org/drawingml/2006/main" name="1_Bola de fuego">
  <a:themeElements>
    <a:clrScheme name="Personalizado 6">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8CCFFF"/>
      </a:hlink>
      <a:folHlink>
        <a:srgbClr val="B2DFFF"/>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s-MX"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s-MX"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Tema d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1_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9900"/>
      </a:hlink>
      <a:folHlink>
        <a:srgbClr val="B2B2B2"/>
      </a:folHlink>
    </a:clrScheme>
    <a:fontScheme name="Diseño predeterminado">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993300"/>
      </a:hlink>
      <a:folHlink>
        <a:srgbClr val="B2B2B2"/>
      </a:folHlink>
    </a:clrScheme>
    <a:fontScheme name="Diseño predeterminado">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3200" b="1" i="0" u="none" strike="noStrike" cap="none" normalizeH="0" baseline="0" smtClean="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3200" b="1" i="0" u="none" strike="noStrike" cap="none" normalizeH="0" baseline="0" smtClean="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9900CC"/>
      </a:hlink>
      <a:folHlink>
        <a:srgbClr val="B2B2B2"/>
      </a:folHlink>
    </a:clrScheme>
    <a:fontScheme name="Diseño predeterminado">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6513</TotalTime>
  <Words>19659</Words>
  <Application>Microsoft Office PowerPoint</Application>
  <PresentationFormat>Presentación en pantalla (4:3)</PresentationFormat>
  <Paragraphs>2791</Paragraphs>
  <Slides>268</Slides>
  <Notes>4</Notes>
  <HiddenSlides>0</HiddenSlides>
  <MMClips>0</MMClips>
  <ScaleCrop>false</ScaleCrop>
  <HeadingPairs>
    <vt:vector size="6" baseType="variant">
      <vt:variant>
        <vt:lpstr>Fuentes usadas</vt:lpstr>
      </vt:variant>
      <vt:variant>
        <vt:i4>9</vt:i4>
      </vt:variant>
      <vt:variant>
        <vt:lpstr>Tema</vt:lpstr>
      </vt:variant>
      <vt:variant>
        <vt:i4>5</vt:i4>
      </vt:variant>
      <vt:variant>
        <vt:lpstr>Títulos de diapositiva</vt:lpstr>
      </vt:variant>
      <vt:variant>
        <vt:i4>268</vt:i4>
      </vt:variant>
    </vt:vector>
  </HeadingPairs>
  <TitlesOfParts>
    <vt:vector size="282" baseType="lpstr">
      <vt:lpstr>Arial</vt:lpstr>
      <vt:lpstr>Arial Unicode MS</vt:lpstr>
      <vt:lpstr>Calibri</vt:lpstr>
      <vt:lpstr>Calibri Light</vt:lpstr>
      <vt:lpstr>Courier New</vt:lpstr>
      <vt:lpstr>Palatino Linotype</vt:lpstr>
      <vt:lpstr>Times New Roman</vt:lpstr>
      <vt:lpstr>Times-Bold</vt:lpstr>
      <vt:lpstr>Wingdings</vt:lpstr>
      <vt:lpstr>1_Bola de fuego</vt:lpstr>
      <vt:lpstr>1_Office Theme</vt:lpstr>
      <vt:lpstr>1_Diseño predeterminado</vt:lpstr>
      <vt:lpstr>2_Diseño predeterminado</vt:lpstr>
      <vt:lpstr>Diseño predeterminado</vt:lpstr>
      <vt:lpstr>      Fernando Galindo Soria www.fgalindosoria.com fgalindo@ipn.mx Tenayuca, Ciudad de México Febrero del 2018</vt:lpstr>
      <vt:lpstr>Presentación de PowerPoint</vt:lpstr>
      <vt:lpstr>Presentación de PowerPoint</vt:lpstr>
      <vt:lpstr>Hace mucho tiempo, empezó un viaje mágico y misterioso</vt:lpstr>
      <vt:lpstr>Santiago Ramón y Cajal Spanish pathologist, histologist and Nobel laureate. the father of modern neuroscience.  Jacques Lacan, est un psychiatre et psychanalyste français.   Jean Piaget, Swiss, psychologist and philosopher, epistemological studies with children, the great pioneer of the constructivist theory of knowing   Lev Semiónovich Vygotsky psicólogo ruso, psicología del desarrollo, fundador de la psicología histórico-cultural, precursor de la neuropsicología   Alexander Luria neuropsicólogo y médico ruso. uno de los fundadores de la neurociencia cognitiva  Pierre Teilhard de Chardin, French philosopher and Jesuit priest ,Paleontology, Philosophy, Cosmology, Evolutionary theory </vt:lpstr>
      <vt:lpstr>Kurt Gödel austrohúngaro lógico, matemático y filósofo  Alan Turing English mathematician, logician, cryptanalyst, and computer scientist.  Karl Ludwig von Bertalanffy Austrian-born biologist, founders of general systems theory  Warren McCulloch American neurophysiologist   Walter Harry Pitts, logician worked cognitive psychology   Norbert Wiener Columbia Missouri, matemático estadounidense   Arturo Rosenblueth Stearns, Mexican physician and physiologist    Oskar Ryszard Lange, economista, diplomático y político polaco. En 195 7 Vicepresidente de Polonia. Cibernética social   Stafford Beer Teórico británico, académico, consultor, Cibernética social, primer proyecto de Gobierno Informático </vt:lpstr>
      <vt:lpstr>Pierre de Latil journaliste scientifique français,   William Ross Ashby médico y neurólogo inglés, Homeostat   W. Grey Walter neurophysiologist and robotician. Tortoises   Andréi Nikoláyevich Kolmogórov, matemático ruso, probabilidad, topología. fundador de la teoría de la complejidad algorítmica.  Claude Shannon ingeniero electrónico y matemático estadounidense   John von Neumann Hungarian-American mathematician    Stephen Cole Kleene, American mathematician.    Herbert Simon American political scientist, economist, sociologist, and psychologist,    Harold V. McIntosh Físico </vt:lpstr>
      <vt:lpstr>Pablo Rudomín Zevnovaty biólogo, fisiólogo, neurocientífico y académico mexicano.   José Negrete-Martinez. México, D.F. Cirujano, Biofísica y Física  Noam Chomsky lingüista, filósofo y activista estadounidense   Humberto Maturana biólogo y epistemólogo chileno. autopoiesis,    Benoît B. Mandelbrot, French American mathematician. Born in Poland, mathematical physics and quantitative finance, as the father of fractal geometry.   Marvin Lee Minsky PhD in mathematics from Princeton   Seymour Papert South Africa mathematician, computer scientist, and educator.  Jacob David Bekenstein (Ciudad de México) físico, agujeros negros, entropía y su relación con teoría de la información  Algunos de los Precursores, Creadores y Fundadores de la Informática http://www.fgalindosoria.com/informaticos/pf/</vt:lpstr>
      <vt:lpstr>Psicólogos, Neurofisiólogos, Filósofos, Físicos, Matemáticos, Lingüistas, Biólogos, Fisiólogos,  y otros,   se dieron cuenta de que tenían múltiples puntos de contacto </vt:lpstr>
      <vt:lpstr>Psicólogos, Neurofisiólogos, Filósofos, Físicos, Matemáticos, Lingüistas, Biólogos, Fisiólogos,  y otros,   se dieron cuenta de que tenían múltiples puntos de contacto   contribuyendo y pescando en una sopa enorme de conocimiento que se esta transformando a una velocidad impresionante y en esa sopa se esta pescando y tratando de encontrar un poco de orden.              </vt:lpstr>
      <vt:lpstr>Psicólogos, Neurofisiólogos, Filósofos, Físicos, Matemáticos, Lingüistas, Biólogos, Fisiólogos,  y otros,   se dieron cuenta de que tenían múltiples puntos de contacto   contribuyendo y pescando en una sopa enorme de conocimiento que se esta transformando a una velocidad impresionante y en esa sopa se esta pescando y tratando de encontrar un poco de orden.   Surgiendo nuevas áreas en tiempo real como la Cibernética, la Computación, la Inteligencia Artificial, la Informática, la Robótica, entre otras,        </vt:lpstr>
      <vt:lpstr>Psicólogos, Neurofisiólogos, Filósofos, Físicos, Matemáticos, Lingüistas, Biólogos, Fisiólogos,  y otros,   se dieron cuenta de que tenían múltiples puntos de contacto   contribuyendo y pescando en una sopa enorme de conocimiento que se esta transformando a una velocidad impresionante y en esa sopa se esta pescando y tratando de encontrar un poco de orden.   Surgiendo nuevas áreas en tiempo real como la Cibernética, la Computación, la Inteligencia Artificial, la Informática, la Robótica, entre otras,    que en la practica usan las mismas herramienta y en muchas ocasiones entrelazan sus áreas de investigación  </vt:lpstr>
      <vt:lpstr>El viaje sigue y sigue                  y no se le ve fin...</vt:lpstr>
      <vt:lpstr>Vida artificial   Complejidad de Sistemas o Sistemas Complejos   Ubicuidad  http://www.fgalindosoria.com/icu/  Neurolingüística   Integración de IA, interactividad, robótica, ubicuidad   5.- Generación (Tejidos de sistema)   Lingüística Matemática http://www.fgalindosoria.com/linguisticamatematica/</vt:lpstr>
      <vt:lpstr>                    </vt:lpstr>
      <vt:lpstr>Presentación de PowerPoint</vt:lpstr>
      <vt:lpstr>Presentación de PowerPoint</vt:lpstr>
      <vt:lpstr>Presentación de PowerPoint</vt:lpstr>
      <vt:lpstr>La Informática es     pirata e Imperialista</vt:lpstr>
      <vt:lpstr> La Informática es pirata  Integra herramientas y conocimientos de diferentes áreas   Matemáticas, Computación, Administración, Neurología, Psicología, Electrónica, entre otras   con el fin de estudiar y manejar la información y el conocimiento donde quiera que se presenta.</vt:lpstr>
      <vt:lpstr>La Informática es Imperialista  Se aplica prácticamente en cualquier área y transforma las áreas donde se aplica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Epistemología</vt:lpstr>
      <vt:lpstr>Presentación de PowerPoint</vt:lpstr>
      <vt:lpstr>Presentación de PowerPoint</vt:lpstr>
      <vt:lpstr>DISCIPLINA  una Disciplina es un cuerpo de conocimiento sustentado en paradigmas </vt:lpstr>
      <vt:lpstr>Paradigma  regla o conocimiento aceptado por la generalidad de la comunidad científica, pero que en su momento si el avance de las investigaciones lo requiere puede ser desechado o modificado  Los paradigmas hacen las veces de las leyes científicas en el sentido de que dan cuerpo y congruencia a un área de conocimiento,  pero no tienen la rigidez de las leyes con lo cual permiten que los campos de estudio evolucionen.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Información en todos lados  Abejas, hormigas Los Nervios del Gobierno Sistema Nervioso, Sistema Endocrino Sentidos, estructura de las plantas, galaxias,...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  t A 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 nivel mundial está ocurriendo un proceso de cambio político, económico, científico y tecnológico que nos está afectando tanto en lo individual como en lo colectivo,  y una de las causas y efectos de este proceso, es el surgimiento de una avalancha de desarrollo tecnológico, centrada principalmente en lo que se conoce como Nuevas Tecnologías,  y en particular en las Comunicaciones, Informática, Biotecnología, Microelectrónica, Robótica, Tecnología Espacial y nuevos materiales</vt:lpstr>
      <vt:lpstr>Es por lo anterior que  prácticamente todos los países desarrollados del mundo han orientado su esfuerzo en el desarrollo de las nuevas tecnologías,   por otro lado se han planteado que los países que no logren desarrollarse en este nuevo entorno serán los países subdesarrollados del futuro  y los que lo logren serán las nuevas potencias industriales del futuro.</vt:lpstr>
      <vt:lpstr>Presentación de PowerPoint</vt:lpstr>
      <vt:lpstr>Presentación de PowerPoint</vt:lpstr>
      <vt:lpstr>Presentación de PowerPoint</vt:lpstr>
      <vt:lpstr>creer que nos estamos modernizando tecnológicamente porque compramos e instalamos  una gran cantidad de herramientas  para automatizar fabricas o empresas.   Es como creer que en un país están desarrollados porque compran y tienen automóviles de lujo último modelo, aunque no tengan ni idea de como se construyen, no tengan carreteras, ni  gasolineras, ni... y sólo sepan manejarlos.  El negocio no esta en usar la tecnología, esta en desarrollar la tecnología, en fabricar y vender en todo el mundo nuestros productos</vt:lpstr>
      <vt:lpstr>   En la actualidad un país desarrollado tecnológicamente   no es aquel que compra o maquila las mejores herramientas tecnológicas,   sino el que las desarrolla y produce</vt:lpstr>
      <vt:lpstr>Presentación de PowerPoint</vt:lpstr>
      <vt:lpstr>El diferencial entre lo que importamos y lo que exportamos en ciencia y tecnología es enorme (Principios del 2000)  Se importaron 30,000 millones de dólares en tecnología de la información TIC ¿Cuánto se exporto en TIC desarrollada en México? ¿Quien paga la diferencia?   ¿Que pasa en una casa donde se gasta mucho mas de lo que se gana?   Se endeudan y piden prestado  Consiguen "socios inversionistas"  Venden los muebles  venden la casa  venden.....</vt:lpstr>
      <vt:lpstr>Presentación de PowerPoint</vt:lpstr>
      <vt:lpstr>Presentación de PowerPoint</vt:lpstr>
      <vt:lpstr>Tenemos que crear industrias que generen productos Informáticos, de Biotecnología, de nuevos materiales, etc.   y que no simplemente se usen esos productos.   Si no se hace ahora  la bronca de crear las industrias será para nuestros hijos, pero cada vez va ha ser más difícil.</vt:lpstr>
      <vt:lpstr>Presentación de PowerPoint</vt:lpstr>
      <vt:lpstr>Presentación de PowerPoint</vt:lpstr>
      <vt:lpstr>Mito: No tenemos Investigación    Solo del 1% al 3% de la población mundial tiene acceso a la educación superior,    Cada uno de los estudiantes de una institución de educación superior es un generador de conocimiento,   cada tarea, investigación, proyecto, idea que realiza es conocimiento </vt:lpstr>
      <vt:lpstr>una tarea, programa o sistema es un producto</vt:lpstr>
      <vt:lpstr>Ejemplo de desarrollo del producto Se hace un sistema para alguien, se hace el mismo sistema para otra persona, se hace....,  llega un momento que no tiene sentido seguir haciendo el mismo sistema una y otra vez,  se parametriza y se genera un producto  La siguiente vez que piden ese sistema, se detectan los parámetros del usuario particular (análisis) y se genera la nueva aplicación usando el producto, la siguiente vez, ....,  y así sucesivamente se va haciendo cada vez mas independiente de usuario y cada vez mas amigable y robusto.</vt:lpstr>
      <vt:lpstr>Presentación de PowerPoint</vt:lpstr>
      <vt:lpstr>Presentación de PowerPoint</vt:lpstr>
      <vt:lpstr>Inversión 1 -&gt; Ganancia 1 a 10</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Algunas áreas de aplicación de la Informática</vt:lpstr>
      <vt:lpstr>Presentación de PowerPoint</vt:lpstr>
      <vt:lpstr>Presentación de PowerPoint</vt:lpstr>
      <vt:lpstr>Presentación de PowerPoint</vt:lpstr>
      <vt:lpstr>Presentación de PowerPoint</vt:lpstr>
      <vt:lpstr>Presentación de PowerPoint</vt:lpstr>
      <vt:lpstr>Actualmente se empieza a plantear que no solo los individuos aprenden sino también los sistemas (IA), las organizaciones y los organismos vivos  aprenden </vt:lpstr>
      <vt:lpstr>Si realmente el área educativa quiere seguir vigente debe replantear su papel en estos nuevos espacios  y empezar a preguntarse como aprenden los sistemas (IA), sociedades y otros seres  y como se puede facilitar y propiciar estos nuevos procesos de aprendizaje.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Jurismática    Área que integra la Informática y el Derecho para construir modelos informáticos del Derecho   Creada y desarrollada por el  Lic. Daniel León García Principios de los 60 del siglo XX</vt:lpstr>
      <vt:lpstr>Jurismática  punto de inflexión  entre la Informática como un área de apoyo a otras áreas   y la Informática como un área que además de apoyar a otras permite fundamentarlas,  poniéndola al nivel de la Física y las Matemáticas en su capacidad para explicar fenómenos.  en la Jurismática se utiliza la Informática para modelar y conceptualizar el Derecho en términos de información</vt:lpstr>
      <vt:lpstr>Así como la Física, Química y Matemáticas fundamentan y conceptualizan a la Biología, Administración o Música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organizaciones virtuales  En contra de lo que se cree las organizaciones virtuales no son necesariamente organizaciones en internet, aunque es una de las formas naturales de construirlas. </vt:lpstr>
      <vt:lpstr>Existen empresas que no tienen fabricas propias, todos sus productos son maquilados, tampoco tienen tiendas propias, todo lo distribuyen mediante franquicias, son empresas que mueven miles de millones de dólares, pero que tiene una infraestructura propia muy pequeña.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Por eso soy Informático  y estoy orgulloso de serlo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Informática  Presentación extendida</dc:title>
  <dc:creator>FGS</dc:creator>
  <cp:keywords>Informática</cp:keywords>
  <cp:lastModifiedBy>c4</cp:lastModifiedBy>
  <cp:revision>779</cp:revision>
  <cp:lastPrinted>2018-04-01T05:55:20Z</cp:lastPrinted>
  <dcterms:created xsi:type="dcterms:W3CDTF">2018-02-23T04:42:47Z</dcterms:created>
  <dcterms:modified xsi:type="dcterms:W3CDTF">2018-04-03T00:55:55Z</dcterms:modified>
</cp:coreProperties>
</file>