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5" r:id="rId1"/>
    <p:sldMasterId id="2147483746" r:id="rId2"/>
    <p:sldMasterId id="2147483758" r:id="rId3"/>
    <p:sldMasterId id="2147483782" r:id="rId4"/>
  </p:sldMasterIdLst>
  <p:notesMasterIdLst>
    <p:notesMasterId r:id="rId89"/>
  </p:notesMasterIdLst>
  <p:sldIdLst>
    <p:sldId id="1459" r:id="rId5"/>
    <p:sldId id="1526" r:id="rId6"/>
    <p:sldId id="272" r:id="rId7"/>
    <p:sldId id="1219" r:id="rId8"/>
    <p:sldId id="1220" r:id="rId9"/>
    <p:sldId id="1221" r:id="rId10"/>
    <p:sldId id="1222" r:id="rId11"/>
    <p:sldId id="1224" r:id="rId12"/>
    <p:sldId id="1226" r:id="rId13"/>
    <p:sldId id="1227" r:id="rId14"/>
    <p:sldId id="1429" r:id="rId15"/>
    <p:sldId id="1492" r:id="rId16"/>
    <p:sldId id="1231" r:id="rId17"/>
    <p:sldId id="1430" r:id="rId18"/>
    <p:sldId id="1232" r:id="rId19"/>
    <p:sldId id="1233" r:id="rId20"/>
    <p:sldId id="1521" r:id="rId21"/>
    <p:sldId id="1522" r:id="rId22"/>
    <p:sldId id="1523" r:id="rId23"/>
    <p:sldId id="1524" r:id="rId24"/>
    <p:sldId id="1244" r:id="rId25"/>
    <p:sldId id="1245" r:id="rId26"/>
    <p:sldId id="1246" r:id="rId27"/>
    <p:sldId id="1247" r:id="rId28"/>
    <p:sldId id="1432" r:id="rId29"/>
    <p:sldId id="1462" r:id="rId30"/>
    <p:sldId id="1388" r:id="rId31"/>
    <p:sldId id="1461" r:id="rId32"/>
    <p:sldId id="1488" r:id="rId33"/>
    <p:sldId id="1391" r:id="rId34"/>
    <p:sldId id="1390" r:id="rId35"/>
    <p:sldId id="1431" r:id="rId36"/>
    <p:sldId id="1393" r:id="rId37"/>
    <p:sldId id="1530" r:id="rId38"/>
    <p:sldId id="1510" r:id="rId39"/>
    <p:sldId id="1511" r:id="rId40"/>
    <p:sldId id="1512" r:id="rId41"/>
    <p:sldId id="1513" r:id="rId42"/>
    <p:sldId id="1527" r:id="rId43"/>
    <p:sldId id="1468" r:id="rId44"/>
    <p:sldId id="1470" r:id="rId45"/>
    <p:sldId id="1471" r:id="rId46"/>
    <p:sldId id="1472" r:id="rId47"/>
    <p:sldId id="1473" r:id="rId48"/>
    <p:sldId id="1474" r:id="rId49"/>
    <p:sldId id="1475" r:id="rId50"/>
    <p:sldId id="1476" r:id="rId51"/>
    <p:sldId id="1477" r:id="rId52"/>
    <p:sldId id="1478" r:id="rId53"/>
    <p:sldId id="1479" r:id="rId54"/>
    <p:sldId id="1525" r:id="rId55"/>
    <p:sldId id="1480" r:id="rId56"/>
    <p:sldId id="1481" r:id="rId57"/>
    <p:sldId id="1482" r:id="rId58"/>
    <p:sldId id="1483" r:id="rId59"/>
    <p:sldId id="1497" r:id="rId60"/>
    <p:sldId id="1531" r:id="rId61"/>
    <p:sldId id="1528" r:id="rId62"/>
    <p:sldId id="1367" r:id="rId63"/>
    <p:sldId id="1456" r:id="rId64"/>
    <p:sldId id="1368" r:id="rId65"/>
    <p:sldId id="1457" r:id="rId66"/>
    <p:sldId id="1370" r:id="rId67"/>
    <p:sldId id="1494" r:id="rId68"/>
    <p:sldId id="1495" r:id="rId69"/>
    <p:sldId id="1496" r:id="rId70"/>
    <p:sldId id="1529" r:id="rId71"/>
    <p:sldId id="1372" r:id="rId72"/>
    <p:sldId id="1396" r:id="rId73"/>
    <p:sldId id="1406" r:id="rId74"/>
    <p:sldId id="1373" r:id="rId75"/>
    <p:sldId id="1374" r:id="rId76"/>
    <p:sldId id="1375" r:id="rId77"/>
    <p:sldId id="1376" r:id="rId78"/>
    <p:sldId id="1377" r:id="rId79"/>
    <p:sldId id="1378" r:id="rId80"/>
    <p:sldId id="1379" r:id="rId81"/>
    <p:sldId id="1380" r:id="rId82"/>
    <p:sldId id="1381" r:id="rId83"/>
    <p:sldId id="1382" r:id="rId84"/>
    <p:sldId id="1506" r:id="rId85"/>
    <p:sldId id="1384" r:id="rId86"/>
    <p:sldId id="1514" r:id="rId87"/>
    <p:sldId id="1507" r:id="rId8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0000"/>
    <a:srgbClr val="A9A9A9"/>
    <a:srgbClr val="FFFF99"/>
    <a:srgbClr val="FFCC00"/>
    <a:srgbClr val="FFCC99"/>
    <a:srgbClr val="FFFFCC"/>
    <a:srgbClr val="333333"/>
    <a:srgbClr val="5F5F5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2353" autoAdjust="0"/>
    <p:restoredTop sz="94280" autoAdjust="0"/>
  </p:normalViewPr>
  <p:slideViewPr>
    <p:cSldViewPr snapToGrid="0">
      <p:cViewPr varScale="1">
        <p:scale>
          <a:sx n="52" d="100"/>
          <a:sy n="52" d="100"/>
        </p:scale>
        <p:origin x="78" y="336"/>
      </p:cViewPr>
      <p:guideLst/>
    </p:cSldViewPr>
  </p:slideViewPr>
  <p:outlineViewPr>
    <p:cViewPr>
      <p:scale>
        <a:sx n="33" d="100"/>
        <a:sy n="33" d="100"/>
      </p:scale>
      <p:origin x="0" y="-33564"/>
    </p:cViewPr>
  </p:outlineViewPr>
  <p:notesTextViewPr>
    <p:cViewPr>
      <p:scale>
        <a:sx n="1" d="1"/>
        <a:sy n="1" d="1"/>
      </p:scale>
      <p:origin x="0" y="0"/>
    </p:cViewPr>
  </p:notesTextViewPr>
  <p:sorterViewPr>
    <p:cViewPr>
      <p:scale>
        <a:sx n="122" d="100"/>
        <a:sy n="122" d="100"/>
      </p:scale>
      <p:origin x="0" y="-657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4.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19B244-8DFA-46FA-8114-62B986810DCF}" type="datetimeFigureOut">
              <a:rPr lang="es-MX" smtClean="0"/>
              <a:t>02/04/2018</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4DD7F8-231E-4C65-8938-14F5B0A618CE}" type="slidenum">
              <a:rPr lang="es-MX" smtClean="0"/>
              <a:t>‹Nº›</a:t>
            </a:fld>
            <a:endParaRPr lang="es-MX"/>
          </a:p>
        </p:txBody>
      </p:sp>
    </p:spTree>
    <p:extLst>
      <p:ext uri="{BB962C8B-B14F-4D97-AF65-F5344CB8AC3E}">
        <p14:creationId xmlns:p14="http://schemas.microsoft.com/office/powerpoint/2010/main" val="437024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E94DD7F8-231E-4C65-8938-14F5B0A618CE}" type="slidenum">
              <a:rPr lang="es-MX" smtClean="0"/>
              <a:t>4</a:t>
            </a:fld>
            <a:endParaRPr lang="es-MX"/>
          </a:p>
        </p:txBody>
      </p:sp>
    </p:spTree>
    <p:extLst>
      <p:ext uri="{BB962C8B-B14F-4D97-AF65-F5344CB8AC3E}">
        <p14:creationId xmlns:p14="http://schemas.microsoft.com/office/powerpoint/2010/main" val="3542665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C153E13-1999-4A7B-B1CA-53F2CCFBA8B8}" type="slidenum">
              <a:rPr kumimoji="0" lang="es-MX" sz="1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5777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4DD7F8-231E-4C65-8938-14F5B0A618CE}"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205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55B5B507-01AE-42E1-BEAB-C074E60432A9}"/>
              </a:ext>
            </a:extLst>
          </p:cNvPr>
          <p:cNvGrpSpPr>
            <a:grpSpLocks/>
          </p:cNvGrpSpPr>
          <p:nvPr/>
        </p:nvGrpSpPr>
        <p:grpSpPr bwMode="auto">
          <a:xfrm>
            <a:off x="457200" y="2363788"/>
            <a:ext cx="8153400" cy="1600200"/>
            <a:chOff x="288" y="1489"/>
            <a:chExt cx="5136" cy="1008"/>
          </a:xfrm>
        </p:grpSpPr>
        <p:sp>
          <p:nvSpPr>
            <p:cNvPr id="5" name="Arc 3">
              <a:extLst>
                <a:ext uri="{FF2B5EF4-FFF2-40B4-BE49-F238E27FC236}">
                  <a16:creationId xmlns:a16="http://schemas.microsoft.com/office/drawing/2014/main" id="{A04BB25E-6FB0-4F60-A4ED-0FF20D52897F}"/>
                </a:ext>
              </a:extLst>
            </p:cNvPr>
            <p:cNvSpPr>
              <a:spLocks/>
            </p:cNvSpPr>
            <p:nvPr/>
          </p:nvSpPr>
          <p:spPr bwMode="invGray">
            <a:xfrm>
              <a:off x="3595" y="1489"/>
              <a:ext cx="1829" cy="1008"/>
            </a:xfrm>
            <a:custGeom>
              <a:avLst/>
              <a:gdLst>
                <a:gd name="T0" fmla="*/ 25 w 21912"/>
                <a:gd name="T1" fmla="*/ 0 h 43200"/>
                <a:gd name="T2" fmla="*/ 0 w 21912"/>
                <a:gd name="T3" fmla="*/ 1008 h 43200"/>
                <a:gd name="T4" fmla="*/ 26 w 21912"/>
                <a:gd name="T5" fmla="*/ 504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6" name="Arc 4">
              <a:extLst>
                <a:ext uri="{FF2B5EF4-FFF2-40B4-BE49-F238E27FC236}">
                  <a16:creationId xmlns:a16="http://schemas.microsoft.com/office/drawing/2014/main" id="{B2E43EA3-C159-400C-A1F8-32A057D30729}"/>
                </a:ext>
              </a:extLst>
            </p:cNvPr>
            <p:cNvSpPr>
              <a:spLocks/>
            </p:cNvSpPr>
            <p:nvPr/>
          </p:nvSpPr>
          <p:spPr bwMode="invGray">
            <a:xfrm>
              <a:off x="3548" y="1593"/>
              <a:ext cx="1831" cy="800"/>
            </a:xfrm>
            <a:custGeom>
              <a:avLst/>
              <a:gdLst>
                <a:gd name="T0" fmla="*/ 26 w 21924"/>
                <a:gd name="T1" fmla="*/ 0 h 43200"/>
                <a:gd name="T2" fmla="*/ 0 w 21924"/>
                <a:gd name="T3" fmla="*/ 800 h 43200"/>
                <a:gd name="T4" fmla="*/ 27 w 21924"/>
                <a:gd name="T5" fmla="*/ 40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7" name="Arc 5">
              <a:extLst>
                <a:ext uri="{FF2B5EF4-FFF2-40B4-BE49-F238E27FC236}">
                  <a16:creationId xmlns:a16="http://schemas.microsoft.com/office/drawing/2014/main" id="{B6AB21BD-1B4D-41AB-9587-EF9216BB3B9B}"/>
                </a:ext>
              </a:extLst>
            </p:cNvPr>
            <p:cNvSpPr>
              <a:spLocks/>
            </p:cNvSpPr>
            <p:nvPr/>
          </p:nvSpPr>
          <p:spPr bwMode="invGray">
            <a:xfrm>
              <a:off x="3521" y="1732"/>
              <a:ext cx="1830" cy="522"/>
            </a:xfrm>
            <a:custGeom>
              <a:avLst/>
              <a:gdLst>
                <a:gd name="T0" fmla="*/ 26 w 21925"/>
                <a:gd name="T1" fmla="*/ 0 h 43200"/>
                <a:gd name="T2" fmla="*/ 0 w 21925"/>
                <a:gd name="T3" fmla="*/ 522 h 43200"/>
                <a:gd name="T4" fmla="*/ 27 w 21925"/>
                <a:gd name="T5" fmla="*/ 261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8" name="AutoShape 6">
              <a:extLst>
                <a:ext uri="{FF2B5EF4-FFF2-40B4-BE49-F238E27FC236}">
                  <a16:creationId xmlns:a16="http://schemas.microsoft.com/office/drawing/2014/main" id="{25185ADE-F50C-435F-9149-83459C572485}"/>
                </a:ext>
              </a:extLst>
            </p:cNvPr>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grpSp>
      <p:sp>
        <p:nvSpPr>
          <p:cNvPr id="261127" name="Rectangle 7"/>
          <p:cNvSpPr>
            <a:spLocks noGrp="1" noChangeArrowheads="1"/>
          </p:cNvSpPr>
          <p:nvPr>
            <p:ph type="ctrTitle" sz="quarter"/>
          </p:nvPr>
        </p:nvSpPr>
        <p:spPr>
          <a:xfrm>
            <a:off x="685800" y="1447800"/>
            <a:ext cx="7772400" cy="1143000"/>
          </a:xfrm>
        </p:spPr>
        <p:txBody>
          <a:bodyPr/>
          <a:lstStyle>
            <a:lvl1pPr>
              <a:defRPr/>
            </a:lvl1pPr>
          </a:lstStyle>
          <a:p>
            <a:pPr lvl="0"/>
            <a:r>
              <a:rPr lang="es-ES" altLang="es-MX" noProof="0"/>
              <a:t>Haga clic para modificar el estilo de título del patrón</a:t>
            </a:r>
          </a:p>
        </p:txBody>
      </p:sp>
      <p:sp>
        <p:nvSpPr>
          <p:cNvPr id="261128"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pPr lvl="0"/>
            <a:r>
              <a:rPr lang="es-ES" altLang="es-MX" noProof="0"/>
              <a:t>Haga clic para modificar el estilo de subtítulo del patrón</a:t>
            </a:r>
          </a:p>
        </p:txBody>
      </p:sp>
      <p:sp>
        <p:nvSpPr>
          <p:cNvPr id="9" name="Rectangle 9">
            <a:extLst>
              <a:ext uri="{FF2B5EF4-FFF2-40B4-BE49-F238E27FC236}">
                <a16:creationId xmlns:a16="http://schemas.microsoft.com/office/drawing/2014/main" id="{450ED46C-8D4F-498D-B62E-6F09F66C60B0}"/>
              </a:ext>
            </a:extLst>
          </p:cNvPr>
          <p:cNvSpPr>
            <a:spLocks noGrp="1" noChangeArrowheads="1"/>
          </p:cNvSpPr>
          <p:nvPr>
            <p:ph type="dt" sz="quarter" idx="10"/>
          </p:nvPr>
        </p:nvSpPr>
        <p:spPr/>
        <p:txBody>
          <a:bodyPr/>
          <a:lstStyle>
            <a:lvl1pPr>
              <a:defRPr/>
            </a:lvl1pPr>
          </a:lstStyle>
          <a:p>
            <a:pPr>
              <a:defRPr/>
            </a:pPr>
            <a:endParaRPr lang="es-ES" altLang="es-MX"/>
          </a:p>
        </p:txBody>
      </p:sp>
      <p:sp>
        <p:nvSpPr>
          <p:cNvPr id="10" name="Rectangle 10">
            <a:extLst>
              <a:ext uri="{FF2B5EF4-FFF2-40B4-BE49-F238E27FC236}">
                <a16:creationId xmlns:a16="http://schemas.microsoft.com/office/drawing/2014/main" id="{3AE166D2-219E-458B-BF4F-B42FBD1380D1}"/>
              </a:ext>
            </a:extLst>
          </p:cNvPr>
          <p:cNvSpPr>
            <a:spLocks noGrp="1" noChangeArrowheads="1"/>
          </p:cNvSpPr>
          <p:nvPr>
            <p:ph type="ftr" sz="quarter" idx="11"/>
          </p:nvPr>
        </p:nvSpPr>
        <p:spPr/>
        <p:txBody>
          <a:bodyPr/>
          <a:lstStyle>
            <a:lvl1pPr>
              <a:defRPr/>
            </a:lvl1pPr>
          </a:lstStyle>
          <a:p>
            <a:pPr>
              <a:defRPr/>
            </a:pPr>
            <a:endParaRPr lang="es-ES" altLang="es-MX"/>
          </a:p>
        </p:txBody>
      </p:sp>
      <p:sp>
        <p:nvSpPr>
          <p:cNvPr id="11" name="Rectangle 11">
            <a:extLst>
              <a:ext uri="{FF2B5EF4-FFF2-40B4-BE49-F238E27FC236}">
                <a16:creationId xmlns:a16="http://schemas.microsoft.com/office/drawing/2014/main" id="{41EED7E2-2A44-4B34-912C-0545B32C2A3E}"/>
              </a:ext>
            </a:extLst>
          </p:cNvPr>
          <p:cNvSpPr>
            <a:spLocks noGrp="1" noChangeArrowheads="1"/>
          </p:cNvSpPr>
          <p:nvPr>
            <p:ph type="sldNum" sz="quarter" idx="12"/>
          </p:nvPr>
        </p:nvSpPr>
        <p:spPr/>
        <p:txBody>
          <a:bodyPr/>
          <a:lstStyle>
            <a:lvl1pPr>
              <a:defRPr smtClean="0"/>
            </a:lvl1pPr>
          </a:lstStyle>
          <a:p>
            <a:pPr>
              <a:defRPr/>
            </a:pPr>
            <a:fld id="{93959472-90E2-49BE-A90C-518728585ECB}" type="slidenum">
              <a:rPr lang="es-ES" altLang="es-MX"/>
              <a:pPr>
                <a:defRPr/>
              </a:pPr>
              <a:t>‹Nº›</a:t>
            </a:fld>
            <a:endParaRPr lang="es-ES" altLang="es-MX"/>
          </a:p>
        </p:txBody>
      </p:sp>
    </p:spTree>
    <p:extLst>
      <p:ext uri="{BB962C8B-B14F-4D97-AF65-F5344CB8AC3E}">
        <p14:creationId xmlns:p14="http://schemas.microsoft.com/office/powerpoint/2010/main" val="92225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DDD1E273-C3D2-4A06-B1AD-90F1F3879FE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9D541259-6F57-45C2-AF87-3877E5BC1839}"/>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14537123-49D8-42E6-9070-212163D1A9EF}"/>
              </a:ext>
            </a:extLst>
          </p:cNvPr>
          <p:cNvSpPr>
            <a:spLocks noGrp="1" noChangeArrowheads="1"/>
          </p:cNvSpPr>
          <p:nvPr>
            <p:ph type="sldNum" sz="quarter" idx="12"/>
          </p:nvPr>
        </p:nvSpPr>
        <p:spPr>
          <a:ln/>
        </p:spPr>
        <p:txBody>
          <a:bodyPr/>
          <a:lstStyle>
            <a:lvl1pPr>
              <a:defRPr/>
            </a:lvl1pPr>
          </a:lstStyle>
          <a:p>
            <a:pPr>
              <a:defRPr/>
            </a:pPr>
            <a:fld id="{E6ECE04D-51E6-40B3-85B1-4DC7C3273E1C}" type="slidenum">
              <a:rPr lang="es-ES" altLang="es-MX"/>
              <a:pPr>
                <a:defRPr/>
              </a:pPr>
              <a:t>‹Nº›</a:t>
            </a:fld>
            <a:endParaRPr lang="es-ES" altLang="es-MX"/>
          </a:p>
        </p:txBody>
      </p:sp>
    </p:spTree>
    <p:extLst>
      <p:ext uri="{BB962C8B-B14F-4D97-AF65-F5344CB8AC3E}">
        <p14:creationId xmlns:p14="http://schemas.microsoft.com/office/powerpoint/2010/main" val="2687124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1E6F64C1-6A9E-4A20-8C6D-C265AA1BF4A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8683D7A1-7B0C-4F80-A5CF-91985F5C9FF2}"/>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49BE5EDA-E11C-4249-B521-3F218EB41FE2}"/>
              </a:ext>
            </a:extLst>
          </p:cNvPr>
          <p:cNvSpPr>
            <a:spLocks noGrp="1" noChangeArrowheads="1"/>
          </p:cNvSpPr>
          <p:nvPr>
            <p:ph type="sldNum" sz="quarter" idx="12"/>
          </p:nvPr>
        </p:nvSpPr>
        <p:spPr>
          <a:ln/>
        </p:spPr>
        <p:txBody>
          <a:bodyPr/>
          <a:lstStyle>
            <a:lvl1pPr>
              <a:defRPr/>
            </a:lvl1pPr>
          </a:lstStyle>
          <a:p>
            <a:pPr>
              <a:defRPr/>
            </a:pPr>
            <a:fld id="{5A01D5D1-C60B-4F1A-A310-3EC0AA660DF3}" type="slidenum">
              <a:rPr lang="es-ES" altLang="es-MX"/>
              <a:pPr>
                <a:defRPr/>
              </a:pPr>
              <a:t>‹Nº›</a:t>
            </a:fld>
            <a:endParaRPr lang="es-ES" altLang="es-MX"/>
          </a:p>
        </p:txBody>
      </p:sp>
    </p:spTree>
    <p:extLst>
      <p:ext uri="{BB962C8B-B14F-4D97-AF65-F5344CB8AC3E}">
        <p14:creationId xmlns:p14="http://schemas.microsoft.com/office/powerpoint/2010/main" val="3708754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5800" y="381000"/>
            <a:ext cx="7772400" cy="1143000"/>
          </a:xfrm>
        </p:spPr>
        <p:txBody>
          <a:bodyPr/>
          <a:lstStyle/>
          <a:p>
            <a:r>
              <a:rPr lang="es-ES"/>
              <a:t>Haga clic para modificar el estilo de título del patrón</a:t>
            </a:r>
            <a:endParaRPr lang="es-MX"/>
          </a:p>
        </p:txBody>
      </p:sp>
      <p:sp>
        <p:nvSpPr>
          <p:cNvPr id="3" name="Marcador de gráfico 2"/>
          <p:cNvSpPr>
            <a:spLocks noGrp="1"/>
          </p:cNvSpPr>
          <p:nvPr>
            <p:ph type="chart" sz="half" idx="1"/>
          </p:nvPr>
        </p:nvSpPr>
        <p:spPr>
          <a:xfrm>
            <a:off x="685800" y="2057400"/>
            <a:ext cx="3810000" cy="4114800"/>
          </a:xfrm>
        </p:spPr>
        <p:txBody>
          <a:bodyPr/>
          <a:lstStyle/>
          <a:p>
            <a:pPr lvl="0"/>
            <a:endParaRPr lang="es-MX" noProof="0"/>
          </a:p>
        </p:txBody>
      </p:sp>
      <p:sp>
        <p:nvSpPr>
          <p:cNvPr id="4" name="Marcador de texto 3"/>
          <p:cNvSpPr>
            <a:spLocks noGrp="1"/>
          </p:cNvSpPr>
          <p:nvPr>
            <p:ph type="body"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a:extLst>
              <a:ext uri="{FF2B5EF4-FFF2-40B4-BE49-F238E27FC236}">
                <a16:creationId xmlns:a16="http://schemas.microsoft.com/office/drawing/2014/main" id="{92B56552-4B4B-4B5E-9097-372DC9EF74D0}"/>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444E0253-40C5-4AE2-8906-B1EC78977B37}"/>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23C21859-F421-4871-82A1-8B4C705C7E31}"/>
              </a:ext>
            </a:extLst>
          </p:cNvPr>
          <p:cNvSpPr>
            <a:spLocks noGrp="1" noChangeArrowheads="1"/>
          </p:cNvSpPr>
          <p:nvPr>
            <p:ph type="sldNum" sz="quarter" idx="12"/>
          </p:nvPr>
        </p:nvSpPr>
        <p:spPr>
          <a:ln/>
        </p:spPr>
        <p:txBody>
          <a:bodyPr/>
          <a:lstStyle>
            <a:lvl1pPr>
              <a:defRPr/>
            </a:lvl1pPr>
          </a:lstStyle>
          <a:p>
            <a:pPr>
              <a:defRPr/>
            </a:pPr>
            <a:fld id="{0F7C58E5-91C9-4DBF-B4C3-6385A5809632}" type="slidenum">
              <a:rPr lang="es-ES" altLang="es-MX"/>
              <a:pPr>
                <a:defRPr/>
              </a:pPr>
              <a:t>‹Nº›</a:t>
            </a:fld>
            <a:endParaRPr lang="es-ES" altLang="es-MX"/>
          </a:p>
        </p:txBody>
      </p:sp>
    </p:spTree>
    <p:extLst>
      <p:ext uri="{BB962C8B-B14F-4D97-AF65-F5344CB8AC3E}">
        <p14:creationId xmlns:p14="http://schemas.microsoft.com/office/powerpoint/2010/main" val="2084678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EE78AFBA-68C7-4D6C-AE23-786AE1506F34}" type="slidenum">
              <a:rPr lang="es-ES" altLang="es-MX" smtClean="0"/>
              <a:pPr>
                <a:defRPr/>
              </a:pPr>
              <a:t>‹Nº›</a:t>
            </a:fld>
            <a:endParaRPr lang="es-ES" altLang="es-MX"/>
          </a:p>
        </p:txBody>
      </p:sp>
    </p:spTree>
    <p:extLst>
      <p:ext uri="{BB962C8B-B14F-4D97-AF65-F5344CB8AC3E}">
        <p14:creationId xmlns:p14="http://schemas.microsoft.com/office/powerpoint/2010/main" val="3311011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223F520E-4A0A-473E-A715-13009A50C5A3}" type="slidenum">
              <a:rPr lang="es-ES" altLang="es-MX" smtClean="0"/>
              <a:pPr>
                <a:defRPr/>
              </a:pPr>
              <a:t>‹Nº›</a:t>
            </a:fld>
            <a:endParaRPr lang="es-ES" altLang="es-MX"/>
          </a:p>
        </p:txBody>
      </p:sp>
    </p:spTree>
    <p:extLst>
      <p:ext uri="{BB962C8B-B14F-4D97-AF65-F5344CB8AC3E}">
        <p14:creationId xmlns:p14="http://schemas.microsoft.com/office/powerpoint/2010/main" val="2604864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D7099E8C-FC0E-4AE5-A1C3-F9775C486791}" type="slidenum">
              <a:rPr lang="es-ES" altLang="es-MX" smtClean="0"/>
              <a:pPr>
                <a:defRPr/>
              </a:pPr>
              <a:t>‹Nº›</a:t>
            </a:fld>
            <a:endParaRPr lang="es-ES" altLang="es-MX"/>
          </a:p>
        </p:txBody>
      </p:sp>
    </p:spTree>
    <p:extLst>
      <p:ext uri="{BB962C8B-B14F-4D97-AF65-F5344CB8AC3E}">
        <p14:creationId xmlns:p14="http://schemas.microsoft.com/office/powerpoint/2010/main" val="3078865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40939079-419F-4E40-93D8-88EB64021892}" type="slidenum">
              <a:rPr lang="es-ES" altLang="es-MX" smtClean="0"/>
              <a:pPr>
                <a:defRPr/>
              </a:pPr>
              <a:t>‹Nº›</a:t>
            </a:fld>
            <a:endParaRPr lang="es-ES" altLang="es-MX"/>
          </a:p>
        </p:txBody>
      </p:sp>
    </p:spTree>
    <p:extLst>
      <p:ext uri="{BB962C8B-B14F-4D97-AF65-F5344CB8AC3E}">
        <p14:creationId xmlns:p14="http://schemas.microsoft.com/office/powerpoint/2010/main" val="258527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629151"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ltLang="es-MX"/>
          </a:p>
        </p:txBody>
      </p:sp>
      <p:sp>
        <p:nvSpPr>
          <p:cNvPr id="8" name="Footer Placeholder 7"/>
          <p:cNvSpPr>
            <a:spLocks noGrp="1"/>
          </p:cNvSpPr>
          <p:nvPr>
            <p:ph type="ftr" sz="quarter" idx="11"/>
          </p:nvPr>
        </p:nvSpPr>
        <p:spPr/>
        <p:txBody>
          <a:bodyPr/>
          <a:lstStyle/>
          <a:p>
            <a:pPr>
              <a:defRPr/>
            </a:pPr>
            <a:endParaRPr lang="es-ES" altLang="es-MX"/>
          </a:p>
        </p:txBody>
      </p:sp>
      <p:sp>
        <p:nvSpPr>
          <p:cNvPr id="9" name="Slide Number Placeholder 8"/>
          <p:cNvSpPr>
            <a:spLocks noGrp="1"/>
          </p:cNvSpPr>
          <p:nvPr>
            <p:ph type="sldNum" sz="quarter" idx="12"/>
          </p:nvPr>
        </p:nvSpPr>
        <p:spPr/>
        <p:txBody>
          <a:bodyPr/>
          <a:lstStyle/>
          <a:p>
            <a:pPr>
              <a:defRPr/>
            </a:pPr>
            <a:fld id="{B78D0B3D-3047-4980-9CCB-4DEC205C4C5D}" type="slidenum">
              <a:rPr lang="es-ES" altLang="es-MX" smtClean="0"/>
              <a:pPr>
                <a:defRPr/>
              </a:pPr>
              <a:t>‹Nº›</a:t>
            </a:fld>
            <a:endParaRPr lang="es-ES" altLang="es-MX"/>
          </a:p>
        </p:txBody>
      </p:sp>
    </p:spTree>
    <p:extLst>
      <p:ext uri="{BB962C8B-B14F-4D97-AF65-F5344CB8AC3E}">
        <p14:creationId xmlns:p14="http://schemas.microsoft.com/office/powerpoint/2010/main" val="25916777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ltLang="es-MX"/>
          </a:p>
        </p:txBody>
      </p:sp>
      <p:sp>
        <p:nvSpPr>
          <p:cNvPr id="4" name="Footer Placeholder 3"/>
          <p:cNvSpPr>
            <a:spLocks noGrp="1"/>
          </p:cNvSpPr>
          <p:nvPr>
            <p:ph type="ftr" sz="quarter" idx="11"/>
          </p:nvPr>
        </p:nvSpPr>
        <p:spPr/>
        <p:txBody>
          <a:bodyPr/>
          <a:lstStyle/>
          <a:p>
            <a:pPr>
              <a:defRPr/>
            </a:pPr>
            <a:endParaRPr lang="es-ES" altLang="es-MX"/>
          </a:p>
        </p:txBody>
      </p:sp>
      <p:sp>
        <p:nvSpPr>
          <p:cNvPr id="5" name="Slide Number Placeholder 4"/>
          <p:cNvSpPr>
            <a:spLocks noGrp="1"/>
          </p:cNvSpPr>
          <p:nvPr>
            <p:ph type="sldNum" sz="quarter" idx="12"/>
          </p:nvPr>
        </p:nvSpPr>
        <p:spPr/>
        <p:txBody>
          <a:bodyPr/>
          <a:lstStyle/>
          <a:p>
            <a:pPr>
              <a:defRPr/>
            </a:pPr>
            <a:fld id="{3C3F3F07-CE81-43F9-85B4-DE345D6F981C}" type="slidenum">
              <a:rPr lang="es-ES" altLang="es-MX" smtClean="0"/>
              <a:pPr>
                <a:defRPr/>
              </a:pPr>
              <a:t>‹Nº›</a:t>
            </a:fld>
            <a:endParaRPr lang="es-ES" altLang="es-MX"/>
          </a:p>
        </p:txBody>
      </p:sp>
    </p:spTree>
    <p:extLst>
      <p:ext uri="{BB962C8B-B14F-4D97-AF65-F5344CB8AC3E}">
        <p14:creationId xmlns:p14="http://schemas.microsoft.com/office/powerpoint/2010/main" val="2986016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ltLang="es-MX"/>
          </a:p>
        </p:txBody>
      </p:sp>
      <p:sp>
        <p:nvSpPr>
          <p:cNvPr id="3" name="Footer Placeholder 2"/>
          <p:cNvSpPr>
            <a:spLocks noGrp="1"/>
          </p:cNvSpPr>
          <p:nvPr>
            <p:ph type="ftr" sz="quarter" idx="11"/>
          </p:nvPr>
        </p:nvSpPr>
        <p:spPr/>
        <p:txBody>
          <a:bodyPr/>
          <a:lstStyle/>
          <a:p>
            <a:pPr>
              <a:defRPr/>
            </a:pPr>
            <a:endParaRPr lang="es-ES" altLang="es-MX"/>
          </a:p>
        </p:txBody>
      </p:sp>
      <p:sp>
        <p:nvSpPr>
          <p:cNvPr id="4" name="Slide Number Placeholder 3"/>
          <p:cNvSpPr>
            <a:spLocks noGrp="1"/>
          </p:cNvSpPr>
          <p:nvPr>
            <p:ph type="sldNum" sz="quarter" idx="12"/>
          </p:nvPr>
        </p:nvSpPr>
        <p:spPr/>
        <p:txBody>
          <a:bodyPr/>
          <a:lstStyle/>
          <a:p>
            <a:pPr>
              <a:defRPr/>
            </a:pPr>
            <a:fld id="{E1C4A1C2-8ED4-4C4E-84AF-BB1D231CAEB8}" type="slidenum">
              <a:rPr lang="es-ES" altLang="es-MX" smtClean="0"/>
              <a:pPr>
                <a:defRPr/>
              </a:pPr>
              <a:t>‹Nº›</a:t>
            </a:fld>
            <a:endParaRPr lang="es-ES" altLang="es-MX"/>
          </a:p>
        </p:txBody>
      </p:sp>
    </p:spTree>
    <p:extLst>
      <p:ext uri="{BB962C8B-B14F-4D97-AF65-F5344CB8AC3E}">
        <p14:creationId xmlns:p14="http://schemas.microsoft.com/office/powerpoint/2010/main" val="4011261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861BE32B-F071-4B40-9E9D-A0193C973A49}"/>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699067A4-29A2-4D91-86A3-F732CE3AE811}"/>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7B7E953D-C699-4220-A12F-AE20CC796AAF}"/>
              </a:ext>
            </a:extLst>
          </p:cNvPr>
          <p:cNvSpPr>
            <a:spLocks noGrp="1" noChangeArrowheads="1"/>
          </p:cNvSpPr>
          <p:nvPr>
            <p:ph type="sldNum" sz="quarter" idx="12"/>
          </p:nvPr>
        </p:nvSpPr>
        <p:spPr>
          <a:ln/>
        </p:spPr>
        <p:txBody>
          <a:bodyPr/>
          <a:lstStyle>
            <a:lvl1pPr>
              <a:defRPr/>
            </a:lvl1pPr>
          </a:lstStyle>
          <a:p>
            <a:pPr>
              <a:defRPr/>
            </a:pPr>
            <a:fld id="{7929E534-F583-44BB-A91C-9A298DEC3E77}" type="slidenum">
              <a:rPr lang="es-ES" altLang="es-MX"/>
              <a:pPr>
                <a:defRPr/>
              </a:pPr>
              <a:t>‹Nº›</a:t>
            </a:fld>
            <a:endParaRPr lang="es-ES" altLang="es-MX"/>
          </a:p>
        </p:txBody>
      </p:sp>
    </p:spTree>
    <p:extLst>
      <p:ext uri="{BB962C8B-B14F-4D97-AF65-F5344CB8AC3E}">
        <p14:creationId xmlns:p14="http://schemas.microsoft.com/office/powerpoint/2010/main" val="30358859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5D55C08F-DB12-4F15-ACD4-F2DAB2A6A010}" type="slidenum">
              <a:rPr lang="es-ES" altLang="es-MX" smtClean="0"/>
              <a:pPr>
                <a:defRPr/>
              </a:pPr>
              <a:t>‹Nº›</a:t>
            </a:fld>
            <a:endParaRPr lang="es-ES" altLang="es-MX"/>
          </a:p>
        </p:txBody>
      </p:sp>
    </p:spTree>
    <p:extLst>
      <p:ext uri="{BB962C8B-B14F-4D97-AF65-F5344CB8AC3E}">
        <p14:creationId xmlns:p14="http://schemas.microsoft.com/office/powerpoint/2010/main" val="1716909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01889C6A-C2AD-4698-9B2E-A2A0CA290B94}" type="slidenum">
              <a:rPr lang="es-ES" altLang="es-MX" smtClean="0"/>
              <a:pPr>
                <a:defRPr/>
              </a:pPr>
              <a:t>‹Nº›</a:t>
            </a:fld>
            <a:endParaRPr lang="es-ES" altLang="es-MX"/>
          </a:p>
        </p:txBody>
      </p:sp>
    </p:spTree>
    <p:extLst>
      <p:ext uri="{BB962C8B-B14F-4D97-AF65-F5344CB8AC3E}">
        <p14:creationId xmlns:p14="http://schemas.microsoft.com/office/powerpoint/2010/main" val="3411190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3651C016-CEEE-4934-B1EA-717635C2D152}" type="slidenum">
              <a:rPr lang="es-ES" altLang="es-MX" smtClean="0"/>
              <a:pPr>
                <a:defRPr/>
              </a:pPr>
              <a:t>‹Nº›</a:t>
            </a:fld>
            <a:endParaRPr lang="es-ES" altLang="es-MX"/>
          </a:p>
        </p:txBody>
      </p:sp>
    </p:spTree>
    <p:extLst>
      <p:ext uri="{BB962C8B-B14F-4D97-AF65-F5344CB8AC3E}">
        <p14:creationId xmlns:p14="http://schemas.microsoft.com/office/powerpoint/2010/main" val="855808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8EAB5804-A094-432B-B5E7-B6D2B34278B2}" type="slidenum">
              <a:rPr lang="es-ES" altLang="es-MX" smtClean="0"/>
              <a:pPr>
                <a:defRPr/>
              </a:pPr>
              <a:t>‹Nº›</a:t>
            </a:fld>
            <a:endParaRPr lang="es-ES" altLang="es-MX"/>
          </a:p>
        </p:txBody>
      </p:sp>
    </p:spTree>
    <p:extLst>
      <p:ext uri="{BB962C8B-B14F-4D97-AF65-F5344CB8AC3E}">
        <p14:creationId xmlns:p14="http://schemas.microsoft.com/office/powerpoint/2010/main" val="2202412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32E647F0-06C8-42E8-A1DE-585D7BE411AD}" type="slidenum">
              <a:rPr lang="es-ES" altLang="es-MX"/>
              <a:pPr>
                <a:defRPr/>
              </a:pPr>
              <a:t>‹Nº›</a:t>
            </a:fld>
            <a:endParaRPr lang="es-ES" altLang="es-MX"/>
          </a:p>
        </p:txBody>
      </p:sp>
    </p:spTree>
    <p:extLst>
      <p:ext uri="{BB962C8B-B14F-4D97-AF65-F5344CB8AC3E}">
        <p14:creationId xmlns:p14="http://schemas.microsoft.com/office/powerpoint/2010/main" val="21373116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5C854AD9-1858-4E12-9C17-E10E9D00976B}" type="slidenum">
              <a:rPr lang="es-ES" altLang="es-MX"/>
              <a:pPr>
                <a:defRPr/>
              </a:pPr>
              <a:t>‹Nº›</a:t>
            </a:fld>
            <a:endParaRPr lang="es-ES" altLang="es-MX"/>
          </a:p>
        </p:txBody>
      </p:sp>
    </p:spTree>
    <p:extLst>
      <p:ext uri="{BB962C8B-B14F-4D97-AF65-F5344CB8AC3E}">
        <p14:creationId xmlns:p14="http://schemas.microsoft.com/office/powerpoint/2010/main" val="1187377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99B09670-27F3-484A-BAE3-D6E0BBE05BA7}" type="slidenum">
              <a:rPr lang="es-ES" altLang="es-MX"/>
              <a:pPr>
                <a:defRPr/>
              </a:pPr>
              <a:t>‹Nº›</a:t>
            </a:fld>
            <a:endParaRPr lang="es-ES" altLang="es-MX"/>
          </a:p>
        </p:txBody>
      </p:sp>
    </p:spTree>
    <p:extLst>
      <p:ext uri="{BB962C8B-B14F-4D97-AF65-F5344CB8AC3E}">
        <p14:creationId xmlns:p14="http://schemas.microsoft.com/office/powerpoint/2010/main" val="4221612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676DD57D-7E7B-4694-B32B-A2E975654BAA}" type="slidenum">
              <a:rPr lang="es-ES" altLang="es-MX"/>
              <a:pPr>
                <a:defRPr/>
              </a:pPr>
              <a:t>‹Nº›</a:t>
            </a:fld>
            <a:endParaRPr lang="es-ES" altLang="es-MX"/>
          </a:p>
        </p:txBody>
      </p:sp>
    </p:spTree>
    <p:extLst>
      <p:ext uri="{BB962C8B-B14F-4D97-AF65-F5344CB8AC3E}">
        <p14:creationId xmlns:p14="http://schemas.microsoft.com/office/powerpoint/2010/main" val="5243599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p:cNvSpPr>
            <a:spLocks noGrp="1" noChangeArrowheads="1"/>
          </p:cNvSpPr>
          <p:nvPr>
            <p:ph type="sldNum" sz="quarter" idx="12"/>
          </p:nvPr>
        </p:nvSpPr>
        <p:spPr>
          <a:ln/>
        </p:spPr>
        <p:txBody>
          <a:bodyPr/>
          <a:lstStyle>
            <a:lvl1pPr>
              <a:defRPr/>
            </a:lvl1pPr>
          </a:lstStyle>
          <a:p>
            <a:pPr>
              <a:defRPr/>
            </a:pPr>
            <a:fld id="{F0356243-3EA2-4090-ACE6-2CD1E65D0BD1}" type="slidenum">
              <a:rPr lang="es-ES" altLang="es-MX"/>
              <a:pPr>
                <a:defRPr/>
              </a:pPr>
              <a:t>‹Nº›</a:t>
            </a:fld>
            <a:endParaRPr lang="es-ES" altLang="es-MX"/>
          </a:p>
        </p:txBody>
      </p:sp>
    </p:spTree>
    <p:extLst>
      <p:ext uri="{BB962C8B-B14F-4D97-AF65-F5344CB8AC3E}">
        <p14:creationId xmlns:p14="http://schemas.microsoft.com/office/powerpoint/2010/main" val="21468858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p:cNvSpPr>
            <a:spLocks noGrp="1" noChangeArrowheads="1"/>
          </p:cNvSpPr>
          <p:nvPr>
            <p:ph type="sldNum" sz="quarter" idx="12"/>
          </p:nvPr>
        </p:nvSpPr>
        <p:spPr>
          <a:ln/>
        </p:spPr>
        <p:txBody>
          <a:bodyPr/>
          <a:lstStyle>
            <a:lvl1pPr>
              <a:defRPr/>
            </a:lvl1pPr>
          </a:lstStyle>
          <a:p>
            <a:pPr>
              <a:defRPr/>
            </a:pPr>
            <a:fld id="{831739D5-8F8D-4F2E-99A6-68E125AF867D}" type="slidenum">
              <a:rPr lang="es-ES" altLang="es-MX"/>
              <a:pPr>
                <a:defRPr/>
              </a:pPr>
              <a:t>‹Nº›</a:t>
            </a:fld>
            <a:endParaRPr lang="es-ES" altLang="es-MX"/>
          </a:p>
        </p:txBody>
      </p:sp>
    </p:spTree>
    <p:extLst>
      <p:ext uri="{BB962C8B-B14F-4D97-AF65-F5344CB8AC3E}">
        <p14:creationId xmlns:p14="http://schemas.microsoft.com/office/powerpoint/2010/main" val="1490781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9">
            <a:extLst>
              <a:ext uri="{FF2B5EF4-FFF2-40B4-BE49-F238E27FC236}">
                <a16:creationId xmlns:a16="http://schemas.microsoft.com/office/drawing/2014/main" id="{612A279F-F0E8-47E9-92A5-104B0B4EA6B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244FD0BB-F24C-4D1D-B586-706C5EF59377}"/>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E6CDF3EB-4ED1-4516-8463-1E6AFC54DBDA}"/>
              </a:ext>
            </a:extLst>
          </p:cNvPr>
          <p:cNvSpPr>
            <a:spLocks noGrp="1" noChangeArrowheads="1"/>
          </p:cNvSpPr>
          <p:nvPr>
            <p:ph type="sldNum" sz="quarter" idx="12"/>
          </p:nvPr>
        </p:nvSpPr>
        <p:spPr>
          <a:ln/>
        </p:spPr>
        <p:txBody>
          <a:bodyPr/>
          <a:lstStyle>
            <a:lvl1pPr>
              <a:defRPr/>
            </a:lvl1pPr>
          </a:lstStyle>
          <a:p>
            <a:pPr>
              <a:defRPr/>
            </a:pPr>
            <a:fld id="{CEDDA02F-4319-43FB-A46C-58BDE798DF00}" type="slidenum">
              <a:rPr lang="es-ES" altLang="es-MX"/>
              <a:pPr>
                <a:defRPr/>
              </a:pPr>
              <a:t>‹Nº›</a:t>
            </a:fld>
            <a:endParaRPr lang="es-ES" altLang="es-MX"/>
          </a:p>
        </p:txBody>
      </p:sp>
    </p:spTree>
    <p:extLst>
      <p:ext uri="{BB962C8B-B14F-4D97-AF65-F5344CB8AC3E}">
        <p14:creationId xmlns:p14="http://schemas.microsoft.com/office/powerpoint/2010/main" val="38427878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p:cNvSpPr>
            <a:spLocks noGrp="1" noChangeArrowheads="1"/>
          </p:cNvSpPr>
          <p:nvPr>
            <p:ph type="sldNum" sz="quarter" idx="12"/>
          </p:nvPr>
        </p:nvSpPr>
        <p:spPr>
          <a:ln/>
        </p:spPr>
        <p:txBody>
          <a:bodyPr/>
          <a:lstStyle>
            <a:lvl1pPr>
              <a:defRPr/>
            </a:lvl1pPr>
          </a:lstStyle>
          <a:p>
            <a:pPr>
              <a:defRPr/>
            </a:pPr>
            <a:fld id="{F31FB311-40BF-43AE-8ABE-82D8F78C699E}" type="slidenum">
              <a:rPr lang="es-ES" altLang="es-MX"/>
              <a:pPr>
                <a:defRPr/>
              </a:pPr>
              <a:t>‹Nº›</a:t>
            </a:fld>
            <a:endParaRPr lang="es-ES" altLang="es-MX"/>
          </a:p>
        </p:txBody>
      </p:sp>
    </p:spTree>
    <p:extLst>
      <p:ext uri="{BB962C8B-B14F-4D97-AF65-F5344CB8AC3E}">
        <p14:creationId xmlns:p14="http://schemas.microsoft.com/office/powerpoint/2010/main" val="39741915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F30BA789-06D3-46DB-97C9-878367DE3634}" type="slidenum">
              <a:rPr lang="es-ES" altLang="es-MX"/>
              <a:pPr>
                <a:defRPr/>
              </a:pPr>
              <a:t>‹Nº›</a:t>
            </a:fld>
            <a:endParaRPr lang="es-ES" altLang="es-MX"/>
          </a:p>
        </p:txBody>
      </p:sp>
    </p:spTree>
    <p:extLst>
      <p:ext uri="{BB962C8B-B14F-4D97-AF65-F5344CB8AC3E}">
        <p14:creationId xmlns:p14="http://schemas.microsoft.com/office/powerpoint/2010/main" val="2106548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DE5F0346-3023-4794-98BA-D0154F5E96B0}" type="slidenum">
              <a:rPr lang="es-ES" altLang="es-MX"/>
              <a:pPr>
                <a:defRPr/>
              </a:pPr>
              <a:t>‹Nº›</a:t>
            </a:fld>
            <a:endParaRPr lang="es-ES" altLang="es-MX"/>
          </a:p>
        </p:txBody>
      </p:sp>
    </p:spTree>
    <p:extLst>
      <p:ext uri="{BB962C8B-B14F-4D97-AF65-F5344CB8AC3E}">
        <p14:creationId xmlns:p14="http://schemas.microsoft.com/office/powerpoint/2010/main" val="910471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5A423293-5847-4FCD-B7F3-72673BF99AE0}" type="slidenum">
              <a:rPr lang="es-ES" altLang="es-MX"/>
              <a:pPr>
                <a:defRPr/>
              </a:pPr>
              <a:t>‹Nº›</a:t>
            </a:fld>
            <a:endParaRPr lang="es-ES" altLang="es-MX"/>
          </a:p>
        </p:txBody>
      </p:sp>
    </p:spTree>
    <p:extLst>
      <p:ext uri="{BB962C8B-B14F-4D97-AF65-F5344CB8AC3E}">
        <p14:creationId xmlns:p14="http://schemas.microsoft.com/office/powerpoint/2010/main" val="1527888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D790ADB5-0A43-407A-8677-AFE26B9FAA2A}" type="slidenum">
              <a:rPr lang="es-ES" altLang="es-MX"/>
              <a:pPr>
                <a:defRPr/>
              </a:pPr>
              <a:t>‹Nº›</a:t>
            </a:fld>
            <a:endParaRPr lang="es-ES" altLang="es-MX"/>
          </a:p>
        </p:txBody>
      </p:sp>
    </p:spTree>
    <p:extLst>
      <p:ext uri="{BB962C8B-B14F-4D97-AF65-F5344CB8AC3E}">
        <p14:creationId xmlns:p14="http://schemas.microsoft.com/office/powerpoint/2010/main" val="30816017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Rectangle 4">
            <a:extLst>
              <a:ext uri="{FF2B5EF4-FFF2-40B4-BE49-F238E27FC236}">
                <a16:creationId xmlns:a16="http://schemas.microsoft.com/office/drawing/2014/main" id="{1602B42A-9EB3-464D-9A50-966529D5EA8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AD43B9C6-7A7E-4ADF-8BF3-78752CCBBC3A}"/>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6525B4F0-947B-48DB-9A45-80EB7D16723C}"/>
              </a:ext>
            </a:extLst>
          </p:cNvPr>
          <p:cNvSpPr>
            <a:spLocks noGrp="1" noChangeArrowheads="1"/>
          </p:cNvSpPr>
          <p:nvPr>
            <p:ph type="sldNum" sz="quarter" idx="12"/>
          </p:nvPr>
        </p:nvSpPr>
        <p:spPr>
          <a:ln/>
        </p:spPr>
        <p:txBody>
          <a:bodyPr/>
          <a:lstStyle>
            <a:lvl1pPr>
              <a:defRPr/>
            </a:lvl1pPr>
          </a:lstStyle>
          <a:p>
            <a:pPr>
              <a:defRPr/>
            </a:pPr>
            <a:fld id="{39F2F418-25FD-4295-8FA7-78969233662B}" type="slidenum">
              <a:rPr lang="es-ES" altLang="es-MX"/>
              <a:pPr>
                <a:defRPr/>
              </a:pPr>
              <a:t>‹Nº›</a:t>
            </a:fld>
            <a:endParaRPr lang="es-ES" altLang="es-MX"/>
          </a:p>
        </p:txBody>
      </p:sp>
    </p:spTree>
    <p:extLst>
      <p:ext uri="{BB962C8B-B14F-4D97-AF65-F5344CB8AC3E}">
        <p14:creationId xmlns:p14="http://schemas.microsoft.com/office/powerpoint/2010/main" val="27134182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a:extLst>
              <a:ext uri="{FF2B5EF4-FFF2-40B4-BE49-F238E27FC236}">
                <a16:creationId xmlns:a16="http://schemas.microsoft.com/office/drawing/2014/main" id="{51968998-41C9-419C-9B3B-BDA0217016E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6002F056-8C1A-49EE-B22D-A9DDFE9B14DE}"/>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13D4B2FE-FFB0-42B9-A8AB-EA14047631A3}"/>
              </a:ext>
            </a:extLst>
          </p:cNvPr>
          <p:cNvSpPr>
            <a:spLocks noGrp="1" noChangeArrowheads="1"/>
          </p:cNvSpPr>
          <p:nvPr>
            <p:ph type="sldNum" sz="quarter" idx="12"/>
          </p:nvPr>
        </p:nvSpPr>
        <p:spPr>
          <a:ln/>
        </p:spPr>
        <p:txBody>
          <a:bodyPr/>
          <a:lstStyle>
            <a:lvl1pPr>
              <a:defRPr/>
            </a:lvl1pPr>
          </a:lstStyle>
          <a:p>
            <a:pPr>
              <a:defRPr/>
            </a:pPr>
            <a:fld id="{357644F0-8568-4932-8770-A29750020019}" type="slidenum">
              <a:rPr lang="es-ES" altLang="es-MX"/>
              <a:pPr>
                <a:defRPr/>
              </a:pPr>
              <a:t>‹Nº›</a:t>
            </a:fld>
            <a:endParaRPr lang="es-ES" altLang="es-MX"/>
          </a:p>
        </p:txBody>
      </p:sp>
    </p:spTree>
    <p:extLst>
      <p:ext uri="{BB962C8B-B14F-4D97-AF65-F5344CB8AC3E}">
        <p14:creationId xmlns:p14="http://schemas.microsoft.com/office/powerpoint/2010/main" val="22648853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el estilo de texto del patrón</a:t>
            </a:r>
          </a:p>
        </p:txBody>
      </p:sp>
      <p:sp>
        <p:nvSpPr>
          <p:cNvPr id="4" name="Rectangle 4">
            <a:extLst>
              <a:ext uri="{FF2B5EF4-FFF2-40B4-BE49-F238E27FC236}">
                <a16:creationId xmlns:a16="http://schemas.microsoft.com/office/drawing/2014/main" id="{CFE8822C-882E-408B-9784-089CEDE63BAD}"/>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0D13BD50-8875-416F-BD21-34B833ADF64E}"/>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6C007740-F55C-4B61-B6AC-754AEF52DEA6}"/>
              </a:ext>
            </a:extLst>
          </p:cNvPr>
          <p:cNvSpPr>
            <a:spLocks noGrp="1" noChangeArrowheads="1"/>
          </p:cNvSpPr>
          <p:nvPr>
            <p:ph type="sldNum" sz="quarter" idx="12"/>
          </p:nvPr>
        </p:nvSpPr>
        <p:spPr>
          <a:ln/>
        </p:spPr>
        <p:txBody>
          <a:bodyPr/>
          <a:lstStyle>
            <a:lvl1pPr>
              <a:defRPr/>
            </a:lvl1pPr>
          </a:lstStyle>
          <a:p>
            <a:pPr>
              <a:defRPr/>
            </a:pPr>
            <a:fld id="{46BC2553-0422-47A7-A33E-65A7C22E5FE9}" type="slidenum">
              <a:rPr lang="es-ES" altLang="es-MX"/>
              <a:pPr>
                <a:defRPr/>
              </a:pPr>
              <a:t>‹Nº›</a:t>
            </a:fld>
            <a:endParaRPr lang="es-ES" altLang="es-MX"/>
          </a:p>
        </p:txBody>
      </p:sp>
    </p:spTree>
    <p:extLst>
      <p:ext uri="{BB962C8B-B14F-4D97-AF65-F5344CB8AC3E}">
        <p14:creationId xmlns:p14="http://schemas.microsoft.com/office/powerpoint/2010/main" val="22606152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a:extLst>
              <a:ext uri="{FF2B5EF4-FFF2-40B4-BE49-F238E27FC236}">
                <a16:creationId xmlns:a16="http://schemas.microsoft.com/office/drawing/2014/main" id="{CAF6A6C6-D0F0-4634-9D8E-6877B1A67DD4}"/>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a:extLst>
              <a:ext uri="{FF2B5EF4-FFF2-40B4-BE49-F238E27FC236}">
                <a16:creationId xmlns:a16="http://schemas.microsoft.com/office/drawing/2014/main" id="{62B008A0-5FCE-4A47-9017-A0B3BDB64AF5}"/>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a:extLst>
              <a:ext uri="{FF2B5EF4-FFF2-40B4-BE49-F238E27FC236}">
                <a16:creationId xmlns:a16="http://schemas.microsoft.com/office/drawing/2014/main" id="{188093B5-580E-4229-92A2-F44EC85E74C9}"/>
              </a:ext>
            </a:extLst>
          </p:cNvPr>
          <p:cNvSpPr>
            <a:spLocks noGrp="1" noChangeArrowheads="1"/>
          </p:cNvSpPr>
          <p:nvPr>
            <p:ph type="sldNum" sz="quarter" idx="12"/>
          </p:nvPr>
        </p:nvSpPr>
        <p:spPr>
          <a:ln/>
        </p:spPr>
        <p:txBody>
          <a:bodyPr/>
          <a:lstStyle>
            <a:lvl1pPr>
              <a:defRPr/>
            </a:lvl1pPr>
          </a:lstStyle>
          <a:p>
            <a:pPr>
              <a:defRPr/>
            </a:pPr>
            <a:fld id="{79790523-A074-451F-8907-23ABBA81816B}" type="slidenum">
              <a:rPr lang="es-ES" altLang="es-MX"/>
              <a:pPr>
                <a:defRPr/>
              </a:pPr>
              <a:t>‹Nº›</a:t>
            </a:fld>
            <a:endParaRPr lang="es-ES" altLang="es-MX"/>
          </a:p>
        </p:txBody>
      </p:sp>
    </p:spTree>
    <p:extLst>
      <p:ext uri="{BB962C8B-B14F-4D97-AF65-F5344CB8AC3E}">
        <p14:creationId xmlns:p14="http://schemas.microsoft.com/office/powerpoint/2010/main" val="31054434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a:extLst>
              <a:ext uri="{FF2B5EF4-FFF2-40B4-BE49-F238E27FC236}">
                <a16:creationId xmlns:a16="http://schemas.microsoft.com/office/drawing/2014/main" id="{484512D9-3693-4D44-B51C-28D3B10C6730}"/>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a:extLst>
              <a:ext uri="{FF2B5EF4-FFF2-40B4-BE49-F238E27FC236}">
                <a16:creationId xmlns:a16="http://schemas.microsoft.com/office/drawing/2014/main" id="{3DED0CCF-2C16-4BF3-827D-B923335EE909}"/>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a:extLst>
              <a:ext uri="{FF2B5EF4-FFF2-40B4-BE49-F238E27FC236}">
                <a16:creationId xmlns:a16="http://schemas.microsoft.com/office/drawing/2014/main" id="{9893246A-9FCE-4BBD-9719-590F4D7FF219}"/>
              </a:ext>
            </a:extLst>
          </p:cNvPr>
          <p:cNvSpPr>
            <a:spLocks noGrp="1" noChangeArrowheads="1"/>
          </p:cNvSpPr>
          <p:nvPr>
            <p:ph type="sldNum" sz="quarter" idx="12"/>
          </p:nvPr>
        </p:nvSpPr>
        <p:spPr>
          <a:ln/>
        </p:spPr>
        <p:txBody>
          <a:bodyPr/>
          <a:lstStyle>
            <a:lvl1pPr>
              <a:defRPr/>
            </a:lvl1pPr>
          </a:lstStyle>
          <a:p>
            <a:pPr>
              <a:defRPr/>
            </a:pPr>
            <a:fld id="{3BF381EB-2C98-4F42-8D93-DB78959A7C1C}" type="slidenum">
              <a:rPr lang="es-ES" altLang="es-MX"/>
              <a:pPr>
                <a:defRPr/>
              </a:pPr>
              <a:t>‹Nº›</a:t>
            </a:fld>
            <a:endParaRPr lang="es-ES" altLang="es-MX"/>
          </a:p>
        </p:txBody>
      </p:sp>
    </p:spTree>
    <p:extLst>
      <p:ext uri="{BB962C8B-B14F-4D97-AF65-F5344CB8AC3E}">
        <p14:creationId xmlns:p14="http://schemas.microsoft.com/office/powerpoint/2010/main" val="1456630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a:extLst>
              <a:ext uri="{FF2B5EF4-FFF2-40B4-BE49-F238E27FC236}">
                <a16:creationId xmlns:a16="http://schemas.microsoft.com/office/drawing/2014/main" id="{FC66FF42-BDB9-49DE-8C47-7D5F8A246CD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5BF843FB-5332-4073-88FC-7CD5AF190AF4}"/>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37D38C9C-C687-4E8B-8A7D-67B6091C8856}"/>
              </a:ext>
            </a:extLst>
          </p:cNvPr>
          <p:cNvSpPr>
            <a:spLocks noGrp="1" noChangeArrowheads="1"/>
          </p:cNvSpPr>
          <p:nvPr>
            <p:ph type="sldNum" sz="quarter" idx="12"/>
          </p:nvPr>
        </p:nvSpPr>
        <p:spPr>
          <a:ln/>
        </p:spPr>
        <p:txBody>
          <a:bodyPr/>
          <a:lstStyle>
            <a:lvl1pPr>
              <a:defRPr/>
            </a:lvl1pPr>
          </a:lstStyle>
          <a:p>
            <a:pPr>
              <a:defRPr/>
            </a:pPr>
            <a:fld id="{E0F0689C-264F-4546-B99B-0E601E32825A}" type="slidenum">
              <a:rPr lang="es-ES" altLang="es-MX"/>
              <a:pPr>
                <a:defRPr/>
              </a:pPr>
              <a:t>‹Nº›</a:t>
            </a:fld>
            <a:endParaRPr lang="es-ES" altLang="es-MX"/>
          </a:p>
        </p:txBody>
      </p:sp>
    </p:spTree>
    <p:extLst>
      <p:ext uri="{BB962C8B-B14F-4D97-AF65-F5344CB8AC3E}">
        <p14:creationId xmlns:p14="http://schemas.microsoft.com/office/powerpoint/2010/main" val="35815609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a:extLst>
              <a:ext uri="{FF2B5EF4-FFF2-40B4-BE49-F238E27FC236}">
                <a16:creationId xmlns:a16="http://schemas.microsoft.com/office/drawing/2014/main" id="{BF0D0101-4328-4670-BCC8-381419C612A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a:extLst>
              <a:ext uri="{FF2B5EF4-FFF2-40B4-BE49-F238E27FC236}">
                <a16:creationId xmlns:a16="http://schemas.microsoft.com/office/drawing/2014/main" id="{727B5C58-B409-4D4A-BA78-F04C867B092E}"/>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a:extLst>
              <a:ext uri="{FF2B5EF4-FFF2-40B4-BE49-F238E27FC236}">
                <a16:creationId xmlns:a16="http://schemas.microsoft.com/office/drawing/2014/main" id="{6A3FFEAF-62D0-4466-AF29-87336C59D092}"/>
              </a:ext>
            </a:extLst>
          </p:cNvPr>
          <p:cNvSpPr>
            <a:spLocks noGrp="1" noChangeArrowheads="1"/>
          </p:cNvSpPr>
          <p:nvPr>
            <p:ph type="sldNum" sz="quarter" idx="12"/>
          </p:nvPr>
        </p:nvSpPr>
        <p:spPr>
          <a:ln/>
        </p:spPr>
        <p:txBody>
          <a:bodyPr/>
          <a:lstStyle>
            <a:lvl1pPr>
              <a:defRPr/>
            </a:lvl1pPr>
          </a:lstStyle>
          <a:p>
            <a:pPr>
              <a:defRPr/>
            </a:pPr>
            <a:fld id="{A52CE6EB-977B-4A4C-AF52-5D517305D0EE}" type="slidenum">
              <a:rPr lang="es-ES" altLang="es-MX"/>
              <a:pPr>
                <a:defRPr/>
              </a:pPr>
              <a:t>‹Nº›</a:t>
            </a:fld>
            <a:endParaRPr lang="es-ES" altLang="es-MX"/>
          </a:p>
        </p:txBody>
      </p:sp>
    </p:spTree>
    <p:extLst>
      <p:ext uri="{BB962C8B-B14F-4D97-AF65-F5344CB8AC3E}">
        <p14:creationId xmlns:p14="http://schemas.microsoft.com/office/powerpoint/2010/main" val="11808808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62C68AD-F78A-44A6-BF32-E140716BFE0C}"/>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a:extLst>
              <a:ext uri="{FF2B5EF4-FFF2-40B4-BE49-F238E27FC236}">
                <a16:creationId xmlns:a16="http://schemas.microsoft.com/office/drawing/2014/main" id="{6B567294-445D-4E73-B1B0-C08AC76EF7A0}"/>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a:extLst>
              <a:ext uri="{FF2B5EF4-FFF2-40B4-BE49-F238E27FC236}">
                <a16:creationId xmlns:a16="http://schemas.microsoft.com/office/drawing/2014/main" id="{F6453056-3FCC-43FC-AAC7-D52CE02F0DE3}"/>
              </a:ext>
            </a:extLst>
          </p:cNvPr>
          <p:cNvSpPr>
            <a:spLocks noGrp="1" noChangeArrowheads="1"/>
          </p:cNvSpPr>
          <p:nvPr>
            <p:ph type="sldNum" sz="quarter" idx="12"/>
          </p:nvPr>
        </p:nvSpPr>
        <p:spPr>
          <a:ln/>
        </p:spPr>
        <p:txBody>
          <a:bodyPr/>
          <a:lstStyle>
            <a:lvl1pPr>
              <a:defRPr/>
            </a:lvl1pPr>
          </a:lstStyle>
          <a:p>
            <a:pPr>
              <a:defRPr/>
            </a:pPr>
            <a:fld id="{2FF4B35A-11BE-4C9A-B8CD-E978CE57AC86}" type="slidenum">
              <a:rPr lang="es-ES" altLang="es-MX"/>
              <a:pPr>
                <a:defRPr/>
              </a:pPr>
              <a:t>‹Nº›</a:t>
            </a:fld>
            <a:endParaRPr lang="es-ES" altLang="es-MX"/>
          </a:p>
        </p:txBody>
      </p:sp>
    </p:spTree>
    <p:extLst>
      <p:ext uri="{BB962C8B-B14F-4D97-AF65-F5344CB8AC3E}">
        <p14:creationId xmlns:p14="http://schemas.microsoft.com/office/powerpoint/2010/main" val="30786445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52899027-DE70-4444-97FE-3E29DAFD9285}"/>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a:extLst>
              <a:ext uri="{FF2B5EF4-FFF2-40B4-BE49-F238E27FC236}">
                <a16:creationId xmlns:a16="http://schemas.microsoft.com/office/drawing/2014/main" id="{F04847E1-99B9-4701-8CB4-0138736CB91E}"/>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a:extLst>
              <a:ext uri="{FF2B5EF4-FFF2-40B4-BE49-F238E27FC236}">
                <a16:creationId xmlns:a16="http://schemas.microsoft.com/office/drawing/2014/main" id="{8A3074CA-BF06-4D30-B353-85E6FA322627}"/>
              </a:ext>
            </a:extLst>
          </p:cNvPr>
          <p:cNvSpPr>
            <a:spLocks noGrp="1" noChangeArrowheads="1"/>
          </p:cNvSpPr>
          <p:nvPr>
            <p:ph type="sldNum" sz="quarter" idx="12"/>
          </p:nvPr>
        </p:nvSpPr>
        <p:spPr>
          <a:ln/>
        </p:spPr>
        <p:txBody>
          <a:bodyPr/>
          <a:lstStyle>
            <a:lvl1pPr>
              <a:defRPr/>
            </a:lvl1pPr>
          </a:lstStyle>
          <a:p>
            <a:pPr>
              <a:defRPr/>
            </a:pPr>
            <a:fld id="{8524299D-4099-421A-A71D-F4AA64D4650C}" type="slidenum">
              <a:rPr lang="es-ES" altLang="es-MX"/>
              <a:pPr>
                <a:defRPr/>
              </a:pPr>
              <a:t>‹Nº›</a:t>
            </a:fld>
            <a:endParaRPr lang="es-ES" altLang="es-MX"/>
          </a:p>
        </p:txBody>
      </p:sp>
    </p:spTree>
    <p:extLst>
      <p:ext uri="{BB962C8B-B14F-4D97-AF65-F5344CB8AC3E}">
        <p14:creationId xmlns:p14="http://schemas.microsoft.com/office/powerpoint/2010/main" val="20830802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4EB59DE0-742C-4BB4-BE0B-6808198B5A41}"/>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a:extLst>
              <a:ext uri="{FF2B5EF4-FFF2-40B4-BE49-F238E27FC236}">
                <a16:creationId xmlns:a16="http://schemas.microsoft.com/office/drawing/2014/main" id="{7784BAA6-D4EB-4020-AE48-B37B6F92E46C}"/>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a:extLst>
              <a:ext uri="{FF2B5EF4-FFF2-40B4-BE49-F238E27FC236}">
                <a16:creationId xmlns:a16="http://schemas.microsoft.com/office/drawing/2014/main" id="{A4946361-AA94-45F3-A3EB-951D810426BA}"/>
              </a:ext>
            </a:extLst>
          </p:cNvPr>
          <p:cNvSpPr>
            <a:spLocks noGrp="1" noChangeArrowheads="1"/>
          </p:cNvSpPr>
          <p:nvPr>
            <p:ph type="sldNum" sz="quarter" idx="12"/>
          </p:nvPr>
        </p:nvSpPr>
        <p:spPr>
          <a:ln/>
        </p:spPr>
        <p:txBody>
          <a:bodyPr/>
          <a:lstStyle>
            <a:lvl1pPr>
              <a:defRPr/>
            </a:lvl1pPr>
          </a:lstStyle>
          <a:p>
            <a:pPr>
              <a:defRPr/>
            </a:pPr>
            <a:fld id="{79E1102D-3DDC-4AFA-9DE0-14F8F385A617}" type="slidenum">
              <a:rPr lang="es-ES" altLang="es-MX"/>
              <a:pPr>
                <a:defRPr/>
              </a:pPr>
              <a:t>‹Nº›</a:t>
            </a:fld>
            <a:endParaRPr lang="es-ES" altLang="es-MX"/>
          </a:p>
        </p:txBody>
      </p:sp>
    </p:spTree>
    <p:extLst>
      <p:ext uri="{BB962C8B-B14F-4D97-AF65-F5344CB8AC3E}">
        <p14:creationId xmlns:p14="http://schemas.microsoft.com/office/powerpoint/2010/main" val="39281121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a:extLst>
              <a:ext uri="{FF2B5EF4-FFF2-40B4-BE49-F238E27FC236}">
                <a16:creationId xmlns:a16="http://schemas.microsoft.com/office/drawing/2014/main" id="{5371208F-3DED-4BE0-AA0E-073C9C951E64}"/>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BDFEE64D-67E7-4D34-8BEF-B04549D60BEB}"/>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2E09BC06-1D9B-497C-9D66-81DE17BFB348}"/>
              </a:ext>
            </a:extLst>
          </p:cNvPr>
          <p:cNvSpPr>
            <a:spLocks noGrp="1" noChangeArrowheads="1"/>
          </p:cNvSpPr>
          <p:nvPr>
            <p:ph type="sldNum" sz="quarter" idx="12"/>
          </p:nvPr>
        </p:nvSpPr>
        <p:spPr>
          <a:ln/>
        </p:spPr>
        <p:txBody>
          <a:bodyPr/>
          <a:lstStyle>
            <a:lvl1pPr>
              <a:defRPr/>
            </a:lvl1pPr>
          </a:lstStyle>
          <a:p>
            <a:pPr>
              <a:defRPr/>
            </a:pPr>
            <a:fld id="{39818DD1-C62B-44CB-AFFE-E733A38BAB63}" type="slidenum">
              <a:rPr lang="es-ES" altLang="es-MX"/>
              <a:pPr>
                <a:defRPr/>
              </a:pPr>
              <a:t>‹Nº›</a:t>
            </a:fld>
            <a:endParaRPr lang="es-ES" altLang="es-MX"/>
          </a:p>
        </p:txBody>
      </p:sp>
    </p:spTree>
    <p:extLst>
      <p:ext uri="{BB962C8B-B14F-4D97-AF65-F5344CB8AC3E}">
        <p14:creationId xmlns:p14="http://schemas.microsoft.com/office/powerpoint/2010/main" val="7685543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a:extLst>
              <a:ext uri="{FF2B5EF4-FFF2-40B4-BE49-F238E27FC236}">
                <a16:creationId xmlns:a16="http://schemas.microsoft.com/office/drawing/2014/main" id="{4910A17B-DB3F-4221-B3ED-0E0EF601F95A}"/>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91613BD0-6D8B-4559-8208-169D4ADBCD74}"/>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16F6834A-B15A-497D-A2A5-E5C539887863}"/>
              </a:ext>
            </a:extLst>
          </p:cNvPr>
          <p:cNvSpPr>
            <a:spLocks noGrp="1" noChangeArrowheads="1"/>
          </p:cNvSpPr>
          <p:nvPr>
            <p:ph type="sldNum" sz="quarter" idx="12"/>
          </p:nvPr>
        </p:nvSpPr>
        <p:spPr>
          <a:ln/>
        </p:spPr>
        <p:txBody>
          <a:bodyPr/>
          <a:lstStyle>
            <a:lvl1pPr>
              <a:defRPr/>
            </a:lvl1pPr>
          </a:lstStyle>
          <a:p>
            <a:pPr>
              <a:defRPr/>
            </a:pPr>
            <a:fld id="{E5DC7594-19BC-4DD7-B774-55CA51ABBBB6}" type="slidenum">
              <a:rPr lang="es-ES" altLang="es-MX"/>
              <a:pPr>
                <a:defRPr/>
              </a:pPr>
              <a:t>‹Nº›</a:t>
            </a:fld>
            <a:endParaRPr lang="es-ES" altLang="es-MX"/>
          </a:p>
        </p:txBody>
      </p:sp>
    </p:spTree>
    <p:extLst>
      <p:ext uri="{BB962C8B-B14F-4D97-AF65-F5344CB8AC3E}">
        <p14:creationId xmlns:p14="http://schemas.microsoft.com/office/powerpoint/2010/main" val="982220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a:extLst>
              <a:ext uri="{FF2B5EF4-FFF2-40B4-BE49-F238E27FC236}">
                <a16:creationId xmlns:a16="http://schemas.microsoft.com/office/drawing/2014/main" id="{35A87140-DC68-4E48-864B-1696D5B1644F}"/>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10">
            <a:extLst>
              <a:ext uri="{FF2B5EF4-FFF2-40B4-BE49-F238E27FC236}">
                <a16:creationId xmlns:a16="http://schemas.microsoft.com/office/drawing/2014/main" id="{33074B8B-C50C-485B-BC68-FB75001EF75A}"/>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11">
            <a:extLst>
              <a:ext uri="{FF2B5EF4-FFF2-40B4-BE49-F238E27FC236}">
                <a16:creationId xmlns:a16="http://schemas.microsoft.com/office/drawing/2014/main" id="{BF833F59-06AD-4594-8A76-D6BD66AEAAF9}"/>
              </a:ext>
            </a:extLst>
          </p:cNvPr>
          <p:cNvSpPr>
            <a:spLocks noGrp="1" noChangeArrowheads="1"/>
          </p:cNvSpPr>
          <p:nvPr>
            <p:ph type="sldNum" sz="quarter" idx="12"/>
          </p:nvPr>
        </p:nvSpPr>
        <p:spPr>
          <a:ln/>
        </p:spPr>
        <p:txBody>
          <a:bodyPr/>
          <a:lstStyle>
            <a:lvl1pPr>
              <a:defRPr/>
            </a:lvl1pPr>
          </a:lstStyle>
          <a:p>
            <a:pPr>
              <a:defRPr/>
            </a:pPr>
            <a:fld id="{F326EDFC-10B0-419D-AD69-BC02BB82391C}" type="slidenum">
              <a:rPr lang="es-ES" altLang="es-MX"/>
              <a:pPr>
                <a:defRPr/>
              </a:pPr>
              <a:t>‹Nº›</a:t>
            </a:fld>
            <a:endParaRPr lang="es-ES" altLang="es-MX"/>
          </a:p>
        </p:txBody>
      </p:sp>
    </p:spTree>
    <p:extLst>
      <p:ext uri="{BB962C8B-B14F-4D97-AF65-F5344CB8AC3E}">
        <p14:creationId xmlns:p14="http://schemas.microsoft.com/office/powerpoint/2010/main" val="1649936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a:extLst>
              <a:ext uri="{FF2B5EF4-FFF2-40B4-BE49-F238E27FC236}">
                <a16:creationId xmlns:a16="http://schemas.microsoft.com/office/drawing/2014/main" id="{6591FEF9-FC16-4564-8F35-4C8B5C7C2B00}"/>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10">
            <a:extLst>
              <a:ext uri="{FF2B5EF4-FFF2-40B4-BE49-F238E27FC236}">
                <a16:creationId xmlns:a16="http://schemas.microsoft.com/office/drawing/2014/main" id="{603CA84B-F3F2-44A8-9BA8-F0DA8018D849}"/>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11">
            <a:extLst>
              <a:ext uri="{FF2B5EF4-FFF2-40B4-BE49-F238E27FC236}">
                <a16:creationId xmlns:a16="http://schemas.microsoft.com/office/drawing/2014/main" id="{77FEE122-9331-427D-93EE-AFD7F7F46908}"/>
              </a:ext>
            </a:extLst>
          </p:cNvPr>
          <p:cNvSpPr>
            <a:spLocks noGrp="1" noChangeArrowheads="1"/>
          </p:cNvSpPr>
          <p:nvPr>
            <p:ph type="sldNum" sz="quarter" idx="12"/>
          </p:nvPr>
        </p:nvSpPr>
        <p:spPr>
          <a:ln/>
        </p:spPr>
        <p:txBody>
          <a:bodyPr/>
          <a:lstStyle>
            <a:lvl1pPr>
              <a:defRPr/>
            </a:lvl1pPr>
          </a:lstStyle>
          <a:p>
            <a:pPr>
              <a:defRPr/>
            </a:pPr>
            <a:fld id="{B35E726F-B915-46D7-A87D-0487E3EB48F4}" type="slidenum">
              <a:rPr lang="es-ES" altLang="es-MX"/>
              <a:pPr>
                <a:defRPr/>
              </a:pPr>
              <a:t>‹Nº›</a:t>
            </a:fld>
            <a:endParaRPr lang="es-ES" altLang="es-MX"/>
          </a:p>
        </p:txBody>
      </p:sp>
    </p:spTree>
    <p:extLst>
      <p:ext uri="{BB962C8B-B14F-4D97-AF65-F5344CB8AC3E}">
        <p14:creationId xmlns:p14="http://schemas.microsoft.com/office/powerpoint/2010/main" val="2187801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EACBC7CF-0B68-4691-919F-CADC39B1FEFF}"/>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10">
            <a:extLst>
              <a:ext uri="{FF2B5EF4-FFF2-40B4-BE49-F238E27FC236}">
                <a16:creationId xmlns:a16="http://schemas.microsoft.com/office/drawing/2014/main" id="{A1354BFC-CBBB-48FE-A214-350127B97AF2}"/>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11">
            <a:extLst>
              <a:ext uri="{FF2B5EF4-FFF2-40B4-BE49-F238E27FC236}">
                <a16:creationId xmlns:a16="http://schemas.microsoft.com/office/drawing/2014/main" id="{B3AB6758-E7A0-4690-B733-3F86058FEB31}"/>
              </a:ext>
            </a:extLst>
          </p:cNvPr>
          <p:cNvSpPr>
            <a:spLocks noGrp="1" noChangeArrowheads="1"/>
          </p:cNvSpPr>
          <p:nvPr>
            <p:ph type="sldNum" sz="quarter" idx="12"/>
          </p:nvPr>
        </p:nvSpPr>
        <p:spPr>
          <a:ln/>
        </p:spPr>
        <p:txBody>
          <a:bodyPr/>
          <a:lstStyle>
            <a:lvl1pPr>
              <a:defRPr/>
            </a:lvl1pPr>
          </a:lstStyle>
          <a:p>
            <a:pPr>
              <a:defRPr/>
            </a:pPr>
            <a:fld id="{FA701306-A9BF-4473-86D2-2E2EDFEF6C3D}" type="slidenum">
              <a:rPr lang="es-ES" altLang="es-MX"/>
              <a:pPr>
                <a:defRPr/>
              </a:pPr>
              <a:t>‹Nº›</a:t>
            </a:fld>
            <a:endParaRPr lang="es-ES" altLang="es-MX"/>
          </a:p>
        </p:txBody>
      </p:sp>
    </p:spTree>
    <p:extLst>
      <p:ext uri="{BB962C8B-B14F-4D97-AF65-F5344CB8AC3E}">
        <p14:creationId xmlns:p14="http://schemas.microsoft.com/office/powerpoint/2010/main" val="415388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9">
            <a:extLst>
              <a:ext uri="{FF2B5EF4-FFF2-40B4-BE49-F238E27FC236}">
                <a16:creationId xmlns:a16="http://schemas.microsoft.com/office/drawing/2014/main" id="{086C3078-1436-4B6E-9C2A-C05792536745}"/>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930F6FC9-A580-4572-BD1F-7F8EB2DDF9EB}"/>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CB7F6BA1-E706-47C4-A34F-B85FD47DE36A}"/>
              </a:ext>
            </a:extLst>
          </p:cNvPr>
          <p:cNvSpPr>
            <a:spLocks noGrp="1" noChangeArrowheads="1"/>
          </p:cNvSpPr>
          <p:nvPr>
            <p:ph type="sldNum" sz="quarter" idx="12"/>
          </p:nvPr>
        </p:nvSpPr>
        <p:spPr>
          <a:ln/>
        </p:spPr>
        <p:txBody>
          <a:bodyPr/>
          <a:lstStyle>
            <a:lvl1pPr>
              <a:defRPr/>
            </a:lvl1pPr>
          </a:lstStyle>
          <a:p>
            <a:pPr>
              <a:defRPr/>
            </a:pPr>
            <a:fld id="{CCF83AC2-992F-436A-A48B-2BEC271FF307}" type="slidenum">
              <a:rPr lang="es-ES" altLang="es-MX"/>
              <a:pPr>
                <a:defRPr/>
              </a:pPr>
              <a:t>‹Nº›</a:t>
            </a:fld>
            <a:endParaRPr lang="es-ES" altLang="es-MX"/>
          </a:p>
        </p:txBody>
      </p:sp>
    </p:spTree>
    <p:extLst>
      <p:ext uri="{BB962C8B-B14F-4D97-AF65-F5344CB8AC3E}">
        <p14:creationId xmlns:p14="http://schemas.microsoft.com/office/powerpoint/2010/main" val="26820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9">
            <a:extLst>
              <a:ext uri="{FF2B5EF4-FFF2-40B4-BE49-F238E27FC236}">
                <a16:creationId xmlns:a16="http://schemas.microsoft.com/office/drawing/2014/main" id="{33FB55CA-571C-4C6B-BA76-7DC6995F3E5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492857B6-D84B-41ED-A610-6C7B5C089EF8}"/>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78D3293A-9F20-4997-950A-D347484B81C7}"/>
              </a:ext>
            </a:extLst>
          </p:cNvPr>
          <p:cNvSpPr>
            <a:spLocks noGrp="1" noChangeArrowheads="1"/>
          </p:cNvSpPr>
          <p:nvPr>
            <p:ph type="sldNum" sz="quarter" idx="12"/>
          </p:nvPr>
        </p:nvSpPr>
        <p:spPr>
          <a:ln/>
        </p:spPr>
        <p:txBody>
          <a:bodyPr/>
          <a:lstStyle>
            <a:lvl1pPr>
              <a:defRPr/>
            </a:lvl1pPr>
          </a:lstStyle>
          <a:p>
            <a:pPr>
              <a:defRPr/>
            </a:pPr>
            <a:fld id="{97B832D0-2067-4665-851F-14BB85A5132F}" type="slidenum">
              <a:rPr lang="es-ES" altLang="es-MX"/>
              <a:pPr>
                <a:defRPr/>
              </a:pPr>
              <a:t>‹Nº›</a:t>
            </a:fld>
            <a:endParaRPr lang="es-ES" altLang="es-MX"/>
          </a:p>
        </p:txBody>
      </p:sp>
    </p:spTree>
    <p:extLst>
      <p:ext uri="{BB962C8B-B14F-4D97-AF65-F5344CB8AC3E}">
        <p14:creationId xmlns:p14="http://schemas.microsoft.com/office/powerpoint/2010/main" val="1331632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1728D985-28AD-45B2-A8D3-ACDE7F101421}"/>
              </a:ext>
            </a:extLst>
          </p:cNvPr>
          <p:cNvGrpSpPr>
            <a:grpSpLocks/>
          </p:cNvGrpSpPr>
          <p:nvPr/>
        </p:nvGrpSpPr>
        <p:grpSpPr bwMode="auto">
          <a:xfrm>
            <a:off x="457200" y="992188"/>
            <a:ext cx="8153400" cy="1600200"/>
            <a:chOff x="288" y="625"/>
            <a:chExt cx="5136" cy="1008"/>
          </a:xfrm>
        </p:grpSpPr>
        <p:sp>
          <p:nvSpPr>
            <p:cNvPr id="1032" name="Arc 3">
              <a:extLst>
                <a:ext uri="{FF2B5EF4-FFF2-40B4-BE49-F238E27FC236}">
                  <a16:creationId xmlns:a16="http://schemas.microsoft.com/office/drawing/2014/main" id="{4F0A1A4C-AC63-4E82-978C-9E09D7C98C54}"/>
                </a:ext>
              </a:extLst>
            </p:cNvPr>
            <p:cNvSpPr>
              <a:spLocks/>
            </p:cNvSpPr>
            <p:nvPr/>
          </p:nvSpPr>
          <p:spPr bwMode="invGray">
            <a:xfrm>
              <a:off x="3595" y="625"/>
              <a:ext cx="1829" cy="1008"/>
            </a:xfrm>
            <a:custGeom>
              <a:avLst/>
              <a:gdLst>
                <a:gd name="T0" fmla="*/ 25 w 21912"/>
                <a:gd name="T1" fmla="*/ 0 h 43200"/>
                <a:gd name="T2" fmla="*/ 0 w 21912"/>
                <a:gd name="T3" fmla="*/ 1008 h 43200"/>
                <a:gd name="T4" fmla="*/ 26 w 21912"/>
                <a:gd name="T5" fmla="*/ 504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3" name="Arc 4">
              <a:extLst>
                <a:ext uri="{FF2B5EF4-FFF2-40B4-BE49-F238E27FC236}">
                  <a16:creationId xmlns:a16="http://schemas.microsoft.com/office/drawing/2014/main" id="{303BDAC4-EF5A-4569-8624-19AE89B914F1}"/>
                </a:ext>
              </a:extLst>
            </p:cNvPr>
            <p:cNvSpPr>
              <a:spLocks/>
            </p:cNvSpPr>
            <p:nvPr/>
          </p:nvSpPr>
          <p:spPr bwMode="invGray">
            <a:xfrm>
              <a:off x="3548" y="729"/>
              <a:ext cx="1831" cy="800"/>
            </a:xfrm>
            <a:custGeom>
              <a:avLst/>
              <a:gdLst>
                <a:gd name="T0" fmla="*/ 26 w 21924"/>
                <a:gd name="T1" fmla="*/ 0 h 43200"/>
                <a:gd name="T2" fmla="*/ 0 w 21924"/>
                <a:gd name="T3" fmla="*/ 800 h 43200"/>
                <a:gd name="T4" fmla="*/ 27 w 21924"/>
                <a:gd name="T5" fmla="*/ 40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4" name="Arc 5">
              <a:extLst>
                <a:ext uri="{FF2B5EF4-FFF2-40B4-BE49-F238E27FC236}">
                  <a16:creationId xmlns:a16="http://schemas.microsoft.com/office/drawing/2014/main" id="{373DDD0D-0AC3-4A91-9299-9B2EE6DF3DFF}"/>
                </a:ext>
              </a:extLst>
            </p:cNvPr>
            <p:cNvSpPr>
              <a:spLocks/>
            </p:cNvSpPr>
            <p:nvPr/>
          </p:nvSpPr>
          <p:spPr bwMode="invGray">
            <a:xfrm>
              <a:off x="3521" y="868"/>
              <a:ext cx="1830" cy="522"/>
            </a:xfrm>
            <a:custGeom>
              <a:avLst/>
              <a:gdLst>
                <a:gd name="T0" fmla="*/ 26 w 21925"/>
                <a:gd name="T1" fmla="*/ 0 h 43200"/>
                <a:gd name="T2" fmla="*/ 0 w 21925"/>
                <a:gd name="T3" fmla="*/ 522 h 43200"/>
                <a:gd name="T4" fmla="*/ 27 w 21925"/>
                <a:gd name="T5" fmla="*/ 261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5" name="AutoShape 6">
              <a:extLst>
                <a:ext uri="{FF2B5EF4-FFF2-40B4-BE49-F238E27FC236}">
                  <a16:creationId xmlns:a16="http://schemas.microsoft.com/office/drawing/2014/main" id="{4F302440-3584-4047-85B4-8923A48D8D43}"/>
                </a:ext>
              </a:extLst>
            </p:cNvPr>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grpSp>
      <p:sp>
        <p:nvSpPr>
          <p:cNvPr id="1027" name="Rectangle 7">
            <a:extLst>
              <a:ext uri="{FF2B5EF4-FFF2-40B4-BE49-F238E27FC236}">
                <a16:creationId xmlns:a16="http://schemas.microsoft.com/office/drawing/2014/main" id="{3BDBF30F-0E30-4C18-9D4E-2ACF91E62F77}"/>
              </a:ext>
            </a:extLst>
          </p:cNvPr>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1028" name="Rectangle 8">
            <a:extLst>
              <a:ext uri="{FF2B5EF4-FFF2-40B4-BE49-F238E27FC236}">
                <a16:creationId xmlns:a16="http://schemas.microsoft.com/office/drawing/2014/main" id="{CBCA8426-FA2F-4C8E-BE2B-2479239E3CA7}"/>
              </a:ext>
            </a:extLst>
          </p:cNvPr>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260105" name="Rectangle 9">
            <a:extLst>
              <a:ext uri="{FF2B5EF4-FFF2-40B4-BE49-F238E27FC236}">
                <a16:creationId xmlns:a16="http://schemas.microsoft.com/office/drawing/2014/main" id="{9B488E93-9A98-4DEC-8FCB-8D2925C2F559}"/>
              </a:ext>
            </a:extLst>
          </p:cNvPr>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eaLnBrk="1" hangingPunct="1">
              <a:defRPr sz="1400">
                <a:latin typeface="Arial" panose="020B0604020202020204" pitchFamily="34" charset="0"/>
              </a:defRPr>
            </a:lvl1pPr>
          </a:lstStyle>
          <a:p>
            <a:pPr>
              <a:defRPr/>
            </a:pPr>
            <a:endParaRPr lang="es-ES" altLang="es-MX"/>
          </a:p>
        </p:txBody>
      </p:sp>
      <p:sp>
        <p:nvSpPr>
          <p:cNvPr id="260106" name="Rectangle 10">
            <a:extLst>
              <a:ext uri="{FF2B5EF4-FFF2-40B4-BE49-F238E27FC236}">
                <a16:creationId xmlns:a16="http://schemas.microsoft.com/office/drawing/2014/main" id="{E5AF75CA-B600-425B-96A3-8953A2F45066}"/>
              </a:ext>
            </a:extLst>
          </p:cNvPr>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es-ES" altLang="es-MX"/>
          </a:p>
        </p:txBody>
      </p:sp>
      <p:sp>
        <p:nvSpPr>
          <p:cNvPr id="260107" name="Rectangle 11">
            <a:extLst>
              <a:ext uri="{FF2B5EF4-FFF2-40B4-BE49-F238E27FC236}">
                <a16:creationId xmlns:a16="http://schemas.microsoft.com/office/drawing/2014/main" id="{6F3FD881-BAD8-4828-8D45-7E7D7F633045}"/>
              </a:ext>
            </a:extLst>
          </p:cNvPr>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smtClean="0">
                <a:latin typeface="Arial" panose="020B0604020202020204" pitchFamily="34" charset="0"/>
              </a:defRPr>
            </a:lvl1pPr>
          </a:lstStyle>
          <a:p>
            <a:pPr>
              <a:defRPr/>
            </a:pPr>
            <a:fld id="{8E1AE3CC-33DE-48B8-85C8-1410455ED518}" type="slidenum">
              <a:rPr lang="es-ES" altLang="es-MX"/>
              <a:pPr>
                <a:defRPr/>
              </a:pPr>
              <a:t>‹Nº›</a:t>
            </a:fld>
            <a:endParaRPr lang="es-ES" altLang="es-MX"/>
          </a:p>
        </p:txBody>
      </p:sp>
    </p:spTree>
    <p:extLst>
      <p:ext uri="{BB962C8B-B14F-4D97-AF65-F5344CB8AC3E}">
        <p14:creationId xmlns:p14="http://schemas.microsoft.com/office/powerpoint/2010/main" val="3666623028"/>
      </p:ext>
    </p:extLst>
  </p:cSld>
  <p:clrMap bg1="dk2" tx1="lt1" bg2="dk1"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0F36F3-5C20-4577-82D9-C152D81961E5}" type="slidenum">
              <a:rPr lang="en-US" altLang="es-MX" smtClean="0"/>
              <a:pPr>
                <a:defRPr/>
              </a:pPr>
              <a:t>‹Nº›</a:t>
            </a:fld>
            <a:endParaRPr lang="en-US" altLang="es-MX"/>
          </a:p>
        </p:txBody>
      </p:sp>
    </p:spTree>
    <p:extLst>
      <p:ext uri="{BB962C8B-B14F-4D97-AF65-F5344CB8AC3E}">
        <p14:creationId xmlns:p14="http://schemas.microsoft.com/office/powerpoint/2010/main" val="3178807688"/>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es-MX"/>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es-MX"/>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2A38D27-E77C-4924-8BED-C4B214B43798}" type="slidenum">
              <a:rPr lang="es-ES" altLang="es-MX"/>
              <a:pPr>
                <a:defRPr/>
              </a:pPr>
              <a:t>‹Nº›</a:t>
            </a:fld>
            <a:endParaRPr lang="es-ES" altLang="es-MX"/>
          </a:p>
        </p:txBody>
      </p:sp>
    </p:spTree>
    <p:extLst>
      <p:ext uri="{BB962C8B-B14F-4D97-AF65-F5344CB8AC3E}">
        <p14:creationId xmlns:p14="http://schemas.microsoft.com/office/powerpoint/2010/main" val="2252213944"/>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6D9"/>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53E7E72-9C0B-4B8B-A790-77FAB1D057C1}"/>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a:extLst>
              <a:ext uri="{FF2B5EF4-FFF2-40B4-BE49-F238E27FC236}">
                <a16:creationId xmlns:a16="http://schemas.microsoft.com/office/drawing/2014/main" id="{3DB07195-382A-47B0-9D75-CD0A79C9FD87}"/>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a:extLst>
              <a:ext uri="{FF2B5EF4-FFF2-40B4-BE49-F238E27FC236}">
                <a16:creationId xmlns:a16="http://schemas.microsoft.com/office/drawing/2014/main" id="{058DAC5A-D929-4F58-BFD1-34EF3D3BFECA}"/>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es-MX"/>
          </a:p>
        </p:txBody>
      </p:sp>
      <p:sp>
        <p:nvSpPr>
          <p:cNvPr id="1029" name="Rectangle 5">
            <a:extLst>
              <a:ext uri="{FF2B5EF4-FFF2-40B4-BE49-F238E27FC236}">
                <a16:creationId xmlns:a16="http://schemas.microsoft.com/office/drawing/2014/main" id="{C5B4C7ED-A09E-4489-9F2C-88EC19ED089C}"/>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es-MX"/>
          </a:p>
        </p:txBody>
      </p:sp>
      <p:sp>
        <p:nvSpPr>
          <p:cNvPr id="1030" name="Rectangle 6">
            <a:extLst>
              <a:ext uri="{FF2B5EF4-FFF2-40B4-BE49-F238E27FC236}">
                <a16:creationId xmlns:a16="http://schemas.microsoft.com/office/drawing/2014/main" id="{461BCE6F-32B7-4A31-A87F-664600348CCD}"/>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6A81E36-BD19-414A-A837-8CD3AF4F7181}" type="slidenum">
              <a:rPr lang="es-ES" altLang="es-MX"/>
              <a:pPr>
                <a:defRPr/>
              </a:pPr>
              <a:t>‹Nº›</a:t>
            </a:fld>
            <a:endParaRPr lang="es-ES" altLang="es-MX"/>
          </a:p>
        </p:txBody>
      </p:sp>
    </p:spTree>
    <p:extLst>
      <p:ext uri="{BB962C8B-B14F-4D97-AF65-F5344CB8AC3E}">
        <p14:creationId xmlns:p14="http://schemas.microsoft.com/office/powerpoint/2010/main" val="339356130"/>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galindo@ipn.mx" TargetMode="External"/><Relationship Id="rId2" Type="http://schemas.openxmlformats.org/officeDocument/2006/relationships/hyperlink" Target="http://www.fgalindosoria.com/" TargetMode="External"/><Relationship Id="rId1" Type="http://schemas.openxmlformats.org/officeDocument/2006/relationships/slideLayout" Target="../slideLayouts/slideLayout7.xml"/><Relationship Id="rId6" Type="http://schemas.openxmlformats.org/officeDocument/2006/relationships/hyperlink" Target="http://www.fgalindosoria.com/informatica/information/" TargetMode="External"/><Relationship Id="rId5" Type="http://schemas.openxmlformats.org/officeDocument/2006/relationships/hyperlink" Target="http://www.fgalindosoria.com/informatica/"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www.fgalindosoria.com/informatica/aspects/e_i/" TargetMode="External"/><Relationship Id="rId2" Type="http://schemas.openxmlformats.org/officeDocument/2006/relationships/hyperlink" Target="https://en.wikipedia.org/wiki/Data" TargetMode="Externa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hyperlink" Target="http://www.tecnotopia.com.mx/informatica.htm" TargetMode="External"/><Relationship Id="rId2" Type="http://schemas.openxmlformats.org/officeDocument/2006/relationships/hyperlink" Target="http://es.wikipedia.org/wiki/Harry_Nyquist" TargetMode="External"/><Relationship Id="rId1" Type="http://schemas.openxmlformats.org/officeDocument/2006/relationships/slideLayout" Target="../slideLayouts/slideLayout30.xml"/><Relationship Id="rId5" Type="http://schemas.openxmlformats.org/officeDocument/2006/relationships/hyperlink" Target="http://cm.bell-labs.com/cm/ms/what/shannonday/shannon1948.pdf" TargetMode="External"/><Relationship Id="rId4" Type="http://schemas.openxmlformats.org/officeDocument/2006/relationships/hyperlink" Target="http://es.wikipedia.org/wiki/Claude_E._Shanno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investigacionyciencia.es/files/8594.pdf" TargetMode="Externa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hyperlink" Target="http://www.fgalindosoria.com/informatica/aspects/know" TargetMode="External"/><Relationship Id="rId2" Type="http://schemas.openxmlformats.org/officeDocument/2006/relationships/hyperlink" Target="http://es.wikipedia.org/wiki/Conocimiento" TargetMode="Externa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hyperlink" Target="https://deconceptos.com/general/conocimiento" TargetMode="External"/><Relationship Id="rId2" Type="http://schemas.openxmlformats.org/officeDocument/2006/relationships/hyperlink" Target="https://deconceptos.com/general/caracteristicas" TargetMode="Externa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gif"/><Relationship Id="rId1" Type="http://schemas.openxmlformats.org/officeDocument/2006/relationships/slideLayout" Target="../slideLayouts/slideLayout30.xml"/><Relationship Id="rId6" Type="http://schemas.openxmlformats.org/officeDocument/2006/relationships/hyperlink" Target="http://www.fgalindosoria.com/informaticos/investigadores/Jesus_Manuel_Olivares_Ceja/serc/serc_tesis_jesus_olivares.pdf" TargetMode="External"/><Relationship Id="rId5" Type="http://schemas.openxmlformats.org/officeDocument/2006/relationships/hyperlink" Target="http://www.fgalindosoria.com/eac/evolucion/libro_sistemas_evolutivos/VII6-SER.pdf" TargetMode="External"/><Relationship Id="rId4" Type="http://schemas.openxmlformats.org/officeDocument/2006/relationships/image" Target="../media/image14.gif"/></Relationships>
</file>

<file path=ppt/slides/_rels/slide2.xml.rels><?xml version="1.0" encoding="UTF-8" standalone="yes"?>
<Relationships xmlns="http://schemas.openxmlformats.org/package/2006/relationships"><Relationship Id="rId3" Type="http://schemas.openxmlformats.org/officeDocument/2006/relationships/hyperlink" Target="http://www.fgalindosoria.com/informatica/information/" TargetMode="External"/><Relationship Id="rId7" Type="http://schemas.openxmlformats.org/officeDocument/2006/relationships/slide" Target="slide67.xml"/><Relationship Id="rId2" Type="http://schemas.openxmlformats.org/officeDocument/2006/relationships/hyperlink" Target="http://www.fgalindosoria.com/informatica/" TargetMode="External"/><Relationship Id="rId1" Type="http://schemas.openxmlformats.org/officeDocument/2006/relationships/slideLayout" Target="../slideLayouts/slideLayout7.xml"/><Relationship Id="rId6" Type="http://schemas.openxmlformats.org/officeDocument/2006/relationships/slide" Target="slide58.xml"/><Relationship Id="rId5" Type="http://schemas.openxmlformats.org/officeDocument/2006/relationships/slide" Target="slide39.xml"/><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hyperlink" Target="http://www.fgalindosoria.com/ecuaciondelanaturaleza/" TargetMode="External"/><Relationship Id="rId2" Type="http://schemas.openxmlformats.org/officeDocument/2006/relationships/image" Target="../media/image15.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hyperlink" Target="http://www.fgalindosoria.com/transfinitoydinamicadimensional/continuodimensional/cont_di2.htm" TargetMode="Externa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3" Type="http://schemas.openxmlformats.org/officeDocument/2006/relationships/hyperlink" Target="http://fgalindosoria.com/fractales_y_bichos/index.htm" TargetMode="External"/><Relationship Id="rId2" Type="http://schemas.openxmlformats.org/officeDocument/2006/relationships/image" Target="../media/image16.pn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3" Type="http://schemas.openxmlformats.org/officeDocument/2006/relationships/hyperlink" Target="http://www.fgalindosoria.com/transfinitoydinamicadimensional/" TargetMode="External"/><Relationship Id="rId2" Type="http://schemas.openxmlformats.org/officeDocument/2006/relationships/hyperlink" Target="http://padronel.net/?s=Nuevos+indicios+sugieren+que+el+Universo+podr%C3%ADa+ser+fractal" TargetMode="Externa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8" Type="http://schemas.openxmlformats.org/officeDocument/2006/relationships/hyperlink" Target="https://es.wikipedia.org/wiki/Continuo_dimensional" TargetMode="External"/><Relationship Id="rId3" Type="http://schemas.openxmlformats.org/officeDocument/2006/relationships/hyperlink" Target="https://es.wikipedia.org/wiki/N%C3%BAmero_transfinito" TargetMode="External"/><Relationship Id="rId7" Type="http://schemas.openxmlformats.org/officeDocument/2006/relationships/hyperlink" Target="https://es.wikipedia.org/wiki/Espacios_de_Hilbert" TargetMode="External"/><Relationship Id="rId12" Type="http://schemas.openxmlformats.org/officeDocument/2006/relationships/hyperlink" Target="https://es.wikipedia.org/wiki/Espacio_con_un_n%C3%BAmero_transfinito_de_dimensiones" TargetMode="External"/><Relationship Id="rId2" Type="http://schemas.openxmlformats.org/officeDocument/2006/relationships/hyperlink" Target="http://www.fgalindosoria.com/transfinitoydinamicadimensional/continuodimensional/cont_di2.htm" TargetMode="External"/><Relationship Id="rId1" Type="http://schemas.openxmlformats.org/officeDocument/2006/relationships/slideLayout" Target="../slideLayouts/slideLayout30.xml"/><Relationship Id="rId6" Type="http://schemas.openxmlformats.org/officeDocument/2006/relationships/hyperlink" Target="https://es.wikipedia.org/w/index.php?title=Espacios_de_Riemann&amp;action=edit&amp;redlink=1" TargetMode="External"/><Relationship Id="rId11" Type="http://schemas.openxmlformats.org/officeDocument/2006/relationships/hyperlink" Target="https://es.wikipedia.org/wiki/Cardinalidad_de_los_n%C3%BAmeros_naturales" TargetMode="External"/><Relationship Id="rId5" Type="http://schemas.openxmlformats.org/officeDocument/2006/relationships/hyperlink" Target="https://es.wikipedia.org/wiki/Espacios_euclidianos" TargetMode="External"/><Relationship Id="rId10" Type="http://schemas.openxmlformats.org/officeDocument/2006/relationships/hyperlink" Target="https://es.wikipedia.org/wiki/Cardinalidad" TargetMode="External"/><Relationship Id="rId4" Type="http://schemas.openxmlformats.org/officeDocument/2006/relationships/hyperlink" Target="https://es.wikipedia.org/wiki/Espacios_transfinito_dimensionales" TargetMode="External"/><Relationship Id="rId9" Type="http://schemas.openxmlformats.org/officeDocument/2006/relationships/hyperlink" Target="https://es.wikipedia.org/wiki/Cardinalidad_de_los_n%C3%BAmeros_reales"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www.fgalindosoria.com/informatica/information/"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www.fgalindosoria.com/ling&#252;&#237;sticamatematica/index.htm" TargetMode="Externa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hyperlink" Target="http://www.csub.edu/~tfernandez_ulloa/spanishlinguistics/chomsky%20y%20la%20gramatica%20generativa.pdf" TargetMode="External"/><Relationship Id="rId2" Type="http://schemas.openxmlformats.org/officeDocument/2006/relationships/hyperlink" Target="https://es.wikipedia.org/wiki/Ferdinand_de_Saussure" TargetMode="External"/><Relationship Id="rId1" Type="http://schemas.openxmlformats.org/officeDocument/2006/relationships/slideLayout" Target="../slideLayouts/slideLayout30.xml"/><Relationship Id="rId5" Type="http://schemas.openxmlformats.org/officeDocument/2006/relationships/hyperlink" Target="http://www.fgalindosoria.com/ling&#252;&#237;sticamatematica/index.htm" TargetMode="External"/><Relationship Id="rId4" Type="http://schemas.openxmlformats.org/officeDocument/2006/relationships/hyperlink" Target="http://www.fgalindosoria.com/linguisticamatematica/#enfoque_linguistico"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www.fgalindosoria.com/informaticos/investigadores/Victoria_Raquel_Bajar_Simsolo/JC/Jornadas_Clementina_VBajar_15Mayo2011.ppt" TargetMode="Externa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3" Type="http://schemas.openxmlformats.org/officeDocument/2006/relationships/hyperlink" Target="http://www.fgalindosoria.com/ling&#252;&#237;sticamatematica/index.htm" TargetMode="External"/><Relationship Id="rId2" Type="http://schemas.openxmlformats.org/officeDocument/2006/relationships/image" Target="../media/image17.emf"/><Relationship Id="rId1" Type="http://schemas.openxmlformats.org/officeDocument/2006/relationships/slideLayout" Target="../slideLayouts/slideLayout30.xml"/><Relationship Id="rId5" Type="http://schemas.openxmlformats.org/officeDocument/2006/relationships/hyperlink" Target="http://www.fgalindosoria.com/relations/linguistica_matematica/linguistica_matematica.docx" TargetMode="External"/><Relationship Id="rId4" Type="http://schemas.openxmlformats.org/officeDocument/2006/relationships/hyperlink" Target="http://www.fgalindosoria.com/relations/linguistica_matematica/linguistica_matematica.pdf"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www.fgalindosoria.com/informatica/information/biological/nervous_system" TargetMode="External"/><Relationship Id="rId3" Type="http://schemas.openxmlformats.org/officeDocument/2006/relationships/hyperlink" Target="http://es.wikipedia.org/wiki/Neurotransmisor" TargetMode="External"/><Relationship Id="rId7" Type="http://schemas.openxmlformats.org/officeDocument/2006/relationships/hyperlink" Target="http://www.fgalindosoria.com/informatica/information/biological/genetics" TargetMode="External"/><Relationship Id="rId2" Type="http://schemas.openxmlformats.org/officeDocument/2006/relationships/hyperlink" Target="http://es.wikipedia.org/wiki/Hormona" TargetMode="External"/><Relationship Id="rId1" Type="http://schemas.openxmlformats.org/officeDocument/2006/relationships/slideLayout" Target="../slideLayouts/slideLayout30.xml"/><Relationship Id="rId6" Type="http://schemas.openxmlformats.org/officeDocument/2006/relationships/hyperlink" Target="http://www.fgalindosoria.com/informatica/information/biological/chemical_messenger" TargetMode="External"/><Relationship Id="rId5" Type="http://schemas.openxmlformats.org/officeDocument/2006/relationships/hyperlink" Target="http://es.wikipedia.org/wiki/Autacoide" TargetMode="External"/><Relationship Id="rId4" Type="http://schemas.openxmlformats.org/officeDocument/2006/relationships/hyperlink" Target="http://es.wikipedia.org/wiki/Feromona"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recursos.cnice.mec.es/biologia/bachillerato/segundo/biologia/ud05/02_05_04_02_03.html" TargetMode="External"/><Relationship Id="rId7" Type="http://schemas.openxmlformats.org/officeDocument/2006/relationships/hyperlink" Target="http://es.wikipedia.org/wiki/Experimento_de_Griffith" TargetMode="External"/><Relationship Id="rId2" Type="http://schemas.openxmlformats.org/officeDocument/2006/relationships/hyperlink" Target="http://recursos.cnice.mec.es/biologia/bachillerato/segundo/biologia/ud01/02_01_04_02_026.html" TargetMode="External"/><Relationship Id="rId1" Type="http://schemas.openxmlformats.org/officeDocument/2006/relationships/slideLayout" Target="../slideLayouts/slideLayout30.xml"/><Relationship Id="rId6" Type="http://schemas.openxmlformats.org/officeDocument/2006/relationships/hyperlink" Target="http://es.wikipedia.org/wiki/Transformaci%C3%B3n_(gen%C3%A9tica)" TargetMode="External"/><Relationship Id="rId5" Type="http://schemas.openxmlformats.org/officeDocument/2006/relationships/hyperlink" Target="http://es.wikipedia.org/wiki/Bacterias" TargetMode="External"/><Relationship Id="rId4" Type="http://schemas.openxmlformats.org/officeDocument/2006/relationships/hyperlink" Target="http://es.wikipedia.org/wiki/1928"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npcnktD_BXY" TargetMode="External"/><Relationship Id="rId2" Type="http://schemas.openxmlformats.org/officeDocument/2006/relationships/hyperlink" Target="http://listas.20minutos.es/lista/los-100-mas-grandes-descubrimientos-cientificos-de-la-historia-305856/" TargetMode="External"/><Relationship Id="rId1" Type="http://schemas.openxmlformats.org/officeDocument/2006/relationships/slideLayout" Target="../slideLayouts/slideLayout30.xml"/><Relationship Id="rId4" Type="http://schemas.openxmlformats.org/officeDocument/2006/relationships/hyperlink" Target="http://fgalindosoria.com/informaticos/fundamentales/Barbara_McClintock/"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es.wikipedia.org/wiki/Prote%C3%ADna_G" TargetMode="External"/><Relationship Id="rId3" Type="http://schemas.openxmlformats.org/officeDocument/2006/relationships/hyperlink" Target="https://translate.googleusercontent.com/translate_c?depth=1&amp;hl=es&amp;prev=search&amp;rurl=translate.google.com.mx&amp;sl=en&amp;sp=nmt4&amp;u=https://en.wikipedia.org/wiki/Alfred_G._Gilman&amp;xid=17259,15700021,15700105,15700124,15700149,15700168,15700173,15700201&amp;usg=ALkJrhhuveBTJUnrW8TZmAcUVCnY_tme4Q" TargetMode="External"/><Relationship Id="rId7" Type="http://schemas.openxmlformats.org/officeDocument/2006/relationships/hyperlink" Target="https://es.wikipedia.org/wiki/1994" TargetMode="External"/><Relationship Id="rId2" Type="http://schemas.openxmlformats.org/officeDocument/2006/relationships/hyperlink" Target="https://translate.googleusercontent.com/translate_c?depth=1&amp;hl=es&amp;prev=search&amp;rurl=translate.google.com.mx&amp;sl=en&amp;sp=nmt4&amp;u=https://en.wikipedia.org/wiki/Nobel_Prize_in_Physiology_or_Medicine&amp;xid=17259,15700021,15700105,15700124,15700149,15700168,15700173,15700201&amp;usg=ALkJrhhyRyFeJlEWOfBX4Ao9OiNxXuxdzw" TargetMode="External"/><Relationship Id="rId1" Type="http://schemas.openxmlformats.org/officeDocument/2006/relationships/slideLayout" Target="../slideLayouts/slideLayout30.xml"/><Relationship Id="rId6" Type="http://schemas.openxmlformats.org/officeDocument/2006/relationships/hyperlink" Target="https://es.wikipedia.org/wiki/Anexo:Premio_Nobel_de_Fisiolog%C3%ADa_o_Medicina" TargetMode="External"/><Relationship Id="rId5" Type="http://schemas.openxmlformats.org/officeDocument/2006/relationships/hyperlink" Target="https://es.wikipedia.org/w/index.php?title=Cascadas_de_se%C3%B1alizaci%C3%B3n&amp;action=edit&amp;redlink=1" TargetMode="External"/><Relationship Id="rId10" Type="http://schemas.openxmlformats.org/officeDocument/2006/relationships/hyperlink" Target="https://es.wikipedia.org/wiki/Alfred_G._Gilman" TargetMode="External"/><Relationship Id="rId4" Type="http://schemas.openxmlformats.org/officeDocument/2006/relationships/hyperlink" Target="https://en.wikipedia.org/wiki/Martin_Rodbell" TargetMode="External"/><Relationship Id="rId9" Type="http://schemas.openxmlformats.org/officeDocument/2006/relationships/hyperlink" Target="https://es.wikipedia.org/wiki/Comunicaci%C3%B3n_celular"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http://en.wikipedia.org/wiki/Physical_information" TargetMode="Externa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hyperlink" Target="http://www.fgalindosoria.com/informatica/information/" TargetMode="External"/><Relationship Id="rId7" Type="http://schemas.openxmlformats.org/officeDocument/2006/relationships/slide" Target="slide67.xml"/><Relationship Id="rId2" Type="http://schemas.openxmlformats.org/officeDocument/2006/relationships/hyperlink" Target="http://www.fgalindosoria.com/informatica/" TargetMode="External"/><Relationship Id="rId1" Type="http://schemas.openxmlformats.org/officeDocument/2006/relationships/slideLayout" Target="../slideLayouts/slideLayout7.xml"/><Relationship Id="rId6" Type="http://schemas.openxmlformats.org/officeDocument/2006/relationships/slide" Target="slide58.xml"/><Relationship Id="rId5" Type="http://schemas.openxmlformats.org/officeDocument/2006/relationships/slide" Target="slide39.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Information_revolution" TargetMode="External"/><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hyperlink" Target="http://www.fgalindosoria.com/informatica/information/" TargetMode="External"/></Relationships>
</file>

<file path=ppt/slides/_rels/slide40.xml.rels><?xml version="1.0" encoding="UTF-8" standalone="yes"?>
<Relationships xmlns="http://schemas.openxmlformats.org/package/2006/relationships"><Relationship Id="rId2" Type="http://schemas.openxmlformats.org/officeDocument/2006/relationships/hyperlink" Target="http://www.fgalindosoria.com/informatica/mei/"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hyperlink" Target="http://www.fgalindosoria.com/informaticos/investigadores/Claudia_Marina_Vicario_Solorzano/doctorado.zip"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hyperlink" Target="http://en.wikipedia.org/wiki/Information_revolution"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www.fgalindosoria.com/informatica/"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gif"/></Relationships>
</file>

<file path=ppt/slides/_rels/slide44.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hyperlink" Target="http://www.fgalindosoria.com/informatica/mei/transmision_instantanea/transmision_instantanea_de_informacion.pdf"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fgalindosoria.com/informatica/aspects/e_i/"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www.fgalindosoria.com/informatica/aspects/e_i/notas/entropia_y_estructura.htm" TargetMode="External"/><Relationship Id="rId2" Type="http://schemas.openxmlformats.org/officeDocument/2006/relationships/hyperlink" Target="http://www.fgalindosoria.com/informatica/aspects/e_i/notas/entropia_principio_de_incertidumbre_energia_del_vacio_onda_particula.htm" TargetMode="External"/><Relationship Id="rId1" Type="http://schemas.openxmlformats.org/officeDocument/2006/relationships/slideLayout" Target="../slideLayouts/slideLayout7.xml"/><Relationship Id="rId4" Type="http://schemas.openxmlformats.org/officeDocument/2006/relationships/hyperlink" Target="http://es.wikipedia.org/wiki/Entrop%C3%AD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0.xml"/><Relationship Id="rId5" Type="http://schemas.openxmlformats.org/officeDocument/2006/relationships/image" Target="../media/image7.pn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hyperlink" Target="https://es.wikipedia.org/wiki/El_ascenso_del_hombre" TargetMode="External"/><Relationship Id="rId2" Type="http://schemas.openxmlformats.org/officeDocument/2006/relationships/hyperlink" Target="https://es.wikipedia.org/wiki/Jacob_Bronowski" TargetMode="External"/><Relationship Id="rId1" Type="http://schemas.openxmlformats.org/officeDocument/2006/relationships/slideLayout" Target="../slideLayouts/slideLayout7.xml"/><Relationship Id="rId5" Type="http://schemas.openxmlformats.org/officeDocument/2006/relationships/hyperlink" Target="https://es.wikipedia.org/wiki/Entrop%C3%ADa#Entrop%C3%ADa_y_desorden" TargetMode="External"/><Relationship Id="rId4" Type="http://schemas.openxmlformats.org/officeDocument/2006/relationships/hyperlink" Target="https://es.wikipedia.org/wiki/Bogot%C3%A1"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en.wikipedia.org/wiki/History_of_entropy#Information_theory" TargetMode="External"/><Relationship Id="rId2" Type="http://schemas.openxmlformats.org/officeDocument/2006/relationships/hyperlink" Target="http://en.wikipedia.org/wiki/Entropy_(statistical_thermodynamics)" TargetMode="Externa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hyperlink" Target="http://www.fgalindosoria.com/informatica/aspects/e_i/" TargetMode="External"/><Relationship Id="rId4" Type="http://schemas.openxmlformats.org/officeDocument/2006/relationships/image" Target="../media/image23.gif"/></Relationships>
</file>

<file path=ppt/slides/_rels/slide52.xml.rels><?xml version="1.0" encoding="UTF-8" standalone="yes"?>
<Relationships xmlns="http://schemas.openxmlformats.org/package/2006/relationships"><Relationship Id="rId8" Type="http://schemas.openxmlformats.org/officeDocument/2006/relationships/hyperlink" Target="https://es.wikipedia.org/wiki/Constante_de_Boltzmann" TargetMode="External"/><Relationship Id="rId3" Type="http://schemas.openxmlformats.org/officeDocument/2006/relationships/hyperlink" Target="https://es.wikipedia.org/wiki/Segundo_principio_de_la_termodin%C3%A1mica#Entrop.C3.ADa_en_mec.C3.A1nica_estad.C3.ADstica" TargetMode="External"/><Relationship Id="rId7" Type="http://schemas.openxmlformats.org/officeDocument/2006/relationships/image" Target="../media/image25.png"/><Relationship Id="rId2" Type="http://schemas.openxmlformats.org/officeDocument/2006/relationships/hyperlink" Target="https://es.wikipedia.org/wiki/Mec%C3%A1nica_estad%C3%ADstica" TargetMode="External"/><Relationship Id="rId1" Type="http://schemas.openxmlformats.org/officeDocument/2006/relationships/slideLayout" Target="../slideLayouts/slideLayout6.xml"/><Relationship Id="rId6" Type="http://schemas.openxmlformats.org/officeDocument/2006/relationships/hyperlink" Target="https://es.wikipedia.org/wiki/Logaritmo_natural" TargetMode="External"/><Relationship Id="rId5" Type="http://schemas.openxmlformats.org/officeDocument/2006/relationships/hyperlink" Target="https://es.wikipedia.org/wiki/Equilibrio_termodin%C3%A1mico" TargetMode="External"/><Relationship Id="rId4" Type="http://schemas.openxmlformats.org/officeDocument/2006/relationships/hyperlink" Target="https://es.wikipedia.org/wiki/Sistema_aislado"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hyperlink" Target="http://www.fgalindosoria.com/informaticos/fundamentales/Jacob_David_Bekenstein/" TargetMode="External"/><Relationship Id="rId3" Type="http://schemas.openxmlformats.org/officeDocument/2006/relationships/hyperlink" Target="http://es.wikipedia.org/wiki/Constante_de_Boltzmann" TargetMode="External"/><Relationship Id="rId7" Type="http://schemas.openxmlformats.org/officeDocument/2006/relationships/hyperlink" Target="http://www.scholarpedia.org/article/Bekenstein-Hawking_entropy" TargetMode="External"/><Relationship Id="rId2" Type="http://schemas.openxmlformats.org/officeDocument/2006/relationships/hyperlink" Target="http://es.wikipedia.org/wiki/Entrop%C3%ADa" TargetMode="External"/><Relationship Id="rId1" Type="http://schemas.openxmlformats.org/officeDocument/2006/relationships/slideLayout" Target="../slideLayouts/slideLayout7.xml"/><Relationship Id="rId6" Type="http://schemas.openxmlformats.org/officeDocument/2006/relationships/hyperlink" Target="http://es.wikipedia.org/wiki/Constante_de_Planck" TargetMode="External"/><Relationship Id="rId5" Type="http://schemas.openxmlformats.org/officeDocument/2006/relationships/hyperlink" Target="http://es.wikipedia.org/wiki/Constante_de_la_gravitaci%C3%B3n" TargetMode="External"/><Relationship Id="rId4" Type="http://schemas.openxmlformats.org/officeDocument/2006/relationships/hyperlink" Target="http://es.wikipedia.org/wiki/Velocidad_de_la_luz"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www.fgalindosoria.com/informatica/information/" TargetMode="External"/><Relationship Id="rId7" Type="http://schemas.openxmlformats.org/officeDocument/2006/relationships/slide" Target="slide67.xml"/><Relationship Id="rId2" Type="http://schemas.openxmlformats.org/officeDocument/2006/relationships/hyperlink" Target="http://www.fgalindosoria.com/informatica/" TargetMode="External"/><Relationship Id="rId1" Type="http://schemas.openxmlformats.org/officeDocument/2006/relationships/slideLayout" Target="../slideLayouts/slideLayout7.xml"/><Relationship Id="rId6" Type="http://schemas.openxmlformats.org/officeDocument/2006/relationships/slide" Target="slide58.xml"/><Relationship Id="rId5" Type="http://schemas.openxmlformats.org/officeDocument/2006/relationships/slide" Target="slide39.xml"/><Relationship Id="rId4" Type="http://schemas.openxmlformats.org/officeDocument/2006/relationships/slide" Target="slide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30.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hyperlink" Target="http://almendrucotrick.com/wp-content/uploads/File/Cara%20a%20cara%20con%20la%20vida.pdf" TargetMode="Externa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hyperlink" Target="https://www.investigacionyciencia.es/revistas/investigacion-y-ciencia/la-informacin-en-el-universo-hologrfico-361/la-informacin-en-el-universo-hologrfico-3958" TargetMode="Externa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8" Type="http://schemas.openxmlformats.org/officeDocument/2006/relationships/hyperlink" Target="https://es.wikipedia.org/wiki/Teorema_de_no_pelo" TargetMode="External"/><Relationship Id="rId3" Type="http://schemas.openxmlformats.org/officeDocument/2006/relationships/hyperlink" Target="https://es.wikipedia.org/wiki/Ecuaciones_del_campo_de_Einstein" TargetMode="External"/><Relationship Id="rId7" Type="http://schemas.openxmlformats.org/officeDocument/2006/relationships/hyperlink" Target="https://es.wikipedia.org/wiki/John_Archibald_Wheeler" TargetMode="External"/><Relationship Id="rId2" Type="http://schemas.openxmlformats.org/officeDocument/2006/relationships/hyperlink" Target="https://es.wikipedia.org/wiki/Agujero_negro" TargetMode="External"/><Relationship Id="rId1" Type="http://schemas.openxmlformats.org/officeDocument/2006/relationships/slideLayout" Target="../slideLayouts/slideLayout19.xml"/><Relationship Id="rId6" Type="http://schemas.openxmlformats.org/officeDocument/2006/relationships/hyperlink" Target="https://es.wikipedia.org/wiki/Horizonte_de_sucesos" TargetMode="External"/><Relationship Id="rId5" Type="http://schemas.openxmlformats.org/officeDocument/2006/relationships/hyperlink" Target="https://es.wikipedia.org/wiki/Momento_angular" TargetMode="External"/><Relationship Id="rId4" Type="http://schemas.openxmlformats.org/officeDocument/2006/relationships/hyperlink" Target="https://es.wikipedia.org/wiki/Teor%C3%ADa_general_de_la_relatividad"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hyperlink" Target="http://cienciadesofa.com/2017/09/respuestas-lxxxiv-realmente-es-posible-que-el-universo-sea-un-holograma.html" TargetMode="External"/><Relationship Id="rId2" Type="http://schemas.openxmlformats.org/officeDocument/2006/relationships/hyperlink" Target="http://cienciadesofa.com/author/jordipereyracds" TargetMode="Externa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hyperlink" Target="https://cuentos-cuanticos.com/2013/12/15/el-universo-no-es-un-holograma/" TargetMode="Externa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hyperlink" Target="https://www.youtube.com/watch?v=pP26xaqvK1Y" TargetMode="External"/><Relationship Id="rId2" Type="http://schemas.openxmlformats.org/officeDocument/2006/relationships/hyperlink" Target="https://www.youtube.com/watch?v=gB3BZxa6kbM" TargetMode="External"/><Relationship Id="rId1" Type="http://schemas.openxmlformats.org/officeDocument/2006/relationships/slideLayout" Target="../slideLayouts/slideLayout19.xml"/><Relationship Id="rId4" Type="http://schemas.openxmlformats.org/officeDocument/2006/relationships/hyperlink" Target="https://www.youtube.com/watch?v=KB4aHkDVYZ4"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www.fgalindosoria.com/informatica/information/" TargetMode="External"/><Relationship Id="rId7" Type="http://schemas.openxmlformats.org/officeDocument/2006/relationships/slide" Target="slide67.xml"/><Relationship Id="rId2" Type="http://schemas.openxmlformats.org/officeDocument/2006/relationships/hyperlink" Target="http://www.fgalindosoria.com/informatica/" TargetMode="External"/><Relationship Id="rId1" Type="http://schemas.openxmlformats.org/officeDocument/2006/relationships/slideLayout" Target="../slideLayouts/slideLayout7.xml"/><Relationship Id="rId6" Type="http://schemas.openxmlformats.org/officeDocument/2006/relationships/slide" Target="slide58.xml"/><Relationship Id="rId5" Type="http://schemas.openxmlformats.org/officeDocument/2006/relationships/slide" Target="slide39.xml"/><Relationship Id="rId4" Type="http://schemas.openxmlformats.org/officeDocument/2006/relationships/slide" Target="slide2.xml"/></Relationships>
</file>

<file path=ppt/slides/_rels/slide68.xml.rels><?xml version="1.0" encoding="UTF-8" standalone="yes"?>
<Relationships xmlns="http://schemas.openxmlformats.org/package/2006/relationships"><Relationship Id="rId3" Type="http://schemas.openxmlformats.org/officeDocument/2006/relationships/hyperlink" Target="http://www.fgalindosoria.com/informatica/mei/transmision_instantanea/transmision_instantanea_de_informacion.pdf"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4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3" Type="http://schemas.openxmlformats.org/officeDocument/2006/relationships/hyperlink" Target="http://es.wikipedia.org/wiki/Superposici%C3%B3n_cu%C3%A1ntica" TargetMode="External"/><Relationship Id="rId2" Type="http://schemas.openxmlformats.org/officeDocument/2006/relationships/hyperlink" Target="http://es.wikipedia.org/wiki/Fot%C3%B3n" TargetMode="External"/><Relationship Id="rId1" Type="http://schemas.openxmlformats.org/officeDocument/2006/relationships/slideLayout" Target="../slideLayouts/slideLayout41.xml"/><Relationship Id="rId4" Type="http://schemas.openxmlformats.org/officeDocument/2006/relationships/hyperlink" Target="http://es.wikipedia.org/wiki/Entrelazamiento_cu%C3%A1ntico"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hyperlink" Target="http://www.fgalindosoria.com/informatica/information/" TargetMode="External"/><Relationship Id="rId7" Type="http://schemas.openxmlformats.org/officeDocument/2006/relationships/hyperlink" Target="http://www.fgalindosoria.com/linguisticamatematica/" TargetMode="External"/><Relationship Id="rId2" Type="http://schemas.openxmlformats.org/officeDocument/2006/relationships/hyperlink" Target="http://www.fgalindosoria.com/informatica/aspects/" TargetMode="External"/><Relationship Id="rId1" Type="http://schemas.openxmlformats.org/officeDocument/2006/relationships/slideLayout" Target="../slideLayouts/slideLayout30.xml"/><Relationship Id="rId6" Type="http://schemas.openxmlformats.org/officeDocument/2006/relationships/hyperlink" Target="http://fgalindosoria.com/fractales_y_bichos/index.htm" TargetMode="External"/><Relationship Id="rId5" Type="http://schemas.openxmlformats.org/officeDocument/2006/relationships/hyperlink" Target="http://www.fgalindosoria.com/informatica/aspects/know" TargetMode="External"/><Relationship Id="rId4" Type="http://schemas.openxmlformats.org/officeDocument/2006/relationships/hyperlink" Target="http://www.fgalindosoria.com/informatica/aspects/e_i/"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http://www.fgalindosoria.com/informatica/mei/transmision_instantanea/transmision_instantanea_de_informacion.pdf"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4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2.xml.rels><?xml version="1.0" encoding="UTF-8" standalone="yes"?>
<Relationships xmlns="http://schemas.openxmlformats.org/package/2006/relationships"><Relationship Id="rId3" Type="http://schemas.openxmlformats.org/officeDocument/2006/relationships/hyperlink" Target="http://prosertec.es/maquinas-de-cerrajeria/maquinaria-de-cerrajeria-con-calidad/" TargetMode="External"/><Relationship Id="rId2" Type="http://schemas.openxmlformats.org/officeDocument/2006/relationships/image" Target="../media/image29.jpg"/><Relationship Id="rId1" Type="http://schemas.openxmlformats.org/officeDocument/2006/relationships/slideLayout" Target="../slideLayouts/slideLayout41.xml"/></Relationships>
</file>

<file path=ppt/slides/_rels/slide83.xml.rels><?xml version="1.0" encoding="UTF-8" standalone="yes"?>
<Relationships xmlns="http://schemas.openxmlformats.org/package/2006/relationships"><Relationship Id="rId8" Type="http://schemas.openxmlformats.org/officeDocument/2006/relationships/hyperlink" Target="http://www.heurema.com/DFQ23.htm" TargetMode="External"/><Relationship Id="rId3" Type="http://schemas.openxmlformats.org/officeDocument/2006/relationships/hyperlink" Target="https://es.wikipedia.org/wiki/James_Clerk_Maxwell" TargetMode="External"/><Relationship Id="rId7" Type="http://schemas.openxmlformats.org/officeDocument/2006/relationships/image" Target="../media/image30.png"/><Relationship Id="rId12" Type="http://schemas.openxmlformats.org/officeDocument/2006/relationships/hyperlink" Target="http://prosertec.es/maquinas-de-cerrajeria/maquinaria-de-cerrajeria-con-calidad/" TargetMode="External"/><Relationship Id="rId2" Type="http://schemas.openxmlformats.org/officeDocument/2006/relationships/hyperlink" Target="https://es.wikipedia.org/wiki/Michael_Faraday" TargetMode="External"/><Relationship Id="rId1" Type="http://schemas.openxmlformats.org/officeDocument/2006/relationships/slideLayout" Target="../slideLayouts/slideLayout41.xml"/><Relationship Id="rId6" Type="http://schemas.openxmlformats.org/officeDocument/2006/relationships/hyperlink" Target="https://es.wikipedia.org/wiki/Momento_angular" TargetMode="External"/><Relationship Id="rId11" Type="http://schemas.openxmlformats.org/officeDocument/2006/relationships/image" Target="../media/image29.jpg"/><Relationship Id="rId5" Type="http://schemas.openxmlformats.org/officeDocument/2006/relationships/hyperlink" Target="https://es.wikipedia.org/wiki/Cantidad_de_movimiento" TargetMode="External"/><Relationship Id="rId10" Type="http://schemas.openxmlformats.org/officeDocument/2006/relationships/hyperlink" Target="https://estudiarfisica.com/2011/10/22/el-campo-electromagnetico-cuadripotencial-tensor-de-faraday-ecuaciones-de-maxwell-lagrangiana-y-ecuacion-de-la-onda-electromagnetica/" TargetMode="External"/><Relationship Id="rId4" Type="http://schemas.openxmlformats.org/officeDocument/2006/relationships/hyperlink" Target="https://es.wikipedia.org/wiki/Ley_de_conservaci%C3%B3n" TargetMode="External"/><Relationship Id="rId9" Type="http://schemas.openxmlformats.org/officeDocument/2006/relationships/image" Target="../media/image31.png"/></Relationships>
</file>

<file path=ppt/slides/_rels/slide84.xml.rels><?xml version="1.0" encoding="UTF-8" standalone="yes"?>
<Relationships xmlns="http://schemas.openxmlformats.org/package/2006/relationships"><Relationship Id="rId8" Type="http://schemas.openxmlformats.org/officeDocument/2006/relationships/slide" Target="slide67.xml"/><Relationship Id="rId3" Type="http://schemas.openxmlformats.org/officeDocument/2006/relationships/hyperlink" Target="mailto:fgalindo@ipn.mx" TargetMode="External"/><Relationship Id="rId7" Type="http://schemas.openxmlformats.org/officeDocument/2006/relationships/slide" Target="slide58.xml"/><Relationship Id="rId2" Type="http://schemas.openxmlformats.org/officeDocument/2006/relationships/hyperlink" Target="http://www.fgalindosoria.com/" TargetMode="External"/><Relationship Id="rId1" Type="http://schemas.openxmlformats.org/officeDocument/2006/relationships/slideLayout" Target="../slideLayouts/slideLayout7.xml"/><Relationship Id="rId6" Type="http://schemas.openxmlformats.org/officeDocument/2006/relationships/slide" Target="slide39.xml"/><Relationship Id="rId5" Type="http://schemas.openxmlformats.org/officeDocument/2006/relationships/slide" Target="slide2.xml"/><Relationship Id="rId10" Type="http://schemas.openxmlformats.org/officeDocument/2006/relationships/hyperlink" Target="http://www.fgalindosoria.com/informatica/information/" TargetMode="External"/><Relationship Id="rId4" Type="http://schemas.openxmlformats.org/officeDocument/2006/relationships/image" Target="../media/image3.png"/><Relationship Id="rId9" Type="http://schemas.openxmlformats.org/officeDocument/2006/relationships/hyperlink" Target="http://www.fgalindosoria.com/informatic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s.wikipedia.org/wiki/Dato" TargetMode="External"/><Relationship Id="rId2" Type="http://schemas.openxmlformats.org/officeDocument/2006/relationships/hyperlink" Target="https://es.wikipedia.org/wiki/C%C3%B3digo_(comunicaci%C3%B3n)" TargetMode="External"/><Relationship Id="rId1" Type="http://schemas.openxmlformats.org/officeDocument/2006/relationships/slideLayout" Target="../slideLayouts/slideLayout30.xml"/><Relationship Id="rId4" Type="http://schemas.openxmlformats.org/officeDocument/2006/relationships/hyperlink" Target="https://en.wikipedia.org/wiki/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27">
            <a:extLst>
              <a:ext uri="{FF2B5EF4-FFF2-40B4-BE49-F238E27FC236}">
                <a16:creationId xmlns:a16="http://schemas.microsoft.com/office/drawing/2014/main" id="{DB301580-960C-454F-ABE8-BC3BE2BE7F84}"/>
              </a:ext>
            </a:extLst>
          </p:cNvPr>
          <p:cNvSpPr>
            <a:spLocks noGrp="1" noChangeArrowheads="1"/>
          </p:cNvSpPr>
          <p:nvPr>
            <p:ph type="title" idx="4294967295"/>
          </p:nvPr>
        </p:nvSpPr>
        <p:spPr>
          <a:xfrm>
            <a:off x="4825219" y="3429000"/>
            <a:ext cx="3884612" cy="1768475"/>
          </a:xfrm>
        </p:spPr>
        <p:txBody>
          <a:bodyPr>
            <a:normAutofit fontScale="90000"/>
          </a:bodyPr>
          <a:lstStyle/>
          <a:p>
            <a:pPr eaLnBrk="1" hangingPunct="1"/>
            <a:br>
              <a:rPr lang="es-ES_tradnl" altLang="es-MX" sz="2700" b="1" dirty="0">
                <a:cs typeface="Times New Roman" panose="02020603050405020304" pitchFamily="18" charset="0"/>
              </a:rPr>
            </a:br>
            <a:br>
              <a:rPr lang="es-ES_tradnl" altLang="es-MX" sz="2100" b="1" dirty="0">
                <a:cs typeface="Times New Roman" panose="02020603050405020304" pitchFamily="18" charset="0"/>
              </a:rPr>
            </a:br>
            <a:r>
              <a:rPr lang="es-MX" altLang="es-MX" b="1" dirty="0">
                <a:cs typeface="Times New Roman" panose="02020603050405020304" pitchFamily="18" charset="0"/>
              </a:rPr>
              <a:t> </a:t>
            </a:r>
            <a:br>
              <a:rPr lang="es-ES_tradnl" altLang="es-MX" b="1" dirty="0">
                <a:cs typeface="Times New Roman" panose="02020603050405020304" pitchFamily="18" charset="0"/>
              </a:rPr>
            </a:br>
            <a:br>
              <a:rPr lang="es-ES_tradnl" altLang="es-MX" sz="2400" b="1" dirty="0">
                <a:cs typeface="Times New Roman" panose="02020603050405020304" pitchFamily="18" charset="0"/>
              </a:rPr>
            </a:br>
            <a:r>
              <a:rPr lang="es-ES_tradnl" altLang="es-MX" sz="2700" b="1" dirty="0">
                <a:cs typeface="Times New Roman" panose="02020603050405020304" pitchFamily="18" charset="0"/>
              </a:rPr>
              <a:t> </a:t>
            </a:r>
            <a:r>
              <a:rPr lang="es-ES_tradnl" altLang="es-MX" sz="2400" b="1" dirty="0">
                <a:cs typeface="Times New Roman" panose="02020603050405020304" pitchFamily="18" charset="0"/>
              </a:rPr>
              <a:t>Fernando Galindo Soria</a:t>
            </a:r>
            <a:br>
              <a:rPr lang="es-ES_tradnl" altLang="es-MX" sz="2400" b="1" dirty="0">
                <a:cs typeface="Times New Roman" panose="02020603050405020304" pitchFamily="18" charset="0"/>
              </a:rPr>
            </a:br>
            <a:r>
              <a:rPr lang="es-ES_tradnl" altLang="es-MX" sz="2400" b="1" dirty="0">
                <a:cs typeface="Times New Roman" panose="02020603050405020304" pitchFamily="18" charset="0"/>
                <a:hlinkClick r:id="rId2"/>
              </a:rPr>
              <a:t>www.fgalindosoria.com</a:t>
            </a:r>
            <a:br>
              <a:rPr lang="es-ES_tradnl" altLang="es-MX" sz="2400" b="1" dirty="0">
                <a:cs typeface="Times New Roman" panose="02020603050405020304" pitchFamily="18" charset="0"/>
              </a:rPr>
            </a:br>
            <a:r>
              <a:rPr lang="es-ES_tradnl" altLang="es-MX" sz="2400" b="1" dirty="0">
                <a:cs typeface="Times New Roman" panose="02020603050405020304" pitchFamily="18" charset="0"/>
                <a:hlinkClick r:id="rId3"/>
              </a:rPr>
              <a:t>fgalindo@ipn.mx</a:t>
            </a:r>
            <a:br>
              <a:rPr lang="es-ES_tradnl" altLang="es-MX" sz="2400" b="1" dirty="0">
                <a:cs typeface="Times New Roman" panose="02020603050405020304" pitchFamily="18" charset="0"/>
              </a:rPr>
            </a:br>
            <a:r>
              <a:rPr lang="es-ES_tradnl" altLang="es-MX" sz="2400" b="1" dirty="0">
                <a:cs typeface="Times New Roman" panose="02020603050405020304" pitchFamily="18" charset="0"/>
              </a:rPr>
              <a:t>Tenayuca, </a:t>
            </a:r>
            <a:r>
              <a:rPr lang="es-ES_tradnl" altLang="es-MX" sz="2400" b="1" dirty="0"/>
              <a:t>Ciudad de México</a:t>
            </a:r>
            <a:br>
              <a:rPr lang="es-ES_tradnl" altLang="es-MX" sz="2400" b="1" dirty="0"/>
            </a:br>
            <a:r>
              <a:rPr lang="es-ES_tradnl" altLang="es-MX" sz="2400" b="1" dirty="0"/>
              <a:t>Febrero del 2018</a:t>
            </a:r>
            <a:endParaRPr lang="es-ES" altLang="es-MX" sz="2400" b="1" dirty="0"/>
          </a:p>
        </p:txBody>
      </p:sp>
      <p:pic>
        <p:nvPicPr>
          <p:cNvPr id="5" name="Imagen 4">
            <a:extLst>
              <a:ext uri="{FF2B5EF4-FFF2-40B4-BE49-F238E27FC236}">
                <a16:creationId xmlns:a16="http://schemas.microsoft.com/office/drawing/2014/main" id="{C986B5D2-9A99-4D39-B0A7-5A08242217E5}"/>
              </a:ext>
            </a:extLst>
          </p:cNvPr>
          <p:cNvPicPr>
            <a:picLocks noChangeAspect="1"/>
          </p:cNvPicPr>
          <p:nvPr/>
        </p:nvPicPr>
        <p:blipFill>
          <a:blip r:embed="rId4"/>
          <a:stretch>
            <a:fillRect/>
          </a:stretch>
        </p:blipFill>
        <p:spPr>
          <a:xfrm>
            <a:off x="434169" y="2483644"/>
            <a:ext cx="2944623" cy="3255546"/>
          </a:xfrm>
          <a:prstGeom prst="rect">
            <a:avLst/>
          </a:prstGeom>
        </p:spPr>
      </p:pic>
      <p:sp>
        <p:nvSpPr>
          <p:cNvPr id="7" name="Rectángulo 6">
            <a:extLst>
              <a:ext uri="{FF2B5EF4-FFF2-40B4-BE49-F238E27FC236}">
                <a16:creationId xmlns:a16="http://schemas.microsoft.com/office/drawing/2014/main" id="{A50A0CC9-0E1B-410A-B0E1-70F40E3A3F4F}"/>
              </a:ext>
            </a:extLst>
          </p:cNvPr>
          <p:cNvSpPr/>
          <p:nvPr/>
        </p:nvSpPr>
        <p:spPr>
          <a:xfrm>
            <a:off x="4701579" y="6239768"/>
            <a:ext cx="4391010" cy="369332"/>
          </a:xfrm>
          <a:prstGeom prst="rect">
            <a:avLst/>
          </a:prstGeom>
        </p:spPr>
        <p:txBody>
          <a:bodyPr wrap="none">
            <a:spAutoFit/>
          </a:bodyPr>
          <a:lstStyle/>
          <a:p>
            <a:r>
              <a:rPr lang="es-MX" b="1" dirty="0">
                <a:hlinkClick r:id="rId5"/>
              </a:rPr>
              <a:t>http://www.fgalindosoria.com/informatica/</a:t>
            </a:r>
            <a:endParaRPr lang="es-MX" b="1" dirty="0"/>
          </a:p>
        </p:txBody>
      </p:sp>
      <p:sp>
        <p:nvSpPr>
          <p:cNvPr id="6" name="Rectángulo 5">
            <a:extLst>
              <a:ext uri="{FF2B5EF4-FFF2-40B4-BE49-F238E27FC236}">
                <a16:creationId xmlns:a16="http://schemas.microsoft.com/office/drawing/2014/main" id="{0916B6E7-9734-4F3E-9717-30419B62C709}"/>
              </a:ext>
            </a:extLst>
          </p:cNvPr>
          <p:cNvSpPr/>
          <p:nvPr/>
        </p:nvSpPr>
        <p:spPr>
          <a:xfrm>
            <a:off x="325955" y="132224"/>
            <a:ext cx="8492089"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altLang="es-MX" sz="3600" b="1" i="1" spc="225" dirty="0">
                <a:solidFill>
                  <a:srgbClr val="FFCC66"/>
                </a:solidFill>
                <a:cs typeface="Times New Roman" panose="02020603050405020304" pitchFamily="18" charset="0"/>
              </a:rPr>
              <a:t>Extracto </a:t>
            </a:r>
            <a:r>
              <a:rPr lang="es-MX" altLang="es-MX" sz="3600" b="1" i="1" spc="225" dirty="0">
                <a:solidFill>
                  <a:srgbClr val="FFCC66"/>
                </a:solidFill>
                <a:cs typeface="Times New Roman" panose="02020603050405020304" pitchFamily="18" charset="0"/>
              </a:rPr>
              <a:t>sobre </a:t>
            </a:r>
          </a:p>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altLang="es-MX" sz="6600" b="1" i="1" spc="225" dirty="0">
                <a:solidFill>
                  <a:srgbClr val="FFCC66"/>
                </a:solidFill>
                <a:cs typeface="Times New Roman" panose="02020603050405020304" pitchFamily="18" charset="0"/>
              </a:rPr>
              <a:t>INFORMACIÓN</a:t>
            </a:r>
          </a:p>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altLang="es-MX" sz="3600" b="1" i="1" spc="225" dirty="0">
                <a:solidFill>
                  <a:srgbClr val="FFCC66"/>
                </a:solidFill>
                <a:cs typeface="Times New Roman" panose="02020603050405020304" pitchFamily="18" charset="0"/>
              </a:rPr>
              <a:t>de la Conferencia </a:t>
            </a:r>
            <a:r>
              <a:rPr lang="es-MX" altLang="es-MX" sz="3600" b="1" i="1" spc="225" dirty="0">
                <a:solidFill>
                  <a:srgbClr val="FFCC66"/>
                </a:solidFill>
                <a:cs typeface="Times New Roman" panose="02020603050405020304" pitchFamily="18" charset="0"/>
              </a:rPr>
              <a:t>Informática</a:t>
            </a:r>
            <a:endParaRPr lang="es-ES_tradnl" altLang="es-MX" sz="3600" b="1" i="1" spc="225" dirty="0">
              <a:solidFill>
                <a:srgbClr val="FFCC66"/>
              </a:solidFill>
              <a:cs typeface="Times New Roman" panose="02020603050405020304" pitchFamily="18" charset="0"/>
            </a:endParaRPr>
          </a:p>
        </p:txBody>
      </p:sp>
      <p:sp>
        <p:nvSpPr>
          <p:cNvPr id="2" name="Rectangle 1">
            <a:extLst>
              <a:ext uri="{FF2B5EF4-FFF2-40B4-BE49-F238E27FC236}">
                <a16:creationId xmlns:a16="http://schemas.microsoft.com/office/drawing/2014/main" id="{D2481C9E-F727-460A-B93E-CA4F0CBBB713}"/>
              </a:ext>
            </a:extLst>
          </p:cNvPr>
          <p:cNvSpPr>
            <a:spLocks noChangeArrowheads="1"/>
          </p:cNvSpPr>
          <p:nvPr/>
        </p:nvSpPr>
        <p:spPr bwMode="auto">
          <a:xfrm>
            <a:off x="2746132" y="5891004"/>
            <a:ext cx="6397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s-MX" b="0" i="0" u="none" strike="noStrike" cap="none" normalizeH="0" baseline="0" dirty="0" err="1">
                <a:ln>
                  <a:noFill/>
                </a:ln>
                <a:solidFill>
                  <a:schemeClr val="tx1"/>
                </a:solidFill>
                <a:effectLst/>
              </a:rPr>
              <a:t>Información</a:t>
            </a:r>
            <a:r>
              <a:rPr kumimoji="0" lang="fr-FR" altLang="es-MX" b="0" i="0" u="none" strike="noStrike" cap="none" normalizeH="0" baseline="0" dirty="0">
                <a:ln>
                  <a:noFill/>
                </a:ln>
                <a:solidFill>
                  <a:schemeClr val="tx1"/>
                </a:solidFill>
                <a:effectLst/>
              </a:rPr>
              <a:t>  </a:t>
            </a:r>
            <a:r>
              <a:rPr kumimoji="0" lang="fr-FR" altLang="es-MX" b="1" i="0" u="none" strike="noStrike" cap="none" normalizeH="0" baseline="0" dirty="0">
                <a:ln>
                  <a:noFill/>
                </a:ln>
                <a:solidFill>
                  <a:schemeClr val="tx1"/>
                </a:solidFill>
                <a:effectLst/>
                <a:ea typeface="Times New Roman" panose="02020603050405020304" pitchFamily="18" charset="0"/>
                <a:hlinkClick r:id="rId6"/>
              </a:rPr>
              <a:t>www.fgalindosoria.com/informatica/information/</a:t>
            </a:r>
            <a:endParaRPr kumimoji="0" lang="fr-FR" altLang="es-MX"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977351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0A9CB3D-4A59-4D6E-8BFE-60C95BE155E0}"/>
              </a:ext>
            </a:extLst>
          </p:cNvPr>
          <p:cNvSpPr/>
          <p:nvPr/>
        </p:nvSpPr>
        <p:spPr>
          <a:xfrm>
            <a:off x="78794" y="1296667"/>
            <a:ext cx="9144000" cy="50167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00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Los datos y la información a menudo se usan indistintamente; sin embargo, </a:t>
            </a:r>
            <a:r>
              <a:rPr kumimoji="0" lang="es-ES" sz="32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el grado en que un conjunto de datos es informativo para alguien depende de que tan inesperado es</a:t>
            </a:r>
            <a:r>
              <a:rPr kumimoji="0" lang="es-ES" sz="320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300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La cantidad de contenido de información en un flujo de datos se puede caracterizar por su entropía de Shannon.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800" dirty="0">
              <a:solidFill>
                <a:prstClr val="black"/>
              </a:solidFill>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Los datos como concepto general se refieren al hecho de que cierta información o conocimiento existente está representado o codificado de alguna forma adecuada para un mejor uso o procesamiento. </a:t>
            </a:r>
          </a:p>
        </p:txBody>
      </p:sp>
      <p:sp>
        <p:nvSpPr>
          <p:cNvPr id="4" name="Rectángulo 3">
            <a:extLst>
              <a:ext uri="{FF2B5EF4-FFF2-40B4-BE49-F238E27FC236}">
                <a16:creationId xmlns:a16="http://schemas.microsoft.com/office/drawing/2014/main" id="{24737A06-F4FE-426A-A9EB-9ACB8A3DE82E}"/>
              </a:ext>
            </a:extLst>
          </p:cNvPr>
          <p:cNvSpPr/>
          <p:nvPr/>
        </p:nvSpPr>
        <p:spPr>
          <a:xfrm>
            <a:off x="146289" y="6252850"/>
            <a:ext cx="8918917" cy="646331"/>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Traducción asistida por Google de  </a:t>
            </a:r>
            <a:r>
              <a:rPr kumimoji="0" lang="es-MX" b="1"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Data</a:t>
            </a: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   Wikipedia 20180310   </a:t>
            </a: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2"/>
              </a:rPr>
              <a:t>https://en.wikipedia.org/wiki/Data</a:t>
            </a:r>
            <a:endPar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p:txBody>
      </p:sp>
      <p:sp>
        <p:nvSpPr>
          <p:cNvPr id="2" name="Rectángulo 1">
            <a:extLst>
              <a:ext uri="{FF2B5EF4-FFF2-40B4-BE49-F238E27FC236}">
                <a16:creationId xmlns:a16="http://schemas.microsoft.com/office/drawing/2014/main" id="{C685614F-DD15-42E3-9EDA-4AAD0F0E8926}"/>
              </a:ext>
            </a:extLst>
          </p:cNvPr>
          <p:cNvSpPr/>
          <p:nvPr/>
        </p:nvSpPr>
        <p:spPr>
          <a:xfrm>
            <a:off x="0" y="19655"/>
            <a:ext cx="9065206" cy="1415772"/>
          </a:xfrm>
          <a:prstGeom prst="rect">
            <a:avLst/>
          </a:prstGeom>
        </p:spPr>
        <p:txBody>
          <a:bodyPr wrap="square">
            <a:spAutoFit/>
          </a:bodyPr>
          <a:lstStyle/>
          <a:p>
            <a:pPr defTabSz="914400" eaLnBrk="0" fontAlgn="base" hangingPunct="0">
              <a:spcBef>
                <a:spcPct val="0"/>
              </a:spcBef>
              <a:spcAft>
                <a:spcPct val="0"/>
              </a:spcAft>
              <a:defRPr/>
            </a:pPr>
            <a:r>
              <a:rPr lang="es-MX" altLang="es-MX" sz="6600" b="1" i="1" dirty="0">
                <a:solidFill>
                  <a:srgbClr val="000000"/>
                </a:solidFill>
              </a:rPr>
              <a:t>Información</a:t>
            </a:r>
            <a:r>
              <a:rPr lang="es-MX" altLang="es-MX" sz="2000" b="1" i="1" dirty="0">
                <a:solidFill>
                  <a:srgbClr val="000000"/>
                </a:solidFill>
              </a:rPr>
              <a:t>    </a:t>
            </a:r>
          </a:p>
          <a:p>
            <a:pPr algn="r" defTabSz="914400" eaLnBrk="0" fontAlgn="base" hangingPunct="0">
              <a:spcBef>
                <a:spcPct val="0"/>
              </a:spcBef>
              <a:spcAft>
                <a:spcPct val="0"/>
              </a:spcAft>
              <a:defRPr/>
            </a:pPr>
            <a:r>
              <a:rPr lang="es-MX" sz="2000" dirty="0">
                <a:solidFill>
                  <a:srgbClr val="000000"/>
                </a:solidFill>
                <a:hlinkClick r:id="rId3"/>
              </a:rPr>
              <a:t>http://www.fgalindosoria.com/informatica/aspects/e_i/</a:t>
            </a:r>
            <a:endParaRPr lang="es-MX" sz="2000" dirty="0">
              <a:solidFill>
                <a:srgbClr val="000000"/>
              </a:solidFill>
            </a:endParaRPr>
          </a:p>
        </p:txBody>
      </p:sp>
    </p:spTree>
    <p:extLst>
      <p:ext uri="{BB962C8B-B14F-4D97-AF65-F5344CB8AC3E}">
        <p14:creationId xmlns:p14="http://schemas.microsoft.com/office/powerpoint/2010/main" val="804256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259451-FA95-4939-A03A-E625655FF9B3}"/>
              </a:ext>
            </a:extLst>
          </p:cNvPr>
          <p:cNvSpPr>
            <a:spLocks noChangeArrowheads="1"/>
          </p:cNvSpPr>
          <p:nvPr/>
        </p:nvSpPr>
        <p:spPr bwMode="auto">
          <a:xfrm>
            <a:off x="0" y="-123109"/>
            <a:ext cx="9143999" cy="698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Times New Roman"/>
                <a:ea typeface="+mn-ea"/>
                <a:cs typeface="Times New Roman"/>
              </a:rPr>
              <a:t>Pioneros de la Teoría de la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8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Times New Roman"/>
                <a:ea typeface="+mn-ea"/>
                <a:cs typeface="Times New Roman"/>
              </a:rPr>
              <a:t>Harry Nyquist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trabajo teórico en la determinación de los requerimientos del ancho de banda para la transmisión de la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http://es.wikipedia.org/wiki/Harry_Nyquist</a:t>
            </a: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Certain factors affecting telegraph speed, Harry Nyquist, Bell System Technical Journal, 3, 1924, pp 324-346.</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3600" b="0" i="0" u="none" strike="noStrike" kern="1200" cap="none" spc="0" normalizeH="0" baseline="0" noProof="0" dirty="0">
                <a:ln>
                  <a:noFill/>
                </a:ln>
                <a:solidFill>
                  <a:srgbClr val="000000"/>
                </a:solidFill>
                <a:effectLst/>
                <a:uLnTx/>
                <a:uFillTx/>
                <a:latin typeface="Times New Roman"/>
                <a:ea typeface="+mn-ea"/>
                <a:cs typeface="Times New Roman"/>
              </a:rPr>
              <a:t>Ralph Vinton Lyon Hartley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La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noción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de la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información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fue</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definida</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por</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primera</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vez</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por</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Ralph Vinton Lyon Hartley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1927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como</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la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cantidad</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de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elecciones</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o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respuestas</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Sí</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o "No", que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permiten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reconocer</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unívocamente</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un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elemento</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cualquiera</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un conjunto de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ellos</a:t>
            </a:r>
            <a:endPar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http://www.tecnotopia.com.mx/Informática.htm</a:t>
            </a:r>
            <a:endPar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IRE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Medal</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of</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Honor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IEEE_Medal_of_Honor</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1946,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for</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his</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oscillator</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and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information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proportionality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law</a:t>
            </a: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Transmission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of</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Information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ES" altLang="es-MX" sz="1600" b="0" i="0" u="none" strike="noStrike" kern="1200" cap="none" spc="0" normalizeH="0" baseline="0" noProof="0" dirty="0">
                <a:ln>
                  <a:noFill/>
                </a:ln>
                <a:solidFill>
                  <a:srgbClr val="000000"/>
                </a:solidFill>
                <a:effectLst/>
                <a:uLnTx/>
                <a:uFillTx/>
                <a:latin typeface="Times New Roman"/>
                <a:ea typeface="+mn-ea"/>
                <a:cs typeface="Times New Roman"/>
              </a:rPr>
              <a:t>por </a:t>
            </a:r>
            <a:r>
              <a:rPr kumimoji="0" lang="es-ES" sz="1600" b="0" i="0" u="none" strike="noStrike" kern="1200" cap="none" spc="0" normalizeH="0" baseline="0" noProof="0" dirty="0">
                <a:ln>
                  <a:noFill/>
                </a:ln>
                <a:solidFill>
                  <a:srgbClr val="000000"/>
                </a:solidFill>
                <a:effectLst/>
                <a:uLnTx/>
                <a:uFillTx/>
                <a:latin typeface="Times New Roman"/>
                <a:ea typeface="+mn-ea"/>
                <a:cs typeface="Times New Roman"/>
              </a:rPr>
              <a:t>su oscilador y la ley de proporcionalidad de la información</a:t>
            </a:r>
            <a:br>
              <a:rPr kumimoji="0" lang="es-ES" sz="1600" b="0" i="0" u="none" strike="noStrike" kern="1200" cap="none" spc="0" normalizeH="0" baseline="0" noProof="0" dirty="0">
                <a:ln>
                  <a:noFill/>
                </a:ln>
                <a:solidFill>
                  <a:srgbClr val="000000"/>
                </a:solidFill>
                <a:effectLst/>
                <a:uLnTx/>
                <a:uFillTx/>
                <a:latin typeface="Times New Roman"/>
                <a:ea typeface="+mn-ea"/>
                <a:cs typeface="Times New Roman"/>
              </a:rPr>
            </a:br>
            <a:r>
              <a:rPr kumimoji="0" lang="es-ES" sz="1600" b="0" i="0" u="none" strike="noStrike" kern="1200" cap="none" spc="0" normalizeH="0" baseline="0" noProof="0" dirty="0">
                <a:ln>
                  <a:noFill/>
                </a:ln>
                <a:solidFill>
                  <a:srgbClr val="000000"/>
                </a:solidFill>
                <a:effectLst/>
                <a:uLnTx/>
                <a:uFillTx/>
                <a:latin typeface="Times New Roman"/>
                <a:ea typeface="+mn-ea"/>
                <a:cs typeface="Times New Roman"/>
              </a:rPr>
              <a:t>"Transmisión de información",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Ralph Vinton Lyon Hartley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Bell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System</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Technical</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Journal</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July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1928, pp.535–563</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2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Times New Roman"/>
                <a:ea typeface="+mn-ea"/>
                <a:cs typeface="Times New Roman"/>
              </a:rPr>
              <a:t>Claude </a:t>
            </a:r>
            <a:r>
              <a:rPr kumimoji="0" lang="es-MX" altLang="es-MX" sz="3600" b="0" i="0" u="none" strike="noStrike" kern="1200" cap="none" spc="0" normalizeH="0" baseline="0" noProof="0" dirty="0" err="1">
                <a:ln>
                  <a:noFill/>
                </a:ln>
                <a:solidFill>
                  <a:srgbClr val="000000"/>
                </a:solidFill>
                <a:effectLst/>
                <a:uLnTx/>
                <a:uFillTx/>
                <a:latin typeface="Times New Roman"/>
                <a:ea typeface="+mn-ea"/>
                <a:cs typeface="Times New Roman"/>
              </a:rPr>
              <a:t>Elwood</a:t>
            </a:r>
            <a:r>
              <a:rPr kumimoji="0" lang="es-MX" altLang="es-MX" sz="3600" b="0" i="0" u="none" strike="noStrike" kern="1200" cap="none" spc="0" normalizeH="0" baseline="0" noProof="0" dirty="0">
                <a:ln>
                  <a:noFill/>
                </a:ln>
                <a:solidFill>
                  <a:srgbClr val="000000"/>
                </a:solidFill>
                <a:effectLst/>
                <a:uLnTx/>
                <a:uFillTx/>
                <a:latin typeface="Times New Roman"/>
                <a:ea typeface="+mn-ea"/>
                <a:cs typeface="Times New Roman"/>
              </a:rPr>
              <a:t> Shannon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4"/>
              </a:rPr>
              <a:t>http://es.wikipedia.org/wiki/Claude_E._Shannon</a:t>
            </a: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A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Mathematical</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Theory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of</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Communication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by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Claude E. Shannon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5"/>
              </a:rPr>
              <a:t>http://cm.bell-labs.c</a:t>
            </a: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1077122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F479C8D6-B2BC-467A-8984-372BB4157283}"/>
              </a:ext>
            </a:extLst>
          </p:cNvPr>
          <p:cNvSpPr>
            <a:spLocks noGrp="1"/>
          </p:cNvSpPr>
          <p:nvPr>
            <p:ph type="sldNum" sz="quarter" idx="12"/>
          </p:nvPr>
        </p:nvSpPr>
        <p:spPr>
          <a:xfrm>
            <a:off x="3574264" y="6400800"/>
            <a:ext cx="5447714" cy="457200"/>
          </a:xfrm>
        </p:spPr>
        <p:txBody>
          <a:bodyPr/>
          <a:lstStyle/>
          <a:p>
            <a:pPr>
              <a:defRPr/>
            </a:pPr>
            <a:r>
              <a:rPr lang="es-ES" altLang="es-MX" sz="1800" dirty="0">
                <a:hlinkClick r:id="rId2"/>
              </a:rPr>
              <a:t>https://www.investigacionyciencia.es/files/8594.pdf</a:t>
            </a:r>
            <a:endParaRPr lang="es-ES" altLang="es-MX" sz="1800" dirty="0"/>
          </a:p>
        </p:txBody>
      </p:sp>
      <p:pic>
        <p:nvPicPr>
          <p:cNvPr id="4" name="Imagen 3">
            <a:extLst>
              <a:ext uri="{FF2B5EF4-FFF2-40B4-BE49-F238E27FC236}">
                <a16:creationId xmlns:a16="http://schemas.microsoft.com/office/drawing/2014/main" id="{952CF7E5-FD59-474F-B6C3-EB4814BB5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7680" y="909329"/>
            <a:ext cx="4586320" cy="3409453"/>
          </a:xfrm>
          <a:prstGeom prst="rect">
            <a:avLst/>
          </a:prstGeom>
        </p:spPr>
      </p:pic>
      <p:sp>
        <p:nvSpPr>
          <p:cNvPr id="5" name="Rectángulo 4">
            <a:extLst>
              <a:ext uri="{FF2B5EF4-FFF2-40B4-BE49-F238E27FC236}">
                <a16:creationId xmlns:a16="http://schemas.microsoft.com/office/drawing/2014/main" id="{81510E2D-2E06-4CC8-997A-C31A9065D4CF}"/>
              </a:ext>
            </a:extLst>
          </p:cNvPr>
          <p:cNvSpPr/>
          <p:nvPr/>
        </p:nvSpPr>
        <p:spPr>
          <a:xfrm>
            <a:off x="14323" y="4308667"/>
            <a:ext cx="9144000" cy="1631216"/>
          </a:xfrm>
          <a:prstGeom prst="rect">
            <a:avLst/>
          </a:prstGeom>
        </p:spPr>
        <p:txBody>
          <a:bodyPr wrap="square">
            <a:spAutoFit/>
          </a:bodyPr>
          <a:lstStyle/>
          <a:p>
            <a:pPr lvl="0" algn="just"/>
            <a:r>
              <a:rPr lang="es-MX" sz="2000" dirty="0"/>
              <a:t>física teórica y aplicada con la teoría de la información y la computación. Se propone analizar qué posibilidades le ofrecen las leyes de la mecánica cuántica al procesamiento y a la transmisión de información. Gracias a este enfoque, se han encontrado espectaculares aplicaciones (como la criptografía cuántica o la </a:t>
            </a:r>
            <a:r>
              <a:rPr lang="es-MX" sz="2000" dirty="0" err="1"/>
              <a:t>teleportación</a:t>
            </a:r>
            <a:r>
              <a:rPr lang="es-MX" sz="2000" dirty="0"/>
              <a:t> cuántica) que desafían la comprensión clásica de la realidad. </a:t>
            </a:r>
            <a:endParaRPr lang="es-MX" sz="2000" dirty="0">
              <a:latin typeface="Arial" panose="020B0604020202020204" pitchFamily="34" charset="0"/>
            </a:endParaRPr>
          </a:p>
        </p:txBody>
      </p:sp>
      <p:graphicFrame>
        <p:nvGraphicFramePr>
          <p:cNvPr id="6" name="Tabla 5">
            <a:extLst>
              <a:ext uri="{FF2B5EF4-FFF2-40B4-BE49-F238E27FC236}">
                <a16:creationId xmlns:a16="http://schemas.microsoft.com/office/drawing/2014/main" id="{6F630BC2-C7A1-4F43-AE69-FCE665D14149}"/>
              </a:ext>
            </a:extLst>
          </p:cNvPr>
          <p:cNvGraphicFramePr>
            <a:graphicFrameLocks noGrp="1"/>
          </p:cNvGraphicFramePr>
          <p:nvPr>
            <p:extLst>
              <p:ext uri="{D42A27DB-BD31-4B8C-83A1-F6EECF244321}">
                <p14:modId xmlns:p14="http://schemas.microsoft.com/office/powerpoint/2010/main" val="1463670938"/>
              </p:ext>
            </p:extLst>
          </p:nvPr>
        </p:nvGraphicFramePr>
        <p:xfrm>
          <a:off x="0" y="864427"/>
          <a:ext cx="4557679" cy="3444240"/>
        </p:xfrm>
        <a:graphic>
          <a:graphicData uri="http://schemas.openxmlformats.org/drawingml/2006/table">
            <a:tbl>
              <a:tblPr firstRow="1" bandRow="1">
                <a:tableStyleId>{5C22544A-7EE6-4342-B048-85BDC9FD1C3A}</a:tableStyleId>
              </a:tblPr>
              <a:tblGrid>
                <a:gridCol w="4557679">
                  <a:extLst>
                    <a:ext uri="{9D8B030D-6E8A-4147-A177-3AD203B41FA5}">
                      <a16:colId xmlns:a16="http://schemas.microsoft.com/office/drawing/2014/main" val="2798944536"/>
                    </a:ext>
                  </a:extLst>
                </a:gridCol>
              </a:tblGrid>
              <a:tr h="3139373">
                <a:tc>
                  <a:txBody>
                    <a:bodyPr/>
                    <a:lstStyle/>
                    <a:p>
                      <a:pPr algn="just"/>
                      <a:r>
                        <a:rPr lang="es-MX" sz="2000" b="0" dirty="0">
                          <a:solidFill>
                            <a:schemeClr val="tx1"/>
                          </a:solidFill>
                          <a:latin typeface="+mn-lt"/>
                        </a:rPr>
                        <a:t>Supongamos que se almacena información en el estado de un átomo o de un fotón de luz, partículas cuyo comportamiento se rige por las leyes de la mecánica cuántica. ¿Implica algún cambio en el procesamiento y transmisión de la información? En los últimos años, una nueva disciplina científica pretende dar respuesta a esa pregunta: </a:t>
                      </a:r>
                      <a:r>
                        <a:rPr lang="es-MX" sz="2000" b="0" dirty="0">
                          <a:solidFill>
                            <a:schemeClr val="tx1"/>
                          </a:solidFill>
                        </a:rPr>
                        <a:t>la teoría de la información cuántica. Ha emergido de la combinación de diferentes aspectos de la</a:t>
                      </a:r>
                      <a:endParaRPr lang="es-MX" sz="2000" b="0" dirty="0">
                        <a:solidFill>
                          <a:schemeClr val="tx1"/>
                        </a:solidFill>
                        <a:latin typeface="+mn-lt"/>
                      </a:endParaRPr>
                    </a:p>
                  </a:txBody>
                  <a:tcPr>
                    <a:noFill/>
                  </a:tcPr>
                </a:tc>
                <a:extLst>
                  <a:ext uri="{0D108BD9-81ED-4DB2-BD59-A6C34878D82A}">
                    <a16:rowId xmlns:a16="http://schemas.microsoft.com/office/drawing/2014/main" val="2375668046"/>
                  </a:ext>
                </a:extLst>
              </a:tr>
            </a:tbl>
          </a:graphicData>
        </a:graphic>
      </p:graphicFrame>
      <p:sp>
        <p:nvSpPr>
          <p:cNvPr id="8" name="Rectángulo 7">
            <a:extLst>
              <a:ext uri="{FF2B5EF4-FFF2-40B4-BE49-F238E27FC236}">
                <a16:creationId xmlns:a16="http://schemas.microsoft.com/office/drawing/2014/main" id="{1256EB2A-DD29-4A27-A855-9DF75C935181}"/>
              </a:ext>
            </a:extLst>
          </p:cNvPr>
          <p:cNvSpPr/>
          <p:nvPr/>
        </p:nvSpPr>
        <p:spPr>
          <a:xfrm>
            <a:off x="714446" y="5790870"/>
            <a:ext cx="8458200" cy="769441"/>
          </a:xfrm>
          <a:prstGeom prst="rect">
            <a:avLst/>
          </a:prstGeom>
        </p:spPr>
        <p:txBody>
          <a:bodyPr wrap="square">
            <a:spAutoFit/>
          </a:bodyPr>
          <a:lstStyle/>
          <a:p>
            <a:pPr lvl="0" algn="r"/>
            <a:r>
              <a:rPr lang="es-MX" sz="2200" dirty="0"/>
              <a:t>Procesamiento cuántico de la información</a:t>
            </a:r>
          </a:p>
          <a:p>
            <a:pPr algn="r"/>
            <a:r>
              <a:rPr lang="es-MX" sz="2200" dirty="0"/>
              <a:t>Antonio </a:t>
            </a:r>
            <a:r>
              <a:rPr lang="es-MX" sz="2200" dirty="0" err="1"/>
              <a:t>Acín</a:t>
            </a:r>
            <a:r>
              <a:rPr lang="es-MX" sz="2200" dirty="0"/>
              <a:t>    INVESTIGACIÓN Y CIENCIA, septiembre, 2006</a:t>
            </a:r>
          </a:p>
        </p:txBody>
      </p:sp>
      <p:sp>
        <p:nvSpPr>
          <p:cNvPr id="9" name="Rectángulo 8">
            <a:extLst>
              <a:ext uri="{FF2B5EF4-FFF2-40B4-BE49-F238E27FC236}">
                <a16:creationId xmlns:a16="http://schemas.microsoft.com/office/drawing/2014/main" id="{71292BEF-383A-4572-B269-2729A35C5BD3}"/>
              </a:ext>
            </a:extLst>
          </p:cNvPr>
          <p:cNvSpPr/>
          <p:nvPr/>
        </p:nvSpPr>
        <p:spPr>
          <a:xfrm>
            <a:off x="157909" y="16508"/>
            <a:ext cx="8202887" cy="1107996"/>
          </a:xfrm>
          <a:prstGeom prst="rect">
            <a:avLst/>
          </a:prstGeom>
        </p:spPr>
        <p:txBody>
          <a:bodyPr wrap="none">
            <a:spAutoFit/>
          </a:bodyPr>
          <a:lstStyle/>
          <a:p>
            <a:r>
              <a:rPr lang="es-MX" sz="6600" b="1" dirty="0">
                <a:solidFill>
                  <a:srgbClr val="000000"/>
                </a:solidFill>
              </a:rPr>
              <a:t>Información Cuántica</a:t>
            </a:r>
            <a:endParaRPr lang="es-MX" sz="6600" b="1" dirty="0"/>
          </a:p>
        </p:txBody>
      </p:sp>
    </p:spTree>
    <p:extLst>
      <p:ext uri="{BB962C8B-B14F-4D97-AF65-F5344CB8AC3E}">
        <p14:creationId xmlns:p14="http://schemas.microsoft.com/office/powerpoint/2010/main" val="329267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6B1CA5-A68B-4744-A49E-C94A26DF3F55}"/>
              </a:ext>
            </a:extLst>
          </p:cNvPr>
          <p:cNvSpPr>
            <a:spLocks noChangeArrowheads="1"/>
          </p:cNvSpPr>
          <p:nvPr/>
        </p:nvSpPr>
        <p:spPr bwMode="auto">
          <a:xfrm>
            <a:off x="436098" y="735490"/>
            <a:ext cx="8271803" cy="5724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“El conocimiento es más que un conjunto de datos, verdades o de información almacenada a través de la experiencia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El conocimiento, en su sentido más amplio, es una apreciación de la posesión de múltiples datos interrelacionados que por sí solos poseen menor valor cualitativo.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000000"/>
                </a:solidFill>
                <a:effectLst/>
                <a:uLnTx/>
                <a:uFillTx/>
                <a:latin typeface="Times New Roman"/>
                <a:ea typeface="+mn-ea"/>
                <a:cs typeface="Times New Roman"/>
              </a:rPr>
              <a:t>Significa, en definitiva, la posesión de un modelo de la realidad en la mente</a:t>
            </a: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rPr>
              <a:t>Conocimiento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rPr>
              <a:t>(Wikipedia, 16 de Junio del 2008)</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http://es.wikipedia.org/wiki/Conocimiento</a:t>
            </a:r>
            <a:endPar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4" name="Rectángulo 3">
            <a:extLst>
              <a:ext uri="{FF2B5EF4-FFF2-40B4-BE49-F238E27FC236}">
                <a16:creationId xmlns:a16="http://schemas.microsoft.com/office/drawing/2014/main" id="{98EBBD97-7588-4F5E-968A-2688DF60D386}"/>
              </a:ext>
            </a:extLst>
          </p:cNvPr>
          <p:cNvSpPr/>
          <p:nvPr/>
        </p:nvSpPr>
        <p:spPr>
          <a:xfrm>
            <a:off x="436098" y="0"/>
            <a:ext cx="4628190" cy="101566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000" b="1" i="1" u="none" strike="noStrike" kern="1200" cap="none" spc="0" normalizeH="0" baseline="0" noProof="0" dirty="0">
                <a:ln>
                  <a:noFill/>
                </a:ln>
                <a:solidFill>
                  <a:srgbClr val="000000"/>
                </a:solidFill>
                <a:effectLst/>
                <a:uLnTx/>
                <a:uFillTx/>
                <a:latin typeface="Times New Roman"/>
                <a:ea typeface="+mn-ea"/>
                <a:cs typeface="Times New Roman"/>
              </a:rPr>
              <a:t>Conocimiento</a:t>
            </a:r>
          </a:p>
        </p:txBody>
      </p:sp>
      <p:sp>
        <p:nvSpPr>
          <p:cNvPr id="5" name="Rectangle 1">
            <a:extLst>
              <a:ext uri="{FF2B5EF4-FFF2-40B4-BE49-F238E27FC236}">
                <a16:creationId xmlns:a16="http://schemas.microsoft.com/office/drawing/2014/main" id="{55CE8F45-C020-4BF8-9251-C141682EF2A3}"/>
              </a:ext>
            </a:extLst>
          </p:cNvPr>
          <p:cNvSpPr>
            <a:spLocks noChangeArrowheads="1"/>
          </p:cNvSpPr>
          <p:nvPr/>
        </p:nvSpPr>
        <p:spPr bwMode="auto">
          <a:xfrm>
            <a:off x="3741156" y="6460134"/>
            <a:ext cx="5234034"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3"/>
              </a:rPr>
              <a:t>www.fgalindosoria.com/informatica/aspects/know</a:t>
            </a:r>
            <a:endParaRPr kumimoji="0" lang="es-MX" altLang="es-MX" sz="16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Tree>
    <p:extLst>
      <p:ext uri="{BB962C8B-B14F-4D97-AF65-F5344CB8AC3E}">
        <p14:creationId xmlns:p14="http://schemas.microsoft.com/office/powerpoint/2010/main" val="2293505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1D79AC0-D5A6-491A-8043-DC025FB585FB}"/>
              </a:ext>
            </a:extLst>
          </p:cNvPr>
          <p:cNvSpPr/>
          <p:nvPr/>
        </p:nvSpPr>
        <p:spPr>
          <a:xfrm>
            <a:off x="246185" y="478528"/>
            <a:ext cx="8651630" cy="40934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conocimiento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Es la relación existente entre un sujeto cognoscente y un objeto conocido, en donde el primero aprehende el objeto, captando sus determinaciones o </a:t>
            </a:r>
            <a:r>
              <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2" tooltip="características"/>
              </a:rPr>
              <a:t>características</a:t>
            </a:r>
            <a:r>
              <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 e incorporándolas en su esfera.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El objeto se mantiene intacto, lo que se capta es su imagen, sin modificarlo, alterándose el sujeto, que ha incorporado un nuevo conocimiento.</a:t>
            </a:r>
          </a:p>
        </p:txBody>
      </p:sp>
      <p:sp>
        <p:nvSpPr>
          <p:cNvPr id="3" name="Rectángulo 2">
            <a:extLst>
              <a:ext uri="{FF2B5EF4-FFF2-40B4-BE49-F238E27FC236}">
                <a16:creationId xmlns:a16="http://schemas.microsoft.com/office/drawing/2014/main" id="{46347BFB-FDD7-49EC-B453-DCFD9D306919}"/>
              </a:ext>
            </a:extLst>
          </p:cNvPr>
          <p:cNvSpPr/>
          <p:nvPr/>
        </p:nvSpPr>
        <p:spPr>
          <a:xfrm>
            <a:off x="3944906" y="5396690"/>
            <a:ext cx="5051383" cy="646331"/>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Concepto de conocimiento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3"/>
              </a:rPr>
              <a:t>https://deconceptos.com/general/conocimiento</a:t>
            </a:r>
            <a:endParaRPr kumimoji="0" lang="es-MX" sz="1800" b="1"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p:txBody>
      </p:sp>
    </p:spTree>
    <p:extLst>
      <p:ext uri="{BB962C8B-B14F-4D97-AF65-F5344CB8AC3E}">
        <p14:creationId xmlns:p14="http://schemas.microsoft.com/office/powerpoint/2010/main" val="2061583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8BC33E6-FA2B-46AD-A1F2-86C05B75B6A7}"/>
              </a:ext>
            </a:extLst>
          </p:cNvPr>
          <p:cNvSpPr/>
          <p:nvPr/>
        </p:nvSpPr>
        <p:spPr>
          <a:xfrm>
            <a:off x="1076178" y="503312"/>
            <a:ext cx="2370407"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Conocimiento</a:t>
            </a:r>
          </a:p>
        </p:txBody>
      </p:sp>
      <p:sp>
        <p:nvSpPr>
          <p:cNvPr id="3" name="Rectángulo 2">
            <a:extLst>
              <a:ext uri="{FF2B5EF4-FFF2-40B4-BE49-F238E27FC236}">
                <a16:creationId xmlns:a16="http://schemas.microsoft.com/office/drawing/2014/main" id="{7DBAB22E-C30E-4F51-B1D3-33B7152BD354}"/>
              </a:ext>
            </a:extLst>
          </p:cNvPr>
          <p:cNvSpPr/>
          <p:nvPr/>
        </p:nvSpPr>
        <p:spPr>
          <a:xfrm>
            <a:off x="1652955" y="1108223"/>
            <a:ext cx="4572000" cy="1384995"/>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conocimiento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datos con mayor nivel de  complejidad),</a:t>
            </a:r>
            <a:endPar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cxnSp>
        <p:nvCxnSpPr>
          <p:cNvPr id="5" name="Conector recto de flecha 4">
            <a:extLst>
              <a:ext uri="{FF2B5EF4-FFF2-40B4-BE49-F238E27FC236}">
                <a16:creationId xmlns:a16="http://schemas.microsoft.com/office/drawing/2014/main" id="{0A0F6707-1322-4BBC-92C3-0E0C09390261}"/>
              </a:ext>
            </a:extLst>
          </p:cNvPr>
          <p:cNvCxnSpPr/>
          <p:nvPr/>
        </p:nvCxnSpPr>
        <p:spPr>
          <a:xfrm flipV="1">
            <a:off x="1364566" y="2110154"/>
            <a:ext cx="4860389" cy="3123028"/>
          </a:xfrm>
          <a:prstGeom prst="straightConnector1">
            <a:avLst/>
          </a:prstGeom>
          <a:ln w="63500">
            <a:solidFill>
              <a:schemeClr val="tx1"/>
            </a:solidFill>
            <a:prstDash val="lgDashDotDot"/>
            <a:tailEnd type="stealth" w="lg" len="lg"/>
          </a:ln>
        </p:spPr>
        <p:style>
          <a:lnRef idx="1">
            <a:schemeClr val="accent1"/>
          </a:lnRef>
          <a:fillRef idx="0">
            <a:schemeClr val="accent1"/>
          </a:fillRef>
          <a:effectRef idx="0">
            <a:schemeClr val="accent1"/>
          </a:effectRef>
          <a:fontRef idx="minor">
            <a:schemeClr val="tx1"/>
          </a:fontRef>
        </p:style>
      </p:cxnSp>
      <p:sp>
        <p:nvSpPr>
          <p:cNvPr id="6" name="Rectángulo 5">
            <a:extLst>
              <a:ext uri="{FF2B5EF4-FFF2-40B4-BE49-F238E27FC236}">
                <a16:creationId xmlns:a16="http://schemas.microsoft.com/office/drawing/2014/main" id="{77CBFE2E-B4A6-4D5F-BD99-C27B203AE4AB}"/>
              </a:ext>
            </a:extLst>
          </p:cNvPr>
          <p:cNvSpPr/>
          <p:nvPr/>
        </p:nvSpPr>
        <p:spPr>
          <a:xfrm>
            <a:off x="4267199" y="5233182"/>
            <a:ext cx="4572000" cy="923330"/>
          </a:xfrm>
          <a:prstGeom prst="rect">
            <a:avLst/>
          </a:prstGeom>
        </p:spPr>
        <p:txBody>
          <a:bodyPr>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srgbClr val="000000"/>
                </a:solidFill>
                <a:effectLst/>
                <a:uLnTx/>
                <a:uFillTx/>
                <a:latin typeface="Times New Roman"/>
                <a:ea typeface="+mn-ea"/>
                <a:cs typeface="Times New Roman"/>
              </a:rPr>
              <a:t>Marina Vicario Solórzano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a:rPr>
              <a:t>Fernando Galindo Soria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a:rPr>
              <a:t>UPN Mayo del 2001</a:t>
            </a:r>
          </a:p>
        </p:txBody>
      </p:sp>
      <p:sp>
        <p:nvSpPr>
          <p:cNvPr id="7" name="Rectángulo 6">
            <a:extLst>
              <a:ext uri="{FF2B5EF4-FFF2-40B4-BE49-F238E27FC236}">
                <a16:creationId xmlns:a16="http://schemas.microsoft.com/office/drawing/2014/main" id="{D8CA433A-51A1-4C42-811F-DA695EF630D5}"/>
              </a:ext>
            </a:extLst>
          </p:cNvPr>
          <p:cNvSpPr/>
          <p:nvPr/>
        </p:nvSpPr>
        <p:spPr>
          <a:xfrm>
            <a:off x="3976466" y="3526521"/>
            <a:ext cx="2370407"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Conocimiento</a:t>
            </a:r>
          </a:p>
        </p:txBody>
      </p:sp>
      <p:sp>
        <p:nvSpPr>
          <p:cNvPr id="8" name="Rectángulo 7">
            <a:extLst>
              <a:ext uri="{FF2B5EF4-FFF2-40B4-BE49-F238E27FC236}">
                <a16:creationId xmlns:a16="http://schemas.microsoft.com/office/drawing/2014/main" id="{F11AF8CB-02EC-41B8-B31F-A2CC274178B0}"/>
              </a:ext>
            </a:extLst>
          </p:cNvPr>
          <p:cNvSpPr/>
          <p:nvPr/>
        </p:nvSpPr>
        <p:spPr>
          <a:xfrm>
            <a:off x="665870" y="5233182"/>
            <a:ext cx="1134795"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Datos</a:t>
            </a:r>
          </a:p>
        </p:txBody>
      </p:sp>
    </p:spTree>
    <p:extLst>
      <p:ext uri="{BB962C8B-B14F-4D97-AF65-F5344CB8AC3E}">
        <p14:creationId xmlns:p14="http://schemas.microsoft.com/office/powerpoint/2010/main" val="2224796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F8C4227-D0F2-4B06-8089-66264D7E341D}"/>
              </a:ext>
            </a:extLst>
          </p:cNvPr>
          <p:cNvSpPr/>
          <p:nvPr/>
        </p:nvSpPr>
        <p:spPr>
          <a:xfrm>
            <a:off x="0" y="239377"/>
            <a:ext cx="9144000" cy="594008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4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De los Datos al Conocimiento</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Buscar algo</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Buscar datos, hechos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Enciclopédico, </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Buscar relaciones entre varias cosas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Redes semanitas, ontologías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Buscar patrones, tendencias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Buscar ecuaciones, paradigmas, reglas,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etc.</a:t>
            </a:r>
          </a:p>
        </p:txBody>
      </p:sp>
    </p:spTree>
    <p:extLst>
      <p:ext uri="{BB962C8B-B14F-4D97-AF65-F5344CB8AC3E}">
        <p14:creationId xmlns:p14="http://schemas.microsoft.com/office/powerpoint/2010/main" val="2450281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26846" y="466155"/>
            <a:ext cx="4023858" cy="1179105"/>
          </a:xfrm>
          <a:prstGeom prst="rect">
            <a:avLst/>
          </a:prstGeom>
        </p:spPr>
        <p:txBody>
          <a:bodyPr wrap="non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66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Semántica</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ángulo 2"/>
          <p:cNvSpPr/>
          <p:nvPr/>
        </p:nvSpPr>
        <p:spPr>
          <a:xfrm>
            <a:off x="1726850" y="1558170"/>
            <a:ext cx="5457825" cy="154131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4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La semántica estudia el significado de las cosa</a:t>
            </a:r>
            <a:endParaRPr kumimoji="0" lang="es-MX" sz="4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759416" y="3551469"/>
            <a:ext cx="7392692" cy="111068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 en principio la podemos ver como una relación que se establece entre varias cosas</a:t>
            </a:r>
          </a:p>
        </p:txBody>
      </p:sp>
      <p:sp>
        <p:nvSpPr>
          <p:cNvPr id="5" name="Rectángulo 4">
            <a:extLst>
              <a:ext uri="{FF2B5EF4-FFF2-40B4-BE49-F238E27FC236}">
                <a16:creationId xmlns:a16="http://schemas.microsoft.com/office/drawing/2014/main" id="{38B1361C-E23B-48C9-8777-282E9425D82F}"/>
              </a:ext>
            </a:extLst>
          </p:cNvPr>
          <p:cNvSpPr/>
          <p:nvPr/>
        </p:nvSpPr>
        <p:spPr>
          <a:xfrm>
            <a:off x="4650704" y="4822819"/>
            <a:ext cx="2536272" cy="1179105"/>
          </a:xfrm>
          <a:prstGeom prst="rect">
            <a:avLst/>
          </a:prstGeom>
        </p:spPr>
        <p:txBody>
          <a:bodyPr wrap="non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6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R  b</a:t>
            </a:r>
            <a:endParaRPr kumimoji="0" lang="es-MX" sz="6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4453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nvPr>
        </p:nvGraphicFramePr>
        <p:xfrm>
          <a:off x="6500813" y="664697"/>
          <a:ext cx="2643187" cy="2560320"/>
        </p:xfrm>
        <a:graphic>
          <a:graphicData uri="http://schemas.openxmlformats.org/drawingml/2006/table">
            <a:tbl>
              <a:tblPr firstRow="1" bandRow="1">
                <a:tableStyleId>{5C22544A-7EE6-4342-B048-85BDC9FD1C3A}</a:tableStyleId>
              </a:tblPr>
              <a:tblGrid>
                <a:gridCol w="1028700">
                  <a:extLst>
                    <a:ext uri="{9D8B030D-6E8A-4147-A177-3AD203B41FA5}">
                      <a16:colId xmlns:a16="http://schemas.microsoft.com/office/drawing/2014/main" val="2906544695"/>
                    </a:ext>
                  </a:extLst>
                </a:gridCol>
                <a:gridCol w="1614487">
                  <a:extLst>
                    <a:ext uri="{9D8B030D-6E8A-4147-A177-3AD203B41FA5}">
                      <a16:colId xmlns:a16="http://schemas.microsoft.com/office/drawing/2014/main" val="4174460177"/>
                    </a:ext>
                  </a:extLst>
                </a:gridCol>
              </a:tblGrid>
              <a:tr h="0">
                <a:tc>
                  <a:txBody>
                    <a:bodyPr/>
                    <a:lstStyle/>
                    <a:p>
                      <a:r>
                        <a:rPr lang="es-MX" sz="1800" dirty="0"/>
                        <a:t>Objeto</a:t>
                      </a:r>
                    </a:p>
                  </a:txBody>
                  <a:tcPr/>
                </a:tc>
                <a:tc>
                  <a:txBody>
                    <a:bodyPr/>
                    <a:lstStyle/>
                    <a:p>
                      <a:r>
                        <a:rPr lang="es-MX" sz="1800" dirty="0"/>
                        <a:t>Significado</a:t>
                      </a:r>
                    </a:p>
                  </a:txBody>
                  <a:tcPr/>
                </a:tc>
                <a:extLst>
                  <a:ext uri="{0D108BD9-81ED-4DB2-BD59-A6C34878D82A}">
                    <a16:rowId xmlns:a16="http://schemas.microsoft.com/office/drawing/2014/main" val="2943176312"/>
                  </a:ext>
                </a:extLst>
              </a:tr>
              <a:tr h="209034">
                <a:tc>
                  <a:txBody>
                    <a:bodyPr/>
                    <a:lstStyle/>
                    <a:p>
                      <a:endParaRPr lang="es-MX" dirty="0"/>
                    </a:p>
                  </a:txBody>
                  <a:tcPr/>
                </a:tc>
                <a:tc>
                  <a:txBody>
                    <a:bodyPr/>
                    <a:lstStyle/>
                    <a:p>
                      <a:r>
                        <a:rPr lang="es-MX" sz="1600" dirty="0"/>
                        <a:t>Triangulo azul</a:t>
                      </a:r>
                    </a:p>
                  </a:txBody>
                  <a:tcPr/>
                </a:tc>
                <a:extLst>
                  <a:ext uri="{0D108BD9-81ED-4DB2-BD59-A6C34878D82A}">
                    <a16:rowId xmlns:a16="http://schemas.microsoft.com/office/drawing/2014/main" val="4014767545"/>
                  </a:ext>
                </a:extLst>
              </a:tr>
              <a:tr h="209034">
                <a:tc>
                  <a:txBody>
                    <a:bodyPr/>
                    <a:lstStyle/>
                    <a:p>
                      <a:endParaRPr lang="es-MX" dirty="0"/>
                    </a:p>
                  </a:txBody>
                  <a:tcPr/>
                </a:tc>
                <a:tc>
                  <a:txBody>
                    <a:bodyPr/>
                    <a:lstStyle/>
                    <a:p>
                      <a:r>
                        <a:rPr lang="es-MX" sz="1600" dirty="0"/>
                        <a:t>rectángulo</a:t>
                      </a:r>
                    </a:p>
                  </a:txBody>
                  <a:tcPr/>
                </a:tc>
                <a:extLst>
                  <a:ext uri="{0D108BD9-81ED-4DB2-BD59-A6C34878D82A}">
                    <a16:rowId xmlns:a16="http://schemas.microsoft.com/office/drawing/2014/main" val="3803052231"/>
                  </a:ext>
                </a:extLst>
              </a:tr>
              <a:tr h="209034">
                <a:tc>
                  <a:txBody>
                    <a:bodyPr/>
                    <a:lstStyle/>
                    <a:p>
                      <a:endParaRPr lang="es-MX" dirty="0"/>
                    </a:p>
                  </a:txBody>
                  <a:tcPr/>
                </a:tc>
                <a:tc>
                  <a:txBody>
                    <a:bodyPr/>
                    <a:lstStyle/>
                    <a:p>
                      <a:r>
                        <a:rPr lang="es-MX" sz="1600" dirty="0"/>
                        <a:t>estrella</a:t>
                      </a:r>
                    </a:p>
                  </a:txBody>
                  <a:tcPr/>
                </a:tc>
                <a:extLst>
                  <a:ext uri="{0D108BD9-81ED-4DB2-BD59-A6C34878D82A}">
                    <a16:rowId xmlns:a16="http://schemas.microsoft.com/office/drawing/2014/main" val="2326307898"/>
                  </a:ext>
                </a:extLst>
              </a:tr>
              <a:tr h="209034">
                <a:tc>
                  <a:txBody>
                    <a:bodyPr/>
                    <a:lstStyle/>
                    <a:p>
                      <a:endParaRPr lang="es-MX" dirty="0"/>
                    </a:p>
                  </a:txBody>
                  <a:tcPr/>
                </a:tc>
                <a:tc>
                  <a:txBody>
                    <a:bodyPr/>
                    <a:lstStyle/>
                    <a:p>
                      <a:r>
                        <a:rPr lang="es-MX" sz="1600" dirty="0"/>
                        <a:t>Triangulo blanco</a:t>
                      </a:r>
                    </a:p>
                  </a:txBody>
                  <a:tcPr/>
                </a:tc>
                <a:extLst>
                  <a:ext uri="{0D108BD9-81ED-4DB2-BD59-A6C34878D82A}">
                    <a16:rowId xmlns:a16="http://schemas.microsoft.com/office/drawing/2014/main" val="1470821828"/>
                  </a:ext>
                </a:extLst>
              </a:tr>
              <a:tr h="209034">
                <a:tc>
                  <a:txBody>
                    <a:bodyPr/>
                    <a:lstStyle/>
                    <a:p>
                      <a:r>
                        <a:rPr lang="es-MX" dirty="0"/>
                        <a:t>   …….</a:t>
                      </a:r>
                    </a:p>
                  </a:txBody>
                  <a:tcPr/>
                </a:tc>
                <a:tc>
                  <a:txBody>
                    <a:bodyPr/>
                    <a:lstStyle/>
                    <a:p>
                      <a:r>
                        <a:rPr lang="es-MX" sz="1600" dirty="0"/>
                        <a:t> …….</a:t>
                      </a:r>
                    </a:p>
                  </a:txBody>
                  <a:tcPr/>
                </a:tc>
                <a:extLst>
                  <a:ext uri="{0D108BD9-81ED-4DB2-BD59-A6C34878D82A}">
                    <a16:rowId xmlns:a16="http://schemas.microsoft.com/office/drawing/2014/main" val="898270257"/>
                  </a:ext>
                </a:extLst>
              </a:tr>
              <a:tr h="209034">
                <a:tc>
                  <a:txBody>
                    <a:bodyPr/>
                    <a:lstStyle/>
                    <a:p>
                      <a:endParaRPr lang="es-MX" dirty="0"/>
                    </a:p>
                  </a:txBody>
                  <a:tcPr/>
                </a:tc>
                <a:tc>
                  <a:txBody>
                    <a:bodyPr/>
                    <a:lstStyle/>
                    <a:p>
                      <a:r>
                        <a:rPr lang="es-MX" sz="1600" dirty="0"/>
                        <a:t>Flecha roja</a:t>
                      </a:r>
                    </a:p>
                  </a:txBody>
                  <a:tcPr/>
                </a:tc>
                <a:extLst>
                  <a:ext uri="{0D108BD9-81ED-4DB2-BD59-A6C34878D82A}">
                    <a16:rowId xmlns:a16="http://schemas.microsoft.com/office/drawing/2014/main" val="400186184"/>
                  </a:ext>
                </a:extLst>
              </a:tr>
            </a:tbl>
          </a:graphicData>
        </a:graphic>
      </p:graphicFrame>
      <p:grpSp>
        <p:nvGrpSpPr>
          <p:cNvPr id="3" name="Grupo 2">
            <a:extLst>
              <a:ext uri="{FF2B5EF4-FFF2-40B4-BE49-F238E27FC236}">
                <a16:creationId xmlns:a16="http://schemas.microsoft.com/office/drawing/2014/main" id="{248F4FCD-86CB-4A3A-857A-6873C015F1E6}"/>
              </a:ext>
            </a:extLst>
          </p:cNvPr>
          <p:cNvGrpSpPr/>
          <p:nvPr/>
        </p:nvGrpSpPr>
        <p:grpSpPr>
          <a:xfrm>
            <a:off x="6840048" y="1023455"/>
            <a:ext cx="466726" cy="2008844"/>
            <a:chOff x="6840048" y="1023455"/>
            <a:chExt cx="466726" cy="2008844"/>
          </a:xfrm>
        </p:grpSpPr>
        <p:sp>
          <p:nvSpPr>
            <p:cNvPr id="6" name="Triángulo isósceles 5"/>
            <p:cNvSpPr/>
            <p:nvPr/>
          </p:nvSpPr>
          <p:spPr>
            <a:xfrm>
              <a:off x="6840048" y="1023455"/>
              <a:ext cx="321029" cy="257211"/>
            </a:xfrm>
            <a:prstGeom prst="triangl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7" name="Rectángulo 6"/>
            <p:cNvSpPr/>
            <p:nvPr/>
          </p:nvSpPr>
          <p:spPr>
            <a:xfrm>
              <a:off x="6840048" y="1429674"/>
              <a:ext cx="466726" cy="2314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8" name="Estrella: 5 puntas 7"/>
            <p:cNvSpPr/>
            <p:nvPr/>
          </p:nvSpPr>
          <p:spPr>
            <a:xfrm>
              <a:off x="6840048" y="1711077"/>
              <a:ext cx="321029" cy="25721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9" name="Triángulo isósceles 8"/>
            <p:cNvSpPr/>
            <p:nvPr/>
          </p:nvSpPr>
          <p:spPr>
            <a:xfrm>
              <a:off x="6840048" y="2085917"/>
              <a:ext cx="321029" cy="257211"/>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10" name="Flecha: a la derecha 9"/>
            <p:cNvSpPr/>
            <p:nvPr/>
          </p:nvSpPr>
          <p:spPr>
            <a:xfrm>
              <a:off x="6849573" y="2800166"/>
              <a:ext cx="395113" cy="23213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grpSp>
      <p:sp>
        <p:nvSpPr>
          <p:cNvPr id="13" name="Rectángulo 12"/>
          <p:cNvSpPr/>
          <p:nvPr/>
        </p:nvSpPr>
        <p:spPr>
          <a:xfrm>
            <a:off x="0" y="432265"/>
            <a:ext cx="6500813" cy="279275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a:t>
            </a: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desde que se crea el sistema se establece una </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tabla de reescritura </a:t>
            </a: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con 2 columnas, en la primera se coloca los objetos (imágenes, sonidos, descripciones, etc.) y en la segunda se coloca el significado que le queremos asignar (etiqueta, rutina semántica, otro objeto, etc.) entonces cuando el sistema (seguidor, navegador, programa, robot,…) encuentra algo que corresponda a la primera columna asigna el significado presente en la segunda columna</a:t>
            </a:r>
          </a:p>
        </p:txBody>
      </p:sp>
      <p:sp>
        <p:nvSpPr>
          <p:cNvPr id="14" name="Rectángulo 13"/>
          <p:cNvSpPr/>
          <p:nvPr/>
        </p:nvSpPr>
        <p:spPr>
          <a:xfrm>
            <a:off x="0" y="0"/>
            <a:ext cx="6500814" cy="45461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2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Existen múltiples formas para manejar la semántica</a:t>
            </a:r>
          </a:p>
        </p:txBody>
      </p:sp>
      <p:sp>
        <p:nvSpPr>
          <p:cNvPr id="15" name="Rectángulo 14"/>
          <p:cNvSpPr/>
          <p:nvPr/>
        </p:nvSpPr>
        <p:spPr>
          <a:xfrm>
            <a:off x="0" y="3169776"/>
            <a:ext cx="9144000" cy="707886"/>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Otra opción </a:t>
            </a: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consiste en que cuando el sistema esta navegando en el entorno y </a:t>
            </a:r>
            <a:r>
              <a:rPr kumimoji="0" lang="es-E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encuentra algo que no reconoce, pregunta su significado y lo asigna</a:t>
            </a:r>
            <a:endParaRPr kumimoji="0" 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9" name="Rectángulo 18"/>
          <p:cNvSpPr/>
          <p:nvPr/>
        </p:nvSpPr>
        <p:spPr>
          <a:xfrm>
            <a:off x="0" y="4022045"/>
            <a:ext cx="8215313" cy="46166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Métodos supervisados, no supervisados, </a:t>
            </a:r>
            <a:r>
              <a:rPr kumimoji="0" lang="es-ES" sz="24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semi</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supervisados</a:t>
            </a:r>
            <a:endParaRPr kumimoji="0" 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20" name="Rectángulo 19"/>
          <p:cNvSpPr/>
          <p:nvPr/>
        </p:nvSpPr>
        <p:spPr>
          <a:xfrm>
            <a:off x="0" y="4460421"/>
            <a:ext cx="9144000" cy="239757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en un laberinto se establece un acuerdo entre los objetos y un conjunto de etiquetas, el cómo se establece el acuerdo depende del tipo de método: </a:t>
            </a: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un extremo alguien definió las etiquetas,</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el otro, cada que el sistema encuentra un objeto le pone una etiqueta aleatoriamente sin que nadie participe en el proceso </a:t>
            </a: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y en un punto intermedio el sistema pone etiquetas y las modifica conforme la interacción con el ambiente va asignando nuevas relaciones características a los objetos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ángulo 1">
            <a:extLst>
              <a:ext uri="{FF2B5EF4-FFF2-40B4-BE49-F238E27FC236}">
                <a16:creationId xmlns:a16="http://schemas.microsoft.com/office/drawing/2014/main" id="{D5B12A0A-114E-4A87-A937-F5F1C3C1E73A}"/>
              </a:ext>
            </a:extLst>
          </p:cNvPr>
          <p:cNvSpPr/>
          <p:nvPr/>
        </p:nvSpPr>
        <p:spPr>
          <a:xfrm>
            <a:off x="6840048" y="4298"/>
            <a:ext cx="2277443"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Dr. Horacio Alberto García Salas      1995</a:t>
            </a:r>
            <a:endParaRPr kumimoji="0" lang="es-MX" sz="1800" b="1"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464590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92880" y="0"/>
            <a:ext cx="8758239" cy="131087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UPIICSA</a:t>
            </a: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del </a:t>
            </a:r>
            <a:r>
              <a:rPr kumimoji="0" lang="es-ES" sz="32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IPN</a:t>
            </a: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1991, 1992 México</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1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Redes Semánticas Ampliadas  </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Jesús Olivares Ceja</a:t>
            </a:r>
            <a:endPar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2"/>
          <p:cNvSpPr>
            <a:spLocks noChangeArrowheads="1"/>
          </p:cNvSpPr>
          <p:nvPr/>
        </p:nvSpPr>
        <p:spPr bwMode="auto">
          <a:xfrm>
            <a:off x="0" y="1346207"/>
            <a:ext cx="590073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1pPr>
            <a:lvl2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2pPr>
            <a:lvl3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3pPr>
            <a:lvl4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4pPr>
            <a:lvl5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5pPr>
            <a:lvl6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6pPr>
            <a:lvl7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7pPr>
            <a:lvl8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8pPr>
            <a:lvl9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2075" algn="l"/>
                <a:tab pos="549275" algn="l"/>
                <a:tab pos="1006475" algn="l"/>
                <a:tab pos="1463675" algn="l"/>
                <a:tab pos="1920875" algn="l"/>
                <a:tab pos="2378075" algn="l"/>
                <a:tab pos="2835275" algn="l"/>
                <a:tab pos="3292475" algn="l"/>
                <a:tab pos="3749675" algn="l"/>
                <a:tab pos="4206875" algn="l"/>
              </a:tabLst>
              <a:defRPr/>
            </a:pPr>
            <a:r>
              <a:rPr kumimoji="0" lang="es-ES" altLang="es-MX"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s-ES_tradnl"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Red Semántica Ampliada (</a:t>
            </a:r>
            <a:r>
              <a:rPr kumimoji="0" lang="es-ES_tradnl" altLang="es-MX"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RSA</a:t>
            </a:r>
            <a:r>
              <a:rPr kumimoji="0" lang="es-ES_tradnl"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la información que se registra en sus nodos, puede ser: etiquetas, figuras, conceptos, procesos, etc. La semántica de cada nodo está dada por las relaciones que tiene con los demás</a:t>
            </a:r>
            <a:endPar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6" name="Imagen 5" descr="http://www.fgalindosoria.com/eac/evolucion/libro_sistemas_evolutivos/VII6-SER_archivos/image006.gif"/>
          <p:cNvPicPr/>
          <p:nvPr/>
        </p:nvPicPr>
        <p:blipFill>
          <a:blip r:embed="rId2">
            <a:extLst>
              <a:ext uri="{28A0092B-C50C-407E-A947-70E740481C1C}">
                <a14:useLocalDpi xmlns:a14="http://schemas.microsoft.com/office/drawing/2010/main" val="0"/>
              </a:ext>
            </a:extLst>
          </a:blip>
          <a:srcRect/>
          <a:stretch>
            <a:fillRect/>
          </a:stretch>
        </p:blipFill>
        <p:spPr bwMode="auto">
          <a:xfrm>
            <a:off x="5843586" y="1631680"/>
            <a:ext cx="3243263" cy="2049072"/>
          </a:xfrm>
          <a:prstGeom prst="rect">
            <a:avLst/>
          </a:prstGeom>
          <a:noFill/>
          <a:ln>
            <a:noFill/>
          </a:ln>
        </p:spPr>
      </p:pic>
      <p:grpSp>
        <p:nvGrpSpPr>
          <p:cNvPr id="10" name="Grupo 9"/>
          <p:cNvGrpSpPr/>
          <p:nvPr/>
        </p:nvGrpSpPr>
        <p:grpSpPr>
          <a:xfrm>
            <a:off x="471489" y="2824486"/>
            <a:ext cx="4939902" cy="2710076"/>
            <a:chOff x="581620" y="3133634"/>
            <a:chExt cx="3809999" cy="1699107"/>
          </a:xfrm>
        </p:grpSpPr>
        <p:pic>
          <p:nvPicPr>
            <p:cNvPr id="8" name="Imagen 7" descr="http://www.fgalindosoria.com/eac/evolucion/libro_sistemas_evolutivos/VII6-SER_archivos/image009.gif"/>
            <p:cNvPicPr/>
            <p:nvPr/>
          </p:nvPicPr>
          <p:blipFill>
            <a:blip r:embed="rId3">
              <a:extLst>
                <a:ext uri="{28A0092B-C50C-407E-A947-70E740481C1C}">
                  <a14:useLocalDpi xmlns:a14="http://schemas.microsoft.com/office/drawing/2010/main" val="0"/>
                </a:ext>
              </a:extLst>
            </a:blip>
            <a:srcRect/>
            <a:stretch>
              <a:fillRect/>
            </a:stretch>
          </p:blipFill>
          <p:spPr bwMode="auto">
            <a:xfrm>
              <a:off x="581620" y="3327791"/>
              <a:ext cx="2124075" cy="1504950"/>
            </a:xfrm>
            <a:prstGeom prst="rect">
              <a:avLst/>
            </a:prstGeom>
            <a:noFill/>
            <a:ln>
              <a:noFill/>
            </a:ln>
          </p:spPr>
        </p:pic>
        <p:pic>
          <p:nvPicPr>
            <p:cNvPr id="9" name="Imagen 8" descr="http://www.fgalindosoria.com/eac/evolucion/libro_sistemas_evolutivos/VII6-SER_archivos/image008.gif"/>
            <p:cNvPicPr/>
            <p:nvPr/>
          </p:nvPicPr>
          <p:blipFill>
            <a:blip r:embed="rId4">
              <a:extLst>
                <a:ext uri="{28A0092B-C50C-407E-A947-70E740481C1C}">
                  <a14:useLocalDpi xmlns:a14="http://schemas.microsoft.com/office/drawing/2010/main" val="0"/>
                </a:ext>
              </a:extLst>
            </a:blip>
            <a:srcRect/>
            <a:stretch>
              <a:fillRect/>
            </a:stretch>
          </p:blipFill>
          <p:spPr bwMode="auto">
            <a:xfrm>
              <a:off x="2705694" y="3133634"/>
              <a:ext cx="1685925" cy="1466850"/>
            </a:xfrm>
            <a:prstGeom prst="rect">
              <a:avLst/>
            </a:prstGeom>
            <a:noFill/>
            <a:ln>
              <a:noFill/>
            </a:ln>
          </p:spPr>
        </p:pic>
      </p:grpSp>
      <p:sp>
        <p:nvSpPr>
          <p:cNvPr id="11" name="Rectángulo 10"/>
          <p:cNvSpPr/>
          <p:nvPr/>
        </p:nvSpPr>
        <p:spPr>
          <a:xfrm>
            <a:off x="57149" y="5504046"/>
            <a:ext cx="9029700" cy="1323439"/>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Sistema Evolutivo para Representación del Conocimiento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5"/>
              </a:rPr>
              <a:t>http://www.fgalindosoria.com/eac/evolucion/libro_sistemas_evolutivos/VII6-SER.pdf</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FF"/>
                </a:solidFill>
                <a:effectLst/>
                <a:uLnTx/>
                <a:uFillTx/>
                <a:latin typeface="Arial" panose="020B0604020202020204" pitchFamily="34" charset="0"/>
                <a:ea typeface="+mn-ea"/>
                <a:cs typeface="Times New Roman"/>
                <a:hlinkClick r:id="rId6"/>
              </a:rPr>
              <a:t>www.fgalindosoria.com/informaticos/investigadores/Jesus_Manuel_Olivares_Ceja/serc/serc_tesis_jesus_olivares.pdf</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Tree>
    <p:extLst>
      <p:ext uri="{BB962C8B-B14F-4D97-AF65-F5344CB8AC3E}">
        <p14:creationId xmlns:p14="http://schemas.microsoft.com/office/powerpoint/2010/main" val="3598228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A50A0CC9-0E1B-410A-B0E1-70F40E3A3F4F}"/>
              </a:ext>
            </a:extLst>
          </p:cNvPr>
          <p:cNvSpPr/>
          <p:nvPr/>
        </p:nvSpPr>
        <p:spPr>
          <a:xfrm>
            <a:off x="4160255" y="6339636"/>
            <a:ext cx="457304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2"/>
              </a:rPr>
              <a:t>http://www.fgalindosoria.com/informatica/</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3" name="Rectángulo 2">
            <a:extLst>
              <a:ext uri="{FF2B5EF4-FFF2-40B4-BE49-F238E27FC236}">
                <a16:creationId xmlns:a16="http://schemas.microsoft.com/office/drawing/2014/main" id="{A0446A94-5C53-4B11-B9EA-3F148A8BC9CB}"/>
              </a:ext>
            </a:extLst>
          </p:cNvPr>
          <p:cNvSpPr/>
          <p:nvPr/>
        </p:nvSpPr>
        <p:spPr>
          <a:xfrm>
            <a:off x="739958" y="372715"/>
            <a:ext cx="4572000" cy="1261884"/>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Extracto </a:t>
            </a:r>
            <a:r>
              <a:rPr kumimoji="0" lang="es-MX"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sobre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40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INFORMACIÓN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de la Conferencia </a:t>
            </a:r>
            <a:r>
              <a:rPr kumimoji="0" lang="es-MX"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Informática</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4" name="Rectángulo 3">
            <a:extLst>
              <a:ext uri="{FF2B5EF4-FFF2-40B4-BE49-F238E27FC236}">
                <a16:creationId xmlns:a16="http://schemas.microsoft.com/office/drawing/2014/main" id="{D5482DDF-C13B-4841-964B-561E1B96E5B6}"/>
              </a:ext>
            </a:extLst>
          </p:cNvPr>
          <p:cNvSpPr/>
          <p:nvPr/>
        </p:nvSpPr>
        <p:spPr>
          <a:xfrm>
            <a:off x="3186772" y="5825731"/>
            <a:ext cx="595722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3"/>
              </a:rPr>
              <a:t>http://www.fgalindosoria.com/informatica/information/</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graphicFrame>
        <p:nvGraphicFramePr>
          <p:cNvPr id="6" name="Tabla 5">
            <a:extLst>
              <a:ext uri="{FF2B5EF4-FFF2-40B4-BE49-F238E27FC236}">
                <a16:creationId xmlns:a16="http://schemas.microsoft.com/office/drawing/2014/main" id="{34010F14-6C5C-47D9-96C2-E35CD20A9815}"/>
              </a:ext>
            </a:extLst>
          </p:cNvPr>
          <p:cNvGraphicFramePr>
            <a:graphicFrameLocks noGrp="1"/>
          </p:cNvGraphicFramePr>
          <p:nvPr>
            <p:extLst>
              <p:ext uri="{D42A27DB-BD31-4B8C-83A1-F6EECF244321}">
                <p14:modId xmlns:p14="http://schemas.microsoft.com/office/powerpoint/2010/main" val="1388050627"/>
              </p:ext>
            </p:extLst>
          </p:nvPr>
        </p:nvGraphicFramePr>
        <p:xfrm>
          <a:off x="154744" y="2401848"/>
          <a:ext cx="8834511" cy="2590800"/>
        </p:xfrm>
        <a:graphic>
          <a:graphicData uri="http://schemas.openxmlformats.org/drawingml/2006/table">
            <a:tbl>
              <a:tblPr firstRow="1" bandRow="1">
                <a:tableStyleId>{5C22544A-7EE6-4342-B048-85BDC9FD1C3A}</a:tableStyleId>
              </a:tblPr>
              <a:tblGrid>
                <a:gridCol w="7009083">
                  <a:extLst>
                    <a:ext uri="{9D8B030D-6E8A-4147-A177-3AD203B41FA5}">
                      <a16:colId xmlns:a16="http://schemas.microsoft.com/office/drawing/2014/main" val="1856047915"/>
                    </a:ext>
                  </a:extLst>
                </a:gridCol>
                <a:gridCol w="1825428">
                  <a:extLst>
                    <a:ext uri="{9D8B030D-6E8A-4147-A177-3AD203B41FA5}">
                      <a16:colId xmlns:a16="http://schemas.microsoft.com/office/drawing/2014/main" val="501893883"/>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2400" b="1" i="0"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rPr>
                        <a:t>Ir a</a:t>
                      </a:r>
                      <a:endParaRPr kumimoji="0" lang="es-MX" sz="2400" b="0" i="0" u="none" strike="noStrike" kern="1200" cap="none" spc="0" normalizeH="0" baseline="0" noProof="0" dirty="0">
                        <a:ln>
                          <a:noFill/>
                        </a:ln>
                        <a:solidFill>
                          <a:srgbClr val="FFFFCC"/>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225" normalizeH="0" baseline="0" dirty="0">
                          <a:ln>
                            <a:noFill/>
                          </a:ln>
                          <a:solidFill>
                            <a:srgbClr val="FFCC66"/>
                          </a:solidFill>
                          <a:effectLst/>
                          <a:uLnTx/>
                          <a:uFillTx/>
                          <a:latin typeface="+mn-lt"/>
                          <a:ea typeface="+mn-ea"/>
                          <a:cs typeface="Times New Roman" panose="02020603050405020304" pitchFamily="18" charset="0"/>
                        </a:rPr>
                        <a:t># diapositiva</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86683915"/>
                  </a:ext>
                </a:extLst>
              </a:tr>
              <a:tr h="370840">
                <a:tc>
                  <a:txBody>
                    <a:bodyPr/>
                    <a:lstStyle/>
                    <a:p>
                      <a:pPr marL="457200" lvl="0" indent="-457200" algn="l" defTabSz="914400" rtl="0" eaLnBrk="1" latinLnBrk="0" hangingPunct="1">
                        <a:spcAft>
                          <a:spcPts val="1200"/>
                        </a:spcAft>
                        <a:buFont typeface="+mj-lt"/>
                        <a:buAutoNum type="arabicPeriod"/>
                        <a:defRPr/>
                      </a:pPr>
                      <a:r>
                        <a:rPr lang="es-ES_tradnl" alt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hlinkClick r:id="rId4" action="ppaction://hlinksldjump"/>
                        </a:rPr>
                        <a:t>Introducción a la Información</a:t>
                      </a:r>
                      <a:endParaRPr lang="es-ES_tradnl" altLang="es-MX" sz="3200" b="1" i="1" kern="1200" cap="none" spc="0" noProof="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kumimoji="0" lang="es-MX" sz="2400" b="1" i="0" u="none" strike="noStrike" kern="1200" cap="none" spc="0" normalizeH="0" baseline="0" noProof="0" dirty="0">
                          <a:ln>
                            <a:noFill/>
                          </a:ln>
                          <a:solidFill>
                            <a:srgbClr val="FFFFCC"/>
                          </a:solidFill>
                          <a:effectLst/>
                          <a:uLnTx/>
                          <a:uFillTx/>
                          <a:latin typeface="+mn-lt"/>
                          <a:ea typeface="+mn-ea"/>
                          <a:cs typeface="+mn-cs"/>
                          <a:hlinkClick r:id="rId5" action="ppaction://hlinksldjump"/>
                        </a:rPr>
                        <a:t>materia, energía e información (MEI) </a:t>
                      </a:r>
                      <a:endParaRPr kumimoji="0" lang="es-MX" sz="2400" b="1" i="0" u="none" strike="noStrike" kern="1200" cap="none" spc="0" normalizeH="0" baseline="0" noProof="0" dirty="0">
                        <a:ln>
                          <a:noFill/>
                        </a:ln>
                        <a:solidFill>
                          <a:srgbClr val="FFFFCC"/>
                        </a:solidFill>
                        <a:effectLst/>
                        <a:uLnTx/>
                        <a:uFillTx/>
                        <a:latin typeface="+mn-lt"/>
                        <a:ea typeface="+mn-ea"/>
                        <a:cs typeface="+mn-cs"/>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lang="es-MX" sz="2400" b="1" dirty="0">
                          <a:solidFill>
                            <a:srgbClr val="FF0000"/>
                          </a:solidFill>
                          <a:cs typeface="Times New Roman" panose="02020603050405020304" pitchFamily="18" charset="0"/>
                          <a:hlinkClick r:id="rId6" action="ppaction://hlinksldjump"/>
                        </a:rPr>
                        <a:t>Información factor fundamental</a:t>
                      </a:r>
                      <a:endParaRPr lang="es-MX" sz="2400" b="1" dirty="0">
                        <a:solidFill>
                          <a:srgbClr val="FF0000"/>
                        </a:solidFill>
                        <a:cs typeface="Times New Roman" panose="02020603050405020304" pitchFamily="18" charset="0"/>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kumimoji="0" lang="es-ES_tradnl" altLang="es-MX" sz="2400" b="1" i="1"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hlinkClick r:id="rId7" action="ppaction://hlinksldjump"/>
                        </a:rPr>
                        <a:t>Transmisión Instantánea de Información</a:t>
                      </a:r>
                      <a:endParaRPr kumimoji="0" lang="es-ES_tradnl" altLang="es-MX" sz="2400" b="1" i="1"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ctr">
                        <a:spcAft>
                          <a:spcPts val="1200"/>
                        </a:spcAft>
                      </a:pPr>
                      <a:r>
                        <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hlinkClick r:id="rId4" action="ppaction://hlinksldjump"/>
                        </a:rPr>
                        <a:t>2</a:t>
                      </a:r>
                      <a:endPar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endParaRPr>
                    </a:p>
                    <a:p>
                      <a:pPr algn="ctr">
                        <a:spcAft>
                          <a:spcPts val="1200"/>
                        </a:spcAft>
                      </a:pPr>
                      <a:r>
                        <a:rPr lang="es-MX" sz="2400" b="1" dirty="0">
                          <a:solidFill>
                            <a:schemeClr val="tx1"/>
                          </a:solidFill>
                          <a:hlinkClick r:id="rId5" action="ppaction://hlinksldjump"/>
                        </a:rPr>
                        <a:t>39</a:t>
                      </a:r>
                      <a:endParaRPr lang="es-MX" sz="2400" b="1" dirty="0">
                        <a:solidFill>
                          <a:schemeClr val="tx1"/>
                        </a:solidFill>
                      </a:endParaRPr>
                    </a:p>
                    <a:p>
                      <a:pPr algn="ctr">
                        <a:spcAft>
                          <a:spcPts val="1200"/>
                        </a:spcAft>
                      </a:pPr>
                      <a:r>
                        <a:rPr lang="es-MX" sz="2400" b="1" dirty="0">
                          <a:solidFill>
                            <a:schemeClr val="tx1"/>
                          </a:solidFill>
                          <a:hlinkClick r:id="rId6" action="ppaction://hlinksldjump"/>
                        </a:rPr>
                        <a:t>58</a:t>
                      </a:r>
                      <a:endParaRPr lang="es-MX" sz="2400" b="1" dirty="0">
                        <a:solidFill>
                          <a:schemeClr val="tx1"/>
                        </a:solidFill>
                      </a:endParaRPr>
                    </a:p>
                    <a:p>
                      <a:pPr algn="ctr">
                        <a:spcAft>
                          <a:spcPts val="1200"/>
                        </a:spcAft>
                      </a:pPr>
                      <a:r>
                        <a:rPr lang="es-MX" sz="2400" b="1" dirty="0">
                          <a:solidFill>
                            <a:schemeClr val="tx1"/>
                          </a:solidFill>
                          <a:hlinkClick r:id="rId7" action="ppaction://hlinksldjump"/>
                        </a:rPr>
                        <a:t>67</a:t>
                      </a:r>
                      <a:endParaRPr lang="es-MX" sz="2400" b="1" dirty="0">
                        <a:solidFill>
                          <a:schemeClr val="tx1"/>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9316391"/>
                  </a:ext>
                </a:extLst>
              </a:tr>
            </a:tbl>
          </a:graphicData>
        </a:graphic>
      </p:graphicFrame>
    </p:spTree>
    <p:extLst>
      <p:ext uri="{BB962C8B-B14F-4D97-AF65-F5344CB8AC3E}">
        <p14:creationId xmlns:p14="http://schemas.microsoft.com/office/powerpoint/2010/main" val="4045078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9252" y="155221"/>
            <a:ext cx="8805496" cy="487506"/>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24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Construcción de la Semántica mediante interacción con el entorno </a:t>
            </a:r>
            <a:endParaRPr kumimoji="0" 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0" y="3400864"/>
            <a:ext cx="9144000" cy="3319498"/>
          </a:xfrm>
          <a:prstGeom prst="rect">
            <a:avLst/>
          </a:prstGeom>
        </p:spPr>
        <p:txBody>
          <a:bodyPr wrap="square">
            <a:spAutoFit/>
          </a:bodyPr>
          <a:lstStyle/>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Una técnica usada actualmente consiste en </a:t>
            </a:r>
            <a:r>
              <a:rPr kumimoji="0" lang="es-ES" sz="23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sistemas que navegan en la red para construir su imagen semántica</a:t>
            </a: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como si fueran personas navegando por una ciudad.</a:t>
            </a: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se lanza un buscador en la red que asocia imágenes de perros con sonidos que dicen perro y con la palabra perro</a:t>
            </a:r>
          </a:p>
          <a:p>
            <a:pPr marL="0" marR="0" lvl="0" indent="0" algn="r"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1995 en la </a:t>
            </a:r>
            <a:r>
              <a:rPr kumimoji="0" lang="es-ES" sz="2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ESCOM</a:t>
            </a: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del </a:t>
            </a:r>
            <a:r>
              <a:rPr kumimoji="0" lang="es-ES" sz="2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IPN</a:t>
            </a: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en México, varios alumnos investigadores desarrollaron sistemas semánticos que tomaban el significado asociando información de varias fuentes como sonidos, imágenes y texto</a:t>
            </a:r>
          </a:p>
        </p:txBody>
      </p:sp>
      <p:sp>
        <p:nvSpPr>
          <p:cNvPr id="8" name="Rectángulo 7"/>
          <p:cNvSpPr/>
          <p:nvPr/>
        </p:nvSpPr>
        <p:spPr>
          <a:xfrm>
            <a:off x="0" y="630443"/>
            <a:ext cx="9172575" cy="2717667"/>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la palabra perro está relacionada con la imagen de un perro o más generalmente con lo que entendemos como perro,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ya sea porque alguien nos lo explico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o porque hemos visto muchos ejemplos de perro</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al ir en la calle en varias ocasiones hemos escuchado la palabra perro y hemos visto un animal de 4 patas que ladra, menea la cola,  …., y que tiene ciertas características que vamos asociando con la palabra perro.</a:t>
            </a:r>
            <a:endParaRPr kumimoji="0" lang="es-MX"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7565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2DA699-EE76-44C5-991C-63A61DAB0677}"/>
              </a:ext>
            </a:extLst>
          </p:cNvPr>
          <p:cNvSpPr>
            <a:spLocks noChangeArrowheads="1"/>
          </p:cNvSpPr>
          <p:nvPr/>
        </p:nvSpPr>
        <p:spPr bwMode="auto">
          <a:xfrm>
            <a:off x="740899" y="1121224"/>
            <a:ext cx="7287064" cy="3262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FF0000"/>
                </a:solidFill>
                <a:effectLst/>
                <a:uLnTx/>
                <a:uFillTx/>
                <a:latin typeface="Times New Roman"/>
                <a:ea typeface="+mn-ea"/>
                <a:cs typeface="Times New Roman"/>
              </a:rPr>
              <a:t>Las relaciones que se presentan entre los elementos de un sistema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No es lo mismo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El perro mordió a Juan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Que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Juan modio al perro</a:t>
            </a:r>
          </a:p>
        </p:txBody>
      </p:sp>
      <p:grpSp>
        <p:nvGrpSpPr>
          <p:cNvPr id="16" name="Grupo 15">
            <a:extLst>
              <a:ext uri="{FF2B5EF4-FFF2-40B4-BE49-F238E27FC236}">
                <a16:creationId xmlns:a16="http://schemas.microsoft.com/office/drawing/2014/main" id="{AB3D360E-9EE2-4CB6-B122-2C33AE571DAF}"/>
              </a:ext>
            </a:extLst>
          </p:cNvPr>
          <p:cNvGrpSpPr/>
          <p:nvPr/>
        </p:nvGrpSpPr>
        <p:grpSpPr>
          <a:xfrm>
            <a:off x="3055034" y="4408044"/>
            <a:ext cx="5172221" cy="1869373"/>
            <a:chOff x="1985890" y="3833662"/>
            <a:chExt cx="5172221" cy="1869373"/>
          </a:xfrm>
        </p:grpSpPr>
        <p:grpSp>
          <p:nvGrpSpPr>
            <p:cNvPr id="11" name="Grupo 10">
              <a:extLst>
                <a:ext uri="{FF2B5EF4-FFF2-40B4-BE49-F238E27FC236}">
                  <a16:creationId xmlns:a16="http://schemas.microsoft.com/office/drawing/2014/main" id="{8226C9BC-E4AC-4FCA-8076-DDA625236C16}"/>
                </a:ext>
              </a:extLst>
            </p:cNvPr>
            <p:cNvGrpSpPr/>
            <p:nvPr/>
          </p:nvGrpSpPr>
          <p:grpSpPr>
            <a:xfrm>
              <a:off x="1985890" y="4577619"/>
              <a:ext cx="1772530" cy="1125415"/>
              <a:chOff x="1420837" y="4501661"/>
              <a:chExt cx="1772530" cy="1125415"/>
            </a:xfrm>
          </p:grpSpPr>
          <p:sp>
            <p:nvSpPr>
              <p:cNvPr id="3" name="Rectángulo 2">
                <a:extLst>
                  <a:ext uri="{FF2B5EF4-FFF2-40B4-BE49-F238E27FC236}">
                    <a16:creationId xmlns:a16="http://schemas.microsoft.com/office/drawing/2014/main" id="{A6D0CDFF-E9BD-4E18-A493-1A6D0919D71B}"/>
                  </a:ext>
                </a:extLst>
              </p:cNvPr>
              <p:cNvSpPr/>
              <p:nvPr/>
            </p:nvSpPr>
            <p:spPr>
              <a:xfrm>
                <a:off x="1420837" y="4501662"/>
                <a:ext cx="886265" cy="5627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4" name="Rectángulo 3">
                <a:extLst>
                  <a:ext uri="{FF2B5EF4-FFF2-40B4-BE49-F238E27FC236}">
                    <a16:creationId xmlns:a16="http://schemas.microsoft.com/office/drawing/2014/main" id="{CBEDF439-6DEE-4259-AD01-E0EC1A0E8178}"/>
                  </a:ext>
                </a:extLst>
              </p:cNvPr>
              <p:cNvSpPr/>
              <p:nvPr/>
            </p:nvSpPr>
            <p:spPr>
              <a:xfrm>
                <a:off x="2307102" y="4501661"/>
                <a:ext cx="886265" cy="56270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5" name="Rectángulo 4">
                <a:extLst>
                  <a:ext uri="{FF2B5EF4-FFF2-40B4-BE49-F238E27FC236}">
                    <a16:creationId xmlns:a16="http://schemas.microsoft.com/office/drawing/2014/main" id="{C8213486-6F73-4F50-94D0-6DB4B514D9A4}"/>
                  </a:ext>
                </a:extLst>
              </p:cNvPr>
              <p:cNvSpPr/>
              <p:nvPr/>
            </p:nvSpPr>
            <p:spPr>
              <a:xfrm>
                <a:off x="1420837" y="5064369"/>
                <a:ext cx="886265" cy="56270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6" name="Rectángulo 5">
                <a:extLst>
                  <a:ext uri="{FF2B5EF4-FFF2-40B4-BE49-F238E27FC236}">
                    <a16:creationId xmlns:a16="http://schemas.microsoft.com/office/drawing/2014/main" id="{7F2C8FF0-E3B2-4849-B10B-B2E89C2773F5}"/>
                  </a:ext>
                </a:extLst>
              </p:cNvPr>
              <p:cNvSpPr/>
              <p:nvPr/>
            </p:nvSpPr>
            <p:spPr>
              <a:xfrm>
                <a:off x="2307102" y="5064368"/>
                <a:ext cx="886265" cy="562707"/>
              </a:xfrm>
              <a:prstGeom prst="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grpSp>
        <p:grpSp>
          <p:nvGrpSpPr>
            <p:cNvPr id="12" name="Grupo 11">
              <a:extLst>
                <a:ext uri="{FF2B5EF4-FFF2-40B4-BE49-F238E27FC236}">
                  <a16:creationId xmlns:a16="http://schemas.microsoft.com/office/drawing/2014/main" id="{21D23345-EBD7-416B-9199-A39C6EE27D1D}"/>
                </a:ext>
              </a:extLst>
            </p:cNvPr>
            <p:cNvGrpSpPr/>
            <p:nvPr/>
          </p:nvGrpSpPr>
          <p:grpSpPr>
            <a:xfrm>
              <a:off x="5385581" y="4577620"/>
              <a:ext cx="1772530" cy="1125415"/>
              <a:chOff x="3950677" y="4501660"/>
              <a:chExt cx="1772530" cy="1125415"/>
            </a:xfrm>
          </p:grpSpPr>
          <p:sp>
            <p:nvSpPr>
              <p:cNvPr id="7" name="Rectángulo 6">
                <a:extLst>
                  <a:ext uri="{FF2B5EF4-FFF2-40B4-BE49-F238E27FC236}">
                    <a16:creationId xmlns:a16="http://schemas.microsoft.com/office/drawing/2014/main" id="{6702E75A-E809-4012-8FB4-2C3AFDA47579}"/>
                  </a:ext>
                </a:extLst>
              </p:cNvPr>
              <p:cNvSpPr/>
              <p:nvPr/>
            </p:nvSpPr>
            <p:spPr>
              <a:xfrm>
                <a:off x="3950677" y="4501661"/>
                <a:ext cx="886265" cy="5627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8" name="Rectángulo 7">
                <a:extLst>
                  <a:ext uri="{FF2B5EF4-FFF2-40B4-BE49-F238E27FC236}">
                    <a16:creationId xmlns:a16="http://schemas.microsoft.com/office/drawing/2014/main" id="{183DC0FB-24C2-46AE-9528-865BA24FDE60}"/>
                  </a:ext>
                </a:extLst>
              </p:cNvPr>
              <p:cNvSpPr/>
              <p:nvPr/>
            </p:nvSpPr>
            <p:spPr>
              <a:xfrm>
                <a:off x="4836942" y="4501660"/>
                <a:ext cx="886265" cy="56270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9" name="Rectángulo 8">
                <a:extLst>
                  <a:ext uri="{FF2B5EF4-FFF2-40B4-BE49-F238E27FC236}">
                    <a16:creationId xmlns:a16="http://schemas.microsoft.com/office/drawing/2014/main" id="{E1017158-EAF2-48A8-9716-67D531A92F39}"/>
                  </a:ext>
                </a:extLst>
              </p:cNvPr>
              <p:cNvSpPr/>
              <p:nvPr/>
            </p:nvSpPr>
            <p:spPr>
              <a:xfrm>
                <a:off x="3950677" y="5064368"/>
                <a:ext cx="886265" cy="562707"/>
              </a:xfrm>
              <a:prstGeom prst="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10" name="Rectángulo 9">
                <a:extLst>
                  <a:ext uri="{FF2B5EF4-FFF2-40B4-BE49-F238E27FC236}">
                    <a16:creationId xmlns:a16="http://schemas.microsoft.com/office/drawing/2014/main" id="{30FBE92D-D327-493F-8D44-DC910A4505FD}"/>
                  </a:ext>
                </a:extLst>
              </p:cNvPr>
              <p:cNvSpPr/>
              <p:nvPr/>
            </p:nvSpPr>
            <p:spPr>
              <a:xfrm>
                <a:off x="4836942" y="5064367"/>
                <a:ext cx="886265" cy="56270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grpSp>
        <p:sp>
          <p:nvSpPr>
            <p:cNvPr id="14" name="Rectángulo 13">
              <a:extLst>
                <a:ext uri="{FF2B5EF4-FFF2-40B4-BE49-F238E27FC236}">
                  <a16:creationId xmlns:a16="http://schemas.microsoft.com/office/drawing/2014/main" id="{0B9D74E0-DECA-40D3-994A-801E96DFE70A}"/>
                </a:ext>
              </a:extLst>
            </p:cNvPr>
            <p:cNvSpPr/>
            <p:nvPr/>
          </p:nvSpPr>
          <p:spPr>
            <a:xfrm>
              <a:off x="3185242" y="3833662"/>
              <a:ext cx="2773516"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No es lo mismo</a:t>
              </a:r>
            </a:p>
          </p:txBody>
        </p:sp>
        <p:sp>
          <p:nvSpPr>
            <p:cNvPr id="15" name="Rectángulo 14">
              <a:extLst>
                <a:ext uri="{FF2B5EF4-FFF2-40B4-BE49-F238E27FC236}">
                  <a16:creationId xmlns:a16="http://schemas.microsoft.com/office/drawing/2014/main" id="{675CDA4C-44B3-4696-B0C2-C14DFC10C16E}"/>
                </a:ext>
              </a:extLst>
            </p:cNvPr>
            <p:cNvSpPr/>
            <p:nvPr/>
          </p:nvSpPr>
          <p:spPr>
            <a:xfrm>
              <a:off x="4151493" y="4577619"/>
              <a:ext cx="869149"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a:ln>
                    <a:noFill/>
                  </a:ln>
                  <a:solidFill>
                    <a:srgbClr val="000000"/>
                  </a:solidFill>
                  <a:effectLst/>
                  <a:uLnTx/>
                  <a:uFillTx/>
                  <a:latin typeface="Times New Roman"/>
                  <a:ea typeface="+mn-ea"/>
                  <a:cs typeface="Times New Roman"/>
                </a:rPr>
                <a:t>Que</a:t>
              </a:r>
            </a:p>
          </p:txBody>
        </p:sp>
      </p:grpSp>
      <p:sp>
        <p:nvSpPr>
          <p:cNvPr id="17" name="Rectángulo 16">
            <a:extLst>
              <a:ext uri="{FF2B5EF4-FFF2-40B4-BE49-F238E27FC236}">
                <a16:creationId xmlns:a16="http://schemas.microsoft.com/office/drawing/2014/main" id="{706C45F7-F1AA-406E-8370-CCD4BB8F2B69}"/>
              </a:ext>
            </a:extLst>
          </p:cNvPr>
          <p:cNvSpPr/>
          <p:nvPr/>
        </p:nvSpPr>
        <p:spPr>
          <a:xfrm>
            <a:off x="58616" y="4519"/>
            <a:ext cx="3946914" cy="1107996"/>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6600" b="1" i="1" u="none" strike="noStrike" kern="1200" cap="none" spc="0" normalizeH="0" baseline="0" noProof="0" dirty="0">
                <a:ln>
                  <a:noFill/>
                </a:ln>
                <a:solidFill>
                  <a:srgbClr val="000000"/>
                </a:solidFill>
                <a:effectLst/>
                <a:uLnTx/>
                <a:uFillTx/>
                <a:latin typeface="Times New Roman"/>
                <a:ea typeface="+mn-ea"/>
                <a:cs typeface="Times New Roman"/>
              </a:rPr>
              <a:t>Estructura</a:t>
            </a:r>
          </a:p>
        </p:txBody>
      </p:sp>
    </p:spTree>
    <p:extLst>
      <p:ext uri="{BB962C8B-B14F-4D97-AF65-F5344CB8AC3E}">
        <p14:creationId xmlns:p14="http://schemas.microsoft.com/office/powerpoint/2010/main" val="1077495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BCDFF08C-441E-454D-AB38-B380685EEE29}"/>
              </a:ext>
            </a:extLst>
          </p:cNvPr>
          <p:cNvSpPr>
            <a:spLocks noChangeArrowheads="1"/>
          </p:cNvSpPr>
          <p:nvPr/>
        </p:nvSpPr>
        <p:spPr bwMode="auto">
          <a:xfrm>
            <a:off x="381000" y="228600"/>
            <a:ext cx="8382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por ejemplo en la oración: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Calcula la Regresión de X * Y + Z , 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Es relativamente fácil detectar los datos, acciones y estructura:</a:t>
            </a:r>
          </a:p>
        </p:txBody>
      </p:sp>
      <p:grpSp>
        <p:nvGrpSpPr>
          <p:cNvPr id="52227" name="Group 22">
            <a:extLst>
              <a:ext uri="{FF2B5EF4-FFF2-40B4-BE49-F238E27FC236}">
                <a16:creationId xmlns:a16="http://schemas.microsoft.com/office/drawing/2014/main" id="{2A3AFFE9-9070-40D0-8725-9C5B49F1D88F}"/>
              </a:ext>
            </a:extLst>
          </p:cNvPr>
          <p:cNvGrpSpPr>
            <a:grpSpLocks/>
          </p:cNvGrpSpPr>
          <p:nvPr/>
        </p:nvGrpSpPr>
        <p:grpSpPr bwMode="auto">
          <a:xfrm>
            <a:off x="152400" y="2133600"/>
            <a:ext cx="8686800" cy="2622550"/>
            <a:chOff x="96" y="1344"/>
            <a:chExt cx="5472" cy="1652"/>
          </a:xfrm>
        </p:grpSpPr>
        <p:grpSp>
          <p:nvGrpSpPr>
            <p:cNvPr id="52229" name="Group 4">
              <a:extLst>
                <a:ext uri="{FF2B5EF4-FFF2-40B4-BE49-F238E27FC236}">
                  <a16:creationId xmlns:a16="http://schemas.microsoft.com/office/drawing/2014/main" id="{C5B3F489-FF11-4D34-BC78-E3220E0FF2D3}"/>
                </a:ext>
              </a:extLst>
            </p:cNvPr>
            <p:cNvGrpSpPr>
              <a:grpSpLocks/>
            </p:cNvGrpSpPr>
            <p:nvPr/>
          </p:nvGrpSpPr>
          <p:grpSpPr bwMode="auto">
            <a:xfrm>
              <a:off x="384" y="1824"/>
              <a:ext cx="4899" cy="1172"/>
              <a:chOff x="1810" y="10023"/>
              <a:chExt cx="5644" cy="2061"/>
            </a:xfrm>
          </p:grpSpPr>
          <p:sp>
            <p:nvSpPr>
              <p:cNvPr id="52231" name="Line 5">
                <a:extLst>
                  <a:ext uri="{FF2B5EF4-FFF2-40B4-BE49-F238E27FC236}">
                    <a16:creationId xmlns:a16="http://schemas.microsoft.com/office/drawing/2014/main" id="{91AF8F64-16EE-4D0C-8335-72239EA8AC8D}"/>
                  </a:ext>
                </a:extLst>
              </p:cNvPr>
              <p:cNvSpPr>
                <a:spLocks noChangeShapeType="1"/>
              </p:cNvSpPr>
              <p:nvPr/>
            </p:nvSpPr>
            <p:spPr bwMode="auto">
              <a:xfrm>
                <a:off x="4565" y="10107"/>
                <a:ext cx="1" cy="269"/>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2" name="Line 6">
                <a:extLst>
                  <a:ext uri="{FF2B5EF4-FFF2-40B4-BE49-F238E27FC236}">
                    <a16:creationId xmlns:a16="http://schemas.microsoft.com/office/drawing/2014/main" id="{DBECA8C7-B697-4282-9606-E7BE8B4DAAC5}"/>
                  </a:ext>
                </a:extLst>
              </p:cNvPr>
              <p:cNvSpPr>
                <a:spLocks noChangeShapeType="1"/>
              </p:cNvSpPr>
              <p:nvPr/>
            </p:nvSpPr>
            <p:spPr bwMode="auto">
              <a:xfrm>
                <a:off x="4569" y="10368"/>
                <a:ext cx="955"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3" name="Line 7">
                <a:extLst>
                  <a:ext uri="{FF2B5EF4-FFF2-40B4-BE49-F238E27FC236}">
                    <a16:creationId xmlns:a16="http://schemas.microsoft.com/office/drawing/2014/main" id="{72099E77-F524-4EE5-9C26-6F79DFEB020F}"/>
                  </a:ext>
                </a:extLst>
              </p:cNvPr>
              <p:cNvSpPr>
                <a:spLocks noChangeShapeType="1"/>
              </p:cNvSpPr>
              <p:nvPr/>
            </p:nvSpPr>
            <p:spPr bwMode="auto">
              <a:xfrm>
                <a:off x="5519" y="10124"/>
                <a:ext cx="1" cy="25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4" name="Line 8">
                <a:extLst>
                  <a:ext uri="{FF2B5EF4-FFF2-40B4-BE49-F238E27FC236}">
                    <a16:creationId xmlns:a16="http://schemas.microsoft.com/office/drawing/2014/main" id="{6EB522B4-CED2-43AA-BFFC-83973FC9DB30}"/>
                  </a:ext>
                </a:extLst>
              </p:cNvPr>
              <p:cNvSpPr>
                <a:spLocks noChangeShapeType="1"/>
              </p:cNvSpPr>
              <p:nvPr/>
            </p:nvSpPr>
            <p:spPr bwMode="auto">
              <a:xfrm>
                <a:off x="6499" y="10073"/>
                <a:ext cx="1" cy="72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5" name="Line 9">
                <a:extLst>
                  <a:ext uri="{FF2B5EF4-FFF2-40B4-BE49-F238E27FC236}">
                    <a16:creationId xmlns:a16="http://schemas.microsoft.com/office/drawing/2014/main" id="{225ADC16-747B-4EE0-AFE8-A37ED0C36138}"/>
                  </a:ext>
                </a:extLst>
              </p:cNvPr>
              <p:cNvSpPr>
                <a:spLocks noChangeShapeType="1"/>
              </p:cNvSpPr>
              <p:nvPr/>
            </p:nvSpPr>
            <p:spPr bwMode="auto">
              <a:xfrm flipH="1">
                <a:off x="5058" y="10772"/>
                <a:ext cx="14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6" name="Line 10">
                <a:extLst>
                  <a:ext uri="{FF2B5EF4-FFF2-40B4-BE49-F238E27FC236}">
                    <a16:creationId xmlns:a16="http://schemas.microsoft.com/office/drawing/2014/main" id="{FC14FF2C-13A4-489A-B4A6-93B217D38EBD}"/>
                  </a:ext>
                </a:extLst>
              </p:cNvPr>
              <p:cNvSpPr>
                <a:spLocks noChangeShapeType="1"/>
              </p:cNvSpPr>
              <p:nvPr/>
            </p:nvSpPr>
            <p:spPr bwMode="auto">
              <a:xfrm flipH="1">
                <a:off x="5059" y="10435"/>
                <a:ext cx="1" cy="35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7" name="Line 11">
                <a:extLst>
                  <a:ext uri="{FF2B5EF4-FFF2-40B4-BE49-F238E27FC236}">
                    <a16:creationId xmlns:a16="http://schemas.microsoft.com/office/drawing/2014/main" id="{0ABF1FF4-5BF2-4140-BA0C-0B12BDFEA58C}"/>
                  </a:ext>
                </a:extLst>
              </p:cNvPr>
              <p:cNvSpPr>
                <a:spLocks noChangeShapeType="1"/>
              </p:cNvSpPr>
              <p:nvPr/>
            </p:nvSpPr>
            <p:spPr bwMode="auto">
              <a:xfrm>
                <a:off x="6047" y="10873"/>
                <a:ext cx="1" cy="30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8" name="Line 12">
                <a:extLst>
                  <a:ext uri="{FF2B5EF4-FFF2-40B4-BE49-F238E27FC236}">
                    <a16:creationId xmlns:a16="http://schemas.microsoft.com/office/drawing/2014/main" id="{95658923-914B-4C06-884A-4B3AAAC08D27}"/>
                  </a:ext>
                </a:extLst>
              </p:cNvPr>
              <p:cNvSpPr>
                <a:spLocks noChangeShapeType="1"/>
              </p:cNvSpPr>
              <p:nvPr/>
            </p:nvSpPr>
            <p:spPr bwMode="auto">
              <a:xfrm flipH="1">
                <a:off x="6047" y="11160"/>
                <a:ext cx="1392" cy="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9" name="Line 13">
                <a:extLst>
                  <a:ext uri="{FF2B5EF4-FFF2-40B4-BE49-F238E27FC236}">
                    <a16:creationId xmlns:a16="http://schemas.microsoft.com/office/drawing/2014/main" id="{7A1DB37D-C9EF-4BAD-BE2A-9C02AB151EB7}"/>
                  </a:ext>
                </a:extLst>
              </p:cNvPr>
              <p:cNvSpPr>
                <a:spLocks noChangeShapeType="1"/>
              </p:cNvSpPr>
              <p:nvPr/>
            </p:nvSpPr>
            <p:spPr bwMode="auto">
              <a:xfrm flipH="1">
                <a:off x="7453" y="10074"/>
                <a:ext cx="1" cy="112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0" name="Line 14">
                <a:extLst>
                  <a:ext uri="{FF2B5EF4-FFF2-40B4-BE49-F238E27FC236}">
                    <a16:creationId xmlns:a16="http://schemas.microsoft.com/office/drawing/2014/main" id="{F1518E08-F33B-46F8-B8DF-06EB3161D9BD}"/>
                  </a:ext>
                </a:extLst>
              </p:cNvPr>
              <p:cNvSpPr>
                <a:spLocks noChangeShapeType="1"/>
              </p:cNvSpPr>
              <p:nvPr/>
            </p:nvSpPr>
            <p:spPr bwMode="auto">
              <a:xfrm>
                <a:off x="3502" y="10057"/>
                <a:ext cx="1" cy="157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1" name="Line 15">
                <a:extLst>
                  <a:ext uri="{FF2B5EF4-FFF2-40B4-BE49-F238E27FC236}">
                    <a16:creationId xmlns:a16="http://schemas.microsoft.com/office/drawing/2014/main" id="{D646AD9B-C9C6-4E36-BFFD-EE6F9982F98E}"/>
                  </a:ext>
                </a:extLst>
              </p:cNvPr>
              <p:cNvSpPr>
                <a:spLocks noChangeShapeType="1"/>
              </p:cNvSpPr>
              <p:nvPr/>
            </p:nvSpPr>
            <p:spPr bwMode="auto">
              <a:xfrm>
                <a:off x="3502" y="11589"/>
                <a:ext cx="3483"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2" name="Line 16">
                <a:extLst>
                  <a:ext uri="{FF2B5EF4-FFF2-40B4-BE49-F238E27FC236}">
                    <a16:creationId xmlns:a16="http://schemas.microsoft.com/office/drawing/2014/main" id="{7EBF5C32-B53D-4B35-ADCF-F7AB9AB9D68E}"/>
                  </a:ext>
                </a:extLst>
              </p:cNvPr>
              <p:cNvSpPr>
                <a:spLocks noChangeShapeType="1"/>
              </p:cNvSpPr>
              <p:nvPr/>
            </p:nvSpPr>
            <p:spPr bwMode="auto">
              <a:xfrm flipH="1">
                <a:off x="6984" y="11201"/>
                <a:ext cx="1" cy="40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3" name="Line 17">
                <a:extLst>
                  <a:ext uri="{FF2B5EF4-FFF2-40B4-BE49-F238E27FC236}">
                    <a16:creationId xmlns:a16="http://schemas.microsoft.com/office/drawing/2014/main" id="{D55E4406-CD13-4EEA-B49A-C5AA70A8B81B}"/>
                  </a:ext>
                </a:extLst>
              </p:cNvPr>
              <p:cNvSpPr>
                <a:spLocks noChangeShapeType="1"/>
              </p:cNvSpPr>
              <p:nvPr/>
            </p:nvSpPr>
            <p:spPr bwMode="auto">
              <a:xfrm>
                <a:off x="5142" y="11656"/>
                <a:ext cx="1" cy="38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4" name="Line 18">
                <a:extLst>
                  <a:ext uri="{FF2B5EF4-FFF2-40B4-BE49-F238E27FC236}">
                    <a16:creationId xmlns:a16="http://schemas.microsoft.com/office/drawing/2014/main" id="{F2F78B70-B9F8-41FB-8770-26573E6F5423}"/>
                  </a:ext>
                </a:extLst>
              </p:cNvPr>
              <p:cNvSpPr>
                <a:spLocks noChangeShapeType="1"/>
              </p:cNvSpPr>
              <p:nvPr/>
            </p:nvSpPr>
            <p:spPr bwMode="auto">
              <a:xfrm flipH="1">
                <a:off x="1810" y="12033"/>
                <a:ext cx="3333"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5" name="Line 19">
                <a:extLst>
                  <a:ext uri="{FF2B5EF4-FFF2-40B4-BE49-F238E27FC236}">
                    <a16:creationId xmlns:a16="http://schemas.microsoft.com/office/drawing/2014/main" id="{3BE95FE4-ABDC-483A-B666-D133933EABFA}"/>
                  </a:ext>
                </a:extLst>
              </p:cNvPr>
              <p:cNvSpPr>
                <a:spLocks noChangeShapeType="1"/>
              </p:cNvSpPr>
              <p:nvPr/>
            </p:nvSpPr>
            <p:spPr bwMode="auto">
              <a:xfrm flipH="1">
                <a:off x="1810" y="10023"/>
                <a:ext cx="1" cy="206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grpSp>
        <p:sp>
          <p:nvSpPr>
            <p:cNvPr id="52230" name="Text Box 20">
              <a:extLst>
                <a:ext uri="{FF2B5EF4-FFF2-40B4-BE49-F238E27FC236}">
                  <a16:creationId xmlns:a16="http://schemas.microsoft.com/office/drawing/2014/main" id="{27076DFC-D322-4AD1-8B7E-DD0F43B48A9A}"/>
                </a:ext>
              </a:extLst>
            </p:cNvPr>
            <p:cNvSpPr txBox="1">
              <a:spLocks noChangeArrowheads="1"/>
            </p:cNvSpPr>
            <p:nvPr/>
          </p:nvSpPr>
          <p:spPr bwMode="auto">
            <a:xfrm>
              <a:off x="96" y="1344"/>
              <a:ext cx="5472"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1pPr>
              <a:lvl2pPr marL="742950" indent="-28575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2pPr>
              <a:lvl3pPr marL="1143000" indent="-22860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3pPr>
              <a:lvl4pPr marL="1600200" indent="-22860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4pPr>
              <a:lvl5pPr marL="2057400" indent="-22860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5pPr>
              <a:lvl6pPr marL="25146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6pPr>
              <a:lvl7pPr marL="29718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7pPr>
              <a:lvl8pPr marL="34290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8pPr>
              <a:lvl9pPr marL="38862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576263" algn="l"/>
                  <a:tab pos="846138" algn="l"/>
                  <a:tab pos="1565275" algn="l"/>
                  <a:tab pos="1925638" algn="l"/>
                  <a:tab pos="2195513" algn="l"/>
                  <a:tab pos="2478088" algn="l"/>
                  <a:tab pos="2806700" algn="l"/>
                  <a:tab pos="3095625" algn="l"/>
                  <a:tab pos="3365500" algn="l"/>
                  <a:tab pos="3635375" algn="l"/>
                  <a:tab pos="3995738" algn="l"/>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Calcula     la	      Regresión   de    X       *      Y      +      Z        ,      A</a:t>
              </a:r>
            </a:p>
            <a:p>
              <a:pPr marL="0" marR="0" lvl="0" indent="0" algn="l" defTabSz="914400" rtl="0" eaLnBrk="1" fontAlgn="base" latinLnBrk="0" hangingPunct="1">
                <a:lnSpc>
                  <a:spcPct val="100000"/>
                </a:lnSpc>
                <a:spcBef>
                  <a:spcPct val="0"/>
                </a:spcBef>
                <a:spcAft>
                  <a:spcPct val="0"/>
                </a:spcAft>
                <a:buClrTx/>
                <a:buSzTx/>
                <a:buFontTx/>
                <a:buNone/>
                <a:tabLst>
                  <a:tab pos="576263" algn="l"/>
                  <a:tab pos="846138" algn="l"/>
                  <a:tab pos="1565275" algn="l"/>
                  <a:tab pos="1925638" algn="l"/>
                  <a:tab pos="2195513" algn="l"/>
                  <a:tab pos="2478088" algn="l"/>
                  <a:tab pos="2806700" algn="l"/>
                  <a:tab pos="3095625" algn="l"/>
                  <a:tab pos="3365500" algn="l"/>
                  <a:tab pos="3635375" algn="l"/>
                  <a:tab pos="3995738" algn="l"/>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	          i	              a	         i	     d	   a       d       a      d        i      d</a:t>
              </a:r>
            </a:p>
          </p:txBody>
        </p:sp>
      </p:grpSp>
      <p:sp>
        <p:nvSpPr>
          <p:cNvPr id="52228" name="Rectangle 21">
            <a:extLst>
              <a:ext uri="{FF2B5EF4-FFF2-40B4-BE49-F238E27FC236}">
                <a16:creationId xmlns:a16="http://schemas.microsoft.com/office/drawing/2014/main" id="{898C80D6-784A-42B9-882F-3A1BDC7F8ED8}"/>
              </a:ext>
            </a:extLst>
          </p:cNvPr>
          <p:cNvSpPr>
            <a:spLocks noChangeArrowheads="1"/>
          </p:cNvSpPr>
          <p:nvPr/>
        </p:nvSpPr>
        <p:spPr bwMode="auto">
          <a:xfrm>
            <a:off x="152400" y="5057775"/>
            <a:ext cx="8839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la estructura se indica con las líneas y representa el orden en que se ejecutan las acciones sobre los datos, los datos tienen el tipo </a:t>
            </a: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las acciones el tipo </a:t>
            </a: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las palabras no relevantes llevan </a:t>
            </a: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(ignora).</a:t>
            </a:r>
          </a:p>
        </p:txBody>
      </p:sp>
    </p:spTree>
    <p:extLst>
      <p:ext uri="{BB962C8B-B14F-4D97-AF65-F5344CB8AC3E}">
        <p14:creationId xmlns:p14="http://schemas.microsoft.com/office/powerpoint/2010/main" val="1059574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idx="4294967295"/>
          </p:nvPr>
        </p:nvSpPr>
        <p:spPr>
          <a:xfrm>
            <a:off x="6669964" y="5020642"/>
            <a:ext cx="2309812" cy="465138"/>
          </a:xfrm>
        </p:spPr>
        <p:txBody>
          <a:bodyPr>
            <a:normAutofit fontScale="90000"/>
          </a:bodyPr>
          <a:lstStyle/>
          <a:p>
            <a:r>
              <a:rPr lang="es-MX" altLang="es-MX" sz="3000" b="1" dirty="0"/>
              <a:t>A </a:t>
            </a:r>
            <a:r>
              <a:rPr lang="es-MX" altLang="es-MX" sz="3000" b="1" dirty="0">
                <a:sym typeface="Wingdings" panose="05000000000000000000" pitchFamily="2" charset="2"/>
              </a:rPr>
              <a:t> t A </a:t>
            </a:r>
            <a:r>
              <a:rPr lang="es-MX" altLang="es-MX" sz="3000" b="1" dirty="0" err="1">
                <a:sym typeface="Wingdings" panose="05000000000000000000" pitchFamily="2" charset="2"/>
              </a:rPr>
              <a:t>A</a:t>
            </a:r>
            <a:r>
              <a:rPr lang="es-MX" altLang="es-MX" b="1" dirty="0"/>
              <a:t>   </a:t>
            </a:r>
            <a:endParaRPr lang="es-ES" altLang="es-MX" b="1" dirty="0"/>
          </a:p>
        </p:txBody>
      </p:sp>
      <p:grpSp>
        <p:nvGrpSpPr>
          <p:cNvPr id="7" name="Grupo 6">
            <a:extLst>
              <a:ext uri="{FF2B5EF4-FFF2-40B4-BE49-F238E27FC236}">
                <a16:creationId xmlns:a16="http://schemas.microsoft.com/office/drawing/2014/main" id="{BCA17A45-0188-40C6-98BD-C7294329F9BF}"/>
              </a:ext>
            </a:extLst>
          </p:cNvPr>
          <p:cNvGrpSpPr/>
          <p:nvPr/>
        </p:nvGrpSpPr>
        <p:grpSpPr>
          <a:xfrm>
            <a:off x="1766457" y="3477592"/>
            <a:ext cx="1828800" cy="1543050"/>
            <a:chOff x="2171700" y="1200150"/>
            <a:chExt cx="1828800" cy="1543050"/>
          </a:xfrm>
        </p:grpSpPr>
        <p:sp>
          <p:nvSpPr>
            <p:cNvPr id="458755" name="Line 3"/>
            <p:cNvSpPr>
              <a:spLocks noChangeShapeType="1"/>
            </p:cNvSpPr>
            <p:nvPr/>
          </p:nvSpPr>
          <p:spPr bwMode="auto">
            <a:xfrm flipV="1">
              <a:off x="3086100" y="2000250"/>
              <a:ext cx="0" cy="742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56" name="Line 4"/>
            <p:cNvSpPr>
              <a:spLocks noChangeShapeType="1"/>
            </p:cNvSpPr>
            <p:nvPr/>
          </p:nvSpPr>
          <p:spPr bwMode="auto">
            <a:xfrm flipH="1" flipV="1">
              <a:off x="2686050" y="1657350"/>
              <a:ext cx="40005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57" name="Line 5"/>
            <p:cNvSpPr>
              <a:spLocks noChangeShapeType="1"/>
            </p:cNvSpPr>
            <p:nvPr/>
          </p:nvSpPr>
          <p:spPr bwMode="auto">
            <a:xfrm flipH="1">
              <a:off x="2171700" y="1657350"/>
              <a:ext cx="514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58" name="Line 6"/>
            <p:cNvSpPr>
              <a:spLocks noChangeShapeType="1"/>
            </p:cNvSpPr>
            <p:nvPr/>
          </p:nvSpPr>
          <p:spPr bwMode="auto">
            <a:xfrm>
              <a:off x="3543300" y="16002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59" name="Line 7"/>
            <p:cNvSpPr>
              <a:spLocks noChangeShapeType="1"/>
            </p:cNvSpPr>
            <p:nvPr/>
          </p:nvSpPr>
          <p:spPr bwMode="auto">
            <a:xfrm flipV="1">
              <a:off x="2686050" y="1200150"/>
              <a:ext cx="1143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60" name="Line 8"/>
            <p:cNvSpPr>
              <a:spLocks noChangeShapeType="1"/>
            </p:cNvSpPr>
            <p:nvPr/>
          </p:nvSpPr>
          <p:spPr bwMode="auto">
            <a:xfrm flipH="1" flipV="1">
              <a:off x="3429000" y="1200150"/>
              <a:ext cx="1143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61" name="Line 9"/>
            <p:cNvSpPr>
              <a:spLocks noChangeShapeType="1"/>
            </p:cNvSpPr>
            <p:nvPr/>
          </p:nvSpPr>
          <p:spPr bwMode="auto">
            <a:xfrm flipV="1">
              <a:off x="3086100" y="1600200"/>
              <a:ext cx="4572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grpSp>
      <p:pic>
        <p:nvPicPr>
          <p:cNvPr id="10" name="Picture 2" descr="D:\fgs\congresos e informacion 2004\cicxii2004\ruido de colores\estructura ruido 1 en f  mediante ecuación de la naturaleza\ecuacion de la naturaleza\Paisajes\arbol2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495" y="967612"/>
            <a:ext cx="1821656" cy="1600200"/>
          </a:xfrm>
          <a:prstGeom prst="rect">
            <a:avLst/>
          </a:prstGeom>
          <a:noFill/>
          <a:effectLst>
            <a:outerShdw blurRad="50800" dist="50800" dir="54000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sp>
        <p:nvSpPr>
          <p:cNvPr id="11" name="Rectángulo 10"/>
          <p:cNvSpPr/>
          <p:nvPr/>
        </p:nvSpPr>
        <p:spPr>
          <a:xfrm>
            <a:off x="195404" y="108605"/>
            <a:ext cx="3464410"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a:ea typeface="+mn-ea"/>
                <a:cs typeface="Times New Roman"/>
              </a:rPr>
              <a:t>Estructura de un Árbol</a:t>
            </a:r>
          </a:p>
        </p:txBody>
      </p:sp>
      <p:sp>
        <p:nvSpPr>
          <p:cNvPr id="2" name="Rectángulo 1"/>
          <p:cNvSpPr/>
          <p:nvPr/>
        </p:nvSpPr>
        <p:spPr>
          <a:xfrm>
            <a:off x="5202702" y="1847527"/>
            <a:ext cx="1292020"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a:ea typeface="+mn-ea"/>
                <a:cs typeface="Times New Roman"/>
              </a:rPr>
              <a:t>A -&gt; t</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4" name="Rectángulo 3"/>
          <p:cNvSpPr/>
          <p:nvPr/>
        </p:nvSpPr>
        <p:spPr>
          <a:xfrm>
            <a:off x="6669964" y="1815620"/>
            <a:ext cx="579005"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a:ea typeface="+mn-ea"/>
                <a:cs typeface="Times New Roman"/>
              </a:rPr>
              <a:t>Ad</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5" name="Rectángulo 4"/>
          <p:cNvSpPr/>
          <p:nvPr/>
        </p:nvSpPr>
        <p:spPr>
          <a:xfrm>
            <a:off x="6121870" y="1815620"/>
            <a:ext cx="492443"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1800" b="1" i="0" u="none" strike="noStrike" kern="1200" cap="none" spc="0" normalizeH="0" baseline="0" noProof="0" dirty="0" err="1">
                <a:ln>
                  <a:noFill/>
                </a:ln>
                <a:solidFill>
                  <a:srgbClr val="000000"/>
                </a:solidFill>
                <a:effectLst/>
                <a:uLnTx/>
                <a:uFillTx/>
                <a:latin typeface="Times New Roman"/>
                <a:ea typeface="+mn-ea"/>
                <a:cs typeface="Times New Roman"/>
              </a:rPr>
              <a:t>Ai</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6" name="Rectángulo 5"/>
          <p:cNvSpPr/>
          <p:nvPr/>
        </p:nvSpPr>
        <p:spPr>
          <a:xfrm>
            <a:off x="3595257" y="6103999"/>
            <a:ext cx="5250872" cy="677108"/>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_tradnl" altLang="es-MX" sz="20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Una Ecuación de la Naturaleza  </a:t>
            </a:r>
            <a:r>
              <a:rPr kumimoji="0" lang="es-MX" altLang="es-MX" sz="20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S -&gt; 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hlinkClick r:id="rId3"/>
              </a:rPr>
              <a:t>http://www.fgalindosoria.com/ecuaciondelanaturaleza/</a:t>
            </a:r>
            <a:endPar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endParaRPr>
          </a:p>
        </p:txBody>
      </p:sp>
    </p:spTree>
    <p:extLst>
      <p:ext uri="{BB962C8B-B14F-4D97-AF65-F5344CB8AC3E}">
        <p14:creationId xmlns:p14="http://schemas.microsoft.com/office/powerpoint/2010/main" val="702728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E07930B-F553-4421-835B-28DEFD292D98}"/>
              </a:ext>
            </a:extLst>
          </p:cNvPr>
          <p:cNvSpPr/>
          <p:nvPr/>
        </p:nvSpPr>
        <p:spPr>
          <a:xfrm>
            <a:off x="2447778" y="813977"/>
            <a:ext cx="6696222" cy="5016758"/>
          </a:xfrm>
          <a:prstGeom prst="rect">
            <a:avLst/>
          </a:prstGeom>
        </p:spPr>
        <p:txBody>
          <a:bodyPr wrap="square">
            <a:spAutoFit/>
          </a:bodyPr>
          <a:lstStyle/>
          <a:p>
            <a:pPr lvl="0">
              <a:defRPr/>
            </a:pPr>
            <a:r>
              <a:rPr lang="es-ES" sz="3200" b="1" dirty="0">
                <a:solidFill>
                  <a:srgbClr val="000000"/>
                </a:solidFill>
                <a:latin typeface="Times New Roman" panose="02020603050405020304" pitchFamily="18" charset="0"/>
                <a:ea typeface="Times New Roman" panose="02020603050405020304" pitchFamily="18" charset="0"/>
              </a:rPr>
              <a:t>diferentes seres vivos dependiendo de su código genético,  los 4 elementos básicos son los mismos</a:t>
            </a:r>
          </a:p>
          <a:p>
            <a:pPr lvl="0">
              <a:defRPr/>
            </a:pPr>
            <a:r>
              <a:rPr lang="es-ES" sz="3200" b="1" dirty="0">
                <a:solidFill>
                  <a:srgbClr val="000000"/>
                </a:solidFill>
                <a:latin typeface="Times New Roman" panose="02020603050405020304" pitchFamily="18" charset="0"/>
                <a:ea typeface="Times New Roman" panose="02020603050405020304" pitchFamily="18" charset="0"/>
              </a:rPr>
              <a:t> </a:t>
            </a:r>
          </a:p>
          <a:p>
            <a:pPr lvl="0">
              <a:defRPr/>
            </a:pPr>
            <a:r>
              <a:rPr lang="es-ES" sz="3200" b="1" dirty="0">
                <a:solidFill>
                  <a:srgbClr val="000000"/>
                </a:solidFill>
                <a:latin typeface="Times New Roman" panose="02020603050405020304" pitchFamily="18" charset="0"/>
                <a:ea typeface="Times New Roman" panose="02020603050405020304" pitchFamily="18" charset="0"/>
              </a:rPr>
              <a:t>diferente organización de las neuronas, diferentes imágenes de la realidad </a:t>
            </a:r>
          </a:p>
          <a:p>
            <a:pPr lvl="0">
              <a:defRPr/>
            </a:pPr>
            <a:endParaRPr lang="es-ES" sz="3200" b="1" dirty="0">
              <a:solidFill>
                <a:srgbClr val="000000"/>
              </a:solidFill>
              <a:latin typeface="Times New Roman" panose="02020603050405020304" pitchFamily="18" charset="0"/>
              <a:ea typeface="Times New Roman" panose="02020603050405020304" pitchFamily="18" charset="0"/>
            </a:endParaRPr>
          </a:p>
          <a:p>
            <a:pPr lvl="0">
              <a:defRPr/>
            </a:pPr>
            <a:r>
              <a:rPr lang="es-ES" sz="3200" b="1" dirty="0">
                <a:solidFill>
                  <a:srgbClr val="000000"/>
                </a:solidFill>
                <a:latin typeface="Times New Roman" panose="02020603050405020304" pitchFamily="18" charset="0"/>
                <a:ea typeface="Times New Roman" panose="02020603050405020304" pitchFamily="18" charset="0"/>
              </a:rPr>
              <a:t>diferentes mecanismos de percepción, diferentes imágenes de la realidad</a:t>
            </a:r>
          </a:p>
        </p:txBody>
      </p:sp>
      <p:sp>
        <p:nvSpPr>
          <p:cNvPr id="3" name="Rectángulo 2">
            <a:extLst>
              <a:ext uri="{FF2B5EF4-FFF2-40B4-BE49-F238E27FC236}">
                <a16:creationId xmlns:a16="http://schemas.microsoft.com/office/drawing/2014/main" id="{D4938660-C851-46DA-84B2-FA7269D8939E}"/>
              </a:ext>
            </a:extLst>
          </p:cNvPr>
          <p:cNvSpPr/>
          <p:nvPr/>
        </p:nvSpPr>
        <p:spPr>
          <a:xfrm>
            <a:off x="98474" y="1209264"/>
            <a:ext cx="2194560" cy="4031873"/>
          </a:xfrm>
          <a:prstGeom prst="rect">
            <a:avLst/>
          </a:prstGeom>
          <a:solidFill>
            <a:schemeClr val="accent2">
              <a:lumMod val="20000"/>
              <a:lumOff val="80000"/>
            </a:schemeClr>
          </a:solidFill>
        </p:spPr>
        <p:txBody>
          <a:bodyPr wrap="square">
            <a:spAutoFit/>
          </a:bodyPr>
          <a:lstStyle/>
          <a:p>
            <a:pPr lvl="0">
              <a:defRPr/>
            </a:pPr>
            <a:r>
              <a:rPr lang="es-ES" sz="3200" b="1" dirty="0">
                <a:solidFill>
                  <a:srgbClr val="000000"/>
                </a:solidFill>
                <a:latin typeface="Times New Roman" panose="02020603050405020304" pitchFamily="18" charset="0"/>
                <a:ea typeface="Times New Roman" panose="02020603050405020304" pitchFamily="18" charset="0"/>
              </a:rPr>
              <a:t>estos objetos tienen los mismos elementos pero diferentes estructuras</a:t>
            </a:r>
          </a:p>
        </p:txBody>
      </p:sp>
    </p:spTree>
    <p:extLst>
      <p:ext uri="{BB962C8B-B14F-4D97-AF65-F5344CB8AC3E}">
        <p14:creationId xmlns:p14="http://schemas.microsoft.com/office/powerpoint/2010/main" val="1928288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2DA699-EE76-44C5-991C-63A61DAB0677}"/>
              </a:ext>
            </a:extLst>
          </p:cNvPr>
          <p:cNvSpPr>
            <a:spLocks noChangeArrowheads="1"/>
          </p:cNvSpPr>
          <p:nvPr/>
        </p:nvSpPr>
        <p:spPr bwMode="auto">
          <a:xfrm>
            <a:off x="1167618" y="773147"/>
            <a:ext cx="54864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Código Genético</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1"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Generación de Órganos</a:t>
            </a:r>
          </a:p>
        </p:txBody>
      </p:sp>
      <p:sp>
        <p:nvSpPr>
          <p:cNvPr id="3" name="Rectángulo 2">
            <a:extLst>
              <a:ext uri="{FF2B5EF4-FFF2-40B4-BE49-F238E27FC236}">
                <a16:creationId xmlns:a16="http://schemas.microsoft.com/office/drawing/2014/main" id="{CB303C21-C56E-4692-9797-2362363FF142}"/>
              </a:ext>
            </a:extLst>
          </p:cNvPr>
          <p:cNvSpPr/>
          <p:nvPr/>
        </p:nvSpPr>
        <p:spPr>
          <a:xfrm>
            <a:off x="249125" y="114832"/>
            <a:ext cx="2010487"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000000"/>
                </a:solidFill>
                <a:effectLst/>
                <a:uLnTx/>
                <a:uFillTx/>
                <a:latin typeface="Times New Roman"/>
                <a:ea typeface="+mn-ea"/>
                <a:cs typeface="Times New Roman"/>
              </a:rPr>
              <a:t>Estructura</a:t>
            </a:r>
          </a:p>
        </p:txBody>
      </p:sp>
    </p:spTree>
    <p:extLst>
      <p:ext uri="{BB962C8B-B14F-4D97-AF65-F5344CB8AC3E}">
        <p14:creationId xmlns:p14="http://schemas.microsoft.com/office/powerpoint/2010/main" val="2838940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E863F35E-75BE-4488-81BE-ED36F74F5658}"/>
              </a:ext>
            </a:extLst>
          </p:cNvPr>
          <p:cNvSpPr>
            <a:spLocks noChangeArrowheads="1"/>
          </p:cNvSpPr>
          <p:nvPr/>
        </p:nvSpPr>
        <p:spPr bwMode="auto">
          <a:xfrm>
            <a:off x="0" y="713101"/>
            <a:ext cx="9144000"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defTabSz="914400" eaLnBrk="0" fontAlgn="base" hangingPunct="0">
              <a:spcBef>
                <a:spcPct val="0"/>
              </a:spcBef>
              <a:spcAft>
                <a:spcPct val="0"/>
              </a:spcAft>
            </a:pPr>
            <a:r>
              <a:rPr lang="es-MX" altLang="es-MX" sz="2300" dirty="0"/>
              <a:t>En general se considera que los fractales tienen </a:t>
            </a:r>
            <a:r>
              <a:rPr lang="es-MX" altLang="es-MX" sz="2300" i="1" dirty="0"/>
              <a:t>dos características fundamentales</a:t>
            </a:r>
            <a:r>
              <a:rPr lang="es-MX" altLang="es-MX" sz="2300" dirty="0"/>
              <a:t>: </a:t>
            </a:r>
          </a:p>
          <a:p>
            <a:pPr lvl="0" algn="just" defTabSz="914400" eaLnBrk="0" fontAlgn="base" hangingPunct="0">
              <a:spcBef>
                <a:spcPct val="0"/>
              </a:spcBef>
              <a:spcAft>
                <a:spcPct val="0"/>
              </a:spcAft>
            </a:pPr>
            <a:r>
              <a:rPr lang="es-MX" altLang="es-MX" sz="2300" dirty="0"/>
              <a:t>la </a:t>
            </a:r>
            <a:r>
              <a:rPr lang="es-MX" altLang="es-MX" sz="2300" b="1" i="1" dirty="0" err="1"/>
              <a:t>autosimilaridad</a:t>
            </a:r>
            <a:r>
              <a:rPr lang="es-MX" altLang="es-MX" sz="2300" b="1" i="1" dirty="0"/>
              <a:t> </a:t>
            </a:r>
            <a:r>
              <a:rPr lang="es-MX" altLang="es-MX" sz="2300" dirty="0"/>
              <a:t>que es precisamente la propiedad de que un fragmento sea parecido al todo, por ejemplo, s</a:t>
            </a:r>
            <a:r>
              <a:rPr kumimoji="0" lang="es-MX" altLang="es-MX" sz="2300" b="0" i="0" u="none" strike="noStrike" cap="none" normalizeH="0" baseline="0" dirty="0">
                <a:ln>
                  <a:noFill/>
                </a:ln>
                <a:solidFill>
                  <a:schemeClr val="tx1"/>
                </a:solidFill>
                <a:effectLst/>
              </a:rPr>
              <a:t>i se toma una piedra y se estrella contra el suelo, cada uno de los fragmentos resultantes se pueden ver como piedras, si se toma una rama de un árbol y se siembra, aparentemente lo que se obtiene es un árbol, en fin, si se toman fragmento de muchos otros objetos de la naturaleza, como los ríos, rayos, montañas, etc., se obtiene algo parecido al objeto completo.</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MX" altLang="es-MX" sz="600" b="0" i="0" u="none" strike="noStrike" cap="none" normalizeH="0" baseline="0" dirty="0">
                <a:ln>
                  <a:noFill/>
                </a:ln>
                <a:solidFill>
                  <a:schemeClr val="tx1"/>
                </a:solidFill>
                <a:effectLst/>
              </a:rPr>
              <a:t> </a:t>
            </a:r>
          </a:p>
          <a:p>
            <a:pPr marL="0" marR="0" lvl="0" indent="0" algn="just" defTabSz="914400" rtl="0" eaLnBrk="0" fontAlgn="base" latinLnBrk="0" hangingPunct="0">
              <a:lnSpc>
                <a:spcPct val="100000"/>
              </a:lnSpc>
              <a:spcBef>
                <a:spcPct val="0"/>
              </a:spcBef>
              <a:spcAft>
                <a:spcPct val="0"/>
              </a:spcAft>
              <a:buClrTx/>
              <a:buSzTx/>
              <a:buFontTx/>
              <a:buNone/>
              <a:tabLst/>
            </a:pPr>
            <a:r>
              <a:rPr lang="es-MX" altLang="es-MX" sz="2300" dirty="0"/>
              <a:t>Y</a:t>
            </a:r>
            <a:r>
              <a:rPr kumimoji="0" lang="es-MX" altLang="es-MX" sz="2300" b="0" i="0" u="none" strike="noStrike" cap="none" normalizeH="0" baseline="0" dirty="0">
                <a:ln>
                  <a:noFill/>
                </a:ln>
                <a:solidFill>
                  <a:schemeClr val="tx1"/>
                </a:solidFill>
                <a:effectLst/>
              </a:rPr>
              <a:t> la </a:t>
            </a:r>
            <a:r>
              <a:rPr kumimoji="0" lang="es-MX" altLang="es-MX" sz="2300" b="1" i="1" u="none" strike="noStrike" cap="none" normalizeH="0" baseline="0" dirty="0">
                <a:ln>
                  <a:noFill/>
                </a:ln>
                <a:solidFill>
                  <a:schemeClr val="tx1"/>
                </a:solidFill>
                <a:effectLst/>
              </a:rPr>
              <a:t>dimensión fractal</a:t>
            </a:r>
            <a:r>
              <a:rPr kumimoji="0" lang="es-MX" altLang="es-MX" sz="2300" b="0" i="0" u="none" strike="noStrike" cap="none" normalizeH="0" baseline="0" dirty="0">
                <a:ln>
                  <a:noFill/>
                </a:ln>
                <a:solidFill>
                  <a:schemeClr val="tx1"/>
                </a:solidFill>
                <a:effectLst/>
              </a:rPr>
              <a:t>, esta segunda característica surge porque al calcular la dimensión de los objetos fractales normalmente no resulta un numero entero, con lo cual y de golpe nos cambia radicalmente nuestra concepción de la realidad, ya que, normalmente estamos acostumbrados a pensar en objetos de 1, 2, 3 o mas dimensiones, pero siempre dimensiones enteras, por lo que es difícil conceptualizar objetos con dimensiones </a:t>
            </a:r>
            <a:r>
              <a:rPr kumimoji="0" lang="es-MX" altLang="es-MX" sz="2300" b="0" i="1" u="none" strike="noStrike" cap="none" normalizeH="0" baseline="0" dirty="0">
                <a:ln>
                  <a:noFill/>
                </a:ln>
                <a:solidFill>
                  <a:schemeClr val="tx1"/>
                </a:solidFill>
                <a:effectLst/>
              </a:rPr>
              <a:t>fraccionarias</a:t>
            </a:r>
            <a:r>
              <a:rPr kumimoji="0" lang="es-MX" altLang="es-MX" sz="2300" b="0" i="0" u="none" strike="noStrike" cap="none" normalizeH="0" baseline="0" dirty="0">
                <a:ln>
                  <a:noFill/>
                </a:ln>
                <a:solidFill>
                  <a:schemeClr val="tx1"/>
                </a:solidFill>
                <a:effectLst/>
              </a:rPr>
              <a:t>, como por ejemplo 1.66 ó 2.87.</a:t>
            </a:r>
          </a:p>
        </p:txBody>
      </p:sp>
      <p:sp>
        <p:nvSpPr>
          <p:cNvPr id="4" name="Rectángulo 3">
            <a:extLst>
              <a:ext uri="{FF2B5EF4-FFF2-40B4-BE49-F238E27FC236}">
                <a16:creationId xmlns:a16="http://schemas.microsoft.com/office/drawing/2014/main" id="{F5FE1999-9DC1-4407-B113-DA55136646C1}"/>
              </a:ext>
            </a:extLst>
          </p:cNvPr>
          <p:cNvSpPr/>
          <p:nvPr/>
        </p:nvSpPr>
        <p:spPr>
          <a:xfrm>
            <a:off x="643595" y="6334780"/>
            <a:ext cx="8303455" cy="523220"/>
          </a:xfrm>
          <a:prstGeom prst="rect">
            <a:avLst/>
          </a:prstGeom>
        </p:spPr>
        <p:txBody>
          <a:bodyPr wrap="square">
            <a:spAutoFit/>
          </a:bodyPr>
          <a:lstStyle/>
          <a:p>
            <a:pPr algn="r"/>
            <a:r>
              <a:rPr lang="es-MX" sz="1400" b="1" dirty="0"/>
              <a:t>ACERCA DEL CONTINUO DIMENSIONAL: Un Universo Fractal</a:t>
            </a:r>
          </a:p>
          <a:p>
            <a:pPr algn="r"/>
            <a:r>
              <a:rPr lang="es-MX" sz="1400" dirty="0">
                <a:hlinkClick r:id="rId2"/>
              </a:rPr>
              <a:t>http://www.fgalindosoria.com/transfinitoydinamicadimensional/continuodimensional/cont_di2.htm</a:t>
            </a:r>
            <a:endParaRPr lang="es-MX" sz="1400" dirty="0"/>
          </a:p>
        </p:txBody>
      </p:sp>
      <p:sp>
        <p:nvSpPr>
          <p:cNvPr id="5" name="Rectángulo 4">
            <a:extLst>
              <a:ext uri="{FF2B5EF4-FFF2-40B4-BE49-F238E27FC236}">
                <a16:creationId xmlns:a16="http://schemas.microsoft.com/office/drawing/2014/main" id="{7B0E9865-0692-42D3-BAB6-FBF76A5BCF07}"/>
              </a:ext>
            </a:extLst>
          </p:cNvPr>
          <p:cNvSpPr/>
          <p:nvPr/>
        </p:nvSpPr>
        <p:spPr>
          <a:xfrm>
            <a:off x="140677" y="15846"/>
            <a:ext cx="6590266" cy="923330"/>
          </a:xfrm>
          <a:prstGeom prst="rect">
            <a:avLst/>
          </a:prstGeom>
        </p:spPr>
        <p:txBody>
          <a:bodyPr wrap="none">
            <a:spAutoFit/>
          </a:bodyPr>
          <a:lstStyle/>
          <a:p>
            <a:r>
              <a:rPr lang="es-MX" sz="5400" b="1" dirty="0">
                <a:solidFill>
                  <a:srgbClr val="000000"/>
                </a:solidFill>
                <a:latin typeface="Times New Roman" panose="02020603050405020304" pitchFamily="18" charset="0"/>
                <a:ea typeface="Times New Roman" panose="02020603050405020304" pitchFamily="18" charset="0"/>
              </a:rPr>
              <a:t>Estructuras Fractales</a:t>
            </a:r>
            <a:endParaRPr lang="es-MX" sz="5400" dirty="0"/>
          </a:p>
        </p:txBody>
      </p:sp>
    </p:spTree>
    <p:extLst>
      <p:ext uri="{BB962C8B-B14F-4D97-AF65-F5344CB8AC3E}">
        <p14:creationId xmlns:p14="http://schemas.microsoft.com/office/powerpoint/2010/main" val="3345068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E144CE75-8DF5-4722-B047-EC9987675697}"/>
              </a:ext>
            </a:extLst>
          </p:cNvPr>
          <p:cNvSpPr/>
          <p:nvPr/>
        </p:nvSpPr>
        <p:spPr>
          <a:xfrm>
            <a:off x="134540" y="-55787"/>
            <a:ext cx="384432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Fractales en todos lados</a:t>
            </a:r>
          </a:p>
        </p:txBody>
      </p:sp>
      <p:pic>
        <p:nvPicPr>
          <p:cNvPr id="8" name="Imagen 7">
            <a:extLst>
              <a:ext uri="{FF2B5EF4-FFF2-40B4-BE49-F238E27FC236}">
                <a16:creationId xmlns:a16="http://schemas.microsoft.com/office/drawing/2014/main" id="{1B73AE26-C6CB-437A-9484-B4C937D79507}"/>
              </a:ext>
            </a:extLst>
          </p:cNvPr>
          <p:cNvPicPr>
            <a:picLocks noChangeAspect="1"/>
          </p:cNvPicPr>
          <p:nvPr/>
        </p:nvPicPr>
        <p:blipFill>
          <a:blip r:embed="rId2"/>
          <a:stretch>
            <a:fillRect/>
          </a:stretch>
        </p:blipFill>
        <p:spPr>
          <a:xfrm>
            <a:off x="0" y="376049"/>
            <a:ext cx="9144000" cy="6474973"/>
          </a:xfrm>
          <a:prstGeom prst="rect">
            <a:avLst/>
          </a:prstGeom>
        </p:spPr>
      </p:pic>
      <p:sp>
        <p:nvSpPr>
          <p:cNvPr id="9" name="Rectángulo 8">
            <a:extLst>
              <a:ext uri="{FF2B5EF4-FFF2-40B4-BE49-F238E27FC236}">
                <a16:creationId xmlns:a16="http://schemas.microsoft.com/office/drawing/2014/main" id="{3DE3B2C1-6623-42A2-B810-AB58C9421884}"/>
              </a:ext>
            </a:extLst>
          </p:cNvPr>
          <p:cNvSpPr/>
          <p:nvPr/>
        </p:nvSpPr>
        <p:spPr>
          <a:xfrm>
            <a:off x="3978862" y="6717"/>
            <a:ext cx="5154016"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http://fgalindosoria.com/fractales_y_bichos/index.htm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355957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39DF0FA7-3E45-4F5D-B572-DE1FF3128A8E}"/>
              </a:ext>
            </a:extLst>
          </p:cNvPr>
          <p:cNvSpPr>
            <a:spLocks noGrp="1"/>
          </p:cNvSpPr>
          <p:nvPr>
            <p:ph type="sldNum" sz="quarter" idx="12"/>
          </p:nvPr>
        </p:nvSpPr>
        <p:spPr/>
        <p:txBody>
          <a:bodyPr/>
          <a:lstStyle/>
          <a:p>
            <a:pPr>
              <a:defRPr/>
            </a:pPr>
            <a:fld id="{F31FB311-40BF-43AE-8ABE-82D8F78C699E}" type="slidenum">
              <a:rPr lang="es-ES" altLang="es-MX" smtClean="0"/>
              <a:pPr>
                <a:defRPr/>
              </a:pPr>
              <a:t>28</a:t>
            </a:fld>
            <a:endParaRPr lang="es-ES" altLang="es-MX"/>
          </a:p>
        </p:txBody>
      </p:sp>
      <p:sp>
        <p:nvSpPr>
          <p:cNvPr id="3" name="Rectangle 1">
            <a:extLst>
              <a:ext uri="{FF2B5EF4-FFF2-40B4-BE49-F238E27FC236}">
                <a16:creationId xmlns:a16="http://schemas.microsoft.com/office/drawing/2014/main" id="{49776CE2-3870-4B38-959A-CCC1418759E7}"/>
              </a:ext>
            </a:extLst>
          </p:cNvPr>
          <p:cNvSpPr>
            <a:spLocks noChangeArrowheads="1"/>
          </p:cNvSpPr>
          <p:nvPr/>
        </p:nvSpPr>
        <p:spPr bwMode="auto">
          <a:xfrm>
            <a:off x="0" y="-100401"/>
            <a:ext cx="8876712" cy="658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2400" b="1" i="0" u="none" strike="noStrike" cap="none" normalizeH="0" baseline="0" dirty="0">
                <a:ln>
                  <a:noFill/>
                </a:ln>
                <a:solidFill>
                  <a:schemeClr val="tx1"/>
                </a:solidFill>
                <a:effectLst/>
                <a:latin typeface="Arial" panose="020B0604020202020204" pitchFamily="34" charset="0"/>
              </a:rPr>
              <a:t>Nuevos indicios sugieren que el Universo podría ser fractal</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s-MX" sz="2400" b="1" i="0" u="none" strike="noStrike" cap="none" normalizeH="0" baseline="0" dirty="0">
                <a:ln>
                  <a:noFill/>
                </a:ln>
                <a:solidFill>
                  <a:schemeClr val="tx1"/>
                </a:solidFill>
                <a:effectLst/>
                <a:latin typeface="Arial" panose="020B0604020202020204" pitchFamily="34" charset="0"/>
              </a:rPr>
              <a:t>Jean-Paul </a:t>
            </a:r>
            <a:r>
              <a:rPr kumimoji="0" lang="fr-FR" altLang="es-MX" sz="2400" b="1" i="0" u="none" strike="noStrike" cap="none" normalizeH="0" baseline="0" dirty="0" err="1">
                <a:ln>
                  <a:noFill/>
                </a:ln>
                <a:solidFill>
                  <a:schemeClr val="tx1"/>
                </a:solidFill>
                <a:effectLst/>
                <a:latin typeface="Arial" panose="020B0604020202020204" pitchFamily="34" charset="0"/>
              </a:rPr>
              <a:t>Baquiast</a:t>
            </a:r>
            <a:r>
              <a:rPr kumimoji="0" lang="fr-FR" altLang="es-MX" sz="2400" b="1"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1800" b="0" i="0" u="none" strike="noStrike" cap="none" normalizeH="0" baseline="0" dirty="0">
                <a:ln>
                  <a:noFill/>
                </a:ln>
                <a:solidFill>
                  <a:schemeClr val="tx1"/>
                </a:solidFill>
                <a:effectLst/>
                <a:latin typeface="Arial" panose="020B0604020202020204" pitchFamily="34" charset="0"/>
              </a:rPr>
              <a:t>Traducción del francés: Yaiza Martínez, </a:t>
            </a:r>
            <a:r>
              <a:rPr kumimoji="0" lang="es-ES" altLang="es-MX" sz="1800" b="0" i="0" u="none" strike="noStrike" cap="none" normalizeH="0" baseline="0" dirty="0" err="1">
                <a:ln>
                  <a:noFill/>
                </a:ln>
                <a:solidFill>
                  <a:schemeClr val="tx1"/>
                </a:solidFill>
                <a:effectLst/>
                <a:latin typeface="Arial" panose="020B0604020202020204" pitchFamily="34" charset="0"/>
              </a:rPr>
              <a:t>Padronel</a:t>
            </a:r>
            <a:r>
              <a:rPr kumimoji="0" lang="es-ES" altLang="es-MX" sz="1800" b="0" i="0" u="none" strike="noStrike" cap="none" normalizeH="0" baseline="0" dirty="0">
                <a:ln>
                  <a:noFill/>
                </a:ln>
                <a:solidFill>
                  <a:schemeClr val="tx1"/>
                </a:solidFill>
                <a:effectLst/>
                <a:latin typeface="Arial" panose="020B0604020202020204" pitchFamily="34" charset="0"/>
              </a:rPr>
              <a:t>, Viernes 23 Marzo 2007</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2400" b="0" i="0" u="none" strike="noStrike" cap="none" normalizeH="0" baseline="0" dirty="0">
                <a:ln>
                  <a:noFill/>
                </a:ln>
                <a:solidFill>
                  <a:schemeClr val="tx1"/>
                </a:solidFill>
                <a:effectLst/>
                <a:latin typeface="Arial" panose="020B0604020202020204" pitchFamily="34" charset="0"/>
              </a:rPr>
              <a:t>“Las últimas observaciones del Universo sugieren que la materia oscura no se extiende de manera homogénea por el vacío, sino que forma estructuras fractales. Aunque esta teoría tiene ya diez años, las nuevas evidencias ponen de manifiesto su consistencia y plantean que quizá un mecanismo alternativo no descrito por la teoría de la relatividad general posibilitó el desarrollo del Universo desde sus orígenes. Un principio emergente, denominado “relatividad de escala”, sostiene que dicha </a:t>
            </a:r>
            <a:r>
              <a:rPr kumimoji="0" lang="es-ES" altLang="es-MX" sz="2400" b="0" i="0" u="none" strike="noStrike" cap="none" normalizeH="0" baseline="0" dirty="0" err="1">
                <a:ln>
                  <a:noFill/>
                </a:ln>
                <a:solidFill>
                  <a:schemeClr val="tx1"/>
                </a:solidFill>
                <a:effectLst/>
                <a:latin typeface="Arial" panose="020B0604020202020204" pitchFamily="34" charset="0"/>
              </a:rPr>
              <a:t>fractalidad</a:t>
            </a:r>
            <a:r>
              <a:rPr kumimoji="0" lang="es-ES" altLang="es-MX" sz="2400" b="0" i="0" u="none" strike="noStrike" cap="none" normalizeH="0" baseline="0" dirty="0">
                <a:ln>
                  <a:noFill/>
                </a:ln>
                <a:solidFill>
                  <a:schemeClr val="tx1"/>
                </a:solidFill>
                <a:effectLst/>
                <a:latin typeface="Arial" panose="020B0604020202020204" pitchFamily="34" charset="0"/>
              </a:rPr>
              <a:t>, también atribuida al espacio-tiempo, origina leyes del movimiento que son auto-organizadoras por naturaleza, capaces de producir la evolución de las estructuras de manera también fractal.” </a:t>
            </a:r>
          </a:p>
          <a:p>
            <a:pPr marL="0" marR="0" lvl="0" indent="0" algn="r" defTabSz="914400" rtl="0" eaLnBrk="0" fontAlgn="base" latinLnBrk="0" hangingPunct="0">
              <a:lnSpc>
                <a:spcPct val="100000"/>
              </a:lnSpc>
              <a:spcBef>
                <a:spcPct val="0"/>
              </a:spcBef>
              <a:spcAft>
                <a:spcPct val="0"/>
              </a:spcAft>
              <a:buClrTx/>
              <a:buSzTx/>
              <a:buFontTx/>
              <a:buNone/>
              <a:tabLst/>
            </a:pPr>
            <a:r>
              <a:rPr kumimoji="0" lang="es-ES" altLang="es-MX" sz="1800" b="0" i="0" u="none" strike="noStrike" cap="none" normalizeH="0" baseline="0" dirty="0">
                <a:ln>
                  <a:noFill/>
                </a:ln>
                <a:solidFill>
                  <a:schemeClr val="tx1"/>
                </a:solidFill>
                <a:effectLst/>
                <a:latin typeface="Arial" panose="020B0604020202020204" pitchFamily="34" charset="0"/>
              </a:rPr>
              <a:t>(Ligado, 20 de Octubre del 2008)</a:t>
            </a:r>
          </a:p>
          <a:p>
            <a:pPr marL="0" marR="0" lvl="0" indent="0" algn="r" defTabSz="914400" rtl="0" eaLnBrk="0" fontAlgn="base" latinLnBrk="0" hangingPunct="0">
              <a:lnSpc>
                <a:spcPct val="100000"/>
              </a:lnSpc>
              <a:spcBef>
                <a:spcPct val="0"/>
              </a:spcBef>
              <a:spcAft>
                <a:spcPct val="0"/>
              </a:spcAft>
              <a:buClrTx/>
              <a:buSzTx/>
              <a:buFontTx/>
              <a:buNone/>
              <a:tabLst/>
            </a:pPr>
            <a:r>
              <a:rPr kumimoji="0" lang="es-ES" altLang="es-MX" sz="1400" b="0" i="0" u="sng" strike="noStrike" cap="none" normalizeH="0" baseline="0" dirty="0">
                <a:ln>
                  <a:noFill/>
                </a:ln>
                <a:solidFill>
                  <a:schemeClr val="tx1"/>
                </a:solidFill>
                <a:effectLst/>
                <a:latin typeface="Arial" panose="020B0604020202020204" pitchFamily="34" charset="0"/>
                <a:hlinkClick r:id="rId2"/>
              </a:rPr>
              <a:t>http://padronel.net/?s=Nuevos+indicios+sugieren+que+el+Universo+podr%C3%ADa+ser+fractal</a:t>
            </a:r>
            <a:endParaRPr kumimoji="0" lang="es-ES" altLang="es-MX" sz="1400" b="0" i="0" u="none" strike="noStrike" cap="none" normalizeH="0" baseline="0" dirty="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chemeClr val="tx1"/>
                </a:solidFill>
                <a:effectLst/>
                <a:latin typeface="Arial" panose="020B0604020202020204" pitchFamily="34" charset="0"/>
              </a:rPr>
              <a:t>En    Fractal </a:t>
            </a:r>
            <a:r>
              <a:rPr kumimoji="0" lang="es-MX" altLang="es-MX" sz="1800" b="0" i="0" u="none" strike="noStrike" cap="none" normalizeH="0" baseline="0" dirty="0" err="1">
                <a:ln>
                  <a:noFill/>
                </a:ln>
                <a:solidFill>
                  <a:schemeClr val="tx1"/>
                </a:solidFill>
                <a:effectLst/>
                <a:latin typeface="Arial" panose="020B0604020202020204" pitchFamily="34" charset="0"/>
              </a:rPr>
              <a:t>Cosmology</a:t>
            </a:r>
            <a:r>
              <a:rPr kumimoji="0" lang="es-MX" altLang="es-MX" sz="1800" b="0" i="0" u="none" strike="noStrike" cap="none" normalizeH="0" baseline="0" dirty="0">
                <a:ln>
                  <a:noFill/>
                </a:ln>
                <a:solidFill>
                  <a:schemeClr val="tx1"/>
                </a:solidFill>
                <a:effectLst/>
                <a:latin typeface="Arial" panose="020B0604020202020204" pitchFamily="34" charset="0"/>
              </a:rPr>
              <a:t>,  Fractal </a:t>
            </a:r>
            <a:r>
              <a:rPr kumimoji="0" lang="es-MX" altLang="es-MX" sz="1800" b="0" i="0" u="none" strike="noStrike" cap="none" normalizeH="0" baseline="0" dirty="0" err="1">
                <a:ln>
                  <a:noFill/>
                </a:ln>
                <a:solidFill>
                  <a:schemeClr val="tx1"/>
                </a:solidFill>
                <a:effectLst/>
                <a:latin typeface="Arial" panose="020B0604020202020204" pitchFamily="34" charset="0"/>
              </a:rPr>
              <a:t>Relativity</a:t>
            </a:r>
            <a:r>
              <a:rPr kumimoji="0" lang="es-MX" altLang="es-MX" sz="1800" b="0" i="0" u="none" strike="noStrike" cap="none" normalizeH="0" baseline="0" dirty="0">
                <a:ln>
                  <a:noFill/>
                </a:ln>
                <a:solidFill>
                  <a:schemeClr val="tx1"/>
                </a:solidFill>
                <a:effectLst/>
                <a:latin typeface="Arial" panose="020B0604020202020204" pitchFamily="34" charset="0"/>
              </a:rPr>
              <a:t>, </a:t>
            </a:r>
            <a:r>
              <a:rPr kumimoji="0" lang="es-MX" altLang="es-MX" sz="1800" b="0" i="0" u="none" strike="noStrike" cap="none" normalizeH="0" baseline="0" dirty="0" err="1">
                <a:ln>
                  <a:noFill/>
                </a:ln>
                <a:solidFill>
                  <a:schemeClr val="tx1"/>
                </a:solidFill>
                <a:effectLst/>
                <a:latin typeface="Arial" panose="020B0604020202020204" pitchFamily="34" charset="0"/>
                <a:ea typeface="Courier New" panose="02070309020205020404" pitchFamily="49" charset="0"/>
              </a:rPr>
              <a:t>Scale</a:t>
            </a:r>
            <a:r>
              <a:rPr kumimoji="0" lang="es-MX" altLang="es-MX" sz="1800" b="0" i="0" u="none" strike="noStrike" cap="none" normalizeH="0" baseline="0" dirty="0">
                <a:ln>
                  <a:noFill/>
                </a:ln>
                <a:solidFill>
                  <a:schemeClr val="tx1"/>
                </a:solidFill>
                <a:effectLst/>
                <a:latin typeface="Arial" panose="020B0604020202020204" pitchFamily="34" charset="0"/>
                <a:ea typeface="Courier New" panose="02070309020205020404" pitchFamily="49" charset="0"/>
              </a:rPr>
              <a:t> </a:t>
            </a:r>
            <a:r>
              <a:rPr kumimoji="0" lang="es-MX" altLang="es-MX" sz="1800" b="0" i="0" u="none" strike="noStrike" cap="none" normalizeH="0" baseline="0" dirty="0" err="1">
                <a:ln>
                  <a:noFill/>
                </a:ln>
                <a:solidFill>
                  <a:schemeClr val="tx1"/>
                </a:solidFill>
                <a:effectLst/>
                <a:latin typeface="Arial" panose="020B0604020202020204" pitchFamily="34" charset="0"/>
                <a:ea typeface="Courier New" panose="02070309020205020404" pitchFamily="49" charset="0"/>
              </a:rPr>
              <a:t>Relativity</a:t>
            </a:r>
            <a:r>
              <a:rPr kumimoji="0" lang="es-MX" altLang="es-MX" sz="1800" b="0" i="0" u="none" strike="noStrike" cap="none" normalizeH="0" baseline="0" dirty="0">
                <a:ln>
                  <a:noFill/>
                </a:ln>
                <a:solidFill>
                  <a:schemeClr val="tx1"/>
                </a:solidFill>
                <a:effectLst/>
                <a:latin typeface="Arial" panose="020B0604020202020204" pitchFamily="34" charset="0"/>
                <a:ea typeface="Courier New" panose="02070309020205020404" pitchFamily="49" charset="0"/>
              </a:rPr>
              <a:t> and Fractal </a:t>
            </a:r>
            <a:r>
              <a:rPr kumimoji="0" lang="es-MX" altLang="es-MX" sz="1800" b="0" i="0" u="none" strike="noStrike" cap="none" normalizeH="0" baseline="0" dirty="0" err="1">
                <a:ln>
                  <a:noFill/>
                </a:ln>
                <a:solidFill>
                  <a:schemeClr val="tx1"/>
                </a:solidFill>
                <a:effectLst/>
                <a:latin typeface="Arial" panose="020B0604020202020204" pitchFamily="34" charset="0"/>
                <a:ea typeface="Courier New" panose="02070309020205020404" pitchFamily="49" charset="0"/>
              </a:rPr>
              <a:t>Space</a:t>
            </a:r>
            <a:r>
              <a:rPr kumimoji="0" lang="es-MX" altLang="es-MX" sz="1800" b="0" i="0" u="none" strike="noStrike" cap="none" normalizeH="0" baseline="0" dirty="0">
                <a:ln>
                  <a:noFill/>
                </a:ln>
                <a:solidFill>
                  <a:schemeClr val="tx1"/>
                </a:solidFill>
                <a:effectLst/>
                <a:latin typeface="Arial" panose="020B0604020202020204" pitchFamily="34" charset="0"/>
                <a:ea typeface="Courier New" panose="02070309020205020404" pitchFamily="49" charset="0"/>
              </a:rPr>
              <a:t>-Time</a:t>
            </a:r>
            <a:endParaRPr kumimoji="0" lang="es-MX" altLang="es-MX" sz="1800" b="0" i="0" u="none" strike="noStrike" cap="none" normalizeH="0" baseline="0" dirty="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s-ES" altLang="es-MX" sz="1800" b="0" i="0" u="none" strike="noStrike" cap="none" normalizeH="0" baseline="0" dirty="0">
                <a:ln>
                  <a:noFill/>
                </a:ln>
                <a:solidFill>
                  <a:schemeClr val="tx1"/>
                </a:solidFill>
                <a:effectLst/>
                <a:latin typeface="Arial" panose="020B0604020202020204" pitchFamily="34" charset="0"/>
              </a:rPr>
              <a:t>Dentro de    </a:t>
            </a:r>
            <a:r>
              <a:rPr kumimoji="0" lang="es-ES" altLang="es-MX" sz="1800" b="0" i="0" u="none" strike="noStrike" cap="none" normalizeH="0" baseline="0" dirty="0">
                <a:ln>
                  <a:noFill/>
                </a:ln>
                <a:solidFill>
                  <a:schemeClr val="tx1"/>
                </a:solidFill>
                <a:effectLst/>
                <a:latin typeface="Arial" panose="020B0604020202020204" pitchFamily="34" charset="0"/>
                <a:hlinkClick r:id="rId3"/>
              </a:rPr>
              <a:t>http://www.fgalindosoria.com/transfinitoydinamicadimensional/</a:t>
            </a:r>
            <a:endParaRPr kumimoji="0" lang="es-ES"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81239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7C6A773-39CE-4323-9488-02CD8601FC5B}"/>
              </a:ext>
            </a:extLst>
          </p:cNvPr>
          <p:cNvSpPr/>
          <p:nvPr/>
        </p:nvSpPr>
        <p:spPr>
          <a:xfrm>
            <a:off x="1" y="0"/>
            <a:ext cx="9143999" cy="4524315"/>
          </a:xfrm>
          <a:prstGeom prst="rect">
            <a:avLst/>
          </a:prstGeom>
        </p:spPr>
        <p:txBody>
          <a:bodyPr wrap="square">
            <a:spAutoFit/>
          </a:bodyPr>
          <a:lstStyle/>
          <a:p>
            <a:r>
              <a:rPr lang="es-MX" sz="2400" b="1" dirty="0"/>
              <a:t>ACERCA DEL CONTINUO DIMENSIONAL: Un Universo Fractal</a:t>
            </a:r>
          </a:p>
          <a:p>
            <a:pPr algn="r"/>
            <a:r>
              <a:rPr lang="es-MX" sz="1400" dirty="0">
                <a:hlinkClick r:id="rId2"/>
              </a:rPr>
              <a:t>http://www.fgalindosoria.com/transfinitoydinamicadimensional/continuodimensional/cont_di2.htm</a:t>
            </a:r>
            <a:endParaRPr lang="es-MX" sz="1400" dirty="0"/>
          </a:p>
          <a:p>
            <a:r>
              <a:rPr lang="es-MX" dirty="0"/>
              <a:t>En este trabajo se presenta el espacio continuo dimensional, como un espacio en el cual se tienen tantas dimensiones como números reales, es decir es un espacio donde no se tienen 1,2,..o n dimensiones sino un numero </a:t>
            </a:r>
            <a:r>
              <a:rPr lang="es-MX" dirty="0" err="1"/>
              <a:t>transfinito</a:t>
            </a:r>
            <a:r>
              <a:rPr lang="es-MX" dirty="0"/>
              <a:t> de dimensiones y que se puede ver como un continuo de dimensiones en forma parecida a como una recta se ve como un continuo de puntos.</a:t>
            </a:r>
          </a:p>
          <a:p>
            <a:endParaRPr lang="es-MX" sz="1200" dirty="0"/>
          </a:p>
          <a:p>
            <a:r>
              <a:rPr lang="es-MX" dirty="0"/>
              <a:t>Como primer punto y con el fin de dar contexto a la idea se parte de los conceptos de fractal y de dimensión fractal y se muestran algunos ejemplos tomados de la Física, donde el concepto de dimensión fractal es fundamental, ya que se ha encontrado que existen objetos y fenómenos cuyo comportamiento depende de su dimensión fractal.</a:t>
            </a:r>
          </a:p>
          <a:p>
            <a:endParaRPr lang="es-MX" sz="1200" dirty="0"/>
          </a:p>
          <a:p>
            <a:r>
              <a:rPr lang="es-MX" dirty="0"/>
              <a:t>…se ven algunas de las técnicas que se manejan para encontrar la dimensión fractal y se muestra que para cualquier numero real x e [0,1) existe un objeto fractal que tiene dimensión x.</a:t>
            </a:r>
          </a:p>
          <a:p>
            <a:endParaRPr lang="es-MX" sz="1200" dirty="0"/>
          </a:p>
          <a:p>
            <a:r>
              <a:rPr lang="es-MX" dirty="0"/>
              <a:t>Finalmente se generaliza la idea y se plantea que el numero de dimensiones que existen son tantas como los numero reales y conforman el continuo dimensional.</a:t>
            </a:r>
          </a:p>
        </p:txBody>
      </p:sp>
      <p:sp>
        <p:nvSpPr>
          <p:cNvPr id="5" name="Rectángulo 4">
            <a:extLst>
              <a:ext uri="{FF2B5EF4-FFF2-40B4-BE49-F238E27FC236}">
                <a16:creationId xmlns:a16="http://schemas.microsoft.com/office/drawing/2014/main" id="{30F30738-B8B9-46A9-A33B-6FE270666A15}"/>
              </a:ext>
            </a:extLst>
          </p:cNvPr>
          <p:cNvSpPr/>
          <p:nvPr/>
        </p:nvSpPr>
        <p:spPr>
          <a:xfrm>
            <a:off x="0" y="4524315"/>
            <a:ext cx="9143999" cy="2400657"/>
          </a:xfrm>
          <a:prstGeom prst="rect">
            <a:avLst/>
          </a:prstGeom>
        </p:spPr>
        <p:txBody>
          <a:bodyPr wrap="square">
            <a:spAutoFit/>
          </a:bodyPr>
          <a:lstStyle/>
          <a:p>
            <a:r>
              <a:rPr lang="es-ES" sz="2400" b="1" dirty="0"/>
              <a:t>Espacio con un número </a:t>
            </a:r>
            <a:r>
              <a:rPr lang="es-ES" sz="2400" b="1" dirty="0" err="1"/>
              <a:t>transfinito</a:t>
            </a:r>
            <a:r>
              <a:rPr lang="es-ES" sz="2400" b="1" dirty="0"/>
              <a:t> de dimensiones</a:t>
            </a:r>
          </a:p>
          <a:p>
            <a:r>
              <a:rPr lang="es-MX" dirty="0"/>
              <a:t>Los </a:t>
            </a:r>
            <a:r>
              <a:rPr lang="es-MX" b="1" dirty="0"/>
              <a:t>espacios con un </a:t>
            </a:r>
            <a:r>
              <a:rPr lang="es-MX" b="1" dirty="0">
                <a:hlinkClick r:id="rId3" tooltip="Número transfinito"/>
              </a:rPr>
              <a:t>número </a:t>
            </a:r>
            <a:r>
              <a:rPr lang="es-MX" b="1" dirty="0" err="1">
                <a:hlinkClick r:id="rId3" tooltip="Número transfinito"/>
              </a:rPr>
              <a:t>transfinito</a:t>
            </a:r>
            <a:r>
              <a:rPr lang="es-MX" b="1" dirty="0"/>
              <a:t> de dimensiones</a:t>
            </a:r>
            <a:r>
              <a:rPr lang="es-MX" dirty="0"/>
              <a:t> o </a:t>
            </a:r>
            <a:r>
              <a:rPr lang="es-MX" dirty="0">
                <a:hlinkClick r:id="rId4" tooltip="Espacios transfinito dimensionales"/>
              </a:rPr>
              <a:t>espacios </a:t>
            </a:r>
            <a:r>
              <a:rPr lang="es-MX" dirty="0" err="1">
                <a:hlinkClick r:id="rId4" tooltip="Espacios transfinito dimensionales"/>
              </a:rPr>
              <a:t>transfinito</a:t>
            </a:r>
            <a:r>
              <a:rPr lang="es-MX" dirty="0">
                <a:hlinkClick r:id="rId4" tooltip="Espacios transfinito dimensionales"/>
              </a:rPr>
              <a:t> dimensionales</a:t>
            </a:r>
            <a:r>
              <a:rPr lang="es-MX" dirty="0"/>
              <a:t> surgen como una generalización de los </a:t>
            </a:r>
            <a:r>
              <a:rPr lang="es-MX" dirty="0">
                <a:hlinkClick r:id="rId5" tooltip="Espacios euclidianos"/>
              </a:rPr>
              <a:t>espacios euclidianos</a:t>
            </a:r>
            <a:r>
              <a:rPr lang="es-MX" dirty="0"/>
              <a:t>, de los </a:t>
            </a:r>
            <a:r>
              <a:rPr lang="es-MX" dirty="0">
                <a:hlinkClick r:id="rId6" tooltip="Espacios de Riemann (aún no redactado)"/>
              </a:rPr>
              <a:t>espacios de Riemann</a:t>
            </a:r>
            <a:r>
              <a:rPr lang="es-MX" dirty="0"/>
              <a:t> (espacios </a:t>
            </a:r>
            <a:r>
              <a:rPr lang="es-MX" i="1" dirty="0"/>
              <a:t>n</a:t>
            </a:r>
            <a:r>
              <a:rPr lang="es-MX" dirty="0"/>
              <a:t>-dimensionales con curvatura), de los </a:t>
            </a:r>
            <a:r>
              <a:rPr lang="es-MX" dirty="0">
                <a:hlinkClick r:id="rId7" tooltip="Espacios de Hilbert"/>
              </a:rPr>
              <a:t>espacios de Hilbert</a:t>
            </a:r>
            <a:r>
              <a:rPr lang="es-MX" dirty="0"/>
              <a:t> (espacios con un número infinito de dimensiones) y generalizan el estudio de los espacios </a:t>
            </a:r>
            <a:r>
              <a:rPr lang="es-MX" dirty="0">
                <a:hlinkClick r:id="rId8" tooltip="Continuo dimensional"/>
              </a:rPr>
              <a:t>continuo dimensional</a:t>
            </a:r>
            <a:r>
              <a:rPr lang="es-MX" dirty="0"/>
              <a:t> (espacios que tienen tantas dimensiones como la </a:t>
            </a:r>
            <a:r>
              <a:rPr lang="es-MX" dirty="0">
                <a:hlinkClick r:id="rId9" tooltip="Cardinalidad de los números reales"/>
              </a:rPr>
              <a:t>cardinalidad de los números reales</a:t>
            </a:r>
            <a:r>
              <a:rPr lang="es-MX" dirty="0"/>
              <a:t>), ya que estudian los espacios que tienen una </a:t>
            </a:r>
            <a:r>
              <a:rPr lang="es-MX" dirty="0">
                <a:hlinkClick r:id="rId10" tooltip="Cardinalidad"/>
              </a:rPr>
              <a:t>cardinalidad</a:t>
            </a:r>
            <a:r>
              <a:rPr lang="es-MX" dirty="0"/>
              <a:t> mayor que la </a:t>
            </a:r>
            <a:r>
              <a:rPr lang="es-MX" dirty="0">
                <a:hlinkClick r:id="rId11" tooltip="Cardinalidad de los números naturales"/>
              </a:rPr>
              <a:t>cardinalidad de los números naturales</a:t>
            </a:r>
            <a:r>
              <a:rPr lang="es-MX" dirty="0"/>
              <a:t>.</a:t>
            </a:r>
          </a:p>
          <a:p>
            <a:pPr algn="r"/>
            <a:r>
              <a:rPr lang="es-MX" sz="1400" dirty="0">
                <a:hlinkClick r:id="rId12"/>
              </a:rPr>
              <a:t>https://es.wikipedia.org/wiki/Espacio_con_un_n%C3%BAmero_transfinito_de_dimensiones</a:t>
            </a:r>
            <a:endParaRPr lang="es-MX" sz="1400" dirty="0"/>
          </a:p>
        </p:txBody>
      </p:sp>
    </p:spTree>
    <p:extLst>
      <p:ext uri="{BB962C8B-B14F-4D97-AF65-F5344CB8AC3E}">
        <p14:creationId xmlns:p14="http://schemas.microsoft.com/office/powerpoint/2010/main" val="3523262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6A47691-AF64-49F1-831D-F8B0435F1CFD}"/>
              </a:ext>
            </a:extLst>
          </p:cNvPr>
          <p:cNvSpPr/>
          <p:nvPr/>
        </p:nvSpPr>
        <p:spPr>
          <a:xfrm>
            <a:off x="137157" y="1192219"/>
            <a:ext cx="8936501" cy="3477875"/>
          </a:xfrm>
          <a:prstGeom prst="rect">
            <a:avLst/>
          </a:prstGeom>
        </p:spPr>
        <p:txBody>
          <a:bodyPr wrap="square">
            <a:spAutoFit/>
          </a:bodyPr>
          <a:lstStyle/>
          <a:p>
            <a:r>
              <a:rPr lang="es-ES_tradnl" sz="3000" b="1" i="1" dirty="0">
                <a:solidFill>
                  <a:schemeClr val="tx1">
                    <a:lumMod val="90000"/>
                  </a:schemeClr>
                </a:solidFill>
                <a:latin typeface="Times New Roman" panose="02020603050405020304" pitchFamily="18" charset="0"/>
              </a:rPr>
              <a:t>La palabra </a:t>
            </a:r>
            <a:r>
              <a:rPr lang="es-ES_tradnl" sz="3300" b="1" i="1" dirty="0">
                <a:solidFill>
                  <a:schemeClr val="tx2"/>
                </a:solidFill>
                <a:latin typeface="+mj-lt"/>
                <a:ea typeface="+mj-ea"/>
                <a:cs typeface="+mj-cs"/>
              </a:rPr>
              <a:t>Información</a:t>
            </a:r>
            <a:r>
              <a:rPr lang="es-ES_tradnl" sz="3000" i="1" dirty="0">
                <a:latin typeface="Times New Roman" panose="02020603050405020304" pitchFamily="18" charset="0"/>
                <a:ea typeface="Calibri" panose="020F0502020204030204" pitchFamily="34" charset="0"/>
              </a:rPr>
              <a:t> </a:t>
            </a:r>
            <a:r>
              <a:rPr lang="es-ES_tradnl" sz="3000" b="1" i="1" dirty="0">
                <a:solidFill>
                  <a:schemeClr val="tx1">
                    <a:lumMod val="90000"/>
                  </a:schemeClr>
                </a:solidFill>
                <a:latin typeface="Times New Roman" panose="02020603050405020304" pitchFamily="18" charset="0"/>
              </a:rPr>
              <a:t>está formada por dos vocablos de origen latino que son: </a:t>
            </a:r>
          </a:p>
          <a:p>
            <a:pPr algn="r"/>
            <a:r>
              <a:rPr lang="es-ES_tradnl" sz="3000" b="1" i="1" dirty="0">
                <a:solidFill>
                  <a:schemeClr val="tx1">
                    <a:lumMod val="75000"/>
                  </a:schemeClr>
                </a:solidFill>
                <a:latin typeface="Times New Roman" panose="02020603050405020304" pitchFamily="18" charset="0"/>
              </a:rPr>
              <a:t>in</a:t>
            </a:r>
            <a:r>
              <a:rPr lang="es-ES_tradnl" sz="3000" i="1" dirty="0">
                <a:latin typeface="Times New Roman" panose="02020603050405020304" pitchFamily="18" charset="0"/>
                <a:ea typeface="Calibri" panose="020F0502020204030204" pitchFamily="34" charset="0"/>
              </a:rPr>
              <a:t>, </a:t>
            </a:r>
            <a:r>
              <a:rPr lang="es-ES_tradnl" sz="3000" b="1" i="1" dirty="0">
                <a:solidFill>
                  <a:schemeClr val="tx1">
                    <a:lumMod val="90000"/>
                  </a:schemeClr>
                </a:solidFill>
                <a:latin typeface="Times New Roman" panose="02020603050405020304" pitchFamily="18" charset="0"/>
              </a:rPr>
              <a:t>que significa </a:t>
            </a:r>
            <a:r>
              <a:rPr lang="es-ES_tradnl" sz="3000" b="1" i="1" dirty="0">
                <a:solidFill>
                  <a:schemeClr val="tx1">
                    <a:lumMod val="75000"/>
                  </a:schemeClr>
                </a:solidFill>
                <a:latin typeface="Times New Roman" panose="02020603050405020304" pitchFamily="18" charset="0"/>
                <a:ea typeface="Calibri" panose="020F0502020204030204" pitchFamily="34" charset="0"/>
              </a:rPr>
              <a:t>en, dentro de</a:t>
            </a:r>
            <a:r>
              <a:rPr lang="es-ES_tradnl" sz="3000" i="1" dirty="0">
                <a:latin typeface="Times New Roman" panose="02020603050405020304" pitchFamily="18" charset="0"/>
                <a:ea typeface="Calibri" panose="020F0502020204030204" pitchFamily="34" charset="0"/>
              </a:rPr>
              <a:t>, </a:t>
            </a:r>
          </a:p>
          <a:p>
            <a:pPr algn="ctr"/>
            <a:endParaRPr lang="es-ES_tradnl" sz="900" i="1" dirty="0">
              <a:latin typeface="Times New Roman" panose="02020603050405020304" pitchFamily="18" charset="0"/>
              <a:ea typeface="Calibri" panose="020F0502020204030204" pitchFamily="34" charset="0"/>
            </a:endParaRPr>
          </a:p>
          <a:p>
            <a:pPr algn="r"/>
            <a:r>
              <a:rPr lang="es-ES_tradnl" sz="3000" i="1" dirty="0">
                <a:latin typeface="Times New Roman" panose="02020603050405020304" pitchFamily="18" charset="0"/>
                <a:ea typeface="Calibri" panose="020F0502020204030204" pitchFamily="34" charset="0"/>
              </a:rPr>
              <a:t>y </a:t>
            </a:r>
            <a:r>
              <a:rPr lang="es-ES_tradnl" sz="3000" b="1" i="1" dirty="0">
                <a:solidFill>
                  <a:schemeClr val="tx1">
                    <a:lumMod val="75000"/>
                  </a:schemeClr>
                </a:solidFill>
                <a:latin typeface="Times New Roman" panose="02020603050405020304" pitchFamily="18" charset="0"/>
              </a:rPr>
              <a:t>formare</a:t>
            </a:r>
            <a:r>
              <a:rPr lang="es-ES_tradnl" sz="3000" i="1" dirty="0">
                <a:latin typeface="Times New Roman" panose="02020603050405020304" pitchFamily="18" charset="0"/>
                <a:ea typeface="Calibri" panose="020F0502020204030204" pitchFamily="34" charset="0"/>
              </a:rPr>
              <a:t> </a:t>
            </a:r>
            <a:r>
              <a:rPr lang="es-ES_tradnl" sz="3000" b="1" i="1" dirty="0">
                <a:solidFill>
                  <a:schemeClr val="tx1">
                    <a:lumMod val="90000"/>
                  </a:schemeClr>
                </a:solidFill>
                <a:latin typeface="Times New Roman" panose="02020603050405020304" pitchFamily="18" charset="0"/>
              </a:rPr>
              <a:t>que significa </a:t>
            </a:r>
            <a:r>
              <a:rPr lang="es-ES_tradnl" sz="3000" b="1" i="1" dirty="0">
                <a:solidFill>
                  <a:schemeClr val="tx1">
                    <a:lumMod val="75000"/>
                  </a:schemeClr>
                </a:solidFill>
                <a:latin typeface="Times New Roman" panose="02020603050405020304" pitchFamily="18" charset="0"/>
              </a:rPr>
              <a:t>dar forma</a:t>
            </a:r>
            <a:r>
              <a:rPr lang="es-ES_tradnl" sz="3000" i="1" dirty="0">
                <a:latin typeface="Times New Roman" panose="02020603050405020304" pitchFamily="18" charset="0"/>
                <a:ea typeface="Calibri" panose="020F0502020204030204" pitchFamily="34" charset="0"/>
              </a:rPr>
              <a:t>. </a:t>
            </a:r>
          </a:p>
          <a:p>
            <a:pPr algn="r"/>
            <a:endParaRPr lang="es-MX" altLang="es-MX" sz="2800" b="1" dirty="0"/>
          </a:p>
          <a:p>
            <a:pPr algn="r"/>
            <a:r>
              <a:rPr lang="es-MX" altLang="es-MX" sz="3000" b="1" dirty="0">
                <a:solidFill>
                  <a:schemeClr val="tx2">
                    <a:lumMod val="60000"/>
                    <a:lumOff val="40000"/>
                  </a:schemeClr>
                </a:solidFill>
              </a:rPr>
              <a:t>In   Formare </a:t>
            </a:r>
          </a:p>
          <a:p>
            <a:pPr algn="r"/>
            <a:r>
              <a:rPr lang="es-ES_tradnl" sz="3000" i="1" dirty="0">
                <a:latin typeface="Times New Roman" panose="02020603050405020304" pitchFamily="18" charset="0"/>
                <a:ea typeface="Calibri" panose="020F0502020204030204" pitchFamily="34" charset="0"/>
              </a:rPr>
              <a:t>“</a:t>
            </a:r>
            <a:r>
              <a:rPr lang="es-ES_tradnl" sz="3000" b="1" i="1" dirty="0">
                <a:solidFill>
                  <a:schemeClr val="tx1">
                    <a:lumMod val="75000"/>
                  </a:schemeClr>
                </a:solidFill>
                <a:latin typeface="Times New Roman" panose="02020603050405020304" pitchFamily="18" charset="0"/>
              </a:rPr>
              <a:t>lo que da la forma interna</a:t>
            </a:r>
            <a:endParaRPr lang="es-MX" sz="3000" dirty="0">
              <a:latin typeface="Times New Roman" panose="02020603050405020304" pitchFamily="18" charset="0"/>
              <a:ea typeface="Calibri" panose="020F0502020204030204" pitchFamily="34" charset="0"/>
            </a:endParaRPr>
          </a:p>
        </p:txBody>
      </p:sp>
      <p:sp>
        <p:nvSpPr>
          <p:cNvPr id="2" name="Rectángulo 1">
            <a:extLst>
              <a:ext uri="{FF2B5EF4-FFF2-40B4-BE49-F238E27FC236}">
                <a16:creationId xmlns:a16="http://schemas.microsoft.com/office/drawing/2014/main" id="{789726C5-86AB-462E-9627-9436C142362F}"/>
              </a:ext>
            </a:extLst>
          </p:cNvPr>
          <p:cNvSpPr/>
          <p:nvPr/>
        </p:nvSpPr>
        <p:spPr>
          <a:xfrm>
            <a:off x="434336" y="4908548"/>
            <a:ext cx="8539089" cy="1446550"/>
          </a:xfrm>
          <a:prstGeom prst="rect">
            <a:avLst/>
          </a:prstGeom>
        </p:spPr>
        <p:txBody>
          <a:bodyPr wrap="square">
            <a:spAutoFit/>
          </a:bodyPr>
          <a:lstStyle/>
          <a:p>
            <a:pPr lvl="0"/>
            <a:r>
              <a:rPr lang="es-ES_tradnl" sz="3000" b="1" dirty="0">
                <a:solidFill>
                  <a:schemeClr val="tx2">
                    <a:lumMod val="60000"/>
                    <a:lumOff val="40000"/>
                  </a:schemeClr>
                </a:solidFill>
              </a:rPr>
              <a:t>Por lo que Información significa </a:t>
            </a:r>
          </a:p>
          <a:p>
            <a:pPr lvl="0"/>
            <a:r>
              <a:rPr lang="es-ES_tradnl" sz="3000" b="1" dirty="0">
                <a:solidFill>
                  <a:schemeClr val="tx2">
                    <a:lumMod val="60000"/>
                    <a:lumOff val="40000"/>
                  </a:schemeClr>
                </a:solidFill>
              </a:rPr>
              <a:t>“forma interna”, “lo que da la forma interna”</a:t>
            </a:r>
            <a:endParaRPr lang="es-MX" sz="3000" b="1" dirty="0">
              <a:solidFill>
                <a:schemeClr val="tx2">
                  <a:lumMod val="60000"/>
                  <a:lumOff val="40000"/>
                </a:schemeClr>
              </a:solidFill>
            </a:endParaRPr>
          </a:p>
          <a:p>
            <a:pPr lvl="0" algn="r"/>
            <a:r>
              <a:rPr lang="es-ES" sz="2800" u="sng" dirty="0">
                <a:solidFill>
                  <a:srgbClr val="0563C1"/>
                </a:solidFill>
                <a:latin typeface="Times New Roman" panose="02020603050405020304" pitchFamily="18" charset="0"/>
                <a:ea typeface="Calibri" panose="020F0502020204030204" pitchFamily="34" charset="0"/>
                <a:hlinkClick r:id="rId2"/>
              </a:rPr>
              <a:t>http://www.fgalindosoria.com/informatica/information/</a:t>
            </a:r>
            <a:endParaRPr lang="es-MX" sz="2800" dirty="0">
              <a:solidFill>
                <a:srgbClr val="FFFFCC"/>
              </a:solidFill>
              <a:latin typeface="Times New Roman" panose="02020603050405020304" pitchFamily="18" charset="0"/>
              <a:ea typeface="Calibri" panose="020F0502020204030204" pitchFamily="34" charset="0"/>
            </a:endParaRPr>
          </a:p>
        </p:txBody>
      </p:sp>
      <p:sp>
        <p:nvSpPr>
          <p:cNvPr id="4" name="Rectángulo 3">
            <a:extLst>
              <a:ext uri="{FF2B5EF4-FFF2-40B4-BE49-F238E27FC236}">
                <a16:creationId xmlns:a16="http://schemas.microsoft.com/office/drawing/2014/main" id="{82DC1CD2-27D9-4FCC-95AB-76F2EA9CA224}"/>
              </a:ext>
            </a:extLst>
          </p:cNvPr>
          <p:cNvSpPr/>
          <p:nvPr/>
        </p:nvSpPr>
        <p:spPr>
          <a:xfrm>
            <a:off x="137157" y="69525"/>
            <a:ext cx="3974165" cy="923330"/>
          </a:xfrm>
          <a:prstGeom prst="rect">
            <a:avLst/>
          </a:prstGeom>
        </p:spPr>
        <p:txBody>
          <a:bodyPr wrap="none">
            <a:spAutoFit/>
          </a:bodyPr>
          <a:lstStyle/>
          <a:p>
            <a:r>
              <a:rPr lang="es-ES_tradnl" sz="5400" b="1" dirty="0">
                <a:solidFill>
                  <a:srgbClr val="000000"/>
                </a:solidFill>
              </a:rPr>
              <a:t>Información</a:t>
            </a:r>
            <a:r>
              <a:rPr lang="es-ES_tradnl" sz="3000" i="1" dirty="0">
                <a:solidFill>
                  <a:srgbClr val="000000"/>
                </a:solidFill>
                <a:latin typeface="Times New Roman" panose="02020603050405020304" pitchFamily="18" charset="0"/>
                <a:ea typeface="Calibri" panose="020F0502020204030204" pitchFamily="34" charset="0"/>
              </a:rPr>
              <a:t> </a:t>
            </a:r>
            <a:endParaRPr lang="es-MX" dirty="0"/>
          </a:p>
        </p:txBody>
      </p:sp>
    </p:spTree>
    <p:extLst>
      <p:ext uri="{BB962C8B-B14F-4D97-AF65-F5344CB8AC3E}">
        <p14:creationId xmlns:p14="http://schemas.microsoft.com/office/powerpoint/2010/main" val="2987311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BCDFF08C-441E-454D-AB38-B380685EEE29}"/>
              </a:ext>
            </a:extLst>
          </p:cNvPr>
          <p:cNvSpPr>
            <a:spLocks noChangeArrowheads="1"/>
          </p:cNvSpPr>
          <p:nvPr/>
        </p:nvSpPr>
        <p:spPr bwMode="auto">
          <a:xfrm>
            <a:off x="1" y="1309459"/>
            <a:ext cx="9144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 la representación lingüística se integran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tres aspectos de la Información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los elementos, las estructuras y la relaciones semántica</a:t>
            </a:r>
          </a:p>
        </p:txBody>
      </p:sp>
      <p:sp>
        <p:nvSpPr>
          <p:cNvPr id="22" name="Rectangle 2">
            <a:extLst>
              <a:ext uri="{FF2B5EF4-FFF2-40B4-BE49-F238E27FC236}">
                <a16:creationId xmlns:a16="http://schemas.microsoft.com/office/drawing/2014/main" id="{38F64DDB-9414-4039-BAD9-875B84ECE2DE}"/>
              </a:ext>
            </a:extLst>
          </p:cNvPr>
          <p:cNvSpPr>
            <a:spLocks noChangeArrowheads="1"/>
          </p:cNvSpPr>
          <p:nvPr/>
        </p:nvSpPr>
        <p:spPr bwMode="auto">
          <a:xfrm>
            <a:off x="0" y="2943074"/>
            <a:ext cx="9144000"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Léxico</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 Unidades Léxicas o elementos o datos o </a:t>
            </a:r>
            <a:r>
              <a:rPr kumimoji="0" lang="es-MX" altLang="es-MX" sz="3200" b="1" i="0" u="none" strike="noStrike" kern="1200" cap="none" spc="0" normalizeH="0" baseline="0" noProof="0" dirty="0">
                <a:ln>
                  <a:noFill/>
                </a:ln>
                <a:solidFill>
                  <a:srgbClr val="2D2DB9">
                    <a:lumMod val="60000"/>
                    <a:lumOff val="40000"/>
                  </a:srgbClr>
                </a:solidFill>
                <a:effectLst/>
                <a:uLnTx/>
                <a:uFillTx/>
                <a:latin typeface="Times New Roman" panose="02020603050405020304" pitchFamily="18" charset="0"/>
                <a:ea typeface="+mn-ea"/>
                <a:cs typeface="Times New Roman" panose="02020603050405020304" pitchFamily="18" charset="0"/>
              </a:rPr>
              <a:t>Variables Terminales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Sintaxis</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 </a:t>
            </a: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estructura</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 Unidades sintácticas o </a:t>
            </a:r>
            <a:r>
              <a:rPr kumimoji="0" lang="es-MX" altLang="es-MX" sz="3200" b="1" i="0" u="none" strike="noStrike" kern="1200" cap="none" spc="0" normalizeH="0" baseline="0" noProof="0" dirty="0">
                <a:ln>
                  <a:noFill/>
                </a:ln>
                <a:solidFill>
                  <a:srgbClr val="2D2DB9">
                    <a:lumMod val="60000"/>
                    <a:lumOff val="40000"/>
                  </a:srgbClr>
                </a:solidFill>
                <a:effectLst/>
                <a:uLnTx/>
                <a:uFillTx/>
                <a:latin typeface="Times New Roman" panose="02020603050405020304" pitchFamily="18" charset="0"/>
                <a:ea typeface="+mn-ea"/>
                <a:cs typeface="Times New Roman" panose="02020603050405020304" pitchFamily="18" charset="0"/>
              </a:rPr>
              <a:t>Variables no terminales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Semántica</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 procesos o acciones o Variables semánticas</a:t>
            </a:r>
          </a:p>
        </p:txBody>
      </p:sp>
      <p:sp>
        <p:nvSpPr>
          <p:cNvPr id="5" name="Rectángulo 4">
            <a:extLst>
              <a:ext uri="{FF2B5EF4-FFF2-40B4-BE49-F238E27FC236}">
                <a16:creationId xmlns:a16="http://schemas.microsoft.com/office/drawing/2014/main" id="{900F5545-B798-4CEA-B6ED-8EE953311DA5}"/>
              </a:ext>
            </a:extLst>
          </p:cNvPr>
          <p:cNvSpPr/>
          <p:nvPr/>
        </p:nvSpPr>
        <p:spPr>
          <a:xfrm>
            <a:off x="965636" y="126105"/>
            <a:ext cx="7731604"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600" b="1" i="1" u="none" strike="noStrike" kern="1200" cap="none" spc="0" normalizeH="0" baseline="0" noProof="0" dirty="0">
                <a:ln>
                  <a:noFill/>
                </a:ln>
                <a:solidFill>
                  <a:srgbClr val="000000"/>
                </a:solidFill>
                <a:effectLst/>
                <a:uLnTx/>
                <a:uFillTx/>
                <a:latin typeface="Times New Roman"/>
                <a:ea typeface="+mn-ea"/>
                <a:cs typeface="Times New Roman"/>
              </a:rPr>
              <a:t>Aspectos Lingüísticos</a:t>
            </a:r>
          </a:p>
        </p:txBody>
      </p:sp>
      <p:sp>
        <p:nvSpPr>
          <p:cNvPr id="6" name="Rectángulo 5">
            <a:extLst>
              <a:ext uri="{FF2B5EF4-FFF2-40B4-BE49-F238E27FC236}">
                <a16:creationId xmlns:a16="http://schemas.microsoft.com/office/drawing/2014/main" id="{CE657F20-E31F-4377-972A-A61F0343929C}"/>
              </a:ext>
            </a:extLst>
          </p:cNvPr>
          <p:cNvSpPr/>
          <p:nvPr/>
        </p:nvSpPr>
        <p:spPr>
          <a:xfrm>
            <a:off x="3087859" y="6423349"/>
            <a:ext cx="6154615"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http://www.fgalindosoria.com/</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hlinkClick r:id="rId2"/>
              </a:rPr>
              <a:t>lingüísticamatematica</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/index.htm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1376587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F53363B-ED9A-44C8-8AC9-39D141EA7E69}"/>
              </a:ext>
            </a:extLst>
          </p:cNvPr>
          <p:cNvSpPr/>
          <p:nvPr/>
        </p:nvSpPr>
        <p:spPr>
          <a:xfrm>
            <a:off x="-1" y="707886"/>
            <a:ext cx="9144001" cy="6032421"/>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Lingüística Estructural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Ferdinand de </a:t>
            </a:r>
            <a:r>
              <a:rPr kumimoji="0" lang="es-MX" sz="1800" b="0" i="1" u="none" strike="noStrike" kern="1200" cap="none" spc="0" normalizeH="0" baseline="0" noProof="0" dirty="0">
                <a:ln>
                  <a:noFill/>
                </a:ln>
                <a:solidFill>
                  <a:srgbClr val="000000"/>
                </a:solidFill>
                <a:effectLst/>
                <a:uLnTx/>
                <a:uFillTx/>
                <a:latin typeface="Times New Roman"/>
                <a:ea typeface="+mn-ea"/>
                <a:cs typeface="Times New Roman"/>
              </a:rPr>
              <a:t>Saussure</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(Ginebra, 26 de noviembre de 1857 –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Morges</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22 de febrero de 1913) fue un lingüista suizo, cuyas ideas sirvieron para el inicio y posterior desarrollo del estudio de la lingüística moderna en el siglo XX.​​​​ Se le conoce como el padre de la "lingüística estructural“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https://es.wikipedia.org/wiki/Ferdinand_de_Saussure</a:t>
            </a:r>
            <a:endPar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Lingüística Generativo Transformacional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tras la publicación de la obra ….Estructuras Sintácticas….Noam Chomsky (Filadelfia, 1928) es el fundador de la lingüística generativa y transformacional.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http://www.csub.edu/~tfernandez_ulloa/spanishlinguistics/chomsky%20y%20la%20gramatica%20generativa.pdf</a:t>
            </a:r>
            <a:endParaRPr kumimoji="0" 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1200" b="1"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Enfoque Lingüístico</a:t>
            </a:r>
            <a:endParaRPr kumimoji="0" lang="es-MX" altLang="es-MX" sz="40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Cualquier cosa se puede ver como una oración de algún lenguaje</a:t>
            </a:r>
          </a:p>
          <a:p>
            <a:pPr lvl="0" algn="ctr" defTabSz="914400" eaLnBrk="0" fontAlgn="base" hangingPunct="0">
              <a:spcBef>
                <a:spcPct val="0"/>
              </a:spcBef>
              <a:spcAft>
                <a:spcPct val="0"/>
              </a:spcAft>
              <a:defRPr/>
            </a:pPr>
            <a:r>
              <a:rPr lang="es-MX" dirty="0">
                <a:solidFill>
                  <a:srgbClr val="000000"/>
                </a:solidFill>
                <a:hlinkClick r:id="rId4"/>
              </a:rPr>
              <a:t>http://www.fgalindosoria.com/linguisticamatematica/#enfoque_linguistico</a:t>
            </a:r>
            <a:endParaRPr lang="es-MX" dirty="0">
              <a:solidFill>
                <a:srgbClr val="000000"/>
              </a:solidFill>
            </a:endParaRPr>
          </a:p>
          <a:p>
            <a:pPr lvl="0" algn="ctr" defTabSz="914400" eaLnBrk="0" fontAlgn="base" hangingPunct="0">
              <a:spcBef>
                <a:spcPct val="0"/>
              </a:spcBef>
              <a:spcAft>
                <a:spcPct val="0"/>
              </a:spcAft>
              <a:defRPr/>
            </a:pPr>
            <a:endParaRPr kumimoji="0" lang="es-MX" sz="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5"/>
              </a:rPr>
              <a:t>http://www.fgalindosoria.com/</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hlinkClick r:id="rId5"/>
              </a:rPr>
              <a:t>lingüísticamatematica</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5"/>
              </a:rPr>
              <a:t>/index.htm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3" name="Rectángulo 2">
            <a:extLst>
              <a:ext uri="{FF2B5EF4-FFF2-40B4-BE49-F238E27FC236}">
                <a16:creationId xmlns:a16="http://schemas.microsoft.com/office/drawing/2014/main" id="{98C66A70-1DAB-41CB-8138-AA72CF40E69B}"/>
              </a:ext>
            </a:extLst>
          </p:cNvPr>
          <p:cNvSpPr/>
          <p:nvPr/>
        </p:nvSpPr>
        <p:spPr>
          <a:xfrm>
            <a:off x="0" y="0"/>
            <a:ext cx="7891006" cy="707886"/>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Tres Revoluciones en la Lingüística</a:t>
            </a:r>
          </a:p>
        </p:txBody>
      </p:sp>
    </p:spTree>
    <p:extLst>
      <p:ext uri="{BB962C8B-B14F-4D97-AF65-F5344CB8AC3E}">
        <p14:creationId xmlns:p14="http://schemas.microsoft.com/office/powerpoint/2010/main" val="1216079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52E124F-713A-4259-BC4C-F4C411B66136}"/>
              </a:ext>
            </a:extLst>
          </p:cNvPr>
          <p:cNvSpPr/>
          <p:nvPr/>
        </p:nvSpPr>
        <p:spPr>
          <a:xfrm>
            <a:off x="351691" y="4760523"/>
            <a:ext cx="8721969" cy="190821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Software de Base y Lingüística Computacional en el Instituto de Cálculo  de 1961 a 1965</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lamina 65</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Dra. Victoria Raquel Bajar</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al 15 de mayo de 2011</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400" b="1"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2"/>
              </a:rPr>
              <a:t>www.fgalindosoria.com/informaticos/investigadores/Victoria_Raquel_Bajar_Simsolo/JC/Jornadas_Clementina_VBajar_15Mayo2011.ppt</a:t>
            </a:r>
            <a:endParaRPr kumimoji="0" lang="es-MX" sz="14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3" name="Rectángulo 2">
            <a:extLst>
              <a:ext uri="{FF2B5EF4-FFF2-40B4-BE49-F238E27FC236}">
                <a16:creationId xmlns:a16="http://schemas.microsoft.com/office/drawing/2014/main" id="{53913477-3A94-4CA8-B577-955FA7800377}"/>
              </a:ext>
            </a:extLst>
          </p:cNvPr>
          <p:cNvSpPr/>
          <p:nvPr/>
        </p:nvSpPr>
        <p:spPr>
          <a:xfrm>
            <a:off x="351692" y="512427"/>
            <a:ext cx="8440615" cy="4062651"/>
          </a:xfrm>
          <a:prstGeom prst="rect">
            <a:avLst/>
          </a:prstGeom>
          <a:solidFill>
            <a:schemeClr val="accent3">
              <a:lumMod val="95000"/>
            </a:schemeClr>
          </a:solidFill>
        </p:spPr>
        <p:txBody>
          <a:bodyPr wrap="square">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Noam Chomsky </a:t>
            </a: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llamaba la atención </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fuertemente:</a:t>
            </a:r>
          </a:p>
          <a:p>
            <a:pPr marL="0" marR="0" lvl="0" indent="0" algn="ctr" defTabSz="457200" rtl="0" eaLnBrk="1" fontAlgn="auto" latinLnBrk="0" hangingPunct="1">
              <a:lnSpc>
                <a:spcPct val="100000"/>
              </a:lnSpc>
              <a:spcBef>
                <a:spcPts val="0"/>
              </a:spcBef>
              <a:spcAft>
                <a:spcPts val="600"/>
              </a:spcAft>
              <a:buClrTx/>
              <a:buSzTx/>
              <a:buFontTx/>
              <a:buNone/>
              <a:tabLst/>
              <a:defRPr/>
            </a:pP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antes de traducir había que hacer</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lingüística computacional,</a:t>
            </a:r>
          </a:p>
          <a:p>
            <a:pPr marL="0" marR="0" lvl="0" indent="0" algn="ctr" defTabSz="457200" rtl="0" eaLnBrk="1" fontAlgn="auto" latinLnBrk="0" hangingPunct="1">
              <a:lnSpc>
                <a:spcPct val="100000"/>
              </a:lnSpc>
              <a:spcBef>
                <a:spcPts val="0"/>
              </a:spcBef>
              <a:spcAft>
                <a:spcPts val="600"/>
              </a:spcAft>
              <a:buClrTx/>
              <a:buSzTx/>
              <a:buFontTx/>
              <a:buNone/>
              <a:tabLst/>
              <a:defRPr/>
            </a:pPr>
            <a:endPar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y antes de ello: lingüística matemática</a:t>
            </a: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1910410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134C0AC-FA2A-4BBB-A1CD-732547215C2F}"/>
              </a:ext>
            </a:extLst>
          </p:cNvPr>
          <p:cNvPicPr>
            <a:picLocks noChangeAspect="1"/>
          </p:cNvPicPr>
          <p:nvPr/>
        </p:nvPicPr>
        <p:blipFill>
          <a:blip r:embed="rId2"/>
          <a:stretch>
            <a:fillRect/>
          </a:stretch>
        </p:blipFill>
        <p:spPr>
          <a:xfrm>
            <a:off x="3703000" y="0"/>
            <a:ext cx="5286256" cy="6858000"/>
          </a:xfrm>
          <a:prstGeom prst="rect">
            <a:avLst/>
          </a:prstGeom>
        </p:spPr>
      </p:pic>
      <p:sp>
        <p:nvSpPr>
          <p:cNvPr id="3" name="Rectangle 1">
            <a:extLst>
              <a:ext uri="{FF2B5EF4-FFF2-40B4-BE49-F238E27FC236}">
                <a16:creationId xmlns:a16="http://schemas.microsoft.com/office/drawing/2014/main" id="{DD51E784-AC0C-4D88-9D52-2C0E6E30F440}"/>
              </a:ext>
            </a:extLst>
          </p:cNvPr>
          <p:cNvSpPr>
            <a:spLocks noChangeArrowheads="1"/>
          </p:cNvSpPr>
          <p:nvPr/>
        </p:nvSpPr>
        <p:spPr bwMode="auto">
          <a:xfrm>
            <a:off x="154744" y="0"/>
            <a:ext cx="340598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400" b="1" i="0" u="none" strike="noStrike" kern="1200" cap="none" spc="0" normalizeH="0" baseline="0" noProof="0" dirty="0">
                <a:ln>
                  <a:noFill/>
                </a:ln>
                <a:solidFill>
                  <a:srgbClr val="000000"/>
                </a:solidFill>
                <a:effectLst/>
                <a:uLnTx/>
                <a:uFillTx/>
                <a:latin typeface="Times New Roman"/>
                <a:ea typeface="+mn-ea"/>
                <a:cs typeface="Times New Roman"/>
              </a:rPr>
              <a:t>Enfoque Lingüístico y Lingüística Matemática</a:t>
            </a:r>
            <a:endParaRPr kumimoji="0" lang="es-MX" altLang="es-MX" sz="4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http://www.fgalindosoria.com/</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hlinkClick r:id="rId3"/>
              </a:rPr>
              <a:t>lingüísticamatematica</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3"/>
              </a:rPr>
              <a:t>/index.htm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0" i="0" u="none" strike="noStrike" kern="1200" cap="none" spc="0" normalizeH="0" baseline="0" noProof="0" dirty="0">
                <a:ln>
                  <a:noFill/>
                </a:ln>
                <a:solidFill>
                  <a:srgbClr val="FF0000"/>
                </a:solidFill>
                <a:effectLst/>
                <a:uLnTx/>
                <a:uFillTx/>
                <a:latin typeface="Times New Roman"/>
                <a:ea typeface="+mn-ea"/>
                <a:cs typeface="Times New Roman"/>
              </a:rPr>
              <a:t>Algunas Relaciones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1800" b="0" i="0" u="none" strike="noStrike" kern="1200" cap="none" spc="0" normalizeH="0" baseline="0" noProof="0" dirty="0" bmk="_Hlk493345110">
                <a:ln>
                  <a:noFill/>
                </a:ln>
                <a:solidFill>
                  <a:srgbClr val="0563C1"/>
                </a:solidFill>
                <a:effectLst/>
                <a:uLnTx/>
                <a:uFillTx/>
                <a:latin typeface="Times New Roman"/>
                <a:ea typeface="+mn-ea"/>
                <a:cs typeface="Times New Roman"/>
                <a:hlinkClick r:id="rId4"/>
              </a:rPr>
              <a:t>www.fgalindosoria.com/relations/linguistica_matematica/linguistica_matematica.pdf</a:t>
            </a:r>
            <a:endParaRPr kumimoji="0" lang="es-ES" altLang="es-MX" sz="1800" b="0" i="0" u="none" strike="noStrike" kern="1200" cap="none" spc="0" normalizeH="0" baseline="0" noProof="0" dirty="0" bmk="_Hlk493345110">
              <a:ln>
                <a:noFill/>
              </a:ln>
              <a:solidFill>
                <a:srgbClr val="0563C1"/>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1800" b="0" i="0" u="none" strike="noStrike" kern="1200" cap="none" spc="0" normalizeH="0" baseline="0" noProof="0" dirty="0">
                <a:ln>
                  <a:noFill/>
                </a:ln>
                <a:solidFill>
                  <a:srgbClr val="0000FF"/>
                </a:solidFill>
                <a:effectLst/>
                <a:uLnTx/>
                <a:uFillTx/>
                <a:latin typeface="Times New Roman"/>
                <a:ea typeface="+mn-ea"/>
                <a:cs typeface="Times New Roman"/>
                <a:hlinkClick r:id="rId5"/>
              </a:rPr>
              <a:t>www.fgalindosoria.com/relations/linguistica_matematica/linguistica_matematica.docx</a:t>
            </a:r>
            <a:endParaRPr kumimoji="0" lang="es-ES" alt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2360156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1D3D590-C5C1-4EAA-BB62-B5C8952E12DD}"/>
              </a:ext>
            </a:extLst>
          </p:cNvPr>
          <p:cNvSpPr/>
          <p:nvPr/>
        </p:nvSpPr>
        <p:spPr>
          <a:xfrm>
            <a:off x="393896" y="642069"/>
            <a:ext cx="8567224" cy="429348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0" normalizeH="0" baseline="0" noProof="0" dirty="0">
                <a:ln>
                  <a:noFill/>
                </a:ln>
                <a:solidFill>
                  <a:srgbClr val="000000"/>
                </a:solidFill>
                <a:effectLst/>
                <a:uLnTx/>
                <a:uFillTx/>
                <a:latin typeface="Times New Roman"/>
                <a:ea typeface="+mn-ea"/>
                <a:cs typeface="Times New Roman"/>
              </a:rPr>
              <a:t>Información Biológica: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1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0000"/>
                </a:solidFill>
                <a:effectLst/>
                <a:uLnTx/>
                <a:uFillTx/>
                <a:latin typeface="Times New Roman"/>
                <a:ea typeface="+mn-ea"/>
                <a:cs typeface="Times New Roman"/>
              </a:rPr>
              <a:t>Mensajeros químicos</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2" tooltip="Hormona"/>
              </a:rPr>
              <a:t>hormonas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3" tooltip="Neurotransmisor"/>
              </a:rPr>
              <a:t>neurotransmisores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4" tooltip="Feromona"/>
              </a:rPr>
              <a:t>feromonas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400" b="0" i="0" u="none" strike="noStrike" kern="1200" cap="none" spc="0" normalizeH="0" baseline="0" noProof="0" dirty="0" err="1">
                <a:ln>
                  <a:noFill/>
                </a:ln>
                <a:solidFill>
                  <a:srgbClr val="000000"/>
                </a:solidFill>
                <a:effectLst/>
                <a:uLnTx/>
                <a:uFillTx/>
                <a:latin typeface="Times New Roman"/>
                <a:ea typeface="+mn-ea"/>
                <a:cs typeface="Times New Roman"/>
                <a:hlinkClick r:id="rId5" tooltip="Autacoide"/>
              </a:rPr>
              <a:t>autacoides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5" tooltip="Autacoide"/>
              </a:rPr>
              <a:t>,</a:t>
            </a:r>
            <a:endParaRPr kumimoji="0" lang="es-MX" sz="2400" b="0" i="0" u="none" strike="noStrike" kern="1200" cap="none" spc="0" normalizeH="0" baseline="0" noProof="0" dirty="0">
              <a:ln>
                <a:noFill/>
              </a:ln>
              <a:solidFill>
                <a:srgbClr val="FF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Sistema endocrino; sistema exocrino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6"/>
              </a:rPr>
              <a:t>http://www.fgalindosoria.com/informatica/information/biological/chemical_messenger</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1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0000"/>
                </a:solidFill>
                <a:effectLst/>
                <a:uLnTx/>
                <a:uFillTx/>
                <a:latin typeface="Times New Roman"/>
                <a:ea typeface="+mn-ea"/>
                <a:cs typeface="Times New Roman"/>
              </a:rPr>
              <a:t>Genética</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7"/>
              </a:rPr>
              <a:t>http://www.fgalindosoria.com/informatica/information/biological/genetics</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1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0000"/>
                </a:solidFill>
                <a:effectLst/>
                <a:uLnTx/>
                <a:uFillTx/>
                <a:latin typeface="Times New Roman"/>
                <a:ea typeface="+mn-ea"/>
                <a:cs typeface="Times New Roman"/>
              </a:rPr>
              <a:t>Sistema Nervioso y Sistema Neuronal</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8"/>
              </a:rPr>
              <a:t>http://www.fgalindosoria.com/informatica/information/biological/nervous_system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26051840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86A3D69-EABB-4B48-9332-F599E1F01B00}"/>
              </a:ext>
            </a:extLst>
          </p:cNvPr>
          <p:cNvSpPr/>
          <p:nvPr/>
        </p:nvSpPr>
        <p:spPr>
          <a:xfrm>
            <a:off x="140677" y="105405"/>
            <a:ext cx="9003323" cy="449353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3. </a:t>
            </a: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El </a:t>
            </a:r>
            <a:r>
              <a:rPr kumimoji="0" lang="es-MX" sz="2400" b="1"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ADN</a:t>
            </a: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como portador de la información genética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”3.1. ADN </a:t>
            </a:r>
            <a:r>
              <a:rPr kumimoji="0" lang="es-MX"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versus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proteínas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En 1869, F. Miescher, descubre en los núcleos celulares una sustancia blanca y ligeramente ácida a la que llamó nucleína. Posteriormente, se sabe que forma unos cuerpos alargados llamados cromosomas y que estos están formados por ácido desoxirribonucleico y proteínas.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Los científicos andaban buscando el "lenguaje de la vida" y, en este sentido, los teóricos pensaban que eran las proteínas las moléculas portadoras del mensaje hereditario. Los partidarios de la otra hipótesis, el ADN (DNA en inglés) como portador de la información, prestaron atención a un experimento que realizó F. Griffith. Usando una bacteria neumococo (</a:t>
            </a:r>
            <a:r>
              <a:rPr kumimoji="0" lang="es-MX" sz="2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Streptococcus</a:t>
            </a: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pneumoniae</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consiguió poner de manifiesto el fenómeno de la</a:t>
            </a:r>
            <a:r>
              <a:rPr kumimoji="0" lang="es-MX" sz="20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3"/>
              </a:rPr>
              <a:t> transformación bacteriana</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haciendo que bacterias no patógenas se transformaran en otras patógenas”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3"/>
              </a:rPr>
              <a:t>http://recursos.cnice.mec.es/biologia/bachillerato/segundo/biologia/ud05/02_05_04_02_03.html</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ángulo 2">
            <a:extLst>
              <a:ext uri="{FF2B5EF4-FFF2-40B4-BE49-F238E27FC236}">
                <a16:creationId xmlns:a16="http://schemas.microsoft.com/office/drawing/2014/main" id="{7D0F4069-50F3-4DE8-932B-D34AC513C7AF}"/>
              </a:ext>
            </a:extLst>
          </p:cNvPr>
          <p:cNvSpPr/>
          <p:nvPr/>
        </p:nvSpPr>
        <p:spPr>
          <a:xfrm>
            <a:off x="140677" y="4752047"/>
            <a:ext cx="9003324" cy="200054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Experimento de Griffith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Wikipedia (20130330)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“El experimento de Griffith, llevado a cabo en </a:t>
            </a:r>
            <a:r>
              <a:rPr kumimoji="0" lang="es-MX" sz="20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hlinkClick r:id="rId4" tooltip="1928"/>
              </a:rPr>
              <a:t>1928</a:t>
            </a:r>
            <a:r>
              <a:rPr kumimoji="0" 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fue uno de los primeros experimentos que demostró que las </a:t>
            </a:r>
            <a:r>
              <a:rPr kumimoji="0" lang="es-MX" sz="20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hlinkClick r:id="rId5" tooltip="Bacterias"/>
              </a:rPr>
              <a:t>bacterias</a:t>
            </a:r>
            <a:r>
              <a:rPr kumimoji="0" 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eran capaces de transferir información genética mediante un proceso llamado </a:t>
            </a:r>
            <a:r>
              <a:rPr kumimoji="0" lang="es-MX" sz="20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hlinkClick r:id="rId6" tooltip="Transformación (genética)"/>
              </a:rPr>
              <a:t>transformación</a:t>
            </a:r>
            <a:r>
              <a:rPr kumimoji="0" 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7"/>
              </a:rPr>
              <a:t>http://es.wikipedia.org/wiki/Experimento_de_Griffith</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6333169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AADCD8C-8ED9-41C2-B993-A16D8F68AE18}"/>
              </a:ext>
            </a:extLst>
          </p:cNvPr>
          <p:cNvSpPr/>
          <p:nvPr/>
        </p:nvSpPr>
        <p:spPr>
          <a:xfrm>
            <a:off x="0" y="36112"/>
            <a:ext cx="9144000" cy="67403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Trasposones</a:t>
            </a:r>
            <a:endPar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partir de los genes pudo ver la estructura de las plantas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Barbara </a:t>
            </a:r>
            <a:r>
              <a:rPr kumimoji="0" lang="es-MX"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McClintock</a:t>
            </a:r>
            <a:endPar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 el código genético el orden de los elementos es fundamental</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como lo demostró </a:t>
            </a:r>
            <a:r>
              <a:rPr kumimoji="0" lang="es-ES" sz="18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Barbara </a:t>
            </a:r>
            <a:r>
              <a:rPr kumimoji="0" lang="es-ES" sz="1800" b="0"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McClintock</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descubridora de los transposones  que son componentes genéticos que pueden cambiar de sitio en el genoma y que al cambiar de sitio cambian las propiedades del ser producido, como encontró la Dra. Barbara </a:t>
            </a:r>
            <a:r>
              <a:rPr kumimoji="0" lang="es-E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McClintock's</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que al estudiar diferentes tipos de maíz encontró los transposones y descubrió que dependiendo del lugar que ocupaba cierto tipo de </a:t>
            </a:r>
            <a:r>
              <a:rPr kumimoji="0" lang="es-E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transposon</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era el color del maíz </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Barbara </a:t>
            </a:r>
            <a:r>
              <a:rPr kumimoji="0" lang="es-MX"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McClintock</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descubre los transposones - los genes que pueden saltar de un cromosoma -, mientras que al tratar de explicar las variaciones de color en el maíz. Los transposones son segmentos de ADN que pueden moverse a diferentes posiciones en el genoma de una sola célula. En el proceso, pueden causar mutaciones y aumentar (o disminuir) la cantidad de ADN en el genoma. Estos segmentos móviles del ADN son a veces llamados "genes saltarines".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http://listas.20minutos.es/lista/los-100-mas-grandes-descubrimientos-cientificos-de-la-historia-305856/</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Con el descubrimiento de los transposones, estableció los fundamentos para entender la relación entre la distribución de los genes y la estructura de los organismos.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100 Grandes Descubrimientos – GENETICA. A partir de los 13;12 minutos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sng" strike="noStrike" kern="1200" cap="none" spc="0" normalizeH="0" baseline="0" noProof="0" dirty="0">
                <a:ln>
                  <a:noFill/>
                </a:ln>
                <a:solidFill>
                  <a:srgbClr val="0563C1"/>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3"/>
              </a:rPr>
              <a:t>https://www.youtube.com/watch?v=npcnktD_BXY</a:t>
            </a:r>
            <a:endParaRPr kumimoji="0" lang="es-MX" sz="1800" b="0" i="0" u="sng" strike="noStrike" kern="1200" cap="none" spc="0" normalizeH="0" baseline="0" noProof="0" dirty="0">
              <a:ln>
                <a:noFill/>
              </a:ln>
              <a:solidFill>
                <a:srgbClr val="0563C1"/>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sng" strike="noStrike" kern="1200" cap="none" spc="0" normalizeH="0" baseline="0" noProof="0" dirty="0">
              <a:ln>
                <a:noFill/>
              </a:ln>
              <a:solidFill>
                <a:srgbClr val="0563C1"/>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ángulo 2">
            <a:extLst>
              <a:ext uri="{FF2B5EF4-FFF2-40B4-BE49-F238E27FC236}">
                <a16:creationId xmlns:a16="http://schemas.microsoft.com/office/drawing/2014/main" id="{7346A715-AEAF-4494-BA60-CF4AF4EB48C6}"/>
              </a:ext>
            </a:extLst>
          </p:cNvPr>
          <p:cNvSpPr/>
          <p:nvPr/>
        </p:nvSpPr>
        <p:spPr>
          <a:xfrm>
            <a:off x="1878036" y="6452556"/>
            <a:ext cx="726596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http://fgalindosoria.com/informaticos/fundamentales/Barbara_McClintock/</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58714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3C8B64A-9A57-4DF7-9945-7F792DD707E6}"/>
              </a:ext>
            </a:extLst>
          </p:cNvPr>
          <p:cNvSpPr/>
          <p:nvPr/>
        </p:nvSpPr>
        <p:spPr>
          <a:xfrm>
            <a:off x="-1" y="793907"/>
            <a:ext cx="9144001" cy="26776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Martin </a:t>
            </a:r>
            <a:r>
              <a:rPr kumimoji="0" 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Rodbell</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Compartió el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tooltip="Premio Nobel de Fisiología o Medicina"/>
              </a:rPr>
              <a:t>Premio Nobel de</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1994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tooltip="Premio Nobel de Fisiología o Medicina"/>
              </a:rPr>
              <a:t>en Fisiología o Medicina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Alfred G. Gilman"/>
              </a:rPr>
              <a:t>Alfred G.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Alfred G. Gilman"/>
              </a:rPr>
              <a:t>Gilman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por "su descubrimiento de las proteínas G y el papel de estas proteínas en la transducción de señales en las células". Según una placa publicada en Silver Spring, Maryland, </a:t>
            </a: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 Dr. Martin </a:t>
            </a:r>
            <a:r>
              <a:rPr kumimoji="0" 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Rodbell</a:t>
            </a: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fue un "Premio Nobel de Medicina por descubrir que las células eran como chips de computadora".</a:t>
            </a:r>
          </a:p>
        </p:txBody>
      </p:sp>
      <p:sp>
        <p:nvSpPr>
          <p:cNvPr id="3" name="Rectángulo 2">
            <a:extLst>
              <a:ext uri="{FF2B5EF4-FFF2-40B4-BE49-F238E27FC236}">
                <a16:creationId xmlns:a16="http://schemas.microsoft.com/office/drawing/2014/main" id="{82906D8B-75F5-4756-844C-1B00DAF118F6}"/>
              </a:ext>
            </a:extLst>
          </p:cNvPr>
          <p:cNvSpPr/>
          <p:nvPr/>
        </p:nvSpPr>
        <p:spPr>
          <a:xfrm>
            <a:off x="2201593" y="3344954"/>
            <a:ext cx="6829865" cy="646331"/>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Traducido mediante Google de </a:t>
            </a: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mn-cs"/>
              </a:rPr>
              <a:t>Martin </a:t>
            </a:r>
            <a:r>
              <a:rPr kumimoji="0" lang="es-MX" sz="1800" b="1" i="0" u="none" strike="noStrike" kern="1200" cap="none" spc="0" normalizeH="0" baseline="0" noProof="0" dirty="0" err="1">
                <a:ln>
                  <a:noFill/>
                </a:ln>
                <a:solidFill>
                  <a:prstClr val="black"/>
                </a:solidFill>
                <a:effectLst/>
                <a:uLnTx/>
                <a:uFillTx/>
                <a:latin typeface="Calibri" panose="020F0502020204030204"/>
                <a:ea typeface="+mn-ea"/>
                <a:cs typeface="+mn-cs"/>
              </a:rPr>
              <a:t>Rodbell</a:t>
            </a: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Wikipedia 20180311</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https://en.wikipedia.org/wiki/Martin_Rodbell</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691BDB69-3308-41CA-A53A-0F97CF0BE049}"/>
              </a:ext>
            </a:extLst>
          </p:cNvPr>
          <p:cNvSpPr/>
          <p:nvPr/>
        </p:nvSpPr>
        <p:spPr>
          <a:xfrm>
            <a:off x="112541" y="3877322"/>
            <a:ext cx="8862646" cy="26776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rPr>
              <a:t>Alfred Goodman </a:t>
            </a:r>
            <a:r>
              <a:rPr kumimoji="0" lang="es-MX" sz="2400" b="1" i="0" u="none" strike="noStrike" kern="1200" cap="none" spc="0" normalizeH="0" baseline="0" noProof="0" dirty="0" err="1">
                <a:ln>
                  <a:noFill/>
                </a:ln>
                <a:solidFill>
                  <a:prstClr val="black"/>
                </a:solidFill>
                <a:effectLst/>
                <a:uLnTx/>
                <a:uFillTx/>
                <a:latin typeface="Calibri" panose="020F0502020204030204"/>
                <a:ea typeface="+mn-ea"/>
                <a:cs typeface="+mn-cs"/>
              </a:rPr>
              <a:t>Gilman</a:t>
            </a:r>
            <a:endPar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rPr>
              <a:t>Fue </a:t>
            </a:r>
            <a:r>
              <a:rPr kumimoji="0" lang="es-MX" sz="2400" b="0" i="0" u="none" strike="noStrike" kern="1200" cap="none" spc="0" normalizeH="0" baseline="0" noProof="0" dirty="0" err="1">
                <a:ln>
                  <a:noFill/>
                </a:ln>
                <a:solidFill>
                  <a:prstClr val="black"/>
                </a:solidFill>
                <a:effectLst/>
                <a:uLnTx/>
                <a:uFillTx/>
                <a:latin typeface="Calibri" panose="020F0502020204030204"/>
                <a:ea typeface="+mn-ea"/>
                <a:cs typeface="+mn-cs"/>
              </a:rPr>
              <a:t>Gilman</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rPr>
              <a:t> quien realmente descubrió las proteínas que interactuaban con el GTP para iniciar las </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5" tooltip="Cascadas de señalización (aún no redactado)"/>
              </a:rPr>
              <a:t>cascadas de señalización</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rPr>
              <a:t> en el interior de la célula.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rPr>
              <a:t>Recibió, junto con el doctor </a:t>
            </a:r>
            <a:r>
              <a:rPr kumimoji="0" lang="es-MX" sz="2400" b="1" i="0" u="none" strike="noStrike" kern="1200" cap="none" spc="0" normalizeH="0" baseline="0" noProof="0" dirty="0" err="1">
                <a:ln>
                  <a:noFill/>
                </a:ln>
                <a:solidFill>
                  <a:prstClr val="black"/>
                </a:solidFill>
                <a:effectLst/>
                <a:uLnTx/>
                <a:uFillTx/>
                <a:latin typeface="Calibri" panose="020F0502020204030204"/>
                <a:ea typeface="+mn-ea"/>
                <a:cs typeface="+mn-cs"/>
              </a:rPr>
              <a:t>Rodbell</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rPr>
              <a:t>, el </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hlinkClick r:id="rId6" tooltip="Anexo:Premio Nobel de Fisiología o Medicina"/>
              </a:rPr>
              <a:t>Premio Nobel de Fisiología o Medicina</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rPr>
              <a:t> en </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hlinkClick r:id="rId7" tooltip="1994"/>
              </a:rPr>
              <a:t>1994</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rPr>
              <a:t>, por sus trabajos sobre la </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hlinkClick r:id="rId8" tooltip="Proteína G"/>
              </a:rPr>
              <a:t>proteína G</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rPr>
              <a:t> y el papel de ésta en la </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hlinkClick r:id="rId9" tooltip="Comunicación celular"/>
              </a:rPr>
              <a:t>comunicación celular</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5" name="Rectángulo 4">
            <a:extLst>
              <a:ext uri="{FF2B5EF4-FFF2-40B4-BE49-F238E27FC236}">
                <a16:creationId xmlns:a16="http://schemas.microsoft.com/office/drawing/2014/main" id="{499FDC7E-7281-48B9-91D6-6349F7AC0A50}"/>
              </a:ext>
            </a:extLst>
          </p:cNvPr>
          <p:cNvSpPr/>
          <p:nvPr/>
        </p:nvSpPr>
        <p:spPr>
          <a:xfrm>
            <a:off x="2489981" y="6488668"/>
            <a:ext cx="6654019"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Wikipedia 20180311  </a:t>
            </a: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10"/>
              </a:rPr>
              <a:t>https://es.wikipedia.org/wiki/Alfred_G._Gilman</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ángulo 5">
            <a:extLst>
              <a:ext uri="{FF2B5EF4-FFF2-40B4-BE49-F238E27FC236}">
                <a16:creationId xmlns:a16="http://schemas.microsoft.com/office/drawing/2014/main" id="{BBCF7FFB-4913-4812-9D21-2E6D7615675E}"/>
              </a:ext>
            </a:extLst>
          </p:cNvPr>
          <p:cNvSpPr/>
          <p:nvPr/>
        </p:nvSpPr>
        <p:spPr>
          <a:xfrm>
            <a:off x="1237955" y="-8427"/>
            <a:ext cx="6403291" cy="9233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solidFill>
                  <a:prstClr val="black"/>
                </a:solidFill>
                <a:effectLst/>
                <a:uLnTx/>
                <a:uFillTx/>
                <a:latin typeface="Calibri" panose="020F0502020204030204"/>
                <a:ea typeface="+mn-ea"/>
                <a:cs typeface="+mn-cs"/>
              </a:rPr>
              <a:t>comunicación celular</a:t>
            </a:r>
            <a:r>
              <a:rPr kumimoji="0" lang="es-MX" sz="5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858965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908A475-A92C-4B51-B953-A0D0AE0D888A}"/>
              </a:ext>
            </a:extLst>
          </p:cNvPr>
          <p:cNvSpPr/>
          <p:nvPr/>
        </p:nvSpPr>
        <p:spPr>
          <a:xfrm>
            <a:off x="196947" y="31102"/>
            <a:ext cx="8750105" cy="64633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Información Física</a:t>
            </a:r>
            <a:b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 física, la información física se refiere generalmente a la información que está contenida en un sistema físico. Su uso en la mecánica cuántica es importante, por ejemplo, en el concepto de enmarañamiento cuántico para describir efectivamente las relaciones directas o causales entre partículas aparentemente distintas o espacialmente separadas.</a:t>
            </a:r>
            <a:b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información misma puede definirse vagamente como "aquello que puede distinguir una cosa de otra". Por lo tanto, se puede decir que la información incorporada por una cosa es la identidad de la cosa particular en sí misma, es decir, todas sus propiedades, todo lo que la hace distinta de otras cosas (reales o potenciales). Es una descripción completa de la cosa, pero en un sentido que está divorciado de cualquier lenguaje en particular. Incluso podríamos considerar que la suma total de la información en una cosa es la esencia ideal de la cosa misma, es decir, su forma en el sentido de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eidos</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(Formas) de Platón ".</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ángulo 2">
            <a:extLst>
              <a:ext uri="{FF2B5EF4-FFF2-40B4-BE49-F238E27FC236}">
                <a16:creationId xmlns:a16="http://schemas.microsoft.com/office/drawing/2014/main" id="{B255EEDD-354D-49F6-B11F-9D41401B40A3}"/>
              </a:ext>
            </a:extLst>
          </p:cNvPr>
          <p:cNvSpPr/>
          <p:nvPr/>
        </p:nvSpPr>
        <p:spPr>
          <a:xfrm>
            <a:off x="4149968" y="6457566"/>
            <a:ext cx="479708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http://en.wikipedia.org/wiki/Physical_information</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5631587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A50A0CC9-0E1B-410A-B0E1-70F40E3A3F4F}"/>
              </a:ext>
            </a:extLst>
          </p:cNvPr>
          <p:cNvSpPr/>
          <p:nvPr/>
        </p:nvSpPr>
        <p:spPr>
          <a:xfrm>
            <a:off x="4160255" y="6339636"/>
            <a:ext cx="457304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2"/>
              </a:rPr>
              <a:t>http://www.fgalindosoria.com/informatica/</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3" name="Rectángulo 2">
            <a:extLst>
              <a:ext uri="{FF2B5EF4-FFF2-40B4-BE49-F238E27FC236}">
                <a16:creationId xmlns:a16="http://schemas.microsoft.com/office/drawing/2014/main" id="{A0446A94-5C53-4B11-B9EA-3F148A8BC9CB}"/>
              </a:ext>
            </a:extLst>
          </p:cNvPr>
          <p:cNvSpPr/>
          <p:nvPr/>
        </p:nvSpPr>
        <p:spPr>
          <a:xfrm>
            <a:off x="739958" y="372715"/>
            <a:ext cx="4572000" cy="1261884"/>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Extracto </a:t>
            </a:r>
            <a:r>
              <a:rPr kumimoji="0" lang="es-MX"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sobre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40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INFORMACIÓN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de la Conferencia </a:t>
            </a:r>
            <a:r>
              <a:rPr kumimoji="0" lang="es-MX"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Informática</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4" name="Rectángulo 3">
            <a:extLst>
              <a:ext uri="{FF2B5EF4-FFF2-40B4-BE49-F238E27FC236}">
                <a16:creationId xmlns:a16="http://schemas.microsoft.com/office/drawing/2014/main" id="{D5482DDF-C13B-4841-964B-561E1B96E5B6}"/>
              </a:ext>
            </a:extLst>
          </p:cNvPr>
          <p:cNvSpPr/>
          <p:nvPr/>
        </p:nvSpPr>
        <p:spPr>
          <a:xfrm>
            <a:off x="3186772" y="5825731"/>
            <a:ext cx="595722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3"/>
              </a:rPr>
              <a:t>http://www.fgalindosoria.com/informatica/information/</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graphicFrame>
        <p:nvGraphicFramePr>
          <p:cNvPr id="6" name="Tabla 5">
            <a:extLst>
              <a:ext uri="{FF2B5EF4-FFF2-40B4-BE49-F238E27FC236}">
                <a16:creationId xmlns:a16="http://schemas.microsoft.com/office/drawing/2014/main" id="{34010F14-6C5C-47D9-96C2-E35CD20A9815}"/>
              </a:ext>
            </a:extLst>
          </p:cNvPr>
          <p:cNvGraphicFramePr>
            <a:graphicFrameLocks noGrp="1"/>
          </p:cNvGraphicFramePr>
          <p:nvPr>
            <p:extLst/>
          </p:nvPr>
        </p:nvGraphicFramePr>
        <p:xfrm>
          <a:off x="0" y="2401848"/>
          <a:ext cx="8989255" cy="2590800"/>
        </p:xfrm>
        <a:graphic>
          <a:graphicData uri="http://schemas.openxmlformats.org/drawingml/2006/table">
            <a:tbl>
              <a:tblPr firstRow="1" bandRow="1">
                <a:tableStyleId>{5C22544A-7EE6-4342-B048-85BDC9FD1C3A}</a:tableStyleId>
              </a:tblPr>
              <a:tblGrid>
                <a:gridCol w="7131853">
                  <a:extLst>
                    <a:ext uri="{9D8B030D-6E8A-4147-A177-3AD203B41FA5}">
                      <a16:colId xmlns:a16="http://schemas.microsoft.com/office/drawing/2014/main" val="1856047915"/>
                    </a:ext>
                  </a:extLst>
                </a:gridCol>
                <a:gridCol w="1857402">
                  <a:extLst>
                    <a:ext uri="{9D8B030D-6E8A-4147-A177-3AD203B41FA5}">
                      <a16:colId xmlns:a16="http://schemas.microsoft.com/office/drawing/2014/main" val="501893883"/>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2400" b="1" i="0"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rPr>
                        <a:t>Ir a</a:t>
                      </a:r>
                      <a:endParaRPr kumimoji="0" lang="es-MX" sz="2400" b="0" i="0" u="none" strike="noStrike" kern="1200" cap="none" spc="0" normalizeH="0" baseline="0" noProof="0" dirty="0">
                        <a:ln>
                          <a:noFill/>
                        </a:ln>
                        <a:solidFill>
                          <a:srgbClr val="FFFFCC"/>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225" normalizeH="0" baseline="0" dirty="0">
                          <a:ln>
                            <a:noFill/>
                          </a:ln>
                          <a:solidFill>
                            <a:srgbClr val="FFCC66"/>
                          </a:solidFill>
                          <a:effectLst/>
                          <a:uLnTx/>
                          <a:uFillTx/>
                          <a:latin typeface="+mn-lt"/>
                          <a:ea typeface="+mn-ea"/>
                          <a:cs typeface="Times New Roman" panose="02020603050405020304" pitchFamily="18" charset="0"/>
                        </a:rPr>
                        <a:t># diapositiva</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86683915"/>
                  </a:ext>
                </a:extLst>
              </a:tr>
              <a:tr h="370840">
                <a:tc>
                  <a:txBody>
                    <a:bodyPr/>
                    <a:lstStyle/>
                    <a:p>
                      <a:pPr marL="457200" lvl="0" indent="-457200">
                        <a:spcAft>
                          <a:spcPts val="1200"/>
                        </a:spcAft>
                        <a:buFont typeface="+mj-lt"/>
                        <a:buAutoNum type="arabicPeriod"/>
                        <a:defRPr/>
                      </a:pPr>
                      <a:r>
                        <a:rPr kumimoji="0" lang="es-ES_tradnl" altLang="es-MX" sz="2400" b="1" i="0" u="none" strike="noStrike" kern="1200" cap="none" spc="0" normalizeH="0" baseline="0" dirty="0">
                          <a:ln>
                            <a:noFill/>
                          </a:ln>
                          <a:solidFill>
                            <a:srgbClr val="FFFFCC"/>
                          </a:solidFill>
                          <a:effectLst/>
                          <a:uLnTx/>
                          <a:uFillTx/>
                          <a:latin typeface="+mn-lt"/>
                          <a:ea typeface="+mn-ea"/>
                          <a:cs typeface="+mn-cs"/>
                          <a:hlinkClick r:id="rId4" action="ppaction://hlinksldjump"/>
                        </a:rPr>
                        <a:t>Introducción a la Información</a:t>
                      </a:r>
                      <a:endParaRPr kumimoji="0" lang="es-ES_tradnl" altLang="es-MX" sz="2400" b="1" i="0" u="none" strike="noStrike" kern="1200" cap="none" spc="0" normalizeH="0" baseline="0" noProof="0" dirty="0">
                        <a:ln>
                          <a:noFill/>
                        </a:ln>
                        <a:solidFill>
                          <a:srgbClr val="FFFFCC"/>
                        </a:solidFill>
                        <a:effectLst/>
                        <a:uLnTx/>
                        <a:uFillTx/>
                        <a:latin typeface="+mn-lt"/>
                        <a:ea typeface="+mn-ea"/>
                        <a:cs typeface="+mn-cs"/>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lang="es-MX" sz="3200" b="1" i="1" kern="1200" cap="none" spc="0" noProof="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hlinkClick r:id="rId5" action="ppaction://hlinksldjump"/>
                        </a:rPr>
                        <a:t>materia, energía e información (MEI) </a:t>
                      </a:r>
                      <a:endParaRPr lang="es-MX" sz="3200" b="1" i="1" kern="1200" cap="none" spc="0" noProof="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lang="es-MX" sz="2400" b="1" dirty="0">
                          <a:solidFill>
                            <a:srgbClr val="FF0000"/>
                          </a:solidFill>
                          <a:cs typeface="Times New Roman" panose="02020603050405020304" pitchFamily="18" charset="0"/>
                          <a:hlinkClick r:id="rId6" action="ppaction://hlinksldjump"/>
                        </a:rPr>
                        <a:t>Información factor fundamental</a:t>
                      </a:r>
                      <a:endParaRPr lang="es-MX" sz="2400" b="1" dirty="0">
                        <a:solidFill>
                          <a:srgbClr val="FF0000"/>
                        </a:solidFill>
                        <a:cs typeface="Times New Roman" panose="02020603050405020304" pitchFamily="18" charset="0"/>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kumimoji="0" lang="es-ES_tradnl" altLang="es-MX" sz="2400" b="1" i="1"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hlinkClick r:id="rId7" action="ppaction://hlinksldjump"/>
                        </a:rPr>
                        <a:t>Transmisión Instantánea de Información</a:t>
                      </a:r>
                      <a:endParaRPr kumimoji="0" lang="es-ES_tradnl" altLang="es-MX" sz="2400" b="1" i="1"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ctr">
                        <a:spcAft>
                          <a:spcPts val="1200"/>
                        </a:spcAft>
                      </a:pPr>
                      <a:r>
                        <a:rPr kumimoji="0" lang="es-MX" sz="2400" b="1" i="0" u="none" strike="noStrike" kern="1200" cap="none" spc="0" normalizeH="0" baseline="0" dirty="0">
                          <a:ln>
                            <a:noFill/>
                          </a:ln>
                          <a:solidFill>
                            <a:srgbClr val="FFFFCC"/>
                          </a:solidFill>
                          <a:effectLst/>
                          <a:uLnTx/>
                          <a:uFillTx/>
                          <a:latin typeface="+mn-lt"/>
                          <a:ea typeface="+mn-ea"/>
                          <a:cs typeface="+mn-cs"/>
                          <a:hlinkClick r:id="rId4" action="ppaction://hlinksldjump"/>
                        </a:rPr>
                        <a:t>2</a:t>
                      </a:r>
                      <a:endParaRPr kumimoji="0" lang="es-MX" sz="2400" b="1" i="0" u="none" strike="noStrike" kern="1200" cap="none" spc="0" normalizeH="0" baseline="0" dirty="0">
                        <a:ln>
                          <a:noFill/>
                        </a:ln>
                        <a:solidFill>
                          <a:srgbClr val="FFFFCC"/>
                        </a:solidFill>
                        <a:effectLst/>
                        <a:uLnTx/>
                        <a:uFillTx/>
                        <a:latin typeface="+mn-lt"/>
                        <a:ea typeface="+mn-ea"/>
                        <a:cs typeface="+mn-cs"/>
                      </a:endParaRPr>
                    </a:p>
                    <a:p>
                      <a:pPr algn="ctr">
                        <a:spcAft>
                          <a:spcPts val="1200"/>
                        </a:spcAft>
                      </a:pPr>
                      <a:r>
                        <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hlinkClick r:id="rId5" action="ppaction://hlinksldjump"/>
                        </a:rPr>
                        <a:t>39</a:t>
                      </a:r>
                      <a:endPar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endParaRPr>
                    </a:p>
                    <a:p>
                      <a:pPr algn="ctr">
                        <a:spcAft>
                          <a:spcPts val="1200"/>
                        </a:spcAft>
                      </a:pPr>
                      <a:r>
                        <a:rPr lang="es-MX" sz="2400" b="1" dirty="0">
                          <a:solidFill>
                            <a:schemeClr val="tx1"/>
                          </a:solidFill>
                          <a:hlinkClick r:id="rId6" action="ppaction://hlinksldjump"/>
                        </a:rPr>
                        <a:t>58</a:t>
                      </a:r>
                      <a:endParaRPr lang="es-MX" sz="2400" b="1" dirty="0">
                        <a:solidFill>
                          <a:schemeClr val="tx1"/>
                        </a:solidFill>
                      </a:endParaRPr>
                    </a:p>
                    <a:p>
                      <a:pPr algn="ctr">
                        <a:spcAft>
                          <a:spcPts val="1200"/>
                        </a:spcAft>
                      </a:pPr>
                      <a:r>
                        <a:rPr lang="es-MX" sz="2400" b="1" dirty="0">
                          <a:solidFill>
                            <a:schemeClr val="tx1"/>
                          </a:solidFill>
                          <a:hlinkClick r:id="rId7" action="ppaction://hlinksldjump"/>
                        </a:rPr>
                        <a:t>67</a:t>
                      </a:r>
                      <a:endParaRPr lang="es-MX" sz="2400" b="1" dirty="0">
                        <a:solidFill>
                          <a:schemeClr val="tx1"/>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9316391"/>
                  </a:ext>
                </a:extLst>
              </a:tr>
            </a:tbl>
          </a:graphicData>
        </a:graphic>
      </p:graphicFrame>
    </p:spTree>
    <p:extLst>
      <p:ext uri="{BB962C8B-B14F-4D97-AF65-F5344CB8AC3E}">
        <p14:creationId xmlns:p14="http://schemas.microsoft.com/office/powerpoint/2010/main" val="1206745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9948C96-C058-4D72-B9F4-4A1CD7701326}"/>
              </a:ext>
            </a:extLst>
          </p:cNvPr>
          <p:cNvSpPr>
            <a:spLocks noGrp="1" noChangeArrowheads="1"/>
          </p:cNvSpPr>
          <p:nvPr>
            <p:ph type="title" idx="4294967295"/>
          </p:nvPr>
        </p:nvSpPr>
        <p:spPr>
          <a:xfrm>
            <a:off x="473503" y="2475912"/>
            <a:ext cx="8196994" cy="4110805"/>
          </a:xfrm>
        </p:spPr>
        <p:txBody>
          <a:bodyPr>
            <a:normAutofit/>
          </a:bodyPr>
          <a:lstStyle/>
          <a:p>
            <a:pPr eaLnBrk="1" hangingPunct="1"/>
            <a:r>
              <a:rPr lang="es-MX" altLang="es-MX" sz="3600" b="1" dirty="0"/>
              <a:t>Información en todos lados</a:t>
            </a:r>
            <a:br>
              <a:rPr lang="es-MX" altLang="es-MX" sz="3600" dirty="0"/>
            </a:br>
            <a:br>
              <a:rPr lang="es-MX" altLang="es-MX" sz="1000" dirty="0"/>
            </a:br>
            <a:r>
              <a:rPr lang="es-MX" altLang="es-MX" sz="3600" dirty="0"/>
              <a:t>Abejas, hormigas</a:t>
            </a:r>
            <a:br>
              <a:rPr lang="es-MX" altLang="es-MX" sz="3600" dirty="0"/>
            </a:br>
            <a:r>
              <a:rPr lang="es-MX" altLang="es-MX" sz="3600" dirty="0"/>
              <a:t>Los Nervios del Gobierno</a:t>
            </a:r>
            <a:br>
              <a:rPr lang="es-MX" altLang="es-MX" sz="3600" dirty="0"/>
            </a:br>
            <a:r>
              <a:rPr lang="es-MX" altLang="es-MX" sz="3600" dirty="0"/>
              <a:t>Sistema Nervioso,</a:t>
            </a:r>
            <a:br>
              <a:rPr lang="es-MX" altLang="es-MX" sz="3600" dirty="0"/>
            </a:br>
            <a:r>
              <a:rPr lang="es-MX" altLang="es-MX" sz="3600" dirty="0"/>
              <a:t>Sistema Endocrino</a:t>
            </a:r>
            <a:br>
              <a:rPr lang="es-MX" altLang="es-MX" sz="3600" dirty="0"/>
            </a:br>
            <a:r>
              <a:rPr lang="es-MX" altLang="es-MX" sz="3600" dirty="0"/>
              <a:t>Sentidos,</a:t>
            </a:r>
            <a:br>
              <a:rPr lang="es-MX" altLang="es-MX" sz="3600" dirty="0"/>
            </a:br>
            <a:r>
              <a:rPr lang="es-MX" altLang="es-MX" sz="3600" dirty="0"/>
              <a:t>estructura de las plantas, galaxias,...</a:t>
            </a:r>
          </a:p>
        </p:txBody>
      </p:sp>
      <p:sp>
        <p:nvSpPr>
          <p:cNvPr id="2" name="Rectángulo 1">
            <a:extLst>
              <a:ext uri="{FF2B5EF4-FFF2-40B4-BE49-F238E27FC236}">
                <a16:creationId xmlns:a16="http://schemas.microsoft.com/office/drawing/2014/main" id="{CBB7506A-F722-4A25-A693-9B1BB4694DBB}"/>
              </a:ext>
            </a:extLst>
          </p:cNvPr>
          <p:cNvSpPr/>
          <p:nvPr/>
        </p:nvSpPr>
        <p:spPr>
          <a:xfrm>
            <a:off x="206545" y="0"/>
            <a:ext cx="8838981" cy="1661993"/>
          </a:xfrm>
          <a:prstGeom prst="rect">
            <a:avLst/>
          </a:prstGeom>
        </p:spPr>
        <p:txBody>
          <a:bodyPr wrap="square">
            <a:spAutoFit/>
          </a:bodyPr>
          <a:lstStyle/>
          <a:p>
            <a:pPr lvl="0" defTabSz="914400" eaLnBrk="0" fontAlgn="base" hangingPunct="0">
              <a:spcBef>
                <a:spcPct val="0"/>
              </a:spcBef>
              <a:spcAft>
                <a:spcPct val="0"/>
              </a:spcAft>
              <a:defRPr/>
            </a:pPr>
            <a:r>
              <a:rPr lang="es-ES" altLang="es-MX" sz="5400" b="1" dirty="0">
                <a:solidFill>
                  <a:srgbClr val="000000"/>
                </a:solidFill>
                <a:latin typeface="Arial" panose="020B0604020202020204" pitchFamily="34" charset="0"/>
              </a:rPr>
              <a:t>Paradigma de información</a:t>
            </a:r>
            <a:endParaRPr lang="es-ES" altLang="es-MX" sz="5400" dirty="0">
              <a:solidFill>
                <a:srgbClr val="000000"/>
              </a:solidFill>
              <a:latin typeface="Arial" panose="020B0604020202020204" pitchFamily="34" charset="0"/>
            </a:endParaRPr>
          </a:p>
          <a:p>
            <a:pPr lvl="0" algn="r" defTabSz="914400" eaLnBrk="0" fontAlgn="base" hangingPunct="0">
              <a:spcBef>
                <a:spcPct val="0"/>
              </a:spcBef>
              <a:spcAft>
                <a:spcPct val="0"/>
              </a:spcAft>
              <a:defRPr/>
            </a:pPr>
            <a:r>
              <a:rPr lang="es-ES" altLang="es-MX" sz="2400" b="1" dirty="0">
                <a:solidFill>
                  <a:srgbClr val="FF0000"/>
                </a:solidFill>
                <a:latin typeface="Arial" panose="020B0604020202020204" pitchFamily="34" charset="0"/>
              </a:rPr>
              <a:t>La Información es información, no materia ni energía, Wiener, 1948</a:t>
            </a:r>
          </a:p>
        </p:txBody>
      </p:sp>
      <p:sp>
        <p:nvSpPr>
          <p:cNvPr id="3" name="Rectángulo 2">
            <a:extLst>
              <a:ext uri="{FF2B5EF4-FFF2-40B4-BE49-F238E27FC236}">
                <a16:creationId xmlns:a16="http://schemas.microsoft.com/office/drawing/2014/main" id="{0537CB63-E3DD-426A-B3A4-DC938E303BB3}"/>
              </a:ext>
            </a:extLst>
          </p:cNvPr>
          <p:cNvSpPr/>
          <p:nvPr/>
        </p:nvSpPr>
        <p:spPr>
          <a:xfrm>
            <a:off x="3559126" y="1520540"/>
            <a:ext cx="5486400" cy="646331"/>
          </a:xfrm>
          <a:prstGeom prst="rect">
            <a:avLst/>
          </a:prstGeom>
        </p:spPr>
        <p:txBody>
          <a:bodyPr wrap="square">
            <a:spAutoFit/>
          </a:bodyPr>
          <a:lstStyle/>
          <a:p>
            <a:pPr lvl="0" algn="r" defTabSz="914400" eaLnBrk="0" fontAlgn="base" hangingPunct="0">
              <a:spcBef>
                <a:spcPct val="0"/>
              </a:spcBef>
              <a:spcAft>
                <a:spcPct val="0"/>
              </a:spcAft>
              <a:defRPr/>
            </a:pPr>
            <a:r>
              <a:rPr lang="es-MX" dirty="0">
                <a:solidFill>
                  <a:srgbClr val="000000"/>
                </a:solidFill>
                <a:ea typeface="Times New Roman" panose="02020603050405020304" pitchFamily="18" charset="0"/>
                <a:hlinkClick r:id="rId3"/>
              </a:rPr>
              <a:t>http://en.wikipedia.org/wiki/Information_revolution</a:t>
            </a:r>
            <a:endParaRPr lang="es-MX" dirty="0">
              <a:solidFill>
                <a:srgbClr val="000000"/>
              </a:solidFill>
              <a:ea typeface="Times New Roman" panose="02020603050405020304" pitchFamily="18" charset="0"/>
            </a:endParaRPr>
          </a:p>
          <a:p>
            <a:pPr lvl="0" algn="r" defTabSz="914400" eaLnBrk="0" fontAlgn="base" hangingPunct="0">
              <a:spcBef>
                <a:spcPct val="0"/>
              </a:spcBef>
              <a:spcAft>
                <a:spcPct val="0"/>
              </a:spcAft>
              <a:defRPr/>
            </a:pPr>
            <a:r>
              <a:rPr lang="es-ES" altLang="es-MX" dirty="0">
                <a:solidFill>
                  <a:srgbClr val="000000"/>
                </a:solidFill>
                <a:hlinkClick r:id="rId4"/>
              </a:rPr>
              <a:t>http://www.fgalindosoria.com/informatica/information/</a:t>
            </a:r>
            <a:endParaRPr lang="es-ES" altLang="es-MX" dirty="0">
              <a:solidFill>
                <a:srgbClr val="000000"/>
              </a:solidFill>
            </a:endParaRPr>
          </a:p>
        </p:txBody>
      </p:sp>
    </p:spTree>
    <p:extLst>
      <p:ext uri="{BB962C8B-B14F-4D97-AF65-F5344CB8AC3E}">
        <p14:creationId xmlns:p14="http://schemas.microsoft.com/office/powerpoint/2010/main" val="948208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3D6B24F-FEE9-440E-8776-72C15414F3CD}"/>
              </a:ext>
            </a:extLst>
          </p:cNvPr>
          <p:cNvSpPr/>
          <p:nvPr/>
        </p:nvSpPr>
        <p:spPr>
          <a:xfrm>
            <a:off x="128660" y="2333685"/>
            <a:ext cx="8886679" cy="452431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schemeClr val="tx1">
                    <a:lumMod val="75000"/>
                  </a:schemeClr>
                </a:solidFill>
                <a:effectLst/>
                <a:uLnTx/>
                <a:uFillTx/>
                <a:latin typeface="Times New Roman"/>
                <a:ea typeface="+mn-ea"/>
                <a:cs typeface="+mn-cs"/>
              </a:rPr>
              <a:t>”...Si preguntamos de qué se compone el mundo físico, se nos responderá que de </a:t>
            </a:r>
            <a:r>
              <a:rPr kumimoji="0" lang="es-MX" sz="3600" b="0" i="0" u="none" strike="noStrike" kern="1200" cap="none" spc="0" normalizeH="0" baseline="0" noProof="0" dirty="0">
                <a:ln>
                  <a:noFill/>
                </a:ln>
                <a:solidFill>
                  <a:srgbClr val="FFFFCC"/>
                </a:solidFill>
                <a:effectLst/>
                <a:uLnTx/>
                <a:uFillTx/>
                <a:latin typeface="Times New Roman"/>
                <a:ea typeface="+mn-ea"/>
                <a:cs typeface="+mn-cs"/>
              </a:rPr>
              <a:t>"</a:t>
            </a:r>
            <a:r>
              <a:rPr lang="es-MX" sz="3600" b="1" dirty="0">
                <a:solidFill>
                  <a:srgbClr val="FFCC66"/>
                </a:solidFill>
                <a:latin typeface="Times New Roman"/>
                <a:cs typeface="Times New Roman"/>
              </a:rPr>
              <a:t>materia y energía</a:t>
            </a:r>
            <a:r>
              <a:rPr kumimoji="0" lang="es-MX" sz="36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schemeClr val="tx1">
                    <a:lumMod val="75000"/>
                  </a:schemeClr>
                </a:solidFill>
                <a:effectLst/>
                <a:uLnTx/>
                <a:uFillTx/>
                <a:latin typeface="Times New Roman"/>
                <a:ea typeface="+mn-ea"/>
                <a:cs typeface="+mn-cs"/>
              </a:rPr>
              <a:t>Pero quien sepa algo de ingeniería, biología y física nos citará también </a:t>
            </a:r>
            <a:r>
              <a:rPr lang="es-MX" sz="3600" b="1" dirty="0">
                <a:solidFill>
                  <a:srgbClr val="FFCC66"/>
                </a:solidFill>
                <a:latin typeface="Times New Roman"/>
                <a:cs typeface="Times New Roman"/>
              </a:rPr>
              <a:t>la información como elemento no menos importante</a:t>
            </a:r>
            <a:r>
              <a:rPr kumimoji="0" lang="es-MX" sz="3600" b="0" i="0" u="none" strike="noStrike" kern="1200" cap="none" spc="0" normalizeH="0" baseline="0" noProof="0" dirty="0">
                <a:ln>
                  <a:noFill/>
                </a:ln>
                <a:solidFill>
                  <a:srgbClr val="FFFFCC"/>
                </a:solidFill>
                <a:effectLst/>
                <a:uLnTx/>
                <a:uFillTx/>
                <a:latin typeface="Times New Roman"/>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rPr>
              <a:t>La información en el universo holográfico (Inicio del artículo)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CC66">
                    <a:lumMod val="60000"/>
                    <a:lumOff val="40000"/>
                  </a:srgbClr>
                </a:solidFill>
                <a:effectLst/>
                <a:uLnTx/>
                <a:uFillTx/>
                <a:latin typeface="Times New Roman"/>
                <a:ea typeface="+mn-ea"/>
                <a:cs typeface="+mn-cs"/>
              </a:rPr>
              <a:t>Jacob D. </a:t>
            </a:r>
            <a:r>
              <a:rPr kumimoji="0" lang="es-MX" sz="2000" b="0" i="0" u="none" strike="noStrike" kern="1200" cap="none" spc="0" normalizeH="0" baseline="0" noProof="0" dirty="0" err="1">
                <a:ln>
                  <a:noFill/>
                </a:ln>
                <a:solidFill>
                  <a:srgbClr val="FFCC66">
                    <a:lumMod val="60000"/>
                    <a:lumOff val="40000"/>
                  </a:srgbClr>
                </a:solidFill>
                <a:effectLst/>
                <a:uLnTx/>
                <a:uFillTx/>
                <a:latin typeface="Times New Roman"/>
                <a:ea typeface="+mn-ea"/>
                <a:cs typeface="+mn-cs"/>
              </a:rPr>
              <a:t>Bekenstein</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rPr>
              <a:t>Scientific</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American Latinoamérica, año 2 N. 15, Octubre de 2003, pág. 38-45</a:t>
            </a:r>
          </a:p>
        </p:txBody>
      </p:sp>
      <p:sp>
        <p:nvSpPr>
          <p:cNvPr id="3" name="Rectángulo 2">
            <a:extLst>
              <a:ext uri="{FF2B5EF4-FFF2-40B4-BE49-F238E27FC236}">
                <a16:creationId xmlns:a16="http://schemas.microsoft.com/office/drawing/2014/main" id="{9DFF1224-222D-4877-85B6-3CCCB7A5BD0A}"/>
              </a:ext>
            </a:extLst>
          </p:cNvPr>
          <p:cNvSpPr/>
          <p:nvPr/>
        </p:nvSpPr>
        <p:spPr>
          <a:xfrm>
            <a:off x="0" y="0"/>
            <a:ext cx="9144000" cy="2092881"/>
          </a:xfrm>
          <a:prstGeom prst="rect">
            <a:avLst/>
          </a:prstGeom>
          <a:solidFill>
            <a:schemeClr val="bg1"/>
          </a:solidFill>
        </p:spPr>
        <p:txBody>
          <a:bodyPr wrap="square">
            <a:spAutoFit/>
          </a:bodyPr>
          <a:lstStyle/>
          <a:p>
            <a:pPr lvl="0" defTabSz="914400" eaLnBrk="0" fontAlgn="base" hangingPunct="0">
              <a:spcBef>
                <a:spcPct val="0"/>
              </a:spcBef>
              <a:spcAft>
                <a:spcPct val="0"/>
              </a:spcAft>
              <a:defRPr/>
            </a:pPr>
            <a:r>
              <a:rPr lang="es-ES" altLang="es-MX" sz="5000" b="1" dirty="0">
                <a:solidFill>
                  <a:schemeClr val="tx2">
                    <a:lumMod val="60000"/>
                    <a:lumOff val="40000"/>
                  </a:schemeClr>
                </a:solidFill>
                <a:cs typeface="Times New Roman"/>
              </a:rPr>
              <a:t>Paradigma de factores esenciales</a:t>
            </a:r>
            <a:endParaRPr lang="es-ES" altLang="es-MX" sz="5000" dirty="0">
              <a:solidFill>
                <a:schemeClr val="tx2">
                  <a:lumMod val="60000"/>
                  <a:lumOff val="40000"/>
                </a:schemeClr>
              </a:solidFill>
              <a:cs typeface="Times New Roman"/>
            </a:endParaRPr>
          </a:p>
          <a:p>
            <a:pPr lvl="0" algn="r" defTabSz="914400" eaLnBrk="0" fontAlgn="base" hangingPunct="0">
              <a:spcBef>
                <a:spcPct val="0"/>
              </a:spcBef>
              <a:spcAft>
                <a:spcPct val="0"/>
              </a:spcAft>
              <a:defRPr/>
            </a:pPr>
            <a:r>
              <a:rPr lang="es-ES" altLang="es-MX" sz="3200" b="1" dirty="0">
                <a:solidFill>
                  <a:schemeClr val="tx2">
                    <a:lumMod val="60000"/>
                    <a:lumOff val="40000"/>
                  </a:schemeClr>
                </a:solidFill>
                <a:cs typeface="Times New Roman"/>
              </a:rPr>
              <a:t>La realidad y sus componentes están integrados por materia, energía e información  </a:t>
            </a:r>
            <a:r>
              <a:rPr lang="es-ES" altLang="es-MX" sz="1600" dirty="0">
                <a:latin typeface="Times New Roman" panose="02020603050405020304" pitchFamily="18" charset="0"/>
                <a:cs typeface="Times New Roman"/>
                <a:hlinkClick r:id="rId2"/>
              </a:rPr>
              <a:t>http://www.fgalindosoria.com/informatica/mei/</a:t>
            </a:r>
            <a:endParaRPr lang="es-ES" altLang="es-MX" sz="1600" dirty="0">
              <a:latin typeface="Times New Roman" panose="02020603050405020304" pitchFamily="18" charset="0"/>
              <a:cs typeface="Times New Roman"/>
            </a:endParaRPr>
          </a:p>
        </p:txBody>
      </p:sp>
    </p:spTree>
    <p:extLst>
      <p:ext uri="{BB962C8B-B14F-4D97-AF65-F5344CB8AC3E}">
        <p14:creationId xmlns:p14="http://schemas.microsoft.com/office/powerpoint/2010/main" val="16113161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2203955-EB53-4451-AD6B-49D9C28C5D5D}"/>
              </a:ext>
            </a:extLst>
          </p:cNvPr>
          <p:cNvSpPr/>
          <p:nvPr/>
        </p:nvSpPr>
        <p:spPr>
          <a:xfrm>
            <a:off x="1" y="0"/>
            <a:ext cx="9143999" cy="686341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"Testimonio de ello son los coloquios de </a:t>
            </a:r>
            <a:r>
              <a:rPr kumimoji="0" lang="es-MX" sz="1400" b="0" i="0" u="none" strike="noStrike" kern="1200" cap="none" spc="0" normalizeH="0" baseline="0" noProof="0" dirty="0" err="1">
                <a:ln>
                  <a:noFill/>
                </a:ln>
                <a:solidFill>
                  <a:srgbClr val="FFFFCC"/>
                </a:solidFill>
                <a:effectLst/>
                <a:uLnTx/>
                <a:uFillTx/>
                <a:latin typeface="Times New Roman"/>
                <a:ea typeface="Arial Unicode MS"/>
                <a:cs typeface="+mn-cs"/>
              </a:rPr>
              <a:t>Royaumont</a:t>
            </a: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 en donde fue discutido el concepto de información en la ciencia contemporánea.</a:t>
            </a:r>
            <a:endParaRPr kumimoji="0" lang="es-ES" sz="1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err="1">
                <a:ln>
                  <a:noFill/>
                </a:ln>
                <a:solidFill>
                  <a:srgbClr val="FFFFCC"/>
                </a:solidFill>
                <a:effectLst/>
                <a:uLnTx/>
                <a:uFillTx/>
                <a:latin typeface="Times New Roman"/>
                <a:ea typeface="Arial Unicode MS"/>
                <a:cs typeface="+mn-cs"/>
              </a:rPr>
              <a:t>Jurí</a:t>
            </a: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 </a:t>
            </a:r>
            <a:r>
              <a:rPr kumimoji="0" lang="es-MX" sz="1400" b="0" i="0" u="none" strike="noStrike" kern="1200" cap="none" spc="0" normalizeH="0" baseline="0" noProof="0" dirty="0" err="1">
                <a:ln>
                  <a:noFill/>
                </a:ln>
                <a:solidFill>
                  <a:srgbClr val="FFFFCC"/>
                </a:solidFill>
                <a:effectLst/>
                <a:uLnTx/>
                <a:uFillTx/>
                <a:latin typeface="Times New Roman"/>
                <a:ea typeface="Arial Unicode MS"/>
                <a:cs typeface="+mn-cs"/>
              </a:rPr>
              <a:t>Zeman</a:t>
            </a: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 presenta un trabajo en </a:t>
            </a:r>
            <a:r>
              <a:rPr kumimoji="0" lang="es-MX" sz="1400" b="0" i="0" u="none" strike="noStrike" kern="1200" cap="none" spc="0" normalizeH="0" baseline="0" noProof="0" dirty="0" err="1">
                <a:ln>
                  <a:noFill/>
                </a:ln>
                <a:solidFill>
                  <a:srgbClr val="FFFFCC"/>
                </a:solidFill>
                <a:effectLst/>
                <a:uLnTx/>
                <a:uFillTx/>
                <a:latin typeface="Times New Roman"/>
                <a:ea typeface="Arial Unicode MS"/>
                <a:cs typeface="+mn-cs"/>
              </a:rPr>
              <a:t>Royaumont</a:t>
            </a: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 que lleva por título: Significación filosófica de la idea de información. En él nos dice que:</a:t>
            </a:r>
            <a:endParaRPr kumimoji="0" lang="es-ES" sz="1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44958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 </a:t>
            </a:r>
            <a:r>
              <a:rPr kumimoji="0" lang="es-MX" sz="1600" b="1" i="0" u="none" strike="noStrike" kern="1200" cap="none" spc="0" normalizeH="0" baseline="0" noProof="0" dirty="0">
                <a:ln>
                  <a:noFill/>
                </a:ln>
                <a:solidFill>
                  <a:srgbClr val="FFFFCC">
                    <a:lumMod val="75000"/>
                  </a:srgbClr>
                </a:solidFill>
                <a:effectLst/>
                <a:uLnTx/>
                <a:uFillTx/>
                <a:latin typeface="Times New Roman"/>
                <a:ea typeface="Arial Unicode MS"/>
                <a:cs typeface="+mn-cs"/>
              </a:rPr>
              <a:t>la palabra latina informare, de la que salió la palabra información significa poner en forma, dar una forma o un aspecto, formar, crear</a:t>
            </a:r>
            <a:r>
              <a:rPr kumimoji="0" lang="es-MX" sz="1600" b="1" i="0" u="none" strike="noStrike" kern="1200" cap="none" spc="0" normalizeH="0" baseline="0" noProof="0" dirty="0">
                <a:ln>
                  <a:noFill/>
                </a:ln>
                <a:solidFill>
                  <a:srgbClr val="FFFFCC"/>
                </a:solidFill>
                <a:effectLst/>
                <a:uLnTx/>
                <a:uFillTx/>
                <a:latin typeface="Times New Roman"/>
                <a:ea typeface="Arial Unicode MS"/>
                <a:cs typeface="+mn-cs"/>
              </a:rPr>
              <a:t>, </a:t>
            </a: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pero también representar, presentar, crear una idea o una noción. La información significa la puesta de algunos elementos o partes </a:t>
            </a:r>
            <a:r>
              <a:rPr kumimoji="0" lang="es-ES"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Times New Roman" panose="02020603050405020304" pitchFamily="18" charset="0"/>
              </a:rPr>
              <a:t>–</a:t>
            </a: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 materiales o inmateriales </a:t>
            </a:r>
            <a:r>
              <a:rPr kumimoji="0" lang="es-ES"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Times New Roman" panose="02020603050405020304" pitchFamily="18" charset="0"/>
              </a:rPr>
              <a:t>–</a:t>
            </a: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 en alguna forma, en algún sistema clasificado. ... </a:t>
            </a:r>
            <a:r>
              <a:rPr kumimoji="0" lang="es-MX" sz="1800" b="1" i="0" u="none" strike="noStrike" kern="1200" cap="none" spc="0" normalizeH="0" baseline="0" noProof="0" dirty="0">
                <a:ln>
                  <a:noFill/>
                </a:ln>
                <a:solidFill>
                  <a:srgbClr val="CC0066">
                    <a:lumMod val="20000"/>
                    <a:lumOff val="80000"/>
                  </a:srgbClr>
                </a:solidFill>
                <a:effectLst/>
                <a:uLnTx/>
                <a:uFillTx/>
                <a:latin typeface="Times New Roman"/>
                <a:ea typeface="Arial Unicode MS"/>
                <a:cs typeface="+mn-cs"/>
              </a:rPr>
              <a:t>La información expresa la organización de un sistema que puede ser descrito matemáticamente. No se ocupa de la materia de ese sistema, sino de su forma, que puede ser la misma para materias muy diferentes (caracteres de un texto, neuronas del cerebro, hormigas de un hormiguero</a:t>
            </a:r>
            <a:r>
              <a:rPr kumimoji="0" lang="es-MX" sz="1800" b="1" i="0" u="none" strike="noStrike" kern="1200" cap="none" spc="0" normalizeH="0" baseline="0" noProof="0" dirty="0">
                <a:ln>
                  <a:noFill/>
                </a:ln>
                <a:solidFill>
                  <a:srgbClr val="FFFFCC">
                    <a:lumMod val="75000"/>
                  </a:srgbClr>
                </a:solidFill>
                <a:effectLst/>
                <a:uLnTx/>
                <a:uFillTx/>
                <a:latin typeface="Times New Roman"/>
                <a:ea typeface="Arial Unicode MS"/>
                <a:cs typeface="+mn-cs"/>
              </a:rPr>
              <a:t>, </a:t>
            </a:r>
            <a:r>
              <a:rPr kumimoji="0" lang="es-MX" sz="1800" b="1" i="1" u="none" strike="noStrike" kern="1200" cap="none" spc="0" normalizeH="0" baseline="0" noProof="0" dirty="0">
                <a:ln>
                  <a:noFill/>
                </a:ln>
                <a:solidFill>
                  <a:srgbClr val="CC0066">
                    <a:lumMod val="20000"/>
                    <a:lumOff val="80000"/>
                  </a:srgbClr>
                </a:solidFill>
                <a:effectLst/>
                <a:uLnTx/>
                <a:uFillTx/>
                <a:latin typeface="Times New Roman"/>
                <a:ea typeface="+mn-ea"/>
                <a:cs typeface="+mn-cs"/>
              </a:rPr>
              <a:t>etc.)</a:t>
            </a:r>
            <a:r>
              <a:rPr kumimoji="0" lang="es-MX" sz="1800" b="1" i="0" u="none" strike="noStrike" kern="1200" cap="none" spc="0" normalizeH="0" baseline="0" noProof="0" dirty="0">
                <a:ln>
                  <a:noFill/>
                </a:ln>
                <a:solidFill>
                  <a:srgbClr val="FFFFCC">
                    <a:lumMod val="75000"/>
                  </a:srgbClr>
                </a:solidFill>
                <a:effectLst/>
                <a:uLnTx/>
                <a:uFillTx/>
                <a:latin typeface="Times New Roman"/>
                <a:ea typeface="Arial Unicode MS"/>
                <a:cs typeface="+mn-cs"/>
              </a:rPr>
              <a:t>. </a:t>
            </a: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La expresión de la información de un sistema tiene por base, como se sabe, la fórmula matemática de la entropía negativa. ... Esa entropía negativa puede manifiestamente expresar también la medida del orden de un sistema nervioso (por ejemplo, la capacidad de ideas de un cerebro, el carácter de una red de neuronas, el equilibrio psíquico de una personalidad) o de un sistema social (el equilibrio de un sistema social o económico).</a:t>
            </a:r>
            <a:endParaRPr kumimoji="0" lang="es-ES"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449580" marR="0" lvl="0" indent="0" algn="l"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FFFFCC"/>
                </a:solidFill>
                <a:effectLst/>
                <a:uLnTx/>
                <a:uFillTx/>
                <a:latin typeface="Times New Roman"/>
                <a:ea typeface="Arial Unicode MS"/>
                <a:cs typeface="+mn-cs"/>
              </a:rPr>
              <a:t>.....</a:t>
            </a:r>
            <a:endParaRPr kumimoji="0" lang="es-ES" sz="12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44958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Así surgió la información como principio universal que opera en el mundo, que da forma a lo informe, especifica el carácter peculiar de las formas vivas e incluso ayuda a determinar, por medio de códigos especiales, los modelos del pensamiento humano. De este modo, la información abarca los campos dispares de las computadoras de la era especial y la física clásica, la biología molecular y la comunicación humana, la evolución del lenguaje y la del hombre."</a:t>
            </a:r>
            <a:endParaRPr kumimoji="0" lang="es-ES"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Informática Educativa: Elementos de una teoría para la civilización del conocimiento.</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Claudia Marina Vicario Solórzano, Tesis para obtener el Grado de Doctora en Pedagogía, Universidad Nacional Autónoma de México </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Ciudad de México, 2010., </a:t>
            </a:r>
            <a:r>
              <a:rPr kumimoji="0" lang="es-MX" sz="1200" b="0" i="0" u="none" strike="noStrike" kern="1200" cap="none" spc="0" normalizeH="0" baseline="0" noProof="0" dirty="0">
                <a:ln>
                  <a:noFill/>
                </a:ln>
                <a:solidFill>
                  <a:srgbClr val="FFFFCC"/>
                </a:solidFill>
                <a:effectLst/>
                <a:uLnTx/>
                <a:uFillTx/>
                <a:latin typeface="Times New Roman" panose="02020603050405020304" pitchFamily="18" charset="0"/>
                <a:ea typeface="Arial Unicode MS"/>
                <a:cs typeface="+mn-cs"/>
              </a:rPr>
              <a:t>Capítulo II. Página 142, 143</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http://www.fgalindosoria.com/informaticos/investigadores/Claudia_Marina_Vicario_Solorzano/doctorado.zip</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216619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105BCE0-99C0-4BC3-8BA8-D685AD1F1435}"/>
              </a:ext>
            </a:extLst>
          </p:cNvPr>
          <p:cNvSpPr/>
          <p:nvPr/>
        </p:nvSpPr>
        <p:spPr>
          <a:xfrm>
            <a:off x="225083" y="612844"/>
            <a:ext cx="8299939" cy="486287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Revolución de la información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"Wiener (1948, p 155) declaró también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"la información es información,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no materia ni energía".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32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Este aforismo sugiere que </a:t>
            </a:r>
            <a:r>
              <a:rPr kumimoji="0" lang="es-MX" sz="3200" b="1" i="0" u="none" strike="noStrike" kern="1200" cap="none" spc="0" normalizeH="0" baseline="0" noProof="0" dirty="0">
                <a:ln>
                  <a:noFill/>
                </a:ln>
                <a:solidFill>
                  <a:schemeClr val="tx2"/>
                </a:solidFill>
                <a:effectLst/>
                <a:uLnTx/>
                <a:uFillTx/>
                <a:latin typeface="Times New Roman"/>
                <a:ea typeface="+mn-ea"/>
                <a:cs typeface="+mn-cs"/>
              </a:rPr>
              <a:t>la información debe considerarse junto con la materia y la energía como el tercer constituyente del Universo;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1" i="0" u="none" strike="noStrike" kern="1200" cap="none" spc="0" normalizeH="0" baseline="0" noProof="0" dirty="0">
              <a:ln>
                <a:noFill/>
              </a:ln>
              <a:solidFill>
                <a:schemeClr val="tx2"/>
              </a:solidFill>
              <a:effectLst/>
              <a:uLnTx/>
              <a:uFillTx/>
              <a:latin typeface="Times New Roman"/>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Wiener, N. (1948), </a:t>
            </a:r>
            <a:r>
              <a:rPr kumimoji="0" lang="es-MX" sz="1800" b="0" i="1" u="none" strike="noStrike" kern="1200" cap="none" spc="0" normalizeH="0" baseline="0" noProof="0" dirty="0" err="1">
                <a:ln>
                  <a:noFill/>
                </a:ln>
                <a:solidFill>
                  <a:srgbClr val="FFFFCC"/>
                </a:solidFill>
                <a:effectLst/>
                <a:uLnTx/>
                <a:uFillTx/>
                <a:latin typeface="Times New Roman"/>
                <a:ea typeface="Times New Roman" panose="02020603050405020304" pitchFamily="18" charset="0"/>
                <a:cs typeface="+mn-cs"/>
              </a:rPr>
              <a:t>Cybernetics</a:t>
            </a:r>
            <a:r>
              <a:rPr kumimoji="0" lang="es-MX"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 MIT </a:t>
            </a:r>
            <a:r>
              <a:rPr kumimoji="0" lang="es-MX" sz="1800" b="0" i="0" u="none" strike="noStrike" kern="1200" cap="none" spc="0" normalizeH="0" baseline="0" noProof="0" dirty="0" err="1">
                <a:ln>
                  <a:noFill/>
                </a:ln>
                <a:solidFill>
                  <a:srgbClr val="FFFFCC"/>
                </a:solidFill>
                <a:effectLst/>
                <a:uLnTx/>
                <a:uFillTx/>
                <a:latin typeface="Times New Roman"/>
                <a:ea typeface="Times New Roman" panose="02020603050405020304" pitchFamily="18" charset="0"/>
                <a:cs typeface="+mn-cs"/>
              </a:rPr>
              <a:t>Press</a:t>
            </a:r>
            <a:r>
              <a:rPr kumimoji="0" lang="es-MX"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 CA, </a:t>
            </a:r>
            <a:r>
              <a:rPr kumimoji="0" lang="es-MX" sz="1800" b="0" i="0" u="none" strike="noStrike" kern="1200" cap="none" spc="0" normalizeH="0" baseline="0" noProof="0" dirty="0" err="1">
                <a:ln>
                  <a:noFill/>
                </a:ln>
                <a:solidFill>
                  <a:srgbClr val="FFFFCC"/>
                </a:solidFill>
                <a:effectLst/>
                <a:uLnTx/>
                <a:uFillTx/>
                <a:latin typeface="Times New Roman"/>
                <a:ea typeface="Times New Roman" panose="02020603050405020304" pitchFamily="18" charset="0"/>
                <a:cs typeface="+mn-cs"/>
              </a:rPr>
              <a:t>Mass</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mn-ea"/>
                <a:cs typeface="+mn-cs"/>
              </a:rPr>
              <a:t>Traducido asistido por Google de   </a:t>
            </a: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http://en.wikipedia.org/wiki/Information_revolution</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440167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5D315E2-387A-4117-98AA-EFD891B979D6}"/>
              </a:ext>
            </a:extLst>
          </p:cNvPr>
          <p:cNvSpPr/>
          <p:nvPr/>
        </p:nvSpPr>
        <p:spPr>
          <a:xfrm>
            <a:off x="98474" y="118535"/>
            <a:ext cx="9045525" cy="240835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es-ES" sz="3200" b="1" i="1" u="none" strike="noStrike" kern="1200" cap="none" spc="0" normalizeH="0" baseline="0" noProof="0">
                <a:ln>
                  <a:noFill/>
                </a:ln>
                <a:solidFill>
                  <a:srgbClr val="FFFFCC"/>
                </a:solidFill>
                <a:effectLst/>
                <a:uLnTx/>
                <a:uFillTx/>
                <a:latin typeface="Times New Roman" panose="02020603050405020304" pitchFamily="18" charset="0"/>
                <a:ea typeface="+mn-ea"/>
                <a:cs typeface="+mn-cs"/>
              </a:rPr>
              <a:t>La Informática estudia el</a:t>
            </a:r>
          </a:p>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es-MX" sz="3200" b="1" i="1" u="none" strike="noStrike" kern="1200" cap="none" spc="0" normalizeH="0" baseline="0" noProof="0">
                <a:ln>
                  <a:noFill/>
                </a:ln>
                <a:solidFill>
                  <a:srgbClr val="FFFFCC"/>
                </a:solidFill>
                <a:effectLst/>
                <a:uLnTx/>
                <a:uFillTx/>
                <a:latin typeface="Times New Roman" panose="02020603050405020304" pitchFamily="18" charset="0"/>
                <a:ea typeface="+mn-ea"/>
                <a:cs typeface="+mn-cs"/>
              </a:rPr>
              <a:t>Universo integrado por </a:t>
            </a:r>
          </a:p>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es-MX" sz="3200" b="1" i="1" u="none" strike="noStrike" kern="1200" cap="none" spc="0" normalizeH="0" baseline="0" noProof="0">
                <a:ln>
                  <a:noFill/>
                </a:ln>
                <a:solidFill>
                  <a:srgbClr val="FFFFCC"/>
                </a:solidFill>
                <a:effectLst/>
                <a:uLnTx/>
                <a:uFillTx/>
                <a:latin typeface="Times New Roman" panose="02020603050405020304" pitchFamily="18" charset="0"/>
                <a:ea typeface="+mn-ea"/>
                <a:cs typeface="+mn-cs"/>
              </a:rPr>
              <a:t>la Materia, Energía e Información</a:t>
            </a:r>
          </a:p>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es-ES" sz="3000" b="1" i="1" u="none" strike="noStrike" kern="1200" cap="none" spc="0" normalizeH="0" baseline="0" noProof="0">
                <a:ln>
                  <a:noFill/>
                </a:ln>
                <a:solidFill>
                  <a:srgbClr val="FFFFCC"/>
                </a:solidFill>
                <a:effectLst/>
                <a:uLnTx/>
                <a:uFillTx/>
                <a:latin typeface="Times New Roman" panose="02020603050405020304" pitchFamily="18" charset="0"/>
                <a:ea typeface="Times New Roman" panose="02020603050405020304" pitchFamily="18" charset="0"/>
                <a:cs typeface="+mn-cs"/>
              </a:rPr>
              <a:t>MEI</a:t>
            </a:r>
          </a:p>
        </p:txBody>
      </p:sp>
      <p:grpSp>
        <p:nvGrpSpPr>
          <p:cNvPr id="6" name="Grupo 5">
            <a:extLst>
              <a:ext uri="{FF2B5EF4-FFF2-40B4-BE49-F238E27FC236}">
                <a16:creationId xmlns:a16="http://schemas.microsoft.com/office/drawing/2014/main" id="{0F0695F4-2AB2-4893-8825-505E8BB3FF6B}"/>
              </a:ext>
            </a:extLst>
          </p:cNvPr>
          <p:cNvGrpSpPr/>
          <p:nvPr/>
        </p:nvGrpSpPr>
        <p:grpSpPr>
          <a:xfrm>
            <a:off x="4600795" y="5905664"/>
            <a:ext cx="4191000" cy="640556"/>
            <a:chOff x="4594860" y="5867400"/>
            <a:chExt cx="4191000" cy="640556"/>
          </a:xfrm>
        </p:grpSpPr>
        <p:sp>
          <p:nvSpPr>
            <p:cNvPr id="4" name="Rectangle 2">
              <a:extLst>
                <a:ext uri="{FF2B5EF4-FFF2-40B4-BE49-F238E27FC236}">
                  <a16:creationId xmlns:a16="http://schemas.microsoft.com/office/drawing/2014/main" id="{29F32E4A-3D28-4AFA-BA05-E7BE575F03F1}"/>
                </a:ext>
              </a:extLst>
            </p:cNvPr>
            <p:cNvSpPr>
              <a:spLocks noChangeArrowheads="1"/>
            </p:cNvSpPr>
            <p:nvPr/>
          </p:nvSpPr>
          <p:spPr bwMode="auto">
            <a:xfrm>
              <a:off x="7162800" y="5867400"/>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0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5" name="Rectangle 3">
              <a:extLst>
                <a:ext uri="{FF2B5EF4-FFF2-40B4-BE49-F238E27FC236}">
                  <a16:creationId xmlns:a16="http://schemas.microsoft.com/office/drawing/2014/main" id="{AF3A878B-FB23-48F0-8185-0745A28C9882}"/>
                </a:ext>
              </a:extLst>
            </p:cNvPr>
            <p:cNvSpPr>
              <a:spLocks noChangeArrowheads="1"/>
            </p:cNvSpPr>
            <p:nvPr/>
          </p:nvSpPr>
          <p:spPr bwMode="auto">
            <a:xfrm rot="10800000" flipV="1">
              <a:off x="4594860" y="6141243"/>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a:rPr>
                <a:t>http://www.fgalindosoria.com/informatica/</a:t>
              </a:r>
              <a:r>
                <a:rPr kumimoji="0" lang="en-US"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p>
          </p:txBody>
        </p:sp>
      </p:grpSp>
      <p:pic>
        <p:nvPicPr>
          <p:cNvPr id="7" name="Imagen 6">
            <a:extLst>
              <a:ext uri="{FF2B5EF4-FFF2-40B4-BE49-F238E27FC236}">
                <a16:creationId xmlns:a16="http://schemas.microsoft.com/office/drawing/2014/main" id="{D4929FF0-BDF3-4E28-BDD8-8437F7114C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164" y="2935146"/>
            <a:ext cx="4449952" cy="2970518"/>
          </a:xfrm>
          <a:prstGeom prst="rect">
            <a:avLst/>
          </a:prstGeom>
        </p:spPr>
      </p:pic>
      <p:pic>
        <p:nvPicPr>
          <p:cNvPr id="10" name="Imagen 9">
            <a:extLst>
              <a:ext uri="{FF2B5EF4-FFF2-40B4-BE49-F238E27FC236}">
                <a16:creationId xmlns:a16="http://schemas.microsoft.com/office/drawing/2014/main" id="{7C56DB35-DEED-4647-BDC4-F3B11FCC7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7809" y="2795432"/>
            <a:ext cx="2990476" cy="2666667"/>
          </a:xfrm>
          <a:prstGeom prst="rect">
            <a:avLst/>
          </a:prstGeom>
          <a:effectLst>
            <a:glow rad="139700">
              <a:schemeClr val="tx2">
                <a:lumMod val="75000"/>
              </a:schemeClr>
            </a:glow>
          </a:effectLst>
        </p:spPr>
      </p:pic>
    </p:spTree>
    <p:extLst>
      <p:ext uri="{BB962C8B-B14F-4D97-AF65-F5344CB8AC3E}">
        <p14:creationId xmlns:p14="http://schemas.microsoft.com/office/powerpoint/2010/main" val="26906644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D51864F-8E3F-4667-B373-5D7819BC44D9}"/>
              </a:ext>
            </a:extLst>
          </p:cNvPr>
          <p:cNvSpPr/>
          <p:nvPr/>
        </p:nvSpPr>
        <p:spPr>
          <a:xfrm>
            <a:off x="1809947" y="4747538"/>
            <a:ext cx="7233329" cy="1846659"/>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mn-ea"/>
                <a:cs typeface="+mn-cs"/>
              </a:rPr>
              <a:t>De la misma forma que somos entes en un espacio multidimensional integrado por 3 dimensiones,.</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mn-ea"/>
                <a:cs typeface="+mn-cs"/>
              </a:rPr>
              <a:t>Somos entes en un espacio multidimensional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mn-ea"/>
                <a:cs typeface="+mn-cs"/>
              </a:rPr>
              <a:t>Integrado por materia, energía e información</a:t>
            </a:r>
          </a:p>
        </p:txBody>
      </p:sp>
      <p:pic>
        <p:nvPicPr>
          <p:cNvPr id="3" name="Imagen 2">
            <a:extLst>
              <a:ext uri="{FF2B5EF4-FFF2-40B4-BE49-F238E27FC236}">
                <a16:creationId xmlns:a16="http://schemas.microsoft.com/office/drawing/2014/main" id="{B3762329-A8FD-40C9-806C-109FC7070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188" y="1295061"/>
            <a:ext cx="7233328" cy="4828530"/>
          </a:xfrm>
          <a:prstGeom prst="rect">
            <a:avLst/>
          </a:prstGeom>
        </p:spPr>
      </p:pic>
      <p:sp>
        <p:nvSpPr>
          <p:cNvPr id="4" name="Rectángulo 3">
            <a:extLst>
              <a:ext uri="{FF2B5EF4-FFF2-40B4-BE49-F238E27FC236}">
                <a16:creationId xmlns:a16="http://schemas.microsoft.com/office/drawing/2014/main" id="{FCE5C0AC-A916-4EC2-B092-48ACCC4521FD}"/>
              </a:ext>
            </a:extLst>
          </p:cNvPr>
          <p:cNvSpPr/>
          <p:nvPr/>
        </p:nvSpPr>
        <p:spPr>
          <a:xfrm>
            <a:off x="304800" y="147347"/>
            <a:ext cx="8534400"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FFCC"/>
                </a:solidFill>
                <a:effectLst/>
                <a:uLnTx/>
                <a:uFillTx/>
                <a:latin typeface="Times New Roman"/>
                <a:ea typeface="+mn-ea"/>
                <a:cs typeface="+mn-cs"/>
              </a:rPr>
              <a:t>La materia, energía e información (MEI) conforman un espacio</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400" b="1"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5" name="Rectángulo 4">
            <a:extLst>
              <a:ext uri="{FF2B5EF4-FFF2-40B4-BE49-F238E27FC236}">
                <a16:creationId xmlns:a16="http://schemas.microsoft.com/office/drawing/2014/main" id="{531561F1-B07A-482F-AED0-DBCA57029584}"/>
              </a:ext>
            </a:extLst>
          </p:cNvPr>
          <p:cNvSpPr/>
          <p:nvPr/>
        </p:nvSpPr>
        <p:spPr>
          <a:xfrm>
            <a:off x="3917852" y="694897"/>
            <a:ext cx="5125424"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FFCC"/>
                </a:solidFill>
                <a:effectLst/>
                <a:uLnTx/>
                <a:uFillTx/>
                <a:latin typeface="Times New Roman"/>
                <a:ea typeface="+mn-ea"/>
                <a:cs typeface="+mn-cs"/>
              </a:rPr>
              <a:t>Cada objeto en ese espacio  esta integrado por una combinación de MEI</a:t>
            </a:r>
          </a:p>
        </p:txBody>
      </p:sp>
    </p:spTree>
    <p:extLst>
      <p:ext uri="{BB962C8B-B14F-4D97-AF65-F5344CB8AC3E}">
        <p14:creationId xmlns:p14="http://schemas.microsoft.com/office/powerpoint/2010/main" val="2314955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CA7AAB3-FE5F-4D44-B47C-956AC7B045FA}"/>
              </a:ext>
            </a:extLst>
          </p:cNvPr>
          <p:cNvSpPr/>
          <p:nvPr/>
        </p:nvSpPr>
        <p:spPr>
          <a:xfrm>
            <a:off x="12045" y="-17094"/>
            <a:ext cx="4830793" cy="517064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4686300" algn="l"/>
              </a:tabLst>
              <a:defRPr/>
            </a:pPr>
            <a:r>
              <a:rPr kumimoji="0" lang="es-ES" sz="22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Si movemos el brazo, la mano o el cuerpo completo o un mueble de un lugar a otro estamos moviendo todos los componentes del objeto en forma simultánea de un lugar a otro, para entender este proceso a mediados del 2009 </a:t>
            </a:r>
            <a:r>
              <a:rPr kumimoji="0" lang="es-ES" sz="2200" b="0" i="1"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el Dr. Jesús Olivares Ceja introdujo el concepto de </a:t>
            </a:r>
            <a:r>
              <a:rPr kumimoji="0" lang="es-ES" sz="2200" b="1" i="1"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Unidad de Materia-Energía-Información</a:t>
            </a:r>
            <a:r>
              <a:rPr kumimoji="0" lang="es-ES" sz="22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 </a:t>
            </a:r>
            <a:r>
              <a:rPr kumimoji="0" lang="es-ES" sz="2200" b="0" i="1"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Una Unidad de Materia-Energía-Información representa un objeto que al moverse mueve todos sus componentes en forma simultánea con lo que toda la materia, energía e información que lo forman se mueve simultáneamente</a:t>
            </a:r>
            <a:r>
              <a:rPr kumimoji="0" lang="es-ES" sz="22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a:t>
            </a:r>
            <a:endParaRPr kumimoji="0" lang="es-MX" sz="22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endParaRPr>
          </a:p>
        </p:txBody>
      </p:sp>
      <p:graphicFrame>
        <p:nvGraphicFramePr>
          <p:cNvPr id="4" name="Tabla 3">
            <a:extLst>
              <a:ext uri="{FF2B5EF4-FFF2-40B4-BE49-F238E27FC236}">
                <a16:creationId xmlns:a16="http://schemas.microsoft.com/office/drawing/2014/main" id="{20E46FBD-C85A-488B-A123-5ED1D7A4114C}"/>
              </a:ext>
            </a:extLst>
          </p:cNvPr>
          <p:cNvGraphicFramePr>
            <a:graphicFrameLocks noGrp="1"/>
          </p:cNvGraphicFramePr>
          <p:nvPr>
            <p:extLst/>
          </p:nvPr>
        </p:nvGraphicFramePr>
        <p:xfrm>
          <a:off x="196478" y="5090570"/>
          <a:ext cx="4192172" cy="1682625"/>
        </p:xfrm>
        <a:graphic>
          <a:graphicData uri="http://schemas.openxmlformats.org/drawingml/2006/table">
            <a:tbl>
              <a:tblPr>
                <a:tableStyleId>{5C22544A-7EE6-4342-B048-85BDC9FD1C3A}</a:tableStyleId>
              </a:tblPr>
              <a:tblGrid>
                <a:gridCol w="4192172">
                  <a:extLst>
                    <a:ext uri="{9D8B030D-6E8A-4147-A177-3AD203B41FA5}">
                      <a16:colId xmlns:a16="http://schemas.microsoft.com/office/drawing/2014/main" val="863947999"/>
                    </a:ext>
                  </a:extLst>
                </a:gridCol>
              </a:tblGrid>
              <a:tr h="1682625">
                <a:tc>
                  <a:txBody>
                    <a:bodyPr/>
                    <a:lstStyle/>
                    <a:p>
                      <a:pPr algn="just">
                        <a:spcAft>
                          <a:spcPts val="0"/>
                        </a:spcAft>
                      </a:pPr>
                      <a:endParaRPr lang="es-MX" sz="1200" dirty="0">
                        <a:effectLst/>
                      </a:endParaRPr>
                    </a:p>
                    <a:p>
                      <a:pPr>
                        <a:spcAft>
                          <a:spcPts val="0"/>
                        </a:spcAft>
                      </a:pPr>
                      <a:endParaRPr lang="es-MX" sz="1200" dirty="0">
                        <a:effectLst/>
                      </a:endParaRP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endParaRPr lang="es-MX" sz="1800" dirty="0">
                        <a:effectLst/>
                      </a:endParaRPr>
                    </a:p>
                    <a:p>
                      <a:pPr algn="ctr">
                        <a:spcAft>
                          <a:spcPts val="0"/>
                        </a:spcAft>
                      </a:pPr>
                      <a:r>
                        <a:rPr lang="es-MX" sz="1800" dirty="0">
                          <a:effectLst/>
                        </a:rPr>
                        <a:t>Unidades de Materia-Energía-Información</a:t>
                      </a:r>
                    </a:p>
                  </a:txBody>
                  <a:tcPr marL="44450" marR="44450" marT="0" marB="0"/>
                </a:tc>
                <a:extLst>
                  <a:ext uri="{0D108BD9-81ED-4DB2-BD59-A6C34878D82A}">
                    <a16:rowId xmlns:a16="http://schemas.microsoft.com/office/drawing/2014/main" val="2714598513"/>
                  </a:ext>
                </a:extLst>
              </a:tr>
            </a:tbl>
          </a:graphicData>
        </a:graphic>
      </p:graphicFrame>
      <p:grpSp>
        <p:nvGrpSpPr>
          <p:cNvPr id="5" name="Group 1">
            <a:extLst>
              <a:ext uri="{FF2B5EF4-FFF2-40B4-BE49-F238E27FC236}">
                <a16:creationId xmlns:a16="http://schemas.microsoft.com/office/drawing/2014/main" id="{51C5B622-AF7E-4B11-BB77-22B8D6C70D11}"/>
              </a:ext>
            </a:extLst>
          </p:cNvPr>
          <p:cNvGrpSpPr>
            <a:grpSpLocks/>
          </p:cNvGrpSpPr>
          <p:nvPr/>
        </p:nvGrpSpPr>
        <p:grpSpPr bwMode="auto">
          <a:xfrm>
            <a:off x="156743" y="4893878"/>
            <a:ext cx="4045866" cy="1828800"/>
            <a:chOff x="3344" y="5201"/>
            <a:chExt cx="4651" cy="2529"/>
          </a:xfrm>
        </p:grpSpPr>
        <p:grpSp>
          <p:nvGrpSpPr>
            <p:cNvPr id="6" name="Group 15">
              <a:extLst>
                <a:ext uri="{FF2B5EF4-FFF2-40B4-BE49-F238E27FC236}">
                  <a16:creationId xmlns:a16="http://schemas.microsoft.com/office/drawing/2014/main" id="{56C03F09-DD1B-4D13-A248-4520BA78A6FA}"/>
                </a:ext>
              </a:extLst>
            </p:cNvPr>
            <p:cNvGrpSpPr>
              <a:grpSpLocks/>
            </p:cNvGrpSpPr>
            <p:nvPr/>
          </p:nvGrpSpPr>
          <p:grpSpPr bwMode="auto">
            <a:xfrm>
              <a:off x="3344" y="5201"/>
              <a:ext cx="4651" cy="2529"/>
              <a:chOff x="3344" y="3831"/>
              <a:chExt cx="4651" cy="2529"/>
            </a:xfrm>
          </p:grpSpPr>
          <p:sp>
            <p:nvSpPr>
              <p:cNvPr id="20" name="Text Box 19">
                <a:extLst>
                  <a:ext uri="{FF2B5EF4-FFF2-40B4-BE49-F238E27FC236}">
                    <a16:creationId xmlns:a16="http://schemas.microsoft.com/office/drawing/2014/main" id="{C4A25CA5-79D6-4A21-9E3F-0DD2C55B03F9}"/>
                  </a:ext>
                </a:extLst>
              </p:cNvPr>
              <p:cNvSpPr txBox="1">
                <a:spLocks noChangeArrowheads="1"/>
              </p:cNvSpPr>
              <p:nvPr/>
            </p:nvSpPr>
            <p:spPr bwMode="auto">
              <a:xfrm>
                <a:off x="7184" y="5850"/>
                <a:ext cx="811" cy="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21" name="Line 18">
                <a:extLst>
                  <a:ext uri="{FF2B5EF4-FFF2-40B4-BE49-F238E27FC236}">
                    <a16:creationId xmlns:a16="http://schemas.microsoft.com/office/drawing/2014/main" id="{90DFE96B-92CE-4D11-8442-B0E0970687BE}"/>
                  </a:ext>
                </a:extLst>
              </p:cNvPr>
              <p:cNvSpPr>
                <a:spLocks noChangeShapeType="1"/>
              </p:cNvSpPr>
              <p:nvPr/>
            </p:nvSpPr>
            <p:spPr bwMode="auto">
              <a:xfrm>
                <a:off x="4008" y="3840"/>
                <a:ext cx="0" cy="20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22" name="Freeform 17">
                <a:extLst>
                  <a:ext uri="{FF2B5EF4-FFF2-40B4-BE49-F238E27FC236}">
                    <a16:creationId xmlns:a16="http://schemas.microsoft.com/office/drawing/2014/main" id="{D99ADC6B-1094-4DD4-914F-C877615F37D6}"/>
                  </a:ext>
                </a:extLst>
              </p:cNvPr>
              <p:cNvSpPr>
                <a:spLocks/>
              </p:cNvSpPr>
              <p:nvPr/>
            </p:nvSpPr>
            <p:spPr bwMode="auto">
              <a:xfrm>
                <a:off x="3989" y="5851"/>
                <a:ext cx="3931" cy="6"/>
              </a:xfrm>
              <a:custGeom>
                <a:avLst/>
                <a:gdLst>
                  <a:gd name="T0" fmla="*/ 0 w 3931"/>
                  <a:gd name="T1" fmla="*/ 0 h 6"/>
                  <a:gd name="T2" fmla="*/ 3931 w 3931"/>
                  <a:gd name="T3" fmla="*/ 6 h 6"/>
                </a:gdLst>
                <a:ahLst/>
                <a:cxnLst>
                  <a:cxn ang="0">
                    <a:pos x="T0" y="T1"/>
                  </a:cxn>
                  <a:cxn ang="0">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23" name="Text Box 16">
                <a:extLst>
                  <a:ext uri="{FF2B5EF4-FFF2-40B4-BE49-F238E27FC236}">
                    <a16:creationId xmlns:a16="http://schemas.microsoft.com/office/drawing/2014/main" id="{3CA4E423-C14F-4150-83AE-0D4C916B1882}"/>
                  </a:ext>
                </a:extLst>
              </p:cNvPr>
              <p:cNvSpPr txBox="1">
                <a:spLocks noChangeArrowheads="1"/>
              </p:cNvSpPr>
              <p:nvPr/>
            </p:nvSpPr>
            <p:spPr bwMode="auto">
              <a:xfrm>
                <a:off x="3344" y="3831"/>
                <a:ext cx="811" cy="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nvGrpSpPr>
            <p:cNvPr id="7" name="Group 8">
              <a:extLst>
                <a:ext uri="{FF2B5EF4-FFF2-40B4-BE49-F238E27FC236}">
                  <a16:creationId xmlns:a16="http://schemas.microsoft.com/office/drawing/2014/main" id="{984BECB1-064F-4D91-A5D7-5C4FBF0E0031}"/>
                </a:ext>
              </a:extLst>
            </p:cNvPr>
            <p:cNvGrpSpPr>
              <a:grpSpLocks/>
            </p:cNvGrpSpPr>
            <p:nvPr/>
          </p:nvGrpSpPr>
          <p:grpSpPr bwMode="auto">
            <a:xfrm>
              <a:off x="7094" y="5473"/>
              <a:ext cx="374" cy="1098"/>
              <a:chOff x="4394" y="7974"/>
              <a:chExt cx="374" cy="1098"/>
            </a:xfrm>
          </p:grpSpPr>
          <p:sp>
            <p:nvSpPr>
              <p:cNvPr id="14" name="Oval 14">
                <a:extLst>
                  <a:ext uri="{FF2B5EF4-FFF2-40B4-BE49-F238E27FC236}">
                    <a16:creationId xmlns:a16="http://schemas.microsoft.com/office/drawing/2014/main" id="{AF163C14-C5A6-4313-AD50-AB5056581AC2}"/>
                  </a:ext>
                </a:extLst>
              </p:cNvPr>
              <p:cNvSpPr>
                <a:spLocks noChangeArrowheads="1"/>
              </p:cNvSpPr>
              <p:nvPr/>
            </p:nvSpPr>
            <p:spPr bwMode="auto">
              <a:xfrm>
                <a:off x="4401" y="7974"/>
                <a:ext cx="360" cy="36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5" name="Line 13">
                <a:extLst>
                  <a:ext uri="{FF2B5EF4-FFF2-40B4-BE49-F238E27FC236}">
                    <a16:creationId xmlns:a16="http://schemas.microsoft.com/office/drawing/2014/main" id="{F8AB5F1A-3CFD-4A10-9E5B-5110DBB897ED}"/>
                  </a:ext>
                </a:extLst>
              </p:cNvPr>
              <p:cNvSpPr>
                <a:spLocks noChangeShapeType="1"/>
              </p:cNvSpPr>
              <p:nvPr/>
            </p:nvSpPr>
            <p:spPr bwMode="auto">
              <a:xfrm>
                <a:off x="4581" y="8334"/>
                <a:ext cx="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6" name="Line 12">
                <a:extLst>
                  <a:ext uri="{FF2B5EF4-FFF2-40B4-BE49-F238E27FC236}">
                    <a16:creationId xmlns:a16="http://schemas.microsoft.com/office/drawing/2014/main" id="{53450746-59DF-4D90-A84C-77DB0372E414}"/>
                  </a:ext>
                </a:extLst>
              </p:cNvPr>
              <p:cNvSpPr>
                <a:spLocks noChangeShapeType="1"/>
              </p:cNvSpPr>
              <p:nvPr/>
            </p:nvSpPr>
            <p:spPr bwMode="auto">
              <a:xfrm flipH="1">
                <a:off x="4401" y="8874"/>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7" name="Line 11">
                <a:extLst>
                  <a:ext uri="{FF2B5EF4-FFF2-40B4-BE49-F238E27FC236}">
                    <a16:creationId xmlns:a16="http://schemas.microsoft.com/office/drawing/2014/main" id="{183B5B98-03C2-4D72-ADF8-22D7FF000F44}"/>
                  </a:ext>
                </a:extLst>
              </p:cNvPr>
              <p:cNvSpPr>
                <a:spLocks noChangeShapeType="1"/>
              </p:cNvSpPr>
              <p:nvPr/>
            </p:nvSpPr>
            <p:spPr bwMode="auto">
              <a:xfrm>
                <a:off x="4574" y="8856"/>
                <a:ext cx="194" cy="21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8" name="Line 10">
                <a:extLst>
                  <a:ext uri="{FF2B5EF4-FFF2-40B4-BE49-F238E27FC236}">
                    <a16:creationId xmlns:a16="http://schemas.microsoft.com/office/drawing/2014/main" id="{DAF3FA79-BE3C-4641-A16D-ECD49CE93481}"/>
                  </a:ext>
                </a:extLst>
              </p:cNvPr>
              <p:cNvSpPr>
                <a:spLocks noChangeShapeType="1"/>
              </p:cNvSpPr>
              <p:nvPr/>
            </p:nvSpPr>
            <p:spPr bwMode="auto">
              <a:xfrm flipH="1">
                <a:off x="4394" y="8496"/>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9" name="Line 9">
                <a:extLst>
                  <a:ext uri="{FF2B5EF4-FFF2-40B4-BE49-F238E27FC236}">
                    <a16:creationId xmlns:a16="http://schemas.microsoft.com/office/drawing/2014/main" id="{FFA64CAF-F5DC-43C3-A6FB-4A6E2A31A1DF}"/>
                  </a:ext>
                </a:extLst>
              </p:cNvPr>
              <p:cNvSpPr>
                <a:spLocks noChangeShapeType="1"/>
              </p:cNvSpPr>
              <p:nvPr/>
            </p:nvSpPr>
            <p:spPr bwMode="auto">
              <a:xfrm>
                <a:off x="4574" y="8496"/>
                <a:ext cx="127" cy="3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nvGrpSpPr>
            <p:cNvPr id="8" name="Group 2">
              <a:extLst>
                <a:ext uri="{FF2B5EF4-FFF2-40B4-BE49-F238E27FC236}">
                  <a16:creationId xmlns:a16="http://schemas.microsoft.com/office/drawing/2014/main" id="{CD961B80-8043-4283-8353-1DCCBFFC5928}"/>
                </a:ext>
              </a:extLst>
            </p:cNvPr>
            <p:cNvGrpSpPr>
              <a:grpSpLocks/>
            </p:cNvGrpSpPr>
            <p:nvPr/>
          </p:nvGrpSpPr>
          <p:grpSpPr bwMode="auto">
            <a:xfrm>
              <a:off x="4571" y="5473"/>
              <a:ext cx="1090" cy="1602"/>
              <a:chOff x="4571" y="7956"/>
              <a:chExt cx="1090" cy="1602"/>
            </a:xfrm>
          </p:grpSpPr>
          <p:sp>
            <p:nvSpPr>
              <p:cNvPr id="9" name="Rectangle 7">
                <a:extLst>
                  <a:ext uri="{FF2B5EF4-FFF2-40B4-BE49-F238E27FC236}">
                    <a16:creationId xmlns:a16="http://schemas.microsoft.com/office/drawing/2014/main" id="{856D0CA6-BDE5-45D1-8326-CDFE3C76C16E}"/>
                  </a:ext>
                </a:extLst>
              </p:cNvPr>
              <p:cNvSpPr>
                <a:spLocks noChangeArrowheads="1"/>
              </p:cNvSpPr>
              <p:nvPr/>
            </p:nvSpPr>
            <p:spPr bwMode="auto">
              <a:xfrm rot="-1261724">
                <a:off x="4571" y="8136"/>
                <a:ext cx="1080" cy="720"/>
              </a:xfrm>
              <a:prstGeom prst="rect">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0" name="Line 6">
                <a:extLst>
                  <a:ext uri="{FF2B5EF4-FFF2-40B4-BE49-F238E27FC236}">
                    <a16:creationId xmlns:a16="http://schemas.microsoft.com/office/drawing/2014/main" id="{6D1A1473-CFF5-4279-A546-3873E5BAA202}"/>
                  </a:ext>
                </a:extLst>
              </p:cNvPr>
              <p:cNvSpPr>
                <a:spLocks noChangeShapeType="1"/>
              </p:cNvSpPr>
              <p:nvPr/>
            </p:nvSpPr>
            <p:spPr bwMode="auto">
              <a:xfrm flipH="1">
                <a:off x="4747" y="9036"/>
                <a:ext cx="7" cy="5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1" name="Line 5">
                <a:extLst>
                  <a:ext uri="{FF2B5EF4-FFF2-40B4-BE49-F238E27FC236}">
                    <a16:creationId xmlns:a16="http://schemas.microsoft.com/office/drawing/2014/main" id="{9E7F0ADC-16CB-424A-ADF0-D40210B12987}"/>
                  </a:ext>
                </a:extLst>
              </p:cNvPr>
              <p:cNvSpPr>
                <a:spLocks noChangeShapeType="1"/>
              </p:cNvSpPr>
              <p:nvPr/>
            </p:nvSpPr>
            <p:spPr bwMode="auto">
              <a:xfrm flipH="1">
                <a:off x="4574" y="8316"/>
                <a:ext cx="7" cy="5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2" name="Line 4">
                <a:extLst>
                  <a:ext uri="{FF2B5EF4-FFF2-40B4-BE49-F238E27FC236}">
                    <a16:creationId xmlns:a16="http://schemas.microsoft.com/office/drawing/2014/main" id="{7B90B2AE-9675-4974-A723-6D108E9A9171}"/>
                  </a:ext>
                </a:extLst>
              </p:cNvPr>
              <p:cNvSpPr>
                <a:spLocks noChangeShapeType="1"/>
              </p:cNvSpPr>
              <p:nvPr/>
            </p:nvSpPr>
            <p:spPr bwMode="auto">
              <a:xfrm flipH="1">
                <a:off x="5474" y="7956"/>
                <a:ext cx="7" cy="5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3" name="Line 3">
                <a:extLst>
                  <a:ext uri="{FF2B5EF4-FFF2-40B4-BE49-F238E27FC236}">
                    <a16:creationId xmlns:a16="http://schemas.microsoft.com/office/drawing/2014/main" id="{DC42C793-CB06-4F1A-BAF3-0D41B79D54D8}"/>
                  </a:ext>
                </a:extLst>
              </p:cNvPr>
              <p:cNvSpPr>
                <a:spLocks noChangeShapeType="1"/>
              </p:cNvSpPr>
              <p:nvPr/>
            </p:nvSpPr>
            <p:spPr bwMode="auto">
              <a:xfrm flipH="1">
                <a:off x="5654" y="8676"/>
                <a:ext cx="7" cy="5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graphicFrame>
        <p:nvGraphicFramePr>
          <p:cNvPr id="64" name="Tabla 63">
            <a:extLst>
              <a:ext uri="{FF2B5EF4-FFF2-40B4-BE49-F238E27FC236}">
                <a16:creationId xmlns:a16="http://schemas.microsoft.com/office/drawing/2014/main" id="{E2FD32E9-CACB-41C4-82A9-324C9851ED4C}"/>
              </a:ext>
            </a:extLst>
          </p:cNvPr>
          <p:cNvGraphicFramePr>
            <a:graphicFrameLocks noGrp="1"/>
          </p:cNvGraphicFramePr>
          <p:nvPr>
            <p:extLst/>
          </p:nvPr>
        </p:nvGraphicFramePr>
        <p:xfrm>
          <a:off x="5052543" y="3373730"/>
          <a:ext cx="3531235" cy="2804160"/>
        </p:xfrm>
        <a:graphic>
          <a:graphicData uri="http://schemas.openxmlformats.org/drawingml/2006/table">
            <a:tbl>
              <a:tblPr>
                <a:tableStyleId>{5C22544A-7EE6-4342-B048-85BDC9FD1C3A}</a:tableStyleId>
              </a:tblPr>
              <a:tblGrid>
                <a:gridCol w="3531235">
                  <a:extLst>
                    <a:ext uri="{9D8B030D-6E8A-4147-A177-3AD203B41FA5}">
                      <a16:colId xmlns:a16="http://schemas.microsoft.com/office/drawing/2014/main" val="1606578535"/>
                    </a:ext>
                  </a:extLst>
                </a:gridCol>
              </a:tblGrid>
              <a:tr h="2291715">
                <a:tc>
                  <a:txBody>
                    <a:bodyPr/>
                    <a:lstStyle/>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ctr">
                        <a:spcAft>
                          <a:spcPts val="0"/>
                        </a:spcAft>
                      </a:pPr>
                      <a:r>
                        <a:rPr lang="es-MX" sz="1600" dirty="0">
                          <a:effectLst/>
                        </a:rPr>
                        <a:t>Al moverse la Unidad de Materia-Energía-Información todos sus componentes de materia, energía e información se mueven simultáneamente </a:t>
                      </a:r>
                    </a:p>
                  </a:txBody>
                  <a:tcPr marL="44450" marR="44450" marT="0" marB="0"/>
                </a:tc>
                <a:extLst>
                  <a:ext uri="{0D108BD9-81ED-4DB2-BD59-A6C34878D82A}">
                    <a16:rowId xmlns:a16="http://schemas.microsoft.com/office/drawing/2014/main" val="644651647"/>
                  </a:ext>
                </a:extLst>
              </a:tr>
            </a:tbl>
          </a:graphicData>
        </a:graphic>
      </p:graphicFrame>
      <p:grpSp>
        <p:nvGrpSpPr>
          <p:cNvPr id="85" name="Grupo 84">
            <a:extLst>
              <a:ext uri="{FF2B5EF4-FFF2-40B4-BE49-F238E27FC236}">
                <a16:creationId xmlns:a16="http://schemas.microsoft.com/office/drawing/2014/main" id="{D93E0640-215E-4AC9-85E6-E3E8464DB7D9}"/>
              </a:ext>
            </a:extLst>
          </p:cNvPr>
          <p:cNvGrpSpPr/>
          <p:nvPr/>
        </p:nvGrpSpPr>
        <p:grpSpPr>
          <a:xfrm>
            <a:off x="5064795" y="3694674"/>
            <a:ext cx="2959100" cy="1644650"/>
            <a:chOff x="5060546" y="2595116"/>
            <a:chExt cx="2959100" cy="1644650"/>
          </a:xfrm>
        </p:grpSpPr>
        <p:grpSp>
          <p:nvGrpSpPr>
            <p:cNvPr id="31" name="Grupo 30">
              <a:extLst>
                <a:ext uri="{FF2B5EF4-FFF2-40B4-BE49-F238E27FC236}">
                  <a16:creationId xmlns:a16="http://schemas.microsoft.com/office/drawing/2014/main" id="{FBA74FE7-3D6C-481B-B3F8-33BA5905A223}"/>
                </a:ext>
              </a:extLst>
            </p:cNvPr>
            <p:cNvGrpSpPr/>
            <p:nvPr/>
          </p:nvGrpSpPr>
          <p:grpSpPr>
            <a:xfrm>
              <a:off x="5060546" y="2633851"/>
              <a:ext cx="2953385" cy="1605915"/>
              <a:chOff x="5060546" y="2633851"/>
              <a:chExt cx="2953385" cy="1605915"/>
            </a:xfrm>
          </p:grpSpPr>
          <p:sp>
            <p:nvSpPr>
              <p:cNvPr id="80" name="Text Box 82">
                <a:extLst>
                  <a:ext uri="{FF2B5EF4-FFF2-40B4-BE49-F238E27FC236}">
                    <a16:creationId xmlns:a16="http://schemas.microsoft.com/office/drawing/2014/main" id="{D109D55D-239C-4597-ACA3-F3290A795C2F}"/>
                  </a:ext>
                </a:extLst>
              </p:cNvPr>
              <p:cNvSpPr txBox="1">
                <a:spLocks noChangeArrowheads="1"/>
              </p:cNvSpPr>
              <p:nvPr/>
            </p:nvSpPr>
            <p:spPr bwMode="auto">
              <a:xfrm>
                <a:off x="7498946" y="3915916"/>
                <a:ext cx="51498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81" name="Line 81">
                <a:extLst>
                  <a:ext uri="{FF2B5EF4-FFF2-40B4-BE49-F238E27FC236}">
                    <a16:creationId xmlns:a16="http://schemas.microsoft.com/office/drawing/2014/main" id="{FE6BDF3D-1030-464E-AAD1-29F65726AB33}"/>
                  </a:ext>
                </a:extLst>
              </p:cNvPr>
              <p:cNvSpPr>
                <a:spLocks noChangeShapeType="1"/>
              </p:cNvSpPr>
              <p:nvPr/>
            </p:nvSpPr>
            <p:spPr bwMode="auto">
              <a:xfrm>
                <a:off x="5482186" y="2639566"/>
                <a:ext cx="0" cy="128143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82" name="Freeform 80">
                <a:extLst>
                  <a:ext uri="{FF2B5EF4-FFF2-40B4-BE49-F238E27FC236}">
                    <a16:creationId xmlns:a16="http://schemas.microsoft.com/office/drawing/2014/main" id="{B2A0BA62-C757-46EE-830E-2A76B6DD7880}"/>
                  </a:ext>
                </a:extLst>
              </p:cNvPr>
              <p:cNvSpPr>
                <a:spLocks/>
              </p:cNvSpPr>
              <p:nvPr/>
            </p:nvSpPr>
            <p:spPr bwMode="auto">
              <a:xfrm>
                <a:off x="5470121" y="3916551"/>
                <a:ext cx="2496185" cy="3810"/>
              </a:xfrm>
              <a:custGeom>
                <a:avLst/>
                <a:gdLst>
                  <a:gd name="T0" fmla="*/ 0 w 3931"/>
                  <a:gd name="T1" fmla="*/ 0 h 6"/>
                  <a:gd name="T2" fmla="*/ 3931 w 3931"/>
                  <a:gd name="T3" fmla="*/ 6 h 6"/>
                </a:gdLst>
                <a:ahLst/>
                <a:cxnLst>
                  <a:cxn ang="0">
                    <a:pos x="T0" y="T1"/>
                  </a:cxn>
                  <a:cxn ang="0">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83" name="Text Box 79">
                <a:extLst>
                  <a:ext uri="{FF2B5EF4-FFF2-40B4-BE49-F238E27FC236}">
                    <a16:creationId xmlns:a16="http://schemas.microsoft.com/office/drawing/2014/main" id="{C066057D-F633-4C59-891E-9F0E88A07201}"/>
                  </a:ext>
                </a:extLst>
              </p:cNvPr>
              <p:cNvSpPr txBox="1">
                <a:spLocks noChangeArrowheads="1"/>
              </p:cNvSpPr>
              <p:nvPr/>
            </p:nvSpPr>
            <p:spPr bwMode="auto">
              <a:xfrm>
                <a:off x="5060546" y="2633851"/>
                <a:ext cx="51498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nvGrpSpPr>
            <p:cNvPr id="30" name="Grupo 29">
              <a:extLst>
                <a:ext uri="{FF2B5EF4-FFF2-40B4-BE49-F238E27FC236}">
                  <a16:creationId xmlns:a16="http://schemas.microsoft.com/office/drawing/2014/main" id="{A9ED32A6-AFC3-4049-8543-E67A58330EE2}"/>
                </a:ext>
              </a:extLst>
            </p:cNvPr>
            <p:cNvGrpSpPr/>
            <p:nvPr/>
          </p:nvGrpSpPr>
          <p:grpSpPr>
            <a:xfrm>
              <a:off x="5839691" y="2806571"/>
              <a:ext cx="692150" cy="1017270"/>
              <a:chOff x="5839691" y="2806571"/>
              <a:chExt cx="692150" cy="1017270"/>
            </a:xfrm>
          </p:grpSpPr>
          <p:sp>
            <p:nvSpPr>
              <p:cNvPr id="75" name="Rectangle 77">
                <a:extLst>
                  <a:ext uri="{FF2B5EF4-FFF2-40B4-BE49-F238E27FC236}">
                    <a16:creationId xmlns:a16="http://schemas.microsoft.com/office/drawing/2014/main" id="{D91884F2-C209-4443-805B-B05D6FBB3FF9}"/>
                  </a:ext>
                </a:extLst>
              </p:cNvPr>
              <p:cNvSpPr>
                <a:spLocks noChangeArrowheads="1"/>
              </p:cNvSpPr>
              <p:nvPr/>
            </p:nvSpPr>
            <p:spPr bwMode="auto">
              <a:xfrm rot="20338276">
                <a:off x="5839691" y="2920871"/>
                <a:ext cx="685800" cy="457200"/>
              </a:xfrm>
              <a:prstGeom prst="rect">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6" name="Line 76">
                <a:extLst>
                  <a:ext uri="{FF2B5EF4-FFF2-40B4-BE49-F238E27FC236}">
                    <a16:creationId xmlns:a16="http://schemas.microsoft.com/office/drawing/2014/main" id="{647657FC-1A8B-4955-9DC4-6EF58B656976}"/>
                  </a:ext>
                </a:extLst>
              </p:cNvPr>
              <p:cNvSpPr>
                <a:spLocks noChangeShapeType="1"/>
              </p:cNvSpPr>
              <p:nvPr/>
            </p:nvSpPr>
            <p:spPr bwMode="auto">
              <a:xfrm flipH="1">
                <a:off x="5951451" y="3492371"/>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7" name="Line 75">
                <a:extLst>
                  <a:ext uri="{FF2B5EF4-FFF2-40B4-BE49-F238E27FC236}">
                    <a16:creationId xmlns:a16="http://schemas.microsoft.com/office/drawing/2014/main" id="{90AE7980-5E04-43A9-93DB-CEF575E23739}"/>
                  </a:ext>
                </a:extLst>
              </p:cNvPr>
              <p:cNvSpPr>
                <a:spLocks noChangeShapeType="1"/>
              </p:cNvSpPr>
              <p:nvPr/>
            </p:nvSpPr>
            <p:spPr bwMode="auto">
              <a:xfrm flipH="1">
                <a:off x="5841596" y="3035171"/>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8" name="Line 74">
                <a:extLst>
                  <a:ext uri="{FF2B5EF4-FFF2-40B4-BE49-F238E27FC236}">
                    <a16:creationId xmlns:a16="http://schemas.microsoft.com/office/drawing/2014/main" id="{30B055DF-EB60-4745-9B85-59ABEDD6D9EB}"/>
                  </a:ext>
                </a:extLst>
              </p:cNvPr>
              <p:cNvSpPr>
                <a:spLocks noChangeShapeType="1"/>
              </p:cNvSpPr>
              <p:nvPr/>
            </p:nvSpPr>
            <p:spPr bwMode="auto">
              <a:xfrm flipH="1">
                <a:off x="6413096" y="2806571"/>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9" name="Line 73">
                <a:extLst>
                  <a:ext uri="{FF2B5EF4-FFF2-40B4-BE49-F238E27FC236}">
                    <a16:creationId xmlns:a16="http://schemas.microsoft.com/office/drawing/2014/main" id="{038E18A0-AFF0-4E16-98B6-1D87082BEF7A}"/>
                  </a:ext>
                </a:extLst>
              </p:cNvPr>
              <p:cNvSpPr>
                <a:spLocks noChangeShapeType="1"/>
              </p:cNvSpPr>
              <p:nvPr/>
            </p:nvSpPr>
            <p:spPr bwMode="auto">
              <a:xfrm flipH="1">
                <a:off x="6527396" y="3263771"/>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nvGrpSpPr>
            <p:cNvPr id="29" name="Grupo 28">
              <a:extLst>
                <a:ext uri="{FF2B5EF4-FFF2-40B4-BE49-F238E27FC236}">
                  <a16:creationId xmlns:a16="http://schemas.microsoft.com/office/drawing/2014/main" id="{4BE84C94-1F52-46D8-ADD3-2C83BF67F07A}"/>
                </a:ext>
              </a:extLst>
            </p:cNvPr>
            <p:cNvGrpSpPr/>
            <p:nvPr/>
          </p:nvGrpSpPr>
          <p:grpSpPr>
            <a:xfrm>
              <a:off x="7327496" y="2720846"/>
              <a:ext cx="692150" cy="1017270"/>
              <a:chOff x="7327496" y="2720846"/>
              <a:chExt cx="692150" cy="1017270"/>
            </a:xfrm>
          </p:grpSpPr>
          <p:sp>
            <p:nvSpPr>
              <p:cNvPr id="70" name="Rectangle 71">
                <a:extLst>
                  <a:ext uri="{FF2B5EF4-FFF2-40B4-BE49-F238E27FC236}">
                    <a16:creationId xmlns:a16="http://schemas.microsoft.com/office/drawing/2014/main" id="{60FDB29D-5FB1-4028-A2A6-40EC6C7F7E28}"/>
                  </a:ext>
                </a:extLst>
              </p:cNvPr>
              <p:cNvSpPr>
                <a:spLocks noChangeArrowheads="1"/>
              </p:cNvSpPr>
              <p:nvPr/>
            </p:nvSpPr>
            <p:spPr bwMode="auto">
              <a:xfrm rot="20338276">
                <a:off x="7327496" y="2835146"/>
                <a:ext cx="685800" cy="457200"/>
              </a:xfrm>
              <a:prstGeom prst="rect">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1" name="Line 70">
                <a:extLst>
                  <a:ext uri="{FF2B5EF4-FFF2-40B4-BE49-F238E27FC236}">
                    <a16:creationId xmlns:a16="http://schemas.microsoft.com/office/drawing/2014/main" id="{3244C1C6-DA77-4475-99A8-F9FDF36A8E1A}"/>
                  </a:ext>
                </a:extLst>
              </p:cNvPr>
              <p:cNvSpPr>
                <a:spLocks noChangeShapeType="1"/>
              </p:cNvSpPr>
              <p:nvPr/>
            </p:nvSpPr>
            <p:spPr bwMode="auto">
              <a:xfrm flipH="1">
                <a:off x="7439256" y="3406646"/>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2" name="Line 69">
                <a:extLst>
                  <a:ext uri="{FF2B5EF4-FFF2-40B4-BE49-F238E27FC236}">
                    <a16:creationId xmlns:a16="http://schemas.microsoft.com/office/drawing/2014/main" id="{BAE36D5E-86E8-4878-AFFF-2A574F5979E8}"/>
                  </a:ext>
                </a:extLst>
              </p:cNvPr>
              <p:cNvSpPr>
                <a:spLocks noChangeShapeType="1"/>
              </p:cNvSpPr>
              <p:nvPr/>
            </p:nvSpPr>
            <p:spPr bwMode="auto">
              <a:xfrm flipH="1">
                <a:off x="7329401" y="2949446"/>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3" name="Line 68">
                <a:extLst>
                  <a:ext uri="{FF2B5EF4-FFF2-40B4-BE49-F238E27FC236}">
                    <a16:creationId xmlns:a16="http://schemas.microsoft.com/office/drawing/2014/main" id="{69DE200D-9199-4DC3-AD33-51B30864E173}"/>
                  </a:ext>
                </a:extLst>
              </p:cNvPr>
              <p:cNvSpPr>
                <a:spLocks noChangeShapeType="1"/>
              </p:cNvSpPr>
              <p:nvPr/>
            </p:nvSpPr>
            <p:spPr bwMode="auto">
              <a:xfrm flipH="1">
                <a:off x="7900901" y="2720846"/>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4" name="Line 67">
                <a:extLst>
                  <a:ext uri="{FF2B5EF4-FFF2-40B4-BE49-F238E27FC236}">
                    <a16:creationId xmlns:a16="http://schemas.microsoft.com/office/drawing/2014/main" id="{640D686C-F1E6-45AE-8529-D94070530BFE}"/>
                  </a:ext>
                </a:extLst>
              </p:cNvPr>
              <p:cNvSpPr>
                <a:spLocks noChangeShapeType="1"/>
              </p:cNvSpPr>
              <p:nvPr/>
            </p:nvSpPr>
            <p:spPr bwMode="auto">
              <a:xfrm flipH="1">
                <a:off x="8015201" y="3178046"/>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sp>
          <p:nvSpPr>
            <p:cNvPr id="69" name="Freeform 65">
              <a:extLst>
                <a:ext uri="{FF2B5EF4-FFF2-40B4-BE49-F238E27FC236}">
                  <a16:creationId xmlns:a16="http://schemas.microsoft.com/office/drawing/2014/main" id="{389169BE-7020-4FC3-B23F-C8957D1E1173}"/>
                </a:ext>
              </a:extLst>
            </p:cNvPr>
            <p:cNvSpPr>
              <a:spLocks/>
            </p:cNvSpPr>
            <p:nvPr/>
          </p:nvSpPr>
          <p:spPr bwMode="auto">
            <a:xfrm>
              <a:off x="6417541" y="2595116"/>
              <a:ext cx="1485900" cy="247650"/>
            </a:xfrm>
            <a:custGeom>
              <a:avLst/>
              <a:gdLst>
                <a:gd name="T0" fmla="*/ 0 w 2340"/>
                <a:gd name="T1" fmla="*/ 390 h 390"/>
                <a:gd name="T2" fmla="*/ 540 w 2340"/>
                <a:gd name="T3" fmla="*/ 30 h 390"/>
                <a:gd name="T4" fmla="*/ 1260 w 2340"/>
                <a:gd name="T5" fmla="*/ 210 h 390"/>
                <a:gd name="T6" fmla="*/ 1620 w 2340"/>
                <a:gd name="T7" fmla="*/ 30 h 390"/>
                <a:gd name="T8" fmla="*/ 2340 w 2340"/>
                <a:gd name="T9" fmla="*/ 210 h 390"/>
              </a:gdLst>
              <a:ahLst/>
              <a:cxnLst>
                <a:cxn ang="0">
                  <a:pos x="T0" y="T1"/>
                </a:cxn>
                <a:cxn ang="0">
                  <a:pos x="T2" y="T3"/>
                </a:cxn>
                <a:cxn ang="0">
                  <a:pos x="T4" y="T5"/>
                </a:cxn>
                <a:cxn ang="0">
                  <a:pos x="T6" y="T7"/>
                </a:cxn>
                <a:cxn ang="0">
                  <a:pos x="T8" y="T9"/>
                </a:cxn>
              </a:cxnLst>
              <a:rect l="0" t="0" r="r" b="b"/>
              <a:pathLst>
                <a:path w="2340" h="390">
                  <a:moveTo>
                    <a:pt x="0" y="390"/>
                  </a:moveTo>
                  <a:cubicBezTo>
                    <a:pt x="165" y="225"/>
                    <a:pt x="330" y="60"/>
                    <a:pt x="540" y="30"/>
                  </a:cubicBezTo>
                  <a:cubicBezTo>
                    <a:pt x="750" y="0"/>
                    <a:pt x="1080" y="210"/>
                    <a:pt x="1260" y="210"/>
                  </a:cubicBezTo>
                  <a:cubicBezTo>
                    <a:pt x="1440" y="210"/>
                    <a:pt x="1440" y="30"/>
                    <a:pt x="1620" y="30"/>
                  </a:cubicBezTo>
                  <a:cubicBezTo>
                    <a:pt x="1800" y="30"/>
                    <a:pt x="2220" y="180"/>
                    <a:pt x="2340" y="210"/>
                  </a:cubicBezTo>
                </a:path>
              </a:pathLst>
            </a:custGeom>
            <a:noFill/>
            <a:ln w="6350">
              <a:solidFill>
                <a:srgbClr val="969696"/>
              </a:solidFill>
              <a:round/>
              <a:headEnd/>
              <a:tailEnd type="triangle" w="sm"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sp>
        <p:nvSpPr>
          <p:cNvPr id="84" name="Rectángulo 83">
            <a:extLst>
              <a:ext uri="{FF2B5EF4-FFF2-40B4-BE49-F238E27FC236}">
                <a16:creationId xmlns:a16="http://schemas.microsoft.com/office/drawing/2014/main" id="{5AC37124-4C7D-42F9-8424-AA2A40B0618C}"/>
              </a:ext>
            </a:extLst>
          </p:cNvPr>
          <p:cNvSpPr/>
          <p:nvPr/>
        </p:nvSpPr>
        <p:spPr>
          <a:xfrm>
            <a:off x="4806249" y="1134113"/>
            <a:ext cx="4183521" cy="2308324"/>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tab pos="4686300" algn="l"/>
              </a:tabLst>
              <a:defRPr/>
            </a:pPr>
            <a:r>
              <a:rPr kumimoji="0" lang="es-ES" sz="24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Dependiendo del movimiento algunos componentes se pueden mover con diferente trayectoria, velocidad y aceleración que otros pero a menos que se corten siguen formando una unidad</a:t>
            </a:r>
            <a:endParaRPr kumimoji="0" lang="es-MX" sz="24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endParaRPr>
          </a:p>
        </p:txBody>
      </p:sp>
      <p:sp>
        <p:nvSpPr>
          <p:cNvPr id="86" name="Rectángulo 85">
            <a:extLst>
              <a:ext uri="{FF2B5EF4-FFF2-40B4-BE49-F238E27FC236}">
                <a16:creationId xmlns:a16="http://schemas.microsoft.com/office/drawing/2014/main" id="{9E6AF679-97B9-41E1-BA7C-7C0F9E75F613}"/>
              </a:ext>
            </a:extLst>
          </p:cNvPr>
          <p:cNvSpPr/>
          <p:nvPr/>
        </p:nvSpPr>
        <p:spPr>
          <a:xfrm>
            <a:off x="4675240" y="6156451"/>
            <a:ext cx="4388649"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srgbClr val="DADAAE">
                    <a:lumMod val="20000"/>
                    <a:lumOff val="80000"/>
                  </a:srgbClr>
                </a:solidFill>
                <a:effectLst/>
                <a:uLnTx/>
                <a:uFillTx/>
                <a:latin typeface="Times New Roman"/>
                <a:ea typeface="+mn-ea"/>
                <a:cs typeface="Times New Roman"/>
                <a:hlinkClick r:id="rId2"/>
              </a:rPr>
              <a:t>www.fgalindosoria.com/informatica/mei/transmision_instantanea/transmision_instantanea_de_informacion.pdf</a:t>
            </a:r>
            <a:endParaRPr kumimoji="0" lang="es-MX" sz="1400" b="0" i="0" u="none" strike="noStrike" kern="1200" cap="none" spc="0" normalizeH="0" baseline="0" noProof="0" dirty="0">
              <a:ln>
                <a:noFill/>
              </a:ln>
              <a:solidFill>
                <a:srgbClr val="DADAAE">
                  <a:lumMod val="20000"/>
                  <a:lumOff val="80000"/>
                </a:srgbClr>
              </a:solidFill>
              <a:effectLst/>
              <a:uLnTx/>
              <a:uFillTx/>
              <a:latin typeface="Times New Roman"/>
              <a:ea typeface="+mn-ea"/>
              <a:cs typeface="Times New Roman"/>
            </a:endParaRPr>
          </a:p>
        </p:txBody>
      </p:sp>
      <p:sp>
        <p:nvSpPr>
          <p:cNvPr id="2" name="Rectángulo 1">
            <a:extLst>
              <a:ext uri="{FF2B5EF4-FFF2-40B4-BE49-F238E27FC236}">
                <a16:creationId xmlns:a16="http://schemas.microsoft.com/office/drawing/2014/main" id="{BE7B7986-7D31-4F8F-BE15-29183B32D9FD}"/>
              </a:ext>
            </a:extLst>
          </p:cNvPr>
          <p:cNvSpPr/>
          <p:nvPr/>
        </p:nvSpPr>
        <p:spPr>
          <a:xfrm>
            <a:off x="4664065" y="45649"/>
            <a:ext cx="4467890" cy="1200329"/>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srgbClr val="FFFFCC">
                    <a:lumMod val="75000"/>
                  </a:srgbClr>
                </a:solidFill>
                <a:effectLst/>
                <a:uLnTx/>
                <a:uFillTx/>
                <a:latin typeface="Times New Roman"/>
                <a:ea typeface="+mn-ea"/>
                <a:cs typeface="Times New Roman"/>
              </a:rPr>
              <a:t>Unidades de Materia-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srgbClr val="FFFFCC">
                    <a:lumMod val="75000"/>
                  </a:srgbClr>
                </a:solidFill>
                <a:effectLst/>
                <a:uLnTx/>
                <a:uFillTx/>
                <a:latin typeface="Times New Roman"/>
                <a:ea typeface="+mn-ea"/>
                <a:cs typeface="Times New Roman"/>
              </a:rPr>
              <a:t>Energía-Información</a:t>
            </a:r>
            <a:endParaRPr kumimoji="0" lang="es-MX" sz="3600" b="1" i="0" u="none" strike="noStrike" kern="1200" cap="none" spc="0" normalizeH="0" baseline="0" noProof="0" dirty="0">
              <a:ln>
                <a:noFill/>
              </a:ln>
              <a:solidFill>
                <a:srgbClr val="FFFFCC">
                  <a:lumMod val="75000"/>
                </a:srgbClr>
              </a:solidFill>
              <a:effectLst/>
              <a:uLnTx/>
              <a:uFillTx/>
              <a:latin typeface="Times New Roman"/>
              <a:ea typeface="+mn-ea"/>
              <a:cs typeface="+mn-cs"/>
            </a:endParaRPr>
          </a:p>
        </p:txBody>
      </p:sp>
    </p:spTree>
    <p:extLst>
      <p:ext uri="{BB962C8B-B14F-4D97-AF65-F5344CB8AC3E}">
        <p14:creationId xmlns:p14="http://schemas.microsoft.com/office/powerpoint/2010/main" val="3453283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B5D4B81-5018-4B9C-9C4C-B812079FE786}"/>
              </a:ext>
            </a:extLst>
          </p:cNvPr>
          <p:cNvSpPr/>
          <p:nvPr/>
        </p:nvSpPr>
        <p:spPr>
          <a:xfrm>
            <a:off x="0" y="954023"/>
            <a:ext cx="5444196" cy="275460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err="1">
                <a:ln>
                  <a:noFill/>
                </a:ln>
                <a:solidFill>
                  <a:srgbClr val="FFFFCC"/>
                </a:solidFill>
                <a:effectLst/>
                <a:uLnTx/>
                <a:uFillTx/>
                <a:latin typeface="Times New Roman"/>
                <a:ea typeface="+mn-ea"/>
                <a:cs typeface="+mn-cs"/>
              </a:rPr>
              <a:t>materia,energía</a:t>
            </a:r>
            <a:r>
              <a:rPr kumimoji="0" lang="es-MX" sz="5400" b="1" i="0" u="none" strike="noStrike" kern="1200" cap="none" spc="0" normalizeH="0" baseline="0" noProof="0" dirty="0">
                <a:ln>
                  <a:noFill/>
                </a:ln>
                <a:solidFill>
                  <a:srgbClr val="FFFFCC"/>
                </a:solidFill>
                <a:effectLst/>
                <a:uLnTx/>
                <a:uFillTx/>
                <a:latin typeface="Times New Roman"/>
                <a:ea typeface="+mn-ea"/>
                <a:cs typeface="+mn-cs"/>
              </a:rPr>
              <a:t> e información (MEI)</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100" b="1"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4" name="Rectángulo 3">
            <a:extLst>
              <a:ext uri="{FF2B5EF4-FFF2-40B4-BE49-F238E27FC236}">
                <a16:creationId xmlns:a16="http://schemas.microsoft.com/office/drawing/2014/main" id="{B7F00590-E86D-4208-858D-3275EAB51AE0}"/>
              </a:ext>
            </a:extLst>
          </p:cNvPr>
          <p:cNvSpPr/>
          <p:nvPr/>
        </p:nvSpPr>
        <p:spPr>
          <a:xfrm>
            <a:off x="0" y="157302"/>
            <a:ext cx="9144000"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solidFill>
                  <a:srgbClr val="FFFFCC"/>
                </a:solidFill>
                <a:effectLst/>
                <a:uLnTx/>
                <a:uFillTx/>
                <a:latin typeface="Times New Roman"/>
                <a:ea typeface="+mn-ea"/>
                <a:cs typeface="+mn-cs"/>
              </a:rPr>
              <a:t>Algunas Relaciones entre la </a:t>
            </a:r>
            <a:endParaRPr kumimoji="0" lang="es-MX" sz="54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6" name="Rectángulo 5">
            <a:extLst>
              <a:ext uri="{FF2B5EF4-FFF2-40B4-BE49-F238E27FC236}">
                <a16:creationId xmlns:a16="http://schemas.microsoft.com/office/drawing/2014/main" id="{3E6EE85D-8BED-4521-9689-9999D6DDC670}"/>
              </a:ext>
            </a:extLst>
          </p:cNvPr>
          <p:cNvSpPr/>
          <p:nvPr/>
        </p:nvSpPr>
        <p:spPr>
          <a:xfrm>
            <a:off x="127487" y="3871001"/>
            <a:ext cx="3022113" cy="26776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a:ea typeface="+mn-ea"/>
                <a:cs typeface="+mn-cs"/>
              </a:rPr>
              <a:t>Somos entes en un espacio multidimensional integrado por materia, energía e </a:t>
            </a:r>
            <a:r>
              <a:rPr kumimoji="0" lang="es-MX" sz="2800" b="1" i="0" u="none" strike="noStrike" kern="1200" cap="none" spc="0" normalizeH="0" baseline="0" noProof="0" dirty="0" err="1">
                <a:ln>
                  <a:noFill/>
                </a:ln>
                <a:solidFill>
                  <a:srgbClr val="FFFFCC"/>
                </a:solidFill>
                <a:effectLst/>
                <a:uLnTx/>
                <a:uFillTx/>
                <a:latin typeface="Times New Roman"/>
                <a:ea typeface="+mn-ea"/>
                <a:cs typeface="+mn-cs"/>
              </a:rPr>
              <a:t>informacion</a:t>
            </a:r>
            <a:endParaRPr kumimoji="0" lang="es-MX" sz="2800" b="0" i="0" u="none" strike="noStrike" kern="1200" cap="none" spc="0" normalizeH="0" baseline="0" noProof="0" dirty="0">
              <a:ln>
                <a:noFill/>
              </a:ln>
              <a:solidFill>
                <a:srgbClr val="FFFFCC"/>
              </a:solidFill>
              <a:effectLst/>
              <a:uLnTx/>
              <a:uFillTx/>
              <a:latin typeface="Times New Roman"/>
              <a:ea typeface="+mn-ea"/>
              <a:cs typeface="+mn-cs"/>
            </a:endParaRPr>
          </a:p>
        </p:txBody>
      </p:sp>
      <p:pic>
        <p:nvPicPr>
          <p:cNvPr id="7" name="Imagen 6">
            <a:extLst>
              <a:ext uri="{FF2B5EF4-FFF2-40B4-BE49-F238E27FC236}">
                <a16:creationId xmlns:a16="http://schemas.microsoft.com/office/drawing/2014/main" id="{E8FA23C2-AF53-4053-A245-38C43B0F30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0145" y="2759055"/>
            <a:ext cx="4347751" cy="3440859"/>
          </a:xfrm>
          <a:prstGeom prst="rect">
            <a:avLst/>
          </a:prstGeom>
        </p:spPr>
      </p:pic>
    </p:spTree>
    <p:extLst>
      <p:ext uri="{BB962C8B-B14F-4D97-AF65-F5344CB8AC3E}">
        <p14:creationId xmlns:p14="http://schemas.microsoft.com/office/powerpoint/2010/main" val="41311139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3EFCF8C-B244-4B8D-BD09-D1773FE6C6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000" y="1260000"/>
            <a:ext cx="6282000" cy="5241423"/>
          </a:xfrm>
          <a:prstGeom prst="rect">
            <a:avLst/>
          </a:prstGeom>
        </p:spPr>
      </p:pic>
    </p:spTree>
    <p:extLst>
      <p:ext uri="{BB962C8B-B14F-4D97-AF65-F5344CB8AC3E}">
        <p14:creationId xmlns:p14="http://schemas.microsoft.com/office/powerpoint/2010/main" val="9601424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355A91F-5855-48A5-B8E3-8C1C58D63841}"/>
              </a:ext>
            </a:extLst>
          </p:cNvPr>
          <p:cNvSpPr/>
          <p:nvPr/>
        </p:nvSpPr>
        <p:spPr>
          <a:xfrm>
            <a:off x="3826412" y="6239804"/>
            <a:ext cx="5317588"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mn-ea"/>
                <a:cs typeface="+mn-cs"/>
                <a:hlinkClick r:id="rId2"/>
              </a:rPr>
              <a:t>http://www.fgalindosoria.com/informatica/aspects/e_i/</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p:txBody>
      </p:sp>
      <p:pic>
        <p:nvPicPr>
          <p:cNvPr id="7" name="Imagen 6">
            <a:extLst>
              <a:ext uri="{FF2B5EF4-FFF2-40B4-BE49-F238E27FC236}">
                <a16:creationId xmlns:a16="http://schemas.microsoft.com/office/drawing/2014/main" id="{0769D1B8-4AD0-4DF5-86CD-E99324C528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000" y="1260000"/>
            <a:ext cx="6282000" cy="5010862"/>
          </a:xfrm>
          <a:prstGeom prst="rect">
            <a:avLst/>
          </a:prstGeom>
        </p:spPr>
      </p:pic>
    </p:spTree>
    <p:extLst>
      <p:ext uri="{BB962C8B-B14F-4D97-AF65-F5344CB8AC3E}">
        <p14:creationId xmlns:p14="http://schemas.microsoft.com/office/powerpoint/2010/main" val="1867696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73D5C3B-31C9-4101-8E7C-CDF37F13F320}"/>
              </a:ext>
            </a:extLst>
          </p:cNvPr>
          <p:cNvSpPr/>
          <p:nvPr/>
        </p:nvSpPr>
        <p:spPr>
          <a:xfrm>
            <a:off x="202223" y="2269504"/>
            <a:ext cx="8461716" cy="403187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a:ln>
                  <a:noFill/>
                </a:ln>
                <a:solidFill>
                  <a:srgbClr val="FFFFCC"/>
                </a:solidFill>
                <a:effectLst/>
                <a:uLnTx/>
                <a:uFillTx/>
                <a:latin typeface="Times New Roman"/>
                <a:ea typeface="+mn-ea"/>
                <a:cs typeface="+mn-cs"/>
              </a:rPr>
              <a:t>La entropía es una propiedad informática que mide el desorden de un sistema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a:ln>
                  <a:noFill/>
                </a:ln>
                <a:solidFill>
                  <a:srgbClr val="FFFFCC"/>
                </a:solidFill>
                <a:effectLst/>
                <a:uLnTx/>
                <a:uFillTx/>
                <a:latin typeface="Times New Roman"/>
                <a:ea typeface="+mn-ea"/>
                <a:cs typeface="+mn-cs"/>
              </a:rPr>
              <a:t>Entropía, Principio de Incertidumbre, Energía del Vació, Onda Partícula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FFFFCC"/>
                </a:solidFill>
                <a:effectLst/>
                <a:uLnTx/>
                <a:uFillTx/>
                <a:latin typeface="Times New Roman"/>
                <a:ea typeface="+mn-ea"/>
                <a:cs typeface="+mn-cs"/>
                <a:hlinkClick r:id="rId2"/>
              </a:rPr>
              <a:t>www.fgalindosoria.com/informatica/aspects/e_i/notas/entropia_principio_de_incertidumbre_energia_del_vacio_onda_particula.htm</a:t>
            </a:r>
            <a:endParaRPr kumimoji="0" lang="es-MX" sz="1600" b="1" i="0" u="none" strike="noStrike" kern="1200" cap="none" spc="0" normalizeH="0" baseline="0" noProof="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1" i="0" u="none" strike="noStrike" kern="1200" cap="none" spc="0" normalizeH="0" baseline="0" noProof="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1" i="0" u="none" strike="noStrike" kern="1200" cap="none" spc="0" normalizeH="0" baseline="0" noProof="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a:ln>
                  <a:noFill/>
                </a:ln>
                <a:solidFill>
                  <a:srgbClr val="FFFFCC"/>
                </a:solidFill>
                <a:effectLst/>
                <a:uLnTx/>
                <a:uFillTx/>
                <a:latin typeface="Times New Roman"/>
                <a:ea typeface="+mn-ea"/>
                <a:cs typeface="+mn-cs"/>
              </a:rPr>
              <a:t>La entropía de  un sistema tiene que ver con su estructura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a:ln>
                  <a:noFill/>
                </a:ln>
                <a:solidFill>
                  <a:srgbClr val="FFFFCC"/>
                </a:solidFill>
                <a:effectLst/>
                <a:uLnTx/>
                <a:uFillTx/>
                <a:latin typeface="Times New Roman"/>
                <a:ea typeface="+mn-ea"/>
                <a:cs typeface="+mn-cs"/>
              </a:rPr>
              <a:t>Entropía y Estructura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FFFFCC"/>
                </a:solidFill>
                <a:effectLst/>
                <a:uLnTx/>
                <a:uFillTx/>
                <a:latin typeface="Times New Roman"/>
                <a:ea typeface="+mn-ea"/>
                <a:cs typeface="+mn-cs"/>
                <a:hlinkClick r:id="rId3"/>
              </a:rPr>
              <a:t>www.fgalindosoria.com/informatica/aspects/e_i/notas/entropia_y_estructura.htm</a:t>
            </a:r>
            <a:endParaRPr kumimoji="0" lang="es-MX" sz="1600" b="0" i="0" u="none" strike="noStrike" kern="1200" cap="none" spc="0" normalizeH="0" baseline="0" noProof="0">
              <a:ln>
                <a:noFill/>
              </a:ln>
              <a:solidFill>
                <a:srgbClr val="FFFFCC"/>
              </a:solidFill>
              <a:effectLst/>
              <a:uLnTx/>
              <a:uFillTx/>
              <a:latin typeface="Times New Roman"/>
              <a:ea typeface="+mn-ea"/>
              <a:cs typeface="+mn-cs"/>
            </a:endParaRPr>
          </a:p>
        </p:txBody>
      </p:sp>
      <p:sp>
        <p:nvSpPr>
          <p:cNvPr id="3" name="Rectángulo 2">
            <a:extLst>
              <a:ext uri="{FF2B5EF4-FFF2-40B4-BE49-F238E27FC236}">
                <a16:creationId xmlns:a16="http://schemas.microsoft.com/office/drawing/2014/main" id="{C062B44E-C96E-41E5-82E1-1D623385339B}"/>
              </a:ext>
            </a:extLst>
          </p:cNvPr>
          <p:cNvSpPr/>
          <p:nvPr/>
        </p:nvSpPr>
        <p:spPr>
          <a:xfrm>
            <a:off x="178484" y="280405"/>
            <a:ext cx="8787032" cy="135421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a:ln>
                  <a:noFill/>
                </a:ln>
                <a:solidFill>
                  <a:srgbClr val="FFFFCC"/>
                </a:solidFill>
                <a:effectLst/>
                <a:uLnTx/>
                <a:uFillTx/>
                <a:latin typeface="Times New Roman"/>
                <a:ea typeface="+mn-ea"/>
                <a:cs typeface="+mn-cs"/>
              </a:rPr>
              <a:t>La palabra </a:t>
            </a:r>
            <a:r>
              <a:rPr kumimoji="0" lang="es-MX" sz="3200" b="1" i="1" u="none" strike="noStrike" kern="1200" cap="none" spc="0" normalizeH="0" baseline="0" noProof="0">
                <a:ln>
                  <a:noFill/>
                </a:ln>
                <a:solidFill>
                  <a:srgbClr val="FFFFCC"/>
                </a:solidFill>
                <a:effectLst/>
                <a:uLnTx/>
                <a:uFillTx/>
                <a:latin typeface="Times New Roman"/>
                <a:ea typeface="+mn-ea"/>
                <a:cs typeface="+mn-cs"/>
              </a:rPr>
              <a:t>entropía</a:t>
            </a:r>
            <a:r>
              <a:rPr kumimoji="0" lang="es-MX" sz="3200" b="1" i="0" u="none" strike="noStrike" kern="1200" cap="none" spc="0" normalizeH="0" baseline="0" noProof="0">
                <a:ln>
                  <a:noFill/>
                </a:ln>
                <a:solidFill>
                  <a:srgbClr val="FFFFCC"/>
                </a:solidFill>
                <a:effectLst/>
                <a:uLnTx/>
                <a:uFillTx/>
                <a:latin typeface="Times New Roman"/>
                <a:ea typeface="+mn-ea"/>
                <a:cs typeface="+mn-cs"/>
              </a:rPr>
              <a:t> procede del griego (</a:t>
            </a:r>
            <a:r>
              <a:rPr kumimoji="0" lang="es-MX" sz="3200" b="1" i="0" u="none" strike="noStrike" kern="1200" cap="none" spc="0" normalizeH="0" baseline="0" noProof="0" err="1">
                <a:ln>
                  <a:noFill/>
                </a:ln>
                <a:solidFill>
                  <a:srgbClr val="FFFFCC"/>
                </a:solidFill>
                <a:effectLst/>
                <a:uLnTx/>
                <a:uFillTx/>
                <a:latin typeface="Times New Roman"/>
                <a:ea typeface="+mn-ea"/>
                <a:cs typeface="+mn-cs"/>
              </a:rPr>
              <a:t>ἐντρο</a:t>
            </a:r>
            <a:r>
              <a:rPr kumimoji="0" lang="es-MX" sz="3200" b="1" i="0" u="none" strike="noStrike" kern="1200" cap="none" spc="0" normalizeH="0" baseline="0" noProof="0">
                <a:ln>
                  <a:noFill/>
                </a:ln>
                <a:solidFill>
                  <a:srgbClr val="FFFFCC"/>
                </a:solidFill>
                <a:effectLst/>
                <a:uLnTx/>
                <a:uFillTx/>
                <a:latin typeface="Times New Roman"/>
                <a:ea typeface="+mn-ea"/>
                <a:cs typeface="+mn-cs"/>
              </a:rPr>
              <a:t>πία) y significa evolución o transformación.</a:t>
            </a:r>
            <a:r>
              <a:rPr kumimoji="0" lang="es-MX" sz="3200" b="0" i="0" u="sng" strike="noStrike" kern="1200" cap="none" spc="0" normalizeH="0" baseline="0" noProof="0">
                <a:ln>
                  <a:noFill/>
                </a:ln>
                <a:solidFill>
                  <a:srgbClr val="FFFFCC"/>
                </a:solidFill>
                <a:effectLst/>
                <a:uLnTx/>
                <a:uFillTx/>
                <a:latin typeface="Times New Roman"/>
                <a:ea typeface="+mn-ea"/>
                <a:cs typeface="+mn-cs"/>
                <a:hlinkClick r:id="rId4"/>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sng" strike="noStrike" kern="1200" cap="none" spc="0" normalizeH="0" baseline="0" noProof="0">
                <a:ln>
                  <a:noFill/>
                </a:ln>
                <a:solidFill>
                  <a:srgbClr val="FFFFCC"/>
                </a:solidFill>
                <a:effectLst/>
                <a:uLnTx/>
                <a:uFillTx/>
                <a:latin typeface="Times New Roman"/>
                <a:ea typeface="+mn-ea"/>
                <a:cs typeface="+mn-cs"/>
                <a:hlinkClick r:id="rId4"/>
              </a:rPr>
              <a:t>http://es.wikipedia.org/wiki/Entrop%C3%ADa</a:t>
            </a:r>
            <a:endParaRPr kumimoji="0" lang="es-MX" sz="1800" b="0" i="0" u="none" strike="noStrike" kern="1200" cap="none" spc="0" normalizeH="0" baseline="0" noProof="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172897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026" descr="http://upload.wikimedia.org/wikipedia/commons/thumb/2/20/Olfactory_system.svg/340px-Olfactory_system.svg.png">
            <a:extLst>
              <a:ext uri="{FF2B5EF4-FFF2-40B4-BE49-F238E27FC236}">
                <a16:creationId xmlns:a16="http://schemas.microsoft.com/office/drawing/2014/main" id="{88A84188-441C-4E3D-9E5E-C7FD28506E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
            <a:ext cx="38862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1027" descr="http://upload.wikimedia.org/wikipedia/commons/thumb/2/29/Gray907.png/250px-Gray907.png">
            <a:extLst>
              <a:ext uri="{FF2B5EF4-FFF2-40B4-BE49-F238E27FC236}">
                <a16:creationId xmlns:a16="http://schemas.microsoft.com/office/drawing/2014/main" id="{558FCA87-6621-487D-ABB9-6E3DD9FB84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 y="3370412"/>
            <a:ext cx="2857500"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26" descr="http://upload.wikimedia.org/wikipedia/commons/thumb/a/ae/BMC_06.jpg/220px-BMC_06.jpg">
            <a:extLst>
              <a:ext uri="{FF2B5EF4-FFF2-40B4-BE49-F238E27FC236}">
                <a16:creationId xmlns:a16="http://schemas.microsoft.com/office/drawing/2014/main" id="{7FF153E4-5E89-49B3-8996-C2A4F555BD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6390" y="3071984"/>
            <a:ext cx="5437749" cy="22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027">
            <a:extLst>
              <a:ext uri="{FF2B5EF4-FFF2-40B4-BE49-F238E27FC236}">
                <a16:creationId xmlns:a16="http://schemas.microsoft.com/office/drawing/2014/main" id="{3163F2AC-24F3-4D3E-A44C-DD8BCFA9F3B1}"/>
              </a:ext>
            </a:extLst>
          </p:cNvPr>
          <p:cNvSpPr>
            <a:spLocks noChangeArrowheads="1"/>
          </p:cNvSpPr>
          <p:nvPr/>
        </p:nvSpPr>
        <p:spPr bwMode="auto">
          <a:xfrm>
            <a:off x="3798864" y="5480627"/>
            <a:ext cx="49752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Monedas</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 un tercio de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estátera</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acuñadas</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principios</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del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siglo</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VI a. C. </a:t>
            </a:r>
          </a:p>
        </p:txBody>
      </p:sp>
      <p:pic>
        <p:nvPicPr>
          <p:cNvPr id="3" name="Imagen 2">
            <a:extLst>
              <a:ext uri="{FF2B5EF4-FFF2-40B4-BE49-F238E27FC236}">
                <a16:creationId xmlns:a16="http://schemas.microsoft.com/office/drawing/2014/main" id="{CD5702FB-6B8D-411C-A5C8-DD1913C49243}"/>
              </a:ext>
            </a:extLst>
          </p:cNvPr>
          <p:cNvPicPr>
            <a:picLocks noChangeAspect="1"/>
          </p:cNvPicPr>
          <p:nvPr/>
        </p:nvPicPr>
        <p:blipFill>
          <a:blip r:embed="rId5"/>
          <a:stretch>
            <a:fillRect/>
          </a:stretch>
        </p:blipFill>
        <p:spPr>
          <a:xfrm>
            <a:off x="5322856" y="536817"/>
            <a:ext cx="2859272" cy="1908213"/>
          </a:xfrm>
          <a:prstGeom prst="rect">
            <a:avLst/>
          </a:prstGeom>
        </p:spPr>
      </p:pic>
    </p:spTree>
    <p:extLst>
      <p:ext uri="{BB962C8B-B14F-4D97-AF65-F5344CB8AC3E}">
        <p14:creationId xmlns:p14="http://schemas.microsoft.com/office/powerpoint/2010/main" val="25176379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73D5C3B-31C9-4101-8E7C-CDF37F13F320}"/>
              </a:ext>
            </a:extLst>
          </p:cNvPr>
          <p:cNvSpPr/>
          <p:nvPr/>
        </p:nvSpPr>
        <p:spPr>
          <a:xfrm>
            <a:off x="281355" y="200354"/>
            <a:ext cx="8736036" cy="532453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a:ea typeface="+mn-ea"/>
                <a:cs typeface="+mn-cs"/>
              </a:rPr>
              <a:t>Cuando la energía es degradada</a:t>
            </a:r>
            <a:r>
              <a:rPr kumimoji="0" lang="es-MX" sz="2800" b="0" i="0" u="none" strike="noStrike" kern="1200" cap="none" spc="0" normalizeH="0" baseline="0" noProof="0" dirty="0">
                <a:ln>
                  <a:noFill/>
                </a:ln>
                <a:solidFill>
                  <a:srgbClr val="FFFFCC"/>
                </a:solidFill>
                <a:effectLst/>
                <a:uLnTx/>
                <a:uFillTx/>
                <a:latin typeface="Times New Roman"/>
                <a:ea typeface="+mn-ea"/>
                <a:cs typeface="+mn-cs"/>
              </a:rPr>
              <a:t>, dijo Boltzmann, </a:t>
            </a:r>
            <a:r>
              <a:rPr kumimoji="0" lang="es-MX" sz="2800" b="1" i="0" u="none" strike="noStrike" kern="1200" cap="none" spc="0" normalizeH="0" baseline="0" noProof="0" dirty="0">
                <a:ln>
                  <a:noFill/>
                </a:ln>
                <a:solidFill>
                  <a:srgbClr val="FFFFCC"/>
                </a:solidFill>
                <a:effectLst/>
                <a:uLnTx/>
                <a:uFillTx/>
                <a:latin typeface="Times New Roman"/>
                <a:ea typeface="+mn-ea"/>
                <a:cs typeface="+mn-cs"/>
              </a:rPr>
              <a:t>se debe a que los átomos asumen un estado más desordenado.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a:ea typeface="+mn-ea"/>
                <a:cs typeface="+mn-cs"/>
              </a:rPr>
              <a:t>Y la entropía es un parámetro del desorden: </a:t>
            </a:r>
            <a:r>
              <a:rPr kumimoji="0" lang="es-MX" sz="2800" b="0" i="0" u="none" strike="noStrike" kern="1200" cap="none" spc="0" normalizeH="0" baseline="0" noProof="0" dirty="0">
                <a:ln>
                  <a:noFill/>
                </a:ln>
                <a:solidFill>
                  <a:srgbClr val="FFFFCC"/>
                </a:solidFill>
                <a:effectLst/>
                <a:uLnTx/>
                <a:uFillTx/>
                <a:latin typeface="Times New Roman"/>
                <a:ea typeface="+mn-ea"/>
                <a:cs typeface="+mn-cs"/>
              </a:rPr>
              <a:t>ésa es la concepción profunda que se desprende de la nueva interpretación de Boltzmann.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Por extraño que parezca, se puede crear una medida para el desorden;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es la probabilidad de un estado particular, definido aquí como el número de formas en que se puede armar a partir de sus átomos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2" tooltip="Jacob Bronowski"/>
              </a:rPr>
              <a:t>Jacob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hlinkClick r:id="rId2" tooltip="Jacob Bronowski"/>
              </a:rPr>
              <a:t>Bronowski</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1" u="none" strike="noStrike" kern="1200" cap="none" spc="0" normalizeH="0" baseline="0" noProof="0" dirty="0">
                <a:ln>
                  <a:noFill/>
                </a:ln>
                <a:solidFill>
                  <a:srgbClr val="FFFFCC"/>
                </a:solidFill>
                <a:effectLst/>
                <a:uLnTx/>
                <a:uFillTx/>
                <a:latin typeface="Times New Roman"/>
                <a:ea typeface="+mn-ea"/>
                <a:cs typeface="+mn-cs"/>
                <a:hlinkClick r:id="rId3" tooltip="El ascenso del hombre"/>
              </a:rPr>
              <a:t>El ascenso del hombre</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rPr>
              <a:t>The</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rPr>
              <a:t>Ascent</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rPr>
              <a:t>of</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Man). </a:t>
            </a: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4" tooltip="Bogotá"/>
              </a:rPr>
              <a:t>Bogotá</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Fondo Educativo Interamericano, 1979, p. 347, capítulo 10 "Un mundo dentro del mundo“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5"/>
              </a:rPr>
              <a:t>https://es.wikipedia.org/wiki/Entrop%C3%ADa#Entrop%C3%ADa_y_desorden</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9169287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2811A50-C3A3-40BC-8E79-FA13848C817D}"/>
              </a:ext>
            </a:extLst>
          </p:cNvPr>
          <p:cNvSpPr/>
          <p:nvPr/>
        </p:nvSpPr>
        <p:spPr>
          <a:xfrm>
            <a:off x="182625" y="1237987"/>
            <a:ext cx="9017703" cy="255454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chemeClr val="tx1">
                    <a:lumMod val="75000"/>
                  </a:schemeClr>
                </a:solidFill>
                <a:effectLst/>
                <a:uLnTx/>
                <a:uFillTx/>
                <a:ea typeface="+mn-ea"/>
                <a:cs typeface="Times New Roman"/>
              </a:rPr>
              <a:t>"</a:t>
            </a:r>
            <a:r>
              <a:rPr kumimoji="0" lang="es-MX" sz="2800" b="1" i="0" u="none" strike="noStrike" kern="1200" cap="none" spc="0" normalizeH="0" baseline="0" noProof="0" dirty="0">
                <a:ln>
                  <a:noFill/>
                </a:ln>
                <a:solidFill>
                  <a:schemeClr val="tx1">
                    <a:lumMod val="75000"/>
                  </a:schemeClr>
                </a:solidFill>
                <a:effectLst/>
                <a:uLnTx/>
                <a:uFillTx/>
                <a:ea typeface="+mn-ea"/>
                <a:cs typeface="Times New Roman"/>
              </a:rPr>
              <a:t>Fórmula de entropía de Gibbs</a:t>
            </a:r>
            <a:r>
              <a:rPr kumimoji="0" lang="es-MX" sz="2400" b="0" i="0" u="none" strike="noStrike" kern="1200" cap="none" spc="0" normalizeH="0" baseline="0" noProof="0" dirty="0">
                <a:ln>
                  <a:noFill/>
                </a:ln>
                <a:solidFill>
                  <a:schemeClr val="tx1">
                    <a:lumMod val="75000"/>
                  </a:schemeClr>
                </a:solidFill>
                <a:effectLst/>
                <a:uLnTx/>
                <a:uFillTx/>
                <a:ea typeface="+mn-ea"/>
                <a:cs typeface="Times New Roman"/>
              </a:rPr>
              <a:t>, </a:t>
            </a:r>
            <a:r>
              <a:rPr kumimoji="0" lang="es-MX" sz="2000" b="0" i="0" u="none" strike="noStrike" kern="1200" cap="none" spc="0" normalizeH="0" baseline="0" noProof="0" dirty="0">
                <a:ln>
                  <a:noFill/>
                </a:ln>
                <a:solidFill>
                  <a:schemeClr val="tx1">
                    <a:lumMod val="75000"/>
                  </a:schemeClr>
                </a:solidFill>
                <a:effectLst/>
                <a:uLnTx/>
                <a:uFillTx/>
                <a:ea typeface="+mn-ea"/>
                <a:cs typeface="Times New Roman"/>
              </a:rPr>
              <a:t>llamada así por J. </a:t>
            </a:r>
            <a:r>
              <a:rPr kumimoji="0" lang="es-MX" sz="2000" b="0" i="0" u="none" strike="noStrike" kern="1200" cap="none" spc="0" normalizeH="0" baseline="0" noProof="0" dirty="0" err="1">
                <a:ln>
                  <a:noFill/>
                </a:ln>
                <a:solidFill>
                  <a:schemeClr val="tx1">
                    <a:lumMod val="75000"/>
                  </a:schemeClr>
                </a:solidFill>
                <a:effectLst/>
                <a:uLnTx/>
                <a:uFillTx/>
                <a:ea typeface="+mn-ea"/>
                <a:cs typeface="Times New Roman"/>
              </a:rPr>
              <a:t>Willard</a:t>
            </a:r>
            <a:r>
              <a:rPr kumimoji="0" lang="es-MX" sz="2000" b="0" i="0" u="none" strike="noStrike" kern="1200" cap="none" spc="0" normalizeH="0" baseline="0" noProof="0" dirty="0">
                <a:ln>
                  <a:noFill/>
                </a:ln>
                <a:solidFill>
                  <a:schemeClr val="tx1">
                    <a:lumMod val="75000"/>
                  </a:schemeClr>
                </a:solidFill>
                <a:effectLst/>
                <a:uLnTx/>
                <a:uFillTx/>
                <a:ea typeface="+mn-ea"/>
                <a:cs typeface="Times New Roman"/>
              </a:rPr>
              <a:t> Gibbs. Para un sistema clásico (es decir, una colección de partículas clásicas) con un conjunto discreto de microestados, si Ei es la energía del microestado i, y pi es su probabilidad de que ocurra durante el fluctuaciones del sistema, entonces la entropía del sistema 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3200" b="0" i="0" u="none" strike="noStrike" kern="1200" cap="none" spc="0" normalizeH="0" baseline="0" noProof="0" dirty="0">
              <a:ln>
                <a:noFill/>
              </a:ln>
              <a:solidFill>
                <a:schemeClr val="tx1">
                  <a:lumMod val="75000"/>
                </a:schemeClr>
              </a:solidFill>
              <a:effectLst/>
              <a:uLnTx/>
              <a:uFillTx/>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chemeClr val="tx1">
                    <a:lumMod val="75000"/>
                  </a:schemeClr>
                </a:solidFill>
                <a:effectLst/>
                <a:uLnTx/>
                <a:uFillTx/>
                <a:ea typeface="+mn-ea"/>
                <a:cs typeface="Times New Roman"/>
              </a:rPr>
              <a:t>La cantidad k</a:t>
            </a:r>
            <a:r>
              <a:rPr kumimoji="0" lang="es-MX" sz="2000" b="0" i="0" u="none" strike="noStrike" kern="1200" cap="none" spc="0" normalizeH="0" baseline="-25000" noProof="0" dirty="0">
                <a:ln>
                  <a:noFill/>
                </a:ln>
                <a:solidFill>
                  <a:schemeClr val="tx1">
                    <a:lumMod val="75000"/>
                  </a:schemeClr>
                </a:solidFill>
                <a:effectLst/>
                <a:uLnTx/>
                <a:uFillTx/>
                <a:ea typeface="+mn-ea"/>
                <a:cs typeface="Times New Roman"/>
              </a:rPr>
              <a:t>B</a:t>
            </a:r>
            <a:r>
              <a:rPr kumimoji="0" lang="es-MX" sz="2000" b="0" i="0" u="none" strike="noStrike" kern="1200" cap="none" spc="0" normalizeH="0" baseline="0" noProof="0" dirty="0">
                <a:ln>
                  <a:noFill/>
                </a:ln>
                <a:solidFill>
                  <a:schemeClr val="tx1">
                    <a:lumMod val="75000"/>
                  </a:schemeClr>
                </a:solidFill>
                <a:effectLst/>
                <a:uLnTx/>
                <a:uFillTx/>
                <a:ea typeface="+mn-ea"/>
                <a:cs typeface="Times New Roman"/>
              </a:rPr>
              <a:t> es una constante física conocida como la constante de Boltzmann,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tx1">
                  <a:lumMod val="75000"/>
                </a:schemeClr>
              </a:solidFill>
              <a:effectLst/>
              <a:uLnTx/>
              <a:uFillTx/>
              <a:ea typeface="+mn-ea"/>
              <a:cs typeface="Times New Roman"/>
            </a:endParaRPr>
          </a:p>
        </p:txBody>
      </p:sp>
      <p:sp>
        <p:nvSpPr>
          <p:cNvPr id="10" name="Rectangle 21">
            <a:extLst>
              <a:ext uri="{FF2B5EF4-FFF2-40B4-BE49-F238E27FC236}">
                <a16:creationId xmlns:a16="http://schemas.microsoft.com/office/drawing/2014/main" id="{73061287-0A6C-4BCD-8307-5E257B481DAF}"/>
              </a:ext>
            </a:extLst>
          </p:cNvPr>
          <p:cNvSpPr>
            <a:spLocks noChangeArrowheads="1"/>
          </p:cNvSpPr>
          <p:nvPr/>
        </p:nvSpPr>
        <p:spPr bwMode="auto">
          <a:xfrm>
            <a:off x="69967" y="3505901"/>
            <a:ext cx="889140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chemeClr val="tx1">
                    <a:lumMod val="75000"/>
                  </a:schemeClr>
                </a:solidFill>
                <a:effectLst/>
                <a:uLnTx/>
                <a:uFillTx/>
                <a:ea typeface="+mn-ea"/>
                <a:cs typeface="Times New Roman"/>
              </a:rPr>
              <a:t>Traducido mediante Google de </a:t>
            </a:r>
            <a:r>
              <a:rPr kumimoji="0" lang="en-US" altLang="es-MX" sz="1400" b="0" i="0" u="none" strike="noStrike" kern="1200" cap="none" spc="0" normalizeH="0" baseline="0" noProof="0" dirty="0">
                <a:ln>
                  <a:noFill/>
                </a:ln>
                <a:solidFill>
                  <a:schemeClr val="tx1">
                    <a:lumMod val="75000"/>
                  </a:schemeClr>
                </a:solidFill>
                <a:effectLst/>
                <a:uLnTx/>
                <a:uFillTx/>
                <a:ea typeface="+mn-ea"/>
                <a:cs typeface="Times New Roman"/>
              </a:rPr>
              <a:t>Wikipedia 20140309   </a:t>
            </a:r>
            <a:r>
              <a:rPr kumimoji="0" lang="en-US" altLang="es-MX" sz="1400" b="0" i="0" u="none" strike="noStrike" kern="1200" cap="none" spc="0" normalizeH="0" baseline="0" noProof="0" dirty="0">
                <a:ln>
                  <a:noFill/>
                </a:ln>
                <a:solidFill>
                  <a:schemeClr val="tx1">
                    <a:lumMod val="75000"/>
                  </a:schemeClr>
                </a:solidFill>
                <a:effectLst/>
                <a:uLnTx/>
                <a:uFillTx/>
                <a:ea typeface="+mn-ea"/>
                <a:cs typeface="Times New Roman"/>
                <a:hlinkClick r:id="rId2"/>
              </a:rPr>
              <a:t>http://en.wikipedia.org/wiki/Entropy_(statistical_thermodynamics)</a:t>
            </a:r>
            <a:endParaRPr kumimoji="0" lang="en-US" altLang="es-MX" sz="1400" b="0" i="0" u="none" strike="noStrike" kern="1200" cap="none" spc="0" normalizeH="0" baseline="0" noProof="0" dirty="0">
              <a:ln>
                <a:noFill/>
              </a:ln>
              <a:solidFill>
                <a:schemeClr val="tx1">
                  <a:lumMod val="75000"/>
                </a:schemeClr>
              </a:solidFill>
              <a:effectLst/>
              <a:uLnTx/>
              <a:uFillTx/>
              <a:ea typeface="+mn-ea"/>
              <a:cs typeface="Times New Roman"/>
            </a:endParaRPr>
          </a:p>
        </p:txBody>
      </p:sp>
      <p:sp>
        <p:nvSpPr>
          <p:cNvPr id="12" name="Rectangle 22">
            <a:extLst>
              <a:ext uri="{FF2B5EF4-FFF2-40B4-BE49-F238E27FC236}">
                <a16:creationId xmlns:a16="http://schemas.microsoft.com/office/drawing/2014/main" id="{63991D74-F209-45AC-A4C8-44FB749A58D9}"/>
              </a:ext>
            </a:extLst>
          </p:cNvPr>
          <p:cNvSpPr>
            <a:spLocks noChangeArrowheads="1"/>
          </p:cNvSpPr>
          <p:nvPr/>
        </p:nvSpPr>
        <p:spPr bwMode="auto">
          <a:xfrm>
            <a:off x="69967" y="4036411"/>
            <a:ext cx="9017704"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chemeClr val="tx1">
                    <a:lumMod val="75000"/>
                  </a:schemeClr>
                </a:solidFill>
                <a:effectLst/>
                <a:uLnTx/>
                <a:uFillTx/>
                <a:ea typeface="+mn-ea"/>
                <a:cs typeface="Times New Roman"/>
              </a:rPr>
              <a:t>"</a:t>
            </a:r>
            <a:r>
              <a:rPr kumimoji="0" lang="es-ES" sz="2800" b="1" i="0" u="none" strike="noStrike" kern="1200" cap="none" spc="0" normalizeH="0" baseline="0" noProof="0" dirty="0">
                <a:ln>
                  <a:noFill/>
                </a:ln>
                <a:solidFill>
                  <a:schemeClr val="tx1">
                    <a:lumMod val="75000"/>
                  </a:schemeClr>
                </a:solidFill>
                <a:effectLst/>
                <a:uLnTx/>
                <a:uFillTx/>
                <a:ea typeface="+mn-ea"/>
                <a:cs typeface="Times New Roman"/>
              </a:rPr>
              <a:t>Shannon introduce una función H </a:t>
            </a:r>
            <a:r>
              <a:rPr kumimoji="0" lang="es-ES" sz="2400" b="0" i="0" u="none" strike="noStrike" kern="1200" cap="none" spc="0" normalizeH="0" baseline="0" noProof="0" dirty="0">
                <a:ln>
                  <a:noFill/>
                </a:ln>
                <a:solidFill>
                  <a:schemeClr val="tx1">
                    <a:lumMod val="75000"/>
                  </a:schemeClr>
                </a:solidFill>
                <a:effectLst/>
                <a:uLnTx/>
                <a:uFillTx/>
                <a:ea typeface="+mn-ea"/>
                <a:cs typeface="Times New Roman"/>
              </a:rPr>
              <a:t>de la siguiente forma:</a:t>
            </a:r>
            <a:br>
              <a:rPr kumimoji="0" lang="es-ES" sz="2400" b="0" i="0" u="none" strike="noStrike" kern="1200" cap="none" spc="0" normalizeH="0" baseline="0" noProof="0" dirty="0">
                <a:ln>
                  <a:noFill/>
                </a:ln>
                <a:solidFill>
                  <a:schemeClr val="tx1">
                    <a:lumMod val="75000"/>
                  </a:schemeClr>
                </a:solidFill>
                <a:effectLst/>
                <a:uLnTx/>
                <a:uFillTx/>
                <a:ea typeface="+mn-ea"/>
                <a:cs typeface="Times New Roman"/>
              </a:rPr>
            </a:br>
            <a:br>
              <a:rPr kumimoji="0" lang="es-ES" sz="3200" b="0" i="0" u="none" strike="noStrike" kern="1200" cap="none" spc="0" normalizeH="0" baseline="0" noProof="0" dirty="0">
                <a:ln>
                  <a:noFill/>
                </a:ln>
                <a:solidFill>
                  <a:schemeClr val="tx1">
                    <a:lumMod val="75000"/>
                  </a:schemeClr>
                </a:solidFill>
                <a:effectLst/>
                <a:uLnTx/>
                <a:uFillTx/>
                <a:ea typeface="+mn-ea"/>
                <a:cs typeface="Times New Roman"/>
              </a:rPr>
            </a:br>
            <a:r>
              <a:rPr kumimoji="0" lang="es-ES" sz="2000" b="0" i="0" u="none" strike="noStrike" kern="1200" cap="none" spc="0" normalizeH="0" baseline="0" noProof="0" dirty="0">
                <a:ln>
                  <a:noFill/>
                </a:ln>
                <a:solidFill>
                  <a:schemeClr val="tx1">
                    <a:lumMod val="75000"/>
                  </a:schemeClr>
                </a:solidFill>
                <a:effectLst/>
                <a:uLnTx/>
                <a:uFillTx/>
                <a:ea typeface="+mn-ea"/>
                <a:cs typeface="Times New Roman"/>
              </a:rPr>
              <a:t>donde K es una constante positiva. Shannon luego afirma que "cualquier cantidad de esta forma, donde K simplemente equivale a la elección de una unidad de medida, desempeña un papel central en la teoría de la información como medidas de información, elección e incertidumbre".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000" b="0" i="0" u="none" strike="noStrike" kern="1200" cap="none" spc="0" normalizeH="0" baseline="0" noProof="0" dirty="0">
              <a:ln>
                <a:noFill/>
              </a:ln>
              <a:solidFill>
                <a:schemeClr val="tx1">
                  <a:lumMod val="75000"/>
                </a:schemeClr>
              </a:solidFill>
              <a:effectLst/>
              <a:uLnTx/>
              <a:uFillTx/>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chemeClr val="tx1">
                    <a:lumMod val="75000"/>
                  </a:schemeClr>
                </a:solidFill>
                <a:effectLst/>
                <a:uLnTx/>
                <a:uFillTx/>
                <a:ea typeface="+mn-ea"/>
                <a:cs typeface="Times New Roman"/>
              </a:rPr>
              <a:t>Traducido mediante Google de </a:t>
            </a:r>
            <a:r>
              <a:rPr kumimoji="0" lang="es-MX" altLang="es-MX" sz="1400" b="0" i="0" u="none" strike="noStrike" kern="1200" cap="none" spc="0" normalizeH="0" baseline="0" noProof="0" dirty="0">
                <a:ln>
                  <a:noFill/>
                </a:ln>
                <a:solidFill>
                  <a:schemeClr val="tx1">
                    <a:lumMod val="75000"/>
                  </a:schemeClr>
                </a:solidFill>
                <a:effectLst/>
                <a:uLnTx/>
                <a:uFillTx/>
                <a:ea typeface="+mn-ea"/>
                <a:cs typeface="Times New Roman"/>
              </a:rPr>
              <a:t>Wikipedia 20140314  </a:t>
            </a:r>
            <a:r>
              <a:rPr kumimoji="0" lang="es-MX" altLang="es-MX" sz="1400" b="0" i="0" u="none" strike="noStrike" kern="1200" cap="none" spc="0" normalizeH="0" baseline="0" noProof="0" dirty="0">
                <a:ln>
                  <a:noFill/>
                </a:ln>
                <a:solidFill>
                  <a:schemeClr val="tx1">
                    <a:lumMod val="75000"/>
                  </a:schemeClr>
                </a:solidFill>
                <a:effectLst/>
                <a:uLnTx/>
                <a:uFillTx/>
                <a:ea typeface="+mn-ea"/>
                <a:cs typeface="Times New Roman"/>
                <a:hlinkClick r:id="rId3"/>
              </a:rPr>
              <a:t>http://en.wikipedia.org/wiki/History_of_entropy - </a:t>
            </a:r>
            <a:r>
              <a:rPr kumimoji="0" lang="es-MX" altLang="es-MX" sz="1400" b="0" i="0" u="none" strike="noStrike" kern="1200" cap="none" spc="0" normalizeH="0" baseline="0" noProof="0" dirty="0" err="1">
                <a:ln>
                  <a:noFill/>
                </a:ln>
                <a:solidFill>
                  <a:schemeClr val="tx1">
                    <a:lumMod val="75000"/>
                  </a:schemeClr>
                </a:solidFill>
                <a:effectLst/>
                <a:uLnTx/>
                <a:uFillTx/>
                <a:ea typeface="+mn-ea"/>
                <a:cs typeface="Times New Roman"/>
                <a:hlinkClick r:id="rId3"/>
              </a:rPr>
              <a:t>Information_theory</a:t>
            </a:r>
            <a:endParaRPr kumimoji="0" lang="es-MX" altLang="es-MX" sz="1400" b="0" i="0" u="none" strike="noStrike" kern="1200" cap="none" spc="0" normalizeH="0" baseline="0" noProof="0" dirty="0">
              <a:ln>
                <a:noFill/>
              </a:ln>
              <a:solidFill>
                <a:schemeClr val="tx1">
                  <a:lumMod val="75000"/>
                </a:schemeClr>
              </a:solidFill>
              <a:effectLst/>
              <a:uLnTx/>
              <a:uFillTx/>
              <a:ea typeface="+mn-ea"/>
              <a:cs typeface="Times New Roman"/>
            </a:endParaRPr>
          </a:p>
        </p:txBody>
      </p:sp>
      <p:pic>
        <p:nvPicPr>
          <p:cNvPr id="1047" name="Picture 23" descr="H = -K\sum_{i=1}^k p(i) \log p(i),">
            <a:extLst>
              <a:ext uri="{FF2B5EF4-FFF2-40B4-BE49-F238E27FC236}">
                <a16:creationId xmlns:a16="http://schemas.microsoft.com/office/drawing/2014/main" id="{35E0A7EE-2EAF-4FE6-8CB2-DF29E739F547}"/>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1784888" y="4506881"/>
            <a:ext cx="2267883" cy="5669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id="{FB088AF1-D7D6-4C70-8C9B-28FE0EEBE2A2}"/>
              </a:ext>
            </a:extLst>
          </p:cNvPr>
          <p:cNvSpPr>
            <a:spLocks noChangeArrowheads="1"/>
          </p:cNvSpPr>
          <p:nvPr/>
        </p:nvSpPr>
        <p:spPr bwMode="auto">
          <a:xfrm>
            <a:off x="4052771" y="794332"/>
            <a:ext cx="488836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chemeClr val="tx1">
                    <a:lumMod val="75000"/>
                  </a:schemeClr>
                </a:solidFill>
                <a:effectLst/>
                <a:uLnTx/>
                <a:uFillTx/>
                <a:ea typeface="+mn-ea"/>
                <a:cs typeface="Arial" panose="020B0604020202020204" pitchFamily="34" charset="0"/>
                <a:hlinkClick r:id="rId5"/>
              </a:rPr>
              <a:t>http://www.fgalindosoria.com/informatica/aspects/e_i/</a:t>
            </a:r>
            <a:endParaRPr kumimoji="0" lang="es-MX" altLang="es-MX" sz="1600" b="0" i="0" u="none" strike="noStrike" kern="1200" cap="none" spc="0" normalizeH="0" baseline="0" noProof="0" dirty="0">
              <a:ln>
                <a:noFill/>
              </a:ln>
              <a:solidFill>
                <a:schemeClr val="tx1">
                  <a:lumMod val="75000"/>
                </a:schemeClr>
              </a:solidFill>
              <a:effectLst/>
              <a:uLnTx/>
              <a:uFillTx/>
              <a:ea typeface="+mn-ea"/>
              <a:cs typeface="Times New Roman"/>
            </a:endParaRPr>
          </a:p>
        </p:txBody>
      </p:sp>
      <p:pic>
        <p:nvPicPr>
          <p:cNvPr id="4" name="Imagen 3">
            <a:extLst>
              <a:ext uri="{FF2B5EF4-FFF2-40B4-BE49-F238E27FC236}">
                <a16:creationId xmlns:a16="http://schemas.microsoft.com/office/drawing/2014/main" id="{4F9F86BF-19AF-4D3B-B6C4-88682FA4825E}"/>
              </a:ext>
            </a:extLst>
          </p:cNvPr>
          <p:cNvPicPr>
            <a:picLocks noChangeAspect="1"/>
          </p:cNvPicPr>
          <p:nvPr/>
        </p:nvPicPr>
        <p:blipFill>
          <a:blip r:embed="rId6">
            <a:lum bright="70000" contrast="-70000"/>
          </a:blip>
          <a:stretch>
            <a:fillRect/>
          </a:stretch>
        </p:blipFill>
        <p:spPr>
          <a:xfrm>
            <a:off x="1991703" y="2932708"/>
            <a:ext cx="2267884" cy="499915"/>
          </a:xfrm>
          <a:prstGeom prst="rect">
            <a:avLst/>
          </a:prstGeom>
        </p:spPr>
      </p:pic>
      <p:sp>
        <p:nvSpPr>
          <p:cNvPr id="6" name="Rectángulo 5">
            <a:extLst>
              <a:ext uri="{FF2B5EF4-FFF2-40B4-BE49-F238E27FC236}">
                <a16:creationId xmlns:a16="http://schemas.microsoft.com/office/drawing/2014/main" id="{2833F74C-06CE-4878-9DCE-2CFC348A5658}"/>
              </a:ext>
            </a:extLst>
          </p:cNvPr>
          <p:cNvSpPr/>
          <p:nvPr/>
        </p:nvSpPr>
        <p:spPr>
          <a:xfrm>
            <a:off x="126296" y="99298"/>
            <a:ext cx="6231987" cy="830997"/>
          </a:xfrm>
          <a:prstGeom prst="rect">
            <a:avLst/>
          </a:prstGeom>
        </p:spPr>
        <p:txBody>
          <a:bodyPr wrap="square">
            <a:spAutoFit/>
          </a:bodyPr>
          <a:lstStyle/>
          <a:p>
            <a:pPr lvl="0" algn="ctr" defTabSz="914400" eaLnBrk="0" fontAlgn="base" hangingPunct="0">
              <a:spcBef>
                <a:spcPct val="0"/>
              </a:spcBef>
              <a:spcAft>
                <a:spcPct val="0"/>
              </a:spcAft>
              <a:defRPr/>
            </a:pPr>
            <a:r>
              <a:rPr lang="es-MX" altLang="es-MX" sz="4800" b="1" i="1" dirty="0">
                <a:solidFill>
                  <a:schemeClr val="tx1">
                    <a:lumMod val="75000"/>
                  </a:schemeClr>
                </a:solidFill>
              </a:rPr>
              <a:t>Entropía e Información</a:t>
            </a:r>
          </a:p>
        </p:txBody>
      </p:sp>
    </p:spTree>
    <p:extLst>
      <p:ext uri="{BB962C8B-B14F-4D97-AF65-F5344CB8AC3E}">
        <p14:creationId xmlns:p14="http://schemas.microsoft.com/office/powerpoint/2010/main" val="28723412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E84A1D5F-B5FB-4013-9653-BE0878B29D26}"/>
              </a:ext>
            </a:extLst>
          </p:cNvPr>
          <p:cNvSpPr>
            <a:spLocks noChangeArrowheads="1"/>
          </p:cNvSpPr>
          <p:nvPr/>
        </p:nvSpPr>
        <p:spPr bwMode="auto">
          <a:xfrm>
            <a:off x="155575" y="98494"/>
            <a:ext cx="8832850"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En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2" tooltip="Mecánica estadística"/>
              </a:rPr>
              <a:t>mecánica estadística</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la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3" tooltip="Segundo principio de la termodinámica"/>
              </a:rPr>
              <a:t>entropía</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S</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de un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4" tooltip="Sistema aislado"/>
              </a:rPr>
              <a:t>sistema aislado</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en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5" tooltip="Equilibrio termodinámico"/>
              </a:rPr>
              <a:t>equilibrio termodinámico</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se define como el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6" tooltip="Logaritmo natural"/>
              </a:rPr>
              <a:t>logaritmo natural</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de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W</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el número de estados microscópicos definidos en los que puede llegar a estar un sistema dadas las limitaciones macroscópicas (como, por ejemplo, la energía total fija,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E</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Esta ecuación, que relaciona los detalles microscópicos o microestados del sistema (a través de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W</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con su estado macroscópico (a través de la entropía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S</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es la idea central de la mecánica estadística.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Es tal su importancia que fue grabada en la lápida de la tumba de Boltzmann.</a:t>
            </a:r>
          </a:p>
        </p:txBody>
      </p:sp>
      <p:pic>
        <p:nvPicPr>
          <p:cNvPr id="13314" name="Picture 2" descr="S = k\,\ln W.">
            <a:extLst>
              <a:ext uri="{FF2B5EF4-FFF2-40B4-BE49-F238E27FC236}">
                <a16:creationId xmlns:a16="http://schemas.microsoft.com/office/drawing/2014/main" id="{511FCBDA-2DB9-47FB-8D07-81D83606C5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75" y="298450"/>
            <a:ext cx="923925" cy="142875"/>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484AEFA6-C534-493C-81A3-6C28F20EA104}"/>
              </a:ext>
            </a:extLst>
          </p:cNvPr>
          <p:cNvSpPr/>
          <p:nvPr/>
        </p:nvSpPr>
        <p:spPr>
          <a:xfrm>
            <a:off x="2509126" y="3075057"/>
            <a:ext cx="2401940"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4000" b="0" i="0" u="none" strike="noStrike" kern="1200" cap="none" spc="0" normalizeH="0" baseline="0" noProof="0">
                <a:ln>
                  <a:noFill/>
                </a:ln>
                <a:solidFill>
                  <a:srgbClr val="FFC000"/>
                </a:solidFill>
                <a:effectLst/>
                <a:uLnTx/>
                <a:uFillTx/>
                <a:latin typeface="Times New Roman"/>
                <a:ea typeface="+mn-ea"/>
                <a:cs typeface="+mn-cs"/>
              </a:rPr>
              <a:t>S = k </a:t>
            </a:r>
            <a:r>
              <a:rPr kumimoji="0" lang="es-MX" sz="4000" b="0" i="0" u="none" strike="noStrike" kern="1200" cap="none" spc="0" normalizeH="0" baseline="0" noProof="0" err="1">
                <a:ln>
                  <a:noFill/>
                </a:ln>
                <a:solidFill>
                  <a:srgbClr val="FFC000"/>
                </a:solidFill>
                <a:effectLst/>
                <a:uLnTx/>
                <a:uFillTx/>
                <a:latin typeface="Times New Roman"/>
                <a:ea typeface="+mn-ea"/>
                <a:cs typeface="+mn-cs"/>
              </a:rPr>
              <a:t>ln</a:t>
            </a:r>
            <a:r>
              <a:rPr kumimoji="0" lang="es-MX" sz="4000" b="0" i="0" u="none" strike="noStrike" kern="1200" cap="none" spc="0" normalizeH="0" baseline="0" noProof="0">
                <a:ln>
                  <a:noFill/>
                </a:ln>
                <a:solidFill>
                  <a:srgbClr val="FFC000"/>
                </a:solidFill>
                <a:effectLst/>
                <a:uLnTx/>
                <a:uFillTx/>
                <a:latin typeface="Times New Roman"/>
                <a:ea typeface="+mn-ea"/>
                <a:cs typeface="+mn-cs"/>
              </a:rPr>
              <a:t> W</a:t>
            </a:r>
          </a:p>
        </p:txBody>
      </p:sp>
      <p:sp>
        <p:nvSpPr>
          <p:cNvPr id="5" name="Rectángulo 4">
            <a:extLst>
              <a:ext uri="{FF2B5EF4-FFF2-40B4-BE49-F238E27FC236}">
                <a16:creationId xmlns:a16="http://schemas.microsoft.com/office/drawing/2014/main" id="{B8CB8185-DDF9-4CF3-9261-1EEEF2EDB37C}"/>
              </a:ext>
            </a:extLst>
          </p:cNvPr>
          <p:cNvSpPr/>
          <p:nvPr/>
        </p:nvSpPr>
        <p:spPr>
          <a:xfrm>
            <a:off x="116378" y="6420952"/>
            <a:ext cx="4084320"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FFFFCC"/>
                </a:solidFill>
                <a:effectLst/>
                <a:uLnTx/>
                <a:uFillTx/>
                <a:latin typeface="Times New Roman"/>
                <a:ea typeface="+mn-ea"/>
                <a:cs typeface="+mn-cs"/>
              </a:rPr>
              <a:t>Constante de Boltzmann  </a:t>
            </a:r>
            <a:r>
              <a:rPr kumimoji="0" lang="pt-BR" sz="1600" b="0" i="0" u="none" strike="noStrike" kern="1200" cap="none" spc="0" normalizeH="0" baseline="0" noProof="0" dirty="0" err="1">
                <a:ln>
                  <a:noFill/>
                </a:ln>
                <a:solidFill>
                  <a:srgbClr val="FFFFCC"/>
                </a:solidFill>
                <a:effectLst/>
                <a:uLnTx/>
                <a:uFillTx/>
                <a:latin typeface="Times New Roman"/>
                <a:ea typeface="+mn-ea"/>
                <a:cs typeface="+mn-cs"/>
              </a:rPr>
              <a:t>Wikipedia</a:t>
            </a:r>
            <a:r>
              <a:rPr kumimoji="0" lang="pt-BR" sz="1600" b="0" i="0" u="none" strike="noStrike" kern="1200" cap="none" spc="0" normalizeH="0" baseline="0" noProof="0" dirty="0">
                <a:ln>
                  <a:noFill/>
                </a:ln>
                <a:solidFill>
                  <a:srgbClr val="FFFFCC"/>
                </a:solidFill>
                <a:effectLst/>
                <a:uLnTx/>
                <a:uFillTx/>
                <a:latin typeface="Times New Roman"/>
                <a:ea typeface="+mn-ea"/>
                <a:cs typeface="+mn-cs"/>
              </a:rPr>
              <a:t>, 20150201</a:t>
            </a:r>
          </a:p>
        </p:txBody>
      </p:sp>
      <p:sp>
        <p:nvSpPr>
          <p:cNvPr id="7" name="Rectángulo 6">
            <a:extLst>
              <a:ext uri="{FF2B5EF4-FFF2-40B4-BE49-F238E27FC236}">
                <a16:creationId xmlns:a16="http://schemas.microsoft.com/office/drawing/2014/main" id="{6CF51547-2382-48D9-A8AE-5BE7C5750FE6}"/>
              </a:ext>
            </a:extLst>
          </p:cNvPr>
          <p:cNvSpPr/>
          <p:nvPr/>
        </p:nvSpPr>
        <p:spPr>
          <a:xfrm>
            <a:off x="4200698" y="6407914"/>
            <a:ext cx="4787727"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FFFFCC"/>
                </a:solidFill>
                <a:effectLst/>
                <a:uLnTx/>
                <a:uFillTx/>
                <a:latin typeface="Times New Roman"/>
                <a:ea typeface="+mn-ea"/>
                <a:cs typeface="+mn-cs"/>
                <a:hlinkClick r:id="rId8"/>
              </a:rPr>
              <a:t>https://es.wikipedia.org/wiki/Constante_de_Boltzmann</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41467618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E830870-E588-44DC-BFFB-80549CC352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000" y="1260000"/>
            <a:ext cx="6280147" cy="4680000"/>
          </a:xfrm>
          <a:prstGeom prst="rect">
            <a:avLst/>
          </a:prstGeom>
        </p:spPr>
      </p:pic>
    </p:spTree>
    <p:extLst>
      <p:ext uri="{BB962C8B-B14F-4D97-AF65-F5344CB8AC3E}">
        <p14:creationId xmlns:p14="http://schemas.microsoft.com/office/powerpoint/2010/main" val="16758266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43ABEB67-F84F-4719-909D-CA5D9F20282C}"/>
              </a:ext>
            </a:extLst>
          </p:cNvPr>
          <p:cNvSpPr/>
          <p:nvPr/>
        </p:nvSpPr>
        <p:spPr>
          <a:xfrm>
            <a:off x="155575" y="241430"/>
            <a:ext cx="8988425" cy="101566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000" b="0" i="0" u="none" strike="noStrike" kern="1200" cap="none" spc="0" normalizeH="0" baseline="0" noProof="0" dirty="0">
                <a:ln>
                  <a:noFill/>
                </a:ln>
                <a:solidFill>
                  <a:srgbClr val="FFFFCC"/>
                </a:solidFill>
                <a:effectLst/>
                <a:uLnTx/>
                <a:uFillTx/>
                <a:latin typeface="Times New Roman"/>
                <a:ea typeface="+mn-ea"/>
                <a:cs typeface="+mn-cs"/>
              </a:rPr>
              <a:t>La siguiente ecuación de Einstein es </a:t>
            </a:r>
          </a:p>
          <a:p>
            <a:pPr lvl="0" algn="ctr">
              <a:defRPr/>
            </a:pPr>
            <a:r>
              <a:rPr kumimoji="0" lang="es-MX" sz="3000" b="0" i="0" u="none" strike="noStrike" kern="1200" cap="none" spc="0" normalizeH="0" baseline="0" noProof="0" dirty="0">
                <a:ln>
                  <a:noFill/>
                </a:ln>
                <a:solidFill>
                  <a:srgbClr val="FFFFCC"/>
                </a:solidFill>
                <a:effectLst/>
                <a:uLnTx/>
                <a:uFillTx/>
                <a:latin typeface="Times New Roman"/>
                <a:ea typeface="+mn-ea"/>
                <a:cs typeface="+mn-cs"/>
              </a:rPr>
              <a:t>el centro medular de la teoría </a:t>
            </a:r>
            <a:r>
              <a:rPr lang="es-MX" sz="3000" dirty="0">
                <a:solidFill>
                  <a:srgbClr val="FFFFCC"/>
                </a:solidFill>
              </a:rPr>
              <a:t>general de </a:t>
            </a:r>
            <a:r>
              <a:rPr kumimoji="0" lang="es-MX" sz="3000" b="0" i="0" u="none" strike="noStrike" kern="1200" cap="none" spc="0" normalizeH="0" baseline="0" noProof="0" dirty="0">
                <a:ln>
                  <a:noFill/>
                </a:ln>
                <a:solidFill>
                  <a:srgbClr val="FFFFCC"/>
                </a:solidFill>
                <a:effectLst/>
                <a:uLnTx/>
                <a:uFillTx/>
                <a:latin typeface="Times New Roman"/>
                <a:ea typeface="+mn-ea"/>
                <a:cs typeface="+mn-cs"/>
              </a:rPr>
              <a:t>la relatividad.</a:t>
            </a:r>
          </a:p>
        </p:txBody>
      </p:sp>
      <p:sp>
        <p:nvSpPr>
          <p:cNvPr id="6" name="Rectángulo 5">
            <a:extLst>
              <a:ext uri="{FF2B5EF4-FFF2-40B4-BE49-F238E27FC236}">
                <a16:creationId xmlns:a16="http://schemas.microsoft.com/office/drawing/2014/main" id="{DE0448DE-3E6C-49F7-AAD7-E8807CCF1BEA}"/>
              </a:ext>
            </a:extLst>
          </p:cNvPr>
          <p:cNvSpPr/>
          <p:nvPr/>
        </p:nvSpPr>
        <p:spPr>
          <a:xfrm>
            <a:off x="0" y="4140584"/>
            <a:ext cx="9144000" cy="138499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El lado izquierdo describe la geometría del </a:t>
            </a:r>
            <a:r>
              <a:rPr kumimoji="0" lang="es-MX" sz="2800" b="0" i="0" u="none" strike="noStrike" kern="1200" cap="none" spc="0" normalizeH="0" baseline="0" noProof="0" dirty="0" err="1">
                <a:ln>
                  <a:noFill/>
                </a:ln>
                <a:solidFill>
                  <a:srgbClr val="FFFFCC"/>
                </a:solidFill>
                <a:effectLst/>
                <a:uLnTx/>
                <a:uFillTx/>
                <a:latin typeface="Times New Roman"/>
                <a:ea typeface="+mn-ea"/>
                <a:cs typeface="+mn-cs"/>
              </a:rPr>
              <a:t>espaciotiempo</a:t>
            </a:r>
            <a:r>
              <a:rPr kumimoji="0" lang="es-MX" sz="28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el lado derecho representa la distribución de materia y energía.</a:t>
            </a:r>
          </a:p>
        </p:txBody>
      </p:sp>
      <p:sp>
        <p:nvSpPr>
          <p:cNvPr id="7" name="Rectángulo 6">
            <a:extLst>
              <a:ext uri="{FF2B5EF4-FFF2-40B4-BE49-F238E27FC236}">
                <a16:creationId xmlns:a16="http://schemas.microsoft.com/office/drawing/2014/main" id="{3ABB2E73-D3D2-4783-9DF8-A4C1719B375F}"/>
              </a:ext>
            </a:extLst>
          </p:cNvPr>
          <p:cNvSpPr/>
          <p:nvPr/>
        </p:nvSpPr>
        <p:spPr>
          <a:xfrm>
            <a:off x="2423747" y="5805100"/>
            <a:ext cx="6574594" cy="92333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srgbClr val="FFFFCC"/>
                </a:solidFill>
                <a:effectLst/>
                <a:uLnTx/>
                <a:uFillTx/>
                <a:latin typeface="Times New Roman"/>
                <a:ea typeface="+mn-ea"/>
                <a:cs typeface="+mn-cs"/>
              </a:rPr>
              <a:t>Tomado de </a:t>
            </a:r>
            <a:r>
              <a:rPr kumimoji="0" lang="es-MX" sz="1800" b="0" i="0" u="none" strike="noStrike" kern="1200" cap="none" spc="0" normalizeH="0" baseline="0" noProof="0" err="1">
                <a:ln>
                  <a:noFill/>
                </a:ln>
                <a:solidFill>
                  <a:srgbClr val="FFFFCC"/>
                </a:solidFill>
                <a:effectLst/>
                <a:uLnTx/>
                <a:uFillTx/>
                <a:latin typeface="Times New Roman"/>
                <a:ea typeface="+mn-ea"/>
                <a:cs typeface="+mn-cs"/>
              </a:rPr>
              <a:t>Astrocosmo</a:t>
            </a:r>
            <a:r>
              <a:rPr kumimoji="0" lang="es-MX" sz="1800" b="0" i="0" u="none" strike="noStrike" kern="1200" cap="none" spc="0" normalizeH="0" baseline="0" noProof="0">
                <a:ln>
                  <a:noFill/>
                </a:ln>
                <a:solidFill>
                  <a:srgbClr val="FFFFCC"/>
                </a:solidFill>
                <a:effectLst/>
                <a:uLnTx/>
                <a:uFillTx/>
                <a:latin typeface="Times New Roman"/>
                <a:ea typeface="+mn-ea"/>
                <a:cs typeface="+mn-cs"/>
              </a:rPr>
              <a:t> Abstracciones sobre la Relatividad</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srgbClr val="FFFFCC"/>
                </a:solidFill>
                <a:effectLst/>
                <a:uLnTx/>
                <a:uFillTx/>
                <a:latin typeface="Times New Roman"/>
                <a:ea typeface="+mn-ea"/>
                <a:cs typeface="+mn-cs"/>
              </a:rPr>
              <a:t>Capítulo 05.04.02 (Curvatura y Materia)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srgbClr val="FFFFCC"/>
                </a:solidFill>
                <a:effectLst/>
                <a:uLnTx/>
                <a:uFillTx/>
                <a:latin typeface="Times New Roman"/>
                <a:ea typeface="+mn-ea"/>
                <a:cs typeface="+mn-cs"/>
              </a:rPr>
              <a:t>Patricio T. Díaz Pazos</a:t>
            </a:r>
          </a:p>
        </p:txBody>
      </p:sp>
      <p:pic>
        <p:nvPicPr>
          <p:cNvPr id="2" name="Imagen 1">
            <a:extLst>
              <a:ext uri="{FF2B5EF4-FFF2-40B4-BE49-F238E27FC236}">
                <a16:creationId xmlns:a16="http://schemas.microsoft.com/office/drawing/2014/main" id="{BF605498-E468-498E-B0B4-5B4693549957}"/>
              </a:ext>
            </a:extLst>
          </p:cNvPr>
          <p:cNvPicPr>
            <a:picLocks noChangeAspect="1"/>
          </p:cNvPicPr>
          <p:nvPr/>
        </p:nvPicPr>
        <p:blipFill>
          <a:blip r:embed="rId2"/>
          <a:stretch>
            <a:fillRect/>
          </a:stretch>
        </p:blipFill>
        <p:spPr>
          <a:xfrm>
            <a:off x="1384852" y="1432189"/>
            <a:ext cx="6096000" cy="2428875"/>
          </a:xfrm>
          <a:prstGeom prst="rect">
            <a:avLst/>
          </a:prstGeom>
          <a:noFill/>
        </p:spPr>
      </p:pic>
      <p:grpSp>
        <p:nvGrpSpPr>
          <p:cNvPr id="9" name="Grupo 8">
            <a:extLst>
              <a:ext uri="{FF2B5EF4-FFF2-40B4-BE49-F238E27FC236}">
                <a16:creationId xmlns:a16="http://schemas.microsoft.com/office/drawing/2014/main" id="{B591153F-73DC-4AC3-BC35-37C9BFE818DB}"/>
              </a:ext>
            </a:extLst>
          </p:cNvPr>
          <p:cNvGrpSpPr/>
          <p:nvPr/>
        </p:nvGrpSpPr>
        <p:grpSpPr>
          <a:xfrm>
            <a:off x="1972439" y="2969022"/>
            <a:ext cx="5508413" cy="714300"/>
            <a:chOff x="1972439" y="2969022"/>
            <a:chExt cx="5508413" cy="714300"/>
          </a:xfrm>
        </p:grpSpPr>
        <p:sp>
          <p:nvSpPr>
            <p:cNvPr id="3" name="CuadroTexto 2">
              <a:extLst>
                <a:ext uri="{FF2B5EF4-FFF2-40B4-BE49-F238E27FC236}">
                  <a16:creationId xmlns:a16="http://schemas.microsoft.com/office/drawing/2014/main" id="{9243D7B4-A809-47D5-B940-5D3A1A09F8E1}"/>
                </a:ext>
              </a:extLst>
            </p:cNvPr>
            <p:cNvSpPr txBox="1"/>
            <p:nvPr/>
          </p:nvSpPr>
          <p:spPr>
            <a:xfrm>
              <a:off x="1972439" y="3092133"/>
              <a:ext cx="3310100" cy="400110"/>
            </a:xfrm>
            <a:prstGeom prst="rect">
              <a:avLst/>
            </a:prstGeom>
            <a:noFill/>
          </p:spPr>
          <p:txBody>
            <a:bodyPr wrap="square" rtlCol="0">
              <a:spAutoFit/>
            </a:bodyPr>
            <a:lstStyle/>
            <a:p>
              <a:pPr algn="ctr"/>
              <a:r>
                <a:rPr lang="es-MX" sz="2000" dirty="0">
                  <a:solidFill>
                    <a:schemeClr val="bg1"/>
                  </a:solidFill>
                </a:rPr>
                <a:t>geometría del </a:t>
              </a:r>
              <a:r>
                <a:rPr lang="es-MX" sz="2000" dirty="0" err="1">
                  <a:solidFill>
                    <a:schemeClr val="bg1"/>
                  </a:solidFill>
                </a:rPr>
                <a:t>espaciotiempo</a:t>
              </a:r>
              <a:endParaRPr lang="es-MX" sz="2000" dirty="0">
                <a:solidFill>
                  <a:schemeClr val="bg1"/>
                </a:solidFill>
              </a:endParaRPr>
            </a:p>
          </p:txBody>
        </p:sp>
        <p:sp>
          <p:nvSpPr>
            <p:cNvPr id="4" name="CuadroTexto 3">
              <a:extLst>
                <a:ext uri="{FF2B5EF4-FFF2-40B4-BE49-F238E27FC236}">
                  <a16:creationId xmlns:a16="http://schemas.microsoft.com/office/drawing/2014/main" id="{45FCEDB9-24DE-4C5E-B800-93D18727658A}"/>
                </a:ext>
              </a:extLst>
            </p:cNvPr>
            <p:cNvSpPr txBox="1"/>
            <p:nvPr/>
          </p:nvSpPr>
          <p:spPr>
            <a:xfrm>
              <a:off x="5511375" y="2975436"/>
              <a:ext cx="1969477" cy="707886"/>
            </a:xfrm>
            <a:prstGeom prst="rect">
              <a:avLst/>
            </a:prstGeom>
            <a:noFill/>
          </p:spPr>
          <p:txBody>
            <a:bodyPr wrap="square" rtlCol="0">
              <a:spAutoFit/>
            </a:bodyPr>
            <a:lstStyle/>
            <a:p>
              <a:r>
                <a:rPr lang="es-MX" sz="2000" dirty="0">
                  <a:solidFill>
                    <a:schemeClr val="bg1"/>
                  </a:solidFill>
                </a:rPr>
                <a:t>distribución de materia y energía</a:t>
              </a:r>
            </a:p>
          </p:txBody>
        </p:sp>
        <p:sp>
          <p:nvSpPr>
            <p:cNvPr id="8" name="CuadroTexto 7">
              <a:extLst>
                <a:ext uri="{FF2B5EF4-FFF2-40B4-BE49-F238E27FC236}">
                  <a16:creationId xmlns:a16="http://schemas.microsoft.com/office/drawing/2014/main" id="{AD8A0D64-A0D0-4D70-AB4D-CCC6F645803D}"/>
                </a:ext>
              </a:extLst>
            </p:cNvPr>
            <p:cNvSpPr txBox="1"/>
            <p:nvPr/>
          </p:nvSpPr>
          <p:spPr>
            <a:xfrm>
              <a:off x="5117747" y="2969022"/>
              <a:ext cx="558420" cy="646331"/>
            </a:xfrm>
            <a:prstGeom prst="rect">
              <a:avLst/>
            </a:prstGeom>
            <a:noFill/>
          </p:spPr>
          <p:txBody>
            <a:bodyPr wrap="square" rtlCol="0">
              <a:spAutoFit/>
            </a:bodyPr>
            <a:lstStyle/>
            <a:p>
              <a:r>
                <a:rPr lang="es-MX" sz="3600" b="1" dirty="0">
                  <a:solidFill>
                    <a:schemeClr val="bg1"/>
                  </a:solidFill>
                </a:rPr>
                <a:t>=</a:t>
              </a:r>
            </a:p>
          </p:txBody>
        </p:sp>
      </p:grpSp>
    </p:spTree>
    <p:extLst>
      <p:ext uri="{BB962C8B-B14F-4D97-AF65-F5344CB8AC3E}">
        <p14:creationId xmlns:p14="http://schemas.microsoft.com/office/powerpoint/2010/main" val="7920550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3BA0D3A-504B-4D65-8107-A99FE5B76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000" y="1260000"/>
            <a:ext cx="6282000" cy="4689867"/>
          </a:xfrm>
          <a:prstGeom prst="rect">
            <a:avLst/>
          </a:prstGeom>
        </p:spPr>
      </p:pic>
    </p:spTree>
    <p:extLst>
      <p:ext uri="{BB962C8B-B14F-4D97-AF65-F5344CB8AC3E}">
        <p14:creationId xmlns:p14="http://schemas.microsoft.com/office/powerpoint/2010/main" val="30197029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5963956-555C-4395-BEB4-49EB8FD6F68B}"/>
              </a:ext>
            </a:extLst>
          </p:cNvPr>
          <p:cNvSpPr/>
          <p:nvPr/>
        </p:nvSpPr>
        <p:spPr>
          <a:xfrm>
            <a:off x="126504" y="775505"/>
            <a:ext cx="9017496" cy="544764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los trabajos fundamentales sobre la entropía de los hoyos negros los desarrollo </a:t>
            </a:r>
            <a:r>
              <a:rPr kumimoji="0" lang="es-ES" sz="2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Jacob David </a:t>
            </a:r>
            <a:r>
              <a:rPr kumimoji="0" lang="es-ES" sz="26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a:rPr>
              <a:t>Bekenstein</a:t>
            </a:r>
            <a:r>
              <a:rPr kumimoji="0" lang="es-ES" sz="2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quien nació en la Ciudad de México e investigó la relación entre los agujeros negros, su entropía y su relación con la teoría de la información. y desarrollo lo que se conoce como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Formula de </a:t>
            </a:r>
            <a:r>
              <a:rPr kumimoji="0" lang="es-ES" sz="2600" b="0"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a:rPr>
              <a:t>Bekenstein</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-Hawking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S = A k c</a:t>
            </a:r>
            <a:r>
              <a:rPr kumimoji="0" lang="es-ES" sz="3600" b="1" i="0" u="none" strike="noStrike" kern="1200" cap="none" spc="0" normalizeH="0" baseline="30000" noProof="0" dirty="0">
                <a:ln>
                  <a:noFill/>
                </a:ln>
                <a:effectLst/>
                <a:uLnTx/>
                <a:uFillTx/>
                <a:latin typeface="Times New Roman" panose="02020603050405020304" pitchFamily="18" charset="0"/>
                <a:ea typeface="Times New Roman" panose="02020603050405020304" pitchFamily="18" charset="0"/>
                <a:cs typeface="Times New Roman"/>
              </a:rPr>
              <a:t>3</a:t>
            </a:r>
            <a:r>
              <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4 G </a:t>
            </a:r>
            <a:r>
              <a:rPr kumimoji="0" lang="es-ES" sz="3600" b="1"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ħ</a:t>
            </a:r>
            <a:endPar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Donde S</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2"/>
              </a:rPr>
              <a:t>entropía</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 </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área,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k</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3" tooltip="Constante de Boltzmann"/>
              </a:rPr>
              <a:t>constante de Boltzmann</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c</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4" tooltip="Velocidad de la luz"/>
              </a:rPr>
              <a:t>velocidad de la luz</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G</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5" tooltip="Constante de la gravitación"/>
              </a:rPr>
              <a:t>constante de la gravitación</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ħ=h/2π</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h</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6" tooltip="Constante de Planck"/>
              </a:rPr>
              <a:t>constante de Planck</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7"/>
              </a:rPr>
              <a:t>http://www.scholarpedia.org/article/Bekenstein-Hawking_entropy</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Que es tal vez la ecuación mas importante en la actualidad.</a:t>
            </a:r>
          </a:p>
        </p:txBody>
      </p:sp>
      <p:sp>
        <p:nvSpPr>
          <p:cNvPr id="3" name="Rectángulo 2">
            <a:extLst>
              <a:ext uri="{FF2B5EF4-FFF2-40B4-BE49-F238E27FC236}">
                <a16:creationId xmlns:a16="http://schemas.microsoft.com/office/drawing/2014/main" id="{6C1217F8-9E22-4AFD-82AE-6374DD6E512B}"/>
              </a:ext>
            </a:extLst>
          </p:cNvPr>
          <p:cNvSpPr/>
          <p:nvPr/>
        </p:nvSpPr>
        <p:spPr>
          <a:xfrm>
            <a:off x="126504" y="129174"/>
            <a:ext cx="6699270"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Formula de </a:t>
            </a:r>
            <a:r>
              <a:rPr kumimoji="0" lang="es-ES" sz="36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mn-cs"/>
              </a:rPr>
              <a:t>Bekenstein</a:t>
            </a:r>
            <a:r>
              <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-Hawking</a:t>
            </a:r>
            <a:endParaRPr kumimoji="0" lang="es-MX" sz="3600" b="1" i="0" u="none" strike="noStrike" kern="1200" cap="none" spc="0" normalizeH="0" baseline="0" noProof="0" dirty="0">
              <a:ln>
                <a:noFill/>
              </a:ln>
              <a:effectLst/>
              <a:uLnTx/>
              <a:uFillTx/>
              <a:latin typeface="Calibri" panose="020F0502020204030204"/>
              <a:cs typeface="+mn-cs"/>
            </a:endParaRPr>
          </a:p>
        </p:txBody>
      </p:sp>
      <p:sp>
        <p:nvSpPr>
          <p:cNvPr id="4" name="Rectángulo 3">
            <a:extLst>
              <a:ext uri="{FF2B5EF4-FFF2-40B4-BE49-F238E27FC236}">
                <a16:creationId xmlns:a16="http://schemas.microsoft.com/office/drawing/2014/main" id="{31611852-E085-4CCC-ADFC-9A231A8E5F75}"/>
              </a:ext>
            </a:extLst>
          </p:cNvPr>
          <p:cNvSpPr/>
          <p:nvPr/>
        </p:nvSpPr>
        <p:spPr>
          <a:xfrm>
            <a:off x="883403" y="6245816"/>
            <a:ext cx="8059119"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hlinkClick r:id="rId8"/>
              </a:rPr>
              <a:t>http://www.fgalindosoria.com/informaticos/fundamentales/Jacob_David_Bekenstein/</a:t>
            </a:r>
            <a:r>
              <a:rPr kumimoji="0" lang="es-ES" sz="1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a:t>
            </a:r>
            <a:endParaRPr kumimoji="0" lang="es-MX" sz="1800" b="0" i="0" u="none" strike="noStrike" kern="1200" cap="none" spc="0" normalizeH="0" baseline="0" noProof="0" dirty="0">
              <a:ln>
                <a:noFill/>
              </a:ln>
              <a:effectLst/>
              <a:uLnTx/>
              <a:uFillTx/>
              <a:latin typeface="Calibri" panose="020F0502020204030204"/>
              <a:cs typeface="+mn-cs"/>
            </a:endParaRPr>
          </a:p>
        </p:txBody>
      </p:sp>
    </p:spTree>
    <p:extLst>
      <p:ext uri="{BB962C8B-B14F-4D97-AF65-F5344CB8AC3E}">
        <p14:creationId xmlns:p14="http://schemas.microsoft.com/office/powerpoint/2010/main" val="10400572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3BA0D3A-504B-4D65-8107-A99FE5B76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551" y="922375"/>
            <a:ext cx="6282000" cy="4689867"/>
          </a:xfrm>
          <a:prstGeom prst="rect">
            <a:avLst/>
          </a:prstGeom>
        </p:spPr>
      </p:pic>
      <p:sp>
        <p:nvSpPr>
          <p:cNvPr id="3" name="Rectangle 2">
            <a:extLst>
              <a:ext uri="{FF2B5EF4-FFF2-40B4-BE49-F238E27FC236}">
                <a16:creationId xmlns:a16="http://schemas.microsoft.com/office/drawing/2014/main" id="{A1E1C150-8A1D-4866-B7BF-940D7074371C}"/>
              </a:ext>
            </a:extLst>
          </p:cNvPr>
          <p:cNvSpPr txBox="1">
            <a:spLocks noChangeArrowheads="1"/>
          </p:cNvSpPr>
          <p:nvPr/>
        </p:nvSpPr>
        <p:spPr>
          <a:xfrm>
            <a:off x="1663965" y="176405"/>
            <a:ext cx="7262447" cy="946052"/>
          </a:xfrm>
          <a:prstGeom prst="rect">
            <a:avLst/>
          </a:prstGeom>
        </p:spPr>
        <p:txBody>
          <a:bodyPr/>
          <a:lst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_tradnl" altLang="es-MX" sz="2400" b="1" i="1" u="none" strike="noStrike" kern="1200" cap="none" spc="0" normalizeH="0" baseline="0" noProof="0" dirty="0">
                <a:ln>
                  <a:noFill/>
                </a:ln>
                <a:solidFill>
                  <a:srgbClr val="FFCC66"/>
                </a:solidFill>
                <a:effectLst/>
                <a:uLnTx/>
                <a:uFillTx/>
                <a:latin typeface="Times New Roman"/>
                <a:ea typeface="+mj-ea"/>
                <a:cs typeface="Times New Roman" panose="02020603050405020304" pitchFamily="18" charset="0"/>
              </a:rPr>
              <a:t>La Informática estudia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_tradnl" altLang="es-MX" sz="2400" b="1" i="1" u="none" strike="noStrike" kern="1200" cap="none" spc="0" normalizeH="0" baseline="0" noProof="0" dirty="0">
                <a:ln>
                  <a:noFill/>
                </a:ln>
                <a:solidFill>
                  <a:srgbClr val="FFCC66"/>
                </a:solidFill>
                <a:effectLst/>
                <a:uLnTx/>
                <a:uFillTx/>
                <a:latin typeface="Times New Roman"/>
                <a:ea typeface="+mj-ea"/>
                <a:cs typeface="Times New Roman" panose="02020603050405020304" pitchFamily="18" charset="0"/>
              </a:rPr>
              <a:t>la Información y su relación con la Materia y la energía</a:t>
            </a:r>
            <a:endParaRPr kumimoji="0" lang="es-MX" altLang="es-MX" sz="2400" b="1" i="1" u="none" strike="noStrike" kern="1200" cap="none" spc="0" normalizeH="0" baseline="0" noProof="0" dirty="0">
              <a:ln>
                <a:noFill/>
              </a:ln>
              <a:solidFill>
                <a:srgbClr val="FFCC66"/>
              </a:solidFill>
              <a:effectLst/>
              <a:uLnTx/>
              <a:uFillTx/>
              <a:latin typeface="Times New Roman"/>
              <a:ea typeface="+mj-ea"/>
              <a:cs typeface="Times New Roman" panose="02020603050405020304" pitchFamily="18" charset="0"/>
            </a:endParaRPr>
          </a:p>
        </p:txBody>
      </p:sp>
      <p:sp>
        <p:nvSpPr>
          <p:cNvPr id="2" name="Rectángulo 1">
            <a:extLst>
              <a:ext uri="{FF2B5EF4-FFF2-40B4-BE49-F238E27FC236}">
                <a16:creationId xmlns:a16="http://schemas.microsoft.com/office/drawing/2014/main" id="{AEB995BA-6A0E-4F6A-BCC1-9952037BA86F}"/>
              </a:ext>
            </a:extLst>
          </p:cNvPr>
          <p:cNvSpPr/>
          <p:nvPr/>
        </p:nvSpPr>
        <p:spPr>
          <a:xfrm>
            <a:off x="0" y="5788476"/>
            <a:ext cx="9144000" cy="1069524"/>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900"/>
              </a:spcAft>
              <a:buClrTx/>
              <a:buSzTx/>
              <a:buFontTx/>
              <a:buNone/>
              <a:tabLst/>
              <a:defRPr/>
            </a:pPr>
            <a:r>
              <a:rPr kumimoji="0" lang="es-MX" sz="2800" b="1" i="1"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Universo integrado por  Materia–Energía-Información  MEI</a:t>
            </a:r>
          </a:p>
          <a:p>
            <a:pPr marL="0" marR="0" lvl="0" indent="0" algn="r" defTabSz="457200" rtl="0" eaLnBrk="1" fontAlgn="auto" latinLnBrk="0" hangingPunct="1">
              <a:lnSpc>
                <a:spcPct val="100000"/>
              </a:lnSpc>
              <a:spcBef>
                <a:spcPts val="0"/>
              </a:spcBef>
              <a:spcAft>
                <a:spcPts val="900"/>
              </a:spcAft>
              <a:buClrTx/>
              <a:buSzTx/>
              <a:buFontTx/>
              <a:buNone/>
              <a:tabLst/>
              <a:defRPr/>
            </a:pPr>
            <a:r>
              <a:rPr kumimoji="0" lang="es-MX" sz="2800" b="1" i="1"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Dominio de la Informática</a:t>
            </a:r>
            <a:endParaRPr kumimoji="0" lang="es-ES" sz="2800" b="1" i="1"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8199013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A50A0CC9-0E1B-410A-B0E1-70F40E3A3F4F}"/>
              </a:ext>
            </a:extLst>
          </p:cNvPr>
          <p:cNvSpPr/>
          <p:nvPr/>
        </p:nvSpPr>
        <p:spPr>
          <a:xfrm>
            <a:off x="4160255" y="6339636"/>
            <a:ext cx="457304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2"/>
              </a:rPr>
              <a:t>http://www.fgalindosoria.com/informatica/</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3" name="Rectángulo 2">
            <a:extLst>
              <a:ext uri="{FF2B5EF4-FFF2-40B4-BE49-F238E27FC236}">
                <a16:creationId xmlns:a16="http://schemas.microsoft.com/office/drawing/2014/main" id="{A0446A94-5C53-4B11-B9EA-3F148A8BC9CB}"/>
              </a:ext>
            </a:extLst>
          </p:cNvPr>
          <p:cNvSpPr/>
          <p:nvPr/>
        </p:nvSpPr>
        <p:spPr>
          <a:xfrm>
            <a:off x="739958" y="372715"/>
            <a:ext cx="4572000" cy="1261884"/>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Extracto </a:t>
            </a:r>
            <a:r>
              <a:rPr kumimoji="0" lang="es-MX"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sobre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40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INFORMACIÓN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de la Conferencia </a:t>
            </a:r>
            <a:r>
              <a:rPr kumimoji="0" lang="es-MX"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Informática</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4" name="Rectángulo 3">
            <a:extLst>
              <a:ext uri="{FF2B5EF4-FFF2-40B4-BE49-F238E27FC236}">
                <a16:creationId xmlns:a16="http://schemas.microsoft.com/office/drawing/2014/main" id="{D5482DDF-C13B-4841-964B-561E1B96E5B6}"/>
              </a:ext>
            </a:extLst>
          </p:cNvPr>
          <p:cNvSpPr/>
          <p:nvPr/>
        </p:nvSpPr>
        <p:spPr>
          <a:xfrm>
            <a:off x="3186772" y="5825731"/>
            <a:ext cx="595722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3"/>
              </a:rPr>
              <a:t>http://www.fgalindosoria.com/informatica/information/</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graphicFrame>
        <p:nvGraphicFramePr>
          <p:cNvPr id="6" name="Tabla 5">
            <a:extLst>
              <a:ext uri="{FF2B5EF4-FFF2-40B4-BE49-F238E27FC236}">
                <a16:creationId xmlns:a16="http://schemas.microsoft.com/office/drawing/2014/main" id="{34010F14-6C5C-47D9-96C2-E35CD20A9815}"/>
              </a:ext>
            </a:extLst>
          </p:cNvPr>
          <p:cNvGraphicFramePr>
            <a:graphicFrameLocks noGrp="1"/>
          </p:cNvGraphicFramePr>
          <p:nvPr>
            <p:extLst/>
          </p:nvPr>
        </p:nvGraphicFramePr>
        <p:xfrm>
          <a:off x="154744" y="2401848"/>
          <a:ext cx="8834511" cy="2590800"/>
        </p:xfrm>
        <a:graphic>
          <a:graphicData uri="http://schemas.openxmlformats.org/drawingml/2006/table">
            <a:tbl>
              <a:tblPr firstRow="1" bandRow="1">
                <a:tableStyleId>{5C22544A-7EE6-4342-B048-85BDC9FD1C3A}</a:tableStyleId>
              </a:tblPr>
              <a:tblGrid>
                <a:gridCol w="7009083">
                  <a:extLst>
                    <a:ext uri="{9D8B030D-6E8A-4147-A177-3AD203B41FA5}">
                      <a16:colId xmlns:a16="http://schemas.microsoft.com/office/drawing/2014/main" val="1856047915"/>
                    </a:ext>
                  </a:extLst>
                </a:gridCol>
                <a:gridCol w="1825428">
                  <a:extLst>
                    <a:ext uri="{9D8B030D-6E8A-4147-A177-3AD203B41FA5}">
                      <a16:colId xmlns:a16="http://schemas.microsoft.com/office/drawing/2014/main" val="501893883"/>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2400" b="1" i="0"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rPr>
                        <a:t>Ir a</a:t>
                      </a:r>
                      <a:endParaRPr kumimoji="0" lang="es-MX" sz="2400" b="0" i="0" u="none" strike="noStrike" kern="1200" cap="none" spc="0" normalizeH="0" baseline="0" noProof="0" dirty="0">
                        <a:ln>
                          <a:noFill/>
                        </a:ln>
                        <a:solidFill>
                          <a:srgbClr val="FFFFCC"/>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225" normalizeH="0" baseline="0" dirty="0">
                          <a:ln>
                            <a:noFill/>
                          </a:ln>
                          <a:solidFill>
                            <a:srgbClr val="FFCC66"/>
                          </a:solidFill>
                          <a:effectLst/>
                          <a:uLnTx/>
                          <a:uFillTx/>
                          <a:latin typeface="+mn-lt"/>
                          <a:ea typeface="+mn-ea"/>
                          <a:cs typeface="Times New Roman" panose="02020603050405020304" pitchFamily="18" charset="0"/>
                        </a:rPr>
                        <a:t># diapositiva</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86683915"/>
                  </a:ext>
                </a:extLst>
              </a:tr>
              <a:tr h="370840">
                <a:tc>
                  <a:txBody>
                    <a:bodyPr/>
                    <a:lstStyle/>
                    <a:p>
                      <a:pPr marL="457200" lvl="0" indent="-457200">
                        <a:spcAft>
                          <a:spcPts val="1200"/>
                        </a:spcAft>
                        <a:buFont typeface="+mj-lt"/>
                        <a:buAutoNum type="arabicPeriod"/>
                        <a:defRPr/>
                      </a:pPr>
                      <a:r>
                        <a:rPr kumimoji="0" lang="es-ES_tradnl" altLang="es-MX" sz="2400" b="1" i="0" u="none" strike="noStrike" kern="1200" cap="none" spc="0" normalizeH="0" baseline="0" dirty="0">
                          <a:ln>
                            <a:noFill/>
                          </a:ln>
                          <a:solidFill>
                            <a:srgbClr val="FFFFCC"/>
                          </a:solidFill>
                          <a:effectLst/>
                          <a:uLnTx/>
                          <a:uFillTx/>
                          <a:latin typeface="+mn-lt"/>
                          <a:ea typeface="+mn-ea"/>
                          <a:cs typeface="+mn-cs"/>
                          <a:hlinkClick r:id="rId4" action="ppaction://hlinksldjump"/>
                        </a:rPr>
                        <a:t>Introducción a la Información</a:t>
                      </a:r>
                      <a:endParaRPr kumimoji="0" lang="es-ES_tradnl" altLang="es-MX" sz="2400" b="1" i="0" u="none" strike="noStrike" kern="1200" cap="none" spc="0" normalizeH="0" baseline="0" noProof="0" dirty="0">
                        <a:ln>
                          <a:noFill/>
                        </a:ln>
                        <a:solidFill>
                          <a:srgbClr val="FFFFCC"/>
                        </a:solidFill>
                        <a:effectLst/>
                        <a:uLnTx/>
                        <a:uFillTx/>
                        <a:latin typeface="+mn-lt"/>
                        <a:ea typeface="+mn-ea"/>
                        <a:cs typeface="+mn-cs"/>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kumimoji="0" lang="es-MX" sz="2400" b="1" i="0" u="none" strike="noStrike" kern="1200" cap="none" spc="0" normalizeH="0" baseline="0" noProof="0" dirty="0">
                          <a:ln>
                            <a:noFill/>
                          </a:ln>
                          <a:solidFill>
                            <a:srgbClr val="FFFFCC"/>
                          </a:solidFill>
                          <a:effectLst/>
                          <a:uLnTx/>
                          <a:uFillTx/>
                          <a:latin typeface="+mn-lt"/>
                          <a:ea typeface="+mn-ea"/>
                          <a:cs typeface="+mn-cs"/>
                          <a:hlinkClick r:id="rId5" action="ppaction://hlinksldjump"/>
                        </a:rPr>
                        <a:t>materia, energía e información (MEI) </a:t>
                      </a:r>
                      <a:endParaRPr kumimoji="0" lang="es-MX" sz="2400" b="1" i="0" u="none" strike="noStrike" kern="1200" cap="none" spc="0" normalizeH="0" baseline="0" noProof="0" dirty="0">
                        <a:ln>
                          <a:noFill/>
                        </a:ln>
                        <a:solidFill>
                          <a:srgbClr val="FFFFCC"/>
                        </a:solidFill>
                        <a:effectLst/>
                        <a:uLnTx/>
                        <a:uFillTx/>
                        <a:latin typeface="+mn-lt"/>
                        <a:ea typeface="+mn-ea"/>
                        <a:cs typeface="+mn-cs"/>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hlinkClick r:id="rId6" action="ppaction://hlinksldjump"/>
                        </a:rPr>
                        <a:t>Información factor fundamental</a:t>
                      </a:r>
                      <a:endPar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kumimoji="0" lang="es-ES_tradnl" altLang="es-MX" sz="2400" b="1" i="1"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hlinkClick r:id="rId7" action="ppaction://hlinksldjump"/>
                        </a:rPr>
                        <a:t>Transmisión Instantánea de Información</a:t>
                      </a:r>
                      <a:endParaRPr kumimoji="0" lang="es-ES_tradnl" altLang="es-MX" sz="2400" b="1" i="1"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ctr">
                        <a:spcAft>
                          <a:spcPts val="1200"/>
                        </a:spcAft>
                      </a:pPr>
                      <a:r>
                        <a:rPr kumimoji="0" lang="es-MX" sz="2400" b="1" i="0" u="none" strike="noStrike" kern="1200" cap="none" spc="0" normalizeH="0" baseline="0" dirty="0">
                          <a:ln>
                            <a:noFill/>
                          </a:ln>
                          <a:solidFill>
                            <a:srgbClr val="FFFFCC"/>
                          </a:solidFill>
                          <a:effectLst/>
                          <a:uLnTx/>
                          <a:uFillTx/>
                          <a:latin typeface="+mn-lt"/>
                          <a:ea typeface="+mn-ea"/>
                          <a:cs typeface="+mn-cs"/>
                          <a:hlinkClick r:id="rId4" action="ppaction://hlinksldjump"/>
                        </a:rPr>
                        <a:t>2</a:t>
                      </a:r>
                      <a:endParaRPr kumimoji="0" lang="es-MX" sz="2400" b="1" i="0" u="none" strike="noStrike" kern="1200" cap="none" spc="0" normalizeH="0" baseline="0" dirty="0">
                        <a:ln>
                          <a:noFill/>
                        </a:ln>
                        <a:solidFill>
                          <a:srgbClr val="FFFFCC"/>
                        </a:solidFill>
                        <a:effectLst/>
                        <a:uLnTx/>
                        <a:uFillTx/>
                        <a:latin typeface="+mn-lt"/>
                        <a:ea typeface="+mn-ea"/>
                        <a:cs typeface="+mn-cs"/>
                      </a:endParaRPr>
                    </a:p>
                    <a:p>
                      <a:pPr algn="ctr">
                        <a:spcAft>
                          <a:spcPts val="1200"/>
                        </a:spcAft>
                      </a:pPr>
                      <a:r>
                        <a:rPr lang="es-MX" sz="2400" b="1" dirty="0">
                          <a:solidFill>
                            <a:schemeClr val="tx1"/>
                          </a:solidFill>
                          <a:hlinkClick r:id="rId5" action="ppaction://hlinksldjump"/>
                        </a:rPr>
                        <a:t>39</a:t>
                      </a:r>
                      <a:endParaRPr lang="es-MX" sz="2400" b="1" dirty="0">
                        <a:solidFill>
                          <a:schemeClr val="tx1"/>
                        </a:solidFill>
                      </a:endParaRPr>
                    </a:p>
                    <a:p>
                      <a:pPr algn="ctr">
                        <a:spcAft>
                          <a:spcPts val="1200"/>
                        </a:spcAft>
                      </a:pPr>
                      <a:r>
                        <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hlinkClick r:id="rId6" action="ppaction://hlinksldjump"/>
                        </a:rPr>
                        <a:t>58</a:t>
                      </a:r>
                      <a:endPar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endParaRPr>
                    </a:p>
                    <a:p>
                      <a:pPr algn="ctr">
                        <a:spcAft>
                          <a:spcPts val="1200"/>
                        </a:spcAft>
                      </a:pPr>
                      <a:r>
                        <a:rPr lang="es-MX" sz="2400" b="1" dirty="0">
                          <a:solidFill>
                            <a:schemeClr val="tx1"/>
                          </a:solidFill>
                          <a:hlinkClick r:id="rId7" action="ppaction://hlinksldjump"/>
                        </a:rPr>
                        <a:t>67</a:t>
                      </a:r>
                      <a:endParaRPr lang="es-MX" sz="2400" b="1" dirty="0">
                        <a:solidFill>
                          <a:schemeClr val="tx1"/>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9316391"/>
                  </a:ext>
                </a:extLst>
              </a:tr>
            </a:tbl>
          </a:graphicData>
        </a:graphic>
      </p:graphicFrame>
    </p:spTree>
    <p:extLst>
      <p:ext uri="{BB962C8B-B14F-4D97-AF65-F5344CB8AC3E}">
        <p14:creationId xmlns:p14="http://schemas.microsoft.com/office/powerpoint/2010/main" val="1665775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6F84802-DD70-4CC7-9043-269B5EE3563B}"/>
              </a:ext>
            </a:extLst>
          </p:cNvPr>
          <p:cNvSpPr/>
          <p:nvPr/>
        </p:nvSpPr>
        <p:spPr>
          <a:xfrm>
            <a:off x="81828" y="433146"/>
            <a:ext cx="8980344" cy="415498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altLang="es-MX" sz="6600" b="1" i="1" u="none" strike="noStrike" kern="0" cap="none" spc="0" normalizeH="0" baseline="0" noProof="0" dirty="0">
                <a:ln>
                  <a:noFill/>
                </a:ln>
                <a:solidFill>
                  <a:srgbClr val="000000"/>
                </a:solidFill>
                <a:effectLst/>
                <a:uLnTx/>
                <a:uFillTx/>
                <a:latin typeface="Times New Roman"/>
                <a:ea typeface="+mn-ea"/>
                <a:cs typeface="Times New Roman"/>
              </a:rPr>
              <a:t>ACTUALIDAD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altLang="es-MX" sz="6600" b="1" i="1" kern="0" dirty="0">
              <a:solidFill>
                <a:srgbClr val="000000"/>
              </a:solidFill>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altLang="es-MX" sz="6600" b="1" i="1" u="none" strike="noStrike" kern="0" cap="none" spc="0" normalizeH="0" baseline="0" noProof="0" dirty="0">
                <a:ln>
                  <a:noFill/>
                </a:ln>
                <a:solidFill>
                  <a:srgbClr val="000000"/>
                </a:solidFill>
                <a:effectLst/>
                <a:uLnTx/>
                <a:uFillTx/>
                <a:latin typeface="Times New Roman"/>
                <a:ea typeface="+mn-ea"/>
                <a:cs typeface="Times New Roman"/>
              </a:rPr>
              <a:t>La Información como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altLang="es-MX" sz="6600" b="1" i="1" u="none" strike="noStrike" kern="0" cap="none" spc="0" normalizeH="0" baseline="0" noProof="0" dirty="0">
                <a:ln>
                  <a:noFill/>
                </a:ln>
                <a:solidFill>
                  <a:srgbClr val="000000"/>
                </a:solidFill>
                <a:effectLst/>
                <a:uLnTx/>
                <a:uFillTx/>
                <a:latin typeface="Times New Roman"/>
                <a:ea typeface="+mn-ea"/>
                <a:cs typeface="Times New Roman"/>
              </a:rPr>
              <a:t>      Factor Fundamental </a:t>
            </a:r>
            <a:endParaRPr kumimoji="0" lang="es-MX" sz="6600" b="1" i="1"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3488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026" descr="Sistema nervioso.PNG">
            <a:extLst>
              <a:ext uri="{FF2B5EF4-FFF2-40B4-BE49-F238E27FC236}">
                <a16:creationId xmlns:a16="http://schemas.microsoft.com/office/drawing/2014/main" id="{F9ECDF20-C8CB-4C1B-B389-171B3DB61D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572" y="0"/>
            <a:ext cx="3803140" cy="6238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1027">
            <a:extLst>
              <a:ext uri="{FF2B5EF4-FFF2-40B4-BE49-F238E27FC236}">
                <a16:creationId xmlns:a16="http://schemas.microsoft.com/office/drawing/2014/main" id="{C6FB2F73-2736-4F92-AB38-3BBAF8E845A9}"/>
              </a:ext>
            </a:extLst>
          </p:cNvPr>
          <p:cNvSpPr>
            <a:spLocks noChangeArrowheads="1"/>
          </p:cNvSpPr>
          <p:nvPr/>
        </p:nvSpPr>
        <p:spPr bwMode="auto">
          <a:xfrm>
            <a:off x="5311137" y="6153640"/>
            <a:ext cx="318457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Sistema </a:t>
            </a:r>
            <a:r>
              <a:rPr kumimoji="0" lang="en-US" altLang="es-MX" sz="32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nervioso</a:t>
            </a:r>
            <a:endPar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1026" descr="http://upload.wikimedia.org/wikipedia/commons/thumb/0/0b/Raunkiaer.jpg/250px-Raunkiaer.jpg">
            <a:extLst>
              <a:ext uri="{FF2B5EF4-FFF2-40B4-BE49-F238E27FC236}">
                <a16:creationId xmlns:a16="http://schemas.microsoft.com/office/drawing/2014/main" id="{43289747-4EEA-4A01-82C6-442CF0D939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899" y="3829733"/>
            <a:ext cx="3436731" cy="2323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54CA599E-0526-4C9E-B480-1409C6B3C161}"/>
              </a:ext>
            </a:extLst>
          </p:cNvPr>
          <p:cNvPicPr>
            <a:picLocks noChangeAspect="1"/>
          </p:cNvPicPr>
          <p:nvPr/>
        </p:nvPicPr>
        <p:blipFill>
          <a:blip r:embed="rId4"/>
          <a:stretch>
            <a:fillRect/>
          </a:stretch>
        </p:blipFill>
        <p:spPr>
          <a:xfrm>
            <a:off x="913075" y="704360"/>
            <a:ext cx="3538354" cy="2188118"/>
          </a:xfrm>
          <a:prstGeom prst="rect">
            <a:avLst/>
          </a:prstGeom>
        </p:spPr>
      </p:pic>
    </p:spTree>
    <p:extLst>
      <p:ext uri="{BB962C8B-B14F-4D97-AF65-F5344CB8AC3E}">
        <p14:creationId xmlns:p14="http://schemas.microsoft.com/office/powerpoint/2010/main" val="27138963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B701412-C1C5-4E27-B0AC-976C71FDFC3D}"/>
              </a:ext>
            </a:extLst>
          </p:cNvPr>
          <p:cNvSpPr/>
          <p:nvPr/>
        </p:nvSpPr>
        <p:spPr>
          <a:xfrm>
            <a:off x="0" y="0"/>
            <a:ext cx="9143999" cy="686341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mn-ea"/>
                <a:cs typeface="+mn-cs"/>
              </a:rPr>
              <a:t>“A mi juicio, está apareciendo otra idea de ciencia en la que la información juega un papel protagonista, en lugar de la materia.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mn-ea"/>
                <a:cs typeface="+mn-cs"/>
              </a:rPr>
              <a:t>Durante siglos los físicos han pensado que la materia es la sustancia primitiva, la base de las teorías físicas. Yo creo que ahora </a:t>
            </a:r>
            <a:r>
              <a:rPr kumimoji="0" lang="es-MX" altLang="es-MX" sz="3200" b="1" i="0" u="none" strike="noStrike" kern="1200" cap="none" spc="0" normalizeH="0" baseline="0" noProof="0" dirty="0">
                <a:ln>
                  <a:noFill/>
                </a:ln>
                <a:solidFill>
                  <a:srgbClr val="FF0000"/>
                </a:solidFill>
                <a:effectLst/>
                <a:uLnTx/>
                <a:uFillTx/>
                <a:latin typeface="Calibri" panose="020F0502020204030204"/>
                <a:ea typeface="+mn-ea"/>
                <a:cs typeface="+mn-cs"/>
              </a:rPr>
              <a:t>existe un movimiento que concibe la información como la magnitud primaria y la materia como algo que emerge de un entendimiento correcto de la información</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Entrevista a Paul Davies – Físico australiano que investiga cosmología, teoría cuántica de campos y astrobiología.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Citada en el Capítulo VIII Destruir las barreras del espacio y del tiempo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Del extracto del Libro Cara a Cara con la Vida. La Mente y el Universo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Conversaciones con los grandes científicos de nuestro tiempo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Eduardo Punset (Ligado el 9 de Agosto del 2008)</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http://almendrucotrick.com/wp-content/uploads/File/Cara%20a%20cara%20con%20la%20vida.pdf</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37185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F341AC1-7005-4615-A9AA-CDCD09540927}"/>
              </a:ext>
            </a:extLst>
          </p:cNvPr>
          <p:cNvSpPr/>
          <p:nvPr/>
        </p:nvSpPr>
        <p:spPr>
          <a:xfrm>
            <a:off x="1" y="0"/>
            <a:ext cx="9143999" cy="649408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 preguntamos de qué se compone el mundo físico, se nos responderá que de "materia y energía". Pero quien sepa algo de ingeniería, biología y física nos citará también la información como elemento no menos importante.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 robot de una fábrica de automóviles es de metal y plástico, pero no hará nada útil sin abundantes instrucciones que le digan qué pieza ha de soldar a otra.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 ribosoma de una célula se construye con aminoácidos y alimenta con la energía generada por la conversión del ATP en ADP, pero no podría sintetizar proteínas sin la información suministrada por el ADN del núcleo celular.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 siglo de investigaciones nos ha enseñado que la información desempeña una función esencial en los sistemas y procesos físicos.</a:t>
            </a:r>
            <a:endPar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Hoy, una línea de pensamiento iniciada por John A.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Wheeler</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de la Universidad de Princeton, considera que el mundo físico está hecho de información; la energía y la materia serían accesorios.</a:t>
            </a:r>
          </a:p>
        </p:txBody>
      </p:sp>
      <p:sp>
        <p:nvSpPr>
          <p:cNvPr id="3" name="Rectángulo 2">
            <a:extLst>
              <a:ext uri="{FF2B5EF4-FFF2-40B4-BE49-F238E27FC236}">
                <a16:creationId xmlns:a16="http://schemas.microsoft.com/office/drawing/2014/main" id="{1752EC49-9C0B-4DFF-B034-8C19AACFC85A}"/>
              </a:ext>
            </a:extLst>
          </p:cNvPr>
          <p:cNvSpPr/>
          <p:nvPr/>
        </p:nvSpPr>
        <p:spPr>
          <a:xfrm>
            <a:off x="0" y="6186309"/>
            <a:ext cx="9059916" cy="623248"/>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información en el universo holográfico   Jacob D. </a:t>
            </a:r>
            <a:r>
              <a:rPr kumimoji="0" 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Bekenstein</a:t>
            </a:r>
            <a:endPar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https://www.investigacionyciencia.es/revistas/investigacion-y-ciencia/la-informacin-en-el-universo-hologrfico-361/la-informacin-en-el-universo-hologrfico-3958</a:t>
            </a:r>
            <a:endParaRPr kumimoji="0" lang="es-MX" sz="10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729784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9556550-5680-499B-AB79-6FE6B9C10DF8}"/>
              </a:ext>
            </a:extLst>
          </p:cNvPr>
          <p:cNvSpPr/>
          <p:nvPr/>
        </p:nvSpPr>
        <p:spPr>
          <a:xfrm>
            <a:off x="178230" y="57924"/>
            <a:ext cx="8965769" cy="62478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Teorema de no pelo</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El </a:t>
            </a:r>
            <a:r>
              <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rPr>
              <a:t>teorema de no pelo</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rPr>
              <a:t>teorema sin pelo</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rPr>
              <a:t>teorema de la calvicie</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(traducción del inglés </a:t>
            </a:r>
            <a:r>
              <a:rPr kumimoji="0" lang="es-ES" sz="2400" b="1" i="1" u="none" strike="noStrike" kern="1200" cap="none" spc="0" normalizeH="0" baseline="0" noProof="0" dirty="0">
                <a:ln>
                  <a:noFill/>
                </a:ln>
                <a:solidFill>
                  <a:prstClr val="black"/>
                </a:solidFill>
                <a:effectLst/>
                <a:uLnTx/>
                <a:uFillTx/>
                <a:latin typeface="Calibri" panose="020F0502020204030204"/>
                <a:ea typeface="+mn-ea"/>
                <a:cs typeface="+mn-cs"/>
              </a:rPr>
              <a:t>no </a:t>
            </a:r>
            <a:r>
              <a:rPr kumimoji="0" lang="es-ES" sz="2400" b="1" i="1" u="none" strike="noStrike" kern="1200" cap="none" spc="0" normalizeH="0" baseline="0" noProof="0" dirty="0" err="1">
                <a:ln>
                  <a:noFill/>
                </a:ln>
                <a:solidFill>
                  <a:prstClr val="black"/>
                </a:solidFill>
                <a:effectLst/>
                <a:uLnTx/>
                <a:uFillTx/>
                <a:latin typeface="Calibri" panose="020F0502020204030204"/>
                <a:ea typeface="+mn-ea"/>
                <a:cs typeface="+mn-cs"/>
              </a:rPr>
              <a:t>hair</a:t>
            </a:r>
            <a:r>
              <a:rPr kumimoji="0" lang="es-ES" sz="24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400" b="1" i="1" u="none" strike="noStrike" kern="1200" cap="none" spc="0" normalizeH="0" baseline="0" noProof="0" dirty="0" err="1">
                <a:ln>
                  <a:noFill/>
                </a:ln>
                <a:solidFill>
                  <a:prstClr val="black"/>
                </a:solidFill>
                <a:effectLst/>
                <a:uLnTx/>
                <a:uFillTx/>
                <a:latin typeface="Calibri" panose="020F0502020204030204"/>
                <a:ea typeface="+mn-ea"/>
                <a:cs typeface="+mn-cs"/>
              </a:rPr>
              <a:t>theorem</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postula que todas las soluciones del </a:t>
            </a:r>
            <a:r>
              <a:rPr kumimoji="0" lang="es-ES" sz="2400" b="0" i="0" u="sng" strike="noStrike" kern="1200" cap="none" spc="0" normalizeH="0" baseline="0" noProof="0" dirty="0">
                <a:ln>
                  <a:noFill/>
                </a:ln>
                <a:solidFill>
                  <a:srgbClr val="0000FF"/>
                </a:solidFill>
                <a:effectLst/>
                <a:uLnTx/>
                <a:uFillTx/>
                <a:latin typeface="Calibri" panose="020F0502020204030204"/>
                <a:ea typeface="+mn-ea"/>
                <a:cs typeface="+mn-cs"/>
                <a:hlinkClick r:id="rId2" tooltip="Agujero negro"/>
              </a:rPr>
              <a:t>agujero negro</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descritas en las </a:t>
            </a:r>
            <a:r>
              <a:rPr kumimoji="0" lang="es-ES" sz="2400" b="0" i="0" u="sng" strike="noStrike" kern="1200" cap="none" spc="0" normalizeH="0" baseline="0" noProof="0" dirty="0">
                <a:ln>
                  <a:noFill/>
                </a:ln>
                <a:solidFill>
                  <a:srgbClr val="0000FF"/>
                </a:solidFill>
                <a:effectLst/>
                <a:uLnTx/>
                <a:uFillTx/>
                <a:latin typeface="Calibri" panose="020F0502020204030204"/>
                <a:ea typeface="+mn-ea"/>
                <a:cs typeface="+mn-cs"/>
                <a:hlinkClick r:id="rId3" tooltip="Ecuaciones del campo de Einstein"/>
              </a:rPr>
              <a:t>ecuaciones de Einstein-Maxwell</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de gravitación y electromagnetismo en la </a:t>
            </a:r>
            <a:r>
              <a:rPr kumimoji="0" lang="es-ES" sz="2400" b="0" i="0" u="sng" strike="noStrike" kern="1200" cap="none" spc="0" normalizeH="0" baseline="0" noProof="0" dirty="0">
                <a:ln>
                  <a:noFill/>
                </a:ln>
                <a:solidFill>
                  <a:srgbClr val="0000FF"/>
                </a:solidFill>
                <a:effectLst/>
                <a:uLnTx/>
                <a:uFillTx/>
                <a:latin typeface="Calibri" panose="020F0502020204030204"/>
                <a:ea typeface="+mn-ea"/>
                <a:cs typeface="+mn-cs"/>
                <a:hlinkClick r:id="rId4" tooltip="Teoría general de la relatividad"/>
              </a:rPr>
              <a:t>relatividad general</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pueden ser caracterizadas por solo tres parámetros observables de manera externa: su masa M, su carga Q y su </a:t>
            </a:r>
            <a:r>
              <a:rPr kumimoji="0" lang="es-ES" sz="2400" b="0" i="0" u="sng" strike="noStrike" kern="1200" cap="none" spc="0" normalizeH="0" baseline="0" noProof="0" dirty="0">
                <a:ln>
                  <a:noFill/>
                </a:ln>
                <a:solidFill>
                  <a:srgbClr val="0000FF"/>
                </a:solidFill>
                <a:effectLst/>
                <a:uLnTx/>
                <a:uFillTx/>
                <a:latin typeface="Calibri" panose="020F0502020204030204"/>
                <a:ea typeface="+mn-ea"/>
                <a:cs typeface="+mn-cs"/>
                <a:hlinkClick r:id="rId5" tooltip="Momento angular"/>
              </a:rPr>
              <a:t>momento angular</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J.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Toda otra información acerca de la materia que forma el agujero negro o que está cayendo en él, desaparece detrás del </a:t>
            </a:r>
            <a:r>
              <a:rPr kumimoji="0" lang="es-ES" sz="2400" b="1" i="0" u="sng" strike="noStrike" kern="1200" cap="none" spc="0" normalizeH="0" baseline="0" noProof="0" dirty="0">
                <a:ln>
                  <a:noFill/>
                </a:ln>
                <a:solidFill>
                  <a:srgbClr val="0000FF"/>
                </a:solidFill>
                <a:effectLst/>
                <a:uLnTx/>
                <a:uFillTx/>
                <a:latin typeface="Calibri" panose="020F0502020204030204"/>
                <a:ea typeface="Times New Roman" panose="02020603050405020304" pitchFamily="18" charset="0"/>
                <a:cs typeface="+mn-cs"/>
                <a:hlinkClick r:id="rId6" tooltip="Horizonte de sucesos"/>
              </a:rPr>
              <a:t>horizonte de sucesos</a:t>
            </a:r>
            <a:r>
              <a:rPr kumimoji="0" lang="es-ES" sz="2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es-ES"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y es permanentemente inaccesible a un observador externo (paradoja de la formación del agujero negro).</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El físico estadounidense </a:t>
            </a:r>
            <a:r>
              <a:rPr kumimoji="0" lang="es-ES" sz="2400" b="0" i="0" u="sng" strike="noStrike" kern="1200" cap="none" spc="0" normalizeH="0" baseline="0" noProof="0" dirty="0">
                <a:ln>
                  <a:noFill/>
                </a:ln>
                <a:solidFill>
                  <a:srgbClr val="0000FF"/>
                </a:solidFill>
                <a:effectLst/>
                <a:uLnTx/>
                <a:uFillTx/>
                <a:latin typeface="Calibri" panose="020F0502020204030204"/>
                <a:ea typeface="Times New Roman" panose="02020603050405020304" pitchFamily="18" charset="0"/>
                <a:cs typeface="+mn-cs"/>
                <a:hlinkClick r:id="rId7" tooltip="John Archibald Wheeler"/>
              </a:rPr>
              <a:t>John Archibald </a:t>
            </a:r>
            <a:r>
              <a:rPr kumimoji="0" lang="es-ES" sz="2400" b="0" i="0" u="sng" strike="noStrike" kern="1200" cap="none" spc="0" normalizeH="0" baseline="0" noProof="0" dirty="0" err="1">
                <a:ln>
                  <a:noFill/>
                </a:ln>
                <a:solidFill>
                  <a:srgbClr val="0000FF"/>
                </a:solidFill>
                <a:effectLst/>
                <a:uLnTx/>
                <a:uFillTx/>
                <a:latin typeface="Calibri" panose="020F0502020204030204"/>
                <a:ea typeface="Times New Roman" panose="02020603050405020304" pitchFamily="18" charset="0"/>
                <a:cs typeface="+mn-cs"/>
                <a:hlinkClick r:id="rId7" tooltip="John Archibald Wheeler"/>
              </a:rPr>
              <a:t>Wheeler</a:t>
            </a:r>
            <a:r>
              <a:rPr kumimoji="0" lang="es-ES"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(1911-2008) ―quien en 1968 acuñó el término «agujero negro»― expresó esta idea con la frase «</a:t>
            </a:r>
            <a:r>
              <a:rPr kumimoji="0" lang="es-ES" sz="2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los agujeros negros no tienen pelo» (o sea, no tienen información</a:t>
            </a:r>
            <a:r>
              <a:rPr kumimoji="0" lang="es-ES"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que dio origen al nombre de este teorema</a:t>
            </a:r>
          </a:p>
        </p:txBody>
      </p:sp>
      <p:sp>
        <p:nvSpPr>
          <p:cNvPr id="3" name="Rectángulo 2">
            <a:extLst>
              <a:ext uri="{FF2B5EF4-FFF2-40B4-BE49-F238E27FC236}">
                <a16:creationId xmlns:a16="http://schemas.microsoft.com/office/drawing/2014/main" id="{467FD6C5-4977-4A4A-A6C7-6F71DD4BA7A3}"/>
              </a:ext>
            </a:extLst>
          </p:cNvPr>
          <p:cNvSpPr/>
          <p:nvPr/>
        </p:nvSpPr>
        <p:spPr>
          <a:xfrm>
            <a:off x="3742006" y="6251992"/>
            <a:ext cx="522376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https://es.wikipedia.org/wiki/Teorema_de_no_pelo</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34048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102C28C-3FD4-494A-BB0E-1E297AFE0374}"/>
              </a:ext>
            </a:extLst>
          </p:cNvPr>
          <p:cNvSpPr/>
          <p:nvPr/>
        </p:nvSpPr>
        <p:spPr>
          <a:xfrm>
            <a:off x="0" y="0"/>
            <a:ext cx="9143999" cy="69865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Calibri" panose="020F0502020204030204"/>
                <a:ea typeface="+mn-ea"/>
                <a:cs typeface="+mn-cs"/>
              </a:rPr>
              <a:t>Paradoja de la Pérdida de Información en los Agujeros Negros</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En 1974 Stephen Hawking, planteo un problema que llevo a la paradoja de la pérdida de información en los agujeros negros.</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Básicamente el problema que planteo Hawking, fue que si se lanza una Biblia a un agujero negro, la información de esa Biblia desaparece.</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Este planteamiento causo una gran controversia, ya que muchos dijeron que la información de la Biblia no se podía 'perder y otros apoyaban que la información de cualquier objeto que cae en un agujero negro se pierde. Y ha creado una gran cantidad de investigación sobre el tema</a:t>
            </a:r>
          </a:p>
          <a:p>
            <a:pPr marL="0" marR="0" lvl="0" indent="0" algn="r" defTabSz="457200" rtl="0" eaLnBrk="1" fontAlgn="auto" latinLnBrk="0" hangingPunct="1">
              <a:lnSpc>
                <a:spcPct val="100000"/>
              </a:lnSpc>
              <a:spcBef>
                <a:spcPts val="0"/>
              </a:spcBef>
              <a:spcAft>
                <a:spcPts val="40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Existe la opinión que si Hawking hubiera propuesto lanzar otro libro, como por ejemplo una novela o un libro de cocina, nadie se habría dado cuenta.</a:t>
            </a:r>
          </a:p>
        </p:txBody>
      </p:sp>
    </p:spTree>
    <p:extLst>
      <p:ext uri="{BB962C8B-B14F-4D97-AF65-F5344CB8AC3E}">
        <p14:creationId xmlns:p14="http://schemas.microsoft.com/office/powerpoint/2010/main" val="32124795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88BD6E-D697-49C2-A602-DBEB57B6A0A3}"/>
              </a:ext>
            </a:extLst>
          </p:cNvPr>
          <p:cNvSpPr/>
          <p:nvPr/>
        </p:nvSpPr>
        <p:spPr>
          <a:xfrm>
            <a:off x="42203" y="129357"/>
            <a:ext cx="9101797" cy="6647974"/>
          </a:xfrm>
          <a:prstGeom prst="rect">
            <a:avLst/>
          </a:prstGeom>
        </p:spPr>
        <p:txBody>
          <a:bodyPr wrap="square">
            <a:spAutoFit/>
          </a:bodyPr>
          <a:lstStyle/>
          <a:p>
            <a:pPr>
              <a:spcAft>
                <a:spcPts val="0"/>
              </a:spcAft>
            </a:pPr>
            <a:r>
              <a:rPr lang="es-ES" sz="2000" dirty="0">
                <a:latin typeface="Times New Roman" panose="02020603050405020304" pitchFamily="18" charset="0"/>
                <a:ea typeface="Times New Roman" panose="02020603050405020304" pitchFamily="18" charset="0"/>
              </a:rPr>
              <a:t>el físico </a:t>
            </a:r>
            <a:r>
              <a:rPr lang="es-ES" sz="2000" i="1" dirty="0">
                <a:latin typeface="Times New Roman" panose="02020603050405020304" pitchFamily="18" charset="0"/>
                <a:ea typeface="Times New Roman" panose="02020603050405020304" pitchFamily="18" charset="0"/>
              </a:rPr>
              <a:t>Jacob D. </a:t>
            </a:r>
            <a:r>
              <a:rPr lang="es-ES" sz="2000" i="1" dirty="0" err="1">
                <a:latin typeface="Times New Roman" panose="02020603050405020304" pitchFamily="18" charset="0"/>
                <a:ea typeface="Times New Roman" panose="02020603050405020304" pitchFamily="18" charset="0"/>
              </a:rPr>
              <a:t>Bekenstein</a:t>
            </a:r>
            <a:r>
              <a:rPr lang="es-ES" sz="2000" dirty="0">
                <a:latin typeface="Times New Roman" panose="02020603050405020304" pitchFamily="18" charset="0"/>
                <a:ea typeface="Times New Roman" panose="02020603050405020304" pitchFamily="18" charset="0"/>
              </a:rPr>
              <a:t>, que llegó a la conclusión de que </a:t>
            </a:r>
            <a:r>
              <a:rPr lang="es-ES" sz="2000" b="1" dirty="0">
                <a:latin typeface="Times New Roman" panose="02020603050405020304" pitchFamily="18" charset="0"/>
                <a:ea typeface="Times New Roman" panose="02020603050405020304" pitchFamily="18" charset="0"/>
              </a:rPr>
              <a:t>los agujeros negros no incumplen las leyes de la física porque ni la información ni la entropía de la materia que cae en su interior desaparecen, sino que quedan plasmadas </a:t>
            </a:r>
            <a:r>
              <a:rPr lang="es-ES" sz="2000" b="1" i="1" dirty="0">
                <a:latin typeface="Times New Roman" panose="02020603050405020304" pitchFamily="18" charset="0"/>
                <a:ea typeface="Times New Roman" panose="02020603050405020304" pitchFamily="18" charset="0"/>
              </a:rPr>
              <a:t>en su superficie </a:t>
            </a:r>
            <a:r>
              <a:rPr lang="es-ES" sz="2000" dirty="0">
                <a:latin typeface="Times New Roman" panose="02020603050405020304" pitchFamily="18" charset="0"/>
                <a:ea typeface="Times New Roman" panose="02020603050405020304" pitchFamily="18" charset="0"/>
              </a:rPr>
              <a:t>o, mejor dicho, en la superficie de su horizonte de sucesos, el punto de no retorno.</a:t>
            </a:r>
          </a:p>
          <a:p>
            <a:pPr>
              <a:spcAft>
                <a:spcPts val="0"/>
              </a:spcAft>
            </a:pPr>
            <a:r>
              <a:rPr lang="es-ES" sz="1000" dirty="0">
                <a:latin typeface="Times New Roman" panose="02020603050405020304" pitchFamily="18" charset="0"/>
                <a:ea typeface="Times New Roman" panose="02020603050405020304" pitchFamily="18" charset="0"/>
              </a:rPr>
              <a:t>....</a:t>
            </a:r>
          </a:p>
          <a:p>
            <a:pPr>
              <a:spcAft>
                <a:spcPts val="0"/>
              </a:spcAft>
            </a:pPr>
            <a:r>
              <a:rPr lang="es-ES" sz="2000" dirty="0" err="1">
                <a:latin typeface="Times New Roman" panose="02020603050405020304" pitchFamily="18" charset="0"/>
                <a:ea typeface="Times New Roman" panose="02020603050405020304" pitchFamily="18" charset="0"/>
              </a:rPr>
              <a:t>Bekenstein</a:t>
            </a:r>
            <a:r>
              <a:rPr lang="es-ES" sz="2000" dirty="0">
                <a:latin typeface="Times New Roman" panose="02020603050405020304" pitchFamily="18" charset="0"/>
                <a:ea typeface="Times New Roman" panose="02020603050405020304" pitchFamily="18" charset="0"/>
              </a:rPr>
              <a:t> llegó a esta conclusión después de analizar las matemáticas que definen los agujeros negros y darse cuenta de que </a:t>
            </a:r>
            <a:r>
              <a:rPr lang="es-ES" sz="2000" b="1" dirty="0">
                <a:latin typeface="Times New Roman" panose="02020603050405020304" pitchFamily="18" charset="0"/>
                <a:ea typeface="Times New Roman" panose="02020603050405020304" pitchFamily="18" charset="0"/>
              </a:rPr>
              <a:t>la superficie del horizonte de sucesos crece con un nuevo “píxel”, del tamaño de un </a:t>
            </a:r>
            <a:r>
              <a:rPr lang="es-ES" sz="2000" b="1" i="1" dirty="0">
                <a:latin typeface="Times New Roman" panose="02020603050405020304" pitchFamily="18" charset="0"/>
                <a:ea typeface="Times New Roman" panose="02020603050405020304" pitchFamily="18" charset="0"/>
              </a:rPr>
              <a:t>área de Planck</a:t>
            </a:r>
            <a:r>
              <a:rPr lang="es-ES" sz="2000" b="1" dirty="0">
                <a:latin typeface="Times New Roman" panose="02020603050405020304" pitchFamily="18" charset="0"/>
                <a:ea typeface="Times New Roman" panose="02020603050405020304" pitchFamily="18" charset="0"/>
              </a:rPr>
              <a:t>, cada vez que la atraviesa una nueva unidad de información</a:t>
            </a:r>
            <a:r>
              <a:rPr lang="es-ES" sz="2000" dirty="0">
                <a:latin typeface="Times New Roman" panose="02020603050405020304" pitchFamily="18" charset="0"/>
                <a:ea typeface="Times New Roman" panose="02020603050405020304" pitchFamily="18" charset="0"/>
              </a:rPr>
              <a:t> (una partícula elemental, por ejemplo). De ahí que dedujera que la información de las cosas que caen en un agujero negro queda grabada en estos pequeños “píxeles” de su superficie bidimensional.</a:t>
            </a:r>
          </a:p>
          <a:p>
            <a:pPr>
              <a:spcAft>
                <a:spcPts val="0"/>
              </a:spcAft>
            </a:pPr>
            <a:r>
              <a:rPr lang="es-ES" sz="2000" dirty="0">
                <a:latin typeface="Times New Roman" panose="02020603050405020304" pitchFamily="18" charset="0"/>
                <a:ea typeface="Times New Roman" panose="02020603050405020304" pitchFamily="18" charset="0"/>
              </a:rPr>
              <a:t>....la información de las partículas que componían el objeto (como su posición o su velocidad) deja una marca a lo largo del horizonte de sucesos cuando lo atraviesan. </a:t>
            </a:r>
          </a:p>
          <a:p>
            <a:pPr>
              <a:spcAft>
                <a:spcPts val="0"/>
              </a:spcAft>
            </a:pPr>
            <a:r>
              <a:rPr lang="es-ES" sz="1000" dirty="0">
                <a:latin typeface="Times New Roman" panose="02020603050405020304" pitchFamily="18" charset="0"/>
                <a:ea typeface="Times New Roman" panose="02020603050405020304" pitchFamily="18" charset="0"/>
              </a:rPr>
              <a:t>....</a:t>
            </a:r>
          </a:p>
          <a:p>
            <a:pPr>
              <a:spcAft>
                <a:spcPts val="0"/>
              </a:spcAft>
            </a:pPr>
            <a:r>
              <a:rPr lang="es-ES" sz="2400" b="1" dirty="0">
                <a:latin typeface="Times New Roman" panose="02020603050405020304" pitchFamily="18" charset="0"/>
                <a:ea typeface="Times New Roman" panose="02020603050405020304" pitchFamily="18" charset="0"/>
              </a:rPr>
              <a:t>el </a:t>
            </a:r>
            <a:r>
              <a:rPr lang="es-ES" sz="2400" b="1" i="1" dirty="0">
                <a:latin typeface="Times New Roman" panose="02020603050405020304" pitchFamily="18" charset="0"/>
                <a:ea typeface="Times New Roman" panose="02020603050405020304" pitchFamily="18" charset="0"/>
              </a:rPr>
              <a:t>principio holográfico</a:t>
            </a:r>
            <a:r>
              <a:rPr lang="es-ES" sz="2400" b="1" dirty="0">
                <a:latin typeface="Times New Roman" panose="02020603050405020304" pitchFamily="18" charset="0"/>
                <a:ea typeface="Times New Roman" panose="02020603050405020304" pitchFamily="18" charset="0"/>
              </a:rPr>
              <a:t>, un postulado que sostiene que la máxima cantidad de información que puede contener </a:t>
            </a:r>
            <a:r>
              <a:rPr lang="es-ES" sz="2400" b="1" i="1" dirty="0">
                <a:latin typeface="Times New Roman" panose="02020603050405020304" pitchFamily="18" charset="0"/>
                <a:ea typeface="Times New Roman" panose="02020603050405020304" pitchFamily="18" charset="0"/>
              </a:rPr>
              <a:t>cualquier sistema</a:t>
            </a:r>
            <a:r>
              <a:rPr lang="es-ES" sz="2400" b="1" dirty="0">
                <a:latin typeface="Times New Roman" panose="02020603050405020304" pitchFamily="18" charset="0"/>
                <a:ea typeface="Times New Roman" panose="02020603050405020304" pitchFamily="18" charset="0"/>
              </a:rPr>
              <a:t> no depende de su volumen, sino del tamaño de su superficie, dividida en “píxeles” del tamaño de un área de Planck</a:t>
            </a:r>
            <a:r>
              <a:rPr lang="es-ES" sz="2400" dirty="0">
                <a:latin typeface="Times New Roman" panose="02020603050405020304" pitchFamily="18" charset="0"/>
                <a:ea typeface="Times New Roman" panose="02020603050405020304" pitchFamily="18" charset="0"/>
              </a:rPr>
              <a:t>.</a:t>
            </a:r>
          </a:p>
          <a:p>
            <a:pPr algn="r">
              <a:spcAft>
                <a:spcPts val="0"/>
              </a:spcAft>
            </a:pPr>
            <a:r>
              <a:rPr lang="es-ES" dirty="0">
                <a:latin typeface="Times New Roman" panose="02020603050405020304" pitchFamily="18" charset="0"/>
                <a:ea typeface="Times New Roman" panose="02020603050405020304" pitchFamily="18" charset="0"/>
              </a:rPr>
              <a:t>Respuestas (LXXXIV): ¿Realmente es posible que el universo sea un holograma?</a:t>
            </a:r>
          </a:p>
          <a:p>
            <a:pPr algn="r">
              <a:spcAft>
                <a:spcPts val="0"/>
              </a:spcAft>
            </a:pPr>
            <a:r>
              <a:rPr lang="es-ES" dirty="0">
                <a:latin typeface="Times New Roman" panose="02020603050405020304" pitchFamily="18" charset="0"/>
                <a:ea typeface="Times New Roman" panose="02020603050405020304" pitchFamily="18" charset="0"/>
              </a:rPr>
              <a:t>septiembre 27, 2017 </a:t>
            </a:r>
            <a:r>
              <a:rPr lang="es-ES" u="sng" dirty="0">
                <a:solidFill>
                  <a:srgbClr val="0000FF"/>
                </a:solidFill>
                <a:latin typeface="Times New Roman" panose="02020603050405020304" pitchFamily="18" charset="0"/>
                <a:ea typeface="Times New Roman" panose="02020603050405020304" pitchFamily="18" charset="0"/>
                <a:hlinkClick r:id="rId2"/>
              </a:rPr>
              <a:t>Jordi Pereyra</a:t>
            </a:r>
            <a:endParaRPr lang="es-ES" dirty="0">
              <a:latin typeface="Times New Roman" panose="02020603050405020304" pitchFamily="18" charset="0"/>
              <a:ea typeface="Times New Roman" panose="02020603050405020304" pitchFamily="18" charset="0"/>
            </a:endParaRPr>
          </a:p>
          <a:p>
            <a:pPr algn="r">
              <a:spcAft>
                <a:spcPts val="0"/>
              </a:spcAft>
            </a:pPr>
            <a:r>
              <a:rPr lang="es-ES" sz="1400" dirty="0">
                <a:latin typeface="Times New Roman" panose="02020603050405020304" pitchFamily="18" charset="0"/>
                <a:ea typeface="Times New Roman" panose="02020603050405020304" pitchFamily="18" charset="0"/>
                <a:hlinkClick r:id="rId3"/>
              </a:rPr>
              <a:t>http://cienciadesofa.com/2017/09/respuestas-lxxxiv-realmente-es-posible-que-el-universo-sea-un-holograma.html</a:t>
            </a:r>
            <a:endParaRPr lang="es-ES" sz="1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646204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2859C52-B291-4A68-9D84-7379BAA15A85}"/>
              </a:ext>
            </a:extLst>
          </p:cNvPr>
          <p:cNvSpPr/>
          <p:nvPr/>
        </p:nvSpPr>
        <p:spPr>
          <a:xfrm>
            <a:off x="189914" y="470993"/>
            <a:ext cx="8764171" cy="4832092"/>
          </a:xfrm>
          <a:prstGeom prst="rect">
            <a:avLst/>
          </a:prstGeom>
        </p:spPr>
        <p:txBody>
          <a:bodyPr wrap="square">
            <a:spAutoFit/>
          </a:bodyPr>
          <a:lstStyle/>
          <a:p>
            <a:pPr>
              <a:spcAft>
                <a:spcPts val="0"/>
              </a:spcAft>
            </a:pPr>
            <a:r>
              <a:rPr lang="es-ES" sz="2800" b="1" dirty="0">
                <a:latin typeface="Times New Roman" panose="02020603050405020304" pitchFamily="18" charset="0"/>
                <a:ea typeface="Times New Roman" panose="02020603050405020304" pitchFamily="18" charset="0"/>
              </a:rPr>
              <a:t>“El principio holográfico no dice </a:t>
            </a:r>
            <a:r>
              <a:rPr lang="es-ES" sz="2800" dirty="0">
                <a:latin typeface="Times New Roman" panose="02020603050405020304" pitchFamily="18" charset="0"/>
                <a:ea typeface="Times New Roman" panose="02020603050405020304" pitchFamily="18" charset="0"/>
              </a:rPr>
              <a:t>que todo sea un holograma. Lo que dice es que </a:t>
            </a:r>
            <a:r>
              <a:rPr lang="es-ES" sz="2800" b="1" dirty="0">
                <a:latin typeface="Times New Roman" panose="02020603050405020304" pitchFamily="18" charset="0"/>
                <a:ea typeface="Times New Roman" panose="02020603050405020304" pitchFamily="18" charset="0"/>
              </a:rPr>
              <a:t>la física de un espacio (dimensión D) está en correspondencia con la información codificada en su frontera (dimensión D-1).</a:t>
            </a:r>
            <a:r>
              <a:rPr lang="es-ES" sz="2800" dirty="0">
                <a:latin typeface="Times New Roman" panose="02020603050405020304" pitchFamily="18" charset="0"/>
                <a:ea typeface="Times New Roman" panose="02020603050405020304" pitchFamily="18" charset="0"/>
              </a:rPr>
              <a:t> Evidentemente eso no significa que una cosa sea un holograma, lo que significa es que tenemos dualidades entres las teorías definidas en un espacio y las teorías definidas en su frontera.”</a:t>
            </a:r>
          </a:p>
          <a:p>
            <a:pPr>
              <a:spcAft>
                <a:spcPts val="0"/>
              </a:spcAft>
            </a:pPr>
            <a:r>
              <a:rPr lang="es-ES" sz="2800" dirty="0">
                <a:latin typeface="Times New Roman" panose="02020603050405020304" pitchFamily="18" charset="0"/>
                <a:ea typeface="Times New Roman" panose="02020603050405020304" pitchFamily="18" charset="0"/>
              </a:rPr>
              <a:t>El universo no es un holograma</a:t>
            </a:r>
          </a:p>
          <a:p>
            <a:pPr>
              <a:spcAft>
                <a:spcPts val="0"/>
              </a:spcAft>
            </a:pPr>
            <a:r>
              <a:rPr lang="es-ES" sz="2800" u="sng" dirty="0">
                <a:solidFill>
                  <a:srgbClr val="0000FF"/>
                </a:solidFill>
                <a:latin typeface="Times New Roman" panose="02020603050405020304" pitchFamily="18" charset="0"/>
                <a:ea typeface="Times New Roman" panose="02020603050405020304" pitchFamily="18" charset="0"/>
                <a:hlinkClick r:id="rId2"/>
              </a:rPr>
              <a:t>https://cuentos-cuanticos.com/2013/12/15/el-universo-no-es-un-holograma/</a:t>
            </a:r>
            <a:endParaRPr lang="es-E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016567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54AA4CA-9674-4C70-8EED-8FF540CA45BF}"/>
              </a:ext>
            </a:extLst>
          </p:cNvPr>
          <p:cNvSpPr/>
          <p:nvPr/>
        </p:nvSpPr>
        <p:spPr>
          <a:xfrm>
            <a:off x="-1" y="0"/>
            <a:ext cx="9144001" cy="6801862"/>
          </a:xfrm>
          <a:prstGeom prst="rect">
            <a:avLst/>
          </a:prstGeom>
        </p:spPr>
        <p:txBody>
          <a:bodyPr wrap="square">
            <a:spAutoFit/>
          </a:bodyPr>
          <a:lstStyle/>
          <a:p>
            <a:pPr>
              <a:spcAft>
                <a:spcPts val="0"/>
              </a:spcAft>
            </a:pPr>
            <a:r>
              <a:rPr lang="es-ES" sz="2800" dirty="0">
                <a:latin typeface="Times New Roman" panose="02020603050405020304" pitchFamily="18" charset="0"/>
                <a:ea typeface="Times New Roman" panose="02020603050405020304" pitchFamily="18" charset="0"/>
              </a:rPr>
              <a:t>La teoría del principio holográfico</a:t>
            </a:r>
          </a:p>
          <a:p>
            <a:pPr>
              <a:spcAft>
                <a:spcPts val="0"/>
              </a:spcAft>
            </a:pPr>
            <a:r>
              <a:rPr lang="es-ES" sz="2700" dirty="0">
                <a:latin typeface="Times New Roman" panose="02020603050405020304" pitchFamily="18" charset="0"/>
                <a:ea typeface="Times New Roman" panose="02020603050405020304" pitchFamily="18" charset="0"/>
              </a:rPr>
              <a:t>“El principio holográfico es una conjetura especulativa acerca de las teorías de la gravedad cuántica propuesta en 1993 por Gerard 't </a:t>
            </a:r>
            <a:r>
              <a:rPr lang="es-ES" sz="2700" dirty="0" err="1">
                <a:latin typeface="Times New Roman" panose="02020603050405020304" pitchFamily="18" charset="0"/>
                <a:ea typeface="Times New Roman" panose="02020603050405020304" pitchFamily="18" charset="0"/>
              </a:rPr>
              <a:t>Hooft</a:t>
            </a:r>
            <a:r>
              <a:rPr lang="es-ES" sz="2700" dirty="0">
                <a:latin typeface="Times New Roman" panose="02020603050405020304" pitchFamily="18" charset="0"/>
                <a:ea typeface="Times New Roman" panose="02020603050405020304" pitchFamily="18" charset="0"/>
              </a:rPr>
              <a:t>, y mejorada y promovida por Leonard </a:t>
            </a:r>
            <a:r>
              <a:rPr lang="es-ES" sz="2700" dirty="0" err="1">
                <a:latin typeface="Times New Roman" panose="02020603050405020304" pitchFamily="18" charset="0"/>
                <a:ea typeface="Times New Roman" panose="02020603050405020304" pitchFamily="18" charset="0"/>
              </a:rPr>
              <a:t>Susskind</a:t>
            </a:r>
            <a:r>
              <a:rPr lang="es-ES" sz="2700" dirty="0">
                <a:latin typeface="Times New Roman" panose="02020603050405020304" pitchFamily="18" charset="0"/>
                <a:ea typeface="Times New Roman" panose="02020603050405020304" pitchFamily="18" charset="0"/>
              </a:rPr>
              <a:t> en 1995. </a:t>
            </a:r>
            <a:r>
              <a:rPr lang="es-ES" sz="2700" b="1" dirty="0">
                <a:latin typeface="Times New Roman" panose="02020603050405020304" pitchFamily="18" charset="0"/>
                <a:ea typeface="Times New Roman" panose="02020603050405020304" pitchFamily="18" charset="0"/>
              </a:rPr>
              <a:t>Postula que toda la información contenida en cierto volumen de un espacio concreto se puede conocer a partir de la información codificable sobre la frontera de dicha región.</a:t>
            </a:r>
            <a:r>
              <a:rPr lang="es-ES" sz="2700" dirty="0">
                <a:latin typeface="Times New Roman" panose="02020603050405020304" pitchFamily="18" charset="0"/>
                <a:ea typeface="Times New Roman" panose="02020603050405020304" pitchFamily="18" charset="0"/>
              </a:rPr>
              <a:t> Una importante consecuencia es que la cantidad máxima de información que puede contener una determinada región de espacio rodeada por una superficie diferenciable está limitada por el área total de dicha superficie.”          </a:t>
            </a:r>
            <a:r>
              <a:rPr lang="es-ES" sz="2000" dirty="0">
                <a:latin typeface="Times New Roman" panose="02020603050405020304" pitchFamily="18" charset="0"/>
                <a:ea typeface="Times New Roman" panose="02020603050405020304" pitchFamily="18" charset="0"/>
                <a:hlinkClick r:id="rId2"/>
              </a:rPr>
              <a:t>https://www.youtube.com/watch?v=gB3BZxa6kbM</a:t>
            </a:r>
            <a:endParaRPr lang="es-ES" sz="2000" dirty="0">
              <a:latin typeface="Times New Roman" panose="02020603050405020304" pitchFamily="18" charset="0"/>
              <a:ea typeface="Times New Roman" panose="02020603050405020304" pitchFamily="18" charset="0"/>
            </a:endParaRPr>
          </a:p>
          <a:p>
            <a:pPr>
              <a:spcAft>
                <a:spcPts val="0"/>
              </a:spcAft>
            </a:pPr>
            <a:endParaRPr lang="es-ES" sz="1200" dirty="0">
              <a:latin typeface="Times New Roman" panose="02020603050405020304" pitchFamily="18" charset="0"/>
              <a:ea typeface="Times New Roman" panose="02020603050405020304" pitchFamily="18" charset="0"/>
            </a:endParaRPr>
          </a:p>
          <a:p>
            <a:pPr algn="r"/>
            <a:r>
              <a:rPr lang="es-MX" sz="2700" dirty="0">
                <a:latin typeface="Times New Roman" panose="02020603050405020304" pitchFamily="18" charset="0"/>
              </a:rPr>
              <a:t>Qué quiere decir que el universo es un holograma</a:t>
            </a:r>
          </a:p>
          <a:p>
            <a:pPr algn="r">
              <a:spcAft>
                <a:spcPts val="0"/>
              </a:spcAft>
            </a:pPr>
            <a:r>
              <a:rPr lang="es-ES" sz="2000" dirty="0">
                <a:latin typeface="Times New Roman" panose="02020603050405020304" pitchFamily="18" charset="0"/>
                <a:ea typeface="Times New Roman" panose="02020603050405020304" pitchFamily="18" charset="0"/>
                <a:hlinkClick r:id="rId3"/>
              </a:rPr>
              <a:t>https://www.youtube.com/watch?v=pP26xaqvK1Y</a:t>
            </a:r>
            <a:endParaRPr lang="es-ES" sz="2000" dirty="0">
              <a:latin typeface="Times New Roman" panose="02020603050405020304" pitchFamily="18" charset="0"/>
              <a:ea typeface="Times New Roman" panose="02020603050405020304" pitchFamily="18" charset="0"/>
            </a:endParaRPr>
          </a:p>
          <a:p>
            <a:pPr>
              <a:spcAft>
                <a:spcPts val="0"/>
              </a:spcAft>
            </a:pPr>
            <a:endParaRPr lang="es-ES" sz="1200" dirty="0">
              <a:latin typeface="Times New Roman" panose="02020603050405020304" pitchFamily="18" charset="0"/>
              <a:ea typeface="Times New Roman" panose="02020603050405020304" pitchFamily="18" charset="0"/>
            </a:endParaRPr>
          </a:p>
          <a:p>
            <a:pPr>
              <a:spcAft>
                <a:spcPts val="0"/>
              </a:spcAft>
            </a:pPr>
            <a:r>
              <a:rPr lang="es-ES" sz="2700" dirty="0">
                <a:latin typeface="Times New Roman" panose="02020603050405020304" pitchFamily="18" charset="0"/>
                <a:ea typeface="Times New Roman" panose="02020603050405020304" pitchFamily="18" charset="0"/>
              </a:rPr>
              <a:t>Agujeros negros y principio holográfico...¡Explicado!</a:t>
            </a:r>
          </a:p>
          <a:p>
            <a:pPr algn="r">
              <a:spcAft>
                <a:spcPts val="0"/>
              </a:spcAft>
            </a:pPr>
            <a:r>
              <a:rPr lang="es-ES" sz="2000" dirty="0">
                <a:latin typeface="Times New Roman" panose="02020603050405020304" pitchFamily="18" charset="0"/>
                <a:ea typeface="Times New Roman" panose="02020603050405020304" pitchFamily="18" charset="0"/>
                <a:hlinkClick r:id="rId4"/>
              </a:rPr>
              <a:t>https://www.youtube.com/watch?v=KB4aHkDVYZ4</a:t>
            </a:r>
            <a:endParaRPr lang="es-ES"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846432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A50A0CC9-0E1B-410A-B0E1-70F40E3A3F4F}"/>
              </a:ext>
            </a:extLst>
          </p:cNvPr>
          <p:cNvSpPr/>
          <p:nvPr/>
        </p:nvSpPr>
        <p:spPr>
          <a:xfrm>
            <a:off x="4160255" y="6339636"/>
            <a:ext cx="457304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2"/>
              </a:rPr>
              <a:t>http://www.fgalindosoria.com/informatica/</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3" name="Rectángulo 2">
            <a:extLst>
              <a:ext uri="{FF2B5EF4-FFF2-40B4-BE49-F238E27FC236}">
                <a16:creationId xmlns:a16="http://schemas.microsoft.com/office/drawing/2014/main" id="{A0446A94-5C53-4B11-B9EA-3F148A8BC9CB}"/>
              </a:ext>
            </a:extLst>
          </p:cNvPr>
          <p:cNvSpPr/>
          <p:nvPr/>
        </p:nvSpPr>
        <p:spPr>
          <a:xfrm>
            <a:off x="739958" y="372715"/>
            <a:ext cx="4572000" cy="1261884"/>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Extracto </a:t>
            </a:r>
            <a:r>
              <a:rPr kumimoji="0" lang="es-MX"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sobre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40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INFORMACIÓN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de la Conferencia </a:t>
            </a:r>
            <a:r>
              <a:rPr kumimoji="0" lang="es-MX" altLang="es-MX" sz="1800" b="1" i="1" u="none" strike="noStrike" kern="1200" cap="none" spc="225" normalizeH="0" baseline="0" noProof="0" dirty="0">
                <a:ln>
                  <a:noFill/>
                </a:ln>
                <a:solidFill>
                  <a:srgbClr val="FFCC66"/>
                </a:solidFill>
                <a:effectLst/>
                <a:uLnTx/>
                <a:uFillTx/>
                <a:latin typeface="Times New Roman"/>
                <a:ea typeface="+mn-ea"/>
                <a:cs typeface="Times New Roman" panose="02020603050405020304" pitchFamily="18" charset="0"/>
              </a:rPr>
              <a:t>Informática</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4" name="Rectángulo 3">
            <a:extLst>
              <a:ext uri="{FF2B5EF4-FFF2-40B4-BE49-F238E27FC236}">
                <a16:creationId xmlns:a16="http://schemas.microsoft.com/office/drawing/2014/main" id="{D5482DDF-C13B-4841-964B-561E1B96E5B6}"/>
              </a:ext>
            </a:extLst>
          </p:cNvPr>
          <p:cNvSpPr/>
          <p:nvPr/>
        </p:nvSpPr>
        <p:spPr>
          <a:xfrm>
            <a:off x="3186772" y="5825731"/>
            <a:ext cx="595722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3"/>
              </a:rPr>
              <a:t>http://www.fgalindosoria.com/informatica/information/</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graphicFrame>
        <p:nvGraphicFramePr>
          <p:cNvPr id="6" name="Tabla 5">
            <a:extLst>
              <a:ext uri="{FF2B5EF4-FFF2-40B4-BE49-F238E27FC236}">
                <a16:creationId xmlns:a16="http://schemas.microsoft.com/office/drawing/2014/main" id="{34010F14-6C5C-47D9-96C2-E35CD20A9815}"/>
              </a:ext>
            </a:extLst>
          </p:cNvPr>
          <p:cNvGraphicFramePr>
            <a:graphicFrameLocks noGrp="1"/>
          </p:cNvGraphicFramePr>
          <p:nvPr>
            <p:extLst/>
          </p:nvPr>
        </p:nvGraphicFramePr>
        <p:xfrm>
          <a:off x="0" y="2401848"/>
          <a:ext cx="8989255" cy="3078480"/>
        </p:xfrm>
        <a:graphic>
          <a:graphicData uri="http://schemas.openxmlformats.org/drawingml/2006/table">
            <a:tbl>
              <a:tblPr firstRow="1" bandRow="1">
                <a:tableStyleId>{5C22544A-7EE6-4342-B048-85BDC9FD1C3A}</a:tableStyleId>
              </a:tblPr>
              <a:tblGrid>
                <a:gridCol w="7131853">
                  <a:extLst>
                    <a:ext uri="{9D8B030D-6E8A-4147-A177-3AD203B41FA5}">
                      <a16:colId xmlns:a16="http://schemas.microsoft.com/office/drawing/2014/main" val="1856047915"/>
                    </a:ext>
                  </a:extLst>
                </a:gridCol>
                <a:gridCol w="1857402">
                  <a:extLst>
                    <a:ext uri="{9D8B030D-6E8A-4147-A177-3AD203B41FA5}">
                      <a16:colId xmlns:a16="http://schemas.microsoft.com/office/drawing/2014/main" val="501893883"/>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2400" b="1" i="0"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rPr>
                        <a:t>Ir a</a:t>
                      </a:r>
                      <a:endParaRPr kumimoji="0" lang="es-MX" sz="2400" b="0" i="0" u="none" strike="noStrike" kern="1200" cap="none" spc="0" normalizeH="0" baseline="0" noProof="0" dirty="0">
                        <a:ln>
                          <a:noFill/>
                        </a:ln>
                        <a:solidFill>
                          <a:srgbClr val="FFFFCC"/>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225" normalizeH="0" baseline="0" dirty="0">
                          <a:ln>
                            <a:noFill/>
                          </a:ln>
                          <a:solidFill>
                            <a:srgbClr val="FFCC66"/>
                          </a:solidFill>
                          <a:effectLst/>
                          <a:uLnTx/>
                          <a:uFillTx/>
                          <a:latin typeface="+mn-lt"/>
                          <a:ea typeface="+mn-ea"/>
                          <a:cs typeface="Times New Roman" panose="02020603050405020304" pitchFamily="18" charset="0"/>
                        </a:rPr>
                        <a:t># diapositiva</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86683915"/>
                  </a:ext>
                </a:extLst>
              </a:tr>
              <a:tr h="370840">
                <a:tc>
                  <a:txBody>
                    <a:bodyPr/>
                    <a:lstStyle/>
                    <a:p>
                      <a:pPr marL="457200" lvl="0" indent="-457200">
                        <a:spcAft>
                          <a:spcPts val="1200"/>
                        </a:spcAft>
                        <a:buFont typeface="+mj-lt"/>
                        <a:buAutoNum type="arabicPeriod"/>
                        <a:defRPr/>
                      </a:pPr>
                      <a:r>
                        <a:rPr kumimoji="0" lang="es-ES_tradnl" altLang="es-MX" sz="2400" b="1" i="0" u="none" strike="noStrike" kern="1200" cap="none" spc="0" normalizeH="0" baseline="0" dirty="0">
                          <a:ln>
                            <a:noFill/>
                          </a:ln>
                          <a:solidFill>
                            <a:srgbClr val="FFFFCC"/>
                          </a:solidFill>
                          <a:effectLst/>
                          <a:uLnTx/>
                          <a:uFillTx/>
                          <a:latin typeface="+mn-lt"/>
                          <a:ea typeface="+mn-ea"/>
                          <a:cs typeface="+mn-cs"/>
                          <a:hlinkClick r:id="rId4" action="ppaction://hlinksldjump"/>
                        </a:rPr>
                        <a:t>Introducción a la Información</a:t>
                      </a:r>
                      <a:endParaRPr kumimoji="0" lang="es-ES_tradnl" altLang="es-MX" sz="2400" b="1" i="0" u="none" strike="noStrike" kern="1200" cap="none" spc="0" normalizeH="0" baseline="0" noProof="0" dirty="0">
                        <a:ln>
                          <a:noFill/>
                        </a:ln>
                        <a:solidFill>
                          <a:srgbClr val="FFFFCC"/>
                        </a:solidFill>
                        <a:effectLst/>
                        <a:uLnTx/>
                        <a:uFillTx/>
                        <a:latin typeface="+mn-lt"/>
                        <a:ea typeface="+mn-ea"/>
                        <a:cs typeface="+mn-cs"/>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kumimoji="0" lang="es-MX" sz="2400" b="1" i="0" u="none" strike="noStrike" kern="1200" cap="none" spc="0" normalizeH="0" baseline="0" noProof="0" dirty="0">
                          <a:ln>
                            <a:noFill/>
                          </a:ln>
                          <a:solidFill>
                            <a:srgbClr val="FFFFCC"/>
                          </a:solidFill>
                          <a:effectLst/>
                          <a:uLnTx/>
                          <a:uFillTx/>
                          <a:latin typeface="+mn-lt"/>
                          <a:ea typeface="+mn-ea"/>
                          <a:cs typeface="+mn-cs"/>
                          <a:hlinkClick r:id="rId5" action="ppaction://hlinksldjump"/>
                        </a:rPr>
                        <a:t>materia, energía e información (MEI) </a:t>
                      </a:r>
                      <a:endParaRPr kumimoji="0" lang="es-MX" sz="2400" b="1" i="0" u="none" strike="noStrike" kern="1200" cap="none" spc="0" normalizeH="0" baseline="0" noProof="0" dirty="0">
                        <a:ln>
                          <a:noFill/>
                        </a:ln>
                        <a:solidFill>
                          <a:srgbClr val="FFFFCC"/>
                        </a:solidFill>
                        <a:effectLst/>
                        <a:uLnTx/>
                        <a:uFillTx/>
                        <a:latin typeface="+mn-lt"/>
                        <a:ea typeface="+mn-ea"/>
                        <a:cs typeface="+mn-cs"/>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lang="es-MX" sz="2400" b="1" dirty="0">
                          <a:solidFill>
                            <a:srgbClr val="FF0000"/>
                          </a:solidFill>
                          <a:cs typeface="Times New Roman" panose="02020603050405020304" pitchFamily="18" charset="0"/>
                          <a:hlinkClick r:id="rId6" action="ppaction://hlinksldjump"/>
                        </a:rPr>
                        <a:t>Información factor fundamental</a:t>
                      </a:r>
                      <a:endParaRPr lang="es-MX" sz="2400" b="1" dirty="0">
                        <a:solidFill>
                          <a:srgbClr val="FF0000"/>
                        </a:solidFill>
                        <a:cs typeface="Times New Roman" panose="02020603050405020304" pitchFamily="18" charset="0"/>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lang="es-ES_tradnl" altLang="es-MX" sz="3200" b="1" i="1" kern="1200" cap="none" spc="0" noProof="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hlinkClick r:id="rId7" action="ppaction://hlinksldjump"/>
                        </a:rPr>
                        <a:t>Transmisión Instantánea de Información</a:t>
                      </a:r>
                      <a:endParaRPr lang="es-ES_tradnl" altLang="es-MX" sz="3200" b="1" i="1" kern="1200" cap="none" spc="0" noProof="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ctr">
                        <a:spcAft>
                          <a:spcPts val="1200"/>
                        </a:spcAft>
                      </a:pPr>
                      <a:r>
                        <a:rPr kumimoji="0" lang="es-MX" sz="2400" b="1" i="0" u="none" strike="noStrike" kern="1200" cap="none" spc="0" normalizeH="0" baseline="0" dirty="0">
                          <a:ln>
                            <a:noFill/>
                          </a:ln>
                          <a:solidFill>
                            <a:srgbClr val="FFFFCC"/>
                          </a:solidFill>
                          <a:effectLst/>
                          <a:uLnTx/>
                          <a:uFillTx/>
                          <a:latin typeface="+mn-lt"/>
                          <a:ea typeface="+mn-ea"/>
                          <a:cs typeface="+mn-cs"/>
                          <a:hlinkClick r:id="rId4" action="ppaction://hlinksldjump"/>
                        </a:rPr>
                        <a:t>2</a:t>
                      </a:r>
                      <a:endParaRPr kumimoji="0" lang="es-MX" sz="2400" b="1" i="0" u="none" strike="noStrike" kern="1200" cap="none" spc="0" normalizeH="0" baseline="0" dirty="0">
                        <a:ln>
                          <a:noFill/>
                        </a:ln>
                        <a:solidFill>
                          <a:srgbClr val="FFFFCC"/>
                        </a:solidFill>
                        <a:effectLst/>
                        <a:uLnTx/>
                        <a:uFillTx/>
                        <a:latin typeface="+mn-lt"/>
                        <a:ea typeface="+mn-ea"/>
                        <a:cs typeface="+mn-cs"/>
                      </a:endParaRPr>
                    </a:p>
                    <a:p>
                      <a:pPr algn="ctr">
                        <a:spcAft>
                          <a:spcPts val="1200"/>
                        </a:spcAft>
                      </a:pPr>
                      <a:r>
                        <a:rPr lang="es-MX" sz="2400" b="1" dirty="0">
                          <a:solidFill>
                            <a:schemeClr val="tx1"/>
                          </a:solidFill>
                          <a:hlinkClick r:id="rId5" action="ppaction://hlinksldjump"/>
                        </a:rPr>
                        <a:t>39</a:t>
                      </a:r>
                      <a:endParaRPr lang="es-MX" sz="2400" b="1" dirty="0">
                        <a:solidFill>
                          <a:schemeClr val="tx1"/>
                        </a:solidFill>
                      </a:endParaRPr>
                    </a:p>
                    <a:p>
                      <a:pPr algn="ctr">
                        <a:spcAft>
                          <a:spcPts val="1200"/>
                        </a:spcAft>
                      </a:pPr>
                      <a:r>
                        <a:rPr lang="es-MX" sz="2400" b="1" dirty="0">
                          <a:solidFill>
                            <a:schemeClr val="tx1"/>
                          </a:solidFill>
                          <a:hlinkClick r:id="rId6" action="ppaction://hlinksldjump"/>
                        </a:rPr>
                        <a:t>58</a:t>
                      </a:r>
                      <a:endParaRPr lang="es-MX" sz="2400" b="1" dirty="0">
                        <a:solidFill>
                          <a:schemeClr val="tx1"/>
                        </a:solidFill>
                      </a:endParaRPr>
                    </a:p>
                    <a:p>
                      <a:pPr algn="ctr">
                        <a:spcAft>
                          <a:spcPts val="1200"/>
                        </a:spcAft>
                      </a:pPr>
                      <a:r>
                        <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hlinkClick r:id="rId7" action="ppaction://hlinksldjump"/>
                        </a:rPr>
                        <a:t>67</a:t>
                      </a:r>
                      <a:endParaRPr lang="es-MX" sz="3200" b="1" i="1" kern="1200" cap="none" spc="0" dirty="0">
                        <a:ln w="12700">
                          <a:solidFill>
                            <a:schemeClr val="accent5"/>
                          </a:solidFill>
                          <a:prstDash val="solid"/>
                        </a:ln>
                        <a:pattFill prst="ltDnDiag">
                          <a:fgClr>
                            <a:schemeClr val="accent5">
                              <a:lumMod val="60000"/>
                              <a:lumOff val="40000"/>
                            </a:schemeClr>
                          </a:fgClr>
                          <a:bgClr>
                            <a:schemeClr val="bg1"/>
                          </a:bgClr>
                        </a:pattFill>
                        <a:effectLst/>
                        <a:latin typeface="+mn-lt"/>
                        <a:ea typeface="+mn-ea"/>
                        <a:cs typeface="Times New Roman" panose="02020603050405020304" pitchFamily="18"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9316391"/>
                  </a:ext>
                </a:extLst>
              </a:tr>
            </a:tbl>
          </a:graphicData>
        </a:graphic>
      </p:graphicFrame>
    </p:spTree>
    <p:extLst>
      <p:ext uri="{BB962C8B-B14F-4D97-AF65-F5344CB8AC3E}">
        <p14:creationId xmlns:p14="http://schemas.microsoft.com/office/powerpoint/2010/main" val="6288436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C5AA88D-636B-4707-B2B6-F1B666EEFEDD}"/>
              </a:ext>
            </a:extLst>
          </p:cNvPr>
          <p:cNvSpPr>
            <a:spLocks noChangeArrowheads="1"/>
          </p:cNvSpPr>
          <p:nvPr/>
        </p:nvSpPr>
        <p:spPr bwMode="auto">
          <a:xfrm>
            <a:off x="7162800" y="5867400"/>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8435" name="Rectangle 3">
            <a:extLst>
              <a:ext uri="{FF2B5EF4-FFF2-40B4-BE49-F238E27FC236}">
                <a16:creationId xmlns:a16="http://schemas.microsoft.com/office/drawing/2014/main" id="{24C812A3-A247-44EF-95A8-C5A41DBFE568}"/>
              </a:ext>
            </a:extLst>
          </p:cNvPr>
          <p:cNvSpPr>
            <a:spLocks noChangeArrowheads="1"/>
          </p:cNvSpPr>
          <p:nvPr/>
        </p:nvSpPr>
        <p:spPr bwMode="auto">
          <a:xfrm rot="10800000" flipV="1">
            <a:off x="4648200" y="6172200"/>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18436" name="Rectangle 5">
            <a:extLst>
              <a:ext uri="{FF2B5EF4-FFF2-40B4-BE49-F238E27FC236}">
                <a16:creationId xmlns:a16="http://schemas.microsoft.com/office/drawing/2014/main" id="{2D76EA9D-09B9-4267-9CBD-BBFEB49E5363}"/>
              </a:ext>
            </a:extLst>
          </p:cNvPr>
          <p:cNvSpPr>
            <a:spLocks noChangeArrowheads="1"/>
          </p:cNvSpPr>
          <p:nvPr/>
        </p:nvSpPr>
        <p:spPr bwMode="auto">
          <a:xfrm>
            <a:off x="3300413" y="5078413"/>
            <a:ext cx="561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3"/>
              </a:rPr>
              <a:t>Transmisión instantánea y simultánea de información</a:t>
            </a:r>
            <a:endParaRPr kumimoji="0" lang="es-ES" altLang="es-MX" sz="20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18437" name="Rectangle 6">
            <a:extLst>
              <a:ext uri="{FF2B5EF4-FFF2-40B4-BE49-F238E27FC236}">
                <a16:creationId xmlns:a16="http://schemas.microsoft.com/office/drawing/2014/main" id="{AA571439-D3FA-49B5-BDBE-F9F91F55C5ED}"/>
              </a:ext>
            </a:extLst>
          </p:cNvPr>
          <p:cNvSpPr>
            <a:spLocks noChangeArrowheads="1"/>
          </p:cNvSpPr>
          <p:nvPr/>
        </p:nvSpPr>
        <p:spPr bwMode="auto">
          <a:xfrm>
            <a:off x="152400" y="2728612"/>
            <a:ext cx="8686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dirty="0">
                <a:ln>
                  <a:noFill/>
                </a:ln>
                <a:solidFill>
                  <a:srgbClr val="000000"/>
                </a:solidFill>
                <a:effectLst/>
                <a:uLnTx/>
                <a:uFillTx/>
                <a:latin typeface="Times New Roman" panose="02020603050405020304" pitchFamily="18" charset="0"/>
                <a:ea typeface="+mn-ea"/>
                <a:cs typeface="Times New Roman" panose="02020603050405020304" pitchFamily="18" charset="0"/>
              </a:rPr>
              <a:t>Existen procesos en los cuales se transmite instantáneamente información, pero no materia o energía. </a:t>
            </a:r>
          </a:p>
        </p:txBody>
      </p:sp>
      <p:sp>
        <p:nvSpPr>
          <p:cNvPr id="18438" name="Rectangle 7">
            <a:extLst>
              <a:ext uri="{FF2B5EF4-FFF2-40B4-BE49-F238E27FC236}">
                <a16:creationId xmlns:a16="http://schemas.microsoft.com/office/drawing/2014/main" id="{0B5098C6-A2AC-429A-9257-F2F9F936F8F9}"/>
              </a:ext>
            </a:extLst>
          </p:cNvPr>
          <p:cNvSpPr>
            <a:spLocks noChangeArrowheads="1"/>
          </p:cNvSpPr>
          <p:nvPr/>
        </p:nvSpPr>
        <p:spPr bwMode="auto">
          <a:xfrm>
            <a:off x="304800" y="5410200"/>
            <a:ext cx="8547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http://www.fgalindosoria.com/informatica/mei/transmision_instantanea/transmision_instantanea_de_informacion.pdf</a:t>
            </a:r>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17D95EB6-EA4C-46F6-AFD1-9FB92E9C6948}"/>
              </a:ext>
            </a:extLst>
          </p:cNvPr>
          <p:cNvSpPr>
            <a:spLocks noChangeArrowheads="1"/>
          </p:cNvSpPr>
          <p:nvPr/>
        </p:nvSpPr>
        <p:spPr bwMode="auto">
          <a:xfrm>
            <a:off x="304800" y="319086"/>
            <a:ext cx="86868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6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Transmisión Instantánea de Información</a:t>
            </a:r>
          </a:p>
        </p:txBody>
      </p:sp>
    </p:spTree>
    <p:extLst>
      <p:ext uri="{BB962C8B-B14F-4D97-AF65-F5344CB8AC3E}">
        <p14:creationId xmlns:p14="http://schemas.microsoft.com/office/powerpoint/2010/main" val="5812195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CBA451F-1724-4994-B786-5FD8F9C8C870}"/>
              </a:ext>
            </a:extLst>
          </p:cNvPr>
          <p:cNvSpPr/>
          <p:nvPr/>
        </p:nvSpPr>
        <p:spPr>
          <a:xfrm>
            <a:off x="65505" y="0"/>
            <a:ext cx="9078495" cy="695575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En 1976 me entere de un problema poco conocido en esa época, pero que estaba perturbando a algunos investigadores.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Este problema básicamente consiste en que existe partículas que se presentan ligadas por alguna propiedad, en esa época la propiedad que se investigaba es el espín (giro) de esas partículas, donde si por ejemplo la partícula A “gira a la derecha”, la partícula B “gira a la izquierda”.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Ese no es el problema, el problema es que si esas 2 partículas se separa, las 2 partículas conservan su relación de giro, por ejemplo si mediante algún mecanismo se obliga a </a:t>
            </a:r>
            <a:r>
              <a:rPr kumimoji="0" lang="es-MX" sz="2200" b="0" i="0" u="none" strike="noStrike" kern="0" cap="none" spc="0" normalizeH="0" baseline="0" noProof="0" dirty="0" err="1">
                <a:ln>
                  <a:noFill/>
                </a:ln>
                <a:solidFill>
                  <a:prstClr val="black"/>
                </a:solidFill>
                <a:effectLst/>
                <a:uLnTx/>
                <a:uFillTx/>
                <a:latin typeface="Times New Roman"/>
                <a:ea typeface="+mn-ea"/>
                <a:cs typeface="Times New Roman"/>
              </a:rPr>
              <a:t>A</a:t>
            </a: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 </a:t>
            </a:r>
            <a:r>
              <a:rPr kumimoji="0" lang="es-MX" sz="2200" b="0" i="0" u="none" strike="noStrike" kern="0" cap="none" spc="0" normalizeH="0" baseline="0" noProof="0" dirty="0" err="1">
                <a:ln>
                  <a:noFill/>
                </a:ln>
                <a:solidFill>
                  <a:prstClr val="black"/>
                </a:solidFill>
                <a:effectLst/>
                <a:uLnTx/>
                <a:uFillTx/>
                <a:latin typeface="Times New Roman"/>
                <a:ea typeface="+mn-ea"/>
                <a:cs typeface="Times New Roman"/>
              </a:rPr>
              <a:t>a</a:t>
            </a: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 invertir su giro y girar a la izquierda, instantáneamente la partícula B también invierte su giro, independientemente de que tan separadas estén. Este fenómeno es uno de los mas estudiados y aplicados actualmente y se conoce como </a:t>
            </a:r>
            <a:r>
              <a:rPr kumimoji="0" lang="es-MX" sz="2200" b="1" i="0" u="none" strike="noStrike" kern="0" cap="none" spc="0" normalizeH="0" baseline="0" noProof="0" dirty="0">
                <a:ln>
                  <a:noFill/>
                </a:ln>
                <a:solidFill>
                  <a:srgbClr val="FF0000"/>
                </a:solidFill>
                <a:effectLst/>
                <a:uLnTx/>
                <a:uFillTx/>
                <a:latin typeface="Times New Roman"/>
                <a:ea typeface="+mn-ea"/>
                <a:cs typeface="Times New Roman"/>
              </a:rPr>
              <a:t>Entrelazamiento Cuántico y es la base de los proyectos de </a:t>
            </a:r>
            <a:r>
              <a:rPr kumimoji="0" lang="es-MX" sz="2200" b="1" i="0" u="none" strike="noStrike" kern="0" cap="none" spc="0" normalizeH="0" baseline="0" noProof="0" dirty="0" err="1">
                <a:ln>
                  <a:noFill/>
                </a:ln>
                <a:solidFill>
                  <a:srgbClr val="FF0000"/>
                </a:solidFill>
                <a:effectLst/>
                <a:uLnTx/>
                <a:uFillTx/>
                <a:latin typeface="Times New Roman"/>
                <a:ea typeface="+mn-ea"/>
                <a:cs typeface="Times New Roman"/>
              </a:rPr>
              <a:t>teletransportación</a:t>
            </a:r>
            <a:r>
              <a:rPr kumimoji="0" lang="es-MX" sz="2200" b="1" i="0" u="none" strike="noStrike" kern="0" cap="none" spc="0" normalizeH="0" baseline="0" noProof="0" dirty="0">
                <a:ln>
                  <a:noFill/>
                </a:ln>
                <a:solidFill>
                  <a:srgbClr val="FF0000"/>
                </a:solidFill>
                <a:effectLst/>
                <a:uLnTx/>
                <a:uFillTx/>
                <a:latin typeface="Times New Roman"/>
                <a:ea typeface="+mn-ea"/>
                <a:cs typeface="Times New Roman"/>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Cuando me entere del problema desarrolle algunas ideas desde el punto de vista informático. Uno de ellas es que, </a:t>
            </a:r>
            <a:r>
              <a:rPr kumimoji="0" lang="es-MX" sz="2200" b="1" i="0" u="none" strike="noStrike" kern="0" cap="none" spc="0" normalizeH="0" baseline="0" noProof="0" dirty="0">
                <a:ln>
                  <a:noFill/>
                </a:ln>
                <a:solidFill>
                  <a:srgbClr val="FF0000"/>
                </a:solidFill>
                <a:effectLst/>
                <a:uLnTx/>
                <a:uFillTx/>
                <a:latin typeface="Times New Roman"/>
                <a:ea typeface="+mn-ea"/>
                <a:cs typeface="Times New Roman"/>
              </a:rPr>
              <a:t>existe transmisión instantánea de información y que, ese proceso de transmisión instantánea de información no viola el limite de la velocidad de la luz C, porque mediante estos mecanismos la información se trasmite instantáneamente de un punto a otro, pero no existe movimiento o flujo de información entre los dos puntos.</a:t>
            </a:r>
          </a:p>
        </p:txBody>
      </p:sp>
    </p:spTree>
    <p:extLst>
      <p:ext uri="{BB962C8B-B14F-4D97-AF65-F5344CB8AC3E}">
        <p14:creationId xmlns:p14="http://schemas.microsoft.com/office/powerpoint/2010/main" val="3546349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2DA699-EE76-44C5-991C-63A61DAB0677}"/>
              </a:ext>
            </a:extLst>
          </p:cNvPr>
          <p:cNvSpPr>
            <a:spLocks noChangeArrowheads="1"/>
          </p:cNvSpPr>
          <p:nvPr/>
        </p:nvSpPr>
        <p:spPr bwMode="auto">
          <a:xfrm>
            <a:off x="151039" y="786348"/>
            <a:ext cx="884192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La Información fluye, se percibe, se transmite, se almacena, se procesa, se </a:t>
            </a:r>
            <a:r>
              <a:rPr kumimoji="0" 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ejecuta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y se presenta </a:t>
            </a:r>
            <a:r>
              <a:rPr kumimoji="0" lang="es-MX" alt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a:t>
            </a:r>
            <a:r>
              <a:rPr kumimoji="0" 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n los seres vivos, máquinas, organizaciones, sociedades,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1"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en múltiples aspectos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incluyendo los estudiados por: la Teoría de la Información, la Lingüística Matemática, la Cibernética, etc.</a:t>
            </a:r>
          </a:p>
        </p:txBody>
      </p:sp>
    </p:spTree>
    <p:extLst>
      <p:ext uri="{BB962C8B-B14F-4D97-AF65-F5344CB8AC3E}">
        <p14:creationId xmlns:p14="http://schemas.microsoft.com/office/powerpoint/2010/main" val="30837798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05A4392-38F1-42C7-A548-51EFAD9648D8}"/>
              </a:ext>
            </a:extLst>
          </p:cNvPr>
          <p:cNvSpPr/>
          <p:nvPr/>
        </p:nvSpPr>
        <p:spPr>
          <a:xfrm>
            <a:off x="302455" y="263535"/>
            <a:ext cx="8539090" cy="538609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Entrelazamiento cuántico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“De acuerdo con el análisis estándar del entrelazamiento cuántico, </a:t>
            </a:r>
            <a:r>
              <a:rPr kumimoji="0" 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dos </a:t>
            </a:r>
            <a:r>
              <a:rPr kumimoji="0" lang="es-MX" sz="2400" b="1"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hlinkClick r:id="rId2" tooltip="Fotón"/>
              </a:rPr>
              <a:t>fotones</a:t>
            </a:r>
            <a:r>
              <a:rPr kumimoji="0" 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 (partículas de luz) que nacen de una misma fuente coherente estarán entrelazados</a:t>
            </a: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es decir, ambas partículas serán la </a:t>
            </a:r>
            <a:r>
              <a:rPr kumimoji="0" lang="es-MX" sz="24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3" tooltip="Superposición cuántica"/>
              </a:rPr>
              <a:t>superposición</a:t>
            </a: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de dos estados de dos partículas que no se pueden expresar como el producto de estados respectivos de una partícula. En otras palabras: </a:t>
            </a:r>
            <a:r>
              <a:rPr kumimoji="0" 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lo que le ocurra a uno de los dos fotones influirá de forma instantánea a lo que le ocurra al otro</a:t>
            </a: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dado que sus distribuciones de probabilidad están indisolublemente ligadas con la dinámica de ambas. Este hecho, que parece burlar el sentido común, ha sido comprobado experimentalmente, e incluso se ha conseguido el entrelazamiento triple, en el cual se entrelazan tres fotones.”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4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4"/>
              </a:rPr>
              <a:t>http://es.wikipedia.org/wiki/Entrelazamiento_cu%C3%A1ntico</a:t>
            </a:r>
            <a:endPar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13558024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050">
            <a:extLst>
              <a:ext uri="{FF2B5EF4-FFF2-40B4-BE49-F238E27FC236}">
                <a16:creationId xmlns:a16="http://schemas.microsoft.com/office/drawing/2014/main" id="{2EC60B9B-A488-43C4-BCF2-AEED1BCA54B5}"/>
              </a:ext>
            </a:extLst>
          </p:cNvPr>
          <p:cNvSpPr>
            <a:spLocks noChangeArrowheads="1"/>
          </p:cNvSpPr>
          <p:nvPr/>
        </p:nvSpPr>
        <p:spPr bwMode="auto">
          <a:xfrm>
            <a:off x="228600" y="4876800"/>
            <a:ext cx="8763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 se toma una barra rígida (por ejemplo una pluma o un lápiz y se mueve hacia delante y atrás sobre el eje X de un plano horizontal XY, de tal forma que todos los puntos de la barra se muevan a la misma velocidad, entonces el punto inicial de la barra y el punto final se mueven a la misma velocidad, o sea que todos los punto de la barra se mueven de la misma forma, al mismo tiempo y</a:t>
            </a: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la misma velocidad.</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19459" name="Group 2060">
            <a:extLst>
              <a:ext uri="{FF2B5EF4-FFF2-40B4-BE49-F238E27FC236}">
                <a16:creationId xmlns:a16="http://schemas.microsoft.com/office/drawing/2014/main" id="{F347B01B-85F0-49B0-A6A5-DF3175EDEBD1}"/>
              </a:ext>
            </a:extLst>
          </p:cNvPr>
          <p:cNvGrpSpPr>
            <a:grpSpLocks/>
          </p:cNvGrpSpPr>
          <p:nvPr/>
        </p:nvGrpSpPr>
        <p:grpSpPr bwMode="auto">
          <a:xfrm>
            <a:off x="1371600" y="457200"/>
            <a:ext cx="6248400" cy="4267200"/>
            <a:chOff x="864" y="288"/>
            <a:chExt cx="3936" cy="2688"/>
          </a:xfrm>
        </p:grpSpPr>
        <p:sp>
          <p:nvSpPr>
            <p:cNvPr id="19460" name="Line 2051">
              <a:extLst>
                <a:ext uri="{FF2B5EF4-FFF2-40B4-BE49-F238E27FC236}">
                  <a16:creationId xmlns:a16="http://schemas.microsoft.com/office/drawing/2014/main" id="{8C350DC5-56B7-4626-A15E-27C1C0160445}"/>
                </a:ext>
              </a:extLst>
            </p:cNvPr>
            <p:cNvSpPr>
              <a:spLocks noChangeShapeType="1"/>
            </p:cNvSpPr>
            <p:nvPr/>
          </p:nvSpPr>
          <p:spPr bwMode="auto">
            <a:xfrm>
              <a:off x="1344" y="299"/>
              <a:ext cx="0" cy="23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1" name="Freeform 2052">
              <a:extLst>
                <a:ext uri="{FF2B5EF4-FFF2-40B4-BE49-F238E27FC236}">
                  <a16:creationId xmlns:a16="http://schemas.microsoft.com/office/drawing/2014/main" id="{12BB032E-63FC-4F10-A47B-F326AC8E78AB}"/>
                </a:ext>
              </a:extLst>
            </p:cNvPr>
            <p:cNvSpPr>
              <a:spLocks/>
            </p:cNvSpPr>
            <p:nvPr/>
          </p:nvSpPr>
          <p:spPr bwMode="auto">
            <a:xfrm>
              <a:off x="1371" y="2660"/>
              <a:ext cx="3429" cy="10"/>
            </a:xfrm>
            <a:custGeom>
              <a:avLst/>
              <a:gdLst>
                <a:gd name="T0" fmla="*/ 0 w 3900"/>
                <a:gd name="T1" fmla="*/ 12 h 9"/>
                <a:gd name="T2" fmla="*/ 2651 w 3900"/>
                <a:gd name="T3" fmla="*/ 0 h 9"/>
                <a:gd name="T4" fmla="*/ 0 60000 65536"/>
                <a:gd name="T5" fmla="*/ 0 60000 65536"/>
              </a:gdLst>
              <a:ahLst/>
              <a:cxnLst>
                <a:cxn ang="T4">
                  <a:pos x="T0" y="T1"/>
                </a:cxn>
                <a:cxn ang="T5">
                  <a:pos x="T2" y="T3"/>
                </a:cxn>
              </a:cxnLst>
              <a:rect l="0" t="0" r="r" b="b"/>
              <a:pathLst>
                <a:path w="3900" h="9">
                  <a:moveTo>
                    <a:pt x="0" y="9"/>
                  </a:moveTo>
                  <a:lnTo>
                    <a:pt x="390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2" name="Text Box 2053">
              <a:extLst>
                <a:ext uri="{FF2B5EF4-FFF2-40B4-BE49-F238E27FC236}">
                  <a16:creationId xmlns:a16="http://schemas.microsoft.com/office/drawing/2014/main" id="{E75A4C0B-5A45-4235-9AC3-DAF59F32D685}"/>
                </a:ext>
              </a:extLst>
            </p:cNvPr>
            <p:cNvSpPr txBox="1">
              <a:spLocks noChangeArrowheads="1"/>
            </p:cNvSpPr>
            <p:nvPr/>
          </p:nvSpPr>
          <p:spPr bwMode="auto">
            <a:xfrm>
              <a:off x="4137" y="2662"/>
              <a:ext cx="362"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3" name="Text Box 2054">
              <a:extLst>
                <a:ext uri="{FF2B5EF4-FFF2-40B4-BE49-F238E27FC236}">
                  <a16:creationId xmlns:a16="http://schemas.microsoft.com/office/drawing/2014/main" id="{202CBE4E-C542-4221-BE34-C089437D359A}"/>
                </a:ext>
              </a:extLst>
            </p:cNvPr>
            <p:cNvSpPr txBox="1">
              <a:spLocks noChangeArrowheads="1"/>
            </p:cNvSpPr>
            <p:nvPr/>
          </p:nvSpPr>
          <p:spPr bwMode="auto">
            <a:xfrm>
              <a:off x="864" y="288"/>
              <a:ext cx="3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4" name="Line 2056">
              <a:extLst>
                <a:ext uri="{FF2B5EF4-FFF2-40B4-BE49-F238E27FC236}">
                  <a16:creationId xmlns:a16="http://schemas.microsoft.com/office/drawing/2014/main" id="{5A868956-3D37-42C7-A077-56B877A8C80C}"/>
                </a:ext>
              </a:extLst>
            </p:cNvPr>
            <p:cNvSpPr>
              <a:spLocks noChangeShapeType="1"/>
            </p:cNvSpPr>
            <p:nvPr/>
          </p:nvSpPr>
          <p:spPr bwMode="auto">
            <a:xfrm>
              <a:off x="1940" y="516"/>
              <a:ext cx="0" cy="172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5" name="Line 2057">
              <a:extLst>
                <a:ext uri="{FF2B5EF4-FFF2-40B4-BE49-F238E27FC236}">
                  <a16:creationId xmlns:a16="http://schemas.microsoft.com/office/drawing/2014/main" id="{FC8DF076-BD4F-4460-915E-FD3AAA97CE09}"/>
                </a:ext>
              </a:extLst>
            </p:cNvPr>
            <p:cNvSpPr>
              <a:spLocks noChangeShapeType="1"/>
            </p:cNvSpPr>
            <p:nvPr/>
          </p:nvSpPr>
          <p:spPr bwMode="auto">
            <a:xfrm>
              <a:off x="1931" y="517"/>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6" name="Line 2058">
              <a:extLst>
                <a:ext uri="{FF2B5EF4-FFF2-40B4-BE49-F238E27FC236}">
                  <a16:creationId xmlns:a16="http://schemas.microsoft.com/office/drawing/2014/main" id="{D8873DE9-96E4-4AA3-A556-BC442E804A45}"/>
                </a:ext>
              </a:extLst>
            </p:cNvPr>
            <p:cNvSpPr>
              <a:spLocks noChangeShapeType="1"/>
            </p:cNvSpPr>
            <p:nvPr/>
          </p:nvSpPr>
          <p:spPr bwMode="auto">
            <a:xfrm>
              <a:off x="1931" y="2243"/>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7" name="Line 2059">
              <a:extLst>
                <a:ext uri="{FF2B5EF4-FFF2-40B4-BE49-F238E27FC236}">
                  <a16:creationId xmlns:a16="http://schemas.microsoft.com/office/drawing/2014/main" id="{11BB9D09-E71E-44C2-81C5-289DDF7DC3B5}"/>
                </a:ext>
              </a:extLst>
            </p:cNvPr>
            <p:cNvSpPr>
              <a:spLocks noChangeShapeType="1"/>
            </p:cNvSpPr>
            <p:nvPr/>
          </p:nvSpPr>
          <p:spPr bwMode="auto">
            <a:xfrm>
              <a:off x="2064" y="2304"/>
              <a:ext cx="1728"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
        <p:nvSpPr>
          <p:cNvPr id="2" name="Rectángulo 1">
            <a:extLst>
              <a:ext uri="{FF2B5EF4-FFF2-40B4-BE49-F238E27FC236}">
                <a16:creationId xmlns:a16="http://schemas.microsoft.com/office/drawing/2014/main" id="{638AF13E-18D2-4A9C-A09B-6A4549FD0F1D}"/>
              </a:ext>
            </a:extLst>
          </p:cNvPr>
          <p:cNvSpPr/>
          <p:nvPr/>
        </p:nvSpPr>
        <p:spPr>
          <a:xfrm>
            <a:off x="0" y="-61187"/>
            <a:ext cx="7346884" cy="584775"/>
          </a:xfrm>
          <a:prstGeom prst="rect">
            <a:avLst/>
          </a:prstGeom>
        </p:spPr>
        <p:txBody>
          <a:bodyPr wrap="none">
            <a:spAutoFit/>
          </a:bodyPr>
          <a:lstStyle/>
          <a:p>
            <a:pPr lvl="0" algn="ctr" defTabSz="914400" fontAlgn="base">
              <a:spcBef>
                <a:spcPct val="0"/>
              </a:spcBef>
              <a:spcAft>
                <a:spcPct val="0"/>
              </a:spcAft>
              <a:defRPr/>
            </a:pPr>
            <a:r>
              <a:rPr lang="es-MX" altLang="es-MX" sz="3200" b="1" dirty="0">
                <a:solidFill>
                  <a:srgbClr val="000000"/>
                </a:solidFill>
                <a:latin typeface="Times New Roman" panose="02020603050405020304" pitchFamily="18" charset="0"/>
                <a:cs typeface="Times New Roman" panose="02020603050405020304" pitchFamily="18" charset="0"/>
              </a:rPr>
              <a:t>Transmisión Instantánea de Información</a:t>
            </a:r>
          </a:p>
        </p:txBody>
      </p:sp>
    </p:spTree>
    <p:extLst>
      <p:ext uri="{BB962C8B-B14F-4D97-AF65-F5344CB8AC3E}">
        <p14:creationId xmlns:p14="http://schemas.microsoft.com/office/powerpoint/2010/main" val="30234472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66B2455-A1B1-4566-8C1E-6444179F915E}"/>
              </a:ext>
            </a:extLst>
          </p:cNvPr>
          <p:cNvSpPr>
            <a:spLocks noChangeArrowheads="1"/>
          </p:cNvSpPr>
          <p:nvPr/>
        </p:nvSpPr>
        <p:spPr bwMode="auto">
          <a:xfrm>
            <a:off x="228600" y="4876800"/>
            <a:ext cx="8763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 se toma una barra rígida (por ejemplo una pluma o un lápiz y se mueve hacia delante y atrás sobre el eje X de un plano horizontal XY, de tal forma que todos los puntos de la barra se muevan a la misma velocidad, entonces el punto inicial de la barra y el punto final se mueven a la misma velocidad, o sea que todos los punto de la barra se mueven de la misma forma, al mismo tiempo y</a:t>
            </a: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la misma velocidad.</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0483" name="Group 13">
            <a:extLst>
              <a:ext uri="{FF2B5EF4-FFF2-40B4-BE49-F238E27FC236}">
                <a16:creationId xmlns:a16="http://schemas.microsoft.com/office/drawing/2014/main" id="{5BD13E4E-BA60-49B7-BED1-4D885E3E8F4B}"/>
              </a:ext>
            </a:extLst>
          </p:cNvPr>
          <p:cNvGrpSpPr>
            <a:grpSpLocks/>
          </p:cNvGrpSpPr>
          <p:nvPr/>
        </p:nvGrpSpPr>
        <p:grpSpPr bwMode="auto">
          <a:xfrm>
            <a:off x="1371600" y="457200"/>
            <a:ext cx="6248400" cy="4267200"/>
            <a:chOff x="864" y="288"/>
            <a:chExt cx="3936" cy="2688"/>
          </a:xfrm>
        </p:grpSpPr>
        <p:sp>
          <p:nvSpPr>
            <p:cNvPr id="20484" name="Line 3">
              <a:extLst>
                <a:ext uri="{FF2B5EF4-FFF2-40B4-BE49-F238E27FC236}">
                  <a16:creationId xmlns:a16="http://schemas.microsoft.com/office/drawing/2014/main" id="{8E6678A6-2A18-44DF-A766-5FFBEA2C5DE5}"/>
                </a:ext>
              </a:extLst>
            </p:cNvPr>
            <p:cNvSpPr>
              <a:spLocks noChangeShapeType="1"/>
            </p:cNvSpPr>
            <p:nvPr/>
          </p:nvSpPr>
          <p:spPr bwMode="auto">
            <a:xfrm>
              <a:off x="1344" y="299"/>
              <a:ext cx="0" cy="23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5" name="Freeform 4">
              <a:extLst>
                <a:ext uri="{FF2B5EF4-FFF2-40B4-BE49-F238E27FC236}">
                  <a16:creationId xmlns:a16="http://schemas.microsoft.com/office/drawing/2014/main" id="{A145FAB7-91E1-4ADC-95D3-9BE4B5AA479D}"/>
                </a:ext>
              </a:extLst>
            </p:cNvPr>
            <p:cNvSpPr>
              <a:spLocks/>
            </p:cNvSpPr>
            <p:nvPr/>
          </p:nvSpPr>
          <p:spPr bwMode="auto">
            <a:xfrm>
              <a:off x="1371" y="2660"/>
              <a:ext cx="3429" cy="10"/>
            </a:xfrm>
            <a:custGeom>
              <a:avLst/>
              <a:gdLst>
                <a:gd name="T0" fmla="*/ 0 w 3900"/>
                <a:gd name="T1" fmla="*/ 12 h 9"/>
                <a:gd name="T2" fmla="*/ 2651 w 3900"/>
                <a:gd name="T3" fmla="*/ 0 h 9"/>
                <a:gd name="T4" fmla="*/ 0 60000 65536"/>
                <a:gd name="T5" fmla="*/ 0 60000 65536"/>
              </a:gdLst>
              <a:ahLst/>
              <a:cxnLst>
                <a:cxn ang="T4">
                  <a:pos x="T0" y="T1"/>
                </a:cxn>
                <a:cxn ang="T5">
                  <a:pos x="T2" y="T3"/>
                </a:cxn>
              </a:cxnLst>
              <a:rect l="0" t="0" r="r" b="b"/>
              <a:pathLst>
                <a:path w="3900" h="9">
                  <a:moveTo>
                    <a:pt x="0" y="9"/>
                  </a:moveTo>
                  <a:lnTo>
                    <a:pt x="390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6" name="Text Box 5">
              <a:extLst>
                <a:ext uri="{FF2B5EF4-FFF2-40B4-BE49-F238E27FC236}">
                  <a16:creationId xmlns:a16="http://schemas.microsoft.com/office/drawing/2014/main" id="{66464A08-84DA-486B-B9D3-B412D3A8569E}"/>
                </a:ext>
              </a:extLst>
            </p:cNvPr>
            <p:cNvSpPr txBox="1">
              <a:spLocks noChangeArrowheads="1"/>
            </p:cNvSpPr>
            <p:nvPr/>
          </p:nvSpPr>
          <p:spPr bwMode="auto">
            <a:xfrm>
              <a:off x="4137" y="2662"/>
              <a:ext cx="362"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7" name="Text Box 6">
              <a:extLst>
                <a:ext uri="{FF2B5EF4-FFF2-40B4-BE49-F238E27FC236}">
                  <a16:creationId xmlns:a16="http://schemas.microsoft.com/office/drawing/2014/main" id="{4E446AE0-069D-430A-A717-A0C831ECF253}"/>
                </a:ext>
              </a:extLst>
            </p:cNvPr>
            <p:cNvSpPr txBox="1">
              <a:spLocks noChangeArrowheads="1"/>
            </p:cNvSpPr>
            <p:nvPr/>
          </p:nvSpPr>
          <p:spPr bwMode="auto">
            <a:xfrm>
              <a:off x="864" y="288"/>
              <a:ext cx="3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8" name="Line 7">
              <a:extLst>
                <a:ext uri="{FF2B5EF4-FFF2-40B4-BE49-F238E27FC236}">
                  <a16:creationId xmlns:a16="http://schemas.microsoft.com/office/drawing/2014/main" id="{06555A1D-3642-4815-90E5-4FF65E319C04}"/>
                </a:ext>
              </a:extLst>
            </p:cNvPr>
            <p:cNvSpPr>
              <a:spLocks noChangeShapeType="1"/>
            </p:cNvSpPr>
            <p:nvPr/>
          </p:nvSpPr>
          <p:spPr bwMode="auto">
            <a:xfrm>
              <a:off x="2536" y="516"/>
              <a:ext cx="0" cy="172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9" name="Line 8">
              <a:extLst>
                <a:ext uri="{FF2B5EF4-FFF2-40B4-BE49-F238E27FC236}">
                  <a16:creationId xmlns:a16="http://schemas.microsoft.com/office/drawing/2014/main" id="{DEFB1810-3C08-4C86-B842-A36F3198BE1F}"/>
                </a:ext>
              </a:extLst>
            </p:cNvPr>
            <p:cNvSpPr>
              <a:spLocks noChangeShapeType="1"/>
            </p:cNvSpPr>
            <p:nvPr/>
          </p:nvSpPr>
          <p:spPr bwMode="auto">
            <a:xfrm>
              <a:off x="1940" y="516"/>
              <a:ext cx="0" cy="172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90" name="Line 10">
              <a:extLst>
                <a:ext uri="{FF2B5EF4-FFF2-40B4-BE49-F238E27FC236}">
                  <a16:creationId xmlns:a16="http://schemas.microsoft.com/office/drawing/2014/main" id="{99C7299E-D1B5-4BEA-A45B-5BBC95C50C3A}"/>
                </a:ext>
              </a:extLst>
            </p:cNvPr>
            <p:cNvSpPr>
              <a:spLocks noChangeShapeType="1"/>
            </p:cNvSpPr>
            <p:nvPr/>
          </p:nvSpPr>
          <p:spPr bwMode="auto">
            <a:xfrm>
              <a:off x="1931" y="517"/>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91" name="Line 11">
              <a:extLst>
                <a:ext uri="{FF2B5EF4-FFF2-40B4-BE49-F238E27FC236}">
                  <a16:creationId xmlns:a16="http://schemas.microsoft.com/office/drawing/2014/main" id="{B9D785E4-BC60-4CDE-9216-10441C696753}"/>
                </a:ext>
              </a:extLst>
            </p:cNvPr>
            <p:cNvSpPr>
              <a:spLocks noChangeShapeType="1"/>
            </p:cNvSpPr>
            <p:nvPr/>
          </p:nvSpPr>
          <p:spPr bwMode="auto">
            <a:xfrm>
              <a:off x="1931" y="2243"/>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92" name="Line 12">
              <a:extLst>
                <a:ext uri="{FF2B5EF4-FFF2-40B4-BE49-F238E27FC236}">
                  <a16:creationId xmlns:a16="http://schemas.microsoft.com/office/drawing/2014/main" id="{338845DC-A91A-421A-B1B5-E277BC6DB6F5}"/>
                </a:ext>
              </a:extLst>
            </p:cNvPr>
            <p:cNvSpPr>
              <a:spLocks noChangeShapeType="1"/>
            </p:cNvSpPr>
            <p:nvPr/>
          </p:nvSpPr>
          <p:spPr bwMode="auto">
            <a:xfrm>
              <a:off x="2064" y="2304"/>
              <a:ext cx="1728"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7665481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4">
            <a:extLst>
              <a:ext uri="{FF2B5EF4-FFF2-40B4-BE49-F238E27FC236}">
                <a16:creationId xmlns:a16="http://schemas.microsoft.com/office/drawing/2014/main" id="{B5B4CB23-747E-406A-92C1-7677F38123BA}"/>
              </a:ext>
            </a:extLst>
          </p:cNvPr>
          <p:cNvSpPr>
            <a:spLocks noChangeArrowheads="1"/>
          </p:cNvSpPr>
          <p:nvPr/>
        </p:nvSpPr>
        <p:spPr bwMode="auto">
          <a:xfrm>
            <a:off x="228600" y="4876800"/>
            <a:ext cx="8763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 se toma una barra rígida (por ejemplo una pluma o un lápiz y se mueve hacia delante y atrás sobre el eje X de un plano horizontal XY, de tal forma que todos los puntos de la barra se muevan a la misma velocidad, entonces el punto inicial de la barra y el punto final se mueven a la misma velocidad, o sea que todos los punto de la barra se mueven de la misma forma, al mismo tiempo y</a:t>
            </a: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la misma velocidad.</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1507" name="Group 21">
            <a:extLst>
              <a:ext uri="{FF2B5EF4-FFF2-40B4-BE49-F238E27FC236}">
                <a16:creationId xmlns:a16="http://schemas.microsoft.com/office/drawing/2014/main" id="{4961FAD7-E28F-4218-8E10-E67526353D09}"/>
              </a:ext>
            </a:extLst>
          </p:cNvPr>
          <p:cNvGrpSpPr>
            <a:grpSpLocks/>
          </p:cNvGrpSpPr>
          <p:nvPr/>
        </p:nvGrpSpPr>
        <p:grpSpPr bwMode="auto">
          <a:xfrm>
            <a:off x="1371600" y="457200"/>
            <a:ext cx="6248400" cy="4267200"/>
            <a:chOff x="864" y="288"/>
            <a:chExt cx="3936" cy="2688"/>
          </a:xfrm>
        </p:grpSpPr>
        <p:sp>
          <p:nvSpPr>
            <p:cNvPr id="21508" name="Line 13">
              <a:extLst>
                <a:ext uri="{FF2B5EF4-FFF2-40B4-BE49-F238E27FC236}">
                  <a16:creationId xmlns:a16="http://schemas.microsoft.com/office/drawing/2014/main" id="{A64B09DA-3662-44DE-927B-19CD0B61044E}"/>
                </a:ext>
              </a:extLst>
            </p:cNvPr>
            <p:cNvSpPr>
              <a:spLocks noChangeShapeType="1"/>
            </p:cNvSpPr>
            <p:nvPr/>
          </p:nvSpPr>
          <p:spPr bwMode="auto">
            <a:xfrm>
              <a:off x="1344" y="299"/>
              <a:ext cx="0" cy="23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09" name="Freeform 12">
              <a:extLst>
                <a:ext uri="{FF2B5EF4-FFF2-40B4-BE49-F238E27FC236}">
                  <a16:creationId xmlns:a16="http://schemas.microsoft.com/office/drawing/2014/main" id="{9DC2312F-4BAB-4E0B-969B-7CACE9D16C54}"/>
                </a:ext>
              </a:extLst>
            </p:cNvPr>
            <p:cNvSpPr>
              <a:spLocks/>
            </p:cNvSpPr>
            <p:nvPr/>
          </p:nvSpPr>
          <p:spPr bwMode="auto">
            <a:xfrm>
              <a:off x="1371" y="2660"/>
              <a:ext cx="3429" cy="10"/>
            </a:xfrm>
            <a:custGeom>
              <a:avLst/>
              <a:gdLst>
                <a:gd name="T0" fmla="*/ 0 w 3900"/>
                <a:gd name="T1" fmla="*/ 12 h 9"/>
                <a:gd name="T2" fmla="*/ 2651 w 3900"/>
                <a:gd name="T3" fmla="*/ 0 h 9"/>
                <a:gd name="T4" fmla="*/ 0 60000 65536"/>
                <a:gd name="T5" fmla="*/ 0 60000 65536"/>
              </a:gdLst>
              <a:ahLst/>
              <a:cxnLst>
                <a:cxn ang="T4">
                  <a:pos x="T0" y="T1"/>
                </a:cxn>
                <a:cxn ang="T5">
                  <a:pos x="T2" y="T3"/>
                </a:cxn>
              </a:cxnLst>
              <a:rect l="0" t="0" r="r" b="b"/>
              <a:pathLst>
                <a:path w="3900" h="9">
                  <a:moveTo>
                    <a:pt x="0" y="9"/>
                  </a:moveTo>
                  <a:lnTo>
                    <a:pt x="390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0" name="Text Box 11">
              <a:extLst>
                <a:ext uri="{FF2B5EF4-FFF2-40B4-BE49-F238E27FC236}">
                  <a16:creationId xmlns:a16="http://schemas.microsoft.com/office/drawing/2014/main" id="{D1852EC8-2B75-4405-BC9B-0B4CF94FF65D}"/>
                </a:ext>
              </a:extLst>
            </p:cNvPr>
            <p:cNvSpPr txBox="1">
              <a:spLocks noChangeArrowheads="1"/>
            </p:cNvSpPr>
            <p:nvPr/>
          </p:nvSpPr>
          <p:spPr bwMode="auto">
            <a:xfrm>
              <a:off x="4137" y="2662"/>
              <a:ext cx="362"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1" name="Text Box 10">
              <a:extLst>
                <a:ext uri="{FF2B5EF4-FFF2-40B4-BE49-F238E27FC236}">
                  <a16:creationId xmlns:a16="http://schemas.microsoft.com/office/drawing/2014/main" id="{7FA475EF-1E84-41C4-B9E2-DD06B71E61C8}"/>
                </a:ext>
              </a:extLst>
            </p:cNvPr>
            <p:cNvSpPr txBox="1">
              <a:spLocks noChangeArrowheads="1"/>
            </p:cNvSpPr>
            <p:nvPr/>
          </p:nvSpPr>
          <p:spPr bwMode="auto">
            <a:xfrm>
              <a:off x="864" y="288"/>
              <a:ext cx="3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2" name="Line 9">
              <a:extLst>
                <a:ext uri="{FF2B5EF4-FFF2-40B4-BE49-F238E27FC236}">
                  <a16:creationId xmlns:a16="http://schemas.microsoft.com/office/drawing/2014/main" id="{6AD88F81-C015-46B5-909B-1FA49B969F6D}"/>
                </a:ext>
              </a:extLst>
            </p:cNvPr>
            <p:cNvSpPr>
              <a:spLocks noChangeShapeType="1"/>
            </p:cNvSpPr>
            <p:nvPr/>
          </p:nvSpPr>
          <p:spPr bwMode="auto">
            <a:xfrm>
              <a:off x="2536" y="516"/>
              <a:ext cx="0" cy="172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3" name="Line 8">
              <a:extLst>
                <a:ext uri="{FF2B5EF4-FFF2-40B4-BE49-F238E27FC236}">
                  <a16:creationId xmlns:a16="http://schemas.microsoft.com/office/drawing/2014/main" id="{60BC2EFE-574D-4083-A2F1-26E2066455F3}"/>
                </a:ext>
              </a:extLst>
            </p:cNvPr>
            <p:cNvSpPr>
              <a:spLocks noChangeShapeType="1"/>
            </p:cNvSpPr>
            <p:nvPr/>
          </p:nvSpPr>
          <p:spPr bwMode="auto">
            <a:xfrm>
              <a:off x="1940" y="516"/>
              <a:ext cx="0" cy="172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4" name="Line 6">
              <a:extLst>
                <a:ext uri="{FF2B5EF4-FFF2-40B4-BE49-F238E27FC236}">
                  <a16:creationId xmlns:a16="http://schemas.microsoft.com/office/drawing/2014/main" id="{323F6EF1-14C1-4700-AD6D-3A707613BF36}"/>
                </a:ext>
              </a:extLst>
            </p:cNvPr>
            <p:cNvSpPr>
              <a:spLocks noChangeShapeType="1"/>
            </p:cNvSpPr>
            <p:nvPr/>
          </p:nvSpPr>
          <p:spPr bwMode="auto">
            <a:xfrm>
              <a:off x="3121" y="504"/>
              <a:ext cx="0" cy="172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5" name="Line 5">
              <a:extLst>
                <a:ext uri="{FF2B5EF4-FFF2-40B4-BE49-F238E27FC236}">
                  <a16:creationId xmlns:a16="http://schemas.microsoft.com/office/drawing/2014/main" id="{2A6AFB93-0066-4E60-9B41-03A36144FEB0}"/>
                </a:ext>
              </a:extLst>
            </p:cNvPr>
            <p:cNvSpPr>
              <a:spLocks noChangeShapeType="1"/>
            </p:cNvSpPr>
            <p:nvPr/>
          </p:nvSpPr>
          <p:spPr bwMode="auto">
            <a:xfrm>
              <a:off x="1931" y="517"/>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6" name="Line 4">
              <a:extLst>
                <a:ext uri="{FF2B5EF4-FFF2-40B4-BE49-F238E27FC236}">
                  <a16:creationId xmlns:a16="http://schemas.microsoft.com/office/drawing/2014/main" id="{A57AB2E0-124C-4E1C-BD5E-B8C53512B9E2}"/>
                </a:ext>
              </a:extLst>
            </p:cNvPr>
            <p:cNvSpPr>
              <a:spLocks noChangeShapeType="1"/>
            </p:cNvSpPr>
            <p:nvPr/>
          </p:nvSpPr>
          <p:spPr bwMode="auto">
            <a:xfrm>
              <a:off x="1931" y="2243"/>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7" name="Line 20">
              <a:extLst>
                <a:ext uri="{FF2B5EF4-FFF2-40B4-BE49-F238E27FC236}">
                  <a16:creationId xmlns:a16="http://schemas.microsoft.com/office/drawing/2014/main" id="{CDE42179-B669-4186-9CF2-E5CBCD7F589B}"/>
                </a:ext>
              </a:extLst>
            </p:cNvPr>
            <p:cNvSpPr>
              <a:spLocks noChangeShapeType="1"/>
            </p:cNvSpPr>
            <p:nvPr/>
          </p:nvSpPr>
          <p:spPr bwMode="auto">
            <a:xfrm>
              <a:off x="2064" y="2304"/>
              <a:ext cx="1728"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8688158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050">
            <a:extLst>
              <a:ext uri="{FF2B5EF4-FFF2-40B4-BE49-F238E27FC236}">
                <a16:creationId xmlns:a16="http://schemas.microsoft.com/office/drawing/2014/main" id="{FDD655E7-8DA4-48C6-8808-1E04E10F9532}"/>
              </a:ext>
            </a:extLst>
          </p:cNvPr>
          <p:cNvSpPr>
            <a:spLocks noChangeArrowheads="1"/>
          </p:cNvSpPr>
          <p:nvPr/>
        </p:nvSpPr>
        <p:spPr bwMode="auto">
          <a:xfrm>
            <a:off x="228600" y="4876800"/>
            <a:ext cx="8763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 se toma una barra rígida (por ejemplo una pluma o un lápiz y se mueve hacia delante y atrás sobre el eje X de un plano horizontal XY, de tal forma que todos los puntos de la barra se muevan a la misma velocidad, entonces el punto inicial de la barra y el punto final se mueven a la misma velocidad, o sea que todos los punto de la barra se mueven de la misma forma, al mismo tiempo y</a:t>
            </a: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la misma velocidad.</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2531" name="Group 2051">
            <a:extLst>
              <a:ext uri="{FF2B5EF4-FFF2-40B4-BE49-F238E27FC236}">
                <a16:creationId xmlns:a16="http://schemas.microsoft.com/office/drawing/2014/main" id="{7EA7B69A-C5EA-4AFE-A1C5-C854F127CD92}"/>
              </a:ext>
            </a:extLst>
          </p:cNvPr>
          <p:cNvGrpSpPr>
            <a:grpSpLocks/>
          </p:cNvGrpSpPr>
          <p:nvPr/>
        </p:nvGrpSpPr>
        <p:grpSpPr bwMode="auto">
          <a:xfrm>
            <a:off x="1371600" y="457200"/>
            <a:ext cx="6248400" cy="4267200"/>
            <a:chOff x="1008" y="288"/>
            <a:chExt cx="3638" cy="2304"/>
          </a:xfrm>
        </p:grpSpPr>
        <p:sp>
          <p:nvSpPr>
            <p:cNvPr id="22533" name="Line 2052">
              <a:extLst>
                <a:ext uri="{FF2B5EF4-FFF2-40B4-BE49-F238E27FC236}">
                  <a16:creationId xmlns:a16="http://schemas.microsoft.com/office/drawing/2014/main" id="{13A897EC-568B-44A3-BA5D-552622002918}"/>
                </a:ext>
              </a:extLst>
            </p:cNvPr>
            <p:cNvSpPr>
              <a:spLocks noChangeShapeType="1"/>
            </p:cNvSpPr>
            <p:nvPr/>
          </p:nvSpPr>
          <p:spPr bwMode="auto">
            <a:xfrm>
              <a:off x="1452" y="297"/>
              <a:ext cx="0" cy="20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34" name="Freeform 2053">
              <a:extLst>
                <a:ext uri="{FF2B5EF4-FFF2-40B4-BE49-F238E27FC236}">
                  <a16:creationId xmlns:a16="http://schemas.microsoft.com/office/drawing/2014/main" id="{E0A2154A-F1C8-4D87-B9F6-986CCB500116}"/>
                </a:ext>
              </a:extLst>
            </p:cNvPr>
            <p:cNvSpPr>
              <a:spLocks/>
            </p:cNvSpPr>
            <p:nvPr/>
          </p:nvSpPr>
          <p:spPr bwMode="auto">
            <a:xfrm>
              <a:off x="1477" y="2321"/>
              <a:ext cx="3169" cy="9"/>
            </a:xfrm>
            <a:custGeom>
              <a:avLst/>
              <a:gdLst>
                <a:gd name="T0" fmla="*/ 0 w 3900"/>
                <a:gd name="T1" fmla="*/ 9 h 9"/>
                <a:gd name="T2" fmla="*/ 2092 w 3900"/>
                <a:gd name="T3" fmla="*/ 0 h 9"/>
                <a:gd name="T4" fmla="*/ 0 60000 65536"/>
                <a:gd name="T5" fmla="*/ 0 60000 65536"/>
              </a:gdLst>
              <a:ahLst/>
              <a:cxnLst>
                <a:cxn ang="T4">
                  <a:pos x="T0" y="T1"/>
                </a:cxn>
                <a:cxn ang="T5">
                  <a:pos x="T2" y="T3"/>
                </a:cxn>
              </a:cxnLst>
              <a:rect l="0" t="0" r="r" b="b"/>
              <a:pathLst>
                <a:path w="3900" h="9">
                  <a:moveTo>
                    <a:pt x="0" y="9"/>
                  </a:moveTo>
                  <a:lnTo>
                    <a:pt x="390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35" name="Text Box 2054">
              <a:extLst>
                <a:ext uri="{FF2B5EF4-FFF2-40B4-BE49-F238E27FC236}">
                  <a16:creationId xmlns:a16="http://schemas.microsoft.com/office/drawing/2014/main" id="{8ECA2C00-D7E9-4455-9F7A-41A504705F05}"/>
                </a:ext>
              </a:extLst>
            </p:cNvPr>
            <p:cNvSpPr txBox="1">
              <a:spLocks noChangeArrowheads="1"/>
            </p:cNvSpPr>
            <p:nvPr/>
          </p:nvSpPr>
          <p:spPr bwMode="auto">
            <a:xfrm>
              <a:off x="4033" y="2323"/>
              <a:ext cx="3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36" name="Text Box 2055">
              <a:extLst>
                <a:ext uri="{FF2B5EF4-FFF2-40B4-BE49-F238E27FC236}">
                  <a16:creationId xmlns:a16="http://schemas.microsoft.com/office/drawing/2014/main" id="{FCFABD92-608D-4775-9E02-8AD11BE8A460}"/>
                </a:ext>
              </a:extLst>
            </p:cNvPr>
            <p:cNvSpPr txBox="1">
              <a:spLocks noChangeArrowheads="1"/>
            </p:cNvSpPr>
            <p:nvPr/>
          </p:nvSpPr>
          <p:spPr bwMode="auto">
            <a:xfrm>
              <a:off x="1008" y="288"/>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2537" name="Group 2056">
              <a:extLst>
                <a:ext uri="{FF2B5EF4-FFF2-40B4-BE49-F238E27FC236}">
                  <a16:creationId xmlns:a16="http://schemas.microsoft.com/office/drawing/2014/main" id="{086D3E80-8B82-4C14-8C6B-68DF51FFB9ED}"/>
                </a:ext>
              </a:extLst>
            </p:cNvPr>
            <p:cNvGrpSpPr>
              <a:grpSpLocks/>
            </p:cNvGrpSpPr>
            <p:nvPr/>
          </p:nvGrpSpPr>
          <p:grpSpPr bwMode="auto">
            <a:xfrm>
              <a:off x="1994" y="473"/>
              <a:ext cx="1874" cy="1491"/>
              <a:chOff x="4675" y="5717"/>
              <a:chExt cx="2306" cy="1481"/>
            </a:xfrm>
          </p:grpSpPr>
          <p:sp>
            <p:nvSpPr>
              <p:cNvPr id="22538" name="Line 2057">
                <a:extLst>
                  <a:ext uri="{FF2B5EF4-FFF2-40B4-BE49-F238E27FC236}">
                    <a16:creationId xmlns:a16="http://schemas.microsoft.com/office/drawing/2014/main" id="{568588C1-4DBB-4C14-BFDB-982EABB36FC3}"/>
                  </a:ext>
                </a:extLst>
              </p:cNvPr>
              <p:cNvSpPr>
                <a:spLocks noChangeShapeType="1"/>
              </p:cNvSpPr>
              <p:nvPr/>
            </p:nvSpPr>
            <p:spPr bwMode="auto">
              <a:xfrm>
                <a:off x="5363" y="5727"/>
                <a:ext cx="0" cy="1468"/>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39" name="Line 2058">
                <a:extLst>
                  <a:ext uri="{FF2B5EF4-FFF2-40B4-BE49-F238E27FC236}">
                    <a16:creationId xmlns:a16="http://schemas.microsoft.com/office/drawing/2014/main" id="{6D77FE32-F9C4-4BB6-AFA7-9C5C90EAB6C2}"/>
                  </a:ext>
                </a:extLst>
              </p:cNvPr>
              <p:cNvSpPr>
                <a:spLocks noChangeShapeType="1"/>
              </p:cNvSpPr>
              <p:nvPr/>
            </p:nvSpPr>
            <p:spPr bwMode="auto">
              <a:xfrm>
                <a:off x="4685" y="5727"/>
                <a:ext cx="0" cy="146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40" name="Line 2059">
                <a:extLst>
                  <a:ext uri="{FF2B5EF4-FFF2-40B4-BE49-F238E27FC236}">
                    <a16:creationId xmlns:a16="http://schemas.microsoft.com/office/drawing/2014/main" id="{4821CF22-CDE9-408C-882D-0690BB139A23}"/>
                  </a:ext>
                </a:extLst>
              </p:cNvPr>
              <p:cNvSpPr>
                <a:spLocks noChangeShapeType="1"/>
              </p:cNvSpPr>
              <p:nvPr/>
            </p:nvSpPr>
            <p:spPr bwMode="auto">
              <a:xfrm>
                <a:off x="6981" y="5717"/>
                <a:ext cx="0" cy="146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41" name="Line 2060">
                <a:extLst>
                  <a:ext uri="{FF2B5EF4-FFF2-40B4-BE49-F238E27FC236}">
                    <a16:creationId xmlns:a16="http://schemas.microsoft.com/office/drawing/2014/main" id="{CC43A768-D391-4002-9AF7-2DBF483A2C41}"/>
                  </a:ext>
                </a:extLst>
              </p:cNvPr>
              <p:cNvSpPr>
                <a:spLocks noChangeShapeType="1"/>
              </p:cNvSpPr>
              <p:nvPr/>
            </p:nvSpPr>
            <p:spPr bwMode="auto">
              <a:xfrm>
                <a:off x="6029" y="5717"/>
                <a:ext cx="0" cy="1468"/>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42" name="Line 2061">
                <a:extLst>
                  <a:ext uri="{FF2B5EF4-FFF2-40B4-BE49-F238E27FC236}">
                    <a16:creationId xmlns:a16="http://schemas.microsoft.com/office/drawing/2014/main" id="{240090E8-1395-4AEB-8461-D24C7FB6EF23}"/>
                  </a:ext>
                </a:extLst>
              </p:cNvPr>
              <p:cNvSpPr>
                <a:spLocks noChangeShapeType="1"/>
              </p:cNvSpPr>
              <p:nvPr/>
            </p:nvSpPr>
            <p:spPr bwMode="auto">
              <a:xfrm>
                <a:off x="4675" y="5728"/>
                <a:ext cx="2282"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43" name="Line 2062">
                <a:extLst>
                  <a:ext uri="{FF2B5EF4-FFF2-40B4-BE49-F238E27FC236}">
                    <a16:creationId xmlns:a16="http://schemas.microsoft.com/office/drawing/2014/main" id="{C0506782-0F24-4ACD-B04B-8CA4BEBB0456}"/>
                  </a:ext>
                </a:extLst>
              </p:cNvPr>
              <p:cNvSpPr>
                <a:spLocks noChangeShapeType="1"/>
              </p:cNvSpPr>
              <p:nvPr/>
            </p:nvSpPr>
            <p:spPr bwMode="auto">
              <a:xfrm>
                <a:off x="4675" y="7198"/>
                <a:ext cx="2282"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grpSp>
      <p:sp>
        <p:nvSpPr>
          <p:cNvPr id="22532" name="Line 2063">
            <a:extLst>
              <a:ext uri="{FF2B5EF4-FFF2-40B4-BE49-F238E27FC236}">
                <a16:creationId xmlns:a16="http://schemas.microsoft.com/office/drawing/2014/main" id="{3F893E4D-B2D5-4EAF-ADE5-4FF4B291D2FC}"/>
              </a:ext>
            </a:extLst>
          </p:cNvPr>
          <p:cNvSpPr>
            <a:spLocks noChangeShapeType="1"/>
          </p:cNvSpPr>
          <p:nvPr/>
        </p:nvSpPr>
        <p:spPr bwMode="auto">
          <a:xfrm>
            <a:off x="3276600" y="3657600"/>
            <a:ext cx="2743200"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327913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074">
            <a:extLst>
              <a:ext uri="{FF2B5EF4-FFF2-40B4-BE49-F238E27FC236}">
                <a16:creationId xmlns:a16="http://schemas.microsoft.com/office/drawing/2014/main" id="{6E6C63D0-9A56-4E68-9136-350F52B01B1C}"/>
              </a:ext>
            </a:extLst>
          </p:cNvPr>
          <p:cNvSpPr>
            <a:spLocks noChangeArrowheads="1"/>
          </p:cNvSpPr>
          <p:nvPr/>
        </p:nvSpPr>
        <p:spPr bwMode="auto">
          <a:xfrm>
            <a:off x="152400" y="4724400"/>
            <a:ext cx="8763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Ahora si se dibuja una figura en el plano XY, y se pone en un extremo de la barra un punzón y en el otro una pluma, entonces si se mueve la barra en forma paralela al eje X  de tal forma que el punzón siga la forma de la figura dibujada, en el otro extremo de la barra se va dibujando al mismo tiempo una figura igual a la original.</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O sea que </a:t>
            </a:r>
            <a:r>
              <a:rPr kumimoji="0" lang="es-MX" altLang="es-MX" sz="20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que se detecta con el punzón, se refleja en forma instantánea en el otro extremo de la barra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3555" name="Group 3084">
            <a:extLst>
              <a:ext uri="{FF2B5EF4-FFF2-40B4-BE49-F238E27FC236}">
                <a16:creationId xmlns:a16="http://schemas.microsoft.com/office/drawing/2014/main" id="{1AB0D477-EC80-4B1B-8009-D84AF11DD042}"/>
              </a:ext>
            </a:extLst>
          </p:cNvPr>
          <p:cNvGrpSpPr>
            <a:grpSpLocks/>
          </p:cNvGrpSpPr>
          <p:nvPr/>
        </p:nvGrpSpPr>
        <p:grpSpPr bwMode="auto">
          <a:xfrm>
            <a:off x="1066800" y="381000"/>
            <a:ext cx="6934200" cy="4114800"/>
            <a:chOff x="672" y="240"/>
            <a:chExt cx="4368" cy="2592"/>
          </a:xfrm>
        </p:grpSpPr>
        <p:sp>
          <p:nvSpPr>
            <p:cNvPr id="23556" name="Text Box 3075">
              <a:extLst>
                <a:ext uri="{FF2B5EF4-FFF2-40B4-BE49-F238E27FC236}">
                  <a16:creationId xmlns:a16="http://schemas.microsoft.com/office/drawing/2014/main" id="{45AC45C5-8D6A-46EF-BA89-A6E7445AF11A}"/>
                </a:ext>
              </a:extLst>
            </p:cNvPr>
            <p:cNvSpPr txBox="1">
              <a:spLocks noChangeArrowheads="1"/>
            </p:cNvSpPr>
            <p:nvPr/>
          </p:nvSpPr>
          <p:spPr bwMode="auto">
            <a:xfrm>
              <a:off x="4278" y="2475"/>
              <a:ext cx="30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57" name="Line 3076">
              <a:extLst>
                <a:ext uri="{FF2B5EF4-FFF2-40B4-BE49-F238E27FC236}">
                  <a16:creationId xmlns:a16="http://schemas.microsoft.com/office/drawing/2014/main" id="{B6C3A4C4-BCB2-41FE-9323-F6C74191CBDF}"/>
                </a:ext>
              </a:extLst>
            </p:cNvPr>
            <p:cNvSpPr>
              <a:spLocks noChangeShapeType="1"/>
            </p:cNvSpPr>
            <p:nvPr/>
          </p:nvSpPr>
          <p:spPr bwMode="auto">
            <a:xfrm>
              <a:off x="986" y="250"/>
              <a:ext cx="0" cy="223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58" name="Freeform 3077">
              <a:extLst>
                <a:ext uri="{FF2B5EF4-FFF2-40B4-BE49-F238E27FC236}">
                  <a16:creationId xmlns:a16="http://schemas.microsoft.com/office/drawing/2014/main" id="{08502C17-C537-44C7-BB2F-51EFB06667CA}"/>
                </a:ext>
              </a:extLst>
            </p:cNvPr>
            <p:cNvSpPr>
              <a:spLocks/>
            </p:cNvSpPr>
            <p:nvPr/>
          </p:nvSpPr>
          <p:spPr bwMode="auto">
            <a:xfrm>
              <a:off x="966" y="2476"/>
              <a:ext cx="4074" cy="7"/>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59" name="Text Box 3078">
              <a:extLst>
                <a:ext uri="{FF2B5EF4-FFF2-40B4-BE49-F238E27FC236}">
                  <a16:creationId xmlns:a16="http://schemas.microsoft.com/office/drawing/2014/main" id="{FDC7E04F-905A-4B2C-BD45-BA3F21865AC2}"/>
                </a:ext>
              </a:extLst>
            </p:cNvPr>
            <p:cNvSpPr txBox="1">
              <a:spLocks noChangeArrowheads="1"/>
            </p:cNvSpPr>
            <p:nvPr/>
          </p:nvSpPr>
          <p:spPr bwMode="auto">
            <a:xfrm>
              <a:off x="672" y="240"/>
              <a:ext cx="321"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60" name="Line 3080">
              <a:extLst>
                <a:ext uri="{FF2B5EF4-FFF2-40B4-BE49-F238E27FC236}">
                  <a16:creationId xmlns:a16="http://schemas.microsoft.com/office/drawing/2014/main" id="{906ADDCB-AC45-4764-983A-BC56735852CC}"/>
                </a:ext>
              </a:extLst>
            </p:cNvPr>
            <p:cNvSpPr>
              <a:spLocks noChangeShapeType="1"/>
            </p:cNvSpPr>
            <p:nvPr/>
          </p:nvSpPr>
          <p:spPr bwMode="auto">
            <a:xfrm>
              <a:off x="1596" y="638"/>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61" name="Freeform 3081">
              <a:extLst>
                <a:ext uri="{FF2B5EF4-FFF2-40B4-BE49-F238E27FC236}">
                  <a16:creationId xmlns:a16="http://schemas.microsoft.com/office/drawing/2014/main" id="{A61999FF-0405-4A56-83C5-0D920F48C2A7}"/>
                </a:ext>
              </a:extLst>
            </p:cNvPr>
            <p:cNvSpPr>
              <a:spLocks/>
            </p:cNvSpPr>
            <p:nvPr/>
          </p:nvSpPr>
          <p:spPr bwMode="auto">
            <a:xfrm>
              <a:off x="1577" y="359"/>
              <a:ext cx="2449" cy="279"/>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62" name="Line 3083">
              <a:extLst>
                <a:ext uri="{FF2B5EF4-FFF2-40B4-BE49-F238E27FC236}">
                  <a16:creationId xmlns:a16="http://schemas.microsoft.com/office/drawing/2014/main" id="{A9ECDFEE-0330-4A7C-BB87-300626DD3D87}"/>
                </a:ext>
              </a:extLst>
            </p:cNvPr>
            <p:cNvSpPr>
              <a:spLocks noChangeShapeType="1"/>
            </p:cNvSpPr>
            <p:nvPr/>
          </p:nvSpPr>
          <p:spPr bwMode="auto">
            <a:xfrm>
              <a:off x="1204" y="2832"/>
              <a:ext cx="2986"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2423487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26">
            <a:extLst>
              <a:ext uri="{FF2B5EF4-FFF2-40B4-BE49-F238E27FC236}">
                <a16:creationId xmlns:a16="http://schemas.microsoft.com/office/drawing/2014/main" id="{82153462-2ACD-47E1-B70C-A503DBEBBF25}"/>
              </a:ext>
            </a:extLst>
          </p:cNvPr>
          <p:cNvSpPr>
            <a:spLocks noChangeArrowheads="1"/>
          </p:cNvSpPr>
          <p:nvPr/>
        </p:nvSpPr>
        <p:spPr bwMode="auto">
          <a:xfrm>
            <a:off x="152400" y="4724400"/>
            <a:ext cx="8763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Ahora si se dibuja una figura en el plano XY, y se pone en un extremo de la barra un punzón y en el otro una pluma, entonces si se mueve la barra en forma paralela al eje X  de tal forma que el punzón siga la forma de la figura dibujada, en el otro extremo de la barra se va dibujando al mismo tiempo una figura igual a la original.</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O sea que </a:t>
            </a:r>
            <a:r>
              <a:rPr kumimoji="0" lang="es-MX" altLang="es-MX" sz="20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que se detecta con el punzón, se refleja en forma instantánea en el otro extremo de la barra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4579" name="Group 1038">
            <a:extLst>
              <a:ext uri="{FF2B5EF4-FFF2-40B4-BE49-F238E27FC236}">
                <a16:creationId xmlns:a16="http://schemas.microsoft.com/office/drawing/2014/main" id="{C6811654-49C2-4B7C-BEED-AC2314489C73}"/>
              </a:ext>
            </a:extLst>
          </p:cNvPr>
          <p:cNvGrpSpPr>
            <a:grpSpLocks/>
          </p:cNvGrpSpPr>
          <p:nvPr/>
        </p:nvGrpSpPr>
        <p:grpSpPr bwMode="auto">
          <a:xfrm>
            <a:off x="1066800" y="381000"/>
            <a:ext cx="6934200" cy="4114800"/>
            <a:chOff x="672" y="240"/>
            <a:chExt cx="4368" cy="2592"/>
          </a:xfrm>
        </p:grpSpPr>
        <p:sp>
          <p:nvSpPr>
            <p:cNvPr id="24580" name="Text Box 1028">
              <a:extLst>
                <a:ext uri="{FF2B5EF4-FFF2-40B4-BE49-F238E27FC236}">
                  <a16:creationId xmlns:a16="http://schemas.microsoft.com/office/drawing/2014/main" id="{43B72FBF-A232-4F7D-8C71-B544D6D4E43D}"/>
                </a:ext>
              </a:extLst>
            </p:cNvPr>
            <p:cNvSpPr txBox="1">
              <a:spLocks noChangeArrowheads="1"/>
            </p:cNvSpPr>
            <p:nvPr/>
          </p:nvSpPr>
          <p:spPr bwMode="auto">
            <a:xfrm>
              <a:off x="4278" y="2475"/>
              <a:ext cx="30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1" name="Line 1029">
              <a:extLst>
                <a:ext uri="{FF2B5EF4-FFF2-40B4-BE49-F238E27FC236}">
                  <a16:creationId xmlns:a16="http://schemas.microsoft.com/office/drawing/2014/main" id="{D6D1EE38-F4B5-4790-B4EC-67DDCEEC1C50}"/>
                </a:ext>
              </a:extLst>
            </p:cNvPr>
            <p:cNvSpPr>
              <a:spLocks noChangeShapeType="1"/>
            </p:cNvSpPr>
            <p:nvPr/>
          </p:nvSpPr>
          <p:spPr bwMode="auto">
            <a:xfrm>
              <a:off x="986" y="250"/>
              <a:ext cx="0" cy="223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2" name="Freeform 1030">
              <a:extLst>
                <a:ext uri="{FF2B5EF4-FFF2-40B4-BE49-F238E27FC236}">
                  <a16:creationId xmlns:a16="http://schemas.microsoft.com/office/drawing/2014/main" id="{E2521AEE-10C4-4AD6-9C68-DBCEFCD73858}"/>
                </a:ext>
              </a:extLst>
            </p:cNvPr>
            <p:cNvSpPr>
              <a:spLocks/>
            </p:cNvSpPr>
            <p:nvPr/>
          </p:nvSpPr>
          <p:spPr bwMode="auto">
            <a:xfrm>
              <a:off x="966" y="2476"/>
              <a:ext cx="4074" cy="7"/>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3" name="Text Box 1031">
              <a:extLst>
                <a:ext uri="{FF2B5EF4-FFF2-40B4-BE49-F238E27FC236}">
                  <a16:creationId xmlns:a16="http://schemas.microsoft.com/office/drawing/2014/main" id="{08027B39-3B4B-4E33-93DF-05E948AB2131}"/>
                </a:ext>
              </a:extLst>
            </p:cNvPr>
            <p:cNvSpPr txBox="1">
              <a:spLocks noChangeArrowheads="1"/>
            </p:cNvSpPr>
            <p:nvPr/>
          </p:nvSpPr>
          <p:spPr bwMode="auto">
            <a:xfrm>
              <a:off x="672" y="240"/>
              <a:ext cx="321"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4" name="Line 1032">
              <a:extLst>
                <a:ext uri="{FF2B5EF4-FFF2-40B4-BE49-F238E27FC236}">
                  <a16:creationId xmlns:a16="http://schemas.microsoft.com/office/drawing/2014/main" id="{6D59EEEE-2A94-4D1A-AADF-D0F05F461241}"/>
                </a:ext>
              </a:extLst>
            </p:cNvPr>
            <p:cNvSpPr>
              <a:spLocks noChangeShapeType="1"/>
            </p:cNvSpPr>
            <p:nvPr/>
          </p:nvSpPr>
          <p:spPr bwMode="auto">
            <a:xfrm>
              <a:off x="2299" y="638"/>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5" name="Line 1033">
              <a:extLst>
                <a:ext uri="{FF2B5EF4-FFF2-40B4-BE49-F238E27FC236}">
                  <a16:creationId xmlns:a16="http://schemas.microsoft.com/office/drawing/2014/main" id="{F4D87535-F3CA-44E7-B67F-105BB7DB4DCF}"/>
                </a:ext>
              </a:extLst>
            </p:cNvPr>
            <p:cNvSpPr>
              <a:spLocks noChangeShapeType="1"/>
            </p:cNvSpPr>
            <p:nvPr/>
          </p:nvSpPr>
          <p:spPr bwMode="auto">
            <a:xfrm>
              <a:off x="1596" y="638"/>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6" name="Freeform 1035">
              <a:extLst>
                <a:ext uri="{FF2B5EF4-FFF2-40B4-BE49-F238E27FC236}">
                  <a16:creationId xmlns:a16="http://schemas.microsoft.com/office/drawing/2014/main" id="{0BBFF332-FF53-464D-B476-A862C7466142}"/>
                </a:ext>
              </a:extLst>
            </p:cNvPr>
            <p:cNvSpPr>
              <a:spLocks/>
            </p:cNvSpPr>
            <p:nvPr/>
          </p:nvSpPr>
          <p:spPr bwMode="auto">
            <a:xfrm>
              <a:off x="1577" y="359"/>
              <a:ext cx="2449" cy="279"/>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7" name="Freeform 1036">
              <a:extLst>
                <a:ext uri="{FF2B5EF4-FFF2-40B4-BE49-F238E27FC236}">
                  <a16:creationId xmlns:a16="http://schemas.microsoft.com/office/drawing/2014/main" id="{26ABF340-4A11-4BD3-8234-434AAA80BF55}"/>
                </a:ext>
              </a:extLst>
            </p:cNvPr>
            <p:cNvSpPr>
              <a:spLocks/>
            </p:cNvSpPr>
            <p:nvPr/>
          </p:nvSpPr>
          <p:spPr bwMode="auto">
            <a:xfrm>
              <a:off x="1584" y="2236"/>
              <a:ext cx="738" cy="46"/>
            </a:xfrm>
            <a:custGeom>
              <a:avLst/>
              <a:gdLst>
                <a:gd name="T0" fmla="*/ 0 w 738"/>
                <a:gd name="T1" fmla="*/ 46 h 46"/>
                <a:gd name="T2" fmla="*/ 738 w 738"/>
                <a:gd name="T3" fmla="*/ 0 h 46"/>
                <a:gd name="T4" fmla="*/ 0 60000 65536"/>
                <a:gd name="T5" fmla="*/ 0 60000 65536"/>
              </a:gdLst>
              <a:ahLst/>
              <a:cxnLst>
                <a:cxn ang="T4">
                  <a:pos x="T0" y="T1"/>
                </a:cxn>
                <a:cxn ang="T5">
                  <a:pos x="T2" y="T3"/>
                </a:cxn>
              </a:cxnLst>
              <a:rect l="0" t="0" r="r" b="b"/>
              <a:pathLst>
                <a:path w="738" h="46">
                  <a:moveTo>
                    <a:pt x="0" y="46"/>
                  </a:moveTo>
                  <a:cubicBezTo>
                    <a:pt x="123" y="38"/>
                    <a:pt x="615" y="8"/>
                    <a:pt x="738" y="0"/>
                  </a:cubicBezTo>
                </a:path>
              </a:pathLst>
            </a:custGeom>
            <a:noFill/>
            <a:ln w="6350">
              <a:solidFill>
                <a:srgbClr val="C0C0C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8" name="Line 1037">
              <a:extLst>
                <a:ext uri="{FF2B5EF4-FFF2-40B4-BE49-F238E27FC236}">
                  <a16:creationId xmlns:a16="http://schemas.microsoft.com/office/drawing/2014/main" id="{E2EF58B5-A65D-4249-90BE-E70B378A3039}"/>
                </a:ext>
              </a:extLst>
            </p:cNvPr>
            <p:cNvSpPr>
              <a:spLocks noChangeShapeType="1"/>
            </p:cNvSpPr>
            <p:nvPr/>
          </p:nvSpPr>
          <p:spPr bwMode="auto">
            <a:xfrm>
              <a:off x="1204" y="2832"/>
              <a:ext cx="2986"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3355686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a:extLst>
              <a:ext uri="{FF2B5EF4-FFF2-40B4-BE49-F238E27FC236}">
                <a16:creationId xmlns:a16="http://schemas.microsoft.com/office/drawing/2014/main" id="{A03CDBF6-FE1D-452C-A3A2-E2202C808D59}"/>
              </a:ext>
            </a:extLst>
          </p:cNvPr>
          <p:cNvSpPr>
            <a:spLocks noChangeArrowheads="1"/>
          </p:cNvSpPr>
          <p:nvPr/>
        </p:nvSpPr>
        <p:spPr bwMode="auto">
          <a:xfrm>
            <a:off x="152400" y="4724400"/>
            <a:ext cx="8763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Ahora si se dibuja una figura en el plano XY, y se pone en un extremo de la barra un punzón y en el otro una pluma, entonces si se mueve la barra en forma paralela al eje X  de tal forma que el punzón siga la forma de la figura dibujada, en el otro extremo de la barra se va dibujando al mismo tiempo una figura igual a la original.</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O sea que </a:t>
            </a:r>
            <a:r>
              <a:rPr kumimoji="0" lang="es-MX" altLang="es-MX" sz="20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que se detecta con el punzón, se refleja en forma instantánea en el otro extremo de la barra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3" name="Rectangle 1027">
            <a:extLst>
              <a:ext uri="{FF2B5EF4-FFF2-40B4-BE49-F238E27FC236}">
                <a16:creationId xmlns:a16="http://schemas.microsoft.com/office/drawing/2014/main" id="{B40DFA4E-17C2-4B87-890C-257C38012599}"/>
              </a:ext>
            </a:extLst>
          </p:cNvPr>
          <p:cNvSpPr>
            <a:spLocks noChangeArrowheads="1"/>
          </p:cNvSpPr>
          <p:nvPr/>
        </p:nvSpPr>
        <p:spPr bwMode="auto">
          <a:xfrm>
            <a:off x="4351338" y="3132138"/>
            <a:ext cx="3530600" cy="210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5604" name="Group 1039">
            <a:extLst>
              <a:ext uri="{FF2B5EF4-FFF2-40B4-BE49-F238E27FC236}">
                <a16:creationId xmlns:a16="http://schemas.microsoft.com/office/drawing/2014/main" id="{7A7575D7-DB07-4519-AAC0-D62018CE2012}"/>
              </a:ext>
            </a:extLst>
          </p:cNvPr>
          <p:cNvGrpSpPr>
            <a:grpSpLocks/>
          </p:cNvGrpSpPr>
          <p:nvPr/>
        </p:nvGrpSpPr>
        <p:grpSpPr bwMode="auto">
          <a:xfrm>
            <a:off x="1066800" y="381000"/>
            <a:ext cx="6934200" cy="4114800"/>
            <a:chOff x="672" y="240"/>
            <a:chExt cx="4368" cy="2592"/>
          </a:xfrm>
        </p:grpSpPr>
        <p:sp>
          <p:nvSpPr>
            <p:cNvPr id="25605" name="Text Box 1028">
              <a:extLst>
                <a:ext uri="{FF2B5EF4-FFF2-40B4-BE49-F238E27FC236}">
                  <a16:creationId xmlns:a16="http://schemas.microsoft.com/office/drawing/2014/main" id="{060F03E9-7B7B-4B2B-98C3-6F4954D3E2B1}"/>
                </a:ext>
              </a:extLst>
            </p:cNvPr>
            <p:cNvSpPr txBox="1">
              <a:spLocks noChangeArrowheads="1"/>
            </p:cNvSpPr>
            <p:nvPr/>
          </p:nvSpPr>
          <p:spPr bwMode="auto">
            <a:xfrm>
              <a:off x="4278" y="2475"/>
              <a:ext cx="30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6" name="Line 1029">
              <a:extLst>
                <a:ext uri="{FF2B5EF4-FFF2-40B4-BE49-F238E27FC236}">
                  <a16:creationId xmlns:a16="http://schemas.microsoft.com/office/drawing/2014/main" id="{54C07F96-436D-41B5-80AC-7793AE4DD0D0}"/>
                </a:ext>
              </a:extLst>
            </p:cNvPr>
            <p:cNvSpPr>
              <a:spLocks noChangeShapeType="1"/>
            </p:cNvSpPr>
            <p:nvPr/>
          </p:nvSpPr>
          <p:spPr bwMode="auto">
            <a:xfrm>
              <a:off x="986" y="250"/>
              <a:ext cx="0" cy="223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7" name="Freeform 1030">
              <a:extLst>
                <a:ext uri="{FF2B5EF4-FFF2-40B4-BE49-F238E27FC236}">
                  <a16:creationId xmlns:a16="http://schemas.microsoft.com/office/drawing/2014/main" id="{8E8DFF3F-44CE-4D67-88D2-47AF1B5F447B}"/>
                </a:ext>
              </a:extLst>
            </p:cNvPr>
            <p:cNvSpPr>
              <a:spLocks/>
            </p:cNvSpPr>
            <p:nvPr/>
          </p:nvSpPr>
          <p:spPr bwMode="auto">
            <a:xfrm>
              <a:off x="966" y="2476"/>
              <a:ext cx="4074" cy="7"/>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8" name="Text Box 1031">
              <a:extLst>
                <a:ext uri="{FF2B5EF4-FFF2-40B4-BE49-F238E27FC236}">
                  <a16:creationId xmlns:a16="http://schemas.microsoft.com/office/drawing/2014/main" id="{A9887EEE-CB1B-4B3F-A451-F1C23B1FAE0F}"/>
                </a:ext>
              </a:extLst>
            </p:cNvPr>
            <p:cNvSpPr txBox="1">
              <a:spLocks noChangeArrowheads="1"/>
            </p:cNvSpPr>
            <p:nvPr/>
          </p:nvSpPr>
          <p:spPr bwMode="auto">
            <a:xfrm>
              <a:off x="672" y="240"/>
              <a:ext cx="321"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9" name="Line 1032">
              <a:extLst>
                <a:ext uri="{FF2B5EF4-FFF2-40B4-BE49-F238E27FC236}">
                  <a16:creationId xmlns:a16="http://schemas.microsoft.com/office/drawing/2014/main" id="{B5B26BC3-3E3F-414B-BD05-1EFE77CECDB9}"/>
                </a:ext>
              </a:extLst>
            </p:cNvPr>
            <p:cNvSpPr>
              <a:spLocks noChangeShapeType="1"/>
            </p:cNvSpPr>
            <p:nvPr/>
          </p:nvSpPr>
          <p:spPr bwMode="auto">
            <a:xfrm>
              <a:off x="2299" y="638"/>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0" name="Line 1033">
              <a:extLst>
                <a:ext uri="{FF2B5EF4-FFF2-40B4-BE49-F238E27FC236}">
                  <a16:creationId xmlns:a16="http://schemas.microsoft.com/office/drawing/2014/main" id="{537E5F55-4E3A-420D-87B6-D4A87717F43E}"/>
                </a:ext>
              </a:extLst>
            </p:cNvPr>
            <p:cNvSpPr>
              <a:spLocks noChangeShapeType="1"/>
            </p:cNvSpPr>
            <p:nvPr/>
          </p:nvSpPr>
          <p:spPr bwMode="auto">
            <a:xfrm>
              <a:off x="1596" y="638"/>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1" name="Line 1035">
              <a:extLst>
                <a:ext uri="{FF2B5EF4-FFF2-40B4-BE49-F238E27FC236}">
                  <a16:creationId xmlns:a16="http://schemas.microsoft.com/office/drawing/2014/main" id="{3F415CA8-2E6D-4A72-9BEA-1D3A4F2FE355}"/>
                </a:ext>
              </a:extLst>
            </p:cNvPr>
            <p:cNvSpPr>
              <a:spLocks noChangeShapeType="1"/>
            </p:cNvSpPr>
            <p:nvPr/>
          </p:nvSpPr>
          <p:spPr bwMode="auto">
            <a:xfrm>
              <a:off x="3071" y="432"/>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2" name="Freeform 1036">
              <a:extLst>
                <a:ext uri="{FF2B5EF4-FFF2-40B4-BE49-F238E27FC236}">
                  <a16:creationId xmlns:a16="http://schemas.microsoft.com/office/drawing/2014/main" id="{E6C25EFD-64D3-4BBC-89EA-9CDE2FDA8477}"/>
                </a:ext>
              </a:extLst>
            </p:cNvPr>
            <p:cNvSpPr>
              <a:spLocks/>
            </p:cNvSpPr>
            <p:nvPr/>
          </p:nvSpPr>
          <p:spPr bwMode="auto">
            <a:xfrm>
              <a:off x="1577" y="359"/>
              <a:ext cx="2449" cy="279"/>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3" name="Freeform 1037">
              <a:extLst>
                <a:ext uri="{FF2B5EF4-FFF2-40B4-BE49-F238E27FC236}">
                  <a16:creationId xmlns:a16="http://schemas.microsoft.com/office/drawing/2014/main" id="{C154C16C-840A-4661-961C-8BC13B807F7B}"/>
                </a:ext>
              </a:extLst>
            </p:cNvPr>
            <p:cNvSpPr>
              <a:spLocks/>
            </p:cNvSpPr>
            <p:nvPr/>
          </p:nvSpPr>
          <p:spPr bwMode="auto">
            <a:xfrm>
              <a:off x="1584" y="2047"/>
              <a:ext cx="1518" cy="250"/>
            </a:xfrm>
            <a:custGeom>
              <a:avLst/>
              <a:gdLst>
                <a:gd name="T0" fmla="*/ 0 w 1518"/>
                <a:gd name="T1" fmla="*/ 250 h 250"/>
                <a:gd name="T2" fmla="*/ 882 w 1518"/>
                <a:gd name="T3" fmla="*/ 166 h 250"/>
                <a:gd name="T4" fmla="*/ 1162 w 1518"/>
                <a:gd name="T5" fmla="*/ 32 h 250"/>
                <a:gd name="T6" fmla="*/ 1518 w 1518"/>
                <a:gd name="T7" fmla="*/ 0 h 2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18" h="250">
                  <a:moveTo>
                    <a:pt x="0" y="250"/>
                  </a:moveTo>
                  <a:cubicBezTo>
                    <a:pt x="147" y="236"/>
                    <a:pt x="688" y="202"/>
                    <a:pt x="882" y="166"/>
                  </a:cubicBezTo>
                  <a:cubicBezTo>
                    <a:pt x="1076" y="129"/>
                    <a:pt x="1056" y="60"/>
                    <a:pt x="1162" y="32"/>
                  </a:cubicBezTo>
                  <a:cubicBezTo>
                    <a:pt x="1268" y="4"/>
                    <a:pt x="1459" y="5"/>
                    <a:pt x="1518" y="0"/>
                  </a:cubicBezTo>
                </a:path>
              </a:pathLst>
            </a:custGeom>
            <a:noFill/>
            <a:ln w="6350">
              <a:solidFill>
                <a:srgbClr val="C0C0C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4" name="Line 1038">
              <a:extLst>
                <a:ext uri="{FF2B5EF4-FFF2-40B4-BE49-F238E27FC236}">
                  <a16:creationId xmlns:a16="http://schemas.microsoft.com/office/drawing/2014/main" id="{85FEF3EB-4594-47EE-B32F-5A5469859060}"/>
                </a:ext>
              </a:extLst>
            </p:cNvPr>
            <p:cNvSpPr>
              <a:spLocks noChangeShapeType="1"/>
            </p:cNvSpPr>
            <p:nvPr/>
          </p:nvSpPr>
          <p:spPr bwMode="auto">
            <a:xfrm>
              <a:off x="1204" y="2832"/>
              <a:ext cx="2986"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9963488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39">
            <a:extLst>
              <a:ext uri="{FF2B5EF4-FFF2-40B4-BE49-F238E27FC236}">
                <a16:creationId xmlns:a16="http://schemas.microsoft.com/office/drawing/2014/main" id="{52138987-0B01-42DA-8FA7-0A695BE6CDDA}"/>
              </a:ext>
            </a:extLst>
          </p:cNvPr>
          <p:cNvSpPr>
            <a:spLocks noChangeArrowheads="1"/>
          </p:cNvSpPr>
          <p:nvPr/>
        </p:nvSpPr>
        <p:spPr bwMode="auto">
          <a:xfrm>
            <a:off x="152400" y="4724400"/>
            <a:ext cx="8763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Ahora si se dibuja una figura en el plano XY, y se pone en un extremo de la barra un punzón y en el otro una pluma, entonces si se mueve la barra en forma paralela al eje X  de tal forma que el punzón siga la forma de la figura dibujada, en el otro extremo de la barra se va dibujando al mismo tiempo una figura igual a la original.</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O sea que </a:t>
            </a:r>
            <a:r>
              <a:rPr kumimoji="0" lang="es-MX" altLang="es-MX" sz="20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que se detecta con el punzón, se refleja en forma instantánea en el otro extremo de la barra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27" name="Rectangle 1040">
            <a:extLst>
              <a:ext uri="{FF2B5EF4-FFF2-40B4-BE49-F238E27FC236}">
                <a16:creationId xmlns:a16="http://schemas.microsoft.com/office/drawing/2014/main" id="{99A3EA5F-10CA-4DA7-9776-ADCAF87113E4}"/>
              </a:ext>
            </a:extLst>
          </p:cNvPr>
          <p:cNvSpPr>
            <a:spLocks noChangeArrowheads="1"/>
          </p:cNvSpPr>
          <p:nvPr/>
        </p:nvSpPr>
        <p:spPr bwMode="auto">
          <a:xfrm>
            <a:off x="4351338" y="3132138"/>
            <a:ext cx="3530600" cy="210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6628" name="Group 1045">
            <a:extLst>
              <a:ext uri="{FF2B5EF4-FFF2-40B4-BE49-F238E27FC236}">
                <a16:creationId xmlns:a16="http://schemas.microsoft.com/office/drawing/2014/main" id="{1E2B421C-CF0D-4508-A69D-A8EE20BC4382}"/>
              </a:ext>
            </a:extLst>
          </p:cNvPr>
          <p:cNvGrpSpPr>
            <a:grpSpLocks/>
          </p:cNvGrpSpPr>
          <p:nvPr/>
        </p:nvGrpSpPr>
        <p:grpSpPr bwMode="auto">
          <a:xfrm>
            <a:off x="1066800" y="381000"/>
            <a:ext cx="6934200" cy="4114800"/>
            <a:chOff x="672" y="240"/>
            <a:chExt cx="4368" cy="2592"/>
          </a:xfrm>
        </p:grpSpPr>
        <p:sp>
          <p:nvSpPr>
            <p:cNvPr id="26629" name="Text Box 1038">
              <a:extLst>
                <a:ext uri="{FF2B5EF4-FFF2-40B4-BE49-F238E27FC236}">
                  <a16:creationId xmlns:a16="http://schemas.microsoft.com/office/drawing/2014/main" id="{5CCD4702-86AE-4783-AD8B-3B37FD5ABC40}"/>
                </a:ext>
              </a:extLst>
            </p:cNvPr>
            <p:cNvSpPr txBox="1">
              <a:spLocks noChangeArrowheads="1"/>
            </p:cNvSpPr>
            <p:nvPr/>
          </p:nvSpPr>
          <p:spPr bwMode="auto">
            <a:xfrm>
              <a:off x="4278" y="2475"/>
              <a:ext cx="30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0" name="Line 1037">
              <a:extLst>
                <a:ext uri="{FF2B5EF4-FFF2-40B4-BE49-F238E27FC236}">
                  <a16:creationId xmlns:a16="http://schemas.microsoft.com/office/drawing/2014/main" id="{3B45C1B0-3C01-42E5-8623-CA58B8E71EED}"/>
                </a:ext>
              </a:extLst>
            </p:cNvPr>
            <p:cNvSpPr>
              <a:spLocks noChangeShapeType="1"/>
            </p:cNvSpPr>
            <p:nvPr/>
          </p:nvSpPr>
          <p:spPr bwMode="auto">
            <a:xfrm>
              <a:off x="986" y="250"/>
              <a:ext cx="0" cy="223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1" name="Freeform 1036">
              <a:extLst>
                <a:ext uri="{FF2B5EF4-FFF2-40B4-BE49-F238E27FC236}">
                  <a16:creationId xmlns:a16="http://schemas.microsoft.com/office/drawing/2014/main" id="{54070194-1180-492E-9EBC-3C4E4A214018}"/>
                </a:ext>
              </a:extLst>
            </p:cNvPr>
            <p:cNvSpPr>
              <a:spLocks/>
            </p:cNvSpPr>
            <p:nvPr/>
          </p:nvSpPr>
          <p:spPr bwMode="auto">
            <a:xfrm>
              <a:off x="966" y="2476"/>
              <a:ext cx="4074" cy="7"/>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2" name="Text Box 1035">
              <a:extLst>
                <a:ext uri="{FF2B5EF4-FFF2-40B4-BE49-F238E27FC236}">
                  <a16:creationId xmlns:a16="http://schemas.microsoft.com/office/drawing/2014/main" id="{85840D86-C0D0-425F-9D93-37BB1B2ACBE2}"/>
                </a:ext>
              </a:extLst>
            </p:cNvPr>
            <p:cNvSpPr txBox="1">
              <a:spLocks noChangeArrowheads="1"/>
            </p:cNvSpPr>
            <p:nvPr/>
          </p:nvSpPr>
          <p:spPr bwMode="auto">
            <a:xfrm>
              <a:off x="672" y="240"/>
              <a:ext cx="321"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3" name="Line 1033">
              <a:extLst>
                <a:ext uri="{FF2B5EF4-FFF2-40B4-BE49-F238E27FC236}">
                  <a16:creationId xmlns:a16="http://schemas.microsoft.com/office/drawing/2014/main" id="{263518FF-CF1F-4988-BC34-0E6FA9F874E1}"/>
                </a:ext>
              </a:extLst>
            </p:cNvPr>
            <p:cNvSpPr>
              <a:spLocks noChangeShapeType="1"/>
            </p:cNvSpPr>
            <p:nvPr/>
          </p:nvSpPr>
          <p:spPr bwMode="auto">
            <a:xfrm>
              <a:off x="2299" y="638"/>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4" name="Line 1032">
              <a:extLst>
                <a:ext uri="{FF2B5EF4-FFF2-40B4-BE49-F238E27FC236}">
                  <a16:creationId xmlns:a16="http://schemas.microsoft.com/office/drawing/2014/main" id="{6BE52188-AF30-431E-B5D4-F8E42F2F2E9C}"/>
                </a:ext>
              </a:extLst>
            </p:cNvPr>
            <p:cNvSpPr>
              <a:spLocks noChangeShapeType="1"/>
            </p:cNvSpPr>
            <p:nvPr/>
          </p:nvSpPr>
          <p:spPr bwMode="auto">
            <a:xfrm>
              <a:off x="1596" y="638"/>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5" name="Line 1031">
              <a:extLst>
                <a:ext uri="{FF2B5EF4-FFF2-40B4-BE49-F238E27FC236}">
                  <a16:creationId xmlns:a16="http://schemas.microsoft.com/office/drawing/2014/main" id="{153F098A-DFE7-47A9-B7CA-C885F4052BC1}"/>
                </a:ext>
              </a:extLst>
            </p:cNvPr>
            <p:cNvSpPr>
              <a:spLocks noChangeShapeType="1"/>
            </p:cNvSpPr>
            <p:nvPr/>
          </p:nvSpPr>
          <p:spPr bwMode="auto">
            <a:xfrm>
              <a:off x="4003" y="436"/>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6" name="Line 1030">
              <a:extLst>
                <a:ext uri="{FF2B5EF4-FFF2-40B4-BE49-F238E27FC236}">
                  <a16:creationId xmlns:a16="http://schemas.microsoft.com/office/drawing/2014/main" id="{D716174A-7B96-4092-9AF9-464DFC4F1A14}"/>
                </a:ext>
              </a:extLst>
            </p:cNvPr>
            <p:cNvSpPr>
              <a:spLocks noChangeShapeType="1"/>
            </p:cNvSpPr>
            <p:nvPr/>
          </p:nvSpPr>
          <p:spPr bwMode="auto">
            <a:xfrm>
              <a:off x="3071" y="432"/>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7" name="Freeform 1029">
              <a:extLst>
                <a:ext uri="{FF2B5EF4-FFF2-40B4-BE49-F238E27FC236}">
                  <a16:creationId xmlns:a16="http://schemas.microsoft.com/office/drawing/2014/main" id="{81A7092F-2656-4AB2-A4EA-2241D2251521}"/>
                </a:ext>
              </a:extLst>
            </p:cNvPr>
            <p:cNvSpPr>
              <a:spLocks/>
            </p:cNvSpPr>
            <p:nvPr/>
          </p:nvSpPr>
          <p:spPr bwMode="auto">
            <a:xfrm>
              <a:off x="1577" y="359"/>
              <a:ext cx="2449" cy="279"/>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8" name="Freeform 1028">
              <a:extLst>
                <a:ext uri="{FF2B5EF4-FFF2-40B4-BE49-F238E27FC236}">
                  <a16:creationId xmlns:a16="http://schemas.microsoft.com/office/drawing/2014/main" id="{2470BEEF-A77A-4657-A511-3E7EEB421D55}"/>
                </a:ext>
              </a:extLst>
            </p:cNvPr>
            <p:cNvSpPr>
              <a:spLocks/>
            </p:cNvSpPr>
            <p:nvPr/>
          </p:nvSpPr>
          <p:spPr bwMode="auto">
            <a:xfrm>
              <a:off x="1586" y="2022"/>
              <a:ext cx="2436" cy="281"/>
            </a:xfrm>
            <a:custGeom>
              <a:avLst/>
              <a:gdLst>
                <a:gd name="T0" fmla="*/ 0 w 2351"/>
                <a:gd name="T1" fmla="*/ 347 h 253"/>
                <a:gd name="T2" fmla="*/ 947 w 2351"/>
                <a:gd name="T3" fmla="*/ 243 h 253"/>
                <a:gd name="T4" fmla="*/ 1248 w 2351"/>
                <a:gd name="T5" fmla="*/ 78 h 253"/>
                <a:gd name="T6" fmla="*/ 1898 w 2351"/>
                <a:gd name="T7" fmla="*/ 16 h 253"/>
                <a:gd name="T8" fmla="*/ 2348 w 2351"/>
                <a:gd name="T9" fmla="*/ 181 h 253"/>
                <a:gd name="T10" fmla="*/ 2615 w 2351"/>
                <a:gd name="T11" fmla="*/ 54 h 2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51" h="253">
                  <a:moveTo>
                    <a:pt x="0" y="253"/>
                  </a:moveTo>
                  <a:cubicBezTo>
                    <a:pt x="142" y="240"/>
                    <a:pt x="664" y="210"/>
                    <a:pt x="851" y="177"/>
                  </a:cubicBezTo>
                  <a:cubicBezTo>
                    <a:pt x="1038" y="144"/>
                    <a:pt x="979" y="84"/>
                    <a:pt x="1121" y="57"/>
                  </a:cubicBezTo>
                  <a:cubicBezTo>
                    <a:pt x="1263" y="30"/>
                    <a:pt x="1541" y="0"/>
                    <a:pt x="1706" y="12"/>
                  </a:cubicBezTo>
                  <a:cubicBezTo>
                    <a:pt x="1871" y="24"/>
                    <a:pt x="2004" y="127"/>
                    <a:pt x="2111" y="132"/>
                  </a:cubicBezTo>
                  <a:cubicBezTo>
                    <a:pt x="2218" y="137"/>
                    <a:pt x="2301" y="59"/>
                    <a:pt x="2351" y="40"/>
                  </a:cubicBezTo>
                </a:path>
              </a:pathLst>
            </a:custGeom>
            <a:noFill/>
            <a:ln w="6350">
              <a:solidFill>
                <a:srgbClr val="C0C0C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9" name="Line 1027">
              <a:extLst>
                <a:ext uri="{FF2B5EF4-FFF2-40B4-BE49-F238E27FC236}">
                  <a16:creationId xmlns:a16="http://schemas.microsoft.com/office/drawing/2014/main" id="{3AD6D36B-EE23-4B21-B215-CCEFE92082C4}"/>
                </a:ext>
              </a:extLst>
            </p:cNvPr>
            <p:cNvSpPr>
              <a:spLocks noChangeShapeType="1"/>
            </p:cNvSpPr>
            <p:nvPr/>
          </p:nvSpPr>
          <p:spPr bwMode="auto">
            <a:xfrm>
              <a:off x="1204" y="2832"/>
              <a:ext cx="2986"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2775141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3E0ABB9-A097-4C1A-BE06-A2314E5FE7B0}"/>
              </a:ext>
            </a:extLst>
          </p:cNvPr>
          <p:cNvSpPr/>
          <p:nvPr/>
        </p:nvSpPr>
        <p:spPr>
          <a:xfrm>
            <a:off x="168812" y="120402"/>
            <a:ext cx="8975188" cy="661719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este caso </a:t>
            </a:r>
            <a:r>
              <a:rPr kumimoji="0" lang="es-MX" sz="28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a:rPr>
              <a:t>la información se trasmite instantánea y simultánea  de un punto a otro, pero no existe movimiento o flujo de información entre los dos puntos</a:t>
            </a: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normalmente estamos acostumbrados a que la información fluye de un punto a otro (por ejemplo como una corriente en un cable o luz en una fibra óptica),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pero </a:t>
            </a:r>
            <a:r>
              <a:rPr kumimoji="0" lang="es-MX"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este caso no existe movimiento o flujo de información, ya que </a:t>
            </a:r>
            <a:r>
              <a:rPr kumimoji="0" lang="es-MX"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no va una señal de un extremo al otro de la barra</a:t>
            </a:r>
            <a:r>
              <a:rPr kumimoji="0" lang="es-MX"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los dos extremos de la barra (y todos los otros puntos que forman parte de la barra) se mueven al mismo tiempo</a:t>
            </a: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o sea que </a:t>
            </a:r>
            <a:r>
              <a:rPr kumimoji="0" lang="es-MX"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no se rompe con el limite de la velocidad de la luz, porque no depende de la velocidad de la luz, porque no se mueve o fluye la información de un punto al otro.</a:t>
            </a:r>
            <a:endParaRPr kumimoji="0" 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tab pos="4686300" algn="l"/>
              </a:tabLst>
              <a:defRPr/>
            </a:pPr>
            <a:r>
              <a:rPr kumimoji="0" lang="es-ES" sz="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endParaRPr kumimoji="0" lang="es-MX" sz="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1354666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C9FC04-F5C1-4DB9-9950-2DB1B8339961}"/>
              </a:ext>
            </a:extLst>
          </p:cNvPr>
          <p:cNvSpPr>
            <a:spLocks noChangeArrowheads="1"/>
          </p:cNvSpPr>
          <p:nvPr/>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defRPr/>
            </a:pPr>
            <a:r>
              <a:rPr kumimoji="0" lang="es-MX" altLang="es-MX" sz="5400" b="1" i="0" u="none" strike="noStrike" kern="1200" cap="none" spc="0" normalizeH="0" baseline="0" noProof="0" dirty="0">
                <a:ln>
                  <a:noFill/>
                </a:ln>
                <a:effectLst/>
                <a:uLnTx/>
                <a:uFillTx/>
                <a:latin typeface="Times New Roman"/>
                <a:ea typeface="Arial Unicode MS"/>
                <a:cs typeface="Arial" panose="020B0604020202020204" pitchFamily="34" charset="0"/>
              </a:rPr>
              <a:t>Aspectos de la Información </a:t>
            </a:r>
          </a:p>
          <a:p>
            <a:pPr algn="r" defTabSz="914400" eaLnBrk="0" fontAlgn="base" hangingPunct="0">
              <a:spcBef>
                <a:spcPct val="0"/>
              </a:spcBef>
              <a:spcAft>
                <a:spcPct val="0"/>
              </a:spcAft>
              <a:defRPr/>
            </a:pPr>
            <a:r>
              <a:rPr lang="es-MX" altLang="es-MX" sz="1600" dirty="0">
                <a:solidFill>
                  <a:srgbClr val="000000"/>
                </a:solidFill>
                <a:hlinkClick r:id="rId2"/>
              </a:rPr>
              <a:t>http://www.fgalindosoria.com/informatica/aspects/</a:t>
            </a:r>
            <a:endParaRPr lang="es-MX" altLang="es-MX" sz="1600" dirty="0">
              <a:solidFill>
                <a:srgbClr val="000000"/>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Así como </a:t>
            </a:r>
            <a:r>
              <a:rPr kumimoji="0" lang="es-MX" altLang="es-MX" sz="2400" b="1"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la materia </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tiene múltiples aspectos, por ejemplo: sólido, liquido, gas, duro, blando, metal, piel,....</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Y La energía </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toma múltiples aspectos, por ejemplo: energía estática, dinámica, calor, luz,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También </a:t>
            </a:r>
            <a:r>
              <a:rPr kumimoji="0" lang="es-MX" altLang="es-MX" sz="2400" b="1"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la </a:t>
            </a:r>
            <a:r>
              <a:rPr kumimoji="0" lang="es-MX" altLang="es-MX" sz="2400" b="1" i="0" u="sng" strike="noStrike" kern="1200" cap="none" spc="0" normalizeH="0" baseline="0" noProof="0" dirty="0">
                <a:ln>
                  <a:noFill/>
                </a:ln>
                <a:solidFill>
                  <a:srgbClr val="0000FF"/>
                </a:solidFill>
                <a:effectLst/>
                <a:uLnTx/>
                <a:uFillTx/>
                <a:latin typeface="Times New Roman"/>
                <a:ea typeface="Arial Unicode MS"/>
                <a:cs typeface="Arial" panose="020B0604020202020204" pitchFamily="34" charset="0"/>
                <a:hlinkClick r:id="rId3"/>
              </a:rPr>
              <a:t>información</a:t>
            </a:r>
            <a:r>
              <a:rPr kumimoji="0" lang="es-MX" altLang="es-MX" sz="2400" b="1" i="0" u="sng" strike="noStrike" kern="1200" cap="none" spc="0" normalizeH="0" baseline="0" noProof="0" dirty="0">
                <a:ln>
                  <a:noFill/>
                </a:ln>
                <a:solidFill>
                  <a:srgbClr val="0000FF"/>
                </a:solidFill>
                <a:effectLst/>
                <a:uLnTx/>
                <a:uFillTx/>
                <a:latin typeface="Times New Roman"/>
                <a:ea typeface="Arial Unicode MS"/>
                <a:cs typeface="Arial" panose="020B0604020202020204" pitchFamily="34" charset="0"/>
              </a:rPr>
              <a:t> </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tiene múltiples aspectos, como por ejemplo: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Datos,   </a:t>
            </a:r>
            <a:r>
              <a:rPr kumimoji="0" lang="es-MX" altLang="es-MX" sz="2400" b="0" i="0" u="none" strike="noStrike" kern="1200" cap="none" spc="0" normalizeH="0" baseline="0" noProof="0" dirty="0">
                <a:ln>
                  <a:noFill/>
                </a:ln>
                <a:solidFill>
                  <a:srgbClr val="000000"/>
                </a:solidFill>
                <a:effectLst/>
                <a:uLnTx/>
                <a:uFillTx/>
                <a:latin typeface="Times New Roman"/>
                <a:ea typeface="Arial Unicode MS"/>
                <a:cs typeface="Arial" panose="020B0604020202020204" pitchFamily="34" charset="0"/>
                <a:hlinkClick r:id="rId4"/>
              </a:rPr>
              <a:t>Entropía e Información</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a:t>
            </a:r>
            <a:r>
              <a:rPr kumimoji="0" lang="es-MX" altLang="es-MX" sz="2400" b="0" i="0" u="none" strike="noStrike" kern="1200" cap="none" spc="0" normalizeH="0" baseline="0" noProof="0" dirty="0">
                <a:ln>
                  <a:noFill/>
                </a:ln>
                <a:solidFill>
                  <a:srgbClr val="000000"/>
                </a:solidFill>
                <a:effectLst/>
                <a:uLnTx/>
                <a:uFillTx/>
                <a:latin typeface="Times New Roman"/>
                <a:ea typeface="Arial Unicode MS"/>
                <a:cs typeface="Arial" panose="020B0604020202020204" pitchFamily="34" charset="0"/>
                <a:hlinkClick r:id="rId5"/>
              </a:rPr>
              <a:t>Conocimiento</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a:t>
            </a:r>
          </a:p>
          <a:p>
            <a:pPr lvl="0" algn="ctr" defTabSz="914400" eaLnBrk="0" fontAlgn="base" hangingPunct="0">
              <a:spcBef>
                <a:spcPct val="0"/>
              </a:spcBef>
              <a:spcAft>
                <a:spcPct val="0"/>
              </a:spcAft>
              <a:defRPr/>
            </a:pPr>
            <a:r>
              <a:rPr lang="es-MX" altLang="es-MX" sz="2400" dirty="0">
                <a:solidFill>
                  <a:srgbClr val="000000"/>
                </a:solidFill>
                <a:ea typeface="Arial Unicode MS"/>
                <a:cs typeface="Arial" panose="020B0604020202020204" pitchFamily="34" charset="0"/>
                <a:hlinkClick r:id="rId6"/>
              </a:rPr>
              <a:t>Fractales y Caos</a:t>
            </a:r>
            <a:r>
              <a:rPr lang="es-MX" altLang="es-MX" sz="2400" dirty="0">
                <a:solidFill>
                  <a:srgbClr val="000000"/>
                </a:solidFill>
                <a:cs typeface="Arial" panose="020B0604020202020204" pitchFamily="34" charset="0"/>
              </a:rPr>
              <a:t>,  </a:t>
            </a:r>
            <a:r>
              <a:rPr kumimoji="0" lang="es-MX" altLang="es-MX" sz="2400" b="0" i="0" u="none" strike="noStrike" kern="1200" cap="none" spc="0" normalizeH="0" baseline="0" noProof="0" dirty="0">
                <a:ln>
                  <a:noFill/>
                </a:ln>
                <a:solidFill>
                  <a:srgbClr val="000000"/>
                </a:solidFill>
                <a:effectLst/>
                <a:uLnTx/>
                <a:uFillTx/>
                <a:latin typeface="Times New Roman"/>
                <a:ea typeface="Arial Unicode MS"/>
                <a:cs typeface="Arial" panose="020B0604020202020204" pitchFamily="34" charset="0"/>
                <a:hlinkClick r:id="rId7"/>
              </a:rPr>
              <a:t>Aspectos Lingüísticos</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a:t>
            </a:r>
            <a:endParaRPr kumimoji="0" lang="es-MX" altLang="es-MX" sz="2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8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a:t>
            </a:r>
            <a:endParaRPr kumimoji="0" lang="es-MX" altLang="es-MX" sz="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Estructuras;   Patrones; N</a:t>
            </a:r>
            <a:r>
              <a:rPr kumimoji="0" 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ormas jurídicas</a:t>
            </a: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Dinero;   Código Genético, Sistema Nervioso, Neurotransmisores;   Cuerdas, Ondas, Señales, Ruido, Sonido,  Música;   Partículas;   Mezclas, Soluciones, Compuestos;  Campo, Espacio;   Entidades, Atributos, Relaciones;   Unidades de Materia, Energía e Información  UMEI;   Pensamiento;   Noticias, Memes;   Códices, Libros;   </a:t>
            </a:r>
            <a:r>
              <a:rPr kumimoji="0" lang="es-MX" altLang="es-MX" sz="2000" b="0" i="0" u="none" strike="noStrike" kern="1200" cap="none" spc="0" normalizeH="0" baseline="0" noProof="0" dirty="0" err="1">
                <a:ln>
                  <a:noFill/>
                </a:ln>
                <a:solidFill>
                  <a:srgbClr val="000000"/>
                </a:solidFill>
                <a:effectLst/>
                <a:uLnTx/>
                <a:uFillTx/>
                <a:latin typeface="Times New Roman"/>
                <a:ea typeface="+mn-ea"/>
                <a:cs typeface="Arial" panose="020B0604020202020204" pitchFamily="34" charset="0"/>
              </a:rPr>
              <a:t>Qbit</a:t>
            </a:r>
            <a:r>
              <a:rPr kumimoji="0" lang="es-MX" alt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Entrelazamiento;   Conjunto, Grupo, Anillo;   Sistemas Conexionistas, Redes Neurales;   Sistemas Formales;   Sistemas Evolutivos, Afectivos, Consientes;   Espacio de Caos, Espacio Probabilístico, Espacio Métrico;   Estructuras Arborescentes, Dendritas;   Continuo, Discreto (Numerable, No Numerable) ;   </a:t>
            </a:r>
            <a:r>
              <a:rPr kumimoji="0" lang="es-MX" altLang="es-MX" sz="2000" b="0" i="0" u="none" strike="noStrike" kern="1200" cap="none" spc="0" normalizeH="0" baseline="0" noProof="0" dirty="0" err="1">
                <a:ln>
                  <a:noFill/>
                </a:ln>
                <a:solidFill>
                  <a:srgbClr val="000000"/>
                </a:solidFill>
                <a:effectLst/>
                <a:uLnTx/>
                <a:uFillTx/>
                <a:latin typeface="Times New Roman"/>
                <a:ea typeface="+mn-ea"/>
                <a:cs typeface="Arial" panose="020B0604020202020204" pitchFamily="34" charset="0"/>
              </a:rPr>
              <a:t>Multiarboles</a:t>
            </a:r>
            <a:r>
              <a:rPr kumimoji="0" lang="es-MX" alt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Matrices;   recursividad; </a:t>
            </a:r>
            <a:endParaRPr kumimoji="0" lang="es-MX" altLang="es-MX" sz="20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36396521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7AEA11D-8E32-44A0-A14C-0F37B2966293}"/>
              </a:ext>
            </a:extLst>
          </p:cNvPr>
          <p:cNvSpPr>
            <a:spLocks noChangeArrowheads="1"/>
          </p:cNvSpPr>
          <p:nvPr/>
        </p:nvSpPr>
        <p:spPr bwMode="auto">
          <a:xfrm>
            <a:off x="7467600" y="6070277"/>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7651" name="Rectangle 3">
            <a:extLst>
              <a:ext uri="{FF2B5EF4-FFF2-40B4-BE49-F238E27FC236}">
                <a16:creationId xmlns:a16="http://schemas.microsoft.com/office/drawing/2014/main" id="{F2D51F99-FF5C-4150-89E3-D424AC95CD94}"/>
              </a:ext>
            </a:extLst>
          </p:cNvPr>
          <p:cNvSpPr>
            <a:spLocks noChangeArrowheads="1"/>
          </p:cNvSpPr>
          <p:nvPr/>
        </p:nvSpPr>
        <p:spPr bwMode="auto">
          <a:xfrm rot="10800000" flipV="1">
            <a:off x="4953000" y="6375077"/>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27653" name="Rectangle 5">
            <a:extLst>
              <a:ext uri="{FF2B5EF4-FFF2-40B4-BE49-F238E27FC236}">
                <a16:creationId xmlns:a16="http://schemas.microsoft.com/office/drawing/2014/main" id="{5620B2C3-2708-4CD4-B31B-A4F5DE61B680}"/>
              </a:ext>
            </a:extLst>
          </p:cNvPr>
          <p:cNvSpPr>
            <a:spLocks noChangeArrowheads="1"/>
          </p:cNvSpPr>
          <p:nvPr/>
        </p:nvSpPr>
        <p:spPr bwMode="auto">
          <a:xfrm>
            <a:off x="3449767" y="5551841"/>
            <a:ext cx="561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3"/>
              </a:rPr>
              <a:t>Transmisión instantánea y simultánea de información</a:t>
            </a:r>
            <a:endParaRPr kumimoji="0" lang="es-ES" altLang="es-MX" sz="20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7655" name="Rectangle 7">
            <a:extLst>
              <a:ext uri="{FF2B5EF4-FFF2-40B4-BE49-F238E27FC236}">
                <a16:creationId xmlns:a16="http://schemas.microsoft.com/office/drawing/2014/main" id="{8D497B90-C7FC-4ACA-88F3-EE8BE46243D0}"/>
              </a:ext>
            </a:extLst>
          </p:cNvPr>
          <p:cNvSpPr>
            <a:spLocks noChangeArrowheads="1"/>
          </p:cNvSpPr>
          <p:nvPr/>
        </p:nvSpPr>
        <p:spPr bwMode="auto">
          <a:xfrm>
            <a:off x="487192" y="5883628"/>
            <a:ext cx="8547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http://www.fgalindosoria.com/informatica/mei/transmision_instantanea/transmision_instantanea_de_informacion.pdf</a:t>
            </a: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ángulo 1">
            <a:extLst>
              <a:ext uri="{FF2B5EF4-FFF2-40B4-BE49-F238E27FC236}">
                <a16:creationId xmlns:a16="http://schemas.microsoft.com/office/drawing/2014/main" id="{EAB2C6CE-7C70-4904-89BD-DBFB379B1DEC}"/>
              </a:ext>
            </a:extLst>
          </p:cNvPr>
          <p:cNvSpPr/>
          <p:nvPr/>
        </p:nvSpPr>
        <p:spPr>
          <a:xfrm>
            <a:off x="0" y="10852"/>
            <a:ext cx="9144000" cy="3046988"/>
          </a:xfrm>
          <a:prstGeom prst="rect">
            <a:avLst/>
          </a:prstGeom>
        </p:spPr>
        <p:txBody>
          <a:bodyPr wrap="square">
            <a:spAutoFit/>
          </a:bodyPr>
          <a:lstStyle/>
          <a:p>
            <a:pPr lvl="0" algn="just">
              <a:tabLst>
                <a:tab pos="4686300" algn="l"/>
              </a:tabLst>
              <a:defRPr/>
            </a:pPr>
            <a:r>
              <a:rPr lang="es-ES" sz="3200" dirty="0">
                <a:solidFill>
                  <a:srgbClr val="000000"/>
                </a:solidFill>
                <a:latin typeface="Times New Roman" panose="02020603050405020304" pitchFamily="18" charset="0"/>
                <a:ea typeface="Times New Roman" panose="02020603050405020304" pitchFamily="18" charset="0"/>
              </a:rPr>
              <a:t>Como los anteriores </a:t>
            </a:r>
            <a:r>
              <a:rPr lang="es-ES" sz="3200" b="1" dirty="0">
                <a:solidFill>
                  <a:srgbClr val="FF0000"/>
                </a:solidFill>
                <a:latin typeface="Times New Roman" panose="02020603050405020304" pitchFamily="18" charset="0"/>
                <a:ea typeface="Times New Roman" panose="02020603050405020304" pitchFamily="18" charset="0"/>
              </a:rPr>
              <a:t>existen múltiples formas de transmitir información en forma instantánea </a:t>
            </a:r>
            <a:r>
              <a:rPr lang="es-ES" sz="3200" dirty="0">
                <a:solidFill>
                  <a:srgbClr val="000000"/>
                </a:solidFill>
                <a:latin typeface="Times New Roman" panose="02020603050405020304" pitchFamily="18" charset="0"/>
                <a:ea typeface="Times New Roman" panose="02020603050405020304" pitchFamily="18" charset="0"/>
              </a:rPr>
              <a:t>(por ejemplo mediante palancas) </a:t>
            </a:r>
            <a:r>
              <a:rPr lang="es-ES" sz="3200" b="1" dirty="0">
                <a:solidFill>
                  <a:srgbClr val="FF0000"/>
                </a:solidFill>
                <a:latin typeface="Times New Roman" panose="02020603050405020304" pitchFamily="18" charset="0"/>
                <a:ea typeface="Times New Roman" panose="02020603050405020304" pitchFamily="18" charset="0"/>
              </a:rPr>
              <a:t>y obtener efectos sobre la materia o la energía.</a:t>
            </a:r>
            <a:r>
              <a:rPr lang="es-ES" sz="3200" dirty="0">
                <a:solidFill>
                  <a:srgbClr val="000000"/>
                </a:solidFill>
                <a:latin typeface="Times New Roman" panose="02020603050405020304" pitchFamily="18" charset="0"/>
                <a:ea typeface="Times New Roman" panose="02020603050405020304" pitchFamily="18" charset="0"/>
              </a:rPr>
              <a:t> Aparentemente la transmisión de información en forma instantánea es un fenómeno cotidiano.</a:t>
            </a:r>
            <a:endParaRPr lang="es-MX" sz="3200" dirty="0">
              <a:solidFill>
                <a:srgbClr val="000000"/>
              </a:solidFill>
              <a:latin typeface="Times New Roman" panose="02020603050405020304" pitchFamily="18" charset="0"/>
              <a:ea typeface="Times New Roman" panose="02020603050405020304" pitchFamily="18" charset="0"/>
            </a:endParaRPr>
          </a:p>
        </p:txBody>
      </p:sp>
      <p:sp>
        <p:nvSpPr>
          <p:cNvPr id="7" name="Rectangle 4">
            <a:extLst>
              <a:ext uri="{FF2B5EF4-FFF2-40B4-BE49-F238E27FC236}">
                <a16:creationId xmlns:a16="http://schemas.microsoft.com/office/drawing/2014/main" id="{FB6B87A3-E5E2-4801-A52C-757BCFA865A6}"/>
              </a:ext>
            </a:extLst>
          </p:cNvPr>
          <p:cNvSpPr>
            <a:spLocks noChangeArrowheads="1"/>
          </p:cNvSpPr>
          <p:nvPr/>
        </p:nvSpPr>
        <p:spPr bwMode="auto">
          <a:xfrm>
            <a:off x="0" y="3179401"/>
            <a:ext cx="91440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s-ES_tradnl" altLang="es-MX"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es diferente a la materia o energía (puede usar materia / energía para la transmisión instantánea de la información. pero no necesariamente esta trasmitiendo instantáneamente la materia /energía)</a:t>
            </a:r>
            <a:endParaRPr kumimoji="0" lang="en-US" altLang="es-MX"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877514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3E0ABB9-A097-4C1A-BE06-A2314E5FE7B0}"/>
              </a:ext>
            </a:extLst>
          </p:cNvPr>
          <p:cNvSpPr/>
          <p:nvPr/>
        </p:nvSpPr>
        <p:spPr>
          <a:xfrm>
            <a:off x="1" y="1"/>
            <a:ext cx="9144000" cy="692497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tab pos="4686300" algn="l"/>
              </a:tabLst>
              <a:defRPr/>
            </a:pPr>
            <a:r>
              <a:rPr kumimoji="0" lang="es-ES" sz="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endParaRPr kumimoji="0" lang="es-MX" sz="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just" defTabSz="457200" rtl="0" eaLnBrk="1" fontAlgn="auto" latinLnBrk="0" hangingPunct="1">
              <a:lnSpc>
                <a:spcPct val="100000"/>
              </a:lnSpc>
              <a:spcBef>
                <a:spcPts val="0"/>
              </a:spcBef>
              <a:spcAft>
                <a:spcPts val="600"/>
              </a:spcAft>
              <a:buClrTx/>
              <a:buSzTx/>
              <a:buFontTx/>
              <a:buNone/>
              <a:tabLst>
                <a:tab pos="4686300" algn="l"/>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otros ejemplos </a:t>
            </a:r>
            <a:r>
              <a:rPr kumimoji="0" lang="es-E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se nota el efecto de estas ideas sobre la materia y la energía</a:t>
            </a: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p>
          <a:p>
            <a:pPr marL="0" marR="0" lvl="0" indent="0" algn="just" defTabSz="457200" rtl="0" eaLnBrk="1" fontAlgn="auto" latinLnBrk="0" hangingPunct="1">
              <a:lnSpc>
                <a:spcPct val="100000"/>
              </a:lnSpc>
              <a:spcBef>
                <a:spcPts val="0"/>
              </a:spcBef>
              <a:buClrTx/>
              <a:buSzTx/>
              <a:buFontTx/>
              <a:buNone/>
              <a:tabLst>
                <a:tab pos="4686300" algn="l"/>
              </a:tabLst>
              <a:defRPr/>
            </a:pPr>
            <a:r>
              <a:rPr kumimoji="0" lang="es-ES" sz="2800" b="1" i="0"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Como cuando se usa una maquina de duplicar llaves, </a:t>
            </a:r>
          </a:p>
          <a:p>
            <a:pPr marL="0" marR="0" lvl="0" indent="0" algn="just" defTabSz="457200" rtl="0" eaLnBrk="1" fontAlgn="auto" latinLnBrk="0" hangingPunct="1">
              <a:lnSpc>
                <a:spcPct val="100000"/>
              </a:lnSpc>
              <a:spcBef>
                <a:spcPts val="0"/>
              </a:spcBef>
              <a:spcAft>
                <a:spcPts val="600"/>
              </a:spcAft>
              <a:buClrTx/>
              <a:buSzTx/>
              <a:buFontTx/>
              <a:buNone/>
              <a:tabLst>
                <a:tab pos="4686300" algn="l"/>
              </a:tabLst>
              <a:defRPr/>
            </a:pPr>
            <a:r>
              <a:rPr kumimoji="0" lang="es-ES" sz="2800" b="1" i="0"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de un lado se pone la llave que se quiere duplicar y del otro la llave nueva, la maquina va siguiendo la forma de la llave original e instantáneamente va dándole la forma original a la nueva llave</a:t>
            </a:r>
            <a:r>
              <a:rPr kumimoji="0" lang="es-ES" sz="2800" b="0" i="0" u="none" strike="noStrike" kern="1200" cap="none" spc="0" normalizeH="0" baseline="0" noProof="0" dirty="0">
                <a:ln>
                  <a:noFill/>
                </a:ln>
                <a:solidFill>
                  <a:srgbClr val="3333CC">
                    <a:lumMod val="50000"/>
                  </a:srgbClr>
                </a:solidFill>
                <a:effectLst/>
                <a:uLnTx/>
                <a:uFillTx/>
                <a:latin typeface="Times New Roman" panose="02020603050405020304" pitchFamily="18" charset="0"/>
                <a:ea typeface="Times New Roman" panose="02020603050405020304" pitchFamily="18" charset="0"/>
                <a:cs typeface="Times New Roman"/>
              </a:rPr>
              <a:t>. </a:t>
            </a:r>
          </a:p>
          <a:p>
            <a:pPr marL="0" marR="0" lvl="0" indent="0" algn="just" defTabSz="457200" rtl="0" eaLnBrk="1" fontAlgn="auto" latinLnBrk="0" hangingPunct="1">
              <a:lnSpc>
                <a:spcPct val="100000"/>
              </a:lnSpc>
              <a:spcBef>
                <a:spcPts val="0"/>
              </a:spcBef>
              <a:spcAft>
                <a:spcPts val="600"/>
              </a:spcAft>
              <a:buClrTx/>
              <a:buSzTx/>
              <a:buFontTx/>
              <a:buNone/>
              <a:tabLst>
                <a:tab pos="4686300" algn="l"/>
              </a:tabLst>
              <a:defRPr/>
            </a:pPr>
            <a:r>
              <a:rPr kumimoji="0" lang="es-E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Obsérvese que en estos casos no fluye materia, energía o información, la información se transmite instantáneamente de un punto al otro y en el nuevo punto existe un objeto material (la nueva llave) que se modifica</a:t>
            </a: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p>
          <a:p>
            <a:pPr marL="0" marR="0" lvl="0" indent="0" algn="just" defTabSz="457200" rtl="0" eaLnBrk="1" fontAlgn="auto" latinLnBrk="0" hangingPunct="1">
              <a:lnSpc>
                <a:spcPct val="100000"/>
              </a:lnSpc>
              <a:spcBef>
                <a:spcPts val="0"/>
              </a:spcBef>
              <a:spcAft>
                <a:spcPts val="600"/>
              </a:spcAft>
              <a:buClrTx/>
              <a:buSzTx/>
              <a:buFontTx/>
              <a:buNone/>
              <a:tabLst>
                <a:tab pos="4686300" algn="l"/>
              </a:tabLst>
              <a:defRPr/>
            </a:pPr>
            <a:r>
              <a:rPr kumimoji="0" lang="es-ES" sz="2800" b="0" i="0"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En estos ejemplos</a:t>
            </a:r>
            <a:r>
              <a:rPr kumimoji="0" lang="es-ES" sz="2800" b="0" i="1"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 </a:t>
            </a:r>
            <a:r>
              <a:rPr kumimoji="0" lang="es-ES" sz="2800" b="1" i="1"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no se transmite materia o energía en forma instantánea, lo que se transmite es información que afecta el comportamiento de la materia o la energía en forma instantánea .</a:t>
            </a:r>
            <a:endParaRPr kumimoji="0" lang="es-MX" sz="2800" b="1" i="0"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183242825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4FB8118-432E-4146-9606-E56C8C1BF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747" y="141976"/>
            <a:ext cx="7378505" cy="5393257"/>
          </a:xfrm>
          <a:prstGeom prst="rect">
            <a:avLst/>
          </a:prstGeom>
        </p:spPr>
      </p:pic>
      <p:sp>
        <p:nvSpPr>
          <p:cNvPr id="5" name="Rectángulo 4">
            <a:extLst>
              <a:ext uri="{FF2B5EF4-FFF2-40B4-BE49-F238E27FC236}">
                <a16:creationId xmlns:a16="http://schemas.microsoft.com/office/drawing/2014/main" id="{103DD8C8-129F-4A27-85AE-22AD883B724B}"/>
              </a:ext>
            </a:extLst>
          </p:cNvPr>
          <p:cNvSpPr/>
          <p:nvPr/>
        </p:nvSpPr>
        <p:spPr>
          <a:xfrm>
            <a:off x="1392774" y="5690830"/>
            <a:ext cx="7610622" cy="92333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RedaresECO-I.jpg</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Cerrajeros de Seguridad. 24 H. En La Comunidad De Madrid</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http://prosertec.es/maquinas-de-cerrajeria/maquinaria-de-cerrajeria-con-calidad/</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20428214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CBA451F-1724-4994-B786-5FD8F9C8C870}"/>
              </a:ext>
            </a:extLst>
          </p:cNvPr>
          <p:cNvSpPr/>
          <p:nvPr/>
        </p:nvSpPr>
        <p:spPr>
          <a:xfrm>
            <a:off x="-1" y="0"/>
            <a:ext cx="7148308" cy="69249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0" cap="none" spc="0" normalizeH="0" baseline="0" noProof="0" dirty="0">
                <a:ln>
                  <a:noFill/>
                </a:ln>
                <a:solidFill>
                  <a:sysClr val="windowText" lastClr="000000"/>
                </a:solidFill>
                <a:effectLst/>
                <a:uLnTx/>
                <a:uFillTx/>
                <a:latin typeface="Times New Roman"/>
                <a:ea typeface="+mn-ea"/>
                <a:cs typeface="Times New Roman"/>
              </a:rPr>
              <a:t>Desde 1976 he estado pensando en</a:t>
            </a:r>
            <a:r>
              <a:rPr kumimoji="0" lang="es-MX" sz="2000" i="0" u="none" strike="noStrike" kern="0" cap="none" spc="0" normalizeH="0" baseline="0" noProof="0" dirty="0">
                <a:ln>
                  <a:noFill/>
                </a:ln>
                <a:solidFill>
                  <a:srgbClr val="C00000"/>
                </a:solidFill>
                <a:effectLst/>
                <a:uLnTx/>
                <a:uFillTx/>
                <a:latin typeface="Times New Roman"/>
                <a:ea typeface="+mn-ea"/>
                <a:cs typeface="Times New Roman"/>
              </a:rPr>
              <a:t> </a:t>
            </a:r>
            <a:r>
              <a:rPr kumimoji="0" lang="es-MX" sz="2000" i="0" u="none" strike="noStrike" kern="0" cap="none" spc="0" normalizeH="0" baseline="0" noProof="0" dirty="0">
                <a:ln>
                  <a:noFill/>
                </a:ln>
                <a:effectLst/>
                <a:uLnTx/>
                <a:uFillTx/>
                <a:latin typeface="Times New Roman"/>
                <a:ea typeface="+mn-ea"/>
                <a:cs typeface="Times New Roman"/>
              </a:rPr>
              <a:t>la</a:t>
            </a:r>
            <a:r>
              <a:rPr kumimoji="0" lang="es-MX" sz="2000" i="0" u="none" strike="noStrike" kern="0" cap="none" spc="0" normalizeH="0" baseline="0" noProof="0" dirty="0">
                <a:ln>
                  <a:noFill/>
                </a:ln>
                <a:solidFill>
                  <a:srgbClr val="C00000"/>
                </a:solidFill>
                <a:effectLst/>
                <a:uLnTx/>
                <a:uFillTx/>
                <a:latin typeface="Times New Roman"/>
                <a:ea typeface="+mn-ea"/>
                <a:cs typeface="Times New Roman"/>
              </a:rPr>
              <a:t> </a:t>
            </a:r>
            <a:r>
              <a:rPr kumimoji="0" lang="es-MX" sz="2000" b="1" i="0" u="none" strike="noStrike" kern="0" cap="none" spc="0" normalizeH="0" baseline="0" noProof="0" dirty="0">
                <a:ln>
                  <a:noFill/>
                </a:ln>
                <a:solidFill>
                  <a:srgbClr val="FF0000"/>
                </a:solidFill>
                <a:effectLst/>
                <a:uLnTx/>
                <a:uFillTx/>
                <a:latin typeface="Times New Roman"/>
                <a:ea typeface="+mn-ea"/>
                <a:cs typeface="Times New Roman"/>
              </a:rPr>
              <a:t>transmisión instantánea de información y el entrelazamiento cuántico</a:t>
            </a:r>
            <a:r>
              <a:rPr kumimoji="0" lang="es-MX" sz="2000" b="0" i="0" u="none" strike="noStrike" kern="0" cap="none" spc="0" normalizeH="0" baseline="0" noProof="0" dirty="0">
                <a:ln>
                  <a:noFill/>
                </a:ln>
                <a:solidFill>
                  <a:sysClr val="windowText" lastClr="000000"/>
                </a:solidFill>
                <a:effectLst/>
                <a:uLnTx/>
                <a:uFillTx/>
                <a:latin typeface="Times New Roman"/>
                <a:ea typeface="+mn-ea"/>
                <a:cs typeface="Times New Roman"/>
              </a:rPr>
              <a:t>, tratando de encontrar un explicación común, algunas cosas que he encontrado es 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8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rgbClr val="FF0000"/>
                </a:solidFill>
                <a:effectLst/>
                <a:uLnTx/>
                <a:uFillTx/>
                <a:latin typeface="Times New Roman"/>
                <a:ea typeface="+mn-ea"/>
                <a:cs typeface="Times New Roman"/>
              </a:rPr>
              <a:t>La información no se desplaza lo que se desplaza es el objeto de materia energía e información en el que esta inmerso,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rgbClr val="FF0000"/>
                </a:solidFill>
                <a:effectLst/>
                <a:uLnTx/>
                <a:uFillTx/>
                <a:latin typeface="Times New Roman"/>
                <a:ea typeface="+mn-ea"/>
                <a:cs typeface="Times New Roman"/>
              </a:rPr>
              <a:t>en el caso del entrelazamiento cuántico aparentemente no es claro cual es este objeto</a:t>
            </a:r>
            <a:r>
              <a:rPr kumimoji="0" lang="es-MX" sz="2000" b="1" i="0" u="none" strike="noStrike" kern="0" cap="none" spc="0" normalizeH="0" baseline="0" noProof="0" dirty="0">
                <a:ln>
                  <a:noFill/>
                </a:ln>
                <a:solidFill>
                  <a:sysClr val="windowText" lastClr="000000"/>
                </a:solidFill>
                <a:effectLst/>
                <a:uLnTx/>
                <a:uFillTx/>
                <a:latin typeface="Times New Roman"/>
                <a:ea typeface="+mn-ea"/>
                <a:cs typeface="Times New Roman"/>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0" cap="none" spc="0" normalizeH="0" baseline="0" noProof="0" dirty="0">
                <a:ln>
                  <a:noFill/>
                </a:ln>
                <a:solidFill>
                  <a:sysClr val="windowText" lastClr="000000"/>
                </a:solidFill>
                <a:effectLst/>
                <a:uLnTx/>
                <a:uFillTx/>
                <a:latin typeface="Times New Roman"/>
                <a:ea typeface="+mn-ea"/>
                <a:cs typeface="Times New Roman"/>
              </a:rPr>
              <a:t>Lo mas cercano que he visto es </a:t>
            </a:r>
            <a:r>
              <a:rPr kumimoji="0" lang="es-MX" sz="2000" b="1" i="0" u="none" strike="noStrike" kern="0" cap="none" spc="0" normalizeH="0" baseline="0" noProof="0" dirty="0">
                <a:ln>
                  <a:noFill/>
                </a:ln>
                <a:solidFill>
                  <a:srgbClr val="FF0000"/>
                </a:solidFill>
                <a:effectLst/>
                <a:uLnTx/>
                <a:uFillTx/>
                <a:latin typeface="Times New Roman"/>
                <a:ea typeface="+mn-ea"/>
                <a:cs typeface="Times New Roman"/>
              </a:rPr>
              <a:t>asociarlo con el concepto de campo, establecido por Faraday </a:t>
            </a:r>
            <a:r>
              <a:rPr kumimoji="0" lang="es-MX" sz="2000" b="0" i="0" u="none" strike="noStrike" kern="0" cap="none" spc="0" normalizeH="0" baseline="0" noProof="0" dirty="0">
                <a:ln>
                  <a:noFill/>
                </a:ln>
                <a:solidFill>
                  <a:sysClr val="windowText" lastClr="000000"/>
                </a:solidFill>
                <a:effectLst/>
                <a:uLnTx/>
                <a:uFillTx/>
                <a:latin typeface="Times New Roman"/>
                <a:ea typeface="+mn-ea"/>
                <a:cs typeface="Times New Roman"/>
              </a:rPr>
              <a:t>y desarrollado por Maxwell y usado en muchas áreas en la actualidad.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ysClr val="windowText" lastClr="000000"/>
                </a:solidFill>
                <a:effectLst/>
                <a:uLnTx/>
                <a:uFillTx/>
                <a:latin typeface="Times New Roman"/>
                <a:ea typeface="+mn-ea"/>
                <a:cs typeface="Times New Roman"/>
              </a:rPr>
              <a:t>En el caso de la transmisión instantánea de información, el campo es muy claro y corresponde a un objeto de materia energía información, pero en el caso del entrelazamiento cuántico, el campo que preserva la información no es tan obvio, y lo mas cercano que he encontrado es que, puede estar relacionado con la ley de la </a:t>
            </a:r>
            <a:r>
              <a:rPr lang="es-MX" sz="2000" b="1" kern="0" dirty="0">
                <a:solidFill>
                  <a:sysClr val="windowText" lastClr="000000"/>
                </a:solidFill>
                <a:latin typeface="Times New Roman"/>
                <a:cs typeface="Times New Roman"/>
              </a:rPr>
              <a:t>conservación</a:t>
            </a:r>
            <a:r>
              <a:rPr kumimoji="0" lang="es-MX" sz="2000" b="1" i="0" u="none" strike="noStrike" kern="0" cap="none" spc="0" normalizeH="0" baseline="0" noProof="0" dirty="0">
                <a:ln>
                  <a:noFill/>
                </a:ln>
                <a:solidFill>
                  <a:sysClr val="windowText" lastClr="000000"/>
                </a:solidFill>
                <a:effectLst/>
                <a:uLnTx/>
                <a:uFillTx/>
                <a:latin typeface="Times New Roman"/>
                <a:ea typeface="+mn-ea"/>
                <a:cs typeface="Times New Roman"/>
              </a:rPr>
              <a:t> del momento angular.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8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000000"/>
                </a:solidFill>
                <a:effectLst/>
                <a:uLnTx/>
                <a:uFillTx/>
                <a:latin typeface="Times New Roman"/>
                <a:ea typeface="+mn-ea"/>
                <a:cs typeface="Times New Roman"/>
              </a:rPr>
              <a:t>Michael Faraday  </a:t>
            </a:r>
            <a:r>
              <a:rPr kumimoji="0" lang="es-MX"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2"/>
              </a:rPr>
              <a:t>https://es.wikipedia.org/wiki/Michael_Faraday</a:t>
            </a:r>
            <a:endParaRPr kumimoji="0" lang="es-MX"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000000"/>
                </a:solidFill>
                <a:effectLst/>
                <a:uLnTx/>
                <a:uFillTx/>
                <a:latin typeface="Times New Roman"/>
                <a:ea typeface="+mn-ea"/>
                <a:cs typeface="Times New Roman"/>
              </a:rPr>
              <a:t>James Clerk Maxwell </a:t>
            </a:r>
            <a:r>
              <a:rPr kumimoji="0" lang="es-MX"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3"/>
              </a:rPr>
              <a:t>https://es.wikipedia.org/wiki/James_Clerk_Maxwell</a:t>
            </a:r>
            <a:endParaRPr kumimoji="0" lang="es-MX"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000000"/>
                </a:solidFill>
                <a:effectLst/>
                <a:uLnTx/>
                <a:uFillTx/>
                <a:latin typeface="Times New Roman"/>
                <a:ea typeface="+mn-ea"/>
                <a:cs typeface="Times New Roman"/>
              </a:rPr>
              <a:t>Ley de conservación </a:t>
            </a:r>
            <a:r>
              <a:rPr kumimoji="0" lang="es-MX" sz="1600"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4"/>
              </a:rPr>
              <a:t>https://es.wikipedia.org/wiki/Ley_de_conservaci%C3%B3n</a:t>
            </a:r>
            <a:endParaRPr kumimoji="0" lang="es-MX" sz="16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b="0" i="0" u="none" strike="noStrike" kern="1200" cap="none" spc="0" normalizeH="0" baseline="0" noProof="0" dirty="0">
                <a:ln>
                  <a:noFill/>
                </a:ln>
                <a:solidFill>
                  <a:srgbClr val="000000"/>
                </a:solidFill>
                <a:effectLst/>
                <a:uLnTx/>
                <a:uFillTx/>
                <a:latin typeface="Times New Roman"/>
                <a:ea typeface="+mn-ea"/>
                <a:cs typeface="Times New Roman"/>
              </a:rPr>
              <a:t>cantidad de movimiento, momento lineal, ímpetu o </a:t>
            </a:r>
            <a:r>
              <a:rPr kumimoji="0" lang="es-MX" b="0" i="0" u="none" strike="noStrike" kern="1200" cap="none" spc="0" normalizeH="0" baseline="0" noProof="0" dirty="0" err="1">
                <a:ln>
                  <a:noFill/>
                </a:ln>
                <a:solidFill>
                  <a:srgbClr val="000000"/>
                </a:solidFill>
                <a:effectLst/>
                <a:uLnTx/>
                <a:uFillTx/>
                <a:latin typeface="Times New Roman"/>
                <a:ea typeface="+mn-ea"/>
                <a:cs typeface="Times New Roman"/>
              </a:rPr>
              <a:t>momentum</a:t>
            </a:r>
            <a:r>
              <a:rPr kumimoji="0" lang="es-MX"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5"/>
              </a:rPr>
              <a:t>https://es.wikipedia.org/wiki/Cantidad_de_movimiento</a:t>
            </a:r>
            <a:endParaRPr kumimoji="0" lang="es-MX"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000000"/>
                </a:solidFill>
                <a:effectLst/>
                <a:uLnTx/>
                <a:uFillTx/>
                <a:latin typeface="Times New Roman"/>
                <a:ea typeface="+mn-ea"/>
                <a:cs typeface="Times New Roman"/>
              </a:rPr>
              <a:t>Momento angular </a:t>
            </a:r>
            <a:r>
              <a:rPr kumimoji="0" lang="es-MX"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6"/>
              </a:rPr>
              <a:t>https://es.wikipedia.org/wiki/Momento_angular</a:t>
            </a:r>
            <a:endParaRPr kumimoji="0" lang="es-MX" b="0" i="0" u="none" strike="noStrike" kern="0" cap="none" spc="0" normalizeH="0" baseline="0" noProof="0" dirty="0">
              <a:ln>
                <a:noFill/>
              </a:ln>
              <a:solidFill>
                <a:sysClr val="windowText" lastClr="000000"/>
              </a:solidFill>
              <a:effectLst/>
              <a:uLnTx/>
              <a:uFillTx/>
              <a:latin typeface="Times New Roman"/>
              <a:ea typeface="+mn-ea"/>
              <a:cs typeface="Times New Roman"/>
            </a:endParaRPr>
          </a:p>
        </p:txBody>
      </p:sp>
      <p:grpSp>
        <p:nvGrpSpPr>
          <p:cNvPr id="30" name="Grupo 29">
            <a:extLst>
              <a:ext uri="{FF2B5EF4-FFF2-40B4-BE49-F238E27FC236}">
                <a16:creationId xmlns:a16="http://schemas.microsoft.com/office/drawing/2014/main" id="{E2DF2F34-8724-4D6D-8D43-710DE033B5E8}"/>
              </a:ext>
            </a:extLst>
          </p:cNvPr>
          <p:cNvGrpSpPr/>
          <p:nvPr/>
        </p:nvGrpSpPr>
        <p:grpSpPr>
          <a:xfrm>
            <a:off x="6986238" y="5244597"/>
            <a:ext cx="2123612" cy="1613403"/>
            <a:chOff x="7077817" y="2260106"/>
            <a:chExt cx="2123612" cy="1613403"/>
          </a:xfrm>
        </p:grpSpPr>
        <p:pic>
          <p:nvPicPr>
            <p:cNvPr id="6" name="Imagen 5">
              <a:extLst>
                <a:ext uri="{FF2B5EF4-FFF2-40B4-BE49-F238E27FC236}">
                  <a16:creationId xmlns:a16="http://schemas.microsoft.com/office/drawing/2014/main" id="{683ABE4F-5C1A-4E22-B534-4FDE7D54E28C}"/>
                </a:ext>
              </a:extLst>
            </p:cNvPr>
            <p:cNvPicPr>
              <a:picLocks noChangeAspect="1"/>
            </p:cNvPicPr>
            <p:nvPr/>
          </p:nvPicPr>
          <p:blipFill>
            <a:blip r:embed="rId7"/>
            <a:stretch>
              <a:fillRect/>
            </a:stretch>
          </p:blipFill>
          <p:spPr>
            <a:xfrm>
              <a:off x="7357456" y="2260106"/>
              <a:ext cx="1564334" cy="1176170"/>
            </a:xfrm>
            <a:prstGeom prst="rect">
              <a:avLst/>
            </a:prstGeom>
          </p:spPr>
        </p:pic>
        <p:sp>
          <p:nvSpPr>
            <p:cNvPr id="7" name="Rectángulo 6">
              <a:extLst>
                <a:ext uri="{FF2B5EF4-FFF2-40B4-BE49-F238E27FC236}">
                  <a16:creationId xmlns:a16="http://schemas.microsoft.com/office/drawing/2014/main" id="{3464D1A9-D292-4269-A9D6-A5064D488D02}"/>
                </a:ext>
              </a:extLst>
            </p:cNvPr>
            <p:cNvSpPr/>
            <p:nvPr/>
          </p:nvSpPr>
          <p:spPr>
            <a:xfrm>
              <a:off x="7077817" y="3479986"/>
              <a:ext cx="2123612" cy="39352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a:ea typeface="+mn-ea"/>
                  <a:cs typeface="Times New Roman"/>
                </a:rPr>
                <a:t>Introducción a la teoría de campos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a:ea typeface="+mn-ea"/>
                  <a:cs typeface="Times New Roman"/>
                  <a:hlinkClick r:id="rId8"/>
                </a:rPr>
                <a:t>http://www.heurema.com/DFQ23.htm</a:t>
              </a:r>
              <a:endParaRPr kumimoji="0" lang="es-MX" sz="1000" b="0" i="0" u="none" strike="noStrike" kern="1200" cap="none" spc="0" normalizeH="0" baseline="0" noProof="0" dirty="0">
                <a:ln>
                  <a:noFill/>
                </a:ln>
                <a:solidFill>
                  <a:srgbClr val="000000"/>
                </a:solidFill>
                <a:effectLst/>
                <a:uLnTx/>
                <a:uFillTx/>
                <a:latin typeface="Times New Roman"/>
                <a:ea typeface="+mn-ea"/>
                <a:cs typeface="Times New Roman"/>
              </a:endParaRPr>
            </a:p>
          </p:txBody>
        </p:sp>
      </p:grpSp>
      <p:grpSp>
        <p:nvGrpSpPr>
          <p:cNvPr id="29" name="Grupo 28">
            <a:extLst>
              <a:ext uri="{FF2B5EF4-FFF2-40B4-BE49-F238E27FC236}">
                <a16:creationId xmlns:a16="http://schemas.microsoft.com/office/drawing/2014/main" id="{3913EE15-A322-4EBA-92B3-CEE54A77624C}"/>
              </a:ext>
            </a:extLst>
          </p:cNvPr>
          <p:cNvGrpSpPr/>
          <p:nvPr/>
        </p:nvGrpSpPr>
        <p:grpSpPr>
          <a:xfrm>
            <a:off x="7170493" y="3148468"/>
            <a:ext cx="1802350" cy="2074274"/>
            <a:chOff x="7296411" y="0"/>
            <a:chExt cx="1802350" cy="2074274"/>
          </a:xfrm>
        </p:grpSpPr>
        <p:pic>
          <p:nvPicPr>
            <p:cNvPr id="4" name="Imagen 3">
              <a:extLst>
                <a:ext uri="{FF2B5EF4-FFF2-40B4-BE49-F238E27FC236}">
                  <a16:creationId xmlns:a16="http://schemas.microsoft.com/office/drawing/2014/main" id="{3A52EBB4-4173-46F3-8688-BD1477CC5CA7}"/>
                </a:ext>
              </a:extLst>
            </p:cNvPr>
            <p:cNvPicPr>
              <a:picLocks noChangeAspect="1"/>
            </p:cNvPicPr>
            <p:nvPr/>
          </p:nvPicPr>
          <p:blipFill>
            <a:blip r:embed="rId9"/>
            <a:stretch>
              <a:fillRect/>
            </a:stretch>
          </p:blipFill>
          <p:spPr>
            <a:xfrm>
              <a:off x="7441242" y="0"/>
              <a:ext cx="1474188" cy="1383257"/>
            </a:xfrm>
            <a:prstGeom prst="rect">
              <a:avLst/>
            </a:prstGeom>
          </p:spPr>
        </p:pic>
        <p:sp>
          <p:nvSpPr>
            <p:cNvPr id="10" name="Rectángulo 9">
              <a:extLst>
                <a:ext uri="{FF2B5EF4-FFF2-40B4-BE49-F238E27FC236}">
                  <a16:creationId xmlns:a16="http://schemas.microsoft.com/office/drawing/2014/main" id="{C9407938-79CD-413B-883F-FC33396F8B3C}"/>
                </a:ext>
              </a:extLst>
            </p:cNvPr>
            <p:cNvSpPr/>
            <p:nvPr/>
          </p:nvSpPr>
          <p:spPr>
            <a:xfrm>
              <a:off x="7296411" y="1366388"/>
              <a:ext cx="1802350"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800" b="0" i="0" u="none" strike="noStrike" kern="1200" cap="none" spc="0" normalizeH="0" baseline="0" noProof="0" dirty="0">
                  <a:ln>
                    <a:noFill/>
                  </a:ln>
                  <a:solidFill>
                    <a:srgbClr val="000000"/>
                  </a:solidFill>
                  <a:effectLst/>
                  <a:uLnTx/>
                  <a:uFillTx/>
                  <a:latin typeface="Times New Roman"/>
                  <a:ea typeface="+mn-ea"/>
                  <a:cs typeface="Times New Roman"/>
                  <a:hlinkClick r:id="rId10"/>
                </a:rPr>
                <a:t>https://estudiarfisica.com/2011/10/22/el-campo-electromagnetico-cuadripotencial-tensor-de-faraday-ecuaciones-de-maxwell-lagrangiana-y-ecuacion-de-la-onda-electromagnetica/</a:t>
              </a:r>
              <a:endParaRPr kumimoji="0" lang="es-MX" sz="800" b="0" i="0" u="none" strike="noStrike" kern="1200" cap="none" spc="0" normalizeH="0" baseline="0" noProof="0" dirty="0">
                <a:ln>
                  <a:noFill/>
                </a:ln>
                <a:solidFill>
                  <a:srgbClr val="000000"/>
                </a:solidFill>
                <a:effectLst/>
                <a:uLnTx/>
                <a:uFillTx/>
                <a:latin typeface="Times New Roman"/>
                <a:ea typeface="+mn-ea"/>
                <a:cs typeface="Times New Roman"/>
              </a:endParaRPr>
            </a:p>
          </p:txBody>
        </p:sp>
      </p:grpSp>
      <p:grpSp>
        <p:nvGrpSpPr>
          <p:cNvPr id="27" name="Grupo 26">
            <a:extLst>
              <a:ext uri="{FF2B5EF4-FFF2-40B4-BE49-F238E27FC236}">
                <a16:creationId xmlns:a16="http://schemas.microsoft.com/office/drawing/2014/main" id="{DF91EBED-D86C-44DB-8C6F-504C5A4BDF51}"/>
              </a:ext>
            </a:extLst>
          </p:cNvPr>
          <p:cNvGrpSpPr/>
          <p:nvPr/>
        </p:nvGrpSpPr>
        <p:grpSpPr>
          <a:xfrm>
            <a:off x="6986238" y="51258"/>
            <a:ext cx="1986604" cy="972947"/>
            <a:chOff x="1578244" y="2743200"/>
            <a:chExt cx="5584825" cy="4114800"/>
          </a:xfrm>
        </p:grpSpPr>
        <p:sp>
          <p:nvSpPr>
            <p:cNvPr id="16" name="Text Box 1038">
              <a:extLst>
                <a:ext uri="{FF2B5EF4-FFF2-40B4-BE49-F238E27FC236}">
                  <a16:creationId xmlns:a16="http://schemas.microsoft.com/office/drawing/2014/main" id="{6BC358DB-F498-4C44-A071-C4EA0E5B45A5}"/>
                </a:ext>
              </a:extLst>
            </p:cNvPr>
            <p:cNvSpPr txBox="1">
              <a:spLocks noChangeArrowheads="1"/>
            </p:cNvSpPr>
            <p:nvPr/>
          </p:nvSpPr>
          <p:spPr bwMode="auto">
            <a:xfrm>
              <a:off x="6503638" y="6292850"/>
              <a:ext cx="4826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7" name="Line 1037">
              <a:extLst>
                <a:ext uri="{FF2B5EF4-FFF2-40B4-BE49-F238E27FC236}">
                  <a16:creationId xmlns:a16="http://schemas.microsoft.com/office/drawing/2014/main" id="{6B81A163-6668-4AC8-897F-C14C2608A28E}"/>
                </a:ext>
              </a:extLst>
            </p:cNvPr>
            <p:cNvSpPr>
              <a:spLocks noChangeShapeType="1"/>
            </p:cNvSpPr>
            <p:nvPr/>
          </p:nvSpPr>
          <p:spPr bwMode="auto">
            <a:xfrm>
              <a:off x="2076719" y="2759075"/>
              <a:ext cx="0" cy="3546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8" name="Freeform 1036">
              <a:extLst>
                <a:ext uri="{FF2B5EF4-FFF2-40B4-BE49-F238E27FC236}">
                  <a16:creationId xmlns:a16="http://schemas.microsoft.com/office/drawing/2014/main" id="{D2F9D131-F5A1-4623-A235-6D2D84677B0C}"/>
                </a:ext>
              </a:extLst>
            </p:cNvPr>
            <p:cNvSpPr>
              <a:spLocks/>
            </p:cNvSpPr>
            <p:nvPr/>
          </p:nvSpPr>
          <p:spPr bwMode="auto">
            <a:xfrm>
              <a:off x="2044970" y="6292849"/>
              <a:ext cx="4992216" cy="45719"/>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 name="Text Box 1035">
              <a:extLst>
                <a:ext uri="{FF2B5EF4-FFF2-40B4-BE49-F238E27FC236}">
                  <a16:creationId xmlns:a16="http://schemas.microsoft.com/office/drawing/2014/main" id="{84879CF8-62A9-4407-9B84-AAC392B1AF9D}"/>
                </a:ext>
              </a:extLst>
            </p:cNvPr>
            <p:cNvSpPr txBox="1">
              <a:spLocks noChangeArrowheads="1"/>
            </p:cNvSpPr>
            <p:nvPr/>
          </p:nvSpPr>
          <p:spPr bwMode="auto">
            <a:xfrm>
              <a:off x="1578244" y="2743200"/>
              <a:ext cx="5095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 name="Line 1033">
              <a:extLst>
                <a:ext uri="{FF2B5EF4-FFF2-40B4-BE49-F238E27FC236}">
                  <a16:creationId xmlns:a16="http://schemas.microsoft.com/office/drawing/2014/main" id="{07E45A4A-C695-4E77-A624-AB7C2418F917}"/>
                </a:ext>
              </a:extLst>
            </p:cNvPr>
            <p:cNvSpPr>
              <a:spLocks noChangeShapeType="1"/>
            </p:cNvSpPr>
            <p:nvPr/>
          </p:nvSpPr>
          <p:spPr bwMode="auto">
            <a:xfrm>
              <a:off x="4161107" y="3375025"/>
              <a:ext cx="0" cy="2579688"/>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 name="Line 1032">
              <a:extLst>
                <a:ext uri="{FF2B5EF4-FFF2-40B4-BE49-F238E27FC236}">
                  <a16:creationId xmlns:a16="http://schemas.microsoft.com/office/drawing/2014/main" id="{88753A44-581C-4D75-94CE-D2F3CB7AAD41}"/>
                </a:ext>
              </a:extLst>
            </p:cNvPr>
            <p:cNvSpPr>
              <a:spLocks noChangeShapeType="1"/>
            </p:cNvSpPr>
            <p:nvPr/>
          </p:nvSpPr>
          <p:spPr bwMode="auto">
            <a:xfrm>
              <a:off x="3045094" y="3375025"/>
              <a:ext cx="0" cy="25796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 name="Line 1031">
              <a:extLst>
                <a:ext uri="{FF2B5EF4-FFF2-40B4-BE49-F238E27FC236}">
                  <a16:creationId xmlns:a16="http://schemas.microsoft.com/office/drawing/2014/main" id="{B4ED6C70-DDF7-41C0-BB7D-CCFB3BEC2860}"/>
                </a:ext>
              </a:extLst>
            </p:cNvPr>
            <p:cNvSpPr>
              <a:spLocks noChangeShapeType="1"/>
            </p:cNvSpPr>
            <p:nvPr/>
          </p:nvSpPr>
          <p:spPr bwMode="auto">
            <a:xfrm>
              <a:off x="6866207" y="3054350"/>
              <a:ext cx="0" cy="25796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 name="Line 1030">
              <a:extLst>
                <a:ext uri="{FF2B5EF4-FFF2-40B4-BE49-F238E27FC236}">
                  <a16:creationId xmlns:a16="http://schemas.microsoft.com/office/drawing/2014/main" id="{DBADD5D8-8527-4053-8202-635376FADDF2}"/>
                </a:ext>
              </a:extLst>
            </p:cNvPr>
            <p:cNvSpPr>
              <a:spLocks noChangeShapeType="1"/>
            </p:cNvSpPr>
            <p:nvPr/>
          </p:nvSpPr>
          <p:spPr bwMode="auto">
            <a:xfrm>
              <a:off x="5386657" y="3048000"/>
              <a:ext cx="0" cy="2579688"/>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 name="Freeform 1029">
              <a:extLst>
                <a:ext uri="{FF2B5EF4-FFF2-40B4-BE49-F238E27FC236}">
                  <a16:creationId xmlns:a16="http://schemas.microsoft.com/office/drawing/2014/main" id="{99425A19-FC4E-4386-8B31-4D845544CABC}"/>
                </a:ext>
              </a:extLst>
            </p:cNvPr>
            <p:cNvSpPr>
              <a:spLocks/>
            </p:cNvSpPr>
            <p:nvPr/>
          </p:nvSpPr>
          <p:spPr bwMode="auto">
            <a:xfrm>
              <a:off x="3014932" y="2932113"/>
              <a:ext cx="3887788" cy="442913"/>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 name="Freeform 1028">
              <a:extLst>
                <a:ext uri="{FF2B5EF4-FFF2-40B4-BE49-F238E27FC236}">
                  <a16:creationId xmlns:a16="http://schemas.microsoft.com/office/drawing/2014/main" id="{F86E97C6-47E3-4BD9-919E-08F5C883AD35}"/>
                </a:ext>
              </a:extLst>
            </p:cNvPr>
            <p:cNvSpPr>
              <a:spLocks/>
            </p:cNvSpPr>
            <p:nvPr/>
          </p:nvSpPr>
          <p:spPr bwMode="auto">
            <a:xfrm>
              <a:off x="3029219" y="5572125"/>
              <a:ext cx="3867150" cy="446088"/>
            </a:xfrm>
            <a:custGeom>
              <a:avLst/>
              <a:gdLst>
                <a:gd name="T0" fmla="*/ 0 w 2351"/>
                <a:gd name="T1" fmla="*/ 347 h 253"/>
                <a:gd name="T2" fmla="*/ 947 w 2351"/>
                <a:gd name="T3" fmla="*/ 243 h 253"/>
                <a:gd name="T4" fmla="*/ 1248 w 2351"/>
                <a:gd name="T5" fmla="*/ 78 h 253"/>
                <a:gd name="T6" fmla="*/ 1898 w 2351"/>
                <a:gd name="T7" fmla="*/ 16 h 253"/>
                <a:gd name="T8" fmla="*/ 2348 w 2351"/>
                <a:gd name="T9" fmla="*/ 181 h 253"/>
                <a:gd name="T10" fmla="*/ 2615 w 2351"/>
                <a:gd name="T11" fmla="*/ 54 h 2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51" h="253">
                  <a:moveTo>
                    <a:pt x="0" y="253"/>
                  </a:moveTo>
                  <a:cubicBezTo>
                    <a:pt x="142" y="240"/>
                    <a:pt x="664" y="210"/>
                    <a:pt x="851" y="177"/>
                  </a:cubicBezTo>
                  <a:cubicBezTo>
                    <a:pt x="1038" y="144"/>
                    <a:pt x="979" y="84"/>
                    <a:pt x="1121" y="57"/>
                  </a:cubicBezTo>
                  <a:cubicBezTo>
                    <a:pt x="1263" y="30"/>
                    <a:pt x="1541" y="0"/>
                    <a:pt x="1706" y="12"/>
                  </a:cubicBezTo>
                  <a:cubicBezTo>
                    <a:pt x="1871" y="24"/>
                    <a:pt x="2004" y="127"/>
                    <a:pt x="2111" y="132"/>
                  </a:cubicBezTo>
                  <a:cubicBezTo>
                    <a:pt x="2218" y="137"/>
                    <a:pt x="2301" y="59"/>
                    <a:pt x="2351" y="40"/>
                  </a:cubicBezTo>
                </a:path>
              </a:pathLst>
            </a:custGeom>
            <a:noFill/>
            <a:ln w="6350">
              <a:solidFill>
                <a:srgbClr val="C0C0C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 name="Line 1027">
              <a:extLst>
                <a:ext uri="{FF2B5EF4-FFF2-40B4-BE49-F238E27FC236}">
                  <a16:creationId xmlns:a16="http://schemas.microsoft.com/office/drawing/2014/main" id="{A61E1933-3FB4-4C02-A403-9812EB82475D}"/>
                </a:ext>
              </a:extLst>
            </p:cNvPr>
            <p:cNvSpPr>
              <a:spLocks noChangeShapeType="1"/>
            </p:cNvSpPr>
            <p:nvPr/>
          </p:nvSpPr>
          <p:spPr bwMode="auto">
            <a:xfrm>
              <a:off x="2422794" y="6858000"/>
              <a:ext cx="4740275"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grpSp>
        <p:nvGrpSpPr>
          <p:cNvPr id="32" name="Grupo 31">
            <a:extLst>
              <a:ext uri="{FF2B5EF4-FFF2-40B4-BE49-F238E27FC236}">
                <a16:creationId xmlns:a16="http://schemas.microsoft.com/office/drawing/2014/main" id="{AE5FCDAB-04FD-4FFC-AD7C-67E1A18AAA0F}"/>
              </a:ext>
            </a:extLst>
          </p:cNvPr>
          <p:cNvGrpSpPr/>
          <p:nvPr/>
        </p:nvGrpSpPr>
        <p:grpSpPr>
          <a:xfrm>
            <a:off x="6986238" y="1105754"/>
            <a:ext cx="2237817" cy="1912086"/>
            <a:chOff x="6922666" y="4961842"/>
            <a:chExt cx="2123611" cy="2078420"/>
          </a:xfrm>
        </p:grpSpPr>
        <p:pic>
          <p:nvPicPr>
            <p:cNvPr id="28" name="Imagen 27">
              <a:extLst>
                <a:ext uri="{FF2B5EF4-FFF2-40B4-BE49-F238E27FC236}">
                  <a16:creationId xmlns:a16="http://schemas.microsoft.com/office/drawing/2014/main" id="{AA3F92A7-DD09-4314-856F-EF7992E66E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06160" y="4961842"/>
              <a:ext cx="1901734" cy="1390057"/>
            </a:xfrm>
            <a:prstGeom prst="rect">
              <a:avLst/>
            </a:prstGeom>
          </p:spPr>
        </p:pic>
        <p:sp>
          <p:nvSpPr>
            <p:cNvPr id="31" name="Rectángulo 30">
              <a:extLst>
                <a:ext uri="{FF2B5EF4-FFF2-40B4-BE49-F238E27FC236}">
                  <a16:creationId xmlns:a16="http://schemas.microsoft.com/office/drawing/2014/main" id="{B72AB8E5-6894-49B3-B635-200C21234720}"/>
                </a:ext>
              </a:extLst>
            </p:cNvPr>
            <p:cNvSpPr/>
            <p:nvPr/>
          </p:nvSpPr>
          <p:spPr>
            <a:xfrm>
              <a:off x="6922666" y="6332376"/>
              <a:ext cx="212361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800" b="0" i="0" u="none" strike="noStrike" kern="1200" cap="none" spc="0" normalizeH="0" baseline="0" noProof="0" dirty="0">
                  <a:ln>
                    <a:noFill/>
                  </a:ln>
                  <a:solidFill>
                    <a:srgbClr val="000000"/>
                  </a:solidFill>
                  <a:effectLst/>
                  <a:uLnTx/>
                  <a:uFillTx/>
                  <a:latin typeface="Times New Roman"/>
                  <a:ea typeface="+mn-ea"/>
                  <a:cs typeface="Times New Roman"/>
                </a:rPr>
                <a:t>RedaresECO-I.jpg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800" b="0" i="0" u="none" strike="noStrike" kern="1200" cap="none" spc="0" normalizeH="0" baseline="0" noProof="0" dirty="0">
                  <a:ln>
                    <a:noFill/>
                  </a:ln>
                  <a:solidFill>
                    <a:srgbClr val="000000"/>
                  </a:solidFill>
                  <a:effectLst/>
                  <a:uLnTx/>
                  <a:uFillTx/>
                  <a:latin typeface="Times New Roman"/>
                  <a:ea typeface="+mn-ea"/>
                  <a:cs typeface="Times New Roman"/>
                </a:rPr>
                <a:t>Cerrajeros de Seguridad. 24 H. En La Comunidad De Madrid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800" b="0" i="0" u="none" strike="noStrike" kern="1200" cap="none" spc="0" normalizeH="0" baseline="0" noProof="0" dirty="0">
                  <a:ln>
                    <a:noFill/>
                  </a:ln>
                  <a:solidFill>
                    <a:srgbClr val="000000"/>
                  </a:solidFill>
                  <a:effectLst/>
                  <a:uLnTx/>
                  <a:uFillTx/>
                  <a:latin typeface="Times New Roman"/>
                  <a:ea typeface="+mn-ea"/>
                  <a:cs typeface="Times New Roman"/>
                  <a:hlinkClick r:id="rId12"/>
                </a:rPr>
                <a:t>http://prosertec.es/maquinas-de-cerrajeria/maquinaria-de-cerrajeria-con-calidad/</a:t>
              </a:r>
              <a:endParaRPr kumimoji="0" lang="es-MX" sz="800" b="0" i="0" u="none" strike="noStrike" kern="1200" cap="none" spc="0" normalizeH="0" baseline="0" noProof="0" dirty="0">
                <a:ln>
                  <a:noFill/>
                </a:ln>
                <a:solidFill>
                  <a:srgbClr val="000000"/>
                </a:solidFill>
                <a:effectLst/>
                <a:uLnTx/>
                <a:uFillTx/>
                <a:latin typeface="Times New Roman"/>
                <a:ea typeface="+mn-ea"/>
                <a:cs typeface="Times New Roman"/>
              </a:endParaRPr>
            </a:p>
          </p:txBody>
        </p:sp>
      </p:grpSp>
    </p:spTree>
    <p:extLst>
      <p:ext uri="{BB962C8B-B14F-4D97-AF65-F5344CB8AC3E}">
        <p14:creationId xmlns:p14="http://schemas.microsoft.com/office/powerpoint/2010/main" val="40738999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27">
            <a:extLst>
              <a:ext uri="{FF2B5EF4-FFF2-40B4-BE49-F238E27FC236}">
                <a16:creationId xmlns:a16="http://schemas.microsoft.com/office/drawing/2014/main" id="{DB301580-960C-454F-ABE8-BC3BE2BE7F84}"/>
              </a:ext>
            </a:extLst>
          </p:cNvPr>
          <p:cNvSpPr>
            <a:spLocks noGrp="1" noChangeArrowheads="1"/>
          </p:cNvSpPr>
          <p:nvPr>
            <p:ph type="title" idx="4294967295"/>
          </p:nvPr>
        </p:nvSpPr>
        <p:spPr>
          <a:xfrm>
            <a:off x="3186592" y="1992622"/>
            <a:ext cx="5713461" cy="1077218"/>
          </a:xfrm>
        </p:spPr>
        <p:txBody>
          <a:bodyPr>
            <a:normAutofit fontScale="90000"/>
          </a:bodyPr>
          <a:lstStyle/>
          <a:p>
            <a:pPr eaLnBrk="1" hangingPunct="1"/>
            <a:r>
              <a:rPr lang="es-ES_tradnl" altLang="es-MX" sz="2400" b="1" dirty="0">
                <a:cs typeface="Times New Roman" panose="02020603050405020304" pitchFamily="18" charset="0"/>
              </a:rPr>
              <a:t>Fernando Galindo Soria</a:t>
            </a:r>
            <a:br>
              <a:rPr lang="es-ES_tradnl" altLang="es-MX" sz="2400" b="1" dirty="0">
                <a:cs typeface="Times New Roman" panose="02020603050405020304" pitchFamily="18" charset="0"/>
              </a:rPr>
            </a:br>
            <a:r>
              <a:rPr lang="es-ES_tradnl" altLang="es-MX" sz="2400" b="1" dirty="0">
                <a:cs typeface="Times New Roman" panose="02020603050405020304" pitchFamily="18" charset="0"/>
                <a:hlinkClick r:id="rId2"/>
              </a:rPr>
              <a:t>www.fgalindosoria.com</a:t>
            </a:r>
            <a:r>
              <a:rPr lang="es-ES_tradnl" altLang="es-MX" sz="2400" b="1" dirty="0">
                <a:cs typeface="Times New Roman" panose="02020603050405020304" pitchFamily="18" charset="0"/>
              </a:rPr>
              <a:t>        </a:t>
            </a:r>
            <a:r>
              <a:rPr lang="es-ES_tradnl" altLang="es-MX" sz="2400" b="1" dirty="0">
                <a:cs typeface="Times New Roman" panose="02020603050405020304" pitchFamily="18" charset="0"/>
                <a:hlinkClick r:id="rId3"/>
              </a:rPr>
              <a:t>fgalindo@ipn.mx</a:t>
            </a:r>
            <a:br>
              <a:rPr lang="es-ES_tradnl" altLang="es-MX" sz="2400" b="1" dirty="0">
                <a:cs typeface="Times New Roman" panose="02020603050405020304" pitchFamily="18" charset="0"/>
              </a:rPr>
            </a:br>
            <a:r>
              <a:rPr lang="es-ES_tradnl" altLang="es-MX" sz="2400" b="1" dirty="0">
                <a:cs typeface="Times New Roman" panose="02020603050405020304" pitchFamily="18" charset="0"/>
              </a:rPr>
              <a:t>Tenayuca, </a:t>
            </a:r>
            <a:r>
              <a:rPr lang="es-ES_tradnl" altLang="es-MX" sz="2400" b="1" dirty="0"/>
              <a:t>Ciudad de México, Febrero del 2018</a:t>
            </a:r>
            <a:endParaRPr lang="es-ES" altLang="es-MX" sz="2400" b="1" dirty="0"/>
          </a:p>
        </p:txBody>
      </p:sp>
      <p:pic>
        <p:nvPicPr>
          <p:cNvPr id="5" name="Imagen 4">
            <a:extLst>
              <a:ext uri="{FF2B5EF4-FFF2-40B4-BE49-F238E27FC236}">
                <a16:creationId xmlns:a16="http://schemas.microsoft.com/office/drawing/2014/main" id="{C986B5D2-9A99-4D39-B0A7-5A08242217E5}"/>
              </a:ext>
            </a:extLst>
          </p:cNvPr>
          <p:cNvPicPr>
            <a:picLocks noChangeAspect="1"/>
          </p:cNvPicPr>
          <p:nvPr/>
        </p:nvPicPr>
        <p:blipFill>
          <a:blip r:embed="rId4"/>
          <a:stretch>
            <a:fillRect/>
          </a:stretch>
        </p:blipFill>
        <p:spPr>
          <a:xfrm>
            <a:off x="131406" y="400264"/>
            <a:ext cx="2672862" cy="2955090"/>
          </a:xfrm>
          <a:prstGeom prst="rect">
            <a:avLst/>
          </a:prstGeom>
        </p:spPr>
      </p:pic>
      <p:sp>
        <p:nvSpPr>
          <p:cNvPr id="4" name="Rectángulo 3">
            <a:extLst>
              <a:ext uri="{FF2B5EF4-FFF2-40B4-BE49-F238E27FC236}">
                <a16:creationId xmlns:a16="http://schemas.microsoft.com/office/drawing/2014/main" id="{DCE9BAE6-BCD2-4958-95A4-65640B21DA03}"/>
              </a:ext>
            </a:extLst>
          </p:cNvPr>
          <p:cNvSpPr/>
          <p:nvPr/>
        </p:nvSpPr>
        <p:spPr>
          <a:xfrm>
            <a:off x="651910" y="118254"/>
            <a:ext cx="8492089" cy="107721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3200" b="1" u="none" strike="noStrike" kern="1200" cap="none" spc="225" normalizeH="0" baseline="0" noProof="0" dirty="0">
                <a:ln>
                  <a:noFill/>
                </a:ln>
                <a:solidFill>
                  <a:srgbClr val="FF9933"/>
                </a:solidFill>
                <a:effectLst/>
                <a:uLnTx/>
                <a:uFillTx/>
                <a:latin typeface="Times New Roman"/>
                <a:ea typeface="+mn-ea"/>
                <a:cs typeface="Times New Roman" panose="02020603050405020304" pitchFamily="18" charset="0"/>
              </a:rPr>
              <a:t>Extracto </a:t>
            </a:r>
            <a:r>
              <a:rPr kumimoji="0" lang="es-MX" altLang="es-MX" sz="3200" b="1" u="none" strike="noStrike" kern="1200" cap="none" spc="225" normalizeH="0" baseline="0" noProof="0" dirty="0">
                <a:ln>
                  <a:noFill/>
                </a:ln>
                <a:solidFill>
                  <a:srgbClr val="FF9933"/>
                </a:solidFill>
                <a:effectLst/>
                <a:uLnTx/>
                <a:uFillTx/>
                <a:latin typeface="Times New Roman"/>
                <a:ea typeface="+mn-ea"/>
                <a:cs typeface="Times New Roman" panose="02020603050405020304" pitchFamily="18" charset="0"/>
              </a:rPr>
              <a:t>sobre </a:t>
            </a:r>
            <a:r>
              <a:rPr kumimoji="0" lang="es-ES_tradnl" altLang="es-MX" sz="3200" b="1" u="none" strike="noStrike" kern="1200" cap="none" spc="225" normalizeH="0" baseline="0" noProof="0" dirty="0">
                <a:ln>
                  <a:noFill/>
                </a:ln>
                <a:solidFill>
                  <a:srgbClr val="FF9933"/>
                </a:solidFill>
                <a:effectLst/>
                <a:uLnTx/>
                <a:uFillTx/>
                <a:latin typeface="Times New Roman"/>
                <a:ea typeface="+mn-ea"/>
                <a:cs typeface="Times New Roman" panose="02020603050405020304" pitchFamily="18" charset="0"/>
              </a:rPr>
              <a:t>INFORMACIÓN de la Conferencia </a:t>
            </a:r>
            <a:r>
              <a:rPr kumimoji="0" lang="es-MX" altLang="es-MX" sz="3200" b="1" u="none" strike="noStrike" kern="1200" cap="none" spc="225" normalizeH="0" baseline="0" noProof="0" dirty="0">
                <a:ln>
                  <a:noFill/>
                </a:ln>
                <a:solidFill>
                  <a:srgbClr val="FF9933"/>
                </a:solidFill>
                <a:effectLst/>
                <a:uLnTx/>
                <a:uFillTx/>
                <a:latin typeface="Times New Roman"/>
                <a:ea typeface="+mn-ea"/>
                <a:cs typeface="Times New Roman" panose="02020603050405020304" pitchFamily="18" charset="0"/>
              </a:rPr>
              <a:t>Informática</a:t>
            </a:r>
            <a:endParaRPr kumimoji="0" lang="es-ES_tradnl" altLang="es-MX" sz="3200" b="1" u="none" strike="noStrike" kern="1200" cap="none" spc="225" normalizeH="0" baseline="0" noProof="0" dirty="0">
              <a:ln>
                <a:noFill/>
              </a:ln>
              <a:solidFill>
                <a:srgbClr val="FF9933"/>
              </a:solidFill>
              <a:effectLst/>
              <a:uLnTx/>
              <a:uFillTx/>
              <a:latin typeface="Times New Roman"/>
              <a:ea typeface="+mn-ea"/>
              <a:cs typeface="Times New Roman" panose="02020603050405020304" pitchFamily="18" charset="0"/>
            </a:endParaRPr>
          </a:p>
        </p:txBody>
      </p:sp>
      <p:graphicFrame>
        <p:nvGraphicFramePr>
          <p:cNvPr id="8" name="Tabla 7">
            <a:extLst>
              <a:ext uri="{FF2B5EF4-FFF2-40B4-BE49-F238E27FC236}">
                <a16:creationId xmlns:a16="http://schemas.microsoft.com/office/drawing/2014/main" id="{4485AC8A-D175-4150-9999-6A34BF2E9DE4}"/>
              </a:ext>
            </a:extLst>
          </p:cNvPr>
          <p:cNvGraphicFramePr>
            <a:graphicFrameLocks noGrp="1"/>
          </p:cNvGraphicFramePr>
          <p:nvPr>
            <p:extLst>
              <p:ext uri="{D42A27DB-BD31-4B8C-83A1-F6EECF244321}">
                <p14:modId xmlns:p14="http://schemas.microsoft.com/office/powerpoint/2010/main" val="2706817956"/>
              </p:ext>
            </p:extLst>
          </p:nvPr>
        </p:nvGraphicFramePr>
        <p:xfrm>
          <a:off x="77372" y="3404328"/>
          <a:ext cx="8989255" cy="2468880"/>
        </p:xfrm>
        <a:graphic>
          <a:graphicData uri="http://schemas.openxmlformats.org/drawingml/2006/table">
            <a:tbl>
              <a:tblPr firstRow="1" bandRow="1">
                <a:tableStyleId>{5C22544A-7EE6-4342-B048-85BDC9FD1C3A}</a:tableStyleId>
              </a:tblPr>
              <a:tblGrid>
                <a:gridCol w="7131853">
                  <a:extLst>
                    <a:ext uri="{9D8B030D-6E8A-4147-A177-3AD203B41FA5}">
                      <a16:colId xmlns:a16="http://schemas.microsoft.com/office/drawing/2014/main" val="1856047915"/>
                    </a:ext>
                  </a:extLst>
                </a:gridCol>
                <a:gridCol w="1857402">
                  <a:extLst>
                    <a:ext uri="{9D8B030D-6E8A-4147-A177-3AD203B41FA5}">
                      <a16:colId xmlns:a16="http://schemas.microsoft.com/office/drawing/2014/main" val="501893883"/>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altLang="es-MX" sz="2400" b="1" i="0" u="none" strike="noStrike" kern="1200" cap="none" spc="225" normalizeH="0" baseline="0" noProof="0" dirty="0">
                          <a:ln>
                            <a:noFill/>
                          </a:ln>
                          <a:solidFill>
                            <a:srgbClr val="FFCC66"/>
                          </a:solidFill>
                          <a:effectLst/>
                          <a:uLnTx/>
                          <a:uFillTx/>
                          <a:latin typeface="+mn-lt"/>
                          <a:ea typeface="+mn-ea"/>
                          <a:cs typeface="Times New Roman" panose="02020603050405020304" pitchFamily="18" charset="0"/>
                        </a:rPr>
                        <a:t>Ir a</a:t>
                      </a:r>
                      <a:endParaRPr kumimoji="0" lang="es-MX" sz="2400" b="0" i="0" u="none" strike="noStrike" kern="1200" cap="none" spc="0" normalizeH="0" baseline="0" noProof="0" dirty="0">
                        <a:ln>
                          <a:noFill/>
                        </a:ln>
                        <a:solidFill>
                          <a:srgbClr val="FFFFCC"/>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225" normalizeH="0" baseline="0" dirty="0">
                          <a:ln>
                            <a:noFill/>
                          </a:ln>
                          <a:solidFill>
                            <a:srgbClr val="FFCC66"/>
                          </a:solidFill>
                          <a:effectLst/>
                          <a:uLnTx/>
                          <a:uFillTx/>
                          <a:latin typeface="+mn-lt"/>
                          <a:ea typeface="+mn-ea"/>
                          <a:cs typeface="Times New Roman" panose="02020603050405020304" pitchFamily="18" charset="0"/>
                        </a:rPr>
                        <a:t># diapositiva</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86683915"/>
                  </a:ext>
                </a:extLst>
              </a:tr>
              <a:tr h="538995">
                <a:tc>
                  <a:txBody>
                    <a:bodyPr/>
                    <a:lstStyle/>
                    <a:p>
                      <a:pPr marL="457200" lvl="0" indent="-457200">
                        <a:spcAft>
                          <a:spcPts val="1200"/>
                        </a:spcAft>
                        <a:buFont typeface="+mj-lt"/>
                        <a:buAutoNum type="arabicPeriod"/>
                        <a:defRPr/>
                      </a:pPr>
                      <a:r>
                        <a:rPr kumimoji="0" lang="es-ES_tradnl" altLang="es-MX" sz="2400" b="1" i="0" u="none" strike="noStrike" kern="1200" cap="none" spc="0" normalizeH="0" baseline="0" dirty="0">
                          <a:ln>
                            <a:noFill/>
                          </a:ln>
                          <a:solidFill>
                            <a:srgbClr val="FFFFCC"/>
                          </a:solidFill>
                          <a:effectLst/>
                          <a:uLnTx/>
                          <a:uFillTx/>
                          <a:latin typeface="+mn-lt"/>
                          <a:ea typeface="+mn-ea"/>
                          <a:cs typeface="+mn-cs"/>
                          <a:hlinkClick r:id="rId5" action="ppaction://hlinksldjump"/>
                        </a:rPr>
                        <a:t>Introducción a la Información</a:t>
                      </a:r>
                      <a:endParaRPr kumimoji="0" lang="es-ES_tradnl" altLang="es-MX" sz="2400" b="1" i="0" u="none" strike="noStrike" kern="1200" cap="none" spc="0" normalizeH="0" baseline="0" noProof="0" dirty="0">
                        <a:ln>
                          <a:noFill/>
                        </a:ln>
                        <a:solidFill>
                          <a:srgbClr val="FFFFCC"/>
                        </a:solidFill>
                        <a:effectLst/>
                        <a:uLnTx/>
                        <a:uFillTx/>
                        <a:latin typeface="+mn-lt"/>
                        <a:ea typeface="+mn-ea"/>
                        <a:cs typeface="+mn-cs"/>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kumimoji="0" lang="es-MX" sz="2400" b="1" i="0" u="none" strike="noStrike" kern="1200" cap="none" spc="0" normalizeH="0" baseline="0" noProof="0" dirty="0">
                          <a:ln>
                            <a:noFill/>
                          </a:ln>
                          <a:solidFill>
                            <a:srgbClr val="FFFFCC"/>
                          </a:solidFill>
                          <a:effectLst/>
                          <a:uLnTx/>
                          <a:uFillTx/>
                          <a:latin typeface="+mn-lt"/>
                          <a:ea typeface="+mn-ea"/>
                          <a:cs typeface="+mn-cs"/>
                          <a:hlinkClick r:id="rId6" action="ppaction://hlinksldjump"/>
                        </a:rPr>
                        <a:t>materia, </a:t>
                      </a:r>
                      <a:r>
                        <a:rPr kumimoji="0" lang="es-MX" sz="2400" b="1" i="0" u="none" strike="noStrike" kern="1200" cap="none" spc="0" normalizeH="0" baseline="0" noProof="0" dirty="0">
                          <a:ln>
                            <a:noFill/>
                          </a:ln>
                          <a:solidFill>
                            <a:schemeClr val="tx2"/>
                          </a:solidFill>
                          <a:effectLst/>
                          <a:uLnTx/>
                          <a:uFillTx/>
                          <a:latin typeface="+mn-lt"/>
                          <a:ea typeface="+mn-ea"/>
                          <a:cs typeface="+mn-cs"/>
                          <a:hlinkClick r:id="rId6" action="ppaction://hlinksldjump"/>
                        </a:rPr>
                        <a:t>energía </a:t>
                      </a:r>
                      <a:r>
                        <a:rPr kumimoji="0" lang="es-MX" sz="2400" b="1" i="0" u="none" strike="noStrike" kern="1200" cap="none" spc="0" normalizeH="0" baseline="0" noProof="0" dirty="0">
                          <a:ln>
                            <a:noFill/>
                          </a:ln>
                          <a:solidFill>
                            <a:srgbClr val="FFFFCC"/>
                          </a:solidFill>
                          <a:effectLst/>
                          <a:uLnTx/>
                          <a:uFillTx/>
                          <a:latin typeface="+mn-lt"/>
                          <a:ea typeface="+mn-ea"/>
                          <a:cs typeface="+mn-cs"/>
                          <a:hlinkClick r:id="rId6" action="ppaction://hlinksldjump"/>
                        </a:rPr>
                        <a:t>e información (MEI) </a:t>
                      </a:r>
                      <a:endParaRPr kumimoji="0" lang="es-MX" sz="2400" b="1" i="0" u="none" strike="noStrike" kern="1200" cap="none" spc="0" normalizeH="0" baseline="0" noProof="0" dirty="0">
                        <a:ln>
                          <a:noFill/>
                        </a:ln>
                        <a:solidFill>
                          <a:srgbClr val="FFFFCC"/>
                        </a:solidFill>
                        <a:effectLst/>
                        <a:uLnTx/>
                        <a:uFillTx/>
                        <a:latin typeface="+mn-lt"/>
                        <a:ea typeface="+mn-ea"/>
                        <a:cs typeface="+mn-cs"/>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lang="es-MX" sz="2400" b="1" dirty="0">
                          <a:solidFill>
                            <a:srgbClr val="FF0000"/>
                          </a:solidFill>
                          <a:cs typeface="Times New Roman" panose="02020603050405020304" pitchFamily="18" charset="0"/>
                          <a:hlinkClick r:id="rId7" action="ppaction://hlinksldjump"/>
                        </a:rPr>
                        <a:t>Información factor fundamental</a:t>
                      </a:r>
                      <a:endParaRPr lang="es-MX" sz="2400" b="1" dirty="0">
                        <a:solidFill>
                          <a:srgbClr val="FF0000"/>
                        </a:solidFill>
                        <a:cs typeface="Times New Roman" panose="02020603050405020304" pitchFamily="18" charset="0"/>
                      </a:endParaRPr>
                    </a:p>
                    <a:p>
                      <a:pPr marL="457200" marR="0" lvl="0" indent="-457200" algn="l" defTabSz="457200" rtl="0" eaLnBrk="1" fontAlgn="auto" latinLnBrk="0" hangingPunct="1">
                        <a:lnSpc>
                          <a:spcPct val="100000"/>
                        </a:lnSpc>
                        <a:spcAft>
                          <a:spcPts val="1200"/>
                        </a:spcAft>
                        <a:buClrTx/>
                        <a:buSzTx/>
                        <a:buFont typeface="+mj-lt"/>
                        <a:buAutoNum type="arabicPeriod"/>
                        <a:tabLst/>
                        <a:defRPr/>
                      </a:pPr>
                      <a:r>
                        <a:rPr kumimoji="0" lang="es-ES_tradnl" altLang="es-MX" sz="2400" b="1" i="0" u="none" strike="noStrike" kern="1200" cap="none" spc="0" normalizeH="0" baseline="0" noProof="0" dirty="0">
                          <a:ln>
                            <a:noFill/>
                          </a:ln>
                          <a:solidFill>
                            <a:srgbClr val="FFFFCC"/>
                          </a:solidFill>
                          <a:effectLst/>
                          <a:uLnTx/>
                          <a:uFillTx/>
                          <a:latin typeface="+mn-lt"/>
                          <a:ea typeface="+mn-ea"/>
                          <a:cs typeface="+mn-cs"/>
                          <a:hlinkClick r:id="rId8" action="ppaction://hlinksldjump"/>
                        </a:rPr>
                        <a:t>Transmisión Instantánea de Información</a:t>
                      </a:r>
                      <a:endParaRPr kumimoji="0" lang="es-ES_tradnl" altLang="es-MX" sz="2400" b="1" i="0" u="none" strike="noStrike" kern="1200" cap="none" spc="0" normalizeH="0" baseline="0" noProof="0" dirty="0">
                        <a:ln>
                          <a:noFill/>
                        </a:ln>
                        <a:solidFill>
                          <a:srgbClr val="FFFFCC"/>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ctr">
                        <a:spcAft>
                          <a:spcPts val="1200"/>
                        </a:spcAft>
                      </a:pPr>
                      <a:r>
                        <a:rPr kumimoji="0" lang="es-MX" sz="2400" b="1" i="0" u="none" strike="noStrike" kern="1200" cap="none" spc="0" normalizeH="0" baseline="0" dirty="0">
                          <a:ln>
                            <a:noFill/>
                          </a:ln>
                          <a:solidFill>
                            <a:srgbClr val="FFFFCC"/>
                          </a:solidFill>
                          <a:effectLst/>
                          <a:uLnTx/>
                          <a:uFillTx/>
                          <a:latin typeface="+mn-lt"/>
                          <a:ea typeface="+mn-ea"/>
                          <a:cs typeface="+mn-cs"/>
                          <a:hlinkClick r:id="rId5" action="ppaction://hlinksldjump"/>
                        </a:rPr>
                        <a:t>2</a:t>
                      </a:r>
                      <a:endParaRPr kumimoji="0" lang="es-MX" sz="2400" b="1" i="0" u="none" strike="noStrike" kern="1200" cap="none" spc="0" normalizeH="0" baseline="0" dirty="0">
                        <a:ln>
                          <a:noFill/>
                        </a:ln>
                        <a:solidFill>
                          <a:srgbClr val="FFFFCC"/>
                        </a:solidFill>
                        <a:effectLst/>
                        <a:uLnTx/>
                        <a:uFillTx/>
                        <a:latin typeface="+mn-lt"/>
                        <a:ea typeface="+mn-ea"/>
                        <a:cs typeface="+mn-cs"/>
                      </a:endParaRPr>
                    </a:p>
                    <a:p>
                      <a:pPr algn="ctr">
                        <a:spcAft>
                          <a:spcPts val="1200"/>
                        </a:spcAft>
                      </a:pPr>
                      <a:r>
                        <a:rPr lang="es-MX" sz="2400" b="1" dirty="0">
                          <a:solidFill>
                            <a:schemeClr val="tx1"/>
                          </a:solidFill>
                          <a:hlinkClick r:id="rId6" action="ppaction://hlinksldjump"/>
                        </a:rPr>
                        <a:t>39</a:t>
                      </a:r>
                      <a:endParaRPr lang="es-MX" sz="2400" b="1" dirty="0">
                        <a:solidFill>
                          <a:schemeClr val="tx1"/>
                        </a:solidFill>
                      </a:endParaRPr>
                    </a:p>
                    <a:p>
                      <a:pPr algn="ctr">
                        <a:spcAft>
                          <a:spcPts val="1200"/>
                        </a:spcAft>
                      </a:pPr>
                      <a:r>
                        <a:rPr lang="es-MX" sz="2400" b="1" dirty="0">
                          <a:solidFill>
                            <a:schemeClr val="tx1"/>
                          </a:solidFill>
                          <a:hlinkClick r:id="rId7" action="ppaction://hlinksldjump"/>
                        </a:rPr>
                        <a:t>58</a:t>
                      </a:r>
                      <a:endParaRPr lang="es-MX" sz="2400" b="1" dirty="0">
                        <a:solidFill>
                          <a:schemeClr val="tx1"/>
                        </a:solidFill>
                      </a:endParaRPr>
                    </a:p>
                    <a:p>
                      <a:pPr algn="ctr">
                        <a:spcAft>
                          <a:spcPts val="1200"/>
                        </a:spcAft>
                      </a:pPr>
                      <a:r>
                        <a:rPr kumimoji="0" lang="es-MX" sz="2400" b="1" i="0" u="none" strike="noStrike" kern="1200" cap="none" spc="0" normalizeH="0" baseline="0" dirty="0">
                          <a:ln>
                            <a:noFill/>
                          </a:ln>
                          <a:solidFill>
                            <a:srgbClr val="FFFFCC"/>
                          </a:solidFill>
                          <a:effectLst/>
                          <a:uLnTx/>
                          <a:uFillTx/>
                          <a:latin typeface="+mn-lt"/>
                          <a:ea typeface="+mn-ea"/>
                          <a:cs typeface="+mn-cs"/>
                          <a:hlinkClick r:id="rId8" action="ppaction://hlinksldjump"/>
                        </a:rPr>
                        <a:t>67</a:t>
                      </a:r>
                      <a:endParaRPr kumimoji="0" lang="es-MX" sz="2400" b="1" i="0" u="none" strike="noStrike" kern="1200" cap="none" spc="0" normalizeH="0" baseline="0" dirty="0">
                        <a:ln>
                          <a:noFill/>
                        </a:ln>
                        <a:solidFill>
                          <a:srgbClr val="FFFFCC"/>
                        </a:solidFill>
                        <a:effectLst/>
                        <a:uLnTx/>
                        <a:uFillTx/>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9316391"/>
                  </a:ext>
                </a:extLst>
              </a:tr>
            </a:tbl>
          </a:graphicData>
        </a:graphic>
      </p:graphicFrame>
      <p:sp>
        <p:nvSpPr>
          <p:cNvPr id="9" name="Rectángulo 8">
            <a:extLst>
              <a:ext uri="{FF2B5EF4-FFF2-40B4-BE49-F238E27FC236}">
                <a16:creationId xmlns:a16="http://schemas.microsoft.com/office/drawing/2014/main" id="{A434B14D-3A44-44ED-A490-0BA8EF1F2DBA}"/>
              </a:ext>
            </a:extLst>
          </p:cNvPr>
          <p:cNvSpPr/>
          <p:nvPr/>
        </p:nvSpPr>
        <p:spPr>
          <a:xfrm>
            <a:off x="4752989" y="6370414"/>
            <a:ext cx="4391010" cy="369332"/>
          </a:xfrm>
          <a:prstGeom prst="rect">
            <a:avLst/>
          </a:prstGeom>
        </p:spPr>
        <p:txBody>
          <a:bodyPr wrap="none">
            <a:spAutoFit/>
          </a:bodyPr>
          <a:lstStyle/>
          <a:p>
            <a:r>
              <a:rPr lang="es-MX" b="1" dirty="0">
                <a:hlinkClick r:id="rId9"/>
              </a:rPr>
              <a:t>http://www.fgalindosoria.com/informatica/</a:t>
            </a:r>
            <a:endParaRPr lang="es-MX" b="1" dirty="0"/>
          </a:p>
        </p:txBody>
      </p:sp>
      <p:sp>
        <p:nvSpPr>
          <p:cNvPr id="10" name="Rectangle 1">
            <a:extLst>
              <a:ext uri="{FF2B5EF4-FFF2-40B4-BE49-F238E27FC236}">
                <a16:creationId xmlns:a16="http://schemas.microsoft.com/office/drawing/2014/main" id="{95CD58B3-C8FA-4667-BE15-84BEBB3591CC}"/>
              </a:ext>
            </a:extLst>
          </p:cNvPr>
          <p:cNvSpPr>
            <a:spLocks noChangeArrowheads="1"/>
          </p:cNvSpPr>
          <p:nvPr/>
        </p:nvSpPr>
        <p:spPr bwMode="auto">
          <a:xfrm>
            <a:off x="2797542" y="6021650"/>
            <a:ext cx="6397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s-MX" b="0" i="0" u="none" strike="noStrike" cap="none" normalizeH="0" baseline="0" dirty="0" err="1">
                <a:ln>
                  <a:noFill/>
                </a:ln>
                <a:solidFill>
                  <a:schemeClr val="tx1"/>
                </a:solidFill>
                <a:effectLst/>
              </a:rPr>
              <a:t>Información</a:t>
            </a:r>
            <a:r>
              <a:rPr kumimoji="0" lang="fr-FR" altLang="es-MX" b="0" i="0" u="none" strike="noStrike" cap="none" normalizeH="0" baseline="0" dirty="0">
                <a:ln>
                  <a:noFill/>
                </a:ln>
                <a:solidFill>
                  <a:schemeClr val="tx1"/>
                </a:solidFill>
                <a:effectLst/>
              </a:rPr>
              <a:t>  </a:t>
            </a:r>
            <a:r>
              <a:rPr kumimoji="0" lang="fr-FR" altLang="es-MX" b="1" i="0" u="none" strike="noStrike" cap="none" normalizeH="0" baseline="0" dirty="0">
                <a:ln>
                  <a:noFill/>
                </a:ln>
                <a:solidFill>
                  <a:schemeClr val="tx1"/>
                </a:solidFill>
                <a:effectLst/>
                <a:ea typeface="Times New Roman" panose="02020603050405020304" pitchFamily="18" charset="0"/>
                <a:hlinkClick r:id="rId10"/>
              </a:rPr>
              <a:t>www.fgalindosoria.com/informatica/information/</a:t>
            </a:r>
            <a:endParaRPr kumimoji="0" lang="fr-FR" altLang="es-MX"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963273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01210A1-50E5-4C5D-8590-0FF34496C792}"/>
              </a:ext>
            </a:extLst>
          </p:cNvPr>
          <p:cNvSpPr/>
          <p:nvPr/>
        </p:nvSpPr>
        <p:spPr>
          <a:xfrm>
            <a:off x="1" y="871024"/>
            <a:ext cx="9144000" cy="264687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dato</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es una representación </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tooltip="Código (comunicación)"/>
              </a:rPr>
              <a:t>simbólica</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(numérica, alfabética, algorítmica, espacial, etc.) de un atributo o variable cuantitativa o cualitativa. Los datos describen hechos empíricos, sucesos y entidades.”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Dato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Wikipedia 20180310</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3"/>
              </a:rPr>
              <a:t>https://es.wikipedia.org/wiki/Dato</a:t>
            </a:r>
            <a:endParaRPr kumimoji="0" lang="es-MX" sz="1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p:txBody>
      </p:sp>
      <p:sp>
        <p:nvSpPr>
          <p:cNvPr id="3" name="Rectángulo 2">
            <a:extLst>
              <a:ext uri="{FF2B5EF4-FFF2-40B4-BE49-F238E27FC236}">
                <a16:creationId xmlns:a16="http://schemas.microsoft.com/office/drawing/2014/main" id="{E038A934-1582-456B-904B-0AFA0A5FF4D5}"/>
              </a:ext>
            </a:extLst>
          </p:cNvPr>
          <p:cNvSpPr/>
          <p:nvPr/>
        </p:nvSpPr>
        <p:spPr>
          <a:xfrm>
            <a:off x="165295" y="0"/>
            <a:ext cx="2590774"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6600" b="1" i="1" u="none" strike="noStrike" kern="1200" cap="none" spc="600" normalizeH="0" baseline="0" noProof="0" dirty="0">
                <a:ln>
                  <a:noFill/>
                </a:ln>
                <a:solidFill>
                  <a:srgbClr val="000000"/>
                </a:solidFill>
                <a:effectLst/>
                <a:uLnTx/>
                <a:uFillTx/>
                <a:latin typeface="Times New Roman"/>
                <a:ea typeface="+mn-ea"/>
                <a:cs typeface="Times New Roman"/>
              </a:rPr>
              <a:t>Datos</a:t>
            </a:r>
            <a:endParaRPr kumimoji="0" lang="es-MX" sz="6600" b="1" i="1" u="none" strike="noStrike" kern="1200" cap="none" spc="600" normalizeH="0" baseline="0" noProof="0" dirty="0">
              <a:ln>
                <a:noFill/>
              </a:ln>
              <a:solidFill>
                <a:srgbClr val="000000"/>
              </a:solidFill>
              <a:effectLst/>
              <a:uLnTx/>
              <a:uFillTx/>
              <a:latin typeface="Times New Roman"/>
              <a:ea typeface="+mn-ea"/>
              <a:cs typeface="Times New Roman"/>
            </a:endParaRPr>
          </a:p>
        </p:txBody>
      </p:sp>
      <p:sp>
        <p:nvSpPr>
          <p:cNvPr id="4" name="Rectángulo 3">
            <a:extLst>
              <a:ext uri="{FF2B5EF4-FFF2-40B4-BE49-F238E27FC236}">
                <a16:creationId xmlns:a16="http://schemas.microsoft.com/office/drawing/2014/main" id="{D1C53097-363F-43C7-8458-04D506052CBA}"/>
              </a:ext>
            </a:extLst>
          </p:cNvPr>
          <p:cNvSpPr/>
          <p:nvPr/>
        </p:nvSpPr>
        <p:spPr>
          <a:xfrm>
            <a:off x="-1" y="3508576"/>
            <a:ext cx="9144000" cy="4401205"/>
          </a:xfrm>
          <a:prstGeom prst="rect">
            <a:avLst/>
          </a:prstGeom>
        </p:spPr>
        <p:txBody>
          <a:bodyPr wrap="square">
            <a:spAutoFit/>
          </a:bodyPr>
          <a:lstStyle/>
          <a:p>
            <a:pPr lvl="0">
              <a:defRPr/>
            </a:pPr>
            <a:r>
              <a:rPr lang="es-ES" sz="2800" dirty="0">
                <a:solidFill>
                  <a:prstClr val="black"/>
                </a:solidFill>
                <a:latin typeface="Times New Roman" panose="02020603050405020304" pitchFamily="18" charset="0"/>
                <a:ea typeface="Times New Roman" panose="02020603050405020304" pitchFamily="18" charset="0"/>
              </a:rPr>
              <a:t>…una gran variedad de organizaciones e instituciones (manejan datos), incluidos los negocios (por ejemplo, datos de ventas, ingresos, ganancias, precio de las acciones), recolectan datos (por ejemplo, tasas de criminalidad, tasas de desempleo, etc.) las tasas de alfabetización) y las organizaciones no gubernamentales (por ejemplo, censos del número de personas sin hogar por organizaciones sin fines de lucro).</a:t>
            </a:r>
          </a:p>
          <a:p>
            <a:pPr lvl="0">
              <a:defRPr/>
            </a:pPr>
            <a:r>
              <a:rPr lang="es-ES" sz="2800" dirty="0">
                <a:solidFill>
                  <a:prstClr val="black"/>
                </a:solidFill>
                <a:latin typeface="Times New Roman" panose="02020603050405020304" pitchFamily="18" charset="0"/>
                <a:ea typeface="Times New Roman" panose="02020603050405020304" pitchFamily="18" charset="0"/>
              </a:rPr>
              <a:t>Los datos se miden, se recopilan, se reportan y se analizan, con lo que se pueden visualizar utilizando gráficos, imágenes u otras herramientas de análisis. </a:t>
            </a:r>
          </a:p>
        </p:txBody>
      </p:sp>
      <p:sp>
        <p:nvSpPr>
          <p:cNvPr id="5" name="Rectángulo 4">
            <a:extLst>
              <a:ext uri="{FF2B5EF4-FFF2-40B4-BE49-F238E27FC236}">
                <a16:creationId xmlns:a16="http://schemas.microsoft.com/office/drawing/2014/main" id="{3FD52F6D-BD05-4C28-980B-FBCCF51AFE50}"/>
              </a:ext>
            </a:extLst>
          </p:cNvPr>
          <p:cNvSpPr/>
          <p:nvPr/>
        </p:nvSpPr>
        <p:spPr>
          <a:xfrm>
            <a:off x="0" y="7982605"/>
            <a:ext cx="8918917" cy="646331"/>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Traducción asistida por Google de  </a:t>
            </a:r>
            <a:r>
              <a:rPr kumimoji="0" lang="es-MX" b="1"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Data</a:t>
            </a: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   Wikipedia 20180310   </a:t>
            </a: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4"/>
              </a:rPr>
              <a:t>https://en.wikipedia.org/wiki/Data</a:t>
            </a:r>
            <a:endPar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p:txBody>
      </p:sp>
    </p:spTree>
    <p:extLst>
      <p:ext uri="{BB962C8B-B14F-4D97-AF65-F5344CB8AC3E}">
        <p14:creationId xmlns:p14="http://schemas.microsoft.com/office/powerpoint/2010/main" val="3809048954"/>
      </p:ext>
    </p:extLst>
  </p:cSld>
  <p:clrMapOvr>
    <a:masterClrMapping/>
  </p:clrMapOvr>
</p:sld>
</file>

<file path=ppt/theme/theme1.xml><?xml version="1.0" encoding="utf-8"?>
<a:theme xmlns:a="http://schemas.openxmlformats.org/drawingml/2006/main" name="1_Bola de fuego">
  <a:themeElements>
    <a:clrScheme name="Personalizado 6">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8CCFFF"/>
      </a:hlink>
      <a:folHlink>
        <a:srgbClr val="B2DFFF"/>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MX"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MX"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9900"/>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9900CC"/>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6461</TotalTime>
  <Words>8335</Words>
  <Application>Microsoft Office PowerPoint</Application>
  <PresentationFormat>Presentación en pantalla (4:3)</PresentationFormat>
  <Paragraphs>657</Paragraphs>
  <Slides>84</Slides>
  <Notes>3</Notes>
  <HiddenSlides>0</HiddenSlides>
  <MMClips>0</MMClips>
  <ScaleCrop>false</ScaleCrop>
  <HeadingPairs>
    <vt:vector size="6" baseType="variant">
      <vt:variant>
        <vt:lpstr>Fuentes usadas</vt:lpstr>
      </vt:variant>
      <vt:variant>
        <vt:i4>8</vt:i4>
      </vt:variant>
      <vt:variant>
        <vt:lpstr>Tema</vt:lpstr>
      </vt:variant>
      <vt:variant>
        <vt:i4>4</vt:i4>
      </vt:variant>
      <vt:variant>
        <vt:lpstr>Títulos de diapositiva</vt:lpstr>
      </vt:variant>
      <vt:variant>
        <vt:i4>84</vt:i4>
      </vt:variant>
    </vt:vector>
  </HeadingPairs>
  <TitlesOfParts>
    <vt:vector size="96" baseType="lpstr">
      <vt:lpstr>Arial</vt:lpstr>
      <vt:lpstr>Arial Unicode MS</vt:lpstr>
      <vt:lpstr>Calibri</vt:lpstr>
      <vt:lpstr>Calibri Light</vt:lpstr>
      <vt:lpstr>Courier New</vt:lpstr>
      <vt:lpstr>Palatino Linotype</vt:lpstr>
      <vt:lpstr>Times New Roman</vt:lpstr>
      <vt:lpstr>Wingdings</vt:lpstr>
      <vt:lpstr>1_Bola de fuego</vt:lpstr>
      <vt:lpstr>1_Office Theme</vt:lpstr>
      <vt:lpstr>1_Diseño predeterminado</vt:lpstr>
      <vt:lpstr>Diseño predeterminado</vt:lpstr>
      <vt:lpstr>      Fernando Galindo Soria www.fgalindosoria.com fgalindo@ipn.mx Tenayuca, Ciudad de México Febrero del 2018</vt:lpstr>
      <vt:lpstr>Presentación de PowerPoint</vt:lpstr>
      <vt:lpstr>Presentación de PowerPoint</vt:lpstr>
      <vt:lpstr>Información en todos lados  Abejas, hormigas Los Nervios del Gobierno Sistema Nervioso, Sistema Endocrino Sentidos, estructura de las plantas, galaxias,...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  t A 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Fernando Galindo Soria www.fgalindosoria.com        fgalindo@ipn.mx Tenayuca, Ciudad de México, Febrero del 2018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Informática</dc:title>
  <dc:creator>FGS</dc:creator>
  <cp:keywords>Informática</cp:keywords>
  <cp:lastModifiedBy>c4</cp:lastModifiedBy>
  <cp:revision>776</cp:revision>
  <dcterms:created xsi:type="dcterms:W3CDTF">2018-02-23T04:42:47Z</dcterms:created>
  <dcterms:modified xsi:type="dcterms:W3CDTF">2018-04-02T22:57:30Z</dcterms:modified>
</cp:coreProperties>
</file>