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01"/>
  </p:notesMasterIdLst>
  <p:handoutMasterIdLst>
    <p:handoutMasterId r:id="rId102"/>
  </p:handoutMasterIdLst>
  <p:sldIdLst>
    <p:sldId id="261" r:id="rId3"/>
    <p:sldId id="332" r:id="rId4"/>
    <p:sldId id="503" r:id="rId5"/>
    <p:sldId id="486" r:id="rId6"/>
    <p:sldId id="504" r:id="rId7"/>
    <p:sldId id="489" r:id="rId8"/>
    <p:sldId id="487" r:id="rId9"/>
    <p:sldId id="333" r:id="rId10"/>
    <p:sldId id="420" r:id="rId11"/>
    <p:sldId id="422" r:id="rId12"/>
    <p:sldId id="329" r:id="rId13"/>
    <p:sldId id="361" r:id="rId14"/>
    <p:sldId id="374" r:id="rId15"/>
    <p:sldId id="407" r:id="rId16"/>
    <p:sldId id="479" r:id="rId17"/>
    <p:sldId id="482" r:id="rId18"/>
    <p:sldId id="483" r:id="rId19"/>
    <p:sldId id="507" r:id="rId20"/>
    <p:sldId id="258" r:id="rId21"/>
    <p:sldId id="275" r:id="rId22"/>
    <p:sldId id="352" r:id="rId23"/>
    <p:sldId id="353" r:id="rId24"/>
    <p:sldId id="501" r:id="rId25"/>
    <p:sldId id="502" r:id="rId26"/>
    <p:sldId id="360" r:id="rId27"/>
    <p:sldId id="378" r:id="rId28"/>
    <p:sldId id="355" r:id="rId29"/>
    <p:sldId id="356" r:id="rId30"/>
    <p:sldId id="388" r:id="rId31"/>
    <p:sldId id="357" r:id="rId32"/>
    <p:sldId id="358" r:id="rId33"/>
    <p:sldId id="359" r:id="rId34"/>
    <p:sldId id="437" r:id="rId35"/>
    <p:sldId id="438" r:id="rId36"/>
    <p:sldId id="439" r:id="rId37"/>
    <p:sldId id="440" r:id="rId38"/>
    <p:sldId id="443" r:id="rId39"/>
    <p:sldId id="446" r:id="rId40"/>
    <p:sldId id="500" r:id="rId41"/>
    <p:sldId id="392" r:id="rId42"/>
    <p:sldId id="395" r:id="rId43"/>
    <p:sldId id="464" r:id="rId44"/>
    <p:sldId id="465" r:id="rId45"/>
    <p:sldId id="466" r:id="rId46"/>
    <p:sldId id="463" r:id="rId47"/>
    <p:sldId id="477" r:id="rId48"/>
    <p:sldId id="478" r:id="rId49"/>
    <p:sldId id="397" r:id="rId50"/>
    <p:sldId id="512" r:id="rId51"/>
    <p:sldId id="393" r:id="rId52"/>
    <p:sldId id="450" r:id="rId53"/>
    <p:sldId id="399" r:id="rId54"/>
    <p:sldId id="511" r:id="rId55"/>
    <p:sldId id="447" r:id="rId56"/>
    <p:sldId id="521" r:id="rId57"/>
    <p:sldId id="449" r:id="rId58"/>
    <p:sldId id="476" r:id="rId59"/>
    <p:sldId id="454" r:id="rId60"/>
    <p:sldId id="471" r:id="rId61"/>
    <p:sldId id="429" r:id="rId62"/>
    <p:sldId id="398" r:id="rId63"/>
    <p:sldId id="425" r:id="rId64"/>
    <p:sldId id="426" r:id="rId65"/>
    <p:sldId id="428" r:id="rId66"/>
    <p:sldId id="427" r:id="rId67"/>
    <p:sldId id="413" r:id="rId68"/>
    <p:sldId id="412" r:id="rId69"/>
    <p:sldId id="456" r:id="rId70"/>
    <p:sldId id="409" r:id="rId71"/>
    <p:sldId id="391" r:id="rId72"/>
    <p:sldId id="472" r:id="rId73"/>
    <p:sldId id="499" r:id="rId74"/>
    <p:sldId id="474" r:id="rId75"/>
    <p:sldId id="441" r:id="rId76"/>
    <p:sldId id="457" r:id="rId77"/>
    <p:sldId id="458" r:id="rId78"/>
    <p:sldId id="492" r:id="rId79"/>
    <p:sldId id="513" r:id="rId80"/>
    <p:sldId id="494" r:id="rId81"/>
    <p:sldId id="496" r:id="rId82"/>
    <p:sldId id="497" r:id="rId83"/>
    <p:sldId id="498" r:id="rId84"/>
    <p:sldId id="493" r:id="rId85"/>
    <p:sldId id="442" r:id="rId86"/>
    <p:sldId id="462" r:id="rId87"/>
    <p:sldId id="367" r:id="rId88"/>
    <p:sldId id="368" r:id="rId89"/>
    <p:sldId id="385" r:id="rId90"/>
    <p:sldId id="384" r:id="rId91"/>
    <p:sldId id="383" r:id="rId92"/>
    <p:sldId id="386" r:id="rId93"/>
    <p:sldId id="387" r:id="rId94"/>
    <p:sldId id="523" r:id="rId95"/>
    <p:sldId id="508" r:id="rId96"/>
    <p:sldId id="506" r:id="rId97"/>
    <p:sldId id="467" r:id="rId98"/>
    <p:sldId id="468" r:id="rId99"/>
    <p:sldId id="522" r:id="rId100"/>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3A3"/>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38" autoAdjust="0"/>
    <p:restoredTop sz="92620" autoAdjust="0"/>
  </p:normalViewPr>
  <p:slideViewPr>
    <p:cSldViewPr snapToGrid="0">
      <p:cViewPr varScale="1">
        <p:scale>
          <a:sx n="63" d="100"/>
          <a:sy n="63" d="100"/>
        </p:scale>
        <p:origin x="1260" y="78"/>
      </p:cViewPr>
      <p:guideLst/>
    </p:cSldViewPr>
  </p:slideViewPr>
  <p:outlineViewPr>
    <p:cViewPr>
      <p:scale>
        <a:sx n="33" d="100"/>
        <a:sy n="33" d="100"/>
      </p:scale>
      <p:origin x="0" y="-5484"/>
    </p:cViewPr>
    <p:sldLst>
      <p:sld r:id="rId1" collapse="1"/>
    </p:sldLst>
  </p:outlineViewPr>
  <p:notesTextViewPr>
    <p:cViewPr>
      <p:scale>
        <a:sx n="1" d="1"/>
        <a:sy n="1" d="1"/>
      </p:scale>
      <p:origin x="0" y="0"/>
    </p:cViewPr>
  </p:notesTextViewPr>
  <p:sorterViewPr>
    <p:cViewPr>
      <p:scale>
        <a:sx n="158" d="100"/>
        <a:sy n="158" d="100"/>
      </p:scale>
      <p:origin x="0" y="-3630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6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D5420044-5AE6-4554-AF46-90132B559DFE}" type="datetimeFigureOut">
              <a:rPr lang="es-MX" smtClean="0"/>
              <a:t>04/03/2017</a:t>
            </a:fld>
            <a:endParaRPr lang="es-MX"/>
          </a:p>
        </p:txBody>
      </p:sp>
      <p:sp>
        <p:nvSpPr>
          <p:cNvPr id="4" name="Marcador de pie de página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7A18FB80-864A-4B91-B065-6181C1233E9D}" type="slidenum">
              <a:rPr lang="es-MX" smtClean="0"/>
              <a:t>‹Nº›</a:t>
            </a:fld>
            <a:endParaRPr lang="es-MX"/>
          </a:p>
        </p:txBody>
      </p:sp>
    </p:spTree>
    <p:extLst>
      <p:ext uri="{BB962C8B-B14F-4D97-AF65-F5344CB8AC3E}">
        <p14:creationId xmlns:p14="http://schemas.microsoft.com/office/powerpoint/2010/main" val="3044757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pPr>
              <a:defRPr/>
            </a:pPr>
            <a:endParaRPr lang="es-MX"/>
          </a:p>
        </p:txBody>
      </p:sp>
      <p:sp>
        <p:nvSpPr>
          <p:cNvPr id="3" name="Marcador de fech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pPr>
              <a:defRPr/>
            </a:pPr>
            <a:fld id="{1712361C-63AF-4D13-944B-9621339BDA2B}" type="datetimeFigureOut">
              <a:rPr lang="es-MX"/>
              <a:pPr>
                <a:defRPr/>
              </a:pPr>
              <a:t>04/03/2017</a:t>
            </a:fld>
            <a:endParaRPr lang="es-MX"/>
          </a:p>
        </p:txBody>
      </p:sp>
      <p:sp>
        <p:nvSpPr>
          <p:cNvPr id="4" name="Marcador de imagen de diapositiva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s-MX" noProof="0"/>
          </a:p>
        </p:txBody>
      </p:sp>
      <p:sp>
        <p:nvSpPr>
          <p:cNvPr id="5" name="Marcador de nota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s-ES" noProof="0"/>
              <a:t>Editar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MX" noProof="0"/>
          </a:p>
        </p:txBody>
      </p:sp>
      <p:sp>
        <p:nvSpPr>
          <p:cNvPr id="6" name="Marcador de pie de pá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pPr>
              <a:defRPr/>
            </a:pPr>
            <a:endParaRPr lang="es-MX"/>
          </a:p>
        </p:txBody>
      </p:sp>
      <p:sp>
        <p:nvSpPr>
          <p:cNvPr id="7" name="Marcador de número de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pPr>
              <a:defRPr/>
            </a:pPr>
            <a:fld id="{CC153E13-1999-4A7B-B1CA-53F2CCFBA8B8}" type="slidenum">
              <a:rPr lang="es-MX"/>
              <a:pPr>
                <a:defRPr/>
              </a:pPr>
              <a:t>‹Nº›</a:t>
            </a:fld>
            <a:endParaRPr lang="es-MX"/>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MX" altLang="es-MX"/>
          </a:p>
        </p:txBody>
      </p:sp>
      <p:sp>
        <p:nvSpPr>
          <p:cNvPr id="1638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3EB41C1A-82AA-45D6-843D-B135626D4576}" type="slidenum">
              <a:rPr lang="es-MX" altLang="es-MX" sz="1300"/>
              <a:pPr/>
              <a:t>19</a:t>
            </a:fld>
            <a:endParaRPr lang="es-MX" altLang="es-MX" sz="13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72</a:t>
            </a:fld>
            <a:endParaRPr lang="es-MX"/>
          </a:p>
        </p:txBody>
      </p:sp>
    </p:spTree>
    <p:extLst>
      <p:ext uri="{BB962C8B-B14F-4D97-AF65-F5344CB8AC3E}">
        <p14:creationId xmlns:p14="http://schemas.microsoft.com/office/powerpoint/2010/main" val="3908606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76</a:t>
            </a:fld>
            <a:endParaRPr lang="es-MX"/>
          </a:p>
        </p:txBody>
      </p:sp>
    </p:spTree>
    <p:extLst>
      <p:ext uri="{BB962C8B-B14F-4D97-AF65-F5344CB8AC3E}">
        <p14:creationId xmlns:p14="http://schemas.microsoft.com/office/powerpoint/2010/main" val="2228891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D71D4F0C-BE52-4066-A54F-A6ECACBB6B81}" type="slidenum">
              <a:rPr lang="es-MX" altLang="es-MX" sz="1300"/>
              <a:pPr/>
              <a:t>23</a:t>
            </a:fld>
            <a:endParaRPr lang="es-MX" altLang="es-MX" sz="1300"/>
          </a:p>
        </p:txBody>
      </p:sp>
    </p:spTree>
    <p:extLst>
      <p:ext uri="{BB962C8B-B14F-4D97-AF65-F5344CB8AC3E}">
        <p14:creationId xmlns:p14="http://schemas.microsoft.com/office/powerpoint/2010/main" val="1825268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15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8BE3CA55-A2F9-45C3-A1F2-BD095200B234}" type="slidenum">
              <a:rPr lang="es-MX" altLang="es-MX" sz="1300">
                <a:solidFill>
                  <a:srgbClr val="000000"/>
                </a:solidFill>
              </a:rPr>
              <a:pPr/>
              <a:t>25</a:t>
            </a:fld>
            <a:endParaRPr lang="es-MX" altLang="es-MX" sz="130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D71D4F0C-BE52-4066-A54F-A6ECACBB6B81}" type="slidenum">
              <a:rPr lang="es-MX" altLang="es-MX" sz="1300"/>
              <a:pPr/>
              <a:t>27</a:t>
            </a:fld>
            <a:endParaRPr lang="es-MX" altLang="es-MX" sz="13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CD393A3C-852A-46FB-8FCD-F6343EFE7FF9}" type="slidenum">
              <a:rPr lang="es-MX" altLang="es-MX" sz="1300"/>
              <a:pPr/>
              <a:t>28</a:t>
            </a:fld>
            <a:endParaRPr lang="es-MX" altLang="es-MX" sz="13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2970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2C46287A-5586-4918-A2DF-BF78FFECEF40}" type="slidenum">
              <a:rPr lang="es-MX" altLang="es-MX" sz="1300"/>
              <a:pPr/>
              <a:t>30</a:t>
            </a:fld>
            <a:endParaRPr lang="es-MX" altLang="es-MX" sz="13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3174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76E482B6-924F-4BE0-8DF8-2FA6BF460FAD}" type="slidenum">
              <a:rPr lang="es-MX" altLang="es-MX" sz="1300"/>
              <a:pPr/>
              <a:t>31</a:t>
            </a:fld>
            <a:endParaRPr lang="es-MX" altLang="es-MX" sz="13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MX"/>
          </a:p>
        </p:txBody>
      </p:sp>
      <p:sp>
        <p:nvSpPr>
          <p:cNvPr id="337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500">
                <a:solidFill>
                  <a:schemeClr val="tx1"/>
                </a:solidFill>
                <a:latin typeface="Times New Roman" panose="02020603050405020304" pitchFamily="18" charset="0"/>
              </a:defRPr>
            </a:lvl1pPr>
            <a:lvl2pPr marL="785372" indent="-302066">
              <a:defRPr sz="2500">
                <a:solidFill>
                  <a:schemeClr val="tx1"/>
                </a:solidFill>
                <a:latin typeface="Times New Roman" panose="02020603050405020304" pitchFamily="18" charset="0"/>
              </a:defRPr>
            </a:lvl2pPr>
            <a:lvl3pPr marL="1208265" indent="-241653">
              <a:defRPr sz="2500">
                <a:solidFill>
                  <a:schemeClr val="tx1"/>
                </a:solidFill>
                <a:latin typeface="Times New Roman" panose="02020603050405020304" pitchFamily="18" charset="0"/>
              </a:defRPr>
            </a:lvl3pPr>
            <a:lvl4pPr marL="1691571" indent="-241653">
              <a:defRPr sz="2500">
                <a:solidFill>
                  <a:schemeClr val="tx1"/>
                </a:solidFill>
                <a:latin typeface="Times New Roman" panose="02020603050405020304" pitchFamily="18" charset="0"/>
              </a:defRPr>
            </a:lvl4pPr>
            <a:lvl5pPr marL="2174878" indent="-241653">
              <a:defRPr sz="2500">
                <a:solidFill>
                  <a:schemeClr val="tx1"/>
                </a:solidFill>
                <a:latin typeface="Times New Roman" panose="02020603050405020304" pitchFamily="18" charset="0"/>
              </a:defRPr>
            </a:lvl5pPr>
            <a:lvl6pPr marL="2658184" indent="-241653" eaLnBrk="0" fontAlgn="base" hangingPunct="0">
              <a:spcBef>
                <a:spcPct val="0"/>
              </a:spcBef>
              <a:spcAft>
                <a:spcPct val="0"/>
              </a:spcAft>
              <a:defRPr sz="2500">
                <a:solidFill>
                  <a:schemeClr val="tx1"/>
                </a:solidFill>
                <a:latin typeface="Times New Roman" panose="02020603050405020304" pitchFamily="18" charset="0"/>
              </a:defRPr>
            </a:lvl6pPr>
            <a:lvl7pPr marL="3141490" indent="-241653" eaLnBrk="0" fontAlgn="base" hangingPunct="0">
              <a:spcBef>
                <a:spcPct val="0"/>
              </a:spcBef>
              <a:spcAft>
                <a:spcPct val="0"/>
              </a:spcAft>
              <a:defRPr sz="2500">
                <a:solidFill>
                  <a:schemeClr val="tx1"/>
                </a:solidFill>
                <a:latin typeface="Times New Roman" panose="02020603050405020304" pitchFamily="18" charset="0"/>
              </a:defRPr>
            </a:lvl7pPr>
            <a:lvl8pPr marL="3624796" indent="-241653" eaLnBrk="0" fontAlgn="base" hangingPunct="0">
              <a:spcBef>
                <a:spcPct val="0"/>
              </a:spcBef>
              <a:spcAft>
                <a:spcPct val="0"/>
              </a:spcAft>
              <a:defRPr sz="2500">
                <a:solidFill>
                  <a:schemeClr val="tx1"/>
                </a:solidFill>
                <a:latin typeface="Times New Roman" panose="02020603050405020304" pitchFamily="18" charset="0"/>
              </a:defRPr>
            </a:lvl8pPr>
            <a:lvl9pPr marL="4108102" indent="-241653" eaLnBrk="0" fontAlgn="base" hangingPunct="0">
              <a:spcBef>
                <a:spcPct val="0"/>
              </a:spcBef>
              <a:spcAft>
                <a:spcPct val="0"/>
              </a:spcAft>
              <a:defRPr sz="2500">
                <a:solidFill>
                  <a:schemeClr val="tx1"/>
                </a:solidFill>
                <a:latin typeface="Times New Roman" panose="02020603050405020304" pitchFamily="18" charset="0"/>
              </a:defRPr>
            </a:lvl9pPr>
          </a:lstStyle>
          <a:p>
            <a:fld id="{2866E890-A7E3-47F7-A346-068F90DCBA49}" type="slidenum">
              <a:rPr lang="es-MX" altLang="es-MX" sz="1300"/>
              <a:pPr/>
              <a:t>32</a:t>
            </a:fld>
            <a:endParaRPr lang="es-MX" altLang="es-MX" sz="13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a:defRPr/>
            </a:pPr>
            <a:fld id="{CC153E13-1999-4A7B-B1CA-53F2CCFBA8B8}" type="slidenum">
              <a:rPr lang="es-MX" smtClean="0"/>
              <a:pPr>
                <a:defRPr/>
              </a:pPr>
              <a:t>42</a:t>
            </a:fld>
            <a:endParaRPr lang="es-MX"/>
          </a:p>
        </p:txBody>
      </p:sp>
    </p:spTree>
    <p:extLst>
      <p:ext uri="{BB962C8B-B14F-4D97-AF65-F5344CB8AC3E}">
        <p14:creationId xmlns:p14="http://schemas.microsoft.com/office/powerpoint/2010/main" val="4034871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MX"/>
          </a:p>
        </p:txBody>
      </p:sp>
      <p:sp>
        <p:nvSpPr>
          <p:cNvPr id="4" name="Marcador de fecha 3"/>
          <p:cNvSpPr>
            <a:spLocks noGrp="1"/>
          </p:cNvSpPr>
          <p:nvPr>
            <p:ph type="dt" sz="half" idx="10"/>
          </p:nvPr>
        </p:nvSpPr>
        <p:spPr/>
        <p:txBody>
          <a:bodyPr/>
          <a:lstStyle>
            <a:lvl1pPr>
              <a:defRPr/>
            </a:lvl1pPr>
          </a:lstStyle>
          <a:p>
            <a:pPr>
              <a:defRPr/>
            </a:pPr>
            <a:fld id="{1A8955E8-DACA-482B-B7A0-7B3B5C4862F9}" type="datetimeFigureOut">
              <a:rPr lang="es-MX"/>
              <a:pPr>
                <a:defRPr/>
              </a:pPr>
              <a:t>04/03/2017</a:t>
            </a:fld>
            <a:endParaRPr lang="es-MX"/>
          </a:p>
        </p:txBody>
      </p:sp>
      <p:sp>
        <p:nvSpPr>
          <p:cNvPr id="5" name="Marcador de pie de página 4"/>
          <p:cNvSpPr>
            <a:spLocks noGrp="1"/>
          </p:cNvSpPr>
          <p:nvPr>
            <p:ph type="ftr" sz="quarter" idx="11"/>
          </p:nvPr>
        </p:nvSpPr>
        <p:spPr/>
        <p:txBody>
          <a:bodyPr/>
          <a:lstStyle>
            <a:lvl1pPr>
              <a:defRPr/>
            </a:lvl1pPr>
          </a:lstStyle>
          <a:p>
            <a:pPr>
              <a:defRPr/>
            </a:pPr>
            <a:endParaRPr lang="es-MX"/>
          </a:p>
        </p:txBody>
      </p:sp>
      <p:sp>
        <p:nvSpPr>
          <p:cNvPr id="6" name="Marcador de número de diapositiva 5"/>
          <p:cNvSpPr>
            <a:spLocks noGrp="1"/>
          </p:cNvSpPr>
          <p:nvPr>
            <p:ph type="sldNum" sz="quarter" idx="12"/>
          </p:nvPr>
        </p:nvSpPr>
        <p:spPr/>
        <p:txBody>
          <a:bodyPr/>
          <a:lstStyle>
            <a:lvl1pPr>
              <a:defRPr/>
            </a:lvl1pPr>
          </a:lstStyle>
          <a:p>
            <a:pPr>
              <a:defRPr/>
            </a:pPr>
            <a:fld id="{1E8009B9-529F-4046-BD32-63623C2965A2}" type="slidenum">
              <a:rPr lang="es-MX"/>
              <a:pPr>
                <a:defRPr/>
              </a:pPr>
              <a:t>‹Nº›</a:t>
            </a:fld>
            <a:endParaRPr lang="es-MX"/>
          </a:p>
        </p:txBody>
      </p:sp>
    </p:spTree>
    <p:extLst>
      <p:ext uri="{BB962C8B-B14F-4D97-AF65-F5344CB8AC3E}">
        <p14:creationId xmlns:p14="http://schemas.microsoft.com/office/powerpoint/2010/main" val="2209005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fld id="{35A6811B-7EC8-45C9-AAEA-9D2257BAEB04}" type="datetimeFigureOut">
              <a:rPr lang="es-MX"/>
              <a:pPr>
                <a:defRPr/>
              </a:pPr>
              <a:t>04/03/2017</a:t>
            </a:fld>
            <a:endParaRPr lang="es-MX"/>
          </a:p>
        </p:txBody>
      </p:sp>
      <p:sp>
        <p:nvSpPr>
          <p:cNvPr id="5" name="Marcador de pie de página 4"/>
          <p:cNvSpPr>
            <a:spLocks noGrp="1"/>
          </p:cNvSpPr>
          <p:nvPr>
            <p:ph type="ftr" sz="quarter" idx="11"/>
          </p:nvPr>
        </p:nvSpPr>
        <p:spPr/>
        <p:txBody>
          <a:bodyPr/>
          <a:lstStyle>
            <a:lvl1pPr>
              <a:defRPr/>
            </a:lvl1pPr>
          </a:lstStyle>
          <a:p>
            <a:pPr>
              <a:defRPr/>
            </a:pPr>
            <a:endParaRPr lang="es-MX"/>
          </a:p>
        </p:txBody>
      </p:sp>
      <p:sp>
        <p:nvSpPr>
          <p:cNvPr id="6" name="Marcador de número de diapositiva 5"/>
          <p:cNvSpPr>
            <a:spLocks noGrp="1"/>
          </p:cNvSpPr>
          <p:nvPr>
            <p:ph type="sldNum" sz="quarter" idx="12"/>
          </p:nvPr>
        </p:nvSpPr>
        <p:spPr/>
        <p:txBody>
          <a:bodyPr/>
          <a:lstStyle>
            <a:lvl1pPr>
              <a:defRPr/>
            </a:lvl1pPr>
          </a:lstStyle>
          <a:p>
            <a:pPr>
              <a:defRPr/>
            </a:pPr>
            <a:fld id="{7035D830-AFF2-48CE-9D65-0EF92EC34112}" type="slidenum">
              <a:rPr lang="es-MX"/>
              <a:pPr>
                <a:defRPr/>
              </a:pPr>
              <a:t>‹Nº›</a:t>
            </a:fld>
            <a:endParaRPr lang="es-MX"/>
          </a:p>
        </p:txBody>
      </p:sp>
    </p:spTree>
    <p:extLst>
      <p:ext uri="{BB962C8B-B14F-4D97-AF65-F5344CB8AC3E}">
        <p14:creationId xmlns:p14="http://schemas.microsoft.com/office/powerpoint/2010/main" val="2426035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fld id="{A32B608C-892B-4182-9BC3-573E9FEA2B98}" type="datetimeFigureOut">
              <a:rPr lang="es-MX"/>
              <a:pPr>
                <a:defRPr/>
              </a:pPr>
              <a:t>04/03/2017</a:t>
            </a:fld>
            <a:endParaRPr lang="es-MX"/>
          </a:p>
        </p:txBody>
      </p:sp>
      <p:sp>
        <p:nvSpPr>
          <p:cNvPr id="5" name="Marcador de pie de página 4"/>
          <p:cNvSpPr>
            <a:spLocks noGrp="1"/>
          </p:cNvSpPr>
          <p:nvPr>
            <p:ph type="ftr" sz="quarter" idx="11"/>
          </p:nvPr>
        </p:nvSpPr>
        <p:spPr/>
        <p:txBody>
          <a:bodyPr/>
          <a:lstStyle>
            <a:lvl1pPr>
              <a:defRPr/>
            </a:lvl1pPr>
          </a:lstStyle>
          <a:p>
            <a:pPr>
              <a:defRPr/>
            </a:pPr>
            <a:endParaRPr lang="es-MX"/>
          </a:p>
        </p:txBody>
      </p:sp>
      <p:sp>
        <p:nvSpPr>
          <p:cNvPr id="6" name="Marcador de número de diapositiva 5"/>
          <p:cNvSpPr>
            <a:spLocks noGrp="1"/>
          </p:cNvSpPr>
          <p:nvPr>
            <p:ph type="sldNum" sz="quarter" idx="12"/>
          </p:nvPr>
        </p:nvSpPr>
        <p:spPr/>
        <p:txBody>
          <a:bodyPr/>
          <a:lstStyle>
            <a:lvl1pPr>
              <a:defRPr/>
            </a:lvl1pPr>
          </a:lstStyle>
          <a:p>
            <a:pPr>
              <a:defRPr/>
            </a:pPr>
            <a:fld id="{7D091BE9-6DCC-4361-B571-FA8866FBF7CE}" type="slidenum">
              <a:rPr lang="es-MX"/>
              <a:pPr>
                <a:defRPr/>
              </a:pPr>
              <a:t>‹Nº›</a:t>
            </a:fld>
            <a:endParaRPr lang="es-MX"/>
          </a:p>
        </p:txBody>
      </p:sp>
    </p:spTree>
    <p:extLst>
      <p:ext uri="{BB962C8B-B14F-4D97-AF65-F5344CB8AC3E}">
        <p14:creationId xmlns:p14="http://schemas.microsoft.com/office/powerpoint/2010/main" val="1945210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0C7C09DA-1BE8-4CD3-BFAD-F80C395D199E}" type="slidenum">
              <a:rPr lang="es-ES" altLang="es-MX"/>
              <a:pPr>
                <a:defRPr/>
              </a:pPr>
              <a:t>‹Nº›</a:t>
            </a:fld>
            <a:endParaRPr lang="es-ES" altLang="es-MX"/>
          </a:p>
        </p:txBody>
      </p:sp>
    </p:spTree>
    <p:extLst>
      <p:ext uri="{BB962C8B-B14F-4D97-AF65-F5344CB8AC3E}">
        <p14:creationId xmlns:p14="http://schemas.microsoft.com/office/powerpoint/2010/main" val="2628479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66FD4C8B-8AB5-4617-BB2A-C6CEE87A9566}" type="slidenum">
              <a:rPr lang="es-ES" altLang="es-MX"/>
              <a:pPr>
                <a:defRPr/>
              </a:pPr>
              <a:t>‹Nº›</a:t>
            </a:fld>
            <a:endParaRPr lang="es-ES" altLang="es-MX"/>
          </a:p>
        </p:txBody>
      </p:sp>
    </p:spTree>
    <p:extLst>
      <p:ext uri="{BB962C8B-B14F-4D97-AF65-F5344CB8AC3E}">
        <p14:creationId xmlns:p14="http://schemas.microsoft.com/office/powerpoint/2010/main" val="2194449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1A8DEB4F-14F8-48E5-931E-50F99637AFE7}" type="slidenum">
              <a:rPr lang="es-ES" altLang="es-MX"/>
              <a:pPr>
                <a:defRPr/>
              </a:pPr>
              <a:t>‹Nº›</a:t>
            </a:fld>
            <a:endParaRPr lang="es-ES" altLang="es-MX"/>
          </a:p>
        </p:txBody>
      </p:sp>
    </p:spTree>
    <p:extLst>
      <p:ext uri="{BB962C8B-B14F-4D97-AF65-F5344CB8AC3E}">
        <p14:creationId xmlns:p14="http://schemas.microsoft.com/office/powerpoint/2010/main" val="1894870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707CC388-5012-4FE6-934B-4EABC26E4C81}" type="slidenum">
              <a:rPr lang="es-ES" altLang="es-MX"/>
              <a:pPr>
                <a:defRPr/>
              </a:pPr>
              <a:t>‹Nº›</a:t>
            </a:fld>
            <a:endParaRPr lang="es-ES" altLang="es-MX"/>
          </a:p>
        </p:txBody>
      </p:sp>
    </p:spTree>
    <p:extLst>
      <p:ext uri="{BB962C8B-B14F-4D97-AF65-F5344CB8AC3E}">
        <p14:creationId xmlns:p14="http://schemas.microsoft.com/office/powerpoint/2010/main" val="119448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6"/>
          <p:cNvSpPr>
            <a:spLocks noGrp="1" noChangeArrowheads="1"/>
          </p:cNvSpPr>
          <p:nvPr>
            <p:ph type="sldNum" sz="quarter" idx="12"/>
          </p:nvPr>
        </p:nvSpPr>
        <p:spPr>
          <a:ln/>
        </p:spPr>
        <p:txBody>
          <a:bodyPr/>
          <a:lstStyle>
            <a:lvl1pPr>
              <a:defRPr/>
            </a:lvl1pPr>
          </a:lstStyle>
          <a:p>
            <a:pPr>
              <a:defRPr/>
            </a:pPr>
            <a:fld id="{56B45E4A-F610-4574-98BF-458CB56A88E2}" type="slidenum">
              <a:rPr lang="es-ES" altLang="es-MX"/>
              <a:pPr>
                <a:defRPr/>
              </a:pPr>
              <a:t>‹Nº›</a:t>
            </a:fld>
            <a:endParaRPr lang="es-ES" altLang="es-MX"/>
          </a:p>
        </p:txBody>
      </p:sp>
    </p:spTree>
    <p:extLst>
      <p:ext uri="{BB962C8B-B14F-4D97-AF65-F5344CB8AC3E}">
        <p14:creationId xmlns:p14="http://schemas.microsoft.com/office/powerpoint/2010/main" val="8444917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6"/>
          <p:cNvSpPr>
            <a:spLocks noGrp="1" noChangeArrowheads="1"/>
          </p:cNvSpPr>
          <p:nvPr>
            <p:ph type="sldNum" sz="quarter" idx="12"/>
          </p:nvPr>
        </p:nvSpPr>
        <p:spPr>
          <a:ln/>
        </p:spPr>
        <p:txBody>
          <a:bodyPr/>
          <a:lstStyle>
            <a:lvl1pPr>
              <a:defRPr/>
            </a:lvl1pPr>
          </a:lstStyle>
          <a:p>
            <a:pPr>
              <a:defRPr/>
            </a:pPr>
            <a:fld id="{44AAEA6C-8663-4172-8D2F-4BD55BF5E00E}" type="slidenum">
              <a:rPr lang="es-ES" altLang="es-MX"/>
              <a:pPr>
                <a:defRPr/>
              </a:pPr>
              <a:t>‹Nº›</a:t>
            </a:fld>
            <a:endParaRPr lang="es-ES" altLang="es-MX"/>
          </a:p>
        </p:txBody>
      </p:sp>
    </p:spTree>
    <p:extLst>
      <p:ext uri="{BB962C8B-B14F-4D97-AF65-F5344CB8AC3E}">
        <p14:creationId xmlns:p14="http://schemas.microsoft.com/office/powerpoint/2010/main" val="29400818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6"/>
          <p:cNvSpPr>
            <a:spLocks noGrp="1" noChangeArrowheads="1"/>
          </p:cNvSpPr>
          <p:nvPr>
            <p:ph type="sldNum" sz="quarter" idx="12"/>
          </p:nvPr>
        </p:nvSpPr>
        <p:spPr>
          <a:ln/>
        </p:spPr>
        <p:txBody>
          <a:bodyPr/>
          <a:lstStyle>
            <a:lvl1pPr>
              <a:defRPr/>
            </a:lvl1pPr>
          </a:lstStyle>
          <a:p>
            <a:pPr>
              <a:defRPr/>
            </a:pPr>
            <a:fld id="{932E9717-AE06-49E7-ADB5-46FBBBD05AA5}" type="slidenum">
              <a:rPr lang="es-ES" altLang="es-MX"/>
              <a:pPr>
                <a:defRPr/>
              </a:pPr>
              <a:t>‹Nº›</a:t>
            </a:fld>
            <a:endParaRPr lang="es-ES" altLang="es-MX"/>
          </a:p>
        </p:txBody>
      </p:sp>
    </p:spTree>
    <p:extLst>
      <p:ext uri="{BB962C8B-B14F-4D97-AF65-F5344CB8AC3E}">
        <p14:creationId xmlns:p14="http://schemas.microsoft.com/office/powerpoint/2010/main" val="8016694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83088FD5-92E4-483E-8969-8FFEA02657B3}" type="slidenum">
              <a:rPr lang="es-ES" altLang="es-MX"/>
              <a:pPr>
                <a:defRPr/>
              </a:pPr>
              <a:t>‹Nº›</a:t>
            </a:fld>
            <a:endParaRPr lang="es-ES" altLang="es-MX"/>
          </a:p>
        </p:txBody>
      </p:sp>
    </p:spTree>
    <p:extLst>
      <p:ext uri="{BB962C8B-B14F-4D97-AF65-F5344CB8AC3E}">
        <p14:creationId xmlns:p14="http://schemas.microsoft.com/office/powerpoint/2010/main" val="242194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fld id="{8BD23C5B-96E8-4222-BE68-2E96D42A46E8}" type="datetimeFigureOut">
              <a:rPr lang="es-MX"/>
              <a:pPr>
                <a:defRPr/>
              </a:pPr>
              <a:t>04/03/2017</a:t>
            </a:fld>
            <a:endParaRPr lang="es-MX"/>
          </a:p>
        </p:txBody>
      </p:sp>
      <p:sp>
        <p:nvSpPr>
          <p:cNvPr id="5" name="Marcador de pie de página 4"/>
          <p:cNvSpPr>
            <a:spLocks noGrp="1"/>
          </p:cNvSpPr>
          <p:nvPr>
            <p:ph type="ftr" sz="quarter" idx="11"/>
          </p:nvPr>
        </p:nvSpPr>
        <p:spPr/>
        <p:txBody>
          <a:bodyPr/>
          <a:lstStyle>
            <a:lvl1pPr>
              <a:defRPr/>
            </a:lvl1pPr>
          </a:lstStyle>
          <a:p>
            <a:pPr>
              <a:defRPr/>
            </a:pPr>
            <a:endParaRPr lang="es-MX"/>
          </a:p>
        </p:txBody>
      </p:sp>
      <p:sp>
        <p:nvSpPr>
          <p:cNvPr id="6" name="Marcador de número de diapositiva 5"/>
          <p:cNvSpPr>
            <a:spLocks noGrp="1"/>
          </p:cNvSpPr>
          <p:nvPr>
            <p:ph type="sldNum" sz="quarter" idx="12"/>
          </p:nvPr>
        </p:nvSpPr>
        <p:spPr/>
        <p:txBody>
          <a:bodyPr/>
          <a:lstStyle>
            <a:lvl1pPr>
              <a:defRPr/>
            </a:lvl1pPr>
          </a:lstStyle>
          <a:p>
            <a:pPr>
              <a:defRPr/>
            </a:pPr>
            <a:fld id="{3EFE9F95-536D-4100-A097-73D11A50A977}" type="slidenum">
              <a:rPr lang="es-MX"/>
              <a:pPr>
                <a:defRPr/>
              </a:pPr>
              <a:t>‹Nº›</a:t>
            </a:fld>
            <a:endParaRPr lang="es-MX"/>
          </a:p>
        </p:txBody>
      </p:sp>
    </p:spTree>
    <p:extLst>
      <p:ext uri="{BB962C8B-B14F-4D97-AF65-F5344CB8AC3E}">
        <p14:creationId xmlns:p14="http://schemas.microsoft.com/office/powerpoint/2010/main" val="10254239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A996046D-81AF-496A-888F-CD8524337CFC}" type="slidenum">
              <a:rPr lang="es-ES" altLang="es-MX"/>
              <a:pPr>
                <a:defRPr/>
              </a:pPr>
              <a:t>‹Nº›</a:t>
            </a:fld>
            <a:endParaRPr lang="es-ES" altLang="es-MX"/>
          </a:p>
        </p:txBody>
      </p:sp>
    </p:spTree>
    <p:extLst>
      <p:ext uri="{BB962C8B-B14F-4D97-AF65-F5344CB8AC3E}">
        <p14:creationId xmlns:p14="http://schemas.microsoft.com/office/powerpoint/2010/main" val="3967682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79DB9022-7B50-4BA9-A0A4-C613E9044621}" type="slidenum">
              <a:rPr lang="es-ES" altLang="es-MX"/>
              <a:pPr>
                <a:defRPr/>
              </a:pPr>
              <a:t>‹Nº›</a:t>
            </a:fld>
            <a:endParaRPr lang="es-ES" altLang="es-MX"/>
          </a:p>
        </p:txBody>
      </p:sp>
    </p:spTree>
    <p:extLst>
      <p:ext uri="{BB962C8B-B14F-4D97-AF65-F5344CB8AC3E}">
        <p14:creationId xmlns:p14="http://schemas.microsoft.com/office/powerpoint/2010/main" val="3478042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8ADA2F68-2703-4267-BB9C-71F40B73FC07}" type="slidenum">
              <a:rPr lang="es-ES" altLang="es-MX"/>
              <a:pPr>
                <a:defRPr/>
              </a:pPr>
              <a:t>‹Nº›</a:t>
            </a:fld>
            <a:endParaRPr lang="es-ES" altLang="es-MX"/>
          </a:p>
        </p:txBody>
      </p:sp>
    </p:spTree>
    <p:extLst>
      <p:ext uri="{BB962C8B-B14F-4D97-AF65-F5344CB8AC3E}">
        <p14:creationId xmlns:p14="http://schemas.microsoft.com/office/powerpoint/2010/main" val="3804735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hartAndTx">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5800" y="381000"/>
            <a:ext cx="7772400" cy="1143000"/>
          </a:xfrm>
        </p:spPr>
        <p:txBody>
          <a:bodyPr/>
          <a:lstStyle/>
          <a:p>
            <a:r>
              <a:rPr lang="es-ES"/>
              <a:t>Haga clic para modificar el estilo de título del patrón</a:t>
            </a:r>
            <a:endParaRPr lang="es-MX"/>
          </a:p>
        </p:txBody>
      </p:sp>
      <p:sp>
        <p:nvSpPr>
          <p:cNvPr id="3" name="Marcador de gráfico 2"/>
          <p:cNvSpPr>
            <a:spLocks noGrp="1"/>
          </p:cNvSpPr>
          <p:nvPr>
            <p:ph type="chart" sz="half" idx="1"/>
          </p:nvPr>
        </p:nvSpPr>
        <p:spPr>
          <a:xfrm>
            <a:off x="685800" y="2057400"/>
            <a:ext cx="3810000" cy="4114800"/>
          </a:xfrm>
        </p:spPr>
        <p:txBody>
          <a:bodyPr/>
          <a:lstStyle/>
          <a:p>
            <a:pPr lvl="0"/>
            <a:endParaRPr lang="es-MX" noProof="0"/>
          </a:p>
        </p:txBody>
      </p:sp>
      <p:sp>
        <p:nvSpPr>
          <p:cNvPr id="4" name="Marcador de texto 3"/>
          <p:cNvSpPr>
            <a:spLocks noGrp="1"/>
          </p:cNvSpPr>
          <p:nvPr>
            <p:ph type="body" sz="half" idx="2"/>
          </p:nvPr>
        </p:nvSpPr>
        <p:spPr>
          <a:xfrm>
            <a:off x="46482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a:xfrm>
            <a:off x="685800" y="6324600"/>
            <a:ext cx="1905000" cy="457200"/>
          </a:xfrm>
        </p:spPr>
        <p:txBody>
          <a:bodyPr/>
          <a:lstStyle>
            <a:lvl1pPr>
              <a:defRPr/>
            </a:lvl1pPr>
          </a:lstStyle>
          <a:p>
            <a:pPr>
              <a:defRPr/>
            </a:pPr>
            <a:endParaRPr lang="es-ES" altLang="es-MX"/>
          </a:p>
        </p:txBody>
      </p:sp>
      <p:sp>
        <p:nvSpPr>
          <p:cNvPr id="6" name="Marcador de pie de página 5"/>
          <p:cNvSpPr>
            <a:spLocks noGrp="1"/>
          </p:cNvSpPr>
          <p:nvPr>
            <p:ph type="ftr" sz="quarter" idx="11"/>
          </p:nvPr>
        </p:nvSpPr>
        <p:spPr>
          <a:xfrm>
            <a:off x="3124200" y="6324600"/>
            <a:ext cx="2895600" cy="457200"/>
          </a:xfrm>
        </p:spPr>
        <p:txBody>
          <a:bodyPr/>
          <a:lstStyle>
            <a:lvl1pPr>
              <a:defRPr/>
            </a:lvl1pPr>
          </a:lstStyle>
          <a:p>
            <a:pPr>
              <a:defRPr/>
            </a:pPr>
            <a:endParaRPr lang="es-ES" altLang="es-MX"/>
          </a:p>
        </p:txBody>
      </p:sp>
      <p:sp>
        <p:nvSpPr>
          <p:cNvPr id="7" name="Marcador de número de diapositiva 6"/>
          <p:cNvSpPr>
            <a:spLocks noGrp="1"/>
          </p:cNvSpPr>
          <p:nvPr>
            <p:ph type="sldNum" sz="quarter" idx="12"/>
          </p:nvPr>
        </p:nvSpPr>
        <p:spPr>
          <a:xfrm>
            <a:off x="6553200" y="6324600"/>
            <a:ext cx="1905000" cy="457200"/>
          </a:xfrm>
        </p:spPr>
        <p:txBody>
          <a:bodyPr/>
          <a:lstStyle>
            <a:lvl1pPr>
              <a:defRPr/>
            </a:lvl1pPr>
          </a:lstStyle>
          <a:p>
            <a:pPr>
              <a:defRPr/>
            </a:pPr>
            <a:fld id="{A7A807ED-7027-4A2A-AD74-DAD96CC01943}" type="slidenum">
              <a:rPr lang="es-ES" altLang="es-MX"/>
              <a:pPr>
                <a:defRPr/>
              </a:pPr>
              <a:t>‹Nº›</a:t>
            </a:fld>
            <a:endParaRPr lang="es-ES" altLang="es-MX"/>
          </a:p>
        </p:txBody>
      </p:sp>
    </p:spTree>
    <p:extLst>
      <p:ext uri="{BB962C8B-B14F-4D97-AF65-F5344CB8AC3E}">
        <p14:creationId xmlns:p14="http://schemas.microsoft.com/office/powerpoint/2010/main" val="3639417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lvl1pPr>
              <a:defRPr/>
            </a:lvl1pPr>
          </a:lstStyle>
          <a:p>
            <a:pPr>
              <a:defRPr/>
            </a:pPr>
            <a:fld id="{C3C364B6-339C-4345-83F6-226215A52D32}" type="datetimeFigureOut">
              <a:rPr lang="es-MX"/>
              <a:pPr>
                <a:defRPr/>
              </a:pPr>
              <a:t>04/03/2017</a:t>
            </a:fld>
            <a:endParaRPr lang="es-MX"/>
          </a:p>
        </p:txBody>
      </p:sp>
      <p:sp>
        <p:nvSpPr>
          <p:cNvPr id="5" name="Marcador de pie de página 4"/>
          <p:cNvSpPr>
            <a:spLocks noGrp="1"/>
          </p:cNvSpPr>
          <p:nvPr>
            <p:ph type="ftr" sz="quarter" idx="11"/>
          </p:nvPr>
        </p:nvSpPr>
        <p:spPr/>
        <p:txBody>
          <a:bodyPr/>
          <a:lstStyle>
            <a:lvl1pPr>
              <a:defRPr/>
            </a:lvl1pPr>
          </a:lstStyle>
          <a:p>
            <a:pPr>
              <a:defRPr/>
            </a:pPr>
            <a:endParaRPr lang="es-MX"/>
          </a:p>
        </p:txBody>
      </p:sp>
      <p:sp>
        <p:nvSpPr>
          <p:cNvPr id="6" name="Marcador de número de diapositiva 5"/>
          <p:cNvSpPr>
            <a:spLocks noGrp="1"/>
          </p:cNvSpPr>
          <p:nvPr>
            <p:ph type="sldNum" sz="quarter" idx="12"/>
          </p:nvPr>
        </p:nvSpPr>
        <p:spPr/>
        <p:txBody>
          <a:bodyPr/>
          <a:lstStyle>
            <a:lvl1pPr>
              <a:defRPr/>
            </a:lvl1pPr>
          </a:lstStyle>
          <a:p>
            <a:pPr>
              <a:defRPr/>
            </a:pPr>
            <a:fld id="{CAAC996C-82FA-4028-B7EF-2B3D0EF7778A}" type="slidenum">
              <a:rPr lang="es-MX"/>
              <a:pPr>
                <a:defRPr/>
              </a:pPr>
              <a:t>‹Nº›</a:t>
            </a:fld>
            <a:endParaRPr lang="es-MX"/>
          </a:p>
        </p:txBody>
      </p:sp>
    </p:spTree>
    <p:extLst>
      <p:ext uri="{BB962C8B-B14F-4D97-AF65-F5344CB8AC3E}">
        <p14:creationId xmlns:p14="http://schemas.microsoft.com/office/powerpoint/2010/main" val="466979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3"/>
          <p:cNvSpPr>
            <a:spLocks noGrp="1"/>
          </p:cNvSpPr>
          <p:nvPr>
            <p:ph type="dt" sz="half" idx="10"/>
          </p:nvPr>
        </p:nvSpPr>
        <p:spPr/>
        <p:txBody>
          <a:bodyPr/>
          <a:lstStyle>
            <a:lvl1pPr>
              <a:defRPr/>
            </a:lvl1pPr>
          </a:lstStyle>
          <a:p>
            <a:pPr>
              <a:defRPr/>
            </a:pPr>
            <a:fld id="{F1B22C48-C4E6-4B4D-AD5D-573D4494B8F0}" type="datetimeFigureOut">
              <a:rPr lang="es-MX"/>
              <a:pPr>
                <a:defRPr/>
              </a:pPr>
              <a:t>04/03/2017</a:t>
            </a:fld>
            <a:endParaRPr lang="es-MX"/>
          </a:p>
        </p:txBody>
      </p:sp>
      <p:sp>
        <p:nvSpPr>
          <p:cNvPr id="6" name="Marcador de pie de página 4"/>
          <p:cNvSpPr>
            <a:spLocks noGrp="1"/>
          </p:cNvSpPr>
          <p:nvPr>
            <p:ph type="ftr" sz="quarter" idx="11"/>
          </p:nvPr>
        </p:nvSpPr>
        <p:spPr/>
        <p:txBody>
          <a:bodyPr/>
          <a:lstStyle>
            <a:lvl1pPr>
              <a:defRPr/>
            </a:lvl1pPr>
          </a:lstStyle>
          <a:p>
            <a:pPr>
              <a:defRPr/>
            </a:pPr>
            <a:endParaRPr lang="es-MX"/>
          </a:p>
        </p:txBody>
      </p:sp>
      <p:sp>
        <p:nvSpPr>
          <p:cNvPr id="7" name="Marcador de número de diapositiva 5"/>
          <p:cNvSpPr>
            <a:spLocks noGrp="1"/>
          </p:cNvSpPr>
          <p:nvPr>
            <p:ph type="sldNum" sz="quarter" idx="12"/>
          </p:nvPr>
        </p:nvSpPr>
        <p:spPr/>
        <p:txBody>
          <a:bodyPr/>
          <a:lstStyle>
            <a:lvl1pPr>
              <a:defRPr/>
            </a:lvl1pPr>
          </a:lstStyle>
          <a:p>
            <a:pPr>
              <a:defRPr/>
            </a:pPr>
            <a:fld id="{F17F67A9-A195-46EB-8AA8-3B74C8B66C76}" type="slidenum">
              <a:rPr lang="es-MX"/>
              <a:pPr>
                <a:defRPr/>
              </a:pPr>
              <a:t>‹Nº›</a:t>
            </a:fld>
            <a:endParaRPr lang="es-MX"/>
          </a:p>
        </p:txBody>
      </p:sp>
    </p:spTree>
    <p:extLst>
      <p:ext uri="{BB962C8B-B14F-4D97-AF65-F5344CB8AC3E}">
        <p14:creationId xmlns:p14="http://schemas.microsoft.com/office/powerpoint/2010/main" val="3414931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3"/>
          <p:cNvSpPr>
            <a:spLocks noGrp="1"/>
          </p:cNvSpPr>
          <p:nvPr>
            <p:ph type="dt" sz="half" idx="10"/>
          </p:nvPr>
        </p:nvSpPr>
        <p:spPr/>
        <p:txBody>
          <a:bodyPr/>
          <a:lstStyle>
            <a:lvl1pPr>
              <a:defRPr/>
            </a:lvl1pPr>
          </a:lstStyle>
          <a:p>
            <a:pPr>
              <a:defRPr/>
            </a:pPr>
            <a:fld id="{57DFE1AE-C10E-4888-94F6-22D7BB27563F}" type="datetimeFigureOut">
              <a:rPr lang="es-MX"/>
              <a:pPr>
                <a:defRPr/>
              </a:pPr>
              <a:t>04/03/2017</a:t>
            </a:fld>
            <a:endParaRPr lang="es-MX"/>
          </a:p>
        </p:txBody>
      </p:sp>
      <p:sp>
        <p:nvSpPr>
          <p:cNvPr id="8" name="Marcador de pie de página 4"/>
          <p:cNvSpPr>
            <a:spLocks noGrp="1"/>
          </p:cNvSpPr>
          <p:nvPr>
            <p:ph type="ftr" sz="quarter" idx="11"/>
          </p:nvPr>
        </p:nvSpPr>
        <p:spPr/>
        <p:txBody>
          <a:bodyPr/>
          <a:lstStyle>
            <a:lvl1pPr>
              <a:defRPr/>
            </a:lvl1pPr>
          </a:lstStyle>
          <a:p>
            <a:pPr>
              <a:defRPr/>
            </a:pPr>
            <a:endParaRPr lang="es-MX"/>
          </a:p>
        </p:txBody>
      </p:sp>
      <p:sp>
        <p:nvSpPr>
          <p:cNvPr id="9" name="Marcador de número de diapositiva 5"/>
          <p:cNvSpPr>
            <a:spLocks noGrp="1"/>
          </p:cNvSpPr>
          <p:nvPr>
            <p:ph type="sldNum" sz="quarter" idx="12"/>
          </p:nvPr>
        </p:nvSpPr>
        <p:spPr/>
        <p:txBody>
          <a:bodyPr/>
          <a:lstStyle>
            <a:lvl1pPr>
              <a:defRPr/>
            </a:lvl1pPr>
          </a:lstStyle>
          <a:p>
            <a:pPr>
              <a:defRPr/>
            </a:pPr>
            <a:fld id="{BE36706F-CA34-4132-839F-383E188D9146}" type="slidenum">
              <a:rPr lang="es-MX"/>
              <a:pPr>
                <a:defRPr/>
              </a:pPr>
              <a:t>‹Nº›</a:t>
            </a:fld>
            <a:endParaRPr lang="es-MX"/>
          </a:p>
        </p:txBody>
      </p:sp>
    </p:spTree>
    <p:extLst>
      <p:ext uri="{BB962C8B-B14F-4D97-AF65-F5344CB8AC3E}">
        <p14:creationId xmlns:p14="http://schemas.microsoft.com/office/powerpoint/2010/main" val="2636582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3"/>
          <p:cNvSpPr>
            <a:spLocks noGrp="1"/>
          </p:cNvSpPr>
          <p:nvPr>
            <p:ph type="dt" sz="half" idx="10"/>
          </p:nvPr>
        </p:nvSpPr>
        <p:spPr/>
        <p:txBody>
          <a:bodyPr/>
          <a:lstStyle>
            <a:lvl1pPr>
              <a:defRPr/>
            </a:lvl1pPr>
          </a:lstStyle>
          <a:p>
            <a:pPr>
              <a:defRPr/>
            </a:pPr>
            <a:fld id="{5308AD8B-86B2-4837-B18C-EE41508FDC39}" type="datetimeFigureOut">
              <a:rPr lang="es-MX"/>
              <a:pPr>
                <a:defRPr/>
              </a:pPr>
              <a:t>04/03/2017</a:t>
            </a:fld>
            <a:endParaRPr lang="es-MX"/>
          </a:p>
        </p:txBody>
      </p:sp>
      <p:sp>
        <p:nvSpPr>
          <p:cNvPr id="4" name="Marcador de pie de página 4"/>
          <p:cNvSpPr>
            <a:spLocks noGrp="1"/>
          </p:cNvSpPr>
          <p:nvPr>
            <p:ph type="ftr" sz="quarter" idx="11"/>
          </p:nvPr>
        </p:nvSpPr>
        <p:spPr/>
        <p:txBody>
          <a:bodyPr/>
          <a:lstStyle>
            <a:lvl1pPr>
              <a:defRPr/>
            </a:lvl1pPr>
          </a:lstStyle>
          <a:p>
            <a:pPr>
              <a:defRPr/>
            </a:pPr>
            <a:endParaRPr lang="es-MX"/>
          </a:p>
        </p:txBody>
      </p:sp>
      <p:sp>
        <p:nvSpPr>
          <p:cNvPr id="5" name="Marcador de número de diapositiva 5"/>
          <p:cNvSpPr>
            <a:spLocks noGrp="1"/>
          </p:cNvSpPr>
          <p:nvPr>
            <p:ph type="sldNum" sz="quarter" idx="12"/>
          </p:nvPr>
        </p:nvSpPr>
        <p:spPr/>
        <p:txBody>
          <a:bodyPr/>
          <a:lstStyle>
            <a:lvl1pPr>
              <a:defRPr/>
            </a:lvl1pPr>
          </a:lstStyle>
          <a:p>
            <a:pPr>
              <a:defRPr/>
            </a:pPr>
            <a:fld id="{39463952-0724-4E07-9D18-F55E7E80018B}" type="slidenum">
              <a:rPr lang="es-MX"/>
              <a:pPr>
                <a:defRPr/>
              </a:pPr>
              <a:t>‹Nº›</a:t>
            </a:fld>
            <a:endParaRPr lang="es-MX"/>
          </a:p>
        </p:txBody>
      </p:sp>
    </p:spTree>
    <p:extLst>
      <p:ext uri="{BB962C8B-B14F-4D97-AF65-F5344CB8AC3E}">
        <p14:creationId xmlns:p14="http://schemas.microsoft.com/office/powerpoint/2010/main" val="2849302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fld id="{DAD3C538-9CC7-4C5C-AC2A-B453EA950DB7}" type="datetimeFigureOut">
              <a:rPr lang="es-MX"/>
              <a:pPr>
                <a:defRPr/>
              </a:pPr>
              <a:t>04/03/2017</a:t>
            </a:fld>
            <a:endParaRPr lang="es-MX"/>
          </a:p>
        </p:txBody>
      </p:sp>
      <p:sp>
        <p:nvSpPr>
          <p:cNvPr id="3" name="Marcador de pie de página 4"/>
          <p:cNvSpPr>
            <a:spLocks noGrp="1"/>
          </p:cNvSpPr>
          <p:nvPr>
            <p:ph type="ftr" sz="quarter" idx="11"/>
          </p:nvPr>
        </p:nvSpPr>
        <p:spPr/>
        <p:txBody>
          <a:bodyPr/>
          <a:lstStyle>
            <a:lvl1pPr>
              <a:defRPr/>
            </a:lvl1pPr>
          </a:lstStyle>
          <a:p>
            <a:pPr>
              <a:defRPr/>
            </a:pPr>
            <a:endParaRPr lang="es-MX"/>
          </a:p>
        </p:txBody>
      </p:sp>
      <p:sp>
        <p:nvSpPr>
          <p:cNvPr id="4" name="Marcador de número de diapositiva 5"/>
          <p:cNvSpPr>
            <a:spLocks noGrp="1"/>
          </p:cNvSpPr>
          <p:nvPr>
            <p:ph type="sldNum" sz="quarter" idx="12"/>
          </p:nvPr>
        </p:nvSpPr>
        <p:spPr/>
        <p:txBody>
          <a:bodyPr/>
          <a:lstStyle>
            <a:lvl1pPr>
              <a:defRPr/>
            </a:lvl1pPr>
          </a:lstStyle>
          <a:p>
            <a:pPr>
              <a:defRPr/>
            </a:pPr>
            <a:fld id="{774A5420-9D32-43D6-B915-B042BE407D8C}" type="slidenum">
              <a:rPr lang="es-MX"/>
              <a:pPr>
                <a:defRPr/>
              </a:pPr>
              <a:t>‹Nº›</a:t>
            </a:fld>
            <a:endParaRPr lang="es-MX"/>
          </a:p>
        </p:txBody>
      </p:sp>
    </p:spTree>
    <p:extLst>
      <p:ext uri="{BB962C8B-B14F-4D97-AF65-F5344CB8AC3E}">
        <p14:creationId xmlns:p14="http://schemas.microsoft.com/office/powerpoint/2010/main" val="1908656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fld id="{D9515C6F-DE0F-4359-A7F9-E5DD749E5B1D}" type="datetimeFigureOut">
              <a:rPr lang="es-MX"/>
              <a:pPr>
                <a:defRPr/>
              </a:pPr>
              <a:t>04/03/2017</a:t>
            </a:fld>
            <a:endParaRPr lang="es-MX"/>
          </a:p>
        </p:txBody>
      </p:sp>
      <p:sp>
        <p:nvSpPr>
          <p:cNvPr id="6" name="Marcador de pie de página 4"/>
          <p:cNvSpPr>
            <a:spLocks noGrp="1"/>
          </p:cNvSpPr>
          <p:nvPr>
            <p:ph type="ftr" sz="quarter" idx="11"/>
          </p:nvPr>
        </p:nvSpPr>
        <p:spPr/>
        <p:txBody>
          <a:bodyPr/>
          <a:lstStyle>
            <a:lvl1pPr>
              <a:defRPr/>
            </a:lvl1pPr>
          </a:lstStyle>
          <a:p>
            <a:pPr>
              <a:defRPr/>
            </a:pPr>
            <a:endParaRPr lang="es-MX"/>
          </a:p>
        </p:txBody>
      </p:sp>
      <p:sp>
        <p:nvSpPr>
          <p:cNvPr id="7" name="Marcador de número de diapositiva 5"/>
          <p:cNvSpPr>
            <a:spLocks noGrp="1"/>
          </p:cNvSpPr>
          <p:nvPr>
            <p:ph type="sldNum" sz="quarter" idx="12"/>
          </p:nvPr>
        </p:nvSpPr>
        <p:spPr/>
        <p:txBody>
          <a:bodyPr/>
          <a:lstStyle>
            <a:lvl1pPr>
              <a:defRPr/>
            </a:lvl1pPr>
          </a:lstStyle>
          <a:p>
            <a:pPr>
              <a:defRPr/>
            </a:pPr>
            <a:fld id="{B6FA86F2-80BC-4923-9704-E290BF4C3CBF}" type="slidenum">
              <a:rPr lang="es-MX"/>
              <a:pPr>
                <a:defRPr/>
              </a:pPr>
              <a:t>‹Nº›</a:t>
            </a:fld>
            <a:endParaRPr lang="es-MX"/>
          </a:p>
        </p:txBody>
      </p:sp>
    </p:spTree>
    <p:extLst>
      <p:ext uri="{BB962C8B-B14F-4D97-AF65-F5344CB8AC3E}">
        <p14:creationId xmlns:p14="http://schemas.microsoft.com/office/powerpoint/2010/main" val="1199750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s-MX" noProof="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fld id="{2117B74A-C010-4E95-9D6A-E31EEECE9C9F}" type="datetimeFigureOut">
              <a:rPr lang="es-MX"/>
              <a:pPr>
                <a:defRPr/>
              </a:pPr>
              <a:t>04/03/2017</a:t>
            </a:fld>
            <a:endParaRPr lang="es-MX"/>
          </a:p>
        </p:txBody>
      </p:sp>
      <p:sp>
        <p:nvSpPr>
          <p:cNvPr id="6" name="Marcador de pie de página 4"/>
          <p:cNvSpPr>
            <a:spLocks noGrp="1"/>
          </p:cNvSpPr>
          <p:nvPr>
            <p:ph type="ftr" sz="quarter" idx="11"/>
          </p:nvPr>
        </p:nvSpPr>
        <p:spPr/>
        <p:txBody>
          <a:bodyPr/>
          <a:lstStyle>
            <a:lvl1pPr>
              <a:defRPr/>
            </a:lvl1pPr>
          </a:lstStyle>
          <a:p>
            <a:pPr>
              <a:defRPr/>
            </a:pPr>
            <a:endParaRPr lang="es-MX"/>
          </a:p>
        </p:txBody>
      </p:sp>
      <p:sp>
        <p:nvSpPr>
          <p:cNvPr id="7" name="Marcador de número de diapositiva 5"/>
          <p:cNvSpPr>
            <a:spLocks noGrp="1"/>
          </p:cNvSpPr>
          <p:nvPr>
            <p:ph type="sldNum" sz="quarter" idx="12"/>
          </p:nvPr>
        </p:nvSpPr>
        <p:spPr/>
        <p:txBody>
          <a:bodyPr/>
          <a:lstStyle>
            <a:lvl1pPr>
              <a:defRPr/>
            </a:lvl1pPr>
          </a:lstStyle>
          <a:p>
            <a:pPr>
              <a:defRPr/>
            </a:pPr>
            <a:fld id="{DB824575-E9D2-4152-A176-A2DE5FC13FE6}" type="slidenum">
              <a:rPr lang="es-MX"/>
              <a:pPr>
                <a:defRPr/>
              </a:pPr>
              <a:t>‹Nº›</a:t>
            </a:fld>
            <a:endParaRPr lang="es-MX"/>
          </a:p>
        </p:txBody>
      </p:sp>
    </p:spTree>
    <p:extLst>
      <p:ext uri="{BB962C8B-B14F-4D97-AF65-F5344CB8AC3E}">
        <p14:creationId xmlns:p14="http://schemas.microsoft.com/office/powerpoint/2010/main" val="2413012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1027" name="Marcador de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Editar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Marcador de fech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hangingPunct="1">
              <a:defRPr sz="900">
                <a:solidFill>
                  <a:schemeClr val="tx1">
                    <a:tint val="75000"/>
                  </a:schemeClr>
                </a:solidFill>
              </a:defRPr>
            </a:lvl1pPr>
          </a:lstStyle>
          <a:p>
            <a:pPr>
              <a:defRPr/>
            </a:pPr>
            <a:fld id="{68C01693-F324-47FA-AA3E-32C5AC8284E5}" type="datetimeFigureOut">
              <a:rPr lang="es-MX"/>
              <a:pPr>
                <a:defRPr/>
              </a:pPr>
              <a:t>04/03/2017</a:t>
            </a:fld>
            <a:endParaRPr lang="es-MX"/>
          </a:p>
        </p:txBody>
      </p:sp>
      <p:sp>
        <p:nvSpPr>
          <p:cNvPr id="5" name="Marcador de pie de pá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hangingPunct="1">
              <a:defRPr sz="900">
                <a:solidFill>
                  <a:schemeClr val="tx1">
                    <a:tint val="75000"/>
                  </a:schemeClr>
                </a:solidFill>
              </a:defRPr>
            </a:lvl1pPr>
          </a:lstStyle>
          <a:p>
            <a:pPr>
              <a:defRPr/>
            </a:pPr>
            <a:endParaRPr lang="es-MX"/>
          </a:p>
        </p:txBody>
      </p:sp>
      <p:sp>
        <p:nvSpPr>
          <p:cNvPr id="6" name="Marcador de número de diapositiva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hangingPunct="1">
              <a:defRPr sz="900">
                <a:solidFill>
                  <a:schemeClr val="tx1">
                    <a:tint val="75000"/>
                  </a:schemeClr>
                </a:solidFill>
              </a:defRPr>
            </a:lvl1pPr>
          </a:lstStyle>
          <a:p>
            <a:pPr>
              <a:defRPr/>
            </a:pPr>
            <a:fld id="{04B5327B-73CB-4262-817A-4052E3A7E896}" type="slidenum">
              <a:rPr lang="es-MX"/>
              <a:pPr>
                <a:defRPr/>
              </a:pPr>
              <a:t>‹Nº›</a:t>
            </a:fld>
            <a:endParaRPr lang="es-MX"/>
          </a:p>
        </p:txBody>
      </p:sp>
    </p:spTree>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b="0"/>
            </a:lvl1pPr>
          </a:lstStyle>
          <a:p>
            <a:pPr>
              <a:defRPr/>
            </a:pPr>
            <a:endParaRPr lang="es-ES" altLang="es-MX"/>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lvl1pPr>
          </a:lstStyle>
          <a:p>
            <a:pPr>
              <a:defRPr/>
            </a:pPr>
            <a:endParaRPr lang="es-ES" altLang="es-MX"/>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lvl1pPr>
          </a:lstStyle>
          <a:p>
            <a:pPr>
              <a:defRPr/>
            </a:pPr>
            <a:fld id="{0473E915-832B-4CA7-AC0F-2BDDDF7E46B2}" type="slidenum">
              <a:rPr lang="es-ES" altLang="es-MX"/>
              <a:pPr>
                <a:defRPr/>
              </a:pPr>
              <a:t>‹Nº›</a:t>
            </a:fld>
            <a:endParaRPr lang="es-ES" altLang="es-MX"/>
          </a:p>
        </p:txBody>
      </p:sp>
    </p:spTree>
  </p:cSld>
  <p:clrMap bg1="lt1" tx1="dk1" bg2="lt2" tx2="dk2" accent1="accent1" accent2="accent2" accent3="accent3" accent4="accent4" accent5="accent5" accent6="accent6" hlink="hlink" folHlink="folHlink"/>
  <p:sldLayoutIdLst>
    <p:sldLayoutId id="2147484212" r:id="rId1"/>
    <p:sldLayoutId id="2147484213" r:id="rId2"/>
    <p:sldLayoutId id="2147484214" r:id="rId3"/>
    <p:sldLayoutId id="2147484215" r:id="rId4"/>
    <p:sldLayoutId id="2147484216" r:id="rId5"/>
    <p:sldLayoutId id="2147484217" r:id="rId6"/>
    <p:sldLayoutId id="2147484218" r:id="rId7"/>
    <p:sldLayoutId id="2147484219" r:id="rId8"/>
    <p:sldLayoutId id="2147484220" r:id="rId9"/>
    <p:sldLayoutId id="2147484221" r:id="rId10"/>
    <p:sldLayoutId id="2147484222" r:id="rId11"/>
    <p:sldLayoutId id="2147484223"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galindo@ipn.mx" TargetMode="External"/><Relationship Id="rId2" Type="http://schemas.openxmlformats.org/officeDocument/2006/relationships/hyperlink" Target="http://www.fgalindosoria.com/" TargetMode="External"/><Relationship Id="rId1" Type="http://schemas.openxmlformats.org/officeDocument/2006/relationships/slideLayout" Target="../slideLayouts/slideLayout17.xml"/><Relationship Id="rId4" Type="http://schemas.openxmlformats.org/officeDocument/2006/relationships/hyperlink" Target="http://www.fgalindosoria.com/eac/"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mailto:fgalindo@ipn.mx" TargetMode="External"/><Relationship Id="rId2" Type="http://schemas.openxmlformats.org/officeDocument/2006/relationships/hyperlink" Target="http://www.fgalindosoria.com/" TargetMode="Externa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fgalindosoria.com/informatica/" TargetMode="External"/><Relationship Id="rId2" Type="http://schemas.openxmlformats.org/officeDocument/2006/relationships/image" Target="../media/image2.jpeg"/><Relationship Id="rId1" Type="http://schemas.openxmlformats.org/officeDocument/2006/relationships/slideLayout" Target="../slideLayouts/slideLayout23.xml"/><Relationship Id="rId4" Type="http://schemas.openxmlformats.org/officeDocument/2006/relationships/hyperlink" Target="http://www.fgalindosoria.com/informatica/inform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youtube.com/watch?v=76blllun09Q" TargetMode="External"/><Relationship Id="rId5" Type="http://schemas.openxmlformats.org/officeDocument/2006/relationships/hyperlink" Target="http://www.robots-dreams.com/" TargetMode="External"/><Relationship Id="rId4" Type="http://schemas.openxmlformats.org/officeDocument/2006/relationships/hyperlink" Target="https://www.youtube.com/channel/UCdE5gfAZEqXAJ-UjzG22AsQ"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en.wikipedia.org/wiki/Chain_code" TargetMode="External"/><Relationship Id="rId2" Type="http://schemas.openxmlformats.org/officeDocument/2006/relationships/hyperlink" Target="http://turing.iimas.unam.mx/~ernesto/shape.htm" TargetMode="External"/><Relationship Id="rId1" Type="http://schemas.openxmlformats.org/officeDocument/2006/relationships/slideLayout" Target="../slideLayouts/slideLayout7.xml"/><Relationship Id="rId5" Type="http://schemas.openxmlformats.org/officeDocument/2006/relationships/hyperlink" Target="http://fgalindosoria.com/eac/evolucion/libro_sistemas_evolutivos/I7-SIVE.pdf" TargetMode="External"/><Relationship Id="rId4" Type="http://schemas.openxmlformats.org/officeDocument/2006/relationships/hyperlink" Target="https://es.wikipedia.org/wiki/Chain_code"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fgalindosoria.com/eac/evolucion/sistemas_evolutivos_lenguajes_trayectoria/sist_evol_leng_trayectoria.pdf"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hyperlink" Target="http://www.fgalindosoria.com/linguisticamatematica/propiedades_matematicas_sistemas_linguisticos/prop_mate_sistemas_linguisticos.pd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hyperlink" Target="http://dcis.inf.fu-berlin.de/rojas/autonomous-cars-from-berlin/" TargetMode="External"/><Relationship Id="rId3" Type="http://schemas.openxmlformats.org/officeDocument/2006/relationships/slideLayout" Target="../slideLayouts/slideLayout7.xml"/><Relationship Id="rId7" Type="http://schemas.openxmlformats.org/officeDocument/2006/relationships/hyperlink" Target="http://dcis.inf.fu-berlin.de/rojas/" TargetMode="Externa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hyperlink" Target="https://www.youtube.com/watch?v=ijx3YtNROPU" TargetMode="External"/><Relationship Id="rId5" Type="http://schemas.openxmlformats.org/officeDocument/2006/relationships/hyperlink" Target="https://www.youtube.com/channel/UCWXOegeUI7sWXji5oD4iRVA" TargetMode="External"/><Relationship Id="rId4" Type="http://schemas.openxmlformats.org/officeDocument/2006/relationships/image" Target="../media/image5.png"/><Relationship Id="rId9" Type="http://schemas.openxmlformats.org/officeDocument/2006/relationships/image" Target="../media/image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es.wikipedia.org/wiki/Conciencia" TargetMode="Externa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7.xml"/><Relationship Id="rId6" Type="http://schemas.openxmlformats.org/officeDocument/2006/relationships/hyperlink" Target="http://www.fgalindosoria.com/informaticos/investigadores/Jesus_Manuel_Olivares_Ceja/serc/serc_tesis_jesus_olivares.pdf" TargetMode="External"/><Relationship Id="rId5" Type="http://schemas.openxmlformats.org/officeDocument/2006/relationships/hyperlink" Target="http://www.fgalindosoria.com/eac/evolucion/libro_sistemas_evolutivos/VII6-SER.pdf" TargetMode="External"/><Relationship Id="rId4" Type="http://schemas.openxmlformats.org/officeDocument/2006/relationships/image" Target="../media/image9.gif"/></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hyperlink" Target="http://www.fgalindosoria.com/programacion/agregados/agregados_cprog/agregad2.c" TargetMode="External"/><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3" Type="http://schemas.openxmlformats.org/officeDocument/2006/relationships/hyperlink" Target="http://www.fgalindosoria.com/programacion/agregados/" TargetMode="External"/><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hyperlink" Target="https://es.wikipedia.org/wiki/Estructura_disipativa" TargetMode="External"/><Relationship Id="rId3" Type="http://schemas.openxmlformats.org/officeDocument/2006/relationships/hyperlink" Target="https://es.wikipedia.org/wiki/Estado_de_equilibrio_termodin%C3%A1mico" TargetMode="External"/><Relationship Id="rId7" Type="http://schemas.openxmlformats.org/officeDocument/2006/relationships/hyperlink" Target="http://en.wikipedia.org/wiki/Self-organizing_system" TargetMode="External"/><Relationship Id="rId2" Type="http://schemas.openxmlformats.org/officeDocument/2006/relationships/hyperlink" Target="https://es.wikipedia.org/wiki/Autoorganizaci%C3%B3n" TargetMode="External"/><Relationship Id="rId1" Type="http://schemas.openxmlformats.org/officeDocument/2006/relationships/slideLayout" Target="../slideLayouts/slideLayout7.xml"/><Relationship Id="rId6" Type="http://schemas.openxmlformats.org/officeDocument/2006/relationships/hyperlink" Target="http://www.fgalindosoria.com/informaticos/fundamentales/Ilya_Prigogine" TargetMode="External"/><Relationship Id="rId5" Type="http://schemas.openxmlformats.org/officeDocument/2006/relationships/hyperlink" Target="https://es.wikipedia.org/wiki/Premio_Nobel_de_Qu%C3%ADmica" TargetMode="External"/><Relationship Id="rId4" Type="http://schemas.openxmlformats.org/officeDocument/2006/relationships/hyperlink" Target="https://es.wikipedia.org/wiki/Ilya_Prigogine"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www.fgalindosoria.com/ecuaciondelanaturaleza/" TargetMode="External"/><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gif"/><Relationship Id="rId2" Type="http://schemas.openxmlformats.org/officeDocument/2006/relationships/hyperlink" Target="http://www.fgalindosoria.com/ecuaciondelanaturaleza/" TargetMode="External"/><Relationship Id="rId1" Type="http://schemas.openxmlformats.org/officeDocument/2006/relationships/slideLayout" Target="../slideLayouts/slideLayout7.xml"/><Relationship Id="rId6" Type="http://schemas.openxmlformats.org/officeDocument/2006/relationships/image" Target="../media/image16.gif"/><Relationship Id="rId5" Type="http://schemas.openxmlformats.org/officeDocument/2006/relationships/image" Target="../media/image15.gif"/><Relationship Id="rId4" Type="http://schemas.openxmlformats.org/officeDocument/2006/relationships/image" Target="../media/image14.gif"/></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8.png"/><Relationship Id="rId4" Type="http://schemas.openxmlformats.org/officeDocument/2006/relationships/hyperlink" Target="http://www.fgalindosoria.com/ecuaciondelanaturaleza/"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www.scielo.org.mx/scielo.php?script=sci_arttext&amp;pid=S1870-90442011000200010" TargetMode="External"/><Relationship Id="rId2" Type="http://schemas.openxmlformats.org/officeDocument/2006/relationships/hyperlink" Target="http://www.scielo.org.mx/pdf/poli/n44/n44a10.pdf" TargetMode="External"/><Relationship Id="rId1" Type="http://schemas.openxmlformats.org/officeDocument/2006/relationships/slideLayout" Target="../slideLayouts/slideLayout7.xml"/><Relationship Id="rId4" Type="http://schemas.openxmlformats.org/officeDocument/2006/relationships/hyperlink" Target="http://www.fgalindosoria.com/informaticos/investigadores/Itztli_(Horacio_Alberto)_Garcia_Salas/PhD/Horacio_Alberto_Garcia_Salas_PhD.pdf"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es.wikisource.org/wiki/Tao_Te_King" TargetMode="External"/><Relationship Id="rId2" Type="http://schemas.openxmlformats.org/officeDocument/2006/relationships/hyperlink" Target="http://www.fgalindosoria.com/informaticos/fundamentales/Pierre_Teilhard_de_Chardin/" TargetMode="Externa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hyperlink" Target="http://en.wikipedia.org/wiki/The_Phenomenon_of_Man" TargetMode="External"/><Relationship Id="rId3" Type="http://schemas.openxmlformats.org/officeDocument/2006/relationships/hyperlink" Target="http://es.wikipedia.org/wiki/Jesuita" TargetMode="External"/><Relationship Id="rId7" Type="http://schemas.openxmlformats.org/officeDocument/2006/relationships/hyperlink" Target="http://es.wikipedia.org/wiki/Teleolog%C3%ADa" TargetMode="External"/><Relationship Id="rId2" Type="http://schemas.openxmlformats.org/officeDocument/2006/relationships/hyperlink" Target="http://www.fgalindosoria.com/informaticos/fundamentales/Pierre_Teilhard_de_Chardin/" TargetMode="External"/><Relationship Id="rId1" Type="http://schemas.openxmlformats.org/officeDocument/2006/relationships/slideLayout" Target="../slideLayouts/slideLayout7.xml"/><Relationship Id="rId6" Type="http://schemas.openxmlformats.org/officeDocument/2006/relationships/hyperlink" Target="http://es.wikipedia.org/wiki/Consciencia" TargetMode="External"/><Relationship Id="rId5" Type="http://schemas.openxmlformats.org/officeDocument/2006/relationships/hyperlink" Target="http://es.wikipedia.org/wiki/Pierre_Teilhard_de_Chardin" TargetMode="External"/><Relationship Id="rId4" Type="http://schemas.openxmlformats.org/officeDocument/2006/relationships/hyperlink" Target="http://es.wikipedia.org/wiki/Francia" TargetMode="External"/></Relationships>
</file>

<file path=ppt/slides/_rels/slide62.xml.rels><?xml version="1.0" encoding="UTF-8" standalone="yes"?>
<Relationships xmlns="http://schemas.openxmlformats.org/package/2006/relationships"><Relationship Id="rId2" Type="http://schemas.openxmlformats.org/officeDocument/2006/relationships/hyperlink" Target="http://www.fgalindosoria.com/eac/evolucion/evolucion/evolucion.pdf" TargetMode="Externa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hyperlink" Target="http://www.fgalindosoria.com/linguisticamatematica/arquit_ling_interac_sist_evol/arquit_ling_interac_sist_evol.pdf" TargetMode="Externa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9.png"/><Relationship Id="rId4" Type="http://schemas.openxmlformats.org/officeDocument/2006/relationships/hyperlink" Target="https://www.youtube.com/watch?v=aUuaWVHhx-U"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0.png"/><Relationship Id="rId4" Type="http://schemas.openxmlformats.org/officeDocument/2006/relationships/hyperlink" Target="https://www.youtube.com/watch?v=LS8sa42xevA"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21.png"/><Relationship Id="rId4" Type="http://schemas.openxmlformats.org/officeDocument/2006/relationships/notesSlide" Target="../notesSlides/notesSlide10.xml"/></Relationships>
</file>

<file path=ppt/slides/_rels/slide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22.png"/><Relationship Id="rId4" Type="http://schemas.openxmlformats.org/officeDocument/2006/relationships/hyperlink" Target="https://www.youtube.com/watch?v=o3IhGZY0TCE" TargetMode="Externa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23.png"/><Relationship Id="rId5" Type="http://schemas.openxmlformats.org/officeDocument/2006/relationships/hyperlink" Target="https://www.youtube.com/watch?v=RCXGpEmFbOw" TargetMode="External"/><Relationship Id="rId4" Type="http://schemas.openxmlformats.org/officeDocument/2006/relationships/notesSlide" Target="../notesSlides/notesSlide1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hyperlink" Target="https://www.youtube.com/watch?v=aFfyo6IdyAI" TargetMode="External"/><Relationship Id="rId3" Type="http://schemas.microsoft.com/office/2007/relationships/media" Target="../media/media11.mp4"/><Relationship Id="rId7" Type="http://schemas.openxmlformats.org/officeDocument/2006/relationships/image" Target="../media/image25.pn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24.png"/><Relationship Id="rId5" Type="http://schemas.openxmlformats.org/officeDocument/2006/relationships/slideLayout" Target="../slideLayouts/slideLayout7.xml"/><Relationship Id="rId4" Type="http://schemas.openxmlformats.org/officeDocument/2006/relationships/video" Target="../media/media11.mp4"/><Relationship Id="rId9" Type="http://schemas.openxmlformats.org/officeDocument/2006/relationships/hyperlink" Target="http://www.youtube.com/watch?v=cP035M_w82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hyperlink" Target="http://documents.mx/documents/sistema-de-mimetismo-basado-en-gramatica-para-ocultamiento-de-informacion-fatima-margarita-lechuga-blanco-lechugafrescahotmailcom-lechugafrescahotmailcom.html" TargetMode="Externa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hyperlink" Target="http://www.scielo.org.mx/scielo.php?script=sci_arttext&amp;pid=S1870-90442011000200010" TargetMode="External"/><Relationship Id="rId2" Type="http://schemas.openxmlformats.org/officeDocument/2006/relationships/hyperlink" Target="http://www.scielo.org.mx/pdf/poli/n44/n44a10.pdf" TargetMode="External"/><Relationship Id="rId1" Type="http://schemas.openxmlformats.org/officeDocument/2006/relationships/slideLayout" Target="../slideLayouts/slideLayout7.xml"/><Relationship Id="rId4" Type="http://schemas.openxmlformats.org/officeDocument/2006/relationships/hyperlink" Target="http://www.fgalindosoria.com/informaticos/investigadores/Itztli_(Horacio_Alberto)_Garcia_Salas/PhD/Horacio_Alberto_Garcia_Salas_PhD.pdf" TargetMode="External"/></Relationships>
</file>

<file path=ppt/slides/_rels/slide83.xml.rels><?xml version="1.0" encoding="UTF-8" standalone="yes"?>
<Relationships xmlns="http://schemas.openxmlformats.org/package/2006/relationships"><Relationship Id="rId8" Type="http://schemas.openxmlformats.org/officeDocument/2006/relationships/hyperlink" Target="http://www.fgalindosoria.com/informaticos/investigadores/Paola_Neri_Ortiz/bichosevolutivos/softwaredebichos.zip" TargetMode="External"/><Relationship Id="rId3" Type="http://schemas.openxmlformats.org/officeDocument/2006/relationships/image" Target="../media/image27.jpg"/><Relationship Id="rId7" Type="http://schemas.openxmlformats.org/officeDocument/2006/relationships/hyperlink" Target="http://www.fgalindosoria.com/informaticos/investigadores/Paola_Neri_Ortiz/bichosevolutivos/mundoArtificial.pdf" TargetMode="External"/><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hyperlink" Target="http://www.fgalindosoria.com/informaticos/investigadores/Paola_Neri_Ortiz/bichosevolutivos/TT1doc.htm" TargetMode="External"/><Relationship Id="rId5" Type="http://schemas.openxmlformats.org/officeDocument/2006/relationships/image" Target="../media/image29.jpg"/><Relationship Id="rId4" Type="http://schemas.openxmlformats.org/officeDocument/2006/relationships/image" Target="../media/image28.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hyperlink" Target="mailto:fgalindo@ipn.mx" TargetMode="External"/><Relationship Id="rId2" Type="http://schemas.openxmlformats.org/officeDocument/2006/relationships/hyperlink" Target="http://www.fgalindosoria.com/" TargetMode="External"/><Relationship Id="rId1" Type="http://schemas.openxmlformats.org/officeDocument/2006/relationships/slideLayout" Target="../slideLayouts/slideLayout6.xml"/><Relationship Id="rId4" Type="http://schemas.openxmlformats.org/officeDocument/2006/relationships/hyperlink" Target="http://www.fgalindosoria.com/eac/"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hyperlink" Target="http://www.academia.edu/2373106/33._Shape_description_and_shape_similarity_measurement_for_two-dimensional_regions" TargetMode="External"/><Relationship Id="rId2" Type="http://schemas.openxmlformats.org/officeDocument/2006/relationships/hyperlink" Target="http://www.academia.edu/504993/19._Computer_recognition_of_three-dimensional_objects_in_a_visual_scene" TargetMode="External"/><Relationship Id="rId1" Type="http://schemas.openxmlformats.org/officeDocument/2006/relationships/slideLayout" Target="../slideLayouts/slideLayout7.xml"/><Relationship Id="rId5" Type="http://schemas.openxmlformats.org/officeDocument/2006/relationships/hyperlink" Target="http://turing.iimas.unam.mx/~ernesto/shape.htm" TargetMode="External"/><Relationship Id="rId4" Type="http://schemas.openxmlformats.org/officeDocument/2006/relationships/hyperlink" Target="http://www.academia.edu/550240/34._Shape_Numbers_A_Notation_to_Describe_Pure_Form_and_to_Measure_Resemblance_and_Difference_in_Shape"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82563" y="2383284"/>
            <a:ext cx="8763000" cy="1457167"/>
          </a:xfrm>
        </p:spPr>
        <p:txBody>
          <a:bodyPr/>
          <a:lstStyle/>
          <a:p>
            <a:pPr algn="r" eaLnBrk="1" hangingPunct="1"/>
            <a:r>
              <a:rPr lang="es-ES_tradnl" altLang="es-MX" sz="4000" dirty="0"/>
              <a:t>Fernando Galindo Soria</a:t>
            </a:r>
            <a:br>
              <a:rPr lang="es-ES_tradnl" altLang="es-MX" b="1" u="sng" dirty="0">
                <a:latin typeface="Arial" panose="020B0604020202020204" pitchFamily="34" charset="0"/>
              </a:rPr>
            </a:br>
            <a:r>
              <a:rPr lang="es-ES" altLang="es-MX" sz="2400" dirty="0">
                <a:hlinkClick r:id="rId2"/>
              </a:rPr>
              <a:t>www.fgalindosoria.com</a:t>
            </a:r>
            <a:r>
              <a:rPr lang="es-MX" altLang="es-MX" sz="2400" dirty="0"/>
              <a:t> </a:t>
            </a:r>
            <a:r>
              <a:rPr lang="es-ES" altLang="es-MX" sz="2400" dirty="0"/>
              <a:t>       </a:t>
            </a:r>
            <a:r>
              <a:rPr lang="es-ES" altLang="es-MX" sz="2400" dirty="0">
                <a:hlinkClick r:id="rId3"/>
              </a:rPr>
              <a:t>fgalindo@ipn.mx</a:t>
            </a:r>
            <a:br>
              <a:rPr lang="es-ES" altLang="es-MX" sz="2400" b="1" dirty="0"/>
            </a:br>
            <a:r>
              <a:rPr lang="es-MX" altLang="es-MX" sz="2400" dirty="0" err="1"/>
              <a:t>Tenayuca</a:t>
            </a:r>
            <a:r>
              <a:rPr lang="es-MX" altLang="es-MX" sz="2400" dirty="0"/>
              <a:t>, Ciudad de México, 15 de Enero del 2017</a:t>
            </a:r>
            <a:endParaRPr lang="es-ES" altLang="es-MX" sz="2400" dirty="0"/>
          </a:p>
        </p:txBody>
      </p:sp>
      <p:grpSp>
        <p:nvGrpSpPr>
          <p:cNvPr id="5123" name="Group 34"/>
          <p:cNvGrpSpPr>
            <a:grpSpLocks/>
          </p:cNvGrpSpPr>
          <p:nvPr/>
        </p:nvGrpSpPr>
        <p:grpSpPr bwMode="auto">
          <a:xfrm>
            <a:off x="394855" y="114300"/>
            <a:ext cx="3332018" cy="2102427"/>
            <a:chOff x="1711" y="2142"/>
            <a:chExt cx="2916" cy="1892"/>
          </a:xfrm>
        </p:grpSpPr>
        <p:sp>
          <p:nvSpPr>
            <p:cNvPr id="5127" name="AutoShape 35"/>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s-MX" altLang="es-MX" sz="2400" b="1">
                <a:solidFill>
                  <a:srgbClr val="000000"/>
                </a:solidFill>
              </a:endParaRPr>
            </a:p>
          </p:txBody>
        </p:sp>
        <p:sp>
          <p:nvSpPr>
            <p:cNvPr id="5128" name="Text Box 36"/>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Evolución</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29" name="Text Box 37"/>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Afectividad</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30" name="Text Box 38"/>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Consciencia</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31" name="Text Box 39"/>
            <p:cNvSpPr txBox="1">
              <a:spLocks noChangeArrowheads="1"/>
            </p:cNvSpPr>
            <p:nvPr/>
          </p:nvSpPr>
          <p:spPr bwMode="auto">
            <a:xfrm>
              <a:off x="2810" y="3007"/>
              <a:ext cx="956"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400" b="1" dirty="0">
                  <a:solidFill>
                    <a:srgbClr val="000000"/>
                  </a:solidFill>
                </a:rPr>
                <a:t>  </a:t>
              </a:r>
              <a:r>
                <a:rPr lang="es-ES" altLang="es-MX" sz="2400" b="1" dirty="0" err="1">
                  <a:solidFill>
                    <a:srgbClr val="000000"/>
                  </a:solidFill>
                </a:rPr>
                <a:t>EAC</a:t>
              </a:r>
              <a:endParaRPr lang="es-ES" altLang="es-MX" sz="2400" b="1" dirty="0">
                <a:solidFill>
                  <a:srgbClr val="000000"/>
                </a:solidFill>
              </a:endParaRPr>
            </a:p>
            <a:p>
              <a:pPr>
                <a:spcBef>
                  <a:spcPct val="0"/>
                </a:spcBef>
                <a:buFontTx/>
                <a:buNone/>
              </a:pPr>
              <a:endParaRPr lang="es-ES" altLang="es-MX" sz="2400" b="1" dirty="0">
                <a:solidFill>
                  <a:srgbClr val="000000"/>
                </a:solidFill>
                <a:latin typeface="Arial Unicode MS" panose="020B0604020202020204" pitchFamily="34" charset="-128"/>
              </a:endParaRPr>
            </a:p>
          </p:txBody>
        </p:sp>
      </p:grpSp>
      <p:sp>
        <p:nvSpPr>
          <p:cNvPr id="5124" name="Rectangle 41"/>
          <p:cNvSpPr>
            <a:spLocks noChangeArrowheads="1"/>
          </p:cNvSpPr>
          <p:nvPr/>
        </p:nvSpPr>
        <p:spPr bwMode="auto">
          <a:xfrm>
            <a:off x="394855" y="2184847"/>
            <a:ext cx="3717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ES" altLang="es-MX" sz="2000" dirty="0">
                <a:solidFill>
                  <a:srgbClr val="000000"/>
                </a:solidFill>
                <a:hlinkClick r:id="rId4"/>
              </a:rPr>
              <a:t>http://www.fgalindosoria.com/eac/</a:t>
            </a:r>
            <a:endParaRPr lang="es-ES" altLang="es-MX" sz="2000" dirty="0">
              <a:solidFill>
                <a:srgbClr val="000000"/>
              </a:solidFill>
            </a:endParaRPr>
          </a:p>
        </p:txBody>
      </p:sp>
      <p:sp>
        <p:nvSpPr>
          <p:cNvPr id="5125" name="Rectangle 42"/>
          <p:cNvSpPr>
            <a:spLocks noChangeArrowheads="1"/>
          </p:cNvSpPr>
          <p:nvPr/>
        </p:nvSpPr>
        <p:spPr bwMode="auto">
          <a:xfrm>
            <a:off x="1828800" y="3200400"/>
            <a:ext cx="7162800" cy="175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p:txBody>
      </p:sp>
      <p:sp>
        <p:nvSpPr>
          <p:cNvPr id="2" name="Rectángulo 1"/>
          <p:cNvSpPr/>
          <p:nvPr/>
        </p:nvSpPr>
        <p:spPr>
          <a:xfrm>
            <a:off x="4373563" y="100012"/>
            <a:ext cx="4572000" cy="2308324"/>
          </a:xfrm>
          <a:prstGeom prst="rect">
            <a:avLst/>
          </a:prstGeom>
        </p:spPr>
        <p:txBody>
          <a:bodyPr>
            <a:spAutoFit/>
          </a:bodyPr>
          <a:lstStyle/>
          <a:p>
            <a:pPr algn="ctr" defTabSz="685800" eaLnBrk="1" fontAlgn="auto" hangingPunct="1">
              <a:spcBef>
                <a:spcPts val="0"/>
              </a:spcBef>
              <a:spcAft>
                <a:spcPts val="0"/>
              </a:spcAft>
              <a:defRPr/>
            </a:pPr>
            <a:r>
              <a:rPr lang="es-MX" sz="4000" b="1" kern="0" dirty="0">
                <a:solidFill>
                  <a:prstClr val="black"/>
                </a:solidFill>
              </a:rPr>
              <a:t>Sistemas Conscientes de su Entorno</a:t>
            </a:r>
          </a:p>
          <a:p>
            <a:pPr algn="ctr" defTabSz="685800" eaLnBrk="1" fontAlgn="auto" hangingPunct="1">
              <a:spcBef>
                <a:spcPts val="0"/>
              </a:spcBef>
              <a:spcAft>
                <a:spcPts val="0"/>
              </a:spcAft>
              <a:defRPr/>
            </a:pPr>
            <a:r>
              <a:rPr lang="es-MX" dirty="0">
                <a:solidFill>
                  <a:prstClr val="black"/>
                </a:solidFill>
                <a:ea typeface="Times New Roman" panose="02020603050405020304" pitchFamily="18" charset="0"/>
              </a:rPr>
              <a:t>Esquema</a:t>
            </a:r>
            <a:endParaRPr lang="es-ES" b="1" kern="0" dirty="0">
              <a:solidFill>
                <a:prstClr val="black"/>
              </a:solidFill>
            </a:endParaRPr>
          </a:p>
        </p:txBody>
      </p:sp>
      <p:sp>
        <p:nvSpPr>
          <p:cNvPr id="3" name="Rectángulo 2"/>
          <p:cNvSpPr/>
          <p:nvPr/>
        </p:nvSpPr>
        <p:spPr>
          <a:xfrm>
            <a:off x="0" y="3811012"/>
            <a:ext cx="9144000" cy="3046988"/>
          </a:xfrm>
          <a:prstGeom prst="rect">
            <a:avLst/>
          </a:prstGeom>
        </p:spPr>
        <p:txBody>
          <a:bodyPr wrap="square">
            <a:spAutoFit/>
          </a:bodyPr>
          <a:lstStyle/>
          <a:p>
            <a:pPr algn="just"/>
            <a:r>
              <a:rPr lang="es-MX" kern="0" dirty="0">
                <a:solidFill>
                  <a:prstClr val="black"/>
                </a:solidFill>
              </a:rPr>
              <a:t>Cuando Regina paso por el Zócalo de la Ciudad de México, acompañada por los Cuatro Guardianes de la Tradición, uno de ellos le dijo que fueran a Palacio Nacional, para que tomara posesión de su reino, y ella le contesto que todavía no, que ella no quería ser reina de un pueblo sin conciencia.</a:t>
            </a:r>
          </a:p>
          <a:p>
            <a:pPr algn="r"/>
            <a:r>
              <a:rPr lang="es-ES" dirty="0"/>
              <a:t>Versión libre de un fragmento de </a:t>
            </a:r>
            <a:r>
              <a:rPr lang="es-MX" kern="0" dirty="0">
                <a:solidFill>
                  <a:prstClr val="black"/>
                </a:solidFill>
              </a:rPr>
              <a:t>REGINA de Don Antonio Velasco Piña</a:t>
            </a:r>
          </a:p>
          <a:p>
            <a:pPr algn="r"/>
            <a:r>
              <a:rPr lang="es-MX" dirty="0"/>
              <a:t>Que trata sobre El Despertar de la Conciencia Cósmica y la Percepción de lo Sagrado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226622615"/>
              </p:ext>
            </p:extLst>
          </p:nvPr>
        </p:nvGraphicFramePr>
        <p:xfrm>
          <a:off x="0" y="1631216"/>
          <a:ext cx="9144000" cy="502920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1114087071"/>
                    </a:ext>
                  </a:extLst>
                </a:gridCol>
                <a:gridCol w="4572000">
                  <a:extLst>
                    <a:ext uri="{9D8B030D-6E8A-4147-A177-3AD203B41FA5}">
                      <a16:colId xmlns:a16="http://schemas.microsoft.com/office/drawing/2014/main" val="538662713"/>
                    </a:ext>
                  </a:extLst>
                </a:gridCol>
              </a:tblGrid>
              <a:tr h="370840">
                <a:tc>
                  <a:txBody>
                    <a:bodyPr/>
                    <a:lstStyle/>
                    <a:p>
                      <a:pPr>
                        <a:spcAft>
                          <a:spcPts val="0"/>
                        </a:spcAft>
                      </a:pPr>
                      <a:r>
                        <a:rPr lang="es-MX" sz="1800" b="1" kern="1200" dirty="0">
                          <a:solidFill>
                            <a:schemeClr val="lt1"/>
                          </a:solidFill>
                          <a:latin typeface="+mn-lt"/>
                          <a:ea typeface="Times New Roman" panose="02020603050405020304" pitchFamily="18" charset="0"/>
                          <a:cs typeface="+mn-cs"/>
                        </a:rPr>
                        <a:t>Introducción</a:t>
                      </a:r>
                      <a:endParaRPr lang="es-ES" sz="1800" b="1" kern="1200" dirty="0">
                        <a:solidFill>
                          <a:schemeClr val="lt1"/>
                        </a:solidFill>
                        <a:latin typeface="+mn-lt"/>
                        <a:ea typeface="Arial Unicode MS" panose="020B0604020202020204" pitchFamily="34" charset="-128"/>
                        <a:cs typeface="+mn-cs"/>
                      </a:endParaRPr>
                    </a:p>
                    <a:p>
                      <a:pPr marL="449580">
                        <a:spcAft>
                          <a:spcPts val="0"/>
                        </a:spcAft>
                      </a:pPr>
                      <a:r>
                        <a:rPr lang="es-MX" sz="1800" b="1" kern="1200" dirty="0">
                          <a:solidFill>
                            <a:schemeClr val="lt1"/>
                          </a:solidFill>
                          <a:latin typeface="+mn-lt"/>
                          <a:ea typeface="Times New Roman" panose="02020603050405020304" pitchFamily="18" charset="0"/>
                          <a:cs typeface="+mn-cs"/>
                        </a:rPr>
                        <a:t>Conciencia</a:t>
                      </a:r>
                      <a:endParaRPr lang="es-ES" sz="1800" b="1" kern="1200" dirty="0">
                        <a:solidFill>
                          <a:schemeClr val="lt1"/>
                        </a:solidFill>
                        <a:latin typeface="+mn-lt"/>
                        <a:ea typeface="Times New Roman" panose="02020603050405020304" pitchFamily="18" charset="0"/>
                        <a:cs typeface="+mn-cs"/>
                      </a:endParaRPr>
                    </a:p>
                    <a:p>
                      <a:pPr marL="449580">
                        <a:spcAft>
                          <a:spcPts val="0"/>
                        </a:spcAft>
                      </a:pPr>
                      <a:r>
                        <a:rPr lang="es-MX" sz="1800" b="1" kern="1200" dirty="0">
                          <a:solidFill>
                            <a:schemeClr val="lt1"/>
                          </a:solidFill>
                          <a:latin typeface="+mn-lt"/>
                          <a:ea typeface="Times New Roman" panose="02020603050405020304" pitchFamily="18" charset="0"/>
                          <a:cs typeface="+mn-cs"/>
                        </a:rPr>
                        <a:t>Sistemas Conscientes</a:t>
                      </a:r>
                      <a:endParaRPr lang="es-ES" sz="1800" b="1" kern="1200" dirty="0">
                        <a:solidFill>
                          <a:schemeClr val="lt1"/>
                        </a:solidFill>
                        <a:latin typeface="+mn-lt"/>
                        <a:ea typeface="Times New Roman" panose="02020603050405020304" pitchFamily="18" charset="0"/>
                        <a:cs typeface="+mn-cs"/>
                      </a:endParaRPr>
                    </a:p>
                    <a:p>
                      <a:pPr marL="449580">
                        <a:spcAft>
                          <a:spcPts val="0"/>
                        </a:spcAft>
                      </a:pPr>
                      <a:r>
                        <a:rPr lang="es-MX" sz="1800" b="1" kern="1200" dirty="0">
                          <a:solidFill>
                            <a:schemeClr val="lt1"/>
                          </a:solidFill>
                          <a:latin typeface="+mn-lt"/>
                          <a:ea typeface="Times New Roman" panose="02020603050405020304" pitchFamily="18" charset="0"/>
                          <a:cs typeface="+mn-cs"/>
                        </a:rPr>
                        <a:t>Sistemas Conscientes de su entorno</a:t>
                      </a:r>
                      <a:endParaRPr lang="es-ES" sz="1800" b="1" kern="1200" dirty="0">
                        <a:solidFill>
                          <a:schemeClr val="lt1"/>
                        </a:solidFill>
                        <a:latin typeface="+mn-lt"/>
                        <a:ea typeface="Times New Roman" panose="02020603050405020304" pitchFamily="18" charset="0"/>
                        <a:cs typeface="+mn-cs"/>
                      </a:endParaRPr>
                    </a:p>
                    <a:p>
                      <a:pPr>
                        <a:spcAft>
                          <a:spcPts val="0"/>
                        </a:spcAft>
                      </a:pPr>
                      <a:r>
                        <a:rPr lang="es-MX" sz="1800" b="1" kern="1200" dirty="0">
                          <a:solidFill>
                            <a:schemeClr val="lt1"/>
                          </a:solidFill>
                          <a:latin typeface="+mn-lt"/>
                          <a:ea typeface="Times New Roman" panose="02020603050405020304" pitchFamily="18" charset="0"/>
                          <a:cs typeface="+mn-cs"/>
                        </a:rPr>
                        <a:t>Introducción Histórica</a:t>
                      </a:r>
                    </a:p>
                    <a:p>
                      <a:pPr>
                        <a:spcAft>
                          <a:spcPts val="0"/>
                        </a:spcAft>
                      </a:pPr>
                      <a:endParaRPr lang="es-ES" sz="1000" b="1" kern="1200" dirty="0">
                        <a:solidFill>
                          <a:schemeClr val="lt1"/>
                        </a:solidFill>
                        <a:latin typeface="+mn-lt"/>
                        <a:ea typeface="Times New Roman" panose="02020603050405020304" pitchFamily="18" charset="0"/>
                        <a:cs typeface="+mn-cs"/>
                      </a:endParaRPr>
                    </a:p>
                    <a:p>
                      <a:pPr>
                        <a:spcAft>
                          <a:spcPts val="0"/>
                        </a:spcAft>
                      </a:pPr>
                      <a:r>
                        <a:rPr lang="es-ES" sz="1800" b="1" kern="1200" dirty="0">
                          <a:solidFill>
                            <a:schemeClr val="lt1"/>
                          </a:solidFill>
                          <a:latin typeface="+mn-lt"/>
                          <a:ea typeface="Times New Roman" panose="02020603050405020304" pitchFamily="18" charset="0"/>
                          <a:cs typeface="+mn-cs"/>
                        </a:rPr>
                        <a:t>Sistemas que perciben el entorno, construyen una imagen de esté, la analizar, toman decisiones, y actúan sobre el entorno.</a:t>
                      </a:r>
                    </a:p>
                    <a:p>
                      <a:pPr marL="449580">
                        <a:spcAft>
                          <a:spcPts val="0"/>
                        </a:spcAft>
                      </a:pPr>
                      <a:r>
                        <a:rPr lang="es-ES" sz="1800" b="1" kern="1200" dirty="0">
                          <a:solidFill>
                            <a:schemeClr val="lt1"/>
                          </a:solidFill>
                          <a:latin typeface="+mn-lt"/>
                          <a:ea typeface="Times New Roman" panose="02020603050405020304" pitchFamily="18" charset="0"/>
                          <a:cs typeface="+mn-cs"/>
                        </a:rPr>
                        <a:t>Algunos Ejemplos</a:t>
                      </a:r>
                    </a:p>
                    <a:p>
                      <a:pPr marL="899160">
                        <a:spcAft>
                          <a:spcPts val="0"/>
                        </a:spcAft>
                      </a:pPr>
                      <a:r>
                        <a:rPr lang="es-ES" sz="1800" b="1" kern="1200" dirty="0">
                          <a:solidFill>
                            <a:schemeClr val="lt1"/>
                          </a:solidFill>
                          <a:latin typeface="+mn-lt"/>
                          <a:ea typeface="+mn-ea"/>
                          <a:cs typeface="+mn-cs"/>
                        </a:rPr>
                        <a:t>Sistemas que siguen una trayectoria y construyen una imagen de está</a:t>
                      </a:r>
                      <a:endParaRPr lang="es-ES" sz="1800" b="1" kern="1200" dirty="0">
                        <a:solidFill>
                          <a:schemeClr val="lt1"/>
                        </a:solidFill>
                        <a:latin typeface="+mn-lt"/>
                        <a:ea typeface="Times New Roman" panose="02020603050405020304" pitchFamily="18" charset="0"/>
                        <a:cs typeface="+mn-cs"/>
                      </a:endParaRPr>
                    </a:p>
                    <a:p>
                      <a:pPr marL="1348740">
                        <a:spcAft>
                          <a:spcPts val="0"/>
                        </a:spcAft>
                      </a:pPr>
                      <a:r>
                        <a:rPr lang="es-ES" sz="1800" b="1" kern="1200" dirty="0">
                          <a:solidFill>
                            <a:schemeClr val="lt1"/>
                          </a:solidFill>
                          <a:latin typeface="+mn-lt"/>
                          <a:ea typeface="+mn-ea"/>
                          <a:cs typeface="+mn-cs"/>
                        </a:rPr>
                        <a:t>Números de Forma o de </a:t>
                      </a:r>
                      <a:r>
                        <a:rPr lang="es-ES" sz="1800" b="1" kern="1200" dirty="0" err="1">
                          <a:solidFill>
                            <a:schemeClr val="lt1"/>
                          </a:solidFill>
                          <a:latin typeface="+mn-lt"/>
                          <a:ea typeface="+mn-ea"/>
                          <a:cs typeface="+mn-cs"/>
                        </a:rPr>
                        <a:t>Freeman</a:t>
                      </a:r>
                      <a:endParaRPr lang="es-ES" sz="1800" b="1" kern="1200" dirty="0">
                        <a:solidFill>
                          <a:schemeClr val="lt1"/>
                        </a:solidFill>
                        <a:latin typeface="+mn-lt"/>
                        <a:ea typeface="Times New Roman" panose="02020603050405020304" pitchFamily="18" charset="0"/>
                        <a:cs typeface="+mn-cs"/>
                      </a:endParaRPr>
                    </a:p>
                    <a:p>
                      <a:pPr marL="1348740">
                        <a:spcAft>
                          <a:spcPts val="0"/>
                        </a:spcAft>
                      </a:pPr>
                      <a:r>
                        <a:rPr lang="es-ES" sz="1800" b="1" kern="1200" dirty="0">
                          <a:solidFill>
                            <a:schemeClr val="lt1"/>
                          </a:solidFill>
                          <a:latin typeface="+mn-lt"/>
                          <a:ea typeface="+mn-ea"/>
                          <a:cs typeface="+mn-cs"/>
                        </a:rPr>
                        <a:t>Seguidor de Laberintos</a:t>
                      </a:r>
                      <a:endParaRPr lang="es-ES" sz="1800" b="1" kern="1200" dirty="0">
                        <a:solidFill>
                          <a:schemeClr val="lt1"/>
                        </a:solidFill>
                        <a:latin typeface="+mn-lt"/>
                        <a:ea typeface="Times New Roman" panose="02020603050405020304" pitchFamily="18" charset="0"/>
                        <a:cs typeface="+mn-cs"/>
                      </a:endParaRPr>
                    </a:p>
                    <a:p>
                      <a:pPr marL="899160">
                        <a:spcAft>
                          <a:spcPts val="0"/>
                        </a:spcAft>
                      </a:pPr>
                      <a:r>
                        <a:rPr lang="es-ES" sz="1800" b="1" kern="1200" dirty="0">
                          <a:solidFill>
                            <a:schemeClr val="lt1"/>
                          </a:solidFill>
                          <a:latin typeface="+mn-lt"/>
                          <a:ea typeface="+mn-ea"/>
                          <a:cs typeface="+mn-cs"/>
                        </a:rPr>
                        <a:t>Análisis de la Imagen del Entorno</a:t>
                      </a:r>
                      <a:endParaRPr lang="es-ES" sz="1800" b="1" kern="1200" dirty="0">
                        <a:solidFill>
                          <a:schemeClr val="lt1"/>
                        </a:solidFill>
                        <a:latin typeface="+mn-lt"/>
                        <a:ea typeface="Times New Roman" panose="02020603050405020304" pitchFamily="18" charset="0"/>
                        <a:cs typeface="+mn-cs"/>
                      </a:endParaRPr>
                    </a:p>
                    <a:p>
                      <a:pPr marL="899160">
                        <a:spcAft>
                          <a:spcPts val="0"/>
                        </a:spcAft>
                      </a:pPr>
                      <a:r>
                        <a:rPr lang="es-ES" sz="1800" b="1" kern="1200" dirty="0">
                          <a:solidFill>
                            <a:schemeClr val="lt1"/>
                          </a:solidFill>
                          <a:latin typeface="+mn-lt"/>
                          <a:ea typeface="+mn-ea"/>
                          <a:cs typeface="+mn-cs"/>
                        </a:rPr>
                        <a:t>Recorrido de espacios con objetos</a:t>
                      </a:r>
                      <a:endParaRPr lang="es-MX" dirty="0"/>
                    </a:p>
                  </a:txBody>
                  <a:tcPr/>
                </a:tc>
                <a:tc>
                  <a:txBody>
                    <a:bodyPr/>
                    <a:lstStyle/>
                    <a:p>
                      <a:pPr>
                        <a:spcAft>
                          <a:spcPts val="0"/>
                        </a:spcAft>
                      </a:pPr>
                      <a:r>
                        <a:rPr lang="es-ES" sz="1800" dirty="0">
                          <a:ea typeface="Times New Roman" panose="02020603050405020304" pitchFamily="18" charset="0"/>
                        </a:rPr>
                        <a:t>Rumbo a los Sistemas Conscientes</a:t>
                      </a:r>
                    </a:p>
                    <a:p>
                      <a:pPr marL="449580" marR="0" lvl="0" indent="0" algn="l" defTabSz="914400" rtl="0" eaLnBrk="1" fontAlgn="auto" latinLnBrk="0" hangingPunct="1">
                        <a:lnSpc>
                          <a:spcPct val="100000"/>
                        </a:lnSpc>
                        <a:spcBef>
                          <a:spcPts val="0"/>
                        </a:spcBef>
                        <a:spcAft>
                          <a:spcPts val="0"/>
                        </a:spcAft>
                        <a:buClrTx/>
                        <a:buSzTx/>
                        <a:buFontTx/>
                        <a:buNone/>
                        <a:tabLst/>
                        <a:defRPr/>
                      </a:pPr>
                      <a:r>
                        <a:rPr lang="es-ES" sz="1800" dirty="0">
                          <a:ea typeface="Times New Roman" panose="02020603050405020304" pitchFamily="18" charset="0"/>
                        </a:rPr>
                        <a:t>Recursividad</a:t>
                      </a:r>
                    </a:p>
                    <a:p>
                      <a:pPr marL="449580">
                        <a:spcAft>
                          <a:spcPts val="0"/>
                        </a:spcAft>
                      </a:pPr>
                      <a:r>
                        <a:rPr lang="es-ES" sz="1800" dirty="0">
                          <a:ea typeface="Times New Roman" panose="02020603050405020304" pitchFamily="18" charset="0"/>
                        </a:rPr>
                        <a:t>Sistemas Evolutivos Conscientes</a:t>
                      </a:r>
                      <a:endParaRPr lang="es-ES" sz="1800" dirty="0">
                        <a:ea typeface="Arial Unicode MS" panose="020B0604020202020204" pitchFamily="34" charset="-128"/>
                      </a:endParaRPr>
                    </a:p>
                    <a:p>
                      <a:pPr marL="449580">
                        <a:spcAft>
                          <a:spcPts val="0"/>
                        </a:spcAft>
                      </a:pPr>
                      <a:r>
                        <a:rPr lang="es-ES" sz="1800" dirty="0">
                          <a:ea typeface="Times New Roman" panose="02020603050405020304" pitchFamily="18" charset="0"/>
                        </a:rPr>
                        <a:t>Interactividad y Ubicuidad </a:t>
                      </a:r>
                    </a:p>
                    <a:p>
                      <a:pPr>
                        <a:spcAft>
                          <a:spcPts val="0"/>
                        </a:spcAft>
                      </a:pPr>
                      <a:r>
                        <a:rPr lang="es-ES" sz="1800" dirty="0">
                          <a:ea typeface="Times New Roman" panose="02020603050405020304" pitchFamily="18" charset="0"/>
                        </a:rPr>
                        <a:t>Recursividad</a:t>
                      </a:r>
                    </a:p>
                    <a:p>
                      <a:pPr marL="449580">
                        <a:spcAft>
                          <a:spcPts val="0"/>
                        </a:spcAft>
                      </a:pPr>
                      <a:r>
                        <a:rPr lang="es-ES" sz="1800" dirty="0">
                          <a:ea typeface="Times New Roman" panose="02020603050405020304" pitchFamily="18" charset="0"/>
                        </a:rPr>
                        <a:t>Introducción</a:t>
                      </a:r>
                    </a:p>
                    <a:p>
                      <a:pPr marL="449580">
                        <a:spcAft>
                          <a:spcPts val="0"/>
                        </a:spcAft>
                      </a:pPr>
                      <a:r>
                        <a:rPr lang="es-ES" sz="1800" dirty="0">
                          <a:ea typeface="Times New Roman" panose="02020603050405020304" pitchFamily="18" charset="0"/>
                        </a:rPr>
                        <a:t>Ecuación de la Naturaleza</a:t>
                      </a:r>
                    </a:p>
                    <a:p>
                      <a:pPr>
                        <a:spcAft>
                          <a:spcPts val="0"/>
                        </a:spcAft>
                      </a:pPr>
                      <a:r>
                        <a:rPr lang="es-ES" sz="1800" dirty="0">
                          <a:ea typeface="Times New Roman" panose="02020603050405020304" pitchFamily="18" charset="0"/>
                        </a:rPr>
                        <a:t>Sistemas Evolutivos Conscientes</a:t>
                      </a:r>
                      <a:endParaRPr lang="es-ES" sz="1800" dirty="0">
                        <a:ea typeface="Arial Unicode MS" panose="020B0604020202020204" pitchFamily="34" charset="-128"/>
                      </a:endParaRPr>
                    </a:p>
                    <a:p>
                      <a:pPr marL="449580">
                        <a:spcAft>
                          <a:spcPts val="0"/>
                        </a:spcAft>
                      </a:pPr>
                      <a:r>
                        <a:rPr lang="es-ES" sz="1800" dirty="0">
                          <a:ea typeface="Times New Roman" panose="02020603050405020304" pitchFamily="18" charset="0"/>
                        </a:rPr>
                        <a:t>Introducción</a:t>
                      </a:r>
                    </a:p>
                    <a:p>
                      <a:pPr marL="449580">
                        <a:spcAft>
                          <a:spcPts val="0"/>
                        </a:spcAft>
                      </a:pPr>
                      <a:r>
                        <a:rPr lang="es-ES" sz="1800" dirty="0"/>
                        <a:t>Algunos ejemplos</a:t>
                      </a:r>
                      <a:endParaRPr lang="es-ES" sz="1800" dirty="0">
                        <a:ea typeface="Times New Roman" panose="02020603050405020304" pitchFamily="18" charset="0"/>
                      </a:endParaRPr>
                    </a:p>
                    <a:p>
                      <a:pPr marL="899160">
                        <a:spcAft>
                          <a:spcPts val="0"/>
                        </a:spcAft>
                      </a:pPr>
                      <a:r>
                        <a:rPr lang="es-ES" sz="1800" dirty="0"/>
                        <a:t>Robots que Perciben su entorno y construyen imágenes de la Realidad</a:t>
                      </a:r>
                    </a:p>
                    <a:p>
                      <a:pPr marL="1348740">
                        <a:spcAft>
                          <a:spcPts val="0"/>
                        </a:spcAft>
                      </a:pPr>
                      <a:r>
                        <a:rPr lang="es-MX" sz="1800" dirty="0"/>
                        <a:t>Topos</a:t>
                      </a:r>
                      <a:endParaRPr lang="es-ES" sz="1800" dirty="0">
                        <a:ea typeface="Times New Roman" panose="02020603050405020304" pitchFamily="18" charset="0"/>
                      </a:endParaRPr>
                    </a:p>
                    <a:p>
                      <a:pPr>
                        <a:spcAft>
                          <a:spcPts val="0"/>
                        </a:spcAft>
                      </a:pPr>
                      <a:r>
                        <a:rPr lang="es-ES" sz="1800" dirty="0">
                          <a:ea typeface="Times New Roman" panose="02020603050405020304" pitchFamily="18" charset="0"/>
                        </a:rPr>
                        <a:t>Interactividad y Ubicuidad </a:t>
                      </a:r>
                    </a:p>
                    <a:p>
                      <a:pPr marL="449580">
                        <a:spcAft>
                          <a:spcPts val="0"/>
                        </a:spcAft>
                      </a:pPr>
                      <a:r>
                        <a:rPr lang="es-ES" sz="1800" dirty="0">
                          <a:ea typeface="Times New Roman" panose="02020603050405020304" pitchFamily="18" charset="0"/>
                        </a:rPr>
                        <a:t>Introducción</a:t>
                      </a:r>
                    </a:p>
                    <a:p>
                      <a:pPr marL="449580">
                        <a:spcAft>
                          <a:spcPts val="0"/>
                        </a:spcAft>
                      </a:pPr>
                      <a:r>
                        <a:rPr lang="es-ES" sz="1800" dirty="0"/>
                        <a:t>Algunos ejemplos</a:t>
                      </a:r>
                      <a:endParaRPr lang="es-ES" sz="1800" dirty="0">
                        <a:ea typeface="Times New Roman" panose="02020603050405020304" pitchFamily="18" charset="0"/>
                      </a:endParaRPr>
                    </a:p>
                    <a:p>
                      <a:pPr marL="449580">
                        <a:spcAft>
                          <a:spcPts val="0"/>
                        </a:spcAft>
                      </a:pPr>
                      <a:r>
                        <a:rPr lang="es-ES" sz="1800" dirty="0"/>
                        <a:t>Enjambres de Bichos</a:t>
                      </a:r>
                    </a:p>
                  </a:txBody>
                  <a:tcPr/>
                </a:tc>
                <a:extLst>
                  <a:ext uri="{0D108BD9-81ED-4DB2-BD59-A6C34878D82A}">
                    <a16:rowId xmlns:a16="http://schemas.microsoft.com/office/drawing/2014/main" val="852749854"/>
                  </a:ext>
                </a:extLst>
              </a:tr>
            </a:tbl>
          </a:graphicData>
        </a:graphic>
      </p:graphicFrame>
      <p:sp>
        <p:nvSpPr>
          <p:cNvPr id="3" name="Rectángulo 2"/>
          <p:cNvSpPr/>
          <p:nvPr/>
        </p:nvSpPr>
        <p:spPr>
          <a:xfrm>
            <a:off x="0" y="0"/>
            <a:ext cx="9144000" cy="1692771"/>
          </a:xfrm>
          <a:prstGeom prst="rect">
            <a:avLst/>
          </a:prstGeom>
        </p:spPr>
        <p:txBody>
          <a:bodyPr wrap="square">
            <a:spAutoFit/>
          </a:bodyPr>
          <a:lstStyle/>
          <a:p>
            <a:pPr algn="ctr">
              <a:spcAft>
                <a:spcPts val="0"/>
              </a:spcAft>
            </a:pPr>
            <a:r>
              <a:rPr lang="es-MX" sz="2800" b="1" dirty="0"/>
              <a:t>Sistemas Conscientes de su Entorno</a:t>
            </a:r>
            <a:endParaRPr lang="es-ES" sz="2800" b="1" dirty="0">
              <a:ea typeface="Arial Unicode MS" panose="020B0604020202020204" pitchFamily="34" charset="-128"/>
            </a:endParaRPr>
          </a:p>
          <a:p>
            <a:pPr algn="ctr">
              <a:spcAft>
                <a:spcPts val="0"/>
              </a:spcAft>
            </a:pPr>
            <a:r>
              <a:rPr lang="es-ES_tradnl" dirty="0"/>
              <a:t>Fernando Galindo Soria</a:t>
            </a:r>
            <a:br>
              <a:rPr lang="es-ES_tradnl" u="sng" dirty="0">
                <a:cs typeface="Times New Roman" panose="02020603050405020304" pitchFamily="18" charset="0"/>
              </a:rPr>
            </a:br>
            <a:r>
              <a:rPr lang="es-ES" sz="1600" u="sng" dirty="0">
                <a:solidFill>
                  <a:srgbClr val="0000FF"/>
                </a:solidFill>
                <a:hlinkClick r:id="rId2"/>
              </a:rPr>
              <a:t>www.fgalindosoria.com</a:t>
            </a:r>
            <a:r>
              <a:rPr lang="es-ES" sz="1600" dirty="0"/>
              <a:t>        </a:t>
            </a:r>
            <a:r>
              <a:rPr lang="es-ES" sz="1600" u="sng" dirty="0">
                <a:solidFill>
                  <a:srgbClr val="0000FF"/>
                </a:solidFill>
                <a:hlinkClick r:id="rId3"/>
              </a:rPr>
              <a:t>fgalindo@ipn.mx</a:t>
            </a:r>
            <a:r>
              <a:rPr lang="es-ES" sz="1600" dirty="0"/>
              <a:t> </a:t>
            </a:r>
            <a:br>
              <a:rPr lang="es-MX" sz="1600" dirty="0"/>
            </a:br>
            <a:r>
              <a:rPr lang="es-MX" sz="1600" dirty="0" err="1"/>
              <a:t>Tenayuca</a:t>
            </a:r>
            <a:r>
              <a:rPr lang="es-MX" sz="1600" dirty="0"/>
              <a:t>, Ciudad de México, 15 de Enero del 2017</a:t>
            </a:r>
            <a:endParaRPr lang="es-ES" sz="1600" dirty="0">
              <a:ea typeface="Times New Roman" panose="02020603050405020304" pitchFamily="18" charset="0"/>
            </a:endParaRPr>
          </a:p>
          <a:p>
            <a:pPr algn="ctr">
              <a:spcAft>
                <a:spcPts val="0"/>
              </a:spcAft>
            </a:pPr>
            <a:r>
              <a:rPr lang="es-MX" sz="2000" dirty="0"/>
              <a:t>Esquema</a:t>
            </a:r>
            <a:endParaRPr lang="es-ES" sz="2000" dirty="0">
              <a:ea typeface="Arial Unicode MS" panose="020B0604020202020204" pitchFamily="34" charset="-128"/>
            </a:endParaRPr>
          </a:p>
        </p:txBody>
      </p:sp>
    </p:spTree>
    <p:extLst>
      <p:ext uri="{BB962C8B-B14F-4D97-AF65-F5344CB8AC3E}">
        <p14:creationId xmlns:p14="http://schemas.microsoft.com/office/powerpoint/2010/main" val="922336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ángulo 1"/>
          <p:cNvSpPr>
            <a:spLocks noChangeArrowheads="1"/>
          </p:cNvSpPr>
          <p:nvPr/>
        </p:nvSpPr>
        <p:spPr bwMode="auto">
          <a:xfrm>
            <a:off x="211138" y="657225"/>
            <a:ext cx="1304925"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a:solidFill>
                  <a:srgbClr val="000000"/>
                </a:solidFill>
                <a:cs typeface="Times New Roman" panose="02020603050405020304" pitchFamily="18" charset="0"/>
              </a:rPr>
              <a:t>Perciben su entorno, </a:t>
            </a:r>
          </a:p>
          <a:p>
            <a:endParaRPr lang="es-ES" altLang="es-MX" sz="1400">
              <a:solidFill>
                <a:srgbClr val="000000"/>
              </a:solidFill>
              <a:cs typeface="Times New Roman" panose="02020603050405020304" pitchFamily="18" charset="0"/>
            </a:endParaRPr>
          </a:p>
        </p:txBody>
      </p:sp>
      <p:sp>
        <p:nvSpPr>
          <p:cNvPr id="11267" name="Rectángulo 1"/>
          <p:cNvSpPr>
            <a:spLocks noChangeArrowheads="1"/>
          </p:cNvSpPr>
          <p:nvPr/>
        </p:nvSpPr>
        <p:spPr bwMode="auto">
          <a:xfrm>
            <a:off x="601663" y="71438"/>
            <a:ext cx="7077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3600" b="1" dirty="0">
                <a:cs typeface="Times New Roman" panose="02020603050405020304" pitchFamily="18" charset="0"/>
              </a:rPr>
              <a:t>Sistemas Conscientes de su entorno</a:t>
            </a:r>
          </a:p>
        </p:txBody>
      </p:sp>
      <p:grpSp>
        <p:nvGrpSpPr>
          <p:cNvPr id="3" name="Grupo 2"/>
          <p:cNvGrpSpPr>
            <a:grpSpLocks/>
          </p:cNvGrpSpPr>
          <p:nvPr/>
        </p:nvGrpSpPr>
        <p:grpSpPr bwMode="auto">
          <a:xfrm>
            <a:off x="2043113" y="573088"/>
            <a:ext cx="3989387" cy="2159000"/>
            <a:chOff x="2043113" y="573088"/>
            <a:chExt cx="3989387" cy="2159000"/>
          </a:xfrm>
        </p:grpSpPr>
        <p:grpSp>
          <p:nvGrpSpPr>
            <p:cNvPr id="11302" name="Grupo 1"/>
            <p:cNvGrpSpPr>
              <a:grpSpLocks/>
            </p:cNvGrpSpPr>
            <p:nvPr/>
          </p:nvGrpSpPr>
          <p:grpSpPr bwMode="auto">
            <a:xfrm>
              <a:off x="2043113" y="573088"/>
              <a:ext cx="3989387" cy="1630363"/>
              <a:chOff x="2043113" y="573088"/>
              <a:chExt cx="3989387" cy="1630363"/>
            </a:xfrm>
          </p:grpSpPr>
          <p:sp>
            <p:nvSpPr>
              <p:cNvPr id="10283" name="Freeform 29"/>
              <p:cNvSpPr>
                <a:spLocks/>
              </p:cNvSpPr>
              <p:nvPr/>
            </p:nvSpPr>
            <p:spPr bwMode="auto">
              <a:xfrm>
                <a:off x="2043113" y="573088"/>
                <a:ext cx="3687762" cy="1630362"/>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solidFill>
                  <a:srgbClr val="000000"/>
                </a:solidFill>
                <a:round/>
                <a:headEnd/>
                <a:tailEnd/>
              </a:ln>
            </p:spPr>
            <p:txBody>
              <a:bodyPr/>
              <a:lstStyle/>
              <a:p>
                <a:pPr>
                  <a:defRPr/>
                </a:pPr>
                <a:endParaRPr lang="es-MX"/>
              </a:p>
            </p:txBody>
          </p:sp>
          <p:sp>
            <p:nvSpPr>
              <p:cNvPr id="11306" name="Text Box 28"/>
              <p:cNvSpPr txBox="1">
                <a:spLocks noChangeArrowheads="1"/>
              </p:cNvSpPr>
              <p:nvPr/>
            </p:nvSpPr>
            <p:spPr bwMode="auto">
              <a:xfrm>
                <a:off x="2417330" y="1025526"/>
                <a:ext cx="361517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latin typeface="Courier"/>
                    <a:ea typeface="Arial Unicode MS" panose="020B0604020202020204" pitchFamily="34" charset="-128"/>
                    <a:cs typeface="Arial Unicode MS" panose="020B0604020202020204" pitchFamily="34" charset="-128"/>
                  </a:rPr>
                  <a:t>Imagen del entorno</a:t>
                </a:r>
                <a:endParaRPr lang="es-MX" altLang="es-MX">
                  <a:ea typeface="Arial Unicode MS" panose="020B0604020202020204" pitchFamily="34" charset="-128"/>
                  <a:cs typeface="Times New Roman" panose="02020603050405020304" pitchFamily="18" charset="0"/>
                </a:endParaRPr>
              </a:p>
            </p:txBody>
          </p:sp>
        </p:grpSp>
        <p:sp>
          <p:nvSpPr>
            <p:cNvPr id="11303" name="Line 26"/>
            <p:cNvSpPr>
              <a:spLocks noChangeShapeType="1"/>
            </p:cNvSpPr>
            <p:nvPr/>
          </p:nvSpPr>
          <p:spPr bwMode="auto">
            <a:xfrm flipV="1">
              <a:off x="3181002" y="2249488"/>
              <a:ext cx="0" cy="482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MX"/>
            </a:p>
          </p:txBody>
        </p:sp>
        <p:sp>
          <p:nvSpPr>
            <p:cNvPr id="11304" name="Text Box 25"/>
            <p:cNvSpPr txBox="1">
              <a:spLocks noChangeArrowheads="1"/>
            </p:cNvSpPr>
            <p:nvPr/>
          </p:nvSpPr>
          <p:spPr bwMode="auto">
            <a:xfrm>
              <a:off x="4481448" y="1868488"/>
              <a:ext cx="10566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A[R]</a:t>
              </a:r>
              <a:endParaRPr lang="en-US" altLang="es-MX">
                <a:ea typeface="Arial Unicode MS" panose="020B0604020202020204" pitchFamily="34" charset="-128"/>
                <a:cs typeface="Times New Roman" panose="02020603050405020304" pitchFamily="18" charset="0"/>
              </a:endParaRPr>
            </a:p>
          </p:txBody>
        </p:sp>
      </p:grpSp>
      <p:grpSp>
        <p:nvGrpSpPr>
          <p:cNvPr id="11269" name="Grupo 44"/>
          <p:cNvGrpSpPr>
            <a:grpSpLocks/>
          </p:cNvGrpSpPr>
          <p:nvPr/>
        </p:nvGrpSpPr>
        <p:grpSpPr bwMode="auto">
          <a:xfrm>
            <a:off x="2449513" y="2249488"/>
            <a:ext cx="6546850" cy="2514600"/>
            <a:chOff x="2009613" y="2276878"/>
            <a:chExt cx="6546825" cy="2514600"/>
          </a:xfrm>
        </p:grpSpPr>
        <p:sp>
          <p:nvSpPr>
            <p:cNvPr id="11280" name="Text Box 31"/>
            <p:cNvSpPr txBox="1">
              <a:spLocks noChangeArrowheads="1"/>
            </p:cNvSpPr>
            <p:nvPr/>
          </p:nvSpPr>
          <p:spPr bwMode="auto">
            <a:xfrm>
              <a:off x="2009613" y="4258078"/>
              <a:ext cx="65028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A</a:t>
              </a:r>
              <a:endParaRPr lang="en-US" altLang="es-MX">
                <a:ea typeface="Arial Unicode MS" panose="020B0604020202020204" pitchFamily="34" charset="-128"/>
                <a:cs typeface="Arial Unicode MS" panose="020B0604020202020204" pitchFamily="34" charset="-128"/>
              </a:endParaRPr>
            </a:p>
            <a:p>
              <a:endParaRPr lang="en-US" altLang="es-MX">
                <a:ea typeface="Arial Unicode MS" panose="020B0604020202020204" pitchFamily="34" charset="-128"/>
                <a:cs typeface="Times New Roman" panose="02020603050405020304" pitchFamily="18" charset="0"/>
              </a:endParaRPr>
            </a:p>
          </p:txBody>
        </p:sp>
        <p:sp>
          <p:nvSpPr>
            <p:cNvPr id="11281" name="Text Box 30"/>
            <p:cNvSpPr txBox="1">
              <a:spLocks noChangeArrowheads="1"/>
            </p:cNvSpPr>
            <p:nvPr/>
          </p:nvSpPr>
          <p:spPr bwMode="auto">
            <a:xfrm>
              <a:off x="5911290" y="4258078"/>
              <a:ext cx="65028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R</a:t>
              </a:r>
              <a:endParaRPr lang="en-US" altLang="es-MX">
                <a:ea typeface="Arial Unicode MS" panose="020B0604020202020204" pitchFamily="34" charset="-128"/>
                <a:cs typeface="Times New Roman" panose="02020603050405020304" pitchFamily="18" charset="0"/>
              </a:endParaRPr>
            </a:p>
          </p:txBody>
        </p:sp>
        <p:grpSp>
          <p:nvGrpSpPr>
            <p:cNvPr id="11282" name="Group 38"/>
            <p:cNvGrpSpPr>
              <a:grpSpLocks/>
            </p:cNvGrpSpPr>
            <p:nvPr/>
          </p:nvGrpSpPr>
          <p:grpSpPr bwMode="auto">
            <a:xfrm>
              <a:off x="2341526" y="2772178"/>
              <a:ext cx="633345" cy="1173163"/>
              <a:chOff x="2968" y="5758"/>
              <a:chExt cx="670" cy="1632"/>
            </a:xfrm>
          </p:grpSpPr>
          <p:sp>
            <p:nvSpPr>
              <p:cNvPr id="11295"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1296"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1297"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1298"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1299"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1300"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1301"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grpSp>
        <p:grpSp>
          <p:nvGrpSpPr>
            <p:cNvPr id="11283" name="Group 64"/>
            <p:cNvGrpSpPr>
              <a:grpSpLocks/>
            </p:cNvGrpSpPr>
            <p:nvPr/>
          </p:nvGrpSpPr>
          <p:grpSpPr bwMode="auto">
            <a:xfrm>
              <a:off x="4935871" y="2276878"/>
              <a:ext cx="3620567" cy="2030413"/>
              <a:chOff x="2880" y="2160"/>
              <a:chExt cx="2138" cy="1279"/>
            </a:xfrm>
          </p:grpSpPr>
          <p:sp>
            <p:nvSpPr>
              <p:cNvPr id="11293"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endParaRPr lang="es-MX"/>
              </a:p>
            </p:txBody>
          </p:sp>
          <p:sp>
            <p:nvSpPr>
              <p:cNvPr id="11294" name="Text Box 36"/>
              <p:cNvSpPr txBox="1">
                <a:spLocks noChangeArrowheads="1"/>
              </p:cNvSpPr>
              <p:nvPr/>
            </p:nvSpPr>
            <p:spPr bwMode="auto">
              <a:xfrm>
                <a:off x="3456" y="2544"/>
                <a:ext cx="996"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latin typeface="Courier"/>
                    <a:ea typeface="Arial Unicode MS" panose="020B0604020202020204" pitchFamily="34" charset="-128"/>
                    <a:cs typeface="Times New Roman" panose="02020603050405020304" pitchFamily="18" charset="0"/>
                  </a:rPr>
                  <a:t>Entorno</a:t>
                </a:r>
                <a:endParaRPr lang="es-MX" altLang="es-MX">
                  <a:ea typeface="Arial Unicode MS" panose="020B0604020202020204" pitchFamily="34" charset="-128"/>
                  <a:cs typeface="Times New Roman" panose="02020603050405020304" pitchFamily="18" charset="0"/>
                </a:endParaRPr>
              </a:p>
            </p:txBody>
          </p:sp>
        </p:grpSp>
        <p:grpSp>
          <p:nvGrpSpPr>
            <p:cNvPr id="11284" name="Group 32"/>
            <p:cNvGrpSpPr>
              <a:grpSpLocks/>
            </p:cNvGrpSpPr>
            <p:nvPr/>
          </p:nvGrpSpPr>
          <p:grpSpPr bwMode="auto">
            <a:xfrm rot="49363">
              <a:off x="3797882" y="2962678"/>
              <a:ext cx="1105814" cy="482600"/>
              <a:chOff x="3873" y="12820"/>
              <a:chExt cx="905" cy="905"/>
            </a:xfrm>
          </p:grpSpPr>
          <p:sp>
            <p:nvSpPr>
              <p:cNvPr id="11291"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endParaRPr lang="es-MX"/>
              </a:p>
            </p:txBody>
          </p:sp>
          <p:sp>
            <p:nvSpPr>
              <p:cNvPr id="11292"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grpSp>
        <p:grpSp>
          <p:nvGrpSpPr>
            <p:cNvPr id="11285" name="Group 66"/>
            <p:cNvGrpSpPr>
              <a:grpSpLocks/>
            </p:cNvGrpSpPr>
            <p:nvPr/>
          </p:nvGrpSpPr>
          <p:grpSpPr bwMode="auto">
            <a:xfrm>
              <a:off x="3310172" y="3496078"/>
              <a:ext cx="1788269" cy="457200"/>
              <a:chOff x="4176" y="1200"/>
              <a:chExt cx="1056" cy="288"/>
            </a:xfrm>
          </p:grpSpPr>
          <p:grpSp>
            <p:nvGrpSpPr>
              <p:cNvPr id="11286" name="Group 67"/>
              <p:cNvGrpSpPr>
                <a:grpSpLocks/>
              </p:cNvGrpSpPr>
              <p:nvPr/>
            </p:nvGrpSpPr>
            <p:grpSpPr bwMode="auto">
              <a:xfrm>
                <a:off x="4512" y="1248"/>
                <a:ext cx="288" cy="192"/>
                <a:chOff x="3873" y="12820"/>
                <a:chExt cx="905" cy="905"/>
              </a:xfrm>
            </p:grpSpPr>
            <p:sp>
              <p:nvSpPr>
                <p:cNvPr id="11289"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endParaRPr lang="es-MX"/>
                </a:p>
              </p:txBody>
            </p:sp>
            <p:sp>
              <p:nvSpPr>
                <p:cNvPr id="11290"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grpSp>
          <p:sp>
            <p:nvSpPr>
              <p:cNvPr id="11287" name="Text Box 7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dirty="0">
                    <a:ea typeface="Arial Unicode MS" panose="020B0604020202020204" pitchFamily="34" charset="-128"/>
                    <a:cs typeface="Arial Unicode MS" panose="020B0604020202020204" pitchFamily="34" charset="-128"/>
                  </a:rPr>
                  <a:t>  A</a:t>
                </a:r>
                <a:endParaRPr lang="en-US" altLang="es-MX" dirty="0">
                  <a:ea typeface="Arial Unicode MS" panose="020B0604020202020204" pitchFamily="34" charset="-128"/>
                  <a:cs typeface="Times New Roman" panose="02020603050405020304" pitchFamily="18" charset="0"/>
                </a:endParaRPr>
              </a:p>
            </p:txBody>
          </p:sp>
          <p:sp>
            <p:nvSpPr>
              <p:cNvPr id="11288" name="Text Box 7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R</a:t>
                </a:r>
                <a:endParaRPr lang="en-US" altLang="es-MX">
                  <a:ea typeface="Arial Unicode MS" panose="020B0604020202020204" pitchFamily="34" charset="-128"/>
                  <a:cs typeface="Times New Roman" panose="02020603050405020304" pitchFamily="18" charset="0"/>
                </a:endParaRPr>
              </a:p>
            </p:txBody>
          </p:sp>
        </p:grpSp>
      </p:grpSp>
      <p:sp>
        <p:nvSpPr>
          <p:cNvPr id="34" name="Rectangle 46"/>
          <p:cNvSpPr>
            <a:spLocks noChangeArrowheads="1"/>
          </p:cNvSpPr>
          <p:nvPr/>
        </p:nvSpPr>
        <p:spPr bwMode="auto">
          <a:xfrm>
            <a:off x="488950" y="5403850"/>
            <a:ext cx="838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200" b="1">
                <a:solidFill>
                  <a:srgbClr val="C00000"/>
                </a:solidFill>
                <a:ea typeface="Arial Unicode MS" panose="020B0604020202020204" pitchFamily="34" charset="-128"/>
                <a:cs typeface="Arial Unicode MS" panose="020B0604020202020204" pitchFamily="34" charset="-128"/>
              </a:rPr>
              <a:t>A construye su imagen del entorno R,   </a:t>
            </a:r>
            <a:r>
              <a:rPr lang="es-MX" altLang="es-MX" sz="3200" b="1">
                <a:solidFill>
                  <a:srgbClr val="C00000"/>
                </a:solidFill>
                <a:ea typeface="Arial Unicode MS" panose="020B0604020202020204" pitchFamily="34" charset="-128"/>
                <a:cs typeface="Arial Unicode MS" panose="020B0604020202020204" pitchFamily="34" charset="-128"/>
              </a:rPr>
              <a:t>A</a:t>
            </a:r>
            <a:r>
              <a:rPr lang="es-ES" altLang="es-MX" sz="3200" b="1">
                <a:solidFill>
                  <a:srgbClr val="C00000"/>
                </a:solidFill>
                <a:ea typeface="Arial Unicode MS" panose="020B0604020202020204" pitchFamily="34" charset="-128"/>
                <a:cs typeface="Arial Unicode MS" panose="020B0604020202020204" pitchFamily="34" charset="-128"/>
              </a:rPr>
              <a:t>[R]</a:t>
            </a:r>
            <a:endParaRPr lang="en-US" altLang="es-MX" sz="3200">
              <a:solidFill>
                <a:srgbClr val="C00000"/>
              </a:solidFill>
              <a:ea typeface="Arial Unicode MS" panose="020B0604020202020204" pitchFamily="34" charset="-128"/>
              <a:cs typeface="Arial Unicode MS" panose="020B0604020202020204" pitchFamily="34" charset="-128"/>
            </a:endParaRPr>
          </a:p>
        </p:txBody>
      </p:sp>
      <p:grpSp>
        <p:nvGrpSpPr>
          <p:cNvPr id="11271" name="Grupo 41"/>
          <p:cNvGrpSpPr>
            <a:grpSpLocks/>
          </p:cNvGrpSpPr>
          <p:nvPr/>
        </p:nvGrpSpPr>
        <p:grpSpPr bwMode="auto">
          <a:xfrm>
            <a:off x="101600" y="4791075"/>
            <a:ext cx="5810250" cy="579438"/>
            <a:chOff x="101225" y="4791478"/>
            <a:chExt cx="5810065" cy="579438"/>
          </a:xfrm>
        </p:grpSpPr>
        <p:grpSp>
          <p:nvGrpSpPr>
            <p:cNvPr id="11273" name="Group 56"/>
            <p:cNvGrpSpPr>
              <a:grpSpLocks/>
            </p:cNvGrpSpPr>
            <p:nvPr/>
          </p:nvGrpSpPr>
          <p:grpSpPr bwMode="auto">
            <a:xfrm>
              <a:off x="4234890" y="4871959"/>
              <a:ext cx="1676400" cy="457200"/>
              <a:chOff x="4176" y="1200"/>
              <a:chExt cx="1056" cy="288"/>
            </a:xfrm>
          </p:grpSpPr>
          <p:grpSp>
            <p:nvGrpSpPr>
              <p:cNvPr id="11275" name="Group 57"/>
              <p:cNvGrpSpPr>
                <a:grpSpLocks/>
              </p:cNvGrpSpPr>
              <p:nvPr/>
            </p:nvGrpSpPr>
            <p:grpSpPr bwMode="auto">
              <a:xfrm>
                <a:off x="4512" y="1248"/>
                <a:ext cx="288" cy="192"/>
                <a:chOff x="3873" y="12820"/>
                <a:chExt cx="905" cy="905"/>
              </a:xfrm>
            </p:grpSpPr>
            <p:sp>
              <p:nvSpPr>
                <p:cNvPr id="11278" name="Freeform 5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endParaRPr lang="es-MX"/>
                </a:p>
              </p:txBody>
            </p:sp>
            <p:sp>
              <p:nvSpPr>
                <p:cNvPr id="11279" name="AutoShape 5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grpSp>
          <p:sp>
            <p:nvSpPr>
              <p:cNvPr id="11276" name="Text Box 60"/>
              <p:cNvSpPr txBox="1">
                <a:spLocks noChangeArrowheads="1"/>
              </p:cNvSpPr>
              <p:nvPr/>
            </p:nvSpPr>
            <p:spPr bwMode="auto">
              <a:xfrm>
                <a:off x="4176"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  A</a:t>
                </a:r>
                <a:endParaRPr lang="en-US" altLang="es-MX">
                  <a:ea typeface="Arial Unicode MS" panose="020B0604020202020204" pitchFamily="34" charset="-128"/>
                  <a:cs typeface="Times New Roman" panose="02020603050405020304" pitchFamily="18" charset="0"/>
                </a:endParaRPr>
              </a:p>
            </p:txBody>
          </p:sp>
          <p:sp>
            <p:nvSpPr>
              <p:cNvPr id="11277" name="Text Box 61"/>
              <p:cNvSpPr txBox="1">
                <a:spLocks noChangeArrowheads="1"/>
              </p:cNvSpPr>
              <p:nvPr/>
            </p:nvSpPr>
            <p:spPr bwMode="auto">
              <a:xfrm>
                <a:off x="4848" y="1200"/>
                <a:ext cx="3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R</a:t>
                </a:r>
                <a:endParaRPr lang="en-US" altLang="es-MX">
                  <a:ea typeface="Arial Unicode MS" panose="020B0604020202020204" pitchFamily="34" charset="-128"/>
                  <a:cs typeface="Times New Roman" panose="02020603050405020304" pitchFamily="18" charset="0"/>
                </a:endParaRPr>
              </a:p>
            </p:txBody>
          </p:sp>
        </p:grpSp>
        <p:sp>
          <p:nvSpPr>
            <p:cNvPr id="11274" name="Rectangle 62"/>
            <p:cNvSpPr>
              <a:spLocks noChangeArrowheads="1"/>
            </p:cNvSpPr>
            <p:nvPr/>
          </p:nvSpPr>
          <p:spPr bwMode="auto">
            <a:xfrm>
              <a:off x="101225" y="4791478"/>
              <a:ext cx="426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3200" b="1">
                  <a:ea typeface="Arial Unicode MS" panose="020B0604020202020204" pitchFamily="34" charset="-128"/>
                  <a:cs typeface="Arial Unicode MS" panose="020B0604020202020204" pitchFamily="34" charset="-128"/>
                </a:rPr>
                <a:t>A </a:t>
              </a:r>
              <a:r>
                <a:rPr lang="es-ES" altLang="es-MX" sz="3200">
                  <a:ea typeface="Arial Unicode MS" panose="020B0604020202020204" pitchFamily="34" charset="-128"/>
                  <a:cs typeface="Arial Unicode MS" panose="020B0604020202020204" pitchFamily="34" charset="-128"/>
                </a:rPr>
                <a:t>percibe </a:t>
              </a:r>
              <a:r>
                <a:rPr lang="es-MX" altLang="es-MX" sz="3200">
                  <a:ea typeface="Arial Unicode MS" panose="020B0604020202020204" pitchFamily="34" charset="-128"/>
                  <a:cs typeface="Arial Unicode MS" panose="020B0604020202020204" pitchFamily="34" charset="-128"/>
                </a:rPr>
                <a:t>su entorno </a:t>
              </a:r>
              <a:r>
                <a:rPr lang="es-MX" altLang="es-MX" sz="3200" b="1">
                  <a:ea typeface="Arial Unicode MS" panose="020B0604020202020204" pitchFamily="34" charset="-128"/>
                  <a:cs typeface="Arial Unicode MS" panose="020B0604020202020204" pitchFamily="34" charset="-128"/>
                </a:rPr>
                <a:t>R</a:t>
              </a:r>
              <a:endParaRPr lang="es-ES" altLang="es-MX" sz="3200" b="1">
                <a:ea typeface="Arial Unicode MS" panose="020B0604020202020204" pitchFamily="34" charset="-128"/>
                <a:cs typeface="Arial Unicode MS" panose="020B0604020202020204" pitchFamily="34" charset="-128"/>
              </a:endParaRPr>
            </a:p>
          </p:txBody>
        </p:sp>
      </p:grpSp>
      <p:sp>
        <p:nvSpPr>
          <p:cNvPr id="46" name="Rectángulo 45"/>
          <p:cNvSpPr>
            <a:spLocks noChangeArrowheads="1"/>
          </p:cNvSpPr>
          <p:nvPr/>
        </p:nvSpPr>
        <p:spPr bwMode="auto">
          <a:xfrm>
            <a:off x="171450" y="1890713"/>
            <a:ext cx="16922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b="1">
                <a:solidFill>
                  <a:srgbClr val="C00000"/>
                </a:solidFill>
                <a:ea typeface="Arial Unicode MS" panose="020B0604020202020204" pitchFamily="34" charset="-128"/>
                <a:cs typeface="Arial Unicode MS" panose="020B0604020202020204" pitchFamily="34" charset="-128"/>
              </a:rPr>
              <a:t>construyen su imagen del entorno</a:t>
            </a:r>
            <a:endParaRPr lang="es-MX" altLang="es-MX">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ángulo 1"/>
          <p:cNvSpPr>
            <a:spLocks noChangeArrowheads="1"/>
          </p:cNvSpPr>
          <p:nvPr/>
        </p:nvSpPr>
        <p:spPr bwMode="auto">
          <a:xfrm>
            <a:off x="211138" y="657225"/>
            <a:ext cx="1304925"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a:solidFill>
                  <a:srgbClr val="000000"/>
                </a:solidFill>
                <a:cs typeface="Times New Roman" panose="02020603050405020304" pitchFamily="18" charset="0"/>
              </a:rPr>
              <a:t>Perciben su entorno, </a:t>
            </a:r>
          </a:p>
          <a:p>
            <a:endParaRPr lang="es-ES" altLang="es-MX" sz="1400">
              <a:solidFill>
                <a:srgbClr val="000000"/>
              </a:solidFill>
              <a:cs typeface="Times New Roman" panose="02020603050405020304" pitchFamily="18" charset="0"/>
            </a:endParaRPr>
          </a:p>
        </p:txBody>
      </p:sp>
      <p:sp>
        <p:nvSpPr>
          <p:cNvPr id="12291" name="Rectángulo 1"/>
          <p:cNvSpPr>
            <a:spLocks noChangeArrowheads="1"/>
          </p:cNvSpPr>
          <p:nvPr/>
        </p:nvSpPr>
        <p:spPr bwMode="auto">
          <a:xfrm>
            <a:off x="601663" y="71438"/>
            <a:ext cx="7077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3600" b="1" dirty="0">
                <a:cs typeface="Times New Roman" panose="02020603050405020304" pitchFamily="18" charset="0"/>
              </a:rPr>
              <a:t>Sistemas Conscientes de su entorno</a:t>
            </a:r>
          </a:p>
        </p:txBody>
      </p:sp>
      <p:sp>
        <p:nvSpPr>
          <p:cNvPr id="5" name="Rectángulo 4"/>
          <p:cNvSpPr/>
          <p:nvPr/>
        </p:nvSpPr>
        <p:spPr bwMode="auto">
          <a:xfrm>
            <a:off x="171450" y="6102350"/>
            <a:ext cx="6030913" cy="585788"/>
          </a:xfrm>
          <a:prstGeom prst="rect">
            <a:avLst/>
          </a:prstGeom>
          <a:solidFill>
            <a:schemeClr val="accent6">
              <a:lumMod val="60000"/>
              <a:lumOff val="40000"/>
            </a:schemeClr>
          </a:solidFill>
        </p:spPr>
        <p:txBody>
          <a:bodyPr>
            <a:spAutoFit/>
          </a:bodyPr>
          <a:lstStyle/>
          <a:p>
            <a:pPr>
              <a:defRPr/>
            </a:pPr>
            <a:r>
              <a:rPr lang="es-ES" altLang="es-MX" sz="3200" b="1" dirty="0">
                <a:cs typeface="Times New Roman" panose="02020603050405020304" pitchFamily="18" charset="0"/>
              </a:rPr>
              <a:t>A Percibe</a:t>
            </a:r>
            <a:r>
              <a:rPr lang="es-ES" altLang="es-MX" sz="2800" b="1" dirty="0">
                <a:cs typeface="Times New Roman" panose="02020603050405020304" pitchFamily="18" charset="0"/>
              </a:rPr>
              <a:t> que Percibe su entorno </a:t>
            </a:r>
          </a:p>
        </p:txBody>
      </p:sp>
      <p:sp>
        <p:nvSpPr>
          <p:cNvPr id="12293" name="Rectangle 46"/>
          <p:cNvSpPr>
            <a:spLocks noChangeArrowheads="1"/>
          </p:cNvSpPr>
          <p:nvPr/>
        </p:nvSpPr>
        <p:spPr bwMode="auto">
          <a:xfrm>
            <a:off x="488950" y="5403850"/>
            <a:ext cx="838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200" b="1">
                <a:solidFill>
                  <a:srgbClr val="C00000"/>
                </a:solidFill>
                <a:ea typeface="Arial Unicode MS" panose="020B0604020202020204" pitchFamily="34" charset="-128"/>
                <a:cs typeface="Arial Unicode MS" panose="020B0604020202020204" pitchFamily="34" charset="-128"/>
              </a:rPr>
              <a:t>A construye su imagen del entorno R,   </a:t>
            </a:r>
            <a:r>
              <a:rPr lang="es-MX" altLang="es-MX" sz="3200" b="1">
                <a:solidFill>
                  <a:srgbClr val="C00000"/>
                </a:solidFill>
                <a:ea typeface="Arial Unicode MS" panose="020B0604020202020204" pitchFamily="34" charset="-128"/>
                <a:cs typeface="Arial Unicode MS" panose="020B0604020202020204" pitchFamily="34" charset="-128"/>
              </a:rPr>
              <a:t>A</a:t>
            </a:r>
            <a:r>
              <a:rPr lang="es-ES" altLang="es-MX" sz="3200" b="1">
                <a:solidFill>
                  <a:srgbClr val="C00000"/>
                </a:solidFill>
                <a:ea typeface="Arial Unicode MS" panose="020B0604020202020204" pitchFamily="34" charset="-128"/>
                <a:cs typeface="Arial Unicode MS" panose="020B0604020202020204" pitchFamily="34" charset="-128"/>
              </a:rPr>
              <a:t>[R]</a:t>
            </a:r>
            <a:endParaRPr lang="en-US" altLang="es-MX" sz="3200">
              <a:solidFill>
                <a:srgbClr val="C00000"/>
              </a:solidFill>
              <a:ea typeface="Arial Unicode MS" panose="020B0604020202020204" pitchFamily="34" charset="-128"/>
              <a:cs typeface="Arial Unicode MS" panose="020B0604020202020204" pitchFamily="34" charset="-128"/>
            </a:endParaRPr>
          </a:p>
        </p:txBody>
      </p:sp>
      <p:sp>
        <p:nvSpPr>
          <p:cNvPr id="12294" name="Freeform 58"/>
          <p:cNvSpPr>
            <a:spLocks/>
          </p:cNvSpPr>
          <p:nvPr/>
        </p:nvSpPr>
        <p:spPr bwMode="auto">
          <a:xfrm>
            <a:off x="4768850" y="4948238"/>
            <a:ext cx="457200" cy="304800"/>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endParaRPr lang="es-MX"/>
          </a:p>
        </p:txBody>
      </p:sp>
      <p:sp>
        <p:nvSpPr>
          <p:cNvPr id="12295" name="AutoShape 59"/>
          <p:cNvSpPr>
            <a:spLocks noChangeArrowheads="1"/>
          </p:cNvSpPr>
          <p:nvPr/>
        </p:nvSpPr>
        <p:spPr bwMode="auto">
          <a:xfrm>
            <a:off x="5043488" y="5068888"/>
            <a:ext cx="90487" cy="61912"/>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2296" name="Text Box 60"/>
          <p:cNvSpPr txBox="1">
            <a:spLocks noChangeArrowheads="1"/>
          </p:cNvSpPr>
          <p:nvPr/>
        </p:nvSpPr>
        <p:spPr bwMode="auto">
          <a:xfrm>
            <a:off x="4235450" y="48720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  A</a:t>
            </a:r>
            <a:endParaRPr lang="en-US" altLang="es-MX">
              <a:ea typeface="Arial Unicode MS" panose="020B0604020202020204" pitchFamily="34" charset="-128"/>
              <a:cs typeface="Times New Roman" panose="02020603050405020304" pitchFamily="18" charset="0"/>
            </a:endParaRPr>
          </a:p>
        </p:txBody>
      </p:sp>
      <p:sp>
        <p:nvSpPr>
          <p:cNvPr id="12297" name="Text Box 61"/>
          <p:cNvSpPr txBox="1">
            <a:spLocks noChangeArrowheads="1"/>
          </p:cNvSpPr>
          <p:nvPr/>
        </p:nvSpPr>
        <p:spPr bwMode="auto">
          <a:xfrm>
            <a:off x="5302250" y="487203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b="1">
                <a:ea typeface="Arial Unicode MS" panose="020B0604020202020204" pitchFamily="34" charset="-128"/>
                <a:cs typeface="Arial Unicode MS" panose="020B0604020202020204" pitchFamily="34" charset="-128"/>
              </a:rPr>
              <a:t>R</a:t>
            </a:r>
            <a:endParaRPr lang="en-US" altLang="es-MX">
              <a:ea typeface="Arial Unicode MS" panose="020B0604020202020204" pitchFamily="34" charset="-128"/>
              <a:cs typeface="Times New Roman" panose="02020603050405020304" pitchFamily="18" charset="0"/>
            </a:endParaRPr>
          </a:p>
        </p:txBody>
      </p:sp>
      <p:sp>
        <p:nvSpPr>
          <p:cNvPr id="12298" name="Rectangle 62"/>
          <p:cNvSpPr>
            <a:spLocks noChangeArrowheads="1"/>
          </p:cNvSpPr>
          <p:nvPr/>
        </p:nvSpPr>
        <p:spPr bwMode="auto">
          <a:xfrm>
            <a:off x="101600" y="4791075"/>
            <a:ext cx="426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3200" b="1">
                <a:ea typeface="Arial Unicode MS" panose="020B0604020202020204" pitchFamily="34" charset="-128"/>
                <a:cs typeface="Arial Unicode MS" panose="020B0604020202020204" pitchFamily="34" charset="-128"/>
              </a:rPr>
              <a:t>A </a:t>
            </a:r>
            <a:r>
              <a:rPr lang="es-ES" altLang="es-MX" sz="3200">
                <a:ea typeface="Arial Unicode MS" panose="020B0604020202020204" pitchFamily="34" charset="-128"/>
                <a:cs typeface="Arial Unicode MS" panose="020B0604020202020204" pitchFamily="34" charset="-128"/>
              </a:rPr>
              <a:t>percibe </a:t>
            </a:r>
            <a:r>
              <a:rPr lang="es-MX" altLang="es-MX" sz="3200">
                <a:ea typeface="Arial Unicode MS" panose="020B0604020202020204" pitchFamily="34" charset="-128"/>
                <a:cs typeface="Arial Unicode MS" panose="020B0604020202020204" pitchFamily="34" charset="-128"/>
              </a:rPr>
              <a:t>su entorno </a:t>
            </a:r>
            <a:r>
              <a:rPr lang="es-MX" altLang="es-MX" sz="3200" b="1">
                <a:ea typeface="Arial Unicode MS" panose="020B0604020202020204" pitchFamily="34" charset="-128"/>
                <a:cs typeface="Arial Unicode MS" panose="020B0604020202020204" pitchFamily="34" charset="-128"/>
              </a:rPr>
              <a:t>R</a:t>
            </a:r>
            <a:endParaRPr lang="es-ES" altLang="es-MX" sz="3200" b="1">
              <a:ea typeface="Arial Unicode MS" panose="020B0604020202020204" pitchFamily="34" charset="-128"/>
              <a:cs typeface="Arial Unicode MS" panose="020B0604020202020204" pitchFamily="34" charset="-128"/>
            </a:endParaRPr>
          </a:p>
        </p:txBody>
      </p:sp>
      <p:sp>
        <p:nvSpPr>
          <p:cNvPr id="12299" name="Rectángulo 45"/>
          <p:cNvSpPr>
            <a:spLocks noChangeArrowheads="1"/>
          </p:cNvSpPr>
          <p:nvPr/>
        </p:nvSpPr>
        <p:spPr bwMode="auto">
          <a:xfrm>
            <a:off x="171450" y="1890713"/>
            <a:ext cx="16922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b="1">
                <a:solidFill>
                  <a:srgbClr val="C00000"/>
                </a:solidFill>
                <a:ea typeface="Arial Unicode MS" panose="020B0604020202020204" pitchFamily="34" charset="-128"/>
                <a:cs typeface="Arial Unicode MS" panose="020B0604020202020204" pitchFamily="34" charset="-128"/>
              </a:rPr>
              <a:t>construyen su imagen del entorno</a:t>
            </a:r>
            <a:endParaRPr lang="es-MX" altLang="es-MX">
              <a:solidFill>
                <a:srgbClr val="C00000"/>
              </a:solidFill>
            </a:endParaRPr>
          </a:p>
        </p:txBody>
      </p:sp>
      <p:sp>
        <p:nvSpPr>
          <p:cNvPr id="47" name="Rectángulo 46"/>
          <p:cNvSpPr/>
          <p:nvPr/>
        </p:nvSpPr>
        <p:spPr bwMode="auto">
          <a:xfrm>
            <a:off x="193675" y="3144838"/>
            <a:ext cx="1685925" cy="1630362"/>
          </a:xfrm>
          <a:prstGeom prst="rect">
            <a:avLst/>
          </a:prstGeom>
          <a:solidFill>
            <a:schemeClr val="accent6">
              <a:lumMod val="60000"/>
              <a:lumOff val="40000"/>
            </a:schemeClr>
          </a:solidFill>
        </p:spPr>
        <p:txBody>
          <a:bodyPr>
            <a:spAutoFit/>
          </a:bodyPr>
          <a:lstStyle/>
          <a:p>
            <a:pPr>
              <a:defRPr/>
            </a:pPr>
            <a:r>
              <a:rPr lang="es-ES" altLang="es-MX" b="1" dirty="0">
                <a:solidFill>
                  <a:schemeClr val="accent6">
                    <a:lumMod val="75000"/>
                  </a:schemeClr>
                </a:solidFill>
                <a:cs typeface="Times New Roman" panose="02020603050405020304" pitchFamily="18" charset="0"/>
              </a:rPr>
              <a:t>Perciben que Perciben su entorno </a:t>
            </a:r>
            <a:endParaRPr lang="es-MX" dirty="0">
              <a:solidFill>
                <a:schemeClr val="accent6">
                  <a:lumMod val="75000"/>
                </a:schemeClr>
              </a:solidFill>
            </a:endParaRPr>
          </a:p>
        </p:txBody>
      </p:sp>
      <p:sp>
        <p:nvSpPr>
          <p:cNvPr id="12301" name="Oval 45"/>
          <p:cNvSpPr>
            <a:spLocks noChangeArrowheads="1"/>
          </p:cNvSpPr>
          <p:nvPr/>
        </p:nvSpPr>
        <p:spPr bwMode="auto">
          <a:xfrm>
            <a:off x="4832350" y="3430588"/>
            <a:ext cx="573088" cy="349250"/>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2302" name="Line 44"/>
          <p:cNvSpPr>
            <a:spLocks noChangeShapeType="1"/>
          </p:cNvSpPr>
          <p:nvPr/>
        </p:nvSpPr>
        <p:spPr bwMode="auto">
          <a:xfrm>
            <a:off x="5118100" y="3781425"/>
            <a:ext cx="0" cy="5857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03" name="Line 43"/>
          <p:cNvSpPr>
            <a:spLocks noChangeShapeType="1"/>
          </p:cNvSpPr>
          <p:nvPr/>
        </p:nvSpPr>
        <p:spPr bwMode="auto">
          <a:xfrm flipH="1">
            <a:off x="4832350" y="4016375"/>
            <a:ext cx="285750" cy="1158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04" name="Line 42"/>
          <p:cNvSpPr>
            <a:spLocks noChangeShapeType="1"/>
          </p:cNvSpPr>
          <p:nvPr/>
        </p:nvSpPr>
        <p:spPr bwMode="auto">
          <a:xfrm>
            <a:off x="5118100" y="4016375"/>
            <a:ext cx="287338" cy="1158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05" name="Line 41"/>
          <p:cNvSpPr>
            <a:spLocks noChangeShapeType="1"/>
          </p:cNvSpPr>
          <p:nvPr/>
        </p:nvSpPr>
        <p:spPr bwMode="auto">
          <a:xfrm>
            <a:off x="5118100" y="4227513"/>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06" name="Line 40"/>
          <p:cNvSpPr>
            <a:spLocks noChangeShapeType="1"/>
          </p:cNvSpPr>
          <p:nvPr/>
        </p:nvSpPr>
        <p:spPr bwMode="auto">
          <a:xfrm flipH="1">
            <a:off x="4772025" y="4343400"/>
            <a:ext cx="341313" cy="260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07" name="Line 39"/>
          <p:cNvSpPr>
            <a:spLocks noChangeShapeType="1"/>
          </p:cNvSpPr>
          <p:nvPr/>
        </p:nvSpPr>
        <p:spPr bwMode="auto">
          <a:xfrm>
            <a:off x="5113338" y="4343400"/>
            <a:ext cx="171450" cy="2603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57" name="Freeform 34"/>
          <p:cNvSpPr>
            <a:spLocks/>
          </p:cNvSpPr>
          <p:nvPr/>
        </p:nvSpPr>
        <p:spPr bwMode="auto">
          <a:xfrm rot="13613080">
            <a:off x="4037806" y="2980532"/>
            <a:ext cx="639763" cy="45085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schemeClr>
          </a:solidFill>
          <a:ln w="9525">
            <a:solidFill>
              <a:srgbClr val="000000"/>
            </a:solidFill>
            <a:round/>
            <a:headEnd/>
            <a:tailEnd/>
          </a:ln>
        </p:spPr>
        <p:txBody>
          <a:bodyPr/>
          <a:lstStyle/>
          <a:p>
            <a:pPr>
              <a:defRPr/>
            </a:pPr>
            <a:endParaRPr lang="es-MX"/>
          </a:p>
        </p:txBody>
      </p:sp>
      <p:sp>
        <p:nvSpPr>
          <p:cNvPr id="58" name="AutoShape 33"/>
          <p:cNvSpPr>
            <a:spLocks noChangeArrowheads="1"/>
          </p:cNvSpPr>
          <p:nvPr/>
        </p:nvSpPr>
        <p:spPr bwMode="auto">
          <a:xfrm rot="14293286">
            <a:off x="4220369" y="3042444"/>
            <a:ext cx="68262" cy="88900"/>
          </a:xfrm>
          <a:prstGeom prst="flowChartConnector">
            <a:avLst/>
          </a:prstGeom>
          <a:solidFill>
            <a:schemeClr val="accent6">
              <a:lumMod val="60000"/>
              <a:lumOff val="4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0283" name="Freeform 29"/>
          <p:cNvSpPr>
            <a:spLocks/>
          </p:cNvSpPr>
          <p:nvPr/>
        </p:nvSpPr>
        <p:spPr bwMode="auto">
          <a:xfrm>
            <a:off x="2195830" y="934441"/>
            <a:ext cx="1364251" cy="667929"/>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10284" name="Text Box 28"/>
          <p:cNvSpPr txBox="1">
            <a:spLocks noChangeArrowheads="1"/>
          </p:cNvSpPr>
          <p:nvPr/>
        </p:nvSpPr>
        <p:spPr bwMode="auto">
          <a:xfrm>
            <a:off x="2346161" y="1107439"/>
            <a:ext cx="2155992" cy="252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Arial Unicode MS" panose="020B0604020202020204" pitchFamily="34" charset="-128"/>
              </a:rPr>
              <a:t>Imagen del entorno</a:t>
            </a:r>
            <a:endParaRPr lang="es-MX" altLang="es-MX" sz="1400" dirty="0">
              <a:ea typeface="Arial Unicode MS" panose="020B0604020202020204" pitchFamily="34" charset="-128"/>
              <a:cs typeface="Times New Roman" panose="02020603050405020304" pitchFamily="18" charset="0"/>
            </a:endParaRPr>
          </a:p>
        </p:txBody>
      </p:sp>
      <p:sp>
        <p:nvSpPr>
          <p:cNvPr id="10281" name="Line 26"/>
          <p:cNvSpPr>
            <a:spLocks noChangeShapeType="1"/>
          </p:cNvSpPr>
          <p:nvPr/>
        </p:nvSpPr>
        <p:spPr bwMode="auto">
          <a:xfrm flipV="1">
            <a:off x="2614613" y="1621230"/>
            <a:ext cx="0" cy="197712"/>
          </a:xfrm>
          <a:prstGeom prst="line">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s-MX"/>
          </a:p>
        </p:txBody>
      </p:sp>
      <p:sp>
        <p:nvSpPr>
          <p:cNvPr id="10282" name="Text Box 25"/>
          <p:cNvSpPr txBox="1">
            <a:spLocks noChangeArrowheads="1"/>
          </p:cNvSpPr>
          <p:nvPr/>
        </p:nvSpPr>
        <p:spPr bwMode="auto">
          <a:xfrm>
            <a:off x="3097814" y="1465141"/>
            <a:ext cx="573762" cy="218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10258" name="Text Box 31"/>
          <p:cNvSpPr txBox="1">
            <a:spLocks noChangeArrowheads="1"/>
          </p:cNvSpPr>
          <p:nvPr/>
        </p:nvSpPr>
        <p:spPr bwMode="auto">
          <a:xfrm>
            <a:off x="2346165" y="2432890"/>
            <a:ext cx="240551" cy="187306"/>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10259" name="Text Box 30"/>
          <p:cNvSpPr txBox="1">
            <a:spLocks noChangeArrowheads="1"/>
          </p:cNvSpPr>
          <p:nvPr/>
        </p:nvSpPr>
        <p:spPr bwMode="auto">
          <a:xfrm>
            <a:off x="3789471" y="2432890"/>
            <a:ext cx="240551" cy="218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12328" name="Oval 45"/>
          <p:cNvSpPr>
            <a:spLocks noChangeArrowheads="1"/>
          </p:cNvSpPr>
          <p:nvPr/>
        </p:nvSpPr>
        <p:spPr bwMode="auto">
          <a:xfrm>
            <a:off x="2490788" y="1824038"/>
            <a:ext cx="212725" cy="142875"/>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2329" name="Line 44"/>
          <p:cNvSpPr>
            <a:spLocks noChangeShapeType="1"/>
          </p:cNvSpPr>
          <p:nvPr/>
        </p:nvSpPr>
        <p:spPr bwMode="auto">
          <a:xfrm>
            <a:off x="2597150" y="1968500"/>
            <a:ext cx="0" cy="2397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30" name="Line 43"/>
          <p:cNvSpPr>
            <a:spLocks noChangeShapeType="1"/>
          </p:cNvSpPr>
          <p:nvPr/>
        </p:nvSpPr>
        <p:spPr bwMode="auto">
          <a:xfrm flipH="1">
            <a:off x="2490788" y="2063750"/>
            <a:ext cx="106362" cy="47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31" name="Line 42"/>
          <p:cNvSpPr>
            <a:spLocks noChangeShapeType="1"/>
          </p:cNvSpPr>
          <p:nvPr/>
        </p:nvSpPr>
        <p:spPr bwMode="auto">
          <a:xfrm>
            <a:off x="2597150" y="2063750"/>
            <a:ext cx="106363" cy="47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32" name="Line 41"/>
          <p:cNvSpPr>
            <a:spLocks noChangeShapeType="1"/>
          </p:cNvSpPr>
          <p:nvPr/>
        </p:nvSpPr>
        <p:spPr bwMode="auto">
          <a:xfrm>
            <a:off x="2597150" y="215265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33" name="Line 40"/>
          <p:cNvSpPr>
            <a:spLocks noChangeShapeType="1"/>
          </p:cNvSpPr>
          <p:nvPr/>
        </p:nvSpPr>
        <p:spPr bwMode="auto">
          <a:xfrm flipH="1">
            <a:off x="2468563" y="2198688"/>
            <a:ext cx="127000" cy="106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334" name="Line 39"/>
          <p:cNvSpPr>
            <a:spLocks noChangeShapeType="1"/>
          </p:cNvSpPr>
          <p:nvPr/>
        </p:nvSpPr>
        <p:spPr bwMode="auto">
          <a:xfrm>
            <a:off x="2595563" y="2198688"/>
            <a:ext cx="63500" cy="1063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0271" name="Freeform 37"/>
          <p:cNvSpPr>
            <a:spLocks/>
          </p:cNvSpPr>
          <p:nvPr/>
        </p:nvSpPr>
        <p:spPr bwMode="auto">
          <a:xfrm>
            <a:off x="3386138" y="1600200"/>
            <a:ext cx="1381825" cy="852852"/>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10272" name="Text Box 36"/>
          <p:cNvSpPr txBox="1">
            <a:spLocks noChangeArrowheads="1"/>
          </p:cNvSpPr>
          <p:nvPr/>
        </p:nvSpPr>
        <p:spPr bwMode="auto">
          <a:xfrm>
            <a:off x="3789472" y="1866419"/>
            <a:ext cx="957193" cy="197712"/>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Times New Roman" panose="02020603050405020304" pitchFamily="18" charset="0"/>
              </a:rPr>
              <a:t>Entorno</a:t>
            </a:r>
            <a:endParaRPr lang="es-MX" altLang="es-MX" sz="1400" dirty="0">
              <a:ea typeface="Arial Unicode MS" panose="020B0604020202020204" pitchFamily="34" charset="-128"/>
              <a:cs typeface="Times New Roman" panose="02020603050405020304" pitchFamily="18" charset="0"/>
            </a:endParaRPr>
          </a:p>
        </p:txBody>
      </p:sp>
      <p:sp>
        <p:nvSpPr>
          <p:cNvPr id="10269" name="Freeform 34"/>
          <p:cNvSpPr>
            <a:spLocks/>
          </p:cNvSpPr>
          <p:nvPr/>
        </p:nvSpPr>
        <p:spPr bwMode="auto">
          <a:xfrm rot="49363">
            <a:off x="3007681" y="1902189"/>
            <a:ext cx="409062" cy="19771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10270" name="AutoShape 33"/>
          <p:cNvSpPr>
            <a:spLocks noChangeArrowheads="1"/>
          </p:cNvSpPr>
          <p:nvPr/>
        </p:nvSpPr>
        <p:spPr bwMode="auto">
          <a:xfrm rot="49363">
            <a:off x="3253110" y="1982449"/>
            <a:ext cx="81812" cy="39542"/>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0267" name="Freeform 68"/>
          <p:cNvSpPr>
            <a:spLocks/>
          </p:cNvSpPr>
          <p:nvPr/>
        </p:nvSpPr>
        <p:spPr bwMode="auto">
          <a:xfrm>
            <a:off x="3075336" y="2208344"/>
            <a:ext cx="180413" cy="12504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p>
            <a:pPr>
              <a:defRPr/>
            </a:pPr>
            <a:endParaRPr lang="es-MX"/>
          </a:p>
        </p:txBody>
      </p:sp>
      <p:sp>
        <p:nvSpPr>
          <p:cNvPr id="10268" name="AutoShape 69"/>
          <p:cNvSpPr>
            <a:spLocks noChangeArrowheads="1"/>
          </p:cNvSpPr>
          <p:nvPr/>
        </p:nvSpPr>
        <p:spPr bwMode="auto">
          <a:xfrm>
            <a:off x="3145508" y="2204613"/>
            <a:ext cx="25716" cy="63557"/>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0265" name="Text Box 70"/>
          <p:cNvSpPr txBox="1">
            <a:spLocks noChangeArrowheads="1"/>
          </p:cNvSpPr>
          <p:nvPr/>
        </p:nvSpPr>
        <p:spPr bwMode="auto">
          <a:xfrm>
            <a:off x="2833532" y="2144779"/>
            <a:ext cx="240551" cy="24063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Times New Roman" panose="02020603050405020304" pitchFamily="18" charset="0"/>
            </a:endParaRPr>
          </a:p>
        </p:txBody>
      </p:sp>
      <p:sp>
        <p:nvSpPr>
          <p:cNvPr id="10266" name="Text Box 71"/>
          <p:cNvSpPr txBox="1">
            <a:spLocks noChangeArrowheads="1"/>
          </p:cNvSpPr>
          <p:nvPr/>
        </p:nvSpPr>
        <p:spPr bwMode="auto">
          <a:xfrm>
            <a:off x="3254497" y="2150632"/>
            <a:ext cx="240551" cy="24063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3" name="Elipse 2"/>
          <p:cNvSpPr/>
          <p:nvPr/>
        </p:nvSpPr>
        <p:spPr bwMode="auto">
          <a:xfrm>
            <a:off x="1725613" y="704850"/>
            <a:ext cx="3219450" cy="226695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89" name="Freeform 29"/>
          <p:cNvSpPr>
            <a:spLocks/>
          </p:cNvSpPr>
          <p:nvPr/>
        </p:nvSpPr>
        <p:spPr bwMode="auto">
          <a:xfrm>
            <a:off x="6148388" y="1119188"/>
            <a:ext cx="1365250" cy="666750"/>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6">
              <a:lumMod val="60000"/>
              <a:lumOff val="40000"/>
              <a:alpha val="30000"/>
            </a:schemeClr>
          </a:solidFill>
          <a:ln w="9525">
            <a:solidFill>
              <a:srgbClr val="000000"/>
            </a:solidFill>
            <a:round/>
            <a:headEnd/>
            <a:tailEnd/>
          </a:ln>
        </p:spPr>
        <p:txBody>
          <a:bodyPr/>
          <a:lstStyle/>
          <a:p>
            <a:pPr>
              <a:defRPr/>
            </a:pPr>
            <a:endParaRPr lang="es-MX"/>
          </a:p>
        </p:txBody>
      </p:sp>
      <p:sp>
        <p:nvSpPr>
          <p:cNvPr id="90" name="Text Box 28"/>
          <p:cNvSpPr txBox="1">
            <a:spLocks noChangeArrowheads="1"/>
          </p:cNvSpPr>
          <p:nvPr/>
        </p:nvSpPr>
        <p:spPr bwMode="auto">
          <a:xfrm>
            <a:off x="6288088" y="1303338"/>
            <a:ext cx="1336675" cy="198437"/>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Arial Unicode MS" panose="020B0604020202020204" pitchFamily="34" charset="-128"/>
              </a:rPr>
              <a:t>Imagen del entorno</a:t>
            </a:r>
            <a:endParaRPr lang="es-MX" altLang="es-MX" sz="1400" dirty="0">
              <a:ea typeface="Arial Unicode MS" panose="020B0604020202020204" pitchFamily="34" charset="-128"/>
              <a:cs typeface="Times New Roman" panose="02020603050405020304" pitchFamily="18" charset="0"/>
            </a:endParaRPr>
          </a:p>
        </p:txBody>
      </p:sp>
      <p:sp>
        <p:nvSpPr>
          <p:cNvPr id="87" name="Line 26"/>
          <p:cNvSpPr>
            <a:spLocks noChangeShapeType="1"/>
          </p:cNvSpPr>
          <p:nvPr/>
        </p:nvSpPr>
        <p:spPr bwMode="auto">
          <a:xfrm flipV="1">
            <a:off x="6570663" y="1804988"/>
            <a:ext cx="0" cy="198437"/>
          </a:xfrm>
          <a:prstGeom prst="line">
            <a:avLst/>
          </a:prstGeom>
          <a:solidFill>
            <a:schemeClr val="accent6">
              <a:lumMod val="60000"/>
              <a:lumOff val="40000"/>
              <a:alpha val="30000"/>
            </a:schemeClr>
          </a:solidFill>
          <a:ln w="9525">
            <a:solidFill>
              <a:srgbClr val="000000"/>
            </a:solidFill>
            <a:round/>
            <a:headEnd/>
            <a:tailEnd type="triangle" w="med" len="med"/>
          </a:ln>
          <a:extLst/>
        </p:spPr>
        <p:txBody>
          <a:bodyPr/>
          <a:lstStyle/>
          <a:p>
            <a:pPr>
              <a:defRPr/>
            </a:pPr>
            <a:endParaRPr lang="es-MX"/>
          </a:p>
        </p:txBody>
      </p:sp>
      <p:sp>
        <p:nvSpPr>
          <p:cNvPr id="88" name="Text Box 25"/>
          <p:cNvSpPr txBox="1">
            <a:spLocks noChangeArrowheads="1"/>
          </p:cNvSpPr>
          <p:nvPr/>
        </p:nvSpPr>
        <p:spPr bwMode="auto">
          <a:xfrm>
            <a:off x="7051675" y="1649413"/>
            <a:ext cx="573088" cy="21907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64" name="Text Box 31"/>
          <p:cNvSpPr txBox="1">
            <a:spLocks noChangeArrowheads="1"/>
          </p:cNvSpPr>
          <p:nvPr/>
        </p:nvSpPr>
        <p:spPr bwMode="auto">
          <a:xfrm>
            <a:off x="6299200" y="2616200"/>
            <a:ext cx="241300" cy="18732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65" name="Text Box 30"/>
          <p:cNvSpPr txBox="1">
            <a:spLocks noChangeArrowheads="1"/>
          </p:cNvSpPr>
          <p:nvPr/>
        </p:nvSpPr>
        <p:spPr bwMode="auto">
          <a:xfrm>
            <a:off x="7742238" y="2616200"/>
            <a:ext cx="241300" cy="21907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79" name="Oval 45"/>
          <p:cNvSpPr>
            <a:spLocks noChangeArrowheads="1"/>
          </p:cNvSpPr>
          <p:nvPr/>
        </p:nvSpPr>
        <p:spPr bwMode="auto">
          <a:xfrm>
            <a:off x="6445250" y="2008188"/>
            <a:ext cx="211138" cy="142875"/>
          </a:xfrm>
          <a:prstGeom prst="ellipse">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80" name="Line 44"/>
          <p:cNvSpPr>
            <a:spLocks noChangeShapeType="1"/>
          </p:cNvSpPr>
          <p:nvPr/>
        </p:nvSpPr>
        <p:spPr bwMode="auto">
          <a:xfrm>
            <a:off x="6550025" y="2152650"/>
            <a:ext cx="0" cy="239713"/>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81" name="Line 43"/>
          <p:cNvSpPr>
            <a:spLocks noChangeShapeType="1"/>
          </p:cNvSpPr>
          <p:nvPr/>
        </p:nvSpPr>
        <p:spPr bwMode="auto">
          <a:xfrm flipH="1">
            <a:off x="6445250" y="2247900"/>
            <a:ext cx="104775" cy="47625"/>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82" name="Line 42"/>
          <p:cNvSpPr>
            <a:spLocks noChangeShapeType="1"/>
          </p:cNvSpPr>
          <p:nvPr/>
        </p:nvSpPr>
        <p:spPr bwMode="auto">
          <a:xfrm>
            <a:off x="6550025" y="2247900"/>
            <a:ext cx="106363" cy="47625"/>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83" name="Line 41"/>
          <p:cNvSpPr>
            <a:spLocks noChangeShapeType="1"/>
          </p:cNvSpPr>
          <p:nvPr/>
        </p:nvSpPr>
        <p:spPr bwMode="auto">
          <a:xfrm>
            <a:off x="6550025" y="2335213"/>
            <a:ext cx="0" cy="0"/>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84" name="Line 40"/>
          <p:cNvSpPr>
            <a:spLocks noChangeShapeType="1"/>
          </p:cNvSpPr>
          <p:nvPr/>
        </p:nvSpPr>
        <p:spPr bwMode="auto">
          <a:xfrm flipH="1">
            <a:off x="6421438" y="2382838"/>
            <a:ext cx="127000" cy="106362"/>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85" name="Line 39"/>
          <p:cNvSpPr>
            <a:spLocks noChangeShapeType="1"/>
          </p:cNvSpPr>
          <p:nvPr/>
        </p:nvSpPr>
        <p:spPr bwMode="auto">
          <a:xfrm>
            <a:off x="6548438" y="2382838"/>
            <a:ext cx="63500" cy="106362"/>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77" name="Freeform 37"/>
          <p:cNvSpPr>
            <a:spLocks/>
          </p:cNvSpPr>
          <p:nvPr/>
        </p:nvSpPr>
        <p:spPr bwMode="auto">
          <a:xfrm>
            <a:off x="7381875" y="1804988"/>
            <a:ext cx="1339850" cy="831850"/>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chemeClr val="accent6">
              <a:lumMod val="60000"/>
              <a:lumOff val="40000"/>
              <a:alpha val="30000"/>
            </a:schemeClr>
          </a:solidFill>
          <a:ln w="9525">
            <a:solidFill>
              <a:srgbClr val="000000"/>
            </a:solidFill>
            <a:round/>
            <a:headEnd/>
            <a:tailEnd/>
          </a:ln>
        </p:spPr>
        <p:txBody>
          <a:bodyPr/>
          <a:lstStyle/>
          <a:p>
            <a:pPr>
              <a:defRPr/>
            </a:pPr>
            <a:endParaRPr lang="es-MX"/>
          </a:p>
        </p:txBody>
      </p:sp>
      <p:sp>
        <p:nvSpPr>
          <p:cNvPr id="78" name="Text Box 36"/>
          <p:cNvSpPr txBox="1">
            <a:spLocks noChangeArrowheads="1"/>
          </p:cNvSpPr>
          <p:nvPr/>
        </p:nvSpPr>
        <p:spPr bwMode="auto">
          <a:xfrm>
            <a:off x="7742238" y="2051050"/>
            <a:ext cx="957262" cy="196850"/>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Times New Roman" panose="02020603050405020304" pitchFamily="18" charset="0"/>
              </a:rPr>
              <a:t>Entorno</a:t>
            </a:r>
            <a:endParaRPr lang="es-MX" altLang="es-MX" sz="1400" dirty="0">
              <a:ea typeface="Arial Unicode MS" panose="020B0604020202020204" pitchFamily="34" charset="-128"/>
              <a:cs typeface="Times New Roman" panose="02020603050405020304" pitchFamily="18" charset="0"/>
            </a:endParaRPr>
          </a:p>
        </p:txBody>
      </p:sp>
      <p:sp>
        <p:nvSpPr>
          <p:cNvPr id="75" name="Freeform 34"/>
          <p:cNvSpPr>
            <a:spLocks/>
          </p:cNvSpPr>
          <p:nvPr/>
        </p:nvSpPr>
        <p:spPr bwMode="auto">
          <a:xfrm rot="49363">
            <a:off x="6961188" y="2085975"/>
            <a:ext cx="407987" cy="198438"/>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lstStyle/>
          <a:p>
            <a:pPr>
              <a:defRPr/>
            </a:pPr>
            <a:endParaRPr lang="es-MX"/>
          </a:p>
        </p:txBody>
      </p:sp>
      <p:sp>
        <p:nvSpPr>
          <p:cNvPr id="76" name="AutoShape 33"/>
          <p:cNvSpPr>
            <a:spLocks noChangeArrowheads="1"/>
          </p:cNvSpPr>
          <p:nvPr/>
        </p:nvSpPr>
        <p:spPr bwMode="auto">
          <a:xfrm rot="49363">
            <a:off x="7205663" y="2166938"/>
            <a:ext cx="82550" cy="39687"/>
          </a:xfrm>
          <a:prstGeom prst="flowChartConnector">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73" name="Freeform 68"/>
          <p:cNvSpPr>
            <a:spLocks/>
          </p:cNvSpPr>
          <p:nvPr/>
        </p:nvSpPr>
        <p:spPr bwMode="auto">
          <a:xfrm>
            <a:off x="7027863" y="2392363"/>
            <a:ext cx="180975" cy="125412"/>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spAutoFit/>
          </a:bodyPr>
          <a:lstStyle/>
          <a:p>
            <a:pPr>
              <a:defRPr/>
            </a:pPr>
            <a:endParaRPr lang="es-MX"/>
          </a:p>
        </p:txBody>
      </p:sp>
      <p:sp>
        <p:nvSpPr>
          <p:cNvPr id="74" name="AutoShape 69"/>
          <p:cNvSpPr>
            <a:spLocks noChangeArrowheads="1"/>
          </p:cNvSpPr>
          <p:nvPr/>
        </p:nvSpPr>
        <p:spPr bwMode="auto">
          <a:xfrm>
            <a:off x="7099300" y="2389188"/>
            <a:ext cx="25400" cy="63500"/>
          </a:xfrm>
          <a:prstGeom prst="flowChartConnector">
            <a:avLst/>
          </a:prstGeom>
          <a:solidFill>
            <a:schemeClr val="accent6">
              <a:lumMod val="60000"/>
              <a:lumOff val="40000"/>
              <a:alpha val="30000"/>
            </a:schemeClr>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71" name="Text Box 70"/>
          <p:cNvSpPr txBox="1">
            <a:spLocks noChangeArrowheads="1"/>
          </p:cNvSpPr>
          <p:nvPr/>
        </p:nvSpPr>
        <p:spPr bwMode="auto">
          <a:xfrm>
            <a:off x="6786563" y="2328863"/>
            <a:ext cx="241300" cy="241300"/>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Times New Roman" panose="02020603050405020304" pitchFamily="18" charset="0"/>
            </a:endParaRPr>
          </a:p>
        </p:txBody>
      </p:sp>
      <p:sp>
        <p:nvSpPr>
          <p:cNvPr id="72" name="Text Box 71"/>
          <p:cNvSpPr txBox="1">
            <a:spLocks noChangeArrowheads="1"/>
          </p:cNvSpPr>
          <p:nvPr/>
        </p:nvSpPr>
        <p:spPr bwMode="auto">
          <a:xfrm>
            <a:off x="7207250" y="2335213"/>
            <a:ext cx="241300" cy="239712"/>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61" name="Elipse 60"/>
          <p:cNvSpPr/>
          <p:nvPr/>
        </p:nvSpPr>
        <p:spPr bwMode="auto">
          <a:xfrm>
            <a:off x="5678488" y="889000"/>
            <a:ext cx="3219450" cy="2266950"/>
          </a:xfrm>
          <a:prstGeom prst="ellipse">
            <a:avLst/>
          </a:prstGeom>
          <a:solidFill>
            <a:schemeClr val="accent6">
              <a:lumMod val="60000"/>
              <a:lumOff val="40000"/>
              <a:alpha val="3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cxnSp>
        <p:nvCxnSpPr>
          <p:cNvPr id="7" name="Conector recto de flecha 6"/>
          <p:cNvCxnSpPr>
            <a:endCxn id="61" idx="3"/>
          </p:cNvCxnSpPr>
          <p:nvPr/>
        </p:nvCxnSpPr>
        <p:spPr bwMode="auto">
          <a:xfrm flipV="1">
            <a:off x="5405438" y="2824163"/>
            <a:ext cx="744537" cy="606425"/>
          </a:xfrm>
          <a:prstGeom prst="straightConnector1">
            <a:avLst/>
          </a:prstGeom>
          <a:ln w="254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ángulo 1"/>
          <p:cNvSpPr>
            <a:spLocks noChangeArrowheads="1"/>
          </p:cNvSpPr>
          <p:nvPr/>
        </p:nvSpPr>
        <p:spPr bwMode="auto">
          <a:xfrm>
            <a:off x="293688" y="777875"/>
            <a:ext cx="615315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solidFill>
                  <a:srgbClr val="000000"/>
                </a:solidFill>
                <a:cs typeface="Times New Roman" panose="02020603050405020304" pitchFamily="18" charset="0"/>
              </a:rPr>
              <a:t>Perciben su entorno, </a:t>
            </a:r>
          </a:p>
          <a:p>
            <a:endParaRPr lang="es-ES" altLang="es-MX" sz="1400" dirty="0">
              <a:solidFill>
                <a:srgbClr val="000000"/>
              </a:solidFill>
              <a:cs typeface="Times New Roman" panose="02020603050405020304" pitchFamily="18" charset="0"/>
            </a:endParaRPr>
          </a:p>
          <a:p>
            <a:pPr lvl="1"/>
            <a:r>
              <a:rPr lang="es-ES" altLang="es-MX" dirty="0">
                <a:solidFill>
                  <a:srgbClr val="000000"/>
                </a:solidFill>
              </a:rPr>
              <a:t>crean una imagen del entorno</a:t>
            </a:r>
            <a:r>
              <a:rPr lang="es-ES" altLang="es-MX" dirty="0">
                <a:solidFill>
                  <a:srgbClr val="000000"/>
                </a:solidFill>
                <a:cs typeface="Times New Roman" panose="02020603050405020304" pitchFamily="18" charset="0"/>
              </a:rPr>
              <a:t>, </a:t>
            </a:r>
          </a:p>
          <a:p>
            <a:pPr lvl="1"/>
            <a:endParaRPr lang="es-ES" altLang="es-MX" sz="1400" dirty="0">
              <a:solidFill>
                <a:srgbClr val="000000"/>
              </a:solidFill>
              <a:cs typeface="Times New Roman" panose="02020603050405020304" pitchFamily="18" charset="0"/>
            </a:endParaRPr>
          </a:p>
          <a:p>
            <a:pPr lvl="1"/>
            <a:r>
              <a:rPr lang="es-ES" altLang="es-MX" dirty="0">
                <a:cs typeface="Times New Roman" panose="02020603050405020304" pitchFamily="18" charset="0"/>
              </a:rPr>
              <a:t>mantienen la imagen actualizada </a:t>
            </a:r>
          </a:p>
          <a:p>
            <a:pPr lvl="1"/>
            <a:endParaRPr lang="es-ES" altLang="es-MX" sz="1400" dirty="0">
              <a:cs typeface="Times New Roman" panose="02020603050405020304" pitchFamily="18" charset="0"/>
            </a:endParaRPr>
          </a:p>
          <a:p>
            <a:pPr lvl="1"/>
            <a:r>
              <a:rPr lang="es-ES" altLang="es-MX" dirty="0">
                <a:cs typeface="Times New Roman" panose="02020603050405020304" pitchFamily="18" charset="0"/>
              </a:rPr>
              <a:t>y la utilizan para interactuar con el entorno</a:t>
            </a:r>
          </a:p>
        </p:txBody>
      </p:sp>
      <p:sp>
        <p:nvSpPr>
          <p:cNvPr id="14339" name="Rectángulo 1"/>
          <p:cNvSpPr>
            <a:spLocks noChangeArrowheads="1"/>
          </p:cNvSpPr>
          <p:nvPr/>
        </p:nvSpPr>
        <p:spPr bwMode="auto">
          <a:xfrm>
            <a:off x="992188" y="30163"/>
            <a:ext cx="71580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3600" b="1" dirty="0">
                <a:cs typeface="Times New Roman" panose="02020603050405020304" pitchFamily="18" charset="0"/>
              </a:rPr>
              <a:t>Sistemas Conscientes de su entorno</a:t>
            </a:r>
          </a:p>
        </p:txBody>
      </p:sp>
      <p:sp>
        <p:nvSpPr>
          <p:cNvPr id="13316" name="Rectángulo 4"/>
          <p:cNvSpPr>
            <a:spLocks noChangeArrowheads="1"/>
          </p:cNvSpPr>
          <p:nvPr/>
        </p:nvSpPr>
        <p:spPr bwMode="auto">
          <a:xfrm>
            <a:off x="293688" y="3546475"/>
            <a:ext cx="5578475" cy="584200"/>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s-ES" altLang="es-MX" sz="3200" b="1" dirty="0">
                <a:solidFill>
                  <a:schemeClr val="accent6">
                    <a:lumMod val="40000"/>
                    <a:lumOff val="60000"/>
                  </a:schemeClr>
                </a:solidFill>
                <a:cs typeface="Times New Roman" panose="02020603050405020304" pitchFamily="18" charset="0"/>
              </a:rPr>
              <a:t>Perciben</a:t>
            </a:r>
            <a:r>
              <a:rPr lang="es-ES" altLang="es-MX" sz="2800" b="1" dirty="0">
                <a:solidFill>
                  <a:schemeClr val="accent6">
                    <a:lumMod val="40000"/>
                    <a:lumOff val="60000"/>
                  </a:schemeClr>
                </a:solidFill>
                <a:cs typeface="Times New Roman" panose="02020603050405020304" pitchFamily="18" charset="0"/>
              </a:rPr>
              <a:t> que Perciben su entorno,</a:t>
            </a:r>
            <a:r>
              <a:rPr lang="es-ES" altLang="es-MX" sz="2800" b="1" dirty="0">
                <a:solidFill>
                  <a:srgbClr val="000000"/>
                </a:solidFill>
                <a:cs typeface="Times New Roman" panose="02020603050405020304" pitchFamily="18" charset="0"/>
              </a:rPr>
              <a:t> </a:t>
            </a:r>
          </a:p>
        </p:txBody>
      </p:sp>
      <p:sp>
        <p:nvSpPr>
          <p:cNvPr id="3" name="Rectángulo 2"/>
          <p:cNvSpPr>
            <a:spLocks noChangeArrowheads="1"/>
          </p:cNvSpPr>
          <p:nvPr/>
        </p:nvSpPr>
        <p:spPr bwMode="auto">
          <a:xfrm>
            <a:off x="487363" y="4130675"/>
            <a:ext cx="8656637" cy="1754188"/>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s-ES" altLang="es-MX" sz="2800" b="1" dirty="0">
                <a:solidFill>
                  <a:schemeClr val="accent6">
                    <a:lumMod val="40000"/>
                    <a:lumOff val="60000"/>
                  </a:schemeClr>
                </a:solidFill>
                <a:cs typeface="Times New Roman" panose="02020603050405020304" pitchFamily="18" charset="0"/>
              </a:rPr>
              <a:t>Perciben que </a:t>
            </a:r>
            <a:r>
              <a:rPr lang="es-ES" altLang="es-MX" sz="2800" b="1" dirty="0">
                <a:solidFill>
                  <a:schemeClr val="accent6">
                    <a:lumMod val="40000"/>
                    <a:lumOff val="60000"/>
                  </a:schemeClr>
                </a:solidFill>
              </a:rPr>
              <a:t>crean una imagen del entorno</a:t>
            </a:r>
            <a:r>
              <a:rPr lang="es-ES" altLang="es-MX" sz="2800" b="1" dirty="0">
                <a:solidFill>
                  <a:schemeClr val="accent6">
                    <a:lumMod val="40000"/>
                    <a:lumOff val="60000"/>
                  </a:schemeClr>
                </a:solidFill>
                <a:cs typeface="Times New Roman" panose="02020603050405020304" pitchFamily="18" charset="0"/>
              </a:rPr>
              <a:t>, </a:t>
            </a:r>
          </a:p>
          <a:p>
            <a:pPr>
              <a:defRPr/>
            </a:pPr>
            <a:endParaRPr lang="es-ES" altLang="es-MX" sz="1200" b="1" dirty="0">
              <a:solidFill>
                <a:schemeClr val="accent6">
                  <a:lumMod val="40000"/>
                  <a:lumOff val="60000"/>
                </a:schemeClr>
              </a:solidFill>
              <a:cs typeface="Times New Roman" panose="02020603050405020304" pitchFamily="18" charset="0"/>
            </a:endParaRPr>
          </a:p>
          <a:p>
            <a:pPr>
              <a:defRPr/>
            </a:pPr>
            <a:r>
              <a:rPr lang="es-ES" altLang="es-MX" sz="2800" b="1" dirty="0">
                <a:solidFill>
                  <a:schemeClr val="accent6">
                    <a:lumMod val="40000"/>
                    <a:lumOff val="60000"/>
                  </a:schemeClr>
                </a:solidFill>
                <a:cs typeface="Times New Roman" panose="02020603050405020304" pitchFamily="18" charset="0"/>
              </a:rPr>
              <a:t>Perciben que mantienen la imagen actualizada </a:t>
            </a:r>
          </a:p>
          <a:p>
            <a:pPr>
              <a:defRPr/>
            </a:pPr>
            <a:endParaRPr lang="es-ES" altLang="es-MX" sz="1200" b="1" dirty="0">
              <a:solidFill>
                <a:schemeClr val="accent6">
                  <a:lumMod val="40000"/>
                  <a:lumOff val="60000"/>
                </a:schemeClr>
              </a:solidFill>
              <a:cs typeface="Times New Roman" panose="02020603050405020304" pitchFamily="18" charset="0"/>
            </a:endParaRPr>
          </a:p>
          <a:p>
            <a:pPr>
              <a:defRPr/>
            </a:pPr>
            <a:r>
              <a:rPr lang="es-ES" altLang="es-MX" sz="2800" b="1" dirty="0">
                <a:solidFill>
                  <a:schemeClr val="accent6">
                    <a:lumMod val="40000"/>
                    <a:lumOff val="60000"/>
                  </a:schemeClr>
                </a:solidFill>
                <a:cs typeface="Times New Roman" panose="02020603050405020304" pitchFamily="18" charset="0"/>
              </a:rPr>
              <a:t>Perciben que la utilizan para interactuar con el entorno</a:t>
            </a:r>
          </a:p>
        </p:txBody>
      </p:sp>
      <p:sp>
        <p:nvSpPr>
          <p:cNvPr id="2" name="Rectángulo 1"/>
          <p:cNvSpPr>
            <a:spLocks noChangeArrowheads="1"/>
          </p:cNvSpPr>
          <p:nvPr/>
        </p:nvSpPr>
        <p:spPr bwMode="auto">
          <a:xfrm>
            <a:off x="112713" y="-58738"/>
            <a:ext cx="1108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a:t>
            </a:r>
            <a:endParaRPr lang="es-MX" altLang="es-MX" sz="3600" dirty="0"/>
          </a:p>
        </p:txBody>
      </p:sp>
      <p:sp>
        <p:nvSpPr>
          <p:cNvPr id="4" name="Rectángulo 3"/>
          <p:cNvSpPr>
            <a:spLocks noChangeArrowheads="1"/>
          </p:cNvSpPr>
          <p:nvPr/>
        </p:nvSpPr>
        <p:spPr bwMode="auto">
          <a:xfrm>
            <a:off x="7923213" y="-73025"/>
            <a:ext cx="11080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a:t>
            </a:r>
            <a:endParaRPr lang="es-MX" altLang="es-MX" sz="3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3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P spid="3" grpId="0" animBg="1"/>
      <p:bldP spid="2"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upo 31"/>
          <p:cNvGrpSpPr/>
          <p:nvPr/>
        </p:nvGrpSpPr>
        <p:grpSpPr>
          <a:xfrm>
            <a:off x="5216694" y="142693"/>
            <a:ext cx="3527256" cy="1700395"/>
            <a:chOff x="2043113" y="701676"/>
            <a:chExt cx="4186237" cy="2784475"/>
          </a:xfrm>
        </p:grpSpPr>
        <p:grpSp>
          <p:nvGrpSpPr>
            <p:cNvPr id="2" name="Grupo 1"/>
            <p:cNvGrpSpPr>
              <a:grpSpLocks/>
            </p:cNvGrpSpPr>
            <p:nvPr/>
          </p:nvGrpSpPr>
          <p:grpSpPr bwMode="auto">
            <a:xfrm>
              <a:off x="2043113" y="701676"/>
              <a:ext cx="3793046" cy="1434427"/>
              <a:chOff x="2043113" y="573088"/>
              <a:chExt cx="6300168" cy="2159000"/>
            </a:xfrm>
          </p:grpSpPr>
          <p:grpSp>
            <p:nvGrpSpPr>
              <p:cNvPr id="3" name="Grupo 1"/>
              <p:cNvGrpSpPr>
                <a:grpSpLocks/>
              </p:cNvGrpSpPr>
              <p:nvPr/>
            </p:nvGrpSpPr>
            <p:grpSpPr bwMode="auto">
              <a:xfrm>
                <a:off x="2043113" y="573088"/>
                <a:ext cx="6300168" cy="1630362"/>
                <a:chOff x="2043113" y="573088"/>
                <a:chExt cx="6300168" cy="1630362"/>
              </a:xfrm>
            </p:grpSpPr>
            <p:sp>
              <p:nvSpPr>
                <p:cNvPr id="6" name="Freeform 29"/>
                <p:cNvSpPr>
                  <a:spLocks/>
                </p:cNvSpPr>
                <p:nvPr/>
              </p:nvSpPr>
              <p:spPr bwMode="auto">
                <a:xfrm>
                  <a:off x="2043113" y="573088"/>
                  <a:ext cx="3687762" cy="1630362"/>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solidFill>
                    <a:srgbClr val="000000"/>
                  </a:solidFill>
                  <a:round/>
                  <a:headEnd/>
                  <a:tailEnd/>
                </a:ln>
              </p:spPr>
              <p:txBody>
                <a:bodyPr/>
                <a:lstStyle/>
                <a:p>
                  <a:pPr>
                    <a:defRPr/>
                  </a:pPr>
                  <a:endParaRPr lang="es-MX"/>
                </a:p>
              </p:txBody>
            </p:sp>
            <p:sp>
              <p:nvSpPr>
                <p:cNvPr id="7" name="Text Box 28"/>
                <p:cNvSpPr txBox="1">
                  <a:spLocks noChangeArrowheads="1"/>
                </p:cNvSpPr>
                <p:nvPr/>
              </p:nvSpPr>
              <p:spPr bwMode="auto">
                <a:xfrm>
                  <a:off x="2417329" y="1025525"/>
                  <a:ext cx="5925952" cy="88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800" b="1" dirty="0">
                      <a:latin typeface="Courier"/>
                      <a:ea typeface="Arial Unicode MS" panose="020B0604020202020204" pitchFamily="34" charset="-128"/>
                      <a:cs typeface="Arial Unicode MS" panose="020B0604020202020204" pitchFamily="34" charset="-128"/>
                    </a:rPr>
                    <a:t>Imagen del entorno</a:t>
                  </a:r>
                  <a:endParaRPr lang="es-MX" altLang="es-MX" sz="1800" dirty="0">
                    <a:ea typeface="Arial Unicode MS" panose="020B0604020202020204" pitchFamily="34" charset="-128"/>
                    <a:cs typeface="Times New Roman" panose="02020603050405020304" pitchFamily="18" charset="0"/>
                  </a:endParaRPr>
                </a:p>
              </p:txBody>
            </p:sp>
          </p:grpSp>
          <p:sp>
            <p:nvSpPr>
              <p:cNvPr id="4" name="Line 26"/>
              <p:cNvSpPr>
                <a:spLocks noChangeShapeType="1"/>
              </p:cNvSpPr>
              <p:nvPr/>
            </p:nvSpPr>
            <p:spPr bwMode="auto">
              <a:xfrm flipV="1">
                <a:off x="3181002" y="2249488"/>
                <a:ext cx="0" cy="482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MX"/>
              </a:p>
            </p:txBody>
          </p:sp>
          <p:sp>
            <p:nvSpPr>
              <p:cNvPr id="5" name="Text Box 25"/>
              <p:cNvSpPr txBox="1">
                <a:spLocks noChangeArrowheads="1"/>
              </p:cNvSpPr>
              <p:nvPr/>
            </p:nvSpPr>
            <p:spPr bwMode="auto">
              <a:xfrm>
                <a:off x="4481448" y="1868487"/>
                <a:ext cx="1420475" cy="536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600" b="1" dirty="0">
                    <a:ea typeface="Arial Unicode MS" panose="020B0604020202020204" pitchFamily="34" charset="-128"/>
                    <a:cs typeface="Arial Unicode MS" panose="020B0604020202020204" pitchFamily="34" charset="-128"/>
                  </a:rPr>
                  <a:t>A[R]</a:t>
                </a:r>
                <a:endParaRPr lang="en-US" altLang="es-MX" sz="1600" dirty="0">
                  <a:ea typeface="Arial Unicode MS" panose="020B0604020202020204" pitchFamily="34" charset="-128"/>
                  <a:cs typeface="Times New Roman" panose="02020603050405020304" pitchFamily="18" charset="0"/>
                </a:endParaRPr>
              </a:p>
            </p:txBody>
          </p:sp>
        </p:grpSp>
        <p:sp>
          <p:nvSpPr>
            <p:cNvPr id="9" name="Text Box 31"/>
            <p:cNvSpPr txBox="1">
              <a:spLocks noChangeArrowheads="1"/>
            </p:cNvSpPr>
            <p:nvPr/>
          </p:nvSpPr>
          <p:spPr bwMode="auto">
            <a:xfrm>
              <a:off x="2287788" y="3131763"/>
              <a:ext cx="391506" cy="303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800" b="1" dirty="0">
                  <a:ea typeface="Arial Unicode MS" panose="020B0604020202020204" pitchFamily="34" charset="-128"/>
                  <a:cs typeface="Arial Unicode MS" panose="020B0604020202020204" pitchFamily="34" charset="-128"/>
                </a:rPr>
                <a:t>A</a:t>
              </a:r>
              <a:endParaRPr lang="en-US" altLang="es-MX" sz="1800" dirty="0">
                <a:ea typeface="Arial Unicode MS" panose="020B0604020202020204" pitchFamily="34" charset="-128"/>
                <a:cs typeface="Arial Unicode MS" panose="020B0604020202020204" pitchFamily="34" charset="-128"/>
              </a:endParaRPr>
            </a:p>
            <a:p>
              <a:endParaRPr lang="en-US" altLang="es-MX" dirty="0">
                <a:ea typeface="Arial Unicode MS" panose="020B0604020202020204" pitchFamily="34" charset="-128"/>
                <a:cs typeface="Times New Roman" panose="02020603050405020304" pitchFamily="18" charset="0"/>
              </a:endParaRPr>
            </a:p>
          </p:txBody>
        </p:sp>
        <p:sp>
          <p:nvSpPr>
            <p:cNvPr id="10" name="Text Box 30"/>
            <p:cNvSpPr txBox="1">
              <a:spLocks noChangeArrowheads="1"/>
            </p:cNvSpPr>
            <p:nvPr/>
          </p:nvSpPr>
          <p:spPr bwMode="auto">
            <a:xfrm>
              <a:off x="4636820" y="3131763"/>
              <a:ext cx="391506" cy="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800" b="1" dirty="0">
                  <a:ea typeface="Arial Unicode MS" panose="020B0604020202020204" pitchFamily="34" charset="-128"/>
                  <a:cs typeface="Arial Unicode MS" panose="020B0604020202020204" pitchFamily="34" charset="-128"/>
                </a:rPr>
                <a:t>R</a:t>
              </a:r>
              <a:endParaRPr lang="en-US" altLang="es-MX" sz="1800" dirty="0">
                <a:ea typeface="Arial Unicode MS" panose="020B0604020202020204" pitchFamily="34" charset="-128"/>
                <a:cs typeface="Times New Roman" panose="02020603050405020304" pitchFamily="18" charset="0"/>
              </a:endParaRPr>
            </a:p>
          </p:txBody>
        </p:sp>
        <p:grpSp>
          <p:nvGrpSpPr>
            <p:cNvPr id="11" name="Group 38"/>
            <p:cNvGrpSpPr>
              <a:grpSpLocks/>
            </p:cNvGrpSpPr>
            <p:nvPr/>
          </p:nvGrpSpPr>
          <p:grpSpPr bwMode="auto">
            <a:xfrm>
              <a:off x="2487619" y="2144540"/>
              <a:ext cx="381310" cy="779442"/>
              <a:chOff x="2968" y="5758"/>
              <a:chExt cx="670" cy="1632"/>
            </a:xfrm>
          </p:grpSpPr>
          <p:sp>
            <p:nvSpPr>
              <p:cNvPr id="24" name="Oval 45"/>
              <p:cNvSpPr>
                <a:spLocks noChangeArrowheads="1"/>
              </p:cNvSpPr>
              <p:nvPr/>
            </p:nvSpPr>
            <p:spPr bwMode="auto">
              <a:xfrm>
                <a:off x="3032" y="5758"/>
                <a:ext cx="606" cy="486"/>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25" name="Line 44"/>
              <p:cNvSpPr>
                <a:spLocks noChangeShapeType="1"/>
              </p:cNvSpPr>
              <p:nvPr/>
            </p:nvSpPr>
            <p:spPr bwMode="auto">
              <a:xfrm>
                <a:off x="3335" y="6246"/>
                <a:ext cx="0" cy="8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6" name="Line 43"/>
              <p:cNvSpPr>
                <a:spLocks noChangeShapeType="1"/>
              </p:cNvSpPr>
              <p:nvPr/>
            </p:nvSpPr>
            <p:spPr bwMode="auto">
              <a:xfrm flipH="1">
                <a:off x="3032"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7" name="Line 42"/>
              <p:cNvSpPr>
                <a:spLocks noChangeShapeType="1"/>
              </p:cNvSpPr>
              <p:nvPr/>
            </p:nvSpPr>
            <p:spPr bwMode="auto">
              <a:xfrm>
                <a:off x="3335" y="6572"/>
                <a:ext cx="303" cy="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8" name="Line 41"/>
              <p:cNvSpPr>
                <a:spLocks noChangeShapeType="1"/>
              </p:cNvSpPr>
              <p:nvPr/>
            </p:nvSpPr>
            <p:spPr bwMode="auto">
              <a:xfrm>
                <a:off x="3335" y="6866"/>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9" name="Line 40"/>
              <p:cNvSpPr>
                <a:spLocks noChangeShapeType="1"/>
              </p:cNvSpPr>
              <p:nvPr/>
            </p:nvSpPr>
            <p:spPr bwMode="auto">
              <a:xfrm flipH="1">
                <a:off x="2968" y="7028"/>
                <a:ext cx="362"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0" name="Line 39"/>
              <p:cNvSpPr>
                <a:spLocks noChangeShapeType="1"/>
              </p:cNvSpPr>
              <p:nvPr/>
            </p:nvSpPr>
            <p:spPr bwMode="auto">
              <a:xfrm>
                <a:off x="3330" y="7028"/>
                <a:ext cx="181" cy="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grpSp>
        <p:grpSp>
          <p:nvGrpSpPr>
            <p:cNvPr id="12" name="Group 64"/>
            <p:cNvGrpSpPr>
              <a:grpSpLocks/>
            </p:cNvGrpSpPr>
            <p:nvPr/>
          </p:nvGrpSpPr>
          <p:grpSpPr bwMode="auto">
            <a:xfrm>
              <a:off x="4049562" y="1815466"/>
              <a:ext cx="2179788" cy="1348994"/>
              <a:chOff x="2880" y="2160"/>
              <a:chExt cx="2138" cy="1279"/>
            </a:xfrm>
          </p:grpSpPr>
          <p:sp>
            <p:nvSpPr>
              <p:cNvPr id="22" name="Freeform 37"/>
              <p:cNvSpPr>
                <a:spLocks/>
              </p:cNvSpPr>
              <p:nvPr/>
            </p:nvSpPr>
            <p:spPr bwMode="auto">
              <a:xfrm>
                <a:off x="2880" y="2160"/>
                <a:ext cx="2138" cy="1279"/>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solidFill>
                  <a:srgbClr val="000000"/>
                </a:solidFill>
                <a:round/>
                <a:headEnd/>
                <a:tailEnd/>
              </a:ln>
            </p:spPr>
            <p:txBody>
              <a:bodyPr/>
              <a:lstStyle/>
              <a:p>
                <a:endParaRPr lang="es-MX"/>
              </a:p>
            </p:txBody>
          </p:sp>
          <p:sp>
            <p:nvSpPr>
              <p:cNvPr id="23" name="Text Box 36"/>
              <p:cNvSpPr txBox="1">
                <a:spLocks noChangeArrowheads="1"/>
              </p:cNvSpPr>
              <p:nvPr/>
            </p:nvSpPr>
            <p:spPr bwMode="auto">
              <a:xfrm>
                <a:off x="3594" y="2564"/>
                <a:ext cx="1424"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800" b="1" dirty="0">
                    <a:latin typeface="Courier"/>
                    <a:ea typeface="Arial Unicode MS" panose="020B0604020202020204" pitchFamily="34" charset="-128"/>
                    <a:cs typeface="Times New Roman" panose="02020603050405020304" pitchFamily="18" charset="0"/>
                  </a:rPr>
                  <a:t>Entorno</a:t>
                </a:r>
                <a:endParaRPr lang="es-MX" altLang="es-MX" sz="1800" dirty="0">
                  <a:ea typeface="Arial Unicode MS" panose="020B0604020202020204" pitchFamily="34" charset="-128"/>
                  <a:cs typeface="Times New Roman" panose="02020603050405020304" pitchFamily="18" charset="0"/>
                </a:endParaRPr>
              </a:p>
            </p:txBody>
          </p:sp>
        </p:grpSp>
        <p:grpSp>
          <p:nvGrpSpPr>
            <p:cNvPr id="13" name="Group 32"/>
            <p:cNvGrpSpPr>
              <a:grpSpLocks/>
            </p:cNvGrpSpPr>
            <p:nvPr/>
          </p:nvGrpSpPr>
          <p:grpSpPr bwMode="auto">
            <a:xfrm rot="49363">
              <a:off x="3278520" y="2441450"/>
              <a:ext cx="665763" cy="320637"/>
              <a:chOff x="3873" y="12820"/>
              <a:chExt cx="905" cy="905"/>
            </a:xfrm>
          </p:grpSpPr>
          <p:sp>
            <p:nvSpPr>
              <p:cNvPr id="20" name="Freeform 34"/>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lstStyle/>
              <a:p>
                <a:endParaRPr lang="es-MX"/>
              </a:p>
            </p:txBody>
          </p:sp>
          <p:sp>
            <p:nvSpPr>
              <p:cNvPr id="21" name="AutoShape 33"/>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grpSp>
        <p:grpSp>
          <p:nvGrpSpPr>
            <p:cNvPr id="14" name="Group 66"/>
            <p:cNvGrpSpPr>
              <a:grpSpLocks/>
            </p:cNvGrpSpPr>
            <p:nvPr/>
          </p:nvGrpSpPr>
          <p:grpSpPr bwMode="auto">
            <a:xfrm>
              <a:off x="3087270" y="2856480"/>
              <a:ext cx="1076640" cy="338567"/>
              <a:chOff x="4176" y="1200"/>
              <a:chExt cx="1056" cy="321"/>
            </a:xfrm>
          </p:grpSpPr>
          <p:grpSp>
            <p:nvGrpSpPr>
              <p:cNvPr id="15" name="Group 67"/>
              <p:cNvGrpSpPr>
                <a:grpSpLocks/>
              </p:cNvGrpSpPr>
              <p:nvPr/>
            </p:nvGrpSpPr>
            <p:grpSpPr bwMode="auto">
              <a:xfrm>
                <a:off x="4512" y="1248"/>
                <a:ext cx="288" cy="192"/>
                <a:chOff x="3873" y="12820"/>
                <a:chExt cx="905" cy="905"/>
              </a:xfrm>
            </p:grpSpPr>
            <p:sp>
              <p:nvSpPr>
                <p:cNvPr id="18" name="Freeform 68"/>
                <p:cNvSpPr>
                  <a:spLocks/>
                </p:cNvSpPr>
                <p:nvPr/>
              </p:nvSpPr>
              <p:spPr bwMode="auto">
                <a:xfrm>
                  <a:off x="3873" y="12820"/>
                  <a:ext cx="905" cy="905"/>
                </a:xfrm>
                <a:custGeom>
                  <a:avLst/>
                  <a:gdLst>
                    <a:gd name="T0" fmla="*/ 0 w 422"/>
                    <a:gd name="T1" fmla="*/ 2147483646 h 422"/>
                    <a:gd name="T2" fmla="*/ 2147483646 w 422"/>
                    <a:gd name="T3" fmla="*/ 2147483646 h 422"/>
                    <a:gd name="T4" fmla="*/ 2147483646 w 422"/>
                    <a:gd name="T5" fmla="*/ 2147483646 h 422"/>
                    <a:gd name="T6" fmla="*/ 0 w 422"/>
                    <a:gd name="T7" fmla="*/ 2147483646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solidFill>
                    <a:srgbClr val="000000"/>
                  </a:solidFill>
                  <a:round/>
                  <a:headEnd/>
                  <a:tailEnd/>
                </a:ln>
              </p:spPr>
              <p:txBody>
                <a:bodyPr>
                  <a:spAutoFit/>
                </a:bodyPr>
                <a:lstStyle/>
                <a:p>
                  <a:endParaRPr lang="es-MX"/>
                </a:p>
              </p:txBody>
            </p:sp>
            <p:sp>
              <p:nvSpPr>
                <p:cNvPr id="19" name="AutoShape 69"/>
                <p:cNvSpPr>
                  <a:spLocks noChangeArrowheads="1"/>
                </p:cNvSpPr>
                <p:nvPr/>
              </p:nvSpPr>
              <p:spPr bwMode="auto">
                <a:xfrm>
                  <a:off x="4416" y="13182"/>
                  <a:ext cx="181" cy="181"/>
                </a:xfrm>
                <a:prstGeom prst="flowChartConnector">
                  <a:avLst/>
                </a:prstGeom>
                <a:solidFill>
                  <a:srgbClr val="000000"/>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grpSp>
          <p:sp>
            <p:nvSpPr>
              <p:cNvPr id="16" name="Text Box 70"/>
              <p:cNvSpPr txBox="1">
                <a:spLocks noChangeArrowheads="1"/>
              </p:cNvSpPr>
              <p:nvPr/>
            </p:nvSpPr>
            <p:spPr bwMode="auto">
              <a:xfrm>
                <a:off x="4176"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600" b="1" dirty="0">
                    <a:ea typeface="Arial Unicode MS" panose="020B0604020202020204" pitchFamily="34" charset="-128"/>
                    <a:cs typeface="Arial Unicode MS" panose="020B0604020202020204" pitchFamily="34" charset="-128"/>
                  </a:rPr>
                  <a:t>A</a:t>
                </a:r>
                <a:endParaRPr lang="en-US" altLang="es-MX" sz="1600" dirty="0">
                  <a:ea typeface="Arial Unicode MS" panose="020B0604020202020204" pitchFamily="34" charset="-128"/>
                  <a:cs typeface="Times New Roman" panose="02020603050405020304" pitchFamily="18" charset="0"/>
                </a:endParaRPr>
              </a:p>
            </p:txBody>
          </p:sp>
          <p:sp>
            <p:nvSpPr>
              <p:cNvPr id="17" name="Text Box 71"/>
              <p:cNvSpPr txBox="1">
                <a:spLocks noChangeArrowheads="1"/>
              </p:cNvSpPr>
              <p:nvPr/>
            </p:nvSpPr>
            <p:spPr bwMode="auto">
              <a:xfrm>
                <a:off x="4848" y="1200"/>
                <a:ext cx="384"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MX" altLang="es-MX" sz="1600" b="1" dirty="0">
                    <a:ea typeface="Arial Unicode MS" panose="020B0604020202020204" pitchFamily="34" charset="-128"/>
                    <a:cs typeface="Arial Unicode MS" panose="020B0604020202020204" pitchFamily="34" charset="-128"/>
                  </a:rPr>
                  <a:t>R</a:t>
                </a:r>
                <a:endParaRPr lang="en-US" altLang="es-MX" sz="1600" dirty="0">
                  <a:ea typeface="Arial Unicode MS" panose="020B0604020202020204" pitchFamily="34" charset="-128"/>
                  <a:cs typeface="Times New Roman" panose="02020603050405020304" pitchFamily="18" charset="0"/>
                </a:endParaRPr>
              </a:p>
            </p:txBody>
          </p:sp>
        </p:grpSp>
      </p:grpSp>
      <p:sp>
        <p:nvSpPr>
          <p:cNvPr id="33" name="Rectángulo 32"/>
          <p:cNvSpPr/>
          <p:nvPr/>
        </p:nvSpPr>
        <p:spPr>
          <a:xfrm>
            <a:off x="494057" y="37863"/>
            <a:ext cx="4193292" cy="2123658"/>
          </a:xfrm>
          <a:prstGeom prst="rect">
            <a:avLst/>
          </a:prstGeom>
        </p:spPr>
        <p:txBody>
          <a:bodyPr wrap="square">
            <a:spAutoFit/>
          </a:bodyPr>
          <a:lstStyle/>
          <a:p>
            <a:r>
              <a:rPr lang="es-ES" sz="2800" b="1" dirty="0">
                <a:solidFill>
                  <a:srgbClr val="000000"/>
                </a:solidFill>
              </a:rPr>
              <a:t>A que nos referimos con </a:t>
            </a:r>
          </a:p>
          <a:p>
            <a:r>
              <a:rPr lang="es-ES" sz="2800" dirty="0">
                <a:solidFill>
                  <a:srgbClr val="000000"/>
                </a:solidFill>
              </a:rPr>
              <a:t>Entorno</a:t>
            </a:r>
          </a:p>
          <a:p>
            <a:endParaRPr lang="es-ES" sz="800" dirty="0">
              <a:solidFill>
                <a:srgbClr val="000000"/>
              </a:solidFill>
            </a:endParaRPr>
          </a:p>
          <a:p>
            <a:r>
              <a:rPr lang="es-ES" sz="2800" dirty="0">
                <a:solidFill>
                  <a:srgbClr val="000000"/>
                </a:solidFill>
              </a:rPr>
              <a:t>Percepción</a:t>
            </a:r>
          </a:p>
          <a:p>
            <a:endParaRPr lang="es-ES" sz="800" dirty="0">
              <a:solidFill>
                <a:srgbClr val="000000"/>
              </a:solidFill>
            </a:endParaRPr>
          </a:p>
          <a:p>
            <a:r>
              <a:rPr lang="es-ES" sz="2800" dirty="0">
                <a:solidFill>
                  <a:srgbClr val="000000"/>
                </a:solidFill>
              </a:rPr>
              <a:t>Imagen del Entorno</a:t>
            </a:r>
          </a:p>
        </p:txBody>
      </p:sp>
      <p:sp>
        <p:nvSpPr>
          <p:cNvPr id="34" name="Rectángulo 33"/>
          <p:cNvSpPr/>
          <p:nvPr/>
        </p:nvSpPr>
        <p:spPr>
          <a:xfrm>
            <a:off x="0" y="3900780"/>
            <a:ext cx="9144000" cy="2957220"/>
          </a:xfrm>
          <a:prstGeom prst="rect">
            <a:avLst/>
          </a:prstGeom>
        </p:spPr>
        <p:txBody>
          <a:bodyPr wrap="square">
            <a:spAutoFit/>
          </a:bodyPr>
          <a:lstStyle/>
          <a:p>
            <a:pPr>
              <a:lnSpc>
                <a:spcPct val="107000"/>
              </a:lnSpc>
              <a:spcAft>
                <a:spcPts val="0"/>
              </a:spcAft>
            </a:pPr>
            <a:r>
              <a:rPr lang="es-ES" sz="1800" dirty="0">
                <a:ea typeface="Calibri" panose="020F0502020204030204" pitchFamily="34" charset="0"/>
                <a:cs typeface="Times New Roman" panose="02020603050405020304" pitchFamily="18" charset="0"/>
              </a:rPr>
              <a:t>los </a:t>
            </a:r>
            <a:r>
              <a:rPr lang="es-ES" b="1" dirty="0">
                <a:ea typeface="Calibri" panose="020F0502020204030204" pitchFamily="34" charset="0"/>
                <a:cs typeface="Times New Roman" panose="02020603050405020304" pitchFamily="18" charset="0"/>
              </a:rPr>
              <a:t>mecanismos de percepción </a:t>
            </a:r>
            <a:r>
              <a:rPr lang="es-ES" sz="1800" dirty="0">
                <a:ea typeface="Calibri" panose="020F0502020204030204" pitchFamily="34" charset="0"/>
                <a:cs typeface="Times New Roman" panose="02020603050405020304" pitchFamily="18" charset="0"/>
              </a:rPr>
              <a:t>incluyen y permiten percibir los sentidos, el dolor, los cambios hormonales, el miedo, alegría, los mecanismos de búsqueda, situación social, política, económica, la música, arte, amor, sentimientos, la información y situación en una ciudad, red social, universo, escuela, red neuronal, matriz, buscar en internet, en una casa, en una ciencia, en una BD, detección de trabajos plagiados, en una computadora, etc., o múltiples combinaciones</a:t>
            </a:r>
            <a:endParaRPr lang="es-MX" sz="1800" dirty="0">
              <a:ea typeface="Calibri" panose="020F0502020204030204" pitchFamily="34" charset="0"/>
              <a:cs typeface="Times New Roman" panose="02020603050405020304" pitchFamily="18" charset="0"/>
            </a:endParaRPr>
          </a:p>
          <a:p>
            <a:pPr>
              <a:lnSpc>
                <a:spcPct val="107000"/>
              </a:lnSpc>
              <a:spcAft>
                <a:spcPts val="0"/>
              </a:spcAft>
            </a:pPr>
            <a:r>
              <a:rPr lang="es-ES" sz="1000" dirty="0">
                <a:ea typeface="Calibri" panose="020F0502020204030204" pitchFamily="34" charset="0"/>
                <a:cs typeface="Times New Roman" panose="02020603050405020304" pitchFamily="18" charset="0"/>
              </a:rPr>
              <a:t> </a:t>
            </a:r>
            <a:r>
              <a:rPr lang="es-ES" sz="1800" dirty="0">
                <a:ea typeface="Calibri" panose="020F0502020204030204" pitchFamily="34" charset="0"/>
                <a:cs typeface="Times New Roman" panose="02020603050405020304" pitchFamily="18" charset="0"/>
              </a:rPr>
              <a:t>la </a:t>
            </a:r>
            <a:r>
              <a:rPr lang="es-ES" b="1" dirty="0">
                <a:ea typeface="Calibri" panose="020F0502020204030204" pitchFamily="34" charset="0"/>
                <a:cs typeface="Times New Roman" panose="02020603050405020304" pitchFamily="18" charset="0"/>
              </a:rPr>
              <a:t>representación del entorno </a:t>
            </a:r>
            <a:r>
              <a:rPr lang="es-ES" sz="1800" dirty="0">
                <a:ea typeface="Calibri" panose="020F0502020204030204" pitchFamily="34" charset="0"/>
                <a:cs typeface="Times New Roman" panose="02020603050405020304" pitchFamily="18" charset="0"/>
              </a:rPr>
              <a:t>puede ser una gramática, sistema, red neuronal, algoritmo, matriz, mapa, descripción, máquina de Turing, modelo físico, matemático, una ecuación, analógica, digital, propuesta filosófica, melodía, cuadro, idea, texto, comida, internet, etc., o una combinación de múltiples mecanismos de éstos u otros.</a:t>
            </a:r>
            <a:endParaRPr lang="es-MX" sz="1800" dirty="0">
              <a:ea typeface="Calibri" panose="020F0502020204030204" pitchFamily="34" charset="0"/>
              <a:cs typeface="Times New Roman" panose="02020603050405020304" pitchFamily="18" charset="0"/>
            </a:endParaRPr>
          </a:p>
        </p:txBody>
      </p:sp>
      <p:sp>
        <p:nvSpPr>
          <p:cNvPr id="35" name="Rectángulo 34"/>
          <p:cNvSpPr/>
          <p:nvPr/>
        </p:nvSpPr>
        <p:spPr>
          <a:xfrm>
            <a:off x="0" y="1991012"/>
            <a:ext cx="9144000" cy="1969322"/>
          </a:xfrm>
          <a:prstGeom prst="rect">
            <a:avLst/>
          </a:prstGeom>
        </p:spPr>
        <p:txBody>
          <a:bodyPr wrap="square">
            <a:spAutoFit/>
          </a:bodyPr>
          <a:lstStyle/>
          <a:p>
            <a:pPr>
              <a:lnSpc>
                <a:spcPct val="107000"/>
              </a:lnSpc>
              <a:spcAft>
                <a:spcPts val="0"/>
              </a:spcAft>
            </a:pPr>
            <a:r>
              <a:rPr lang="es-ES" b="1" dirty="0">
                <a:ea typeface="Calibri" panose="020F0502020204030204" pitchFamily="34" charset="0"/>
                <a:cs typeface="Times New Roman" panose="02020603050405020304" pitchFamily="18" charset="0"/>
              </a:rPr>
              <a:t>Entorno</a:t>
            </a:r>
            <a:r>
              <a:rPr lang="es-ES" dirty="0">
                <a:ea typeface="Calibri" panose="020F0502020204030204" pitchFamily="34" charset="0"/>
                <a:cs typeface="Times New Roman" panose="02020603050405020304" pitchFamily="18" charset="0"/>
              </a:rPr>
              <a:t> </a:t>
            </a:r>
            <a:r>
              <a:rPr lang="es-ES" dirty="0"/>
              <a:t>todo lo que nos rodea incluyendo nuestra imagen de la realidad</a:t>
            </a:r>
            <a:endParaRPr lang="es-MX" dirty="0"/>
          </a:p>
          <a:p>
            <a:pPr>
              <a:lnSpc>
                <a:spcPct val="107000"/>
              </a:lnSpc>
              <a:spcAft>
                <a:spcPts val="0"/>
              </a:spcAft>
            </a:pPr>
            <a:r>
              <a:rPr lang="es-ES" sz="1800" dirty="0">
                <a:ea typeface="Calibri" panose="020F0502020204030204" pitchFamily="34" charset="0"/>
                <a:cs typeface="Times New Roman" panose="02020603050405020304" pitchFamily="18" charset="0"/>
              </a:rPr>
              <a:t>puede ser de múltiples formas incluyendo físico o geográfico, social, familiar, científico, educativo, musical, político, una red, internet, el espacio de una casa, oficina, hospital, una red semántica, programa, proceso químico, una </a:t>
            </a:r>
            <a:r>
              <a:rPr lang="es-ES" sz="1800" dirty="0"/>
              <a:t>problemática, situación ,oportunidad, necesidad, camino, </a:t>
            </a:r>
            <a:r>
              <a:rPr lang="es-ES" sz="1800" dirty="0">
                <a:ea typeface="Calibri" panose="020F0502020204030204" pitchFamily="34" charset="0"/>
                <a:cs typeface="Times New Roman" panose="02020603050405020304" pitchFamily="18" charset="0"/>
              </a:rPr>
              <a:t>videojuego, un conjunto de documentos sobre un tema, un conjunto de partituras de música, gramática, red neuronal, etc., o una combinación de múltiples de éstos.</a:t>
            </a:r>
            <a:endParaRPr lang="es-MX" sz="1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9872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 y="2977004"/>
            <a:ext cx="9143999" cy="3912353"/>
          </a:xfrm>
          <a:prstGeom prst="rect">
            <a:avLst/>
          </a:prstGeom>
        </p:spPr>
        <p:txBody>
          <a:bodyPr wrap="square">
            <a:spAutoFit/>
          </a:bodyPr>
          <a:lstStyle/>
          <a:p>
            <a:pPr>
              <a:lnSpc>
                <a:spcPct val="107000"/>
              </a:lnSpc>
              <a:spcAft>
                <a:spcPts val="0"/>
              </a:spcAft>
            </a:pPr>
            <a:r>
              <a:rPr lang="es-ES" dirty="0">
                <a:ea typeface="Calibri" panose="020F0502020204030204" pitchFamily="34" charset="0"/>
                <a:cs typeface="Times New Roman" panose="02020603050405020304" pitchFamily="18" charset="0"/>
              </a:rPr>
              <a:t>Celulares detectan y navegan en entornos, detectan torres de transmisión, </a:t>
            </a:r>
            <a:r>
              <a:rPr lang="es-ES" dirty="0" err="1">
                <a:ea typeface="Calibri" panose="020F0502020204030204" pitchFamily="34" charset="0"/>
                <a:cs typeface="Times New Roman" panose="02020603050405020304" pitchFamily="18" charset="0"/>
              </a:rPr>
              <a:t>Wi</a:t>
            </a:r>
            <a:r>
              <a:rPr lang="es-ES" dirty="0">
                <a:ea typeface="Calibri" panose="020F0502020204030204" pitchFamily="34" charset="0"/>
                <a:cs typeface="Times New Roman" panose="02020603050405020304" pitchFamily="18" charset="0"/>
              </a:rPr>
              <a:t>-Fi, posición GPS </a:t>
            </a:r>
          </a:p>
          <a:p>
            <a:pPr>
              <a:lnSpc>
                <a:spcPct val="107000"/>
              </a:lnSpc>
              <a:spcAft>
                <a:spcPts val="0"/>
              </a:spcAft>
            </a:pPr>
            <a:endParaRPr lang="es-MX" sz="1000" dirty="0">
              <a:ea typeface="Calibri" panose="020F0502020204030204" pitchFamily="34" charset="0"/>
              <a:cs typeface="Times New Roman" panose="02020603050405020304" pitchFamily="18" charset="0"/>
            </a:endParaRPr>
          </a:p>
          <a:p>
            <a:pPr>
              <a:lnSpc>
                <a:spcPct val="107000"/>
              </a:lnSpc>
              <a:spcAft>
                <a:spcPts val="0"/>
              </a:spcAft>
            </a:pPr>
            <a:r>
              <a:rPr lang="es-ES" b="1" dirty="0">
                <a:ea typeface="Calibri" panose="020F0502020204030204" pitchFamily="34" charset="0"/>
                <a:cs typeface="Times New Roman" panose="02020603050405020304" pitchFamily="18" charset="0"/>
              </a:rPr>
              <a:t>Muchos sistemas navegan en entornos virtuales:</a:t>
            </a:r>
          </a:p>
          <a:p>
            <a:pPr lvl="1">
              <a:lnSpc>
                <a:spcPct val="107000"/>
              </a:lnSpc>
              <a:spcAft>
                <a:spcPts val="0"/>
              </a:spcAft>
            </a:pPr>
            <a:r>
              <a:rPr lang="es-ES" dirty="0">
                <a:ea typeface="Calibri" panose="020F0502020204030204" pitchFamily="34" charset="0"/>
                <a:cs typeface="Times New Roman" panose="02020603050405020304" pitchFamily="18" charset="0"/>
              </a:rPr>
              <a:t>La red como entorno virtual, bit data</a:t>
            </a:r>
            <a:endParaRPr lang="es-MX" dirty="0">
              <a:ea typeface="Calibri" panose="020F0502020204030204" pitchFamily="34" charset="0"/>
              <a:cs typeface="Times New Roman" panose="02020603050405020304" pitchFamily="18" charset="0"/>
            </a:endParaRPr>
          </a:p>
          <a:p>
            <a:pPr lvl="1">
              <a:lnSpc>
                <a:spcPct val="107000"/>
              </a:lnSpc>
              <a:spcAft>
                <a:spcPts val="0"/>
              </a:spcAft>
            </a:pPr>
            <a:endParaRPr lang="es-ES" sz="800" dirty="0">
              <a:ea typeface="Calibri" panose="020F0502020204030204" pitchFamily="34" charset="0"/>
              <a:cs typeface="Times New Roman" panose="02020603050405020304" pitchFamily="18" charset="0"/>
            </a:endParaRPr>
          </a:p>
          <a:p>
            <a:pPr lvl="1">
              <a:lnSpc>
                <a:spcPct val="107000"/>
              </a:lnSpc>
              <a:spcAft>
                <a:spcPts val="0"/>
              </a:spcAft>
            </a:pPr>
            <a:r>
              <a:rPr lang="es-ES" dirty="0">
                <a:ea typeface="Calibri" panose="020F0502020204030204" pitchFamily="34" charset="0"/>
                <a:cs typeface="Times New Roman" panose="02020603050405020304" pitchFamily="18" charset="0"/>
              </a:rPr>
              <a:t>Navegadores en la red como Google, Wikipedia, YouTube, ... </a:t>
            </a:r>
            <a:endParaRPr lang="es-MX" dirty="0">
              <a:ea typeface="Calibri" panose="020F0502020204030204" pitchFamily="34" charset="0"/>
              <a:cs typeface="Times New Roman" panose="02020603050405020304" pitchFamily="18" charset="0"/>
            </a:endParaRPr>
          </a:p>
          <a:p>
            <a:pPr lvl="1">
              <a:lnSpc>
                <a:spcPct val="107000"/>
              </a:lnSpc>
              <a:spcAft>
                <a:spcPts val="0"/>
              </a:spcAft>
            </a:pPr>
            <a:endParaRPr lang="es-ES" sz="800" dirty="0">
              <a:ea typeface="Calibri" panose="020F0502020204030204" pitchFamily="34" charset="0"/>
              <a:cs typeface="Times New Roman" panose="02020603050405020304" pitchFamily="18" charset="0"/>
            </a:endParaRPr>
          </a:p>
          <a:p>
            <a:pPr lvl="1">
              <a:lnSpc>
                <a:spcPct val="107000"/>
              </a:lnSpc>
              <a:spcAft>
                <a:spcPts val="0"/>
              </a:spcAft>
            </a:pPr>
            <a:r>
              <a:rPr lang="es-ES" dirty="0">
                <a:ea typeface="Calibri" panose="020F0502020204030204" pitchFamily="34" charset="0"/>
                <a:cs typeface="Times New Roman" panose="02020603050405020304" pitchFamily="18" charset="0"/>
              </a:rPr>
              <a:t>Generador de nuevos descubrimientos mediante análisis de patentes Jesús Olivares </a:t>
            </a:r>
            <a:endParaRPr lang="es-MX" dirty="0">
              <a:ea typeface="Calibri" panose="020F0502020204030204" pitchFamily="34" charset="0"/>
              <a:cs typeface="Times New Roman" panose="02020603050405020304" pitchFamily="18" charset="0"/>
            </a:endParaRPr>
          </a:p>
          <a:p>
            <a:pPr lvl="1">
              <a:lnSpc>
                <a:spcPct val="107000"/>
              </a:lnSpc>
              <a:spcAft>
                <a:spcPts val="0"/>
              </a:spcAft>
            </a:pPr>
            <a:endParaRPr lang="es-ES" sz="800" dirty="0">
              <a:ea typeface="Calibri" panose="020F0502020204030204" pitchFamily="34" charset="0"/>
              <a:cs typeface="Times New Roman" panose="02020603050405020304" pitchFamily="18" charset="0"/>
            </a:endParaRPr>
          </a:p>
          <a:p>
            <a:pPr lvl="1">
              <a:lnSpc>
                <a:spcPct val="107000"/>
              </a:lnSpc>
              <a:spcAft>
                <a:spcPts val="0"/>
              </a:spcAft>
            </a:pPr>
            <a:r>
              <a:rPr lang="es-ES" dirty="0">
                <a:ea typeface="Calibri" panose="020F0502020204030204" pitchFamily="34" charset="0"/>
                <a:cs typeface="Times New Roman" panose="02020603050405020304" pitchFamily="18" charset="0"/>
              </a:rPr>
              <a:t>Correctores que “aprenden” ortografía navegando en la red</a:t>
            </a:r>
          </a:p>
        </p:txBody>
      </p:sp>
      <p:sp>
        <p:nvSpPr>
          <p:cNvPr id="4" name="Rectángulo 3"/>
          <p:cNvSpPr/>
          <p:nvPr/>
        </p:nvSpPr>
        <p:spPr>
          <a:xfrm>
            <a:off x="0" y="0"/>
            <a:ext cx="9144000" cy="3095399"/>
          </a:xfrm>
          <a:prstGeom prst="rect">
            <a:avLst/>
          </a:prstGeom>
        </p:spPr>
        <p:txBody>
          <a:bodyPr wrap="square">
            <a:spAutoFit/>
          </a:bodyPr>
          <a:lstStyle/>
          <a:p>
            <a:pPr>
              <a:lnSpc>
                <a:spcPct val="107000"/>
              </a:lnSpc>
              <a:spcAft>
                <a:spcPts val="0"/>
              </a:spcAft>
            </a:pPr>
            <a:r>
              <a:rPr lang="es-ES" sz="3600" dirty="0">
                <a:ea typeface="Calibri" panose="020F0502020204030204" pitchFamily="34" charset="0"/>
                <a:cs typeface="Times New Roman" panose="02020603050405020304" pitchFamily="18" charset="0"/>
              </a:rPr>
              <a:t>el </a:t>
            </a:r>
            <a:r>
              <a:rPr lang="es-ES" sz="3600" b="1" dirty="0">
                <a:ea typeface="Calibri" panose="020F0502020204030204" pitchFamily="34" charset="0"/>
                <a:cs typeface="Times New Roman" panose="02020603050405020304" pitchFamily="18" charset="0"/>
              </a:rPr>
              <a:t>entorno</a:t>
            </a:r>
            <a:r>
              <a:rPr lang="es-ES" sz="3600" dirty="0">
                <a:ea typeface="Calibri" panose="020F0502020204030204" pitchFamily="34" charset="0"/>
                <a:cs typeface="Times New Roman" panose="02020603050405020304" pitchFamily="18" charset="0"/>
              </a:rPr>
              <a:t> </a:t>
            </a:r>
          </a:p>
          <a:p>
            <a:pPr>
              <a:lnSpc>
                <a:spcPct val="107000"/>
              </a:lnSpc>
              <a:spcAft>
                <a:spcPts val="0"/>
              </a:spcAft>
            </a:pPr>
            <a:r>
              <a:rPr lang="es-ES" dirty="0">
                <a:ea typeface="Calibri" panose="020F0502020204030204" pitchFamily="34" charset="0"/>
                <a:cs typeface="Times New Roman" panose="02020603050405020304" pitchFamily="18" charset="0"/>
              </a:rPr>
              <a:t>puede ser de múltiples formas incluyendo físico o geográfico, social, familiar, científico, educativo, musical, político, una red, internet, el espacio de una casa, oficina, hospital, una red semántica, programa, proceso químico, videojuego, un conjunto de documentos sobre un tema, un conjunto de partituras de música, gramática, red neuronal, etc., o una combinación de múltiples de éstos.</a:t>
            </a:r>
            <a:endParaRPr lang="es-MX"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6729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3350" y="0"/>
            <a:ext cx="9010650" cy="6974986"/>
          </a:xfrm>
          <a:prstGeom prst="rect">
            <a:avLst/>
          </a:prstGeom>
        </p:spPr>
        <p:txBody>
          <a:bodyPr wrap="square">
            <a:spAutoFit/>
          </a:bodyPr>
          <a:lstStyle/>
          <a:p>
            <a:pPr>
              <a:lnSpc>
                <a:spcPct val="107000"/>
              </a:lnSpc>
              <a:spcAft>
                <a:spcPts val="0"/>
              </a:spcAft>
            </a:pPr>
            <a:r>
              <a:rPr lang="es-ES" sz="3600" b="1" dirty="0">
                <a:ea typeface="Calibri" panose="020F0502020204030204" pitchFamily="34" charset="0"/>
                <a:cs typeface="Times New Roman" panose="02020603050405020304" pitchFamily="18" charset="0"/>
              </a:rPr>
              <a:t>Percepción</a:t>
            </a:r>
            <a:endParaRPr lang="es-MX" sz="3600" b="1" dirty="0">
              <a:ea typeface="Calibri" panose="020F0502020204030204" pitchFamily="34" charset="0"/>
              <a:cs typeface="Times New Roman" panose="02020603050405020304" pitchFamily="18" charset="0"/>
            </a:endParaRPr>
          </a:p>
          <a:p>
            <a:pPr>
              <a:lnSpc>
                <a:spcPct val="107000"/>
              </a:lnSpc>
              <a:spcAft>
                <a:spcPts val="0"/>
              </a:spcAft>
            </a:pPr>
            <a:endParaRPr lang="es-MX" sz="800" dirty="0">
              <a:ea typeface="Calibri" panose="020F0502020204030204" pitchFamily="34" charset="0"/>
              <a:cs typeface="Times New Roman" panose="02020603050405020304" pitchFamily="18" charset="0"/>
            </a:endParaRPr>
          </a:p>
          <a:p>
            <a:pPr>
              <a:lnSpc>
                <a:spcPct val="107000"/>
              </a:lnSpc>
              <a:spcAft>
                <a:spcPts val="0"/>
              </a:spcAft>
            </a:pPr>
            <a:r>
              <a:rPr lang="es-ES" dirty="0">
                <a:ea typeface="Calibri" panose="020F0502020204030204" pitchFamily="34" charset="0"/>
                <a:cs typeface="Times New Roman" panose="02020603050405020304" pitchFamily="18" charset="0"/>
              </a:rPr>
              <a:t>Etiquetas </a:t>
            </a:r>
            <a:r>
              <a:rPr lang="es-ES" dirty="0" err="1">
                <a:ea typeface="Calibri" panose="020F0502020204030204" pitchFamily="34" charset="0"/>
                <a:cs typeface="Times New Roman" panose="02020603050405020304" pitchFamily="18" charset="0"/>
              </a:rPr>
              <a:t>RFID</a:t>
            </a:r>
            <a:endParaRPr lang="es-MX" sz="2000" dirty="0">
              <a:ea typeface="Calibri" panose="020F0502020204030204" pitchFamily="34" charset="0"/>
              <a:cs typeface="Times New Roman" panose="02020603050405020304" pitchFamily="18" charset="0"/>
            </a:endParaRPr>
          </a:p>
          <a:p>
            <a:pPr>
              <a:lnSpc>
                <a:spcPct val="107000"/>
              </a:lnSpc>
              <a:spcAft>
                <a:spcPts val="0"/>
              </a:spcAft>
              <a:tabLst>
                <a:tab pos="1933575" algn="l"/>
              </a:tabLst>
            </a:pPr>
            <a:endParaRPr lang="es-MX" sz="800" dirty="0">
              <a:ea typeface="Calibri" panose="020F0502020204030204" pitchFamily="34" charset="0"/>
              <a:cs typeface="Times New Roman" panose="02020603050405020304" pitchFamily="18" charset="0"/>
            </a:endParaRPr>
          </a:p>
          <a:p>
            <a:pPr>
              <a:lnSpc>
                <a:spcPct val="107000"/>
              </a:lnSpc>
              <a:spcAft>
                <a:spcPts val="0"/>
              </a:spcAft>
            </a:pPr>
            <a:r>
              <a:rPr lang="es-ES" dirty="0">
                <a:ea typeface="Calibri" panose="020F0502020204030204" pitchFamily="34" charset="0"/>
                <a:cs typeface="Times New Roman" panose="02020603050405020304" pitchFamily="18" charset="0"/>
              </a:rPr>
              <a:t>arañas en la red</a:t>
            </a:r>
            <a:endParaRPr lang="es-MX" sz="2000" dirty="0">
              <a:ea typeface="Calibri" panose="020F0502020204030204" pitchFamily="34" charset="0"/>
              <a:cs typeface="Times New Roman" panose="02020603050405020304" pitchFamily="18" charset="0"/>
            </a:endParaRPr>
          </a:p>
          <a:p>
            <a:pPr>
              <a:lnSpc>
                <a:spcPct val="107000"/>
              </a:lnSpc>
              <a:spcAft>
                <a:spcPts val="0"/>
              </a:spcAft>
            </a:pPr>
            <a:endParaRPr lang="es-MX" sz="800" dirty="0">
              <a:ea typeface="Calibri" panose="020F0502020204030204" pitchFamily="34" charset="0"/>
              <a:cs typeface="Times New Roman" panose="02020603050405020304" pitchFamily="18" charset="0"/>
            </a:endParaRPr>
          </a:p>
          <a:p>
            <a:pPr algn="r">
              <a:lnSpc>
                <a:spcPct val="107000"/>
              </a:lnSpc>
              <a:spcAft>
                <a:spcPts val="0"/>
              </a:spcAft>
            </a:pPr>
            <a:r>
              <a:rPr lang="es-ES" dirty="0">
                <a:ea typeface="Calibri" panose="020F0502020204030204" pitchFamily="34" charset="0"/>
                <a:cs typeface="Times New Roman" panose="02020603050405020304" pitchFamily="18" charset="0"/>
              </a:rPr>
              <a:t>Percibir el entorno a corta, mediana y lejana distancia e integrarlos en la construcción de la imagen y en la toma de decisiones para interactuar con el entorno</a:t>
            </a:r>
            <a:endParaRPr lang="es-MX" sz="2000" dirty="0">
              <a:ea typeface="Calibri" panose="020F0502020204030204" pitchFamily="34" charset="0"/>
              <a:cs typeface="Times New Roman" panose="02020603050405020304" pitchFamily="18" charset="0"/>
            </a:endParaRPr>
          </a:p>
          <a:p>
            <a:pPr>
              <a:lnSpc>
                <a:spcPct val="107000"/>
              </a:lnSpc>
              <a:spcAft>
                <a:spcPts val="0"/>
              </a:spcAft>
            </a:pPr>
            <a:endParaRPr lang="es-MX" sz="800" dirty="0">
              <a:ea typeface="Calibri" panose="020F0502020204030204" pitchFamily="34" charset="0"/>
              <a:cs typeface="Times New Roman" panose="02020603050405020304" pitchFamily="18" charset="0"/>
            </a:endParaRPr>
          </a:p>
          <a:p>
            <a:pPr>
              <a:lnSpc>
                <a:spcPct val="107000"/>
              </a:lnSpc>
              <a:spcAft>
                <a:spcPts val="0"/>
              </a:spcAft>
            </a:pPr>
            <a:r>
              <a:rPr lang="es-ES" dirty="0">
                <a:ea typeface="Calibri" panose="020F0502020204030204" pitchFamily="34" charset="0"/>
                <a:cs typeface="Times New Roman" panose="02020603050405020304" pitchFamily="18" charset="0"/>
              </a:rPr>
              <a:t>percepción en múltiples dimensiones</a:t>
            </a:r>
            <a:endParaRPr lang="es-MX" sz="2000" dirty="0">
              <a:ea typeface="Calibri" panose="020F0502020204030204" pitchFamily="34" charset="0"/>
              <a:cs typeface="Times New Roman" panose="02020603050405020304" pitchFamily="18" charset="0"/>
            </a:endParaRPr>
          </a:p>
          <a:p>
            <a:pPr>
              <a:lnSpc>
                <a:spcPct val="107000"/>
              </a:lnSpc>
              <a:spcAft>
                <a:spcPts val="0"/>
              </a:spcAft>
            </a:pPr>
            <a:r>
              <a:rPr lang="es-ES" dirty="0">
                <a:ea typeface="Calibri" panose="020F0502020204030204" pitchFamily="34" charset="0"/>
                <a:cs typeface="Times New Roman" panose="02020603050405020304" pitchFamily="18" charset="0"/>
              </a:rPr>
              <a:t>espacios con 2 o 3 dimensiones espaciales</a:t>
            </a:r>
            <a:endParaRPr lang="es-MX" sz="2000" dirty="0">
              <a:ea typeface="Calibri" panose="020F0502020204030204" pitchFamily="34" charset="0"/>
              <a:cs typeface="Times New Roman" panose="02020603050405020304" pitchFamily="18" charset="0"/>
            </a:endParaRPr>
          </a:p>
          <a:p>
            <a:pPr>
              <a:lnSpc>
                <a:spcPct val="107000"/>
              </a:lnSpc>
              <a:spcAft>
                <a:spcPts val="0"/>
              </a:spcAft>
            </a:pPr>
            <a:r>
              <a:rPr lang="es-ES" dirty="0">
                <a:ea typeface="Calibri" panose="020F0502020204030204" pitchFamily="34" charset="0"/>
                <a:cs typeface="Times New Roman" panose="02020603050405020304" pitchFamily="18" charset="0"/>
              </a:rPr>
              <a:t>n sistemas de percepción independientes equivalen a n dimensiones</a:t>
            </a:r>
            <a:endParaRPr lang="es-MX" sz="2000" dirty="0">
              <a:ea typeface="Calibri" panose="020F0502020204030204" pitchFamily="34" charset="0"/>
              <a:cs typeface="Times New Roman" panose="02020603050405020304" pitchFamily="18" charset="0"/>
            </a:endParaRPr>
          </a:p>
          <a:p>
            <a:pPr>
              <a:lnSpc>
                <a:spcPct val="107000"/>
              </a:lnSpc>
              <a:spcAft>
                <a:spcPts val="0"/>
              </a:spcAft>
            </a:pPr>
            <a:r>
              <a:rPr lang="es-ES" dirty="0">
                <a:ea typeface="Calibri" panose="020F0502020204030204" pitchFamily="34" charset="0"/>
                <a:cs typeface="Times New Roman" panose="02020603050405020304" pitchFamily="18" charset="0"/>
              </a:rPr>
              <a:t>percepción a corta, media y larga distancia, desde el espacio puedo percibir todo un plano</a:t>
            </a:r>
            <a:endParaRPr lang="es-MX" sz="2000" dirty="0">
              <a:ea typeface="Calibri" panose="020F0502020204030204" pitchFamily="34" charset="0"/>
              <a:cs typeface="Times New Roman" panose="02020603050405020304" pitchFamily="18" charset="0"/>
            </a:endParaRPr>
          </a:p>
          <a:p>
            <a:pPr>
              <a:lnSpc>
                <a:spcPct val="107000"/>
              </a:lnSpc>
              <a:spcAft>
                <a:spcPts val="0"/>
              </a:spcAft>
            </a:pPr>
            <a:endParaRPr lang="es-MX" sz="800" dirty="0">
              <a:ea typeface="Calibri" panose="020F0502020204030204" pitchFamily="34" charset="0"/>
              <a:cs typeface="Times New Roman" panose="02020603050405020304" pitchFamily="18" charset="0"/>
            </a:endParaRPr>
          </a:p>
          <a:p>
            <a:pPr algn="r">
              <a:lnSpc>
                <a:spcPct val="107000"/>
              </a:lnSpc>
              <a:spcAft>
                <a:spcPts val="0"/>
              </a:spcAft>
            </a:pPr>
            <a:r>
              <a:rPr lang="es-ES" dirty="0">
                <a:ea typeface="Calibri" panose="020F0502020204030204" pitchFamily="34" charset="0"/>
                <a:cs typeface="Times New Roman" panose="02020603050405020304" pitchFamily="18" charset="0"/>
              </a:rPr>
              <a:t>Hiperespacio </a:t>
            </a:r>
            <a:r>
              <a:rPr lang="es-ES" dirty="0" err="1">
                <a:ea typeface="Calibri" panose="020F0502020204030204" pitchFamily="34" charset="0"/>
                <a:cs typeface="Times New Roman" panose="02020603050405020304" pitchFamily="18" charset="0"/>
              </a:rPr>
              <a:t>michio</a:t>
            </a:r>
            <a:r>
              <a:rPr lang="es-ES" dirty="0">
                <a:ea typeface="Calibri" panose="020F0502020204030204" pitchFamily="34" charset="0"/>
                <a:cs typeface="Times New Roman" panose="02020603050405020304" pitchFamily="18" charset="0"/>
              </a:rPr>
              <a:t> </a:t>
            </a:r>
            <a:r>
              <a:rPr lang="es-ES" dirty="0" err="1">
                <a:ea typeface="Calibri" panose="020F0502020204030204" pitchFamily="34" charset="0"/>
                <a:cs typeface="Times New Roman" panose="02020603050405020304" pitchFamily="18" charset="0"/>
              </a:rPr>
              <a:t>kaku</a:t>
            </a:r>
            <a:endParaRPr lang="es-MX" sz="2000" dirty="0">
              <a:ea typeface="Calibri" panose="020F0502020204030204" pitchFamily="34" charset="0"/>
              <a:cs typeface="Times New Roman" panose="02020603050405020304" pitchFamily="18" charset="0"/>
            </a:endParaRPr>
          </a:p>
          <a:p>
            <a:pPr algn="r">
              <a:lnSpc>
                <a:spcPct val="107000"/>
              </a:lnSpc>
              <a:spcAft>
                <a:spcPts val="0"/>
              </a:spcAft>
            </a:pPr>
            <a:endParaRPr lang="es-MX" sz="800" dirty="0">
              <a:ea typeface="Calibri" panose="020F0502020204030204" pitchFamily="34" charset="0"/>
              <a:cs typeface="Times New Roman" panose="02020603050405020304" pitchFamily="18" charset="0"/>
            </a:endParaRPr>
          </a:p>
          <a:p>
            <a:pPr algn="r">
              <a:lnSpc>
                <a:spcPct val="107000"/>
              </a:lnSpc>
              <a:spcAft>
                <a:spcPts val="0"/>
              </a:spcAft>
            </a:pPr>
            <a:r>
              <a:rPr lang="es-ES" dirty="0">
                <a:ea typeface="Calibri" panose="020F0502020204030204" pitchFamily="34" charset="0"/>
                <a:cs typeface="Times New Roman" panose="02020603050405020304" pitchFamily="18" charset="0"/>
              </a:rPr>
              <a:t>búsqueda, reconocimiento de patrones, tendencias </a:t>
            </a:r>
            <a:endParaRPr lang="es-MX" sz="2000" dirty="0">
              <a:ea typeface="Calibri" panose="020F0502020204030204" pitchFamily="34" charset="0"/>
              <a:cs typeface="Times New Roman" panose="02020603050405020304" pitchFamily="18" charset="0"/>
            </a:endParaRPr>
          </a:p>
          <a:p>
            <a:pPr algn="r">
              <a:lnSpc>
                <a:spcPct val="107000"/>
              </a:lnSpc>
              <a:spcAft>
                <a:spcPts val="0"/>
              </a:spcAft>
            </a:pPr>
            <a:endParaRPr lang="es-MX" sz="800" dirty="0">
              <a:ea typeface="Calibri" panose="020F0502020204030204" pitchFamily="34" charset="0"/>
              <a:cs typeface="Times New Roman" panose="02020603050405020304" pitchFamily="18" charset="0"/>
            </a:endParaRPr>
          </a:p>
          <a:p>
            <a:pPr algn="r">
              <a:lnSpc>
                <a:spcPct val="107000"/>
              </a:lnSpc>
              <a:spcAft>
                <a:spcPts val="0"/>
              </a:spcAft>
            </a:pPr>
            <a:r>
              <a:rPr lang="es-ES" dirty="0">
                <a:ea typeface="Calibri" panose="020F0502020204030204" pitchFamily="34" charset="0"/>
                <a:cs typeface="Times New Roman" panose="02020603050405020304" pitchFamily="18" charset="0"/>
              </a:rPr>
              <a:t>reconocimiento de imágenes, letras </a:t>
            </a:r>
            <a:endParaRPr lang="es-MX"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0435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6415474"/>
          </a:xfrm>
          <a:prstGeom prst="rect">
            <a:avLst/>
          </a:prstGeom>
        </p:spPr>
        <p:txBody>
          <a:bodyPr wrap="square">
            <a:spAutoFit/>
          </a:bodyPr>
          <a:lstStyle/>
          <a:p>
            <a:pPr>
              <a:lnSpc>
                <a:spcPct val="107000"/>
              </a:lnSpc>
              <a:spcAft>
                <a:spcPts val="0"/>
              </a:spcAft>
            </a:pPr>
            <a:r>
              <a:rPr lang="es-ES" sz="3600" b="1" dirty="0">
                <a:ea typeface="Calibri" panose="020F0502020204030204" pitchFamily="34" charset="0"/>
                <a:cs typeface="Times New Roman" panose="02020603050405020304" pitchFamily="18" charset="0"/>
              </a:rPr>
              <a:t>Imagen de la realidad</a:t>
            </a:r>
            <a:endParaRPr lang="es-MX" sz="3600" b="1" dirty="0">
              <a:ea typeface="Calibri" panose="020F0502020204030204" pitchFamily="34" charset="0"/>
              <a:cs typeface="Times New Roman" panose="02020603050405020304" pitchFamily="18" charset="0"/>
            </a:endParaRPr>
          </a:p>
          <a:p>
            <a:pPr>
              <a:lnSpc>
                <a:spcPct val="107000"/>
              </a:lnSpc>
              <a:spcAft>
                <a:spcPts val="0"/>
              </a:spcAft>
            </a:pPr>
            <a:endParaRPr lang="es-ES" sz="1000" dirty="0">
              <a:ea typeface="Calibri" panose="020F0502020204030204" pitchFamily="34" charset="0"/>
              <a:cs typeface="Times New Roman" panose="02020603050405020304" pitchFamily="18" charset="0"/>
            </a:endParaRPr>
          </a:p>
          <a:p>
            <a:pPr>
              <a:lnSpc>
                <a:spcPct val="107000"/>
              </a:lnSpc>
              <a:spcAft>
                <a:spcPts val="0"/>
              </a:spcAft>
            </a:pPr>
            <a:r>
              <a:rPr lang="es-ES" sz="2600" dirty="0">
                <a:ea typeface="Calibri" panose="020F0502020204030204" pitchFamily="34" charset="0"/>
                <a:cs typeface="Times New Roman" panose="02020603050405020304" pitchFamily="18" charset="0"/>
              </a:rPr>
              <a:t>La construcción y evolución de la imagen de la realidad depende de muchas cosas, incluyendo</a:t>
            </a:r>
            <a:endParaRPr lang="es-MX" sz="2600" dirty="0">
              <a:ea typeface="Calibri" panose="020F0502020204030204" pitchFamily="34" charset="0"/>
              <a:cs typeface="Times New Roman" panose="02020603050405020304" pitchFamily="18" charset="0"/>
            </a:endParaRPr>
          </a:p>
          <a:p>
            <a:pPr algn="r">
              <a:lnSpc>
                <a:spcPct val="107000"/>
              </a:lnSpc>
              <a:spcAft>
                <a:spcPts val="0"/>
              </a:spcAft>
            </a:pPr>
            <a:r>
              <a:rPr lang="es-ES" sz="2600" dirty="0">
                <a:ea typeface="Calibri" panose="020F0502020204030204" pitchFamily="34" charset="0"/>
                <a:cs typeface="Times New Roman" panose="02020603050405020304" pitchFamily="18" charset="0"/>
              </a:rPr>
              <a:t>los mecanismos de percepción involucrados </a:t>
            </a:r>
            <a:endParaRPr lang="es-MX" sz="2600" dirty="0">
              <a:ea typeface="Calibri" panose="020F0502020204030204" pitchFamily="34" charset="0"/>
              <a:cs typeface="Times New Roman" panose="02020603050405020304" pitchFamily="18" charset="0"/>
            </a:endParaRPr>
          </a:p>
          <a:p>
            <a:pPr algn="r">
              <a:lnSpc>
                <a:spcPct val="107000"/>
              </a:lnSpc>
              <a:spcAft>
                <a:spcPts val="0"/>
              </a:spcAft>
            </a:pPr>
            <a:r>
              <a:rPr lang="es-ES" sz="2600" dirty="0">
                <a:ea typeface="Calibri" panose="020F0502020204030204" pitchFamily="34" charset="0"/>
                <a:cs typeface="Times New Roman" panose="02020603050405020304" pitchFamily="18" charset="0"/>
              </a:rPr>
              <a:t>(ver La Construcción de la lengua materna, y el enfoque lingüístico, como uno de los mecanismos de construcción de la imagen mas generales involucrados) </a:t>
            </a:r>
            <a:endParaRPr lang="es-MX" sz="2600" dirty="0">
              <a:ea typeface="Calibri" panose="020F0502020204030204" pitchFamily="34" charset="0"/>
              <a:cs typeface="Times New Roman" panose="02020603050405020304" pitchFamily="18" charset="0"/>
            </a:endParaRPr>
          </a:p>
          <a:p>
            <a:pPr>
              <a:lnSpc>
                <a:spcPct val="107000"/>
              </a:lnSpc>
              <a:spcAft>
                <a:spcPts val="0"/>
              </a:spcAft>
            </a:pPr>
            <a:r>
              <a:rPr lang="es-ES" sz="2600" dirty="0">
                <a:ea typeface="Calibri" panose="020F0502020204030204" pitchFamily="34" charset="0"/>
                <a:cs typeface="Times New Roman" panose="02020603050405020304" pitchFamily="18" charset="0"/>
              </a:rPr>
              <a:t>la imagen base que se adquiere o que se tiene al inicio o al nacer </a:t>
            </a:r>
            <a:endParaRPr lang="es-MX" sz="2600" dirty="0">
              <a:ea typeface="Calibri" panose="020F0502020204030204" pitchFamily="34" charset="0"/>
              <a:cs typeface="Times New Roman" panose="02020603050405020304" pitchFamily="18" charset="0"/>
            </a:endParaRPr>
          </a:p>
          <a:p>
            <a:pPr>
              <a:lnSpc>
                <a:spcPct val="107000"/>
              </a:lnSpc>
              <a:spcAft>
                <a:spcPts val="0"/>
              </a:spcAft>
            </a:pPr>
            <a:r>
              <a:rPr lang="es-ES" sz="2600" dirty="0">
                <a:ea typeface="Calibri" panose="020F0502020204030204" pitchFamily="34" charset="0"/>
                <a:cs typeface="Times New Roman" panose="02020603050405020304" pitchFamily="18" charset="0"/>
              </a:rPr>
              <a:t>la arquitectura donde se construye la imagen </a:t>
            </a:r>
            <a:endParaRPr lang="es-MX" sz="2600" dirty="0">
              <a:ea typeface="Calibri" panose="020F0502020204030204" pitchFamily="34" charset="0"/>
              <a:cs typeface="Times New Roman" panose="02020603050405020304" pitchFamily="18" charset="0"/>
            </a:endParaRPr>
          </a:p>
          <a:p>
            <a:pPr>
              <a:lnSpc>
                <a:spcPct val="107000"/>
              </a:lnSpc>
              <a:spcAft>
                <a:spcPts val="0"/>
              </a:spcAft>
            </a:pPr>
            <a:r>
              <a:rPr lang="es-ES" sz="2600" dirty="0">
                <a:ea typeface="Calibri" panose="020F0502020204030204" pitchFamily="34" charset="0"/>
                <a:cs typeface="Times New Roman" panose="02020603050405020304" pitchFamily="18" charset="0"/>
              </a:rPr>
              <a:t>los mecanismos de construcción usados </a:t>
            </a:r>
            <a:endParaRPr lang="es-MX" sz="2600" dirty="0">
              <a:ea typeface="Calibri" panose="020F0502020204030204" pitchFamily="34" charset="0"/>
              <a:cs typeface="Times New Roman" panose="02020603050405020304" pitchFamily="18" charset="0"/>
            </a:endParaRPr>
          </a:p>
          <a:p>
            <a:pPr algn="r">
              <a:lnSpc>
                <a:spcPct val="107000"/>
              </a:lnSpc>
              <a:spcAft>
                <a:spcPts val="0"/>
              </a:spcAft>
            </a:pPr>
            <a:r>
              <a:rPr lang="es-ES" sz="2600" dirty="0">
                <a:ea typeface="Calibri" panose="020F0502020204030204" pitchFamily="34" charset="0"/>
                <a:cs typeface="Times New Roman" panose="02020603050405020304" pitchFamily="18" charset="0"/>
              </a:rPr>
              <a:t>el fragmento de realidad donde se está inmerso y su evolución </a:t>
            </a:r>
            <a:endParaRPr lang="es-MX" sz="2600" dirty="0">
              <a:ea typeface="Calibri" panose="020F0502020204030204" pitchFamily="34" charset="0"/>
              <a:cs typeface="Times New Roman" panose="02020603050405020304" pitchFamily="18" charset="0"/>
            </a:endParaRPr>
          </a:p>
          <a:p>
            <a:pPr algn="r">
              <a:lnSpc>
                <a:spcPct val="107000"/>
              </a:lnSpc>
              <a:spcAft>
                <a:spcPts val="0"/>
              </a:spcAft>
            </a:pPr>
            <a:r>
              <a:rPr lang="es-ES" sz="2600" dirty="0">
                <a:ea typeface="Calibri" panose="020F0502020204030204" pitchFamily="34" charset="0"/>
                <a:cs typeface="Times New Roman" panose="02020603050405020304" pitchFamily="18" charset="0"/>
              </a:rPr>
              <a:t>los </a:t>
            </a:r>
            <a:r>
              <a:rPr lang="es-ES" sz="2600" dirty="0" err="1">
                <a:ea typeface="Calibri" panose="020F0502020204030204" pitchFamily="34" charset="0"/>
                <a:cs typeface="Times New Roman" panose="02020603050405020304" pitchFamily="18" charset="0"/>
              </a:rPr>
              <a:t>focus</a:t>
            </a:r>
            <a:r>
              <a:rPr lang="es-ES" sz="2600" dirty="0">
                <a:ea typeface="Calibri" panose="020F0502020204030204" pitchFamily="34" charset="0"/>
                <a:cs typeface="Times New Roman" panose="02020603050405020304" pitchFamily="18" charset="0"/>
              </a:rPr>
              <a:t> o puntos de atención del observador que está construyendo la imagen </a:t>
            </a:r>
            <a:endParaRPr lang="es-MX" sz="2600" dirty="0">
              <a:ea typeface="Calibri" panose="020F0502020204030204" pitchFamily="34" charset="0"/>
              <a:cs typeface="Times New Roman" panose="02020603050405020304" pitchFamily="18" charset="0"/>
            </a:endParaRPr>
          </a:p>
          <a:p>
            <a:pPr algn="r">
              <a:lnSpc>
                <a:spcPct val="107000"/>
              </a:lnSpc>
              <a:spcAft>
                <a:spcPts val="0"/>
              </a:spcAft>
            </a:pPr>
            <a:r>
              <a:rPr lang="es-ES" sz="2600" dirty="0">
                <a:ea typeface="Calibri" panose="020F0502020204030204" pitchFamily="34" charset="0"/>
                <a:cs typeface="Times New Roman" panose="02020603050405020304" pitchFamily="18" charset="0"/>
              </a:rPr>
              <a:t>los vínculos que se tienen o se van creando</a:t>
            </a:r>
            <a:endParaRPr lang="es-MX" sz="2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7391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1931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ángulo 1"/>
          <p:cNvSpPr>
            <a:spLocks noChangeArrowheads="1"/>
          </p:cNvSpPr>
          <p:nvPr/>
        </p:nvSpPr>
        <p:spPr bwMode="auto">
          <a:xfrm>
            <a:off x="0" y="0"/>
            <a:ext cx="9144000" cy="6278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200" b="1" dirty="0">
                <a:cs typeface="Times New Roman" panose="02020603050405020304" pitchFamily="18" charset="0"/>
              </a:rPr>
              <a:t>Introducción Histórica</a:t>
            </a:r>
          </a:p>
          <a:p>
            <a:endParaRPr lang="es-ES" altLang="es-MX" sz="1400" dirty="0">
              <a:cs typeface="Times New Roman" panose="02020603050405020304" pitchFamily="18" charset="0"/>
            </a:endParaRPr>
          </a:p>
          <a:p>
            <a:r>
              <a:rPr lang="es-ES" altLang="es-MX" sz="2800" dirty="0">
                <a:cs typeface="Times New Roman" panose="02020603050405020304" pitchFamily="18" charset="0"/>
              </a:rPr>
              <a:t>1970  Rodolfo Galindo Montaño</a:t>
            </a:r>
          </a:p>
          <a:p>
            <a:r>
              <a:rPr lang="es-ES" altLang="es-MX" sz="2800" dirty="0">
                <a:cs typeface="Times New Roman" panose="02020603050405020304" pitchFamily="18" charset="0"/>
              </a:rPr>
              <a:t>como se donde estoy y como llegar</a:t>
            </a:r>
          </a:p>
          <a:p>
            <a:endParaRPr lang="es-ES" altLang="es-MX" sz="1400" dirty="0">
              <a:cs typeface="Times New Roman" panose="02020603050405020304" pitchFamily="18" charset="0"/>
            </a:endParaRPr>
          </a:p>
          <a:p>
            <a:r>
              <a:rPr lang="es-ES" altLang="es-MX" sz="2800" dirty="0"/>
              <a:t>1972 Para que estudias física, matemáticas, informática </a:t>
            </a:r>
          </a:p>
          <a:p>
            <a:r>
              <a:rPr lang="es-ES" altLang="es-MX" sz="2800" dirty="0"/>
              <a:t>Presa de </a:t>
            </a:r>
            <a:r>
              <a:rPr lang="es-ES" altLang="es-MX" sz="2800" dirty="0" err="1"/>
              <a:t>Itaipu</a:t>
            </a:r>
            <a:r>
              <a:rPr lang="es-ES" altLang="es-MX" sz="2800" dirty="0"/>
              <a:t> </a:t>
            </a:r>
          </a:p>
          <a:p>
            <a:r>
              <a:rPr lang="es-ES" altLang="es-MX" sz="2800" dirty="0"/>
              <a:t>Carros que perciben su entorno y evitan accidentes</a:t>
            </a:r>
          </a:p>
          <a:p>
            <a:endParaRPr lang="es-ES" altLang="es-MX" sz="1400" dirty="0">
              <a:cs typeface="Times New Roman" panose="02020603050405020304" pitchFamily="18" charset="0"/>
            </a:endParaRPr>
          </a:p>
          <a:p>
            <a:r>
              <a:rPr lang="es-MX" altLang="es-MX" sz="2800" dirty="0">
                <a:cs typeface="Times New Roman" panose="02020603050405020304" pitchFamily="18" charset="0"/>
              </a:rPr>
              <a:t>1982-83  Sistemas Conscientes</a:t>
            </a:r>
            <a:endParaRPr lang="es-ES" altLang="es-MX" sz="2800" dirty="0">
              <a:cs typeface="Times New Roman" panose="02020603050405020304" pitchFamily="18" charset="0"/>
            </a:endParaRPr>
          </a:p>
          <a:p>
            <a:r>
              <a:rPr lang="es-MX" altLang="es-MX" sz="2800" dirty="0">
                <a:cs typeface="Times New Roman" panose="02020603050405020304" pitchFamily="18" charset="0"/>
              </a:rPr>
              <a:t>Juan Martín Gonzales Vázquez y </a:t>
            </a:r>
            <a:r>
              <a:rPr lang="es-MX" altLang="es-MX" sz="2800" dirty="0" err="1">
                <a:cs typeface="Times New Roman" panose="02020603050405020304" pitchFamily="18" charset="0"/>
              </a:rPr>
              <a:t>FGS</a:t>
            </a:r>
            <a:endParaRPr lang="es-MX" altLang="es-MX" sz="2800" dirty="0">
              <a:cs typeface="Times New Roman" panose="02020603050405020304" pitchFamily="18" charset="0"/>
            </a:endParaRPr>
          </a:p>
          <a:p>
            <a:endParaRPr lang="es-MX" altLang="es-MX" sz="1400" dirty="0">
              <a:cs typeface="Times New Roman" panose="02020603050405020304" pitchFamily="18" charset="0"/>
            </a:endParaRPr>
          </a:p>
          <a:p>
            <a:r>
              <a:rPr lang="es-MX" altLang="es-MX" sz="2800" dirty="0">
                <a:cs typeface="Times New Roman" panose="02020603050405020304" pitchFamily="18" charset="0"/>
              </a:rPr>
              <a:t>1988</a:t>
            </a:r>
            <a:r>
              <a:rPr lang="es-MX" altLang="es-MX" sz="3200" b="1" dirty="0">
                <a:cs typeface="Times New Roman" panose="02020603050405020304" pitchFamily="18" charset="0"/>
              </a:rPr>
              <a:t>  </a:t>
            </a:r>
            <a:r>
              <a:rPr lang="es-MX" sz="3200" b="1" dirty="0" err="1"/>
              <a:t>Cuitlahuac</a:t>
            </a:r>
            <a:r>
              <a:rPr lang="es-MX" sz="3200" b="1" dirty="0"/>
              <a:t> </a:t>
            </a:r>
            <a:r>
              <a:rPr lang="es-MX" sz="3200" b="1" dirty="0" err="1"/>
              <a:t>Cantu</a:t>
            </a:r>
            <a:r>
              <a:rPr lang="es-MX" sz="3200" dirty="0"/>
              <a:t> </a:t>
            </a:r>
            <a:r>
              <a:rPr lang="es-MX" sz="3200" b="1" dirty="0" err="1"/>
              <a:t>Rohlik</a:t>
            </a:r>
            <a:endParaRPr lang="es-MX" sz="3200" b="1" dirty="0"/>
          </a:p>
          <a:p>
            <a:r>
              <a:rPr lang="es-MX" sz="3200" dirty="0"/>
              <a:t> </a:t>
            </a:r>
            <a:r>
              <a:rPr lang="es-MX" altLang="es-MX" sz="3200" b="1" dirty="0">
                <a:cs typeface="Times New Roman" panose="02020603050405020304" pitchFamily="18" charset="0"/>
              </a:rPr>
              <a:t>Creador de los Sistemas Conscientes</a:t>
            </a:r>
            <a:endParaRPr lang="es-ES" altLang="es-MX" sz="3200" b="1" dirty="0">
              <a:cs typeface="Times New Roman" panose="02020603050405020304" pitchFamily="18" charset="0"/>
            </a:endParaRPr>
          </a:p>
          <a:p>
            <a:pPr lvl="1"/>
            <a:r>
              <a:rPr lang="es-MX" altLang="es-MX" sz="2800" dirty="0">
                <a:cs typeface="Times New Roman" panose="02020603050405020304" pitchFamily="18" charset="0"/>
              </a:rPr>
              <a:t>Reuniones del grupo de investigación sobre Sistemas Conscientes 1988-92</a:t>
            </a:r>
            <a:endParaRPr lang="es-ES" altLang="es-MX" sz="2800" dirty="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0">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0">
                                            <p:txEl>
                                              <p:pRg st="7" end="7"/>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170">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0">
                                            <p:txEl>
                                              <p:pRg st="10" end="1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7170">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170">
                                            <p:txEl>
                                              <p:pRg st="13" end="1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70">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301875" y="-100013"/>
            <a:ext cx="4311650" cy="863601"/>
          </a:xfrm>
        </p:spPr>
        <p:txBody>
          <a:bodyPr/>
          <a:lstStyle/>
          <a:p>
            <a:r>
              <a:rPr lang="es-MX" altLang="es-MX" sz="3600" b="1"/>
              <a:t>Soy Informático</a:t>
            </a:r>
          </a:p>
        </p:txBody>
      </p:sp>
      <p:pic>
        <p:nvPicPr>
          <p:cNvPr id="6" name="Imagen 5" descr="informat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25" y="3722688"/>
            <a:ext cx="3706813"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26"/>
          <p:cNvGrpSpPr>
            <a:grpSpLocks/>
          </p:cNvGrpSpPr>
          <p:nvPr/>
        </p:nvGrpSpPr>
        <p:grpSpPr bwMode="auto">
          <a:xfrm>
            <a:off x="4784725" y="3524250"/>
            <a:ext cx="3657600" cy="3333750"/>
            <a:chOff x="7223" y="9548"/>
            <a:chExt cx="3390" cy="3001"/>
          </a:xfrm>
        </p:grpSpPr>
        <p:grpSp>
          <p:nvGrpSpPr>
            <p:cNvPr id="6150" name="Grupo 8"/>
            <p:cNvGrpSpPr>
              <a:grpSpLocks/>
            </p:cNvGrpSpPr>
            <p:nvPr/>
          </p:nvGrpSpPr>
          <p:grpSpPr bwMode="auto">
            <a:xfrm>
              <a:off x="7223" y="9548"/>
              <a:ext cx="3390" cy="3001"/>
              <a:chOff x="2961" y="2137"/>
              <a:chExt cx="3992" cy="3420"/>
            </a:xfrm>
          </p:grpSpPr>
          <p:grpSp>
            <p:nvGrpSpPr>
              <p:cNvPr id="6152" name="Group 5"/>
              <p:cNvGrpSpPr>
                <a:grpSpLocks/>
              </p:cNvGrpSpPr>
              <p:nvPr/>
            </p:nvGrpSpPr>
            <p:grpSpPr bwMode="auto">
              <a:xfrm>
                <a:off x="3681" y="2497"/>
                <a:ext cx="2520" cy="2520"/>
                <a:chOff x="2961" y="2137"/>
                <a:chExt cx="2520" cy="2520"/>
              </a:xfrm>
            </p:grpSpPr>
            <p:cxnSp>
              <p:nvCxnSpPr>
                <p:cNvPr id="6156" name="Line 6"/>
                <p:cNvCxnSpPr>
                  <a:cxnSpLocks noChangeShapeType="1"/>
                </p:cNvCxnSpPr>
                <p:nvPr/>
              </p:nvCxnSpPr>
              <p:spPr bwMode="auto">
                <a:xfrm>
                  <a:off x="4041" y="2137"/>
                  <a:ext cx="0" cy="14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6157" name="Line 7"/>
                <p:cNvCxnSpPr>
                  <a:cxnSpLocks noChangeShapeType="1"/>
                </p:cNvCxnSpPr>
                <p:nvPr/>
              </p:nvCxnSpPr>
              <p:spPr bwMode="auto">
                <a:xfrm>
                  <a:off x="4041" y="3577"/>
                  <a:ext cx="14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6158" name="Line 8"/>
                <p:cNvCxnSpPr>
                  <a:cxnSpLocks noChangeShapeType="1"/>
                </p:cNvCxnSpPr>
                <p:nvPr/>
              </p:nvCxnSpPr>
              <p:spPr bwMode="auto">
                <a:xfrm flipH="1">
                  <a:off x="2961" y="3577"/>
                  <a:ext cx="1080"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
            <p:nvSpPr>
              <p:cNvPr id="6153" name="Text Box 9"/>
              <p:cNvSpPr txBox="1">
                <a:spLocks noChangeArrowheads="1"/>
              </p:cNvSpPr>
              <p:nvPr/>
            </p:nvSpPr>
            <p:spPr bwMode="auto">
              <a:xfrm>
                <a:off x="2961" y="5017"/>
                <a:ext cx="126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000">
                    <a:latin typeface="Arial" panose="020B0604020202020204" pitchFamily="34" charset="0"/>
                    <a:ea typeface="Times New Roman" panose="02020603050405020304" pitchFamily="18" charset="0"/>
                    <a:cs typeface="Arial" panose="020B0604020202020204" pitchFamily="34" charset="0"/>
                  </a:rPr>
                  <a:t>Materia</a:t>
                </a:r>
              </a:p>
            </p:txBody>
          </p:sp>
          <p:sp>
            <p:nvSpPr>
              <p:cNvPr id="6154" name="Text Box 10"/>
              <p:cNvSpPr txBox="1">
                <a:spLocks noChangeArrowheads="1"/>
              </p:cNvSpPr>
              <p:nvPr/>
            </p:nvSpPr>
            <p:spPr bwMode="auto">
              <a:xfrm>
                <a:off x="4041" y="2137"/>
                <a:ext cx="1718"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000">
                    <a:latin typeface="Arial" panose="020B0604020202020204" pitchFamily="34" charset="0"/>
                    <a:ea typeface="Times New Roman" panose="02020603050405020304" pitchFamily="18" charset="0"/>
                    <a:cs typeface="Arial" panose="020B0604020202020204" pitchFamily="34" charset="0"/>
                  </a:rPr>
                  <a:t>Información</a:t>
                </a:r>
              </a:p>
            </p:txBody>
          </p:sp>
          <p:sp>
            <p:nvSpPr>
              <p:cNvPr id="6155" name="Text Box 11"/>
              <p:cNvSpPr txBox="1">
                <a:spLocks noChangeArrowheads="1"/>
              </p:cNvSpPr>
              <p:nvPr/>
            </p:nvSpPr>
            <p:spPr bwMode="auto">
              <a:xfrm>
                <a:off x="5661" y="3937"/>
                <a:ext cx="1292"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000">
                    <a:latin typeface="Arial" panose="020B0604020202020204" pitchFamily="34" charset="0"/>
                    <a:ea typeface="Times New Roman" panose="02020603050405020304" pitchFamily="18" charset="0"/>
                    <a:cs typeface="Arial" panose="020B0604020202020204" pitchFamily="34" charset="0"/>
                  </a:rPr>
                  <a:t>Energía</a:t>
                </a:r>
              </a:p>
            </p:txBody>
          </p:sp>
        </p:grpSp>
        <p:sp>
          <p:nvSpPr>
            <p:cNvPr id="3" name="Cuadro de texto 36"/>
            <p:cNvSpPr txBox="1">
              <a:spLocks/>
            </p:cNvSpPr>
            <p:nvPr/>
          </p:nvSpPr>
          <p:spPr bwMode="auto">
            <a:xfrm>
              <a:off x="8781" y="9724"/>
              <a:ext cx="1440" cy="1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defRPr/>
              </a:pPr>
              <a:endParaRPr lang="es-MX" altLang="es-MX" sz="1800" b="1" dirty="0"/>
            </a:p>
            <a:p>
              <a:pPr>
                <a:spcBef>
                  <a:spcPct val="0"/>
                </a:spcBef>
                <a:buFontTx/>
                <a:buNone/>
                <a:defRPr/>
              </a:pPr>
              <a:r>
                <a:rPr lang="es-MX" altLang="es-MX" sz="4400" b="1" dirty="0"/>
                <a:t>  </a:t>
              </a:r>
              <a:r>
                <a:rPr lang="es-MX" altLang="es-MX" sz="2000" b="1" dirty="0">
                  <a:latin typeface="+mj-lt"/>
                </a:rPr>
                <a:t>.</a:t>
              </a:r>
              <a:r>
                <a:rPr lang="es-MX" altLang="es-MX" sz="2000" dirty="0">
                  <a:latin typeface="+mj-lt"/>
                </a:rPr>
                <a:t> Objeto</a:t>
              </a:r>
            </a:p>
            <a:p>
              <a:pPr>
                <a:spcBef>
                  <a:spcPct val="0"/>
                </a:spcBef>
                <a:buFontTx/>
                <a:buNone/>
                <a:defRPr/>
              </a:pPr>
              <a:r>
                <a:rPr lang="es-MX" altLang="es-MX" sz="1000" dirty="0">
                  <a:latin typeface="Arial" panose="020B0604020202020204" pitchFamily="34" charset="0"/>
                </a:rPr>
                <a:t> </a:t>
              </a:r>
              <a:endParaRPr lang="es-MX" altLang="es-MX" sz="1000" dirty="0"/>
            </a:p>
          </p:txBody>
        </p:sp>
      </p:grpSp>
      <p:sp>
        <p:nvSpPr>
          <p:cNvPr id="2" name="Rectangle 14"/>
          <p:cNvSpPr>
            <a:spLocks noChangeArrowheads="1"/>
          </p:cNvSpPr>
          <p:nvPr/>
        </p:nvSpPr>
        <p:spPr bwMode="auto">
          <a:xfrm>
            <a:off x="-12700" y="595313"/>
            <a:ext cx="9144000" cy="286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defRPr/>
            </a:pPr>
            <a:r>
              <a:rPr lang="es-MX" altLang="es-MX" i="1" dirty="0">
                <a:latin typeface="+mj-lt"/>
                <a:cs typeface="Arial" panose="020B0604020202020204" pitchFamily="34" charset="0"/>
              </a:rPr>
              <a:t>La </a:t>
            </a:r>
            <a:r>
              <a:rPr lang="es-MX" altLang="es-MX" i="1" dirty="0">
                <a:latin typeface="+mj-lt"/>
                <a:cs typeface="Arial" panose="020B0604020202020204" pitchFamily="34" charset="0"/>
                <a:hlinkClick r:id="rId3"/>
              </a:rPr>
              <a:t>Informática</a:t>
            </a:r>
            <a:r>
              <a:rPr lang="es-MX" altLang="es-MX" i="1" dirty="0">
                <a:latin typeface="+mj-lt"/>
                <a:cs typeface="Arial" panose="020B0604020202020204" pitchFamily="34" charset="0"/>
              </a:rPr>
              <a:t> es la ciencia y tecnología de la </a:t>
            </a:r>
            <a:r>
              <a:rPr lang="es-MX" altLang="es-MX" i="1" dirty="0">
                <a:latin typeface="+mj-lt"/>
                <a:cs typeface="Arial" panose="020B0604020202020204" pitchFamily="34" charset="0"/>
                <a:hlinkClick r:id="rId4"/>
              </a:rPr>
              <a:t>Información</a:t>
            </a:r>
            <a:r>
              <a:rPr lang="es-MX" altLang="es-MX" i="1" dirty="0">
                <a:latin typeface="+mj-lt"/>
                <a:cs typeface="Arial" panose="020B0604020202020204" pitchFamily="34" charset="0"/>
              </a:rPr>
              <a:t>, </a:t>
            </a:r>
            <a:endParaRPr lang="en-US" altLang="es-MX" dirty="0">
              <a:latin typeface="+mj-lt"/>
            </a:endParaRPr>
          </a:p>
          <a:p>
            <a:pPr>
              <a:defRPr/>
            </a:pPr>
            <a:r>
              <a:rPr lang="es-MX" altLang="es-MX" i="1" dirty="0">
                <a:latin typeface="+mj-lt"/>
                <a:cs typeface="Arial" panose="020B0604020202020204" pitchFamily="34" charset="0"/>
              </a:rPr>
              <a:t>Estudia la información, sus fundamentos, sus propiedades y sus aplicaciones, en los seres vivos, sociedades, computadoras, organizaciones, universos y en general donde quiera que se presente</a:t>
            </a:r>
            <a:r>
              <a:rPr lang="es-MX" altLang="es-MX" sz="1800" i="1" dirty="0">
                <a:latin typeface="+mj-lt"/>
                <a:cs typeface="Arial" panose="020B0604020202020204" pitchFamily="34" charset="0"/>
              </a:rPr>
              <a:t>.</a:t>
            </a:r>
            <a:endParaRPr lang="en-US" altLang="es-MX" sz="1800" dirty="0">
              <a:latin typeface="+mj-lt"/>
            </a:endParaRPr>
          </a:p>
          <a:p>
            <a:pPr>
              <a:defRPr/>
            </a:pPr>
            <a:r>
              <a:rPr lang="es-MX" altLang="es-MX" sz="1200" i="1" dirty="0">
                <a:latin typeface="+mj-lt"/>
                <a:cs typeface="Arial" panose="020B0604020202020204" pitchFamily="34" charset="0"/>
              </a:rPr>
              <a:t> </a:t>
            </a:r>
            <a:endParaRPr lang="en-US" altLang="es-MX" sz="1200" dirty="0">
              <a:latin typeface="+mj-lt"/>
            </a:endParaRPr>
          </a:p>
          <a:p>
            <a:pPr>
              <a:defRPr/>
            </a:pPr>
            <a:r>
              <a:rPr lang="es-MX" altLang="es-MX" i="1" dirty="0">
                <a:latin typeface="+mj-lt"/>
                <a:cs typeface="Arial" panose="020B0604020202020204" pitchFamily="34" charset="0"/>
              </a:rPr>
              <a:t> </a:t>
            </a:r>
            <a:r>
              <a:rPr lang="es-MX" altLang="es-MX" i="1" dirty="0">
                <a:latin typeface="+mj-lt"/>
                <a:cs typeface="Arial" panose="020B0604020202020204" pitchFamily="34" charset="0"/>
                <a:hlinkClick r:id="rId4"/>
              </a:rPr>
              <a:t>Información</a:t>
            </a:r>
            <a:endParaRPr lang="en-US" altLang="es-MX" dirty="0">
              <a:latin typeface="+mj-lt"/>
            </a:endParaRPr>
          </a:p>
          <a:p>
            <a:pPr>
              <a:defRPr/>
            </a:pPr>
            <a:r>
              <a:rPr lang="es-ES_tradnl" altLang="es-MX" i="1" dirty="0">
                <a:latin typeface="+mj-lt"/>
                <a:cs typeface="Arial" panose="020B0604020202020204" pitchFamily="34" charset="0"/>
              </a:rPr>
              <a:t>in, que significa en, dentro de, y formare que significa dar forma. </a:t>
            </a:r>
          </a:p>
          <a:p>
            <a:pPr>
              <a:defRPr/>
            </a:pPr>
            <a:r>
              <a:rPr lang="es-ES_tradnl" altLang="es-MX" i="1" dirty="0">
                <a:latin typeface="+mj-lt"/>
                <a:cs typeface="Arial" panose="020B0604020202020204" pitchFamily="34" charset="0"/>
              </a:rPr>
              <a:t>significa  “forma interna”, “lo que da la forma interna”</a:t>
            </a:r>
            <a:endParaRPr lang="es-ES_tradnl" altLang="es-MX"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ángulo 1"/>
          <p:cNvSpPr>
            <a:spLocks noChangeArrowheads="1"/>
          </p:cNvSpPr>
          <p:nvPr/>
        </p:nvSpPr>
        <p:spPr bwMode="auto">
          <a:xfrm>
            <a:off x="0" y="149225"/>
            <a:ext cx="9144000" cy="6647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s-MX" altLang="es-MX" sz="3200" b="1" dirty="0">
                <a:cs typeface="Times New Roman" panose="02020603050405020304" pitchFamily="18" charset="0"/>
              </a:rPr>
              <a:t>Algunos ejemplos:</a:t>
            </a:r>
            <a:endParaRPr lang="es-ES" altLang="es-MX" sz="3200" b="1" dirty="0">
              <a:cs typeface="Times New Roman" panose="02020603050405020304" pitchFamily="18" charset="0"/>
            </a:endParaRPr>
          </a:p>
          <a:p>
            <a:pPr>
              <a:defRPr/>
            </a:pPr>
            <a:endParaRPr lang="es-MX" altLang="es-MX" dirty="0">
              <a:cs typeface="Times New Roman" panose="02020603050405020304" pitchFamily="18" charset="0"/>
            </a:endParaRPr>
          </a:p>
          <a:p>
            <a:pPr>
              <a:defRPr/>
            </a:pPr>
            <a:r>
              <a:rPr lang="es-MX" altLang="es-MX" sz="3200" dirty="0" err="1">
                <a:cs typeface="Times New Roman" panose="02020603050405020304" pitchFamily="18" charset="0"/>
              </a:rPr>
              <a:t>UPIICSA</a:t>
            </a:r>
            <a:r>
              <a:rPr lang="es-MX" altLang="es-MX" sz="3200" dirty="0">
                <a:cs typeface="Times New Roman" panose="02020603050405020304" pitchFamily="18" charset="0"/>
              </a:rPr>
              <a:t> del </a:t>
            </a:r>
            <a:r>
              <a:rPr lang="es-MX" altLang="es-MX" sz="3200" dirty="0" err="1">
                <a:cs typeface="Times New Roman" panose="02020603050405020304" pitchFamily="18" charset="0"/>
              </a:rPr>
              <a:t>IPN</a:t>
            </a:r>
            <a:r>
              <a:rPr lang="es-MX" altLang="es-MX" sz="3200" dirty="0">
                <a:cs typeface="Times New Roman" panose="02020603050405020304" pitchFamily="18" charset="0"/>
              </a:rPr>
              <a:t>, 1984-</a:t>
            </a:r>
            <a:r>
              <a:rPr lang="es-ES" altLang="es-MX" sz="3200" dirty="0">
                <a:cs typeface="Times New Roman" panose="02020603050405020304" pitchFamily="18" charset="0"/>
              </a:rPr>
              <a:t> </a:t>
            </a:r>
          </a:p>
          <a:p>
            <a:pPr>
              <a:defRPr/>
            </a:pPr>
            <a:r>
              <a:rPr lang="es-ES" altLang="es-MX" sz="3200" dirty="0">
                <a:cs typeface="Times New Roman" panose="02020603050405020304" pitchFamily="18" charset="0"/>
              </a:rPr>
              <a:t>Lenguajes de trayectoria</a:t>
            </a:r>
          </a:p>
          <a:p>
            <a:pPr>
              <a:defRPr/>
            </a:pPr>
            <a:r>
              <a:rPr lang="es-ES" altLang="es-MX" dirty="0">
                <a:cs typeface="Times New Roman" panose="02020603050405020304" pitchFamily="18" charset="0"/>
              </a:rPr>
              <a:t>Sistema que sigue una trayectoria y construye una imagen de está</a:t>
            </a:r>
          </a:p>
          <a:p>
            <a:pPr lvl="1">
              <a:defRPr/>
            </a:pPr>
            <a:r>
              <a:rPr lang="es-MX" altLang="es-MX" sz="2800" dirty="0">
                <a:cs typeface="Times New Roman" panose="02020603050405020304" pitchFamily="18" charset="0"/>
              </a:rPr>
              <a:t>Seguidor de Laberintos</a:t>
            </a:r>
            <a:endParaRPr lang="es-ES" altLang="es-MX" sz="2800" dirty="0">
              <a:cs typeface="Times New Roman" panose="02020603050405020304" pitchFamily="18" charset="0"/>
            </a:endParaRPr>
          </a:p>
          <a:p>
            <a:pPr lvl="1">
              <a:defRPr/>
            </a:pPr>
            <a:r>
              <a:rPr lang="es-MX" altLang="es-MX" sz="2800" dirty="0">
                <a:cs typeface="Times New Roman" panose="02020603050405020304" pitchFamily="18" charset="0"/>
              </a:rPr>
              <a:t>Trazar rutas</a:t>
            </a:r>
          </a:p>
          <a:p>
            <a:pPr lvl="1">
              <a:defRPr/>
            </a:pPr>
            <a:r>
              <a:rPr lang="es-MX" altLang="es-MX" sz="2800" dirty="0">
                <a:cs typeface="Times New Roman" panose="02020603050405020304" pitchFamily="18" charset="0"/>
              </a:rPr>
              <a:t>Detecta objetos</a:t>
            </a:r>
            <a:endParaRPr lang="es-ES" altLang="es-MX" sz="2800" dirty="0">
              <a:cs typeface="Times New Roman" panose="02020603050405020304" pitchFamily="18" charset="0"/>
            </a:endParaRPr>
          </a:p>
          <a:p>
            <a:pPr lvl="1">
              <a:defRPr/>
            </a:pPr>
            <a:r>
              <a:rPr lang="es-MX" altLang="es-MX" sz="2800" dirty="0">
                <a:cs typeface="Times New Roman" panose="02020603050405020304" pitchFamily="18" charset="0"/>
              </a:rPr>
              <a:t>Tomar decisiones de acuerdo a los objetos</a:t>
            </a:r>
          </a:p>
          <a:p>
            <a:pPr lvl="1">
              <a:defRPr/>
            </a:pPr>
            <a:endParaRPr lang="es-MX" altLang="es-MX" sz="1400" dirty="0">
              <a:cs typeface="Times New Roman" panose="02020603050405020304" pitchFamily="18" charset="0"/>
            </a:endParaRPr>
          </a:p>
          <a:p>
            <a:pPr>
              <a:defRPr/>
            </a:pPr>
            <a:r>
              <a:rPr lang="es-MX" altLang="es-MX" sz="3200" dirty="0" err="1">
                <a:cs typeface="Times New Roman" panose="02020603050405020304" pitchFamily="18" charset="0"/>
              </a:rPr>
              <a:t>UPIICSA</a:t>
            </a:r>
            <a:r>
              <a:rPr lang="es-MX" altLang="es-MX" sz="3200" dirty="0">
                <a:cs typeface="Times New Roman" panose="02020603050405020304" pitchFamily="18" charset="0"/>
              </a:rPr>
              <a:t> del </a:t>
            </a:r>
            <a:r>
              <a:rPr lang="es-MX" altLang="es-MX" sz="3200" dirty="0" err="1">
                <a:cs typeface="Times New Roman" panose="02020603050405020304" pitchFamily="18" charset="0"/>
              </a:rPr>
              <a:t>IPN</a:t>
            </a:r>
            <a:r>
              <a:rPr lang="es-MX" altLang="es-MX" sz="3200" dirty="0">
                <a:cs typeface="Times New Roman" panose="02020603050405020304" pitchFamily="18" charset="0"/>
              </a:rPr>
              <a:t>, </a:t>
            </a:r>
            <a:r>
              <a:rPr lang="es-MX" altLang="es-MX" sz="3200" dirty="0" err="1">
                <a:cs typeface="Times New Roman" panose="02020603050405020304" pitchFamily="18" charset="0"/>
              </a:rPr>
              <a:t>Celanese</a:t>
            </a:r>
            <a:r>
              <a:rPr lang="es-MX" altLang="es-MX" sz="3200" dirty="0">
                <a:cs typeface="Times New Roman" panose="02020603050405020304" pitchFamily="18" charset="0"/>
              </a:rPr>
              <a:t> Mexicana 1990-</a:t>
            </a:r>
            <a:endParaRPr lang="es-ES" altLang="es-MX" sz="3200" dirty="0">
              <a:cs typeface="Times New Roman" panose="02020603050405020304" pitchFamily="18" charset="0"/>
            </a:endParaRPr>
          </a:p>
          <a:p>
            <a:pPr>
              <a:defRPr/>
            </a:pPr>
            <a:r>
              <a:rPr lang="es-MX" altLang="es-MX" sz="3200" dirty="0">
                <a:cs typeface="Times New Roman" panose="02020603050405020304" pitchFamily="18" charset="0"/>
              </a:rPr>
              <a:t>Topo</a:t>
            </a:r>
            <a:endParaRPr lang="es-ES" altLang="es-MX" sz="3200" dirty="0">
              <a:cs typeface="Times New Roman" panose="02020603050405020304" pitchFamily="18" charset="0"/>
            </a:endParaRPr>
          </a:p>
          <a:p>
            <a:pPr>
              <a:defRPr/>
            </a:pPr>
            <a:endParaRPr lang="es-ES" altLang="es-MX" dirty="0">
              <a:cs typeface="Times New Roman" panose="02020603050405020304" pitchFamily="18" charset="0"/>
            </a:endParaRPr>
          </a:p>
          <a:p>
            <a:pPr>
              <a:defRPr/>
            </a:pPr>
            <a:r>
              <a:rPr lang="es-ES" altLang="es-MX" sz="2800" dirty="0">
                <a:cs typeface="Times New Roman" panose="02020603050405020304" pitchFamily="18" charset="0"/>
              </a:rPr>
              <a:t>Siguen y construyen trayectorias e integran etiquetas semánticas de cosas que van encontrando</a:t>
            </a:r>
          </a:p>
          <a:p>
            <a:pPr>
              <a:defRPr/>
            </a:pPr>
            <a:endParaRPr lang="es-ES" altLang="es-MX" sz="1200" dirty="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ángulo 1"/>
          <p:cNvSpPr>
            <a:spLocks noChangeArrowheads="1"/>
          </p:cNvSpPr>
          <p:nvPr/>
        </p:nvSpPr>
        <p:spPr bwMode="auto">
          <a:xfrm>
            <a:off x="254000" y="131763"/>
            <a:ext cx="52546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3600" b="1" dirty="0">
                <a:cs typeface="Times New Roman" panose="02020603050405020304" pitchFamily="18" charset="0"/>
              </a:rPr>
              <a:t>Seguidor de Laberintos</a:t>
            </a:r>
            <a:endParaRPr lang="es-ES" altLang="es-MX" sz="3600" b="1" dirty="0">
              <a:cs typeface="Times New Roman" panose="02020603050405020304" pitchFamily="18" charset="0"/>
            </a:endParaRPr>
          </a:p>
        </p:txBody>
      </p:sp>
      <p:sp>
        <p:nvSpPr>
          <p:cNvPr id="18435" name="Rectángulo 1"/>
          <p:cNvSpPr>
            <a:spLocks noChangeArrowheads="1"/>
          </p:cNvSpPr>
          <p:nvPr/>
        </p:nvSpPr>
        <p:spPr bwMode="auto">
          <a:xfrm>
            <a:off x="0" y="1576388"/>
            <a:ext cx="91582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200" b="1">
                <a:cs typeface="Times New Roman" panose="02020603050405020304" pitchFamily="18" charset="0"/>
              </a:rPr>
              <a:t>1964 1965  Concursos de Laberintos en el pizarrón</a:t>
            </a:r>
          </a:p>
          <a:p>
            <a:pPr lvl="1"/>
            <a:endParaRPr lang="es-MX" altLang="es-MX" sz="3200" b="1">
              <a:cs typeface="Times New Roman" panose="02020603050405020304" pitchFamily="18" charset="0"/>
            </a:endParaRPr>
          </a:p>
          <a:p>
            <a:r>
              <a:rPr lang="es-MX" altLang="es-MX" sz="3200" b="1">
                <a:solidFill>
                  <a:srgbClr val="FF0000"/>
                </a:solidFill>
                <a:cs typeface="Times New Roman" panose="02020603050405020304" pitchFamily="18" charset="0"/>
              </a:rPr>
              <a:t>1982  Laberintos con número de forma</a:t>
            </a:r>
            <a:endParaRPr lang="es-ES" altLang="es-MX" sz="3200" b="1">
              <a:solidFill>
                <a:srgbClr val="FF0000"/>
              </a:solidFill>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ángulo 1"/>
          <p:cNvSpPr>
            <a:spLocks noChangeArrowheads="1"/>
          </p:cNvSpPr>
          <p:nvPr/>
        </p:nvSpPr>
        <p:spPr bwMode="auto">
          <a:xfrm>
            <a:off x="254000" y="131763"/>
            <a:ext cx="5254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3600" b="1" dirty="0">
                <a:cs typeface="Times New Roman" panose="02020603050405020304" pitchFamily="18" charset="0"/>
              </a:rPr>
              <a:t>Seguidor de Laberintos</a:t>
            </a:r>
            <a:endParaRPr lang="es-ES" altLang="es-MX" sz="3600" b="1" dirty="0">
              <a:cs typeface="Times New Roman" panose="02020603050405020304" pitchFamily="18" charset="0"/>
            </a:endParaRPr>
          </a:p>
        </p:txBody>
      </p:sp>
      <p:sp>
        <p:nvSpPr>
          <p:cNvPr id="19459" name="Rectángulo 3"/>
          <p:cNvSpPr>
            <a:spLocks noChangeArrowheads="1"/>
          </p:cNvSpPr>
          <p:nvPr/>
        </p:nvSpPr>
        <p:spPr bwMode="auto">
          <a:xfrm>
            <a:off x="5972175" y="427038"/>
            <a:ext cx="3171825"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s-MX">
                <a:cs typeface="Times New Roman" panose="02020603050405020304" pitchFamily="18" charset="0"/>
              </a:rPr>
              <a:t>31st All Japan Micromouse Robot Event: Ng Beng Kiat </a:t>
            </a:r>
            <a:endParaRPr lang="es-ES" altLang="es-MX">
              <a:cs typeface="Times New Roman" panose="02020603050405020304" pitchFamily="18" charset="0"/>
            </a:endParaRPr>
          </a:p>
          <a:p>
            <a:r>
              <a:rPr lang="es-ES" altLang="es-MX" u="sng">
                <a:solidFill>
                  <a:srgbClr val="0000FF"/>
                </a:solidFill>
                <a:cs typeface="Times New Roman" panose="02020603050405020304" pitchFamily="18" charset="0"/>
                <a:hlinkClick r:id="rId4"/>
              </a:rPr>
              <a:t>Robots Dreams</a:t>
            </a:r>
            <a:endParaRPr lang="es-ES" altLang="es-MX">
              <a:cs typeface="Times New Roman" panose="02020603050405020304" pitchFamily="18" charset="0"/>
            </a:endParaRPr>
          </a:p>
          <a:p>
            <a:r>
              <a:rPr lang="es-ES" altLang="es-MX">
                <a:cs typeface="Times New Roman" panose="02020603050405020304" pitchFamily="18" charset="0"/>
              </a:rPr>
              <a:t>Subido el 26 nov. 2010</a:t>
            </a:r>
          </a:p>
          <a:p>
            <a:r>
              <a:rPr lang="en-US" altLang="es-MX">
                <a:cs typeface="Times New Roman" panose="02020603050405020304" pitchFamily="18" charset="0"/>
              </a:rPr>
              <a:t>“Ng Beng Kiat, from Singapore, is one of the top micromouse robot builders in the world and has often won the</a:t>
            </a:r>
            <a:endParaRPr lang="es-ES" altLang="es-MX">
              <a:cs typeface="Times New Roman" panose="02020603050405020304" pitchFamily="18" charset="0"/>
            </a:endParaRPr>
          </a:p>
        </p:txBody>
      </p:sp>
      <p:sp>
        <p:nvSpPr>
          <p:cNvPr id="19460" name="Rectángulo 4"/>
          <p:cNvSpPr>
            <a:spLocks noChangeArrowheads="1"/>
          </p:cNvSpPr>
          <p:nvPr/>
        </p:nvSpPr>
        <p:spPr bwMode="auto">
          <a:xfrm>
            <a:off x="1" y="4213225"/>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s-MX">
                <a:cs typeface="Times New Roman" panose="02020603050405020304" pitchFamily="18" charset="0"/>
              </a:rPr>
              <a:t>All Japan Micromouse Robot competition. This year, although his mouse turned in excellent times, he had to settle for second place. For more information visit Robots Dreams at </a:t>
            </a:r>
            <a:r>
              <a:rPr lang="en-US" altLang="es-MX" u="sng">
                <a:solidFill>
                  <a:srgbClr val="0000FF"/>
                </a:solidFill>
                <a:cs typeface="Times New Roman" panose="02020603050405020304" pitchFamily="18" charset="0"/>
                <a:hlinkClick r:id="rId5"/>
              </a:rPr>
              <a:t>http://www.robots-dreams.com</a:t>
            </a:r>
            <a:r>
              <a:rPr lang="en-US" altLang="es-MX">
                <a:cs typeface="Times New Roman" panose="02020603050405020304" pitchFamily="18" charset="0"/>
              </a:rPr>
              <a:t>.”</a:t>
            </a:r>
            <a:endParaRPr lang="es-ES" altLang="es-MX">
              <a:cs typeface="Times New Roman" panose="02020603050405020304" pitchFamily="18" charset="0"/>
            </a:endParaRPr>
          </a:p>
        </p:txBody>
      </p:sp>
      <p:sp>
        <p:nvSpPr>
          <p:cNvPr id="19461" name="Rectángulo 5"/>
          <p:cNvSpPr>
            <a:spLocks noChangeArrowheads="1"/>
          </p:cNvSpPr>
          <p:nvPr/>
        </p:nvSpPr>
        <p:spPr bwMode="auto">
          <a:xfrm>
            <a:off x="2047875" y="5287963"/>
            <a:ext cx="69215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s-MX" dirty="0">
                <a:solidFill>
                  <a:srgbClr val="FF0000"/>
                </a:solidFill>
                <a:cs typeface="Times New Roman" panose="02020603050405020304" pitchFamily="18" charset="0"/>
              </a:rPr>
              <a:t>31st All Japan </a:t>
            </a:r>
            <a:r>
              <a:rPr lang="en-US" altLang="es-MX" dirty="0" err="1">
                <a:solidFill>
                  <a:srgbClr val="FF0000"/>
                </a:solidFill>
                <a:cs typeface="Times New Roman" panose="02020603050405020304" pitchFamily="18" charset="0"/>
              </a:rPr>
              <a:t>Micromouse</a:t>
            </a:r>
            <a:r>
              <a:rPr lang="en-US" altLang="es-MX" dirty="0">
                <a:solidFill>
                  <a:srgbClr val="FF0000"/>
                </a:solidFill>
                <a:cs typeface="Times New Roman" panose="02020603050405020304" pitchFamily="18" charset="0"/>
              </a:rPr>
              <a:t> Robot </a:t>
            </a:r>
            <a:r>
              <a:rPr lang="en-US" altLang="es-MX" u="sng" dirty="0">
                <a:solidFill>
                  <a:srgbClr val="0000FF"/>
                </a:solidFill>
                <a:cs typeface="Times New Roman" panose="02020603050405020304" pitchFamily="18" charset="0"/>
                <a:hlinkClick r:id="rId6"/>
              </a:rPr>
              <a:t>https://www.youtube.com/watch?v=76blllun09Q</a:t>
            </a:r>
            <a:endParaRPr lang="en-US" altLang="es-MX" u="sng" dirty="0">
              <a:solidFill>
                <a:srgbClr val="0000FF"/>
              </a:solidFill>
              <a:cs typeface="Times New Roman" panose="02020603050405020304" pitchFamily="18" charset="0"/>
            </a:endParaRPr>
          </a:p>
          <a:p>
            <a:pPr lvl="1"/>
            <a:r>
              <a:rPr lang="en-US" altLang="es-MX" u="sng" dirty="0" err="1">
                <a:solidFill>
                  <a:srgbClr val="0000FF"/>
                </a:solidFill>
              </a:rPr>
              <a:t>Inicio</a:t>
            </a:r>
            <a:endParaRPr lang="en-US" altLang="es-MX" u="sng" dirty="0">
              <a:solidFill>
                <a:srgbClr val="0000FF"/>
              </a:solidFill>
            </a:endParaRPr>
          </a:p>
          <a:p>
            <a:pPr lvl="2"/>
            <a:r>
              <a:rPr lang="en-US" altLang="es-MX" u="sng" dirty="0">
                <a:solidFill>
                  <a:srgbClr val="0000FF"/>
                </a:solidFill>
              </a:rPr>
              <a:t>1:52 min</a:t>
            </a:r>
            <a:endParaRPr lang="es-MX" altLang="es-MX" dirty="0"/>
          </a:p>
        </p:txBody>
      </p:sp>
      <p:pic>
        <p:nvPicPr>
          <p:cNvPr id="2" name="1b  31st All Japan Micromouse Robot Event Ng Beng Kiat fra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777874"/>
            <a:ext cx="5880319" cy="3433763"/>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ángulo 1"/>
          <p:cNvSpPr>
            <a:spLocks noChangeArrowheads="1"/>
          </p:cNvSpPr>
          <p:nvPr/>
        </p:nvSpPr>
        <p:spPr bwMode="auto">
          <a:xfrm>
            <a:off x="333772" y="30015"/>
            <a:ext cx="82526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600" b="1" dirty="0">
                <a:cs typeface="Times New Roman" panose="02020603050405020304" pitchFamily="18" charset="0"/>
              </a:rPr>
              <a:t>Exploradores y Seguidores de Laberintos</a:t>
            </a:r>
            <a:endParaRPr lang="es-ES" altLang="es-MX" sz="3600" b="1" dirty="0">
              <a:cs typeface="Times New Roman" panose="02020603050405020304" pitchFamily="18" charset="0"/>
            </a:endParaRPr>
          </a:p>
        </p:txBody>
      </p:sp>
      <p:cxnSp>
        <p:nvCxnSpPr>
          <p:cNvPr id="4" name="Conector: angular 3"/>
          <p:cNvCxnSpPr>
            <a:cxnSpLocks/>
          </p:cNvCxnSpPr>
          <p:nvPr/>
        </p:nvCxnSpPr>
        <p:spPr bwMode="auto">
          <a:xfrm>
            <a:off x="1054100" y="98742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 name="Conector: angular 4"/>
          <p:cNvCxnSpPr>
            <a:cxnSpLocks/>
          </p:cNvCxnSpPr>
          <p:nvPr/>
        </p:nvCxnSpPr>
        <p:spPr bwMode="auto">
          <a:xfrm rot="16200000" flipV="1">
            <a:off x="3066257" y="135334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 name="Conector: angular 5"/>
          <p:cNvCxnSpPr>
            <a:cxnSpLocks/>
          </p:cNvCxnSpPr>
          <p:nvPr/>
        </p:nvCxnSpPr>
        <p:spPr bwMode="auto">
          <a:xfrm flipV="1">
            <a:off x="2413000" y="100012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rot="5400000">
            <a:off x="3733007" y="154860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bwMode="auto">
          <a:xfrm flipH="1">
            <a:off x="1427163" y="264160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Conector: angular 9"/>
          <p:cNvCxnSpPr>
            <a:cxnSpLocks/>
          </p:cNvCxnSpPr>
          <p:nvPr/>
        </p:nvCxnSpPr>
        <p:spPr bwMode="auto">
          <a:xfrm flipV="1">
            <a:off x="1054100" y="141605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p:nvPr/>
        </p:nvCxnSpPr>
        <p:spPr bwMode="auto">
          <a:xfrm rot="5400000">
            <a:off x="1779587" y="179546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1016000" y="146208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1054100" y="183515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1041400" y="219392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1054100" y="312578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067050" y="312578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4867275" y="224631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1049338" y="312578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1054100" y="357505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4881563" y="312578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636" name="CuadroTexto 20"/>
          <p:cNvSpPr txBox="1">
            <a:spLocks noChangeArrowheads="1"/>
          </p:cNvSpPr>
          <p:nvPr/>
        </p:nvSpPr>
        <p:spPr bwMode="auto">
          <a:xfrm>
            <a:off x="869226" y="94233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23637" name="CuadroTexto 21"/>
          <p:cNvSpPr txBox="1">
            <a:spLocks noChangeArrowheads="1"/>
          </p:cNvSpPr>
          <p:nvPr/>
        </p:nvSpPr>
        <p:spPr bwMode="auto">
          <a:xfrm>
            <a:off x="4283937" y="172100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52" name="Conector recto 51"/>
          <p:cNvCxnSpPr/>
          <p:nvPr/>
        </p:nvCxnSpPr>
        <p:spPr>
          <a:xfrm flipH="1">
            <a:off x="1963738" y="234156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a:cxnSpLocks/>
            <a:stCxn id="41" idx="3"/>
          </p:cNvCxnSpPr>
          <p:nvPr/>
        </p:nvCxnSpPr>
        <p:spPr>
          <a:xfrm>
            <a:off x="1049338" y="1152525"/>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a:off x="2286000" y="116046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bwMode="auto">
          <a:xfrm flipV="1">
            <a:off x="1963738" y="1554163"/>
            <a:ext cx="0" cy="7874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bwMode="auto">
          <a:xfrm flipH="1" flipV="1">
            <a:off x="1049338" y="1554163"/>
            <a:ext cx="914400" cy="142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a:xfrm flipH="1">
            <a:off x="1625600" y="234156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8" name="Conector recto 117"/>
          <p:cNvCxnSpPr/>
          <p:nvPr/>
        </p:nvCxnSpPr>
        <p:spPr>
          <a:xfrm>
            <a:off x="3043238" y="135572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3" name="Rectángulo 122"/>
          <p:cNvSpPr>
            <a:spLocks noChangeArrowheads="1"/>
          </p:cNvSpPr>
          <p:nvPr/>
        </p:nvSpPr>
        <p:spPr bwMode="auto">
          <a:xfrm>
            <a:off x="212130" y="3915718"/>
            <a:ext cx="849590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a:r>
              <a:rPr lang="es-MX" altLang="es-MX" sz="2800" dirty="0">
                <a:cs typeface="Times New Roman" panose="02020603050405020304" pitchFamily="18" charset="0"/>
              </a:rPr>
              <a:t>Son programas, robots, representaciones matemáticas que navegan en  un laberinto, construyen una imagen de él y lo usan para recorrerlo y resolver problemas</a:t>
            </a:r>
            <a:endParaRPr lang="es-ES" altLang="es-MX" sz="2800" dirty="0">
              <a:cs typeface="Times New Roman" panose="02020603050405020304" pitchFamily="18" charset="0"/>
            </a:endParaRPr>
          </a:p>
        </p:txBody>
      </p:sp>
      <p:cxnSp>
        <p:nvCxnSpPr>
          <p:cNvPr id="87" name="Conector recto 86"/>
          <p:cNvCxnSpPr>
            <a:cxnSpLocks/>
          </p:cNvCxnSpPr>
          <p:nvPr/>
        </p:nvCxnSpPr>
        <p:spPr>
          <a:xfrm>
            <a:off x="2280818" y="2324101"/>
            <a:ext cx="1720112" cy="2182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0" name="Conector recto 89"/>
          <p:cNvCxnSpPr>
            <a:cxnSpLocks/>
          </p:cNvCxnSpPr>
          <p:nvPr/>
        </p:nvCxnSpPr>
        <p:spPr bwMode="auto">
          <a:xfrm flipH="1" flipV="1">
            <a:off x="3976691" y="1584178"/>
            <a:ext cx="38097" cy="78754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1" name="Conector recto 90"/>
          <p:cNvCxnSpPr>
            <a:cxnSpLocks/>
          </p:cNvCxnSpPr>
          <p:nvPr/>
        </p:nvCxnSpPr>
        <p:spPr bwMode="auto">
          <a:xfrm flipH="1">
            <a:off x="3976691" y="1596382"/>
            <a:ext cx="677860" cy="858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8" name="Conector recto 97"/>
          <p:cNvCxnSpPr>
            <a:cxnSpLocks/>
          </p:cNvCxnSpPr>
          <p:nvPr/>
        </p:nvCxnSpPr>
        <p:spPr bwMode="auto">
          <a:xfrm>
            <a:off x="4654551" y="1138238"/>
            <a:ext cx="0" cy="4667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5" name="Conector recto 104"/>
          <p:cNvCxnSpPr>
            <a:cxnSpLocks/>
          </p:cNvCxnSpPr>
          <p:nvPr/>
        </p:nvCxnSpPr>
        <p:spPr bwMode="auto">
          <a:xfrm flipH="1" flipV="1">
            <a:off x="2697957" y="1150937"/>
            <a:ext cx="1944687" cy="142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6" name="Conector recto 115"/>
          <p:cNvCxnSpPr>
            <a:cxnSpLocks/>
          </p:cNvCxnSpPr>
          <p:nvPr/>
        </p:nvCxnSpPr>
        <p:spPr bwMode="auto">
          <a:xfrm flipH="1">
            <a:off x="2697956" y="1152128"/>
            <a:ext cx="1" cy="731839"/>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7" name="Conector recto 116"/>
          <p:cNvCxnSpPr/>
          <p:nvPr/>
        </p:nvCxnSpPr>
        <p:spPr bwMode="auto">
          <a:xfrm flipH="1" flipV="1">
            <a:off x="2686053" y="1906588"/>
            <a:ext cx="914400" cy="142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9" name="Conector recto 118"/>
          <p:cNvCxnSpPr>
            <a:cxnSpLocks/>
          </p:cNvCxnSpPr>
          <p:nvPr/>
        </p:nvCxnSpPr>
        <p:spPr>
          <a:xfrm>
            <a:off x="2305789" y="2348416"/>
            <a:ext cx="1720112" cy="2182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0" name="Conector recto 119"/>
          <p:cNvCxnSpPr>
            <a:cxnSpLocks/>
          </p:cNvCxnSpPr>
          <p:nvPr/>
        </p:nvCxnSpPr>
        <p:spPr bwMode="auto">
          <a:xfrm flipV="1">
            <a:off x="4014788" y="1596382"/>
            <a:ext cx="0" cy="78740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1" name="Conector recto 120"/>
          <p:cNvCxnSpPr>
            <a:cxnSpLocks/>
          </p:cNvCxnSpPr>
          <p:nvPr/>
        </p:nvCxnSpPr>
        <p:spPr bwMode="auto">
          <a:xfrm flipH="1">
            <a:off x="3970342" y="1627659"/>
            <a:ext cx="677860" cy="8581"/>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2" name="Conector recto 121"/>
          <p:cNvCxnSpPr>
            <a:cxnSpLocks/>
          </p:cNvCxnSpPr>
          <p:nvPr/>
        </p:nvCxnSpPr>
        <p:spPr bwMode="auto">
          <a:xfrm>
            <a:off x="4683919" y="1165225"/>
            <a:ext cx="0" cy="466725"/>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4" name="Conector recto 123"/>
          <p:cNvCxnSpPr>
            <a:cxnSpLocks/>
          </p:cNvCxnSpPr>
          <p:nvPr/>
        </p:nvCxnSpPr>
        <p:spPr bwMode="auto">
          <a:xfrm flipH="1" flipV="1">
            <a:off x="2720976" y="1187450"/>
            <a:ext cx="1944687" cy="1428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5" name="Conector recto 124"/>
          <p:cNvCxnSpPr>
            <a:cxnSpLocks/>
          </p:cNvCxnSpPr>
          <p:nvPr/>
        </p:nvCxnSpPr>
        <p:spPr bwMode="auto">
          <a:xfrm flipH="1">
            <a:off x="2717747" y="1152128"/>
            <a:ext cx="1" cy="73183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6" name="Conector recto 125"/>
          <p:cNvCxnSpPr/>
          <p:nvPr/>
        </p:nvCxnSpPr>
        <p:spPr bwMode="auto">
          <a:xfrm flipH="1" flipV="1">
            <a:off x="2721401" y="1903608"/>
            <a:ext cx="914400" cy="14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ector recto 127"/>
          <p:cNvCxnSpPr>
            <a:cxnSpLocks/>
          </p:cNvCxnSpPr>
          <p:nvPr/>
        </p:nvCxnSpPr>
        <p:spPr bwMode="auto">
          <a:xfrm flipV="1">
            <a:off x="1963738" y="1536701"/>
            <a:ext cx="0" cy="7874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ector recto 128"/>
          <p:cNvCxnSpPr/>
          <p:nvPr/>
        </p:nvCxnSpPr>
        <p:spPr bwMode="auto">
          <a:xfrm flipH="1" flipV="1">
            <a:off x="1058862" y="1547019"/>
            <a:ext cx="914400" cy="142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ector recto 130"/>
          <p:cNvCxnSpPr>
            <a:cxnSpLocks/>
          </p:cNvCxnSpPr>
          <p:nvPr/>
        </p:nvCxnSpPr>
        <p:spPr>
          <a:xfrm flipV="1">
            <a:off x="1629949" y="1998733"/>
            <a:ext cx="9939" cy="35974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78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2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2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6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6745052"/>
          </a:xfrm>
          <a:prstGeom prst="rect">
            <a:avLst/>
          </a:prstGeom>
        </p:spPr>
        <p:txBody>
          <a:bodyPr wrap="square">
            <a:spAutoFit/>
          </a:bodyPr>
          <a:lstStyle/>
          <a:p>
            <a:pPr>
              <a:lnSpc>
                <a:spcPct val="107000"/>
              </a:lnSpc>
              <a:spcAft>
                <a:spcPts val="0"/>
              </a:spcAft>
            </a:pPr>
            <a:r>
              <a:rPr lang="es-ES" sz="2200" dirty="0">
                <a:ea typeface="Calibri" panose="020F0502020204030204" pitchFamily="34" charset="0"/>
                <a:cs typeface="Times New Roman" panose="02020603050405020304" pitchFamily="18" charset="0"/>
              </a:rPr>
              <a:t>En este ejemplo de exploradores y seguidores </a:t>
            </a:r>
            <a:r>
              <a:rPr lang="es-ES" sz="2200" b="1" dirty="0">
                <a:ea typeface="Calibri" panose="020F0502020204030204" pitchFamily="34" charset="0"/>
                <a:cs typeface="Times New Roman" panose="02020603050405020304" pitchFamily="18" charset="0"/>
              </a:rPr>
              <a:t>podemos visualizar algunos ejemplos de mecanismos de percepción y representación de la realidad</a:t>
            </a:r>
            <a:r>
              <a:rPr lang="es-ES" sz="2200" dirty="0">
                <a:ea typeface="Calibri" panose="020F0502020204030204" pitchFamily="34" charset="0"/>
                <a:cs typeface="Times New Roman" panose="02020603050405020304" pitchFamily="18" charset="0"/>
              </a:rPr>
              <a:t>, todos estos mecanismos y representaciones (u otros) son usados y dependiendo de problema o de las capacidades de los desarrolladores convienen más unos u otros</a:t>
            </a:r>
            <a:endParaRPr lang="es-MX" sz="2200" dirty="0">
              <a:ea typeface="Calibri" panose="020F0502020204030204" pitchFamily="34" charset="0"/>
              <a:cs typeface="Times New Roman" panose="02020603050405020304" pitchFamily="18" charset="0"/>
            </a:endParaRPr>
          </a:p>
          <a:p>
            <a:pPr>
              <a:lnSpc>
                <a:spcPct val="107000"/>
              </a:lnSpc>
              <a:spcAft>
                <a:spcPts val="0"/>
              </a:spcAft>
            </a:pPr>
            <a:endParaRPr lang="es-MX" sz="1000" dirty="0">
              <a:ea typeface="Calibri" panose="020F0502020204030204" pitchFamily="34" charset="0"/>
              <a:cs typeface="Times New Roman" panose="02020603050405020304" pitchFamily="18" charset="0"/>
            </a:endParaRPr>
          </a:p>
          <a:p>
            <a:pPr algn="r">
              <a:lnSpc>
                <a:spcPct val="107000"/>
              </a:lnSpc>
              <a:spcAft>
                <a:spcPts val="0"/>
              </a:spcAft>
            </a:pPr>
            <a:r>
              <a:rPr lang="es-ES" sz="2200" dirty="0">
                <a:ea typeface="Calibri" panose="020F0502020204030204" pitchFamily="34" charset="0"/>
                <a:cs typeface="Times New Roman" panose="02020603050405020304" pitchFamily="18" charset="0"/>
              </a:rPr>
              <a:t>Por ejemplo, </a:t>
            </a:r>
            <a:r>
              <a:rPr lang="es-ES" sz="2200" b="1" dirty="0">
                <a:ea typeface="Calibri" panose="020F0502020204030204" pitchFamily="34" charset="0"/>
                <a:cs typeface="Times New Roman" panose="02020603050405020304" pitchFamily="18" charset="0"/>
              </a:rPr>
              <a:t>existe múltiples formas posibles de percepción</a:t>
            </a:r>
            <a:r>
              <a:rPr lang="es-ES" sz="2200" dirty="0">
                <a:ea typeface="Calibri" panose="020F0502020204030204" pitchFamily="34" charset="0"/>
                <a:cs typeface="Times New Roman" panose="02020603050405020304" pitchFamily="18" charset="0"/>
              </a:rPr>
              <a:t> como poner una 'cámara' que detecte el movimiento, poner un 'GPS', poner un 'detector de movimiento', etc.</a:t>
            </a:r>
            <a:endParaRPr lang="es-MX" sz="2200" dirty="0">
              <a:ea typeface="Calibri" panose="020F0502020204030204" pitchFamily="34" charset="0"/>
              <a:cs typeface="Times New Roman" panose="02020603050405020304" pitchFamily="18" charset="0"/>
            </a:endParaRPr>
          </a:p>
          <a:p>
            <a:pPr>
              <a:lnSpc>
                <a:spcPct val="107000"/>
              </a:lnSpc>
              <a:spcAft>
                <a:spcPts val="0"/>
              </a:spcAft>
            </a:pPr>
            <a:endParaRPr lang="es-MX" sz="1000" dirty="0">
              <a:ea typeface="Calibri" panose="020F0502020204030204" pitchFamily="34" charset="0"/>
              <a:cs typeface="Times New Roman" panose="02020603050405020304" pitchFamily="18" charset="0"/>
            </a:endParaRPr>
          </a:p>
          <a:p>
            <a:pPr>
              <a:lnSpc>
                <a:spcPct val="107000"/>
              </a:lnSpc>
              <a:spcAft>
                <a:spcPts val="0"/>
              </a:spcAft>
            </a:pPr>
            <a:r>
              <a:rPr lang="es-ES" sz="2200" b="1" dirty="0">
                <a:ea typeface="Calibri" panose="020F0502020204030204" pitchFamily="34" charset="0"/>
                <a:cs typeface="Times New Roman" panose="02020603050405020304" pitchFamily="18" charset="0"/>
              </a:rPr>
              <a:t>Múltiples formas de representar la imagen de la realidad</a:t>
            </a:r>
            <a:r>
              <a:rPr lang="es-ES" sz="2200" dirty="0">
                <a:ea typeface="Calibri" panose="020F0502020204030204" pitchFamily="34" charset="0"/>
                <a:cs typeface="Times New Roman" panose="02020603050405020304" pitchFamily="18" charset="0"/>
              </a:rPr>
              <a:t>, como coordenadas (por ejemplo almacena las coordenadas y el ángulo al que se mueve al empezar a caminar y cada que jira) o lo almacena como vector, como programa o código tipo logo o C++ o java o..., lo almacena como número de forma, como una oración, como autómata finito, como matriz, como arreglo o tabla de coordenadas, etc.</a:t>
            </a:r>
            <a:endParaRPr lang="es-MX" sz="2200" dirty="0">
              <a:ea typeface="Calibri" panose="020F0502020204030204" pitchFamily="34" charset="0"/>
              <a:cs typeface="Times New Roman" panose="02020603050405020304" pitchFamily="18" charset="0"/>
            </a:endParaRPr>
          </a:p>
          <a:p>
            <a:pPr>
              <a:lnSpc>
                <a:spcPct val="107000"/>
              </a:lnSpc>
              <a:spcAft>
                <a:spcPts val="0"/>
              </a:spcAft>
            </a:pPr>
            <a:endParaRPr lang="es-MX" sz="1000" dirty="0">
              <a:ea typeface="Calibri" panose="020F0502020204030204" pitchFamily="34" charset="0"/>
              <a:cs typeface="Times New Roman" panose="02020603050405020304" pitchFamily="18" charset="0"/>
            </a:endParaRPr>
          </a:p>
          <a:p>
            <a:pPr algn="r">
              <a:lnSpc>
                <a:spcPct val="107000"/>
              </a:lnSpc>
              <a:spcAft>
                <a:spcPts val="0"/>
              </a:spcAft>
            </a:pPr>
            <a:r>
              <a:rPr lang="es-ES" sz="2200" dirty="0">
                <a:ea typeface="Calibri" panose="020F0502020204030204" pitchFamily="34" charset="0"/>
                <a:cs typeface="Times New Roman" panose="02020603050405020304" pitchFamily="18" charset="0"/>
              </a:rPr>
              <a:t>Y </a:t>
            </a:r>
            <a:r>
              <a:rPr lang="es-ES" sz="2200" b="1" dirty="0">
                <a:ea typeface="Calibri" panose="020F0502020204030204" pitchFamily="34" charset="0"/>
                <a:cs typeface="Times New Roman" panose="02020603050405020304" pitchFamily="18" charset="0"/>
              </a:rPr>
              <a:t>dependiendo del tipo de mecanismo de percepción y representación que se maneje es el tipo de análisis y operaciones que se pueden realizar sobre la imagen </a:t>
            </a:r>
            <a:endParaRPr lang="es-MX" sz="22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8687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ángulo 1"/>
          <p:cNvSpPr>
            <a:spLocks noChangeArrowheads="1"/>
          </p:cNvSpPr>
          <p:nvPr/>
        </p:nvSpPr>
        <p:spPr bwMode="auto">
          <a:xfrm>
            <a:off x="492124" y="55563"/>
            <a:ext cx="756983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Sistemas que siguen una trayectoria y construyen una imagen de está</a:t>
            </a:r>
          </a:p>
        </p:txBody>
      </p:sp>
      <p:sp>
        <p:nvSpPr>
          <p:cNvPr id="20483" name="CuadroTexto 3"/>
          <p:cNvSpPr txBox="1">
            <a:spLocks noChangeArrowheads="1"/>
          </p:cNvSpPr>
          <p:nvPr/>
        </p:nvSpPr>
        <p:spPr bwMode="auto">
          <a:xfrm>
            <a:off x="312738" y="1255713"/>
            <a:ext cx="26812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Número de Forma o </a:t>
            </a:r>
            <a:r>
              <a:rPr lang="en-US" altLang="es-MX" b="1" dirty="0">
                <a:cs typeface="Times New Roman" panose="02020603050405020304" pitchFamily="18" charset="0"/>
              </a:rPr>
              <a:t>de Freeman</a:t>
            </a:r>
            <a:endParaRPr lang="es-MX" altLang="es-MX" b="1" dirty="0"/>
          </a:p>
        </p:txBody>
      </p:sp>
      <p:grpSp>
        <p:nvGrpSpPr>
          <p:cNvPr id="5" name="Grupo 4"/>
          <p:cNvGrpSpPr>
            <a:grpSpLocks/>
          </p:cNvGrpSpPr>
          <p:nvPr/>
        </p:nvGrpSpPr>
        <p:grpSpPr bwMode="auto">
          <a:xfrm>
            <a:off x="774700" y="1974850"/>
            <a:ext cx="1624013" cy="1514475"/>
            <a:chOff x="773943" y="1975593"/>
            <a:chExt cx="1624697" cy="1513574"/>
          </a:xfrm>
        </p:grpSpPr>
        <p:cxnSp>
          <p:nvCxnSpPr>
            <p:cNvPr id="10" name="Conector recto de flecha 9"/>
            <p:cNvCxnSpPr/>
            <p:nvPr/>
          </p:nvCxnSpPr>
          <p:spPr bwMode="auto">
            <a:xfrm>
              <a:off x="1521971" y="2161220"/>
              <a:ext cx="0" cy="123909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p:cNvCxnSpPr>
              <a:cxnSpLocks/>
            </p:cNvCxnSpPr>
            <p:nvPr/>
          </p:nvCxnSpPr>
          <p:spPr bwMode="auto">
            <a:xfrm flipH="1" flipV="1">
              <a:off x="815235" y="2694303"/>
              <a:ext cx="1407117" cy="158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0551" name="CuadroTexto 12"/>
            <p:cNvSpPr txBox="1">
              <a:spLocks noChangeArrowheads="1"/>
            </p:cNvSpPr>
            <p:nvPr/>
          </p:nvSpPr>
          <p:spPr bwMode="auto">
            <a:xfrm>
              <a:off x="1608249" y="1975593"/>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d</a:t>
              </a:r>
            </a:p>
          </p:txBody>
        </p:sp>
        <p:sp>
          <p:nvSpPr>
            <p:cNvPr id="20552" name="CuadroTexto 13"/>
            <p:cNvSpPr txBox="1">
              <a:spLocks noChangeArrowheads="1"/>
            </p:cNvSpPr>
            <p:nvPr/>
          </p:nvSpPr>
          <p:spPr bwMode="auto">
            <a:xfrm>
              <a:off x="1871712" y="2715558"/>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a</a:t>
              </a:r>
            </a:p>
          </p:txBody>
        </p:sp>
        <p:sp>
          <p:nvSpPr>
            <p:cNvPr id="20553" name="CuadroTexto 14"/>
            <p:cNvSpPr txBox="1">
              <a:spLocks noChangeArrowheads="1"/>
            </p:cNvSpPr>
            <p:nvPr/>
          </p:nvSpPr>
          <p:spPr bwMode="auto">
            <a:xfrm>
              <a:off x="773943" y="2264580"/>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c</a:t>
              </a:r>
            </a:p>
          </p:txBody>
        </p:sp>
        <p:sp>
          <p:nvSpPr>
            <p:cNvPr id="20554" name="CuadroTexto 15"/>
            <p:cNvSpPr txBox="1">
              <a:spLocks noChangeArrowheads="1"/>
            </p:cNvSpPr>
            <p:nvPr/>
          </p:nvSpPr>
          <p:spPr bwMode="auto">
            <a:xfrm>
              <a:off x="1149767" y="3027578"/>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b</a:t>
              </a:r>
            </a:p>
          </p:txBody>
        </p:sp>
      </p:grpSp>
      <p:sp>
        <p:nvSpPr>
          <p:cNvPr id="18" name="Rectángulo 17"/>
          <p:cNvSpPr/>
          <p:nvPr/>
        </p:nvSpPr>
        <p:spPr bwMode="auto">
          <a:xfrm>
            <a:off x="3427413" y="1968500"/>
            <a:ext cx="1724025" cy="1712913"/>
          </a:xfrm>
          <a:prstGeom prst="rect">
            <a:avLst/>
          </a:prstGeom>
          <a:pattFill prst="lgGrid">
            <a:fgClr>
              <a:schemeClr val="accent1"/>
            </a:fgClr>
            <a:bgClr>
              <a:schemeClr val="bg1"/>
            </a:bgClr>
          </a:patt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sp>
        <p:nvSpPr>
          <p:cNvPr id="19" name="Rectángulo 18"/>
          <p:cNvSpPr/>
          <p:nvPr/>
        </p:nvSpPr>
        <p:spPr bwMode="auto">
          <a:xfrm>
            <a:off x="3440113" y="1974850"/>
            <a:ext cx="1724025" cy="1714500"/>
          </a:xfrm>
          <a:prstGeom prst="rect">
            <a:avLst/>
          </a:prstGeom>
          <a:noFill/>
          <a:ln w="25400"/>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grpSp>
        <p:nvGrpSpPr>
          <p:cNvPr id="16391" name="Grupo 37"/>
          <p:cNvGrpSpPr>
            <a:grpSpLocks/>
          </p:cNvGrpSpPr>
          <p:nvPr/>
        </p:nvGrpSpPr>
        <p:grpSpPr bwMode="auto">
          <a:xfrm>
            <a:off x="3440113" y="1273175"/>
            <a:ext cx="1722437" cy="484188"/>
            <a:chOff x="3334704" y="1376420"/>
            <a:chExt cx="1723431" cy="484061"/>
          </a:xfrm>
        </p:grpSpPr>
        <p:sp>
          <p:nvSpPr>
            <p:cNvPr id="20547" name="CuadroTexto 19"/>
            <p:cNvSpPr txBox="1">
              <a:spLocks noChangeArrowheads="1"/>
            </p:cNvSpPr>
            <p:nvPr/>
          </p:nvSpPr>
          <p:spPr bwMode="auto">
            <a:xfrm>
              <a:off x="4032213" y="1376420"/>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14a</a:t>
              </a:r>
            </a:p>
          </p:txBody>
        </p:sp>
        <p:cxnSp>
          <p:nvCxnSpPr>
            <p:cNvPr id="25" name="Conector recto de flecha 24"/>
            <p:cNvCxnSpPr>
              <a:cxnSpLocks/>
            </p:cNvCxnSpPr>
            <p:nvPr/>
          </p:nvCxnSpPr>
          <p:spPr>
            <a:xfrm>
              <a:off x="3334704" y="1860481"/>
              <a:ext cx="1723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2" name="Grupo 38"/>
          <p:cNvGrpSpPr>
            <a:grpSpLocks/>
          </p:cNvGrpSpPr>
          <p:nvPr/>
        </p:nvGrpSpPr>
        <p:grpSpPr bwMode="auto">
          <a:xfrm>
            <a:off x="5322888" y="1912938"/>
            <a:ext cx="779462" cy="1838325"/>
            <a:chOff x="5218095" y="2016206"/>
            <a:chExt cx="778938" cy="1837955"/>
          </a:xfrm>
        </p:grpSpPr>
        <p:sp>
          <p:nvSpPr>
            <p:cNvPr id="20545" name="CuadroTexto 20"/>
            <p:cNvSpPr txBox="1">
              <a:spLocks noChangeArrowheads="1"/>
            </p:cNvSpPr>
            <p:nvPr/>
          </p:nvSpPr>
          <p:spPr bwMode="auto">
            <a:xfrm>
              <a:off x="5218095" y="2653875"/>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cxnSp>
          <p:nvCxnSpPr>
            <p:cNvPr id="27" name="Conector recto de flecha 26"/>
            <p:cNvCxnSpPr>
              <a:cxnSpLocks/>
            </p:cNvCxnSpPr>
            <p:nvPr/>
          </p:nvCxnSpPr>
          <p:spPr>
            <a:xfrm>
              <a:off x="5218095" y="2016206"/>
              <a:ext cx="0" cy="1837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3" name="Grupo 39"/>
          <p:cNvGrpSpPr>
            <a:grpSpLocks/>
          </p:cNvGrpSpPr>
          <p:nvPr/>
        </p:nvGrpSpPr>
        <p:grpSpPr bwMode="auto">
          <a:xfrm>
            <a:off x="3213100" y="3859213"/>
            <a:ext cx="1658938" cy="654050"/>
            <a:chOff x="3334704" y="3961615"/>
            <a:chExt cx="1659259" cy="655278"/>
          </a:xfrm>
        </p:grpSpPr>
        <p:sp>
          <p:nvSpPr>
            <p:cNvPr id="20543" name="CuadroTexto 21"/>
            <p:cNvSpPr txBox="1">
              <a:spLocks noChangeArrowheads="1"/>
            </p:cNvSpPr>
            <p:nvPr/>
          </p:nvSpPr>
          <p:spPr bwMode="auto">
            <a:xfrm>
              <a:off x="3998863" y="4155228"/>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14c</a:t>
              </a:r>
            </a:p>
          </p:txBody>
        </p:sp>
        <p:cxnSp>
          <p:nvCxnSpPr>
            <p:cNvPr id="29" name="Conector recto de flecha 28"/>
            <p:cNvCxnSpPr>
              <a:cxnSpLocks/>
            </p:cNvCxnSpPr>
            <p:nvPr/>
          </p:nvCxnSpPr>
          <p:spPr>
            <a:xfrm flipH="1">
              <a:off x="3334704" y="3961615"/>
              <a:ext cx="1659259" cy="238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394" name="Grupo 40"/>
          <p:cNvGrpSpPr>
            <a:grpSpLocks/>
          </p:cNvGrpSpPr>
          <p:nvPr/>
        </p:nvGrpSpPr>
        <p:grpSpPr bwMode="auto">
          <a:xfrm>
            <a:off x="2571750" y="1912938"/>
            <a:ext cx="779463" cy="1824037"/>
            <a:chOff x="2466815" y="2016206"/>
            <a:chExt cx="778938" cy="1824203"/>
          </a:xfrm>
        </p:grpSpPr>
        <p:sp>
          <p:nvSpPr>
            <p:cNvPr id="20541" name="CuadroTexto 22"/>
            <p:cNvSpPr txBox="1">
              <a:spLocks noChangeArrowheads="1"/>
            </p:cNvSpPr>
            <p:nvPr/>
          </p:nvSpPr>
          <p:spPr bwMode="auto">
            <a:xfrm>
              <a:off x="2466815" y="2653874"/>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14d</a:t>
              </a:r>
            </a:p>
          </p:txBody>
        </p:sp>
        <p:cxnSp>
          <p:nvCxnSpPr>
            <p:cNvPr id="32" name="Conector recto de flecha 31"/>
            <p:cNvCxnSpPr>
              <a:cxnSpLocks/>
            </p:cNvCxnSpPr>
            <p:nvPr/>
          </p:nvCxnSpPr>
          <p:spPr>
            <a:xfrm flipV="1">
              <a:off x="3131530" y="2016206"/>
              <a:ext cx="0" cy="18242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6395" name="CuadroTexto 42"/>
          <p:cNvSpPr txBox="1">
            <a:spLocks noChangeArrowheads="1"/>
          </p:cNvSpPr>
          <p:nvPr/>
        </p:nvSpPr>
        <p:spPr bwMode="auto">
          <a:xfrm>
            <a:off x="5991225" y="226377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14a</a:t>
            </a:r>
          </a:p>
        </p:txBody>
      </p:sp>
      <p:sp>
        <p:nvSpPr>
          <p:cNvPr id="16396" name="CuadroTexto 43"/>
          <p:cNvSpPr txBox="1">
            <a:spLocks noChangeArrowheads="1"/>
          </p:cNvSpPr>
          <p:nvPr/>
        </p:nvSpPr>
        <p:spPr bwMode="auto">
          <a:xfrm>
            <a:off x="6521450" y="22748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sp>
        <p:nvSpPr>
          <p:cNvPr id="16397" name="CuadroTexto 45"/>
          <p:cNvSpPr txBox="1">
            <a:spLocks noChangeArrowheads="1"/>
          </p:cNvSpPr>
          <p:nvPr/>
        </p:nvSpPr>
        <p:spPr bwMode="auto">
          <a:xfrm>
            <a:off x="7050088" y="22748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14c</a:t>
            </a:r>
          </a:p>
        </p:txBody>
      </p:sp>
      <p:sp>
        <p:nvSpPr>
          <p:cNvPr id="16398" name="CuadroTexto 46"/>
          <p:cNvSpPr txBox="1">
            <a:spLocks noChangeArrowheads="1"/>
          </p:cNvSpPr>
          <p:nvPr/>
        </p:nvSpPr>
        <p:spPr bwMode="auto">
          <a:xfrm>
            <a:off x="7627938" y="2263775"/>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14d</a:t>
            </a:r>
          </a:p>
        </p:txBody>
      </p:sp>
      <p:sp>
        <p:nvSpPr>
          <p:cNvPr id="49" name="Rectángulo 48"/>
          <p:cNvSpPr/>
          <p:nvPr/>
        </p:nvSpPr>
        <p:spPr bwMode="auto">
          <a:xfrm>
            <a:off x="815975" y="4375150"/>
            <a:ext cx="1366838" cy="1712913"/>
          </a:xfrm>
          <a:prstGeom prst="rect">
            <a:avLst/>
          </a:prstGeom>
          <a:pattFill prst="lgGrid">
            <a:fgClr>
              <a:schemeClr val="accent1"/>
            </a:fgClr>
            <a:bgClr>
              <a:schemeClr val="bg1"/>
            </a:bgClr>
          </a:patt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sp>
        <p:nvSpPr>
          <p:cNvPr id="50" name="Rectángulo 49"/>
          <p:cNvSpPr/>
          <p:nvPr/>
        </p:nvSpPr>
        <p:spPr bwMode="auto">
          <a:xfrm>
            <a:off x="815975" y="4422775"/>
            <a:ext cx="1441450" cy="1714500"/>
          </a:xfrm>
          <a:prstGeom prst="rect">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s-MX">
              <a:solidFill>
                <a:prstClr val="black"/>
              </a:solidFill>
            </a:endParaRPr>
          </a:p>
        </p:txBody>
      </p:sp>
      <p:grpSp>
        <p:nvGrpSpPr>
          <p:cNvPr id="16401" name="Grupo 50"/>
          <p:cNvGrpSpPr>
            <a:grpSpLocks/>
          </p:cNvGrpSpPr>
          <p:nvPr/>
        </p:nvGrpSpPr>
        <p:grpSpPr bwMode="auto">
          <a:xfrm>
            <a:off x="814388" y="3721100"/>
            <a:ext cx="1724025" cy="484188"/>
            <a:chOff x="3334704" y="1376420"/>
            <a:chExt cx="1723431" cy="484061"/>
          </a:xfrm>
        </p:grpSpPr>
        <p:sp>
          <p:nvSpPr>
            <p:cNvPr id="20539" name="CuadroTexto 51"/>
            <p:cNvSpPr txBox="1">
              <a:spLocks noChangeArrowheads="1"/>
            </p:cNvSpPr>
            <p:nvPr/>
          </p:nvSpPr>
          <p:spPr bwMode="auto">
            <a:xfrm>
              <a:off x="4032213" y="1376420"/>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12a</a:t>
              </a:r>
            </a:p>
          </p:txBody>
        </p:sp>
        <p:cxnSp>
          <p:nvCxnSpPr>
            <p:cNvPr id="53" name="Conector recto de flecha 52"/>
            <p:cNvCxnSpPr>
              <a:cxnSpLocks/>
            </p:cNvCxnSpPr>
            <p:nvPr/>
          </p:nvCxnSpPr>
          <p:spPr>
            <a:xfrm>
              <a:off x="3334704" y="1860481"/>
              <a:ext cx="1723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402" name="Grupo 53"/>
          <p:cNvGrpSpPr>
            <a:grpSpLocks/>
          </p:cNvGrpSpPr>
          <p:nvPr/>
        </p:nvGrpSpPr>
        <p:grpSpPr bwMode="auto">
          <a:xfrm>
            <a:off x="2417763" y="4360863"/>
            <a:ext cx="609600" cy="1838325"/>
            <a:chOff x="5218095" y="2016206"/>
            <a:chExt cx="778938" cy="1837955"/>
          </a:xfrm>
        </p:grpSpPr>
        <p:sp>
          <p:nvSpPr>
            <p:cNvPr id="20537" name="CuadroTexto 54"/>
            <p:cNvSpPr txBox="1">
              <a:spLocks noChangeArrowheads="1"/>
            </p:cNvSpPr>
            <p:nvPr/>
          </p:nvSpPr>
          <p:spPr bwMode="auto">
            <a:xfrm>
              <a:off x="5218095" y="2653875"/>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cxnSp>
          <p:nvCxnSpPr>
            <p:cNvPr id="56" name="Conector recto de flecha 55"/>
            <p:cNvCxnSpPr>
              <a:cxnSpLocks/>
            </p:cNvCxnSpPr>
            <p:nvPr/>
          </p:nvCxnSpPr>
          <p:spPr>
            <a:xfrm>
              <a:off x="5218095" y="2016206"/>
              <a:ext cx="0" cy="1837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403" name="Grupo 56"/>
          <p:cNvGrpSpPr>
            <a:grpSpLocks/>
          </p:cNvGrpSpPr>
          <p:nvPr/>
        </p:nvGrpSpPr>
        <p:grpSpPr bwMode="auto">
          <a:xfrm>
            <a:off x="814388" y="6305550"/>
            <a:ext cx="1660525" cy="566738"/>
            <a:chOff x="3334704" y="3961615"/>
            <a:chExt cx="1659259" cy="566407"/>
          </a:xfrm>
        </p:grpSpPr>
        <p:sp>
          <p:nvSpPr>
            <p:cNvPr id="20535" name="CuadroTexto 57"/>
            <p:cNvSpPr txBox="1">
              <a:spLocks noChangeArrowheads="1"/>
            </p:cNvSpPr>
            <p:nvPr/>
          </p:nvSpPr>
          <p:spPr bwMode="auto">
            <a:xfrm>
              <a:off x="3997698" y="4066357"/>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12c</a:t>
              </a:r>
            </a:p>
          </p:txBody>
        </p:sp>
        <p:cxnSp>
          <p:nvCxnSpPr>
            <p:cNvPr id="59" name="Conector recto de flecha 58"/>
            <p:cNvCxnSpPr>
              <a:cxnSpLocks/>
            </p:cNvCxnSpPr>
            <p:nvPr/>
          </p:nvCxnSpPr>
          <p:spPr>
            <a:xfrm flipH="1">
              <a:off x="3334704" y="3961615"/>
              <a:ext cx="1659259" cy="237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6404" name="Grupo 59"/>
          <p:cNvGrpSpPr>
            <a:grpSpLocks/>
          </p:cNvGrpSpPr>
          <p:nvPr/>
        </p:nvGrpSpPr>
        <p:grpSpPr bwMode="auto">
          <a:xfrm>
            <a:off x="-52388" y="4360863"/>
            <a:ext cx="777876" cy="1824037"/>
            <a:chOff x="2466815" y="2016206"/>
            <a:chExt cx="778938" cy="1824203"/>
          </a:xfrm>
        </p:grpSpPr>
        <p:sp>
          <p:nvSpPr>
            <p:cNvPr id="20533" name="CuadroTexto 60"/>
            <p:cNvSpPr txBox="1">
              <a:spLocks noChangeArrowheads="1"/>
            </p:cNvSpPr>
            <p:nvPr/>
          </p:nvSpPr>
          <p:spPr bwMode="auto">
            <a:xfrm>
              <a:off x="2466815" y="2653874"/>
              <a:ext cx="778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14d</a:t>
              </a:r>
            </a:p>
          </p:txBody>
        </p:sp>
        <p:cxnSp>
          <p:nvCxnSpPr>
            <p:cNvPr id="62" name="Conector recto de flecha 61"/>
            <p:cNvCxnSpPr>
              <a:cxnSpLocks/>
            </p:cNvCxnSpPr>
            <p:nvPr/>
          </p:nvCxnSpPr>
          <p:spPr>
            <a:xfrm flipV="1">
              <a:off x="3131297" y="2016206"/>
              <a:ext cx="0" cy="18242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6405" name="CuadroTexto 62"/>
          <p:cNvSpPr txBox="1">
            <a:spLocks noChangeArrowheads="1"/>
          </p:cNvSpPr>
          <p:nvPr/>
        </p:nvSpPr>
        <p:spPr bwMode="auto">
          <a:xfrm>
            <a:off x="3128963" y="5022850"/>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12a</a:t>
            </a:r>
          </a:p>
        </p:txBody>
      </p:sp>
      <p:sp>
        <p:nvSpPr>
          <p:cNvPr id="16406" name="CuadroTexto 63"/>
          <p:cNvSpPr txBox="1">
            <a:spLocks noChangeArrowheads="1"/>
          </p:cNvSpPr>
          <p:nvPr/>
        </p:nvSpPr>
        <p:spPr bwMode="auto">
          <a:xfrm>
            <a:off x="3657600" y="5033963"/>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14b</a:t>
            </a:r>
          </a:p>
        </p:txBody>
      </p:sp>
      <p:sp>
        <p:nvSpPr>
          <p:cNvPr id="16407" name="CuadroTexto 64"/>
          <p:cNvSpPr txBox="1">
            <a:spLocks noChangeArrowheads="1"/>
          </p:cNvSpPr>
          <p:nvPr/>
        </p:nvSpPr>
        <p:spPr bwMode="auto">
          <a:xfrm>
            <a:off x="4187825" y="5033963"/>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12c</a:t>
            </a:r>
          </a:p>
        </p:txBody>
      </p:sp>
      <p:sp>
        <p:nvSpPr>
          <p:cNvPr id="16408" name="CuadroTexto 65"/>
          <p:cNvSpPr txBox="1">
            <a:spLocks noChangeArrowheads="1"/>
          </p:cNvSpPr>
          <p:nvPr/>
        </p:nvSpPr>
        <p:spPr bwMode="auto">
          <a:xfrm>
            <a:off x="4765675" y="5022850"/>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14d</a:t>
            </a:r>
          </a:p>
        </p:txBody>
      </p:sp>
      <p:sp>
        <p:nvSpPr>
          <p:cNvPr id="16409" name="CuadroTexto 66"/>
          <p:cNvSpPr txBox="1">
            <a:spLocks noChangeArrowheads="1"/>
          </p:cNvSpPr>
          <p:nvPr/>
        </p:nvSpPr>
        <p:spPr bwMode="auto">
          <a:xfrm>
            <a:off x="5897563" y="1814513"/>
            <a:ext cx="2681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Número de Forma</a:t>
            </a:r>
          </a:p>
        </p:txBody>
      </p:sp>
      <p:sp>
        <p:nvSpPr>
          <p:cNvPr id="16410" name="CuadroTexto 67"/>
          <p:cNvSpPr txBox="1">
            <a:spLocks noChangeArrowheads="1"/>
          </p:cNvSpPr>
          <p:nvPr/>
        </p:nvSpPr>
        <p:spPr bwMode="auto">
          <a:xfrm>
            <a:off x="2973388" y="4559300"/>
            <a:ext cx="2681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Número de Forma</a:t>
            </a:r>
          </a:p>
        </p:txBody>
      </p:sp>
      <p:grpSp>
        <p:nvGrpSpPr>
          <p:cNvPr id="7" name="Grupo 6"/>
          <p:cNvGrpSpPr>
            <a:grpSpLocks/>
          </p:cNvGrpSpPr>
          <p:nvPr/>
        </p:nvGrpSpPr>
        <p:grpSpPr bwMode="auto">
          <a:xfrm>
            <a:off x="6307138" y="2816225"/>
            <a:ext cx="2681287" cy="3606800"/>
            <a:chOff x="6306661" y="2815989"/>
            <a:chExt cx="2681287" cy="3606858"/>
          </a:xfrm>
        </p:grpSpPr>
        <p:grpSp>
          <p:nvGrpSpPr>
            <p:cNvPr id="20508" name="Group 2"/>
            <p:cNvGrpSpPr>
              <a:grpSpLocks/>
            </p:cNvGrpSpPr>
            <p:nvPr/>
          </p:nvGrpSpPr>
          <p:grpSpPr bwMode="auto">
            <a:xfrm>
              <a:off x="6924675" y="4107992"/>
              <a:ext cx="1028700" cy="1092200"/>
              <a:chOff x="259" y="0"/>
              <a:chExt cx="19440" cy="20001"/>
            </a:xfrm>
          </p:grpSpPr>
          <p:sp>
            <p:nvSpPr>
              <p:cNvPr id="20517" name="Line 3"/>
              <p:cNvSpPr>
                <a:spLocks noChangeShapeType="1"/>
              </p:cNvSpPr>
              <p:nvPr/>
            </p:nvSpPr>
            <p:spPr bwMode="auto">
              <a:xfrm flipV="1">
                <a:off x="9235" y="3721"/>
                <a:ext cx="12" cy="6349"/>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18" name="Line 4"/>
              <p:cNvSpPr>
                <a:spLocks noChangeShapeType="1"/>
              </p:cNvSpPr>
              <p:nvPr/>
            </p:nvSpPr>
            <p:spPr bwMode="auto">
              <a:xfrm>
                <a:off x="9235" y="9884"/>
                <a:ext cx="6204" cy="1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19" name="Line 5"/>
              <p:cNvSpPr>
                <a:spLocks noChangeShapeType="1"/>
              </p:cNvSpPr>
              <p:nvPr/>
            </p:nvSpPr>
            <p:spPr bwMode="auto">
              <a:xfrm>
                <a:off x="9235" y="9884"/>
                <a:ext cx="12" cy="582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0" name="Line 6"/>
              <p:cNvSpPr>
                <a:spLocks noChangeShapeType="1"/>
              </p:cNvSpPr>
              <p:nvPr/>
            </p:nvSpPr>
            <p:spPr bwMode="auto">
              <a:xfrm flipH="1">
                <a:off x="3055" y="9884"/>
                <a:ext cx="6192" cy="1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1" name="Line 7"/>
              <p:cNvSpPr>
                <a:spLocks noChangeShapeType="1"/>
              </p:cNvSpPr>
              <p:nvPr/>
            </p:nvSpPr>
            <p:spPr bwMode="auto">
              <a:xfrm flipV="1">
                <a:off x="9235" y="6268"/>
                <a:ext cx="3672" cy="3628"/>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2" name="Line 8"/>
              <p:cNvSpPr>
                <a:spLocks noChangeShapeType="1"/>
              </p:cNvSpPr>
              <p:nvPr/>
            </p:nvSpPr>
            <p:spPr bwMode="auto">
              <a:xfrm>
                <a:off x="9139" y="9884"/>
                <a:ext cx="4488" cy="432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3" name="Line 9"/>
              <p:cNvSpPr>
                <a:spLocks noChangeShapeType="1"/>
              </p:cNvSpPr>
              <p:nvPr/>
            </p:nvSpPr>
            <p:spPr bwMode="auto">
              <a:xfrm flipH="1">
                <a:off x="5239" y="9884"/>
                <a:ext cx="4008" cy="3896"/>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4" name="Line 10"/>
              <p:cNvSpPr>
                <a:spLocks noChangeShapeType="1"/>
              </p:cNvSpPr>
              <p:nvPr/>
            </p:nvSpPr>
            <p:spPr bwMode="auto">
              <a:xfrm flipH="1" flipV="1">
                <a:off x="4795" y="5651"/>
                <a:ext cx="4272" cy="4082"/>
              </a:xfrm>
              <a:prstGeom prst="line">
                <a:avLst/>
              </a:prstGeom>
              <a:noFill/>
              <a:ln w="9525">
                <a:solidFill>
                  <a:srgbClr val="000000"/>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MX"/>
              </a:p>
            </p:txBody>
          </p:sp>
          <p:sp>
            <p:nvSpPr>
              <p:cNvPr id="20525" name="Rectangle 11"/>
              <p:cNvSpPr>
                <a:spLocks noChangeArrowheads="1"/>
              </p:cNvSpPr>
              <p:nvPr/>
            </p:nvSpPr>
            <p:spPr bwMode="auto">
              <a:xfrm>
                <a:off x="8347" y="0"/>
                <a:ext cx="3288" cy="315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6</a:t>
                </a:r>
                <a:endParaRPr lang="es-MX" altLang="es-MX"/>
              </a:p>
            </p:txBody>
          </p:sp>
          <p:sp>
            <p:nvSpPr>
              <p:cNvPr id="20526" name="Rectangle 12"/>
              <p:cNvSpPr>
                <a:spLocks noChangeArrowheads="1"/>
              </p:cNvSpPr>
              <p:nvPr/>
            </p:nvSpPr>
            <p:spPr bwMode="auto">
              <a:xfrm>
                <a:off x="13915" y="14931"/>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1</a:t>
                </a:r>
                <a:endParaRPr lang="es-MX" altLang="es-MX"/>
              </a:p>
            </p:txBody>
          </p:sp>
          <p:sp>
            <p:nvSpPr>
              <p:cNvPr id="20527" name="Rectangle 13"/>
              <p:cNvSpPr>
                <a:spLocks noChangeArrowheads="1"/>
              </p:cNvSpPr>
              <p:nvPr/>
            </p:nvSpPr>
            <p:spPr bwMode="auto">
              <a:xfrm>
                <a:off x="16411" y="8186"/>
                <a:ext cx="3288" cy="3722"/>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0</a:t>
                </a:r>
                <a:endParaRPr lang="es-MX" altLang="es-MX"/>
              </a:p>
            </p:txBody>
          </p:sp>
          <p:sp>
            <p:nvSpPr>
              <p:cNvPr id="20528" name="Rectangle 14"/>
              <p:cNvSpPr>
                <a:spLocks noChangeArrowheads="1"/>
              </p:cNvSpPr>
              <p:nvPr/>
            </p:nvSpPr>
            <p:spPr bwMode="auto">
              <a:xfrm>
                <a:off x="8203" y="16280"/>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2</a:t>
                </a:r>
                <a:endParaRPr lang="es-MX" altLang="es-MX"/>
              </a:p>
            </p:txBody>
          </p:sp>
          <p:sp>
            <p:nvSpPr>
              <p:cNvPr id="20529" name="Rectangle 15"/>
              <p:cNvSpPr>
                <a:spLocks noChangeArrowheads="1"/>
              </p:cNvSpPr>
              <p:nvPr/>
            </p:nvSpPr>
            <p:spPr bwMode="auto">
              <a:xfrm>
                <a:off x="4027" y="14326"/>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3</a:t>
                </a:r>
                <a:endParaRPr lang="es-MX" altLang="es-MX"/>
              </a:p>
            </p:txBody>
          </p:sp>
          <p:sp>
            <p:nvSpPr>
              <p:cNvPr id="20530" name="Rectangle 16"/>
              <p:cNvSpPr>
                <a:spLocks noChangeArrowheads="1"/>
              </p:cNvSpPr>
              <p:nvPr/>
            </p:nvSpPr>
            <p:spPr bwMode="auto">
              <a:xfrm>
                <a:off x="259" y="8524"/>
                <a:ext cx="1992"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4</a:t>
                </a:r>
                <a:endParaRPr lang="es-MX" altLang="es-MX"/>
              </a:p>
            </p:txBody>
          </p:sp>
          <p:sp>
            <p:nvSpPr>
              <p:cNvPr id="20531" name="Rectangle 17"/>
              <p:cNvSpPr>
                <a:spLocks noChangeArrowheads="1"/>
              </p:cNvSpPr>
              <p:nvPr/>
            </p:nvSpPr>
            <p:spPr bwMode="auto">
              <a:xfrm>
                <a:off x="1819" y="4186"/>
                <a:ext cx="2220"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5</a:t>
                </a:r>
                <a:endParaRPr lang="es-MX" altLang="es-MX"/>
              </a:p>
            </p:txBody>
          </p:sp>
          <p:sp>
            <p:nvSpPr>
              <p:cNvPr id="20532" name="Rectangle 18"/>
              <p:cNvSpPr>
                <a:spLocks noChangeArrowheads="1"/>
              </p:cNvSpPr>
              <p:nvPr/>
            </p:nvSpPr>
            <p:spPr bwMode="auto">
              <a:xfrm>
                <a:off x="13975" y="3826"/>
                <a:ext cx="3288" cy="3721"/>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700" tIns="12700" rIns="12700" bIns="12700"/>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200"/>
                  <a:t>7</a:t>
                </a:r>
                <a:endParaRPr lang="es-MX" altLang="es-MX"/>
              </a:p>
            </p:txBody>
          </p:sp>
        </p:grpSp>
        <p:grpSp>
          <p:nvGrpSpPr>
            <p:cNvPr id="20509" name="Group 20"/>
            <p:cNvGrpSpPr>
              <a:grpSpLocks/>
            </p:cNvGrpSpPr>
            <p:nvPr/>
          </p:nvGrpSpPr>
          <p:grpSpPr bwMode="auto">
            <a:xfrm>
              <a:off x="6970484" y="5377860"/>
              <a:ext cx="863600" cy="444500"/>
              <a:chOff x="0" y="-4"/>
              <a:chExt cx="20000" cy="20329"/>
            </a:xfrm>
          </p:grpSpPr>
          <p:sp>
            <p:nvSpPr>
              <p:cNvPr id="20512" name="Line 21"/>
              <p:cNvSpPr>
                <a:spLocks noChangeShapeType="1"/>
              </p:cNvSpPr>
              <p:nvPr/>
            </p:nvSpPr>
            <p:spPr bwMode="auto">
              <a:xfrm>
                <a:off x="5217" y="228"/>
                <a:ext cx="14783" cy="29"/>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3" name="Line 22"/>
              <p:cNvSpPr>
                <a:spLocks noChangeShapeType="1"/>
              </p:cNvSpPr>
              <p:nvPr/>
            </p:nvSpPr>
            <p:spPr bwMode="auto">
              <a:xfrm>
                <a:off x="19985" y="1040"/>
                <a:ext cx="15" cy="18937"/>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4" name="Line 23"/>
              <p:cNvSpPr>
                <a:spLocks noChangeShapeType="1"/>
              </p:cNvSpPr>
              <p:nvPr/>
            </p:nvSpPr>
            <p:spPr bwMode="auto">
              <a:xfrm flipH="1">
                <a:off x="0" y="20296"/>
                <a:ext cx="19882" cy="29"/>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5" name="Line 24"/>
              <p:cNvSpPr>
                <a:spLocks noChangeShapeType="1"/>
              </p:cNvSpPr>
              <p:nvPr/>
            </p:nvSpPr>
            <p:spPr bwMode="auto">
              <a:xfrm flipV="1">
                <a:off x="0" y="10958"/>
                <a:ext cx="15" cy="8816"/>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sp>
            <p:nvSpPr>
              <p:cNvPr id="20516" name="Line 25"/>
              <p:cNvSpPr>
                <a:spLocks noChangeShapeType="1"/>
              </p:cNvSpPr>
              <p:nvPr/>
            </p:nvSpPr>
            <p:spPr bwMode="auto">
              <a:xfrm flipV="1">
                <a:off x="29" y="-4"/>
                <a:ext cx="5305" cy="10498"/>
              </a:xfrm>
              <a:prstGeom prst="line">
                <a:avLst/>
              </a:prstGeom>
              <a:noFill/>
              <a:ln w="25400">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MX"/>
              </a:p>
            </p:txBody>
          </p:sp>
        </p:grpSp>
        <p:sp>
          <p:nvSpPr>
            <p:cNvPr id="20510" name="Rectángulo 54"/>
            <p:cNvSpPr>
              <a:spLocks noChangeArrowheads="1"/>
            </p:cNvSpPr>
            <p:nvPr/>
          </p:nvSpPr>
          <p:spPr bwMode="auto">
            <a:xfrm>
              <a:off x="6498495" y="5961182"/>
              <a:ext cx="17716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a:latin typeface="Garamond" panose="02020404030301010803" pitchFamily="18" charset="0"/>
                  <a:cs typeface="Times New Roman" panose="02020603050405020304" pitchFamily="18" charset="0"/>
                </a:rPr>
                <a:t>00066644322</a:t>
              </a:r>
              <a:endParaRPr lang="es-MX" altLang="es-MX"/>
            </a:p>
          </p:txBody>
        </p:sp>
        <p:sp>
          <p:nvSpPr>
            <p:cNvPr id="20511" name="CuadroTexto 66"/>
            <p:cNvSpPr txBox="1">
              <a:spLocks noChangeArrowheads="1"/>
            </p:cNvSpPr>
            <p:nvPr/>
          </p:nvSpPr>
          <p:spPr bwMode="auto">
            <a:xfrm>
              <a:off x="6306661" y="2815989"/>
              <a:ext cx="26812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0000"/>
                  </a:solidFill>
                </a:rPr>
                <a:t>Otra convención</a:t>
              </a:r>
            </a:p>
            <a:p>
              <a:r>
                <a:rPr lang="es-MX" altLang="es-MX">
                  <a:solidFill>
                    <a:srgbClr val="000000"/>
                  </a:solidFill>
                </a:rPr>
                <a:t>Número de Forma</a:t>
              </a:r>
            </a:p>
            <a:p>
              <a:r>
                <a:rPr lang="es-MX" altLang="es-MX">
                  <a:solidFill>
                    <a:srgbClr val="000000"/>
                  </a:solidFill>
                </a:rPr>
                <a:t>De 8 direcciones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639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40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39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639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39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639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397"/>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639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39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640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640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640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640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640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40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640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640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6410"/>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nodeType="clickEffect">
                                  <p:stCondLst>
                                    <p:cond delay="0"/>
                                  </p:stCondLst>
                                  <p:childTnLst>
                                    <p:set>
                                      <p:cBhvr>
                                        <p:cTn id="6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16395" grpId="0"/>
      <p:bldP spid="16396" grpId="0"/>
      <p:bldP spid="16397" grpId="0"/>
      <p:bldP spid="16398" grpId="0"/>
      <p:bldP spid="49" grpId="0" animBg="1"/>
      <p:bldP spid="50" grpId="0" animBg="1"/>
      <p:bldP spid="16405" grpId="0"/>
      <p:bldP spid="16406" grpId="0"/>
      <p:bldP spid="16407" grpId="0"/>
      <p:bldP spid="16408" grpId="0"/>
      <p:bldP spid="16409" grpId="0"/>
      <p:bldP spid="164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ángulo 1"/>
          <p:cNvSpPr>
            <a:spLocks noChangeArrowheads="1"/>
          </p:cNvSpPr>
          <p:nvPr/>
        </p:nvSpPr>
        <p:spPr bwMode="auto">
          <a:xfrm>
            <a:off x="0" y="5291138"/>
            <a:ext cx="9144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0000"/>
                </a:solidFill>
              </a:rPr>
              <a:t>Existen múltiples convenciones para los Número de Forma</a:t>
            </a:r>
          </a:p>
          <a:p>
            <a:r>
              <a:rPr lang="es-MX" altLang="es-MX" dirty="0">
                <a:solidFill>
                  <a:srgbClr val="000000"/>
                </a:solidFill>
              </a:rPr>
              <a:t>De los mejores son los desarrollados por el </a:t>
            </a:r>
            <a:r>
              <a:rPr lang="es-MX" altLang="es-MX" dirty="0" err="1">
                <a:solidFill>
                  <a:srgbClr val="000000"/>
                </a:solidFill>
              </a:rPr>
              <a:t>Dr</a:t>
            </a:r>
            <a:r>
              <a:rPr lang="es-MX" altLang="es-MX" dirty="0">
                <a:solidFill>
                  <a:srgbClr val="000000"/>
                </a:solidFill>
              </a:rPr>
              <a:t> Adolfo </a:t>
            </a:r>
            <a:r>
              <a:rPr lang="es-MX" altLang="es-MX" dirty="0" err="1">
                <a:solidFill>
                  <a:srgbClr val="000000"/>
                </a:solidFill>
              </a:rPr>
              <a:t>Guzman</a:t>
            </a:r>
            <a:r>
              <a:rPr lang="es-MX" altLang="es-MX" dirty="0">
                <a:solidFill>
                  <a:srgbClr val="000000"/>
                </a:solidFill>
              </a:rPr>
              <a:t> Arenas y por el Dr. </a:t>
            </a:r>
            <a:r>
              <a:rPr lang="es-ES" altLang="es-MX" dirty="0"/>
              <a:t>Ernesto </a:t>
            </a:r>
            <a:r>
              <a:rPr lang="es-ES" altLang="es-MX" dirty="0" err="1"/>
              <a:t>Bribiesca</a:t>
            </a:r>
            <a:r>
              <a:rPr lang="es-ES" altLang="es-MX" dirty="0"/>
              <a:t> en el </a:t>
            </a:r>
            <a:r>
              <a:rPr lang="es-ES" altLang="es-MX" dirty="0" err="1"/>
              <a:t>IIMAS</a:t>
            </a:r>
            <a:r>
              <a:rPr lang="es-ES" altLang="es-MX" dirty="0"/>
              <a:t> de la UNAM</a:t>
            </a:r>
          </a:p>
          <a:p>
            <a:r>
              <a:rPr lang="en-US" altLang="es-MX" dirty="0">
                <a:cs typeface="Times New Roman" panose="02020603050405020304" pitchFamily="18" charset="0"/>
                <a:hlinkClick r:id="rId2"/>
              </a:rPr>
              <a:t>http://turing.iimas.unam.mx/~ernesto/shape.htm</a:t>
            </a:r>
            <a:endParaRPr lang="es-ES" altLang="es-MX" dirty="0"/>
          </a:p>
        </p:txBody>
      </p:sp>
      <p:sp>
        <p:nvSpPr>
          <p:cNvPr id="22531" name="Rectángulo 2"/>
          <p:cNvSpPr>
            <a:spLocks noChangeArrowheads="1"/>
          </p:cNvSpPr>
          <p:nvPr/>
        </p:nvSpPr>
        <p:spPr bwMode="auto">
          <a:xfrm>
            <a:off x="0" y="0"/>
            <a:ext cx="8453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cs typeface="Times New Roman" panose="02020603050405020304" pitchFamily="18" charset="0"/>
              </a:rPr>
              <a:t>Número de Forma, </a:t>
            </a:r>
            <a:r>
              <a:rPr lang="en-US" altLang="es-MX">
                <a:cs typeface="Times New Roman" panose="02020603050405020304" pitchFamily="18" charset="0"/>
              </a:rPr>
              <a:t>Número de Freeman, </a:t>
            </a:r>
            <a:r>
              <a:rPr lang="es-ES" altLang="es-MX">
                <a:cs typeface="Times New Roman" panose="02020603050405020304" pitchFamily="18" charset="0"/>
              </a:rPr>
              <a:t>Código de cadena</a:t>
            </a:r>
          </a:p>
          <a:p>
            <a:r>
              <a:rPr lang="en-US" altLang="es-MX">
                <a:cs typeface="Times New Roman" panose="02020603050405020304" pitchFamily="18" charset="0"/>
              </a:rPr>
              <a:t>Shape Number, </a:t>
            </a:r>
            <a:r>
              <a:rPr lang="fr-FR" altLang="es-MX">
                <a:cs typeface="Times New Roman" panose="02020603050405020304" pitchFamily="18" charset="0"/>
              </a:rPr>
              <a:t>Freeman Chain Code, chain code</a:t>
            </a:r>
            <a:endParaRPr lang="es-ES" altLang="es-MX">
              <a:cs typeface="Times New Roman" panose="02020603050405020304" pitchFamily="18" charset="0"/>
            </a:endParaRPr>
          </a:p>
        </p:txBody>
      </p:sp>
      <p:sp>
        <p:nvSpPr>
          <p:cNvPr id="22532" name="Rectángulo 3"/>
          <p:cNvSpPr>
            <a:spLocks noChangeArrowheads="1"/>
          </p:cNvSpPr>
          <p:nvPr/>
        </p:nvSpPr>
        <p:spPr bwMode="auto">
          <a:xfrm>
            <a:off x="0" y="830263"/>
            <a:ext cx="87106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s-MX" dirty="0">
                <a:cs typeface="Times New Roman" panose="02020603050405020304" pitchFamily="18" charset="0"/>
              </a:rPr>
              <a:t>chain code</a:t>
            </a:r>
            <a:endParaRPr lang="es-ES" altLang="es-MX" dirty="0">
              <a:cs typeface="Times New Roman" panose="02020603050405020304" pitchFamily="18" charset="0"/>
            </a:endParaRPr>
          </a:p>
          <a:p>
            <a:r>
              <a:rPr lang="es-ES" altLang="es-MX" dirty="0">
                <a:cs typeface="Times New Roman" panose="02020603050405020304" pitchFamily="18" charset="0"/>
              </a:rPr>
              <a:t>Código de cadena</a:t>
            </a:r>
          </a:p>
          <a:p>
            <a:r>
              <a:rPr lang="es-MX" altLang="es-MX" u="sng" dirty="0">
                <a:solidFill>
                  <a:srgbClr val="0000FF"/>
                </a:solidFill>
                <a:cs typeface="Times New Roman" panose="02020603050405020304" pitchFamily="18" charset="0"/>
                <a:hlinkClick r:id="rId3"/>
              </a:rPr>
              <a:t>https://en.wikipedia.org/wiki/Chain_code</a:t>
            </a:r>
            <a:endParaRPr lang="es-ES" altLang="es-MX" dirty="0">
              <a:cs typeface="Times New Roman" panose="02020603050405020304" pitchFamily="18" charset="0"/>
            </a:endParaRPr>
          </a:p>
          <a:p>
            <a:r>
              <a:rPr lang="es-MX" altLang="es-MX" u="sng" dirty="0">
                <a:solidFill>
                  <a:srgbClr val="0000FF"/>
                </a:solidFill>
                <a:cs typeface="Times New Roman" panose="02020603050405020304" pitchFamily="18" charset="0"/>
                <a:hlinkClick r:id="rId4"/>
              </a:rPr>
              <a:t>https://es.wikipedia.org/wiki/Chain_code</a:t>
            </a:r>
            <a:endParaRPr lang="es-ES" altLang="es-MX" dirty="0">
              <a:cs typeface="Times New Roman" panose="02020603050405020304" pitchFamily="18" charset="0"/>
            </a:endParaRPr>
          </a:p>
        </p:txBody>
      </p:sp>
      <p:sp>
        <p:nvSpPr>
          <p:cNvPr id="22533" name="Rectángulo 5"/>
          <p:cNvSpPr>
            <a:spLocks noChangeArrowheads="1"/>
          </p:cNvSpPr>
          <p:nvPr/>
        </p:nvSpPr>
        <p:spPr bwMode="auto">
          <a:xfrm>
            <a:off x="0" y="2400300"/>
            <a:ext cx="9144000"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cs typeface="Times New Roman" panose="02020603050405020304" pitchFamily="18" charset="0"/>
              </a:rPr>
              <a:t>SI-VE: SISTEMA DE VISIÓN EXPERTO</a:t>
            </a:r>
          </a:p>
          <a:p>
            <a:r>
              <a:rPr lang="es-ES" altLang="es-MX" dirty="0">
                <a:cs typeface="Times New Roman" panose="02020603050405020304" pitchFamily="18" charset="0"/>
              </a:rPr>
              <a:t>Ma. Sandra Camacho V., G. Patricia Gómez </a:t>
            </a:r>
            <a:r>
              <a:rPr lang="es-ES" altLang="es-MX" dirty="0" err="1">
                <a:cs typeface="Times New Roman" panose="02020603050405020304" pitchFamily="18" charset="0"/>
              </a:rPr>
              <a:t>R.,Jesús</a:t>
            </a:r>
            <a:r>
              <a:rPr lang="es-ES" altLang="es-MX" dirty="0">
                <a:cs typeface="Times New Roman" panose="02020603050405020304" pitchFamily="18" charset="0"/>
              </a:rPr>
              <a:t> M. Olivares C.</a:t>
            </a:r>
          </a:p>
          <a:p>
            <a:r>
              <a:rPr lang="es-ES" altLang="es-MX" dirty="0">
                <a:cs typeface="Times New Roman" panose="02020603050405020304" pitchFamily="18" charset="0"/>
              </a:rPr>
              <a:t>“Los autores realizaron este trabajo como parte del curso de Lenguajes de Nivel Alto en el 4º semestre de la Licenciatura en Ciencias de la Informática en la </a:t>
            </a:r>
            <a:r>
              <a:rPr lang="es-ES" altLang="es-MX" dirty="0" err="1">
                <a:cs typeface="Times New Roman" panose="02020603050405020304" pitchFamily="18" charset="0"/>
              </a:rPr>
              <a:t>UPIICSA</a:t>
            </a:r>
            <a:r>
              <a:rPr lang="es-ES" altLang="es-MX" dirty="0">
                <a:cs typeface="Times New Roman" panose="02020603050405020304" pitchFamily="18" charset="0"/>
              </a:rPr>
              <a:t> del </a:t>
            </a:r>
            <a:r>
              <a:rPr lang="es-ES" altLang="es-MX" dirty="0" err="1">
                <a:cs typeface="Times New Roman" panose="02020603050405020304" pitchFamily="18" charset="0"/>
              </a:rPr>
              <a:t>IPN</a:t>
            </a:r>
            <a:r>
              <a:rPr lang="es-ES" altLang="es-MX" dirty="0">
                <a:cs typeface="Times New Roman" panose="02020603050405020304" pitchFamily="18" charset="0"/>
              </a:rPr>
              <a:t>, concluyéndolo en julio de 1986 y reportado en agosto del mismo año. El </a:t>
            </a:r>
            <a:r>
              <a:rPr lang="es-ES" altLang="es-MX" dirty="0" err="1">
                <a:cs typeface="Times New Roman" panose="02020603050405020304" pitchFamily="18" charset="0"/>
              </a:rPr>
              <a:t>SIstema</a:t>
            </a:r>
            <a:r>
              <a:rPr lang="es-ES" altLang="es-MX" dirty="0">
                <a:cs typeface="Times New Roman" panose="02020603050405020304" pitchFamily="18" charset="0"/>
              </a:rPr>
              <a:t> de Visión Experto funciona en una computadora HP-3000 con sistema operativo </a:t>
            </a:r>
            <a:r>
              <a:rPr lang="es-ES" altLang="es-MX" dirty="0" err="1">
                <a:cs typeface="Times New Roman" panose="02020603050405020304" pitchFamily="18" charset="0"/>
              </a:rPr>
              <a:t>MPE</a:t>
            </a:r>
            <a:r>
              <a:rPr lang="es-ES" altLang="es-MX" dirty="0">
                <a:cs typeface="Times New Roman" panose="02020603050405020304" pitchFamily="18" charset="0"/>
              </a:rPr>
              <a:t>.”</a:t>
            </a:r>
          </a:p>
          <a:p>
            <a:pPr algn="r"/>
            <a:r>
              <a:rPr lang="es-ES" altLang="es-MX" sz="2000" u="sng" dirty="0">
                <a:solidFill>
                  <a:srgbClr val="0000FF"/>
                </a:solidFill>
                <a:cs typeface="Times New Roman" panose="02020603050405020304" pitchFamily="18" charset="0"/>
                <a:hlinkClick r:id="rId5"/>
              </a:rPr>
              <a:t>http://fgalindosoria.com/eac/evolucion/libro_sistemas_evolutivos/I7-SIVE.pdf</a:t>
            </a:r>
            <a:endParaRPr lang="es-ES" altLang="es-MX" sz="2000" dirty="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ángulo 1"/>
          <p:cNvSpPr>
            <a:spLocks noChangeArrowheads="1"/>
          </p:cNvSpPr>
          <p:nvPr/>
        </p:nvSpPr>
        <p:spPr bwMode="auto">
          <a:xfrm>
            <a:off x="254000" y="131763"/>
            <a:ext cx="5254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3600" b="1" dirty="0">
                <a:cs typeface="Times New Roman" panose="02020603050405020304" pitchFamily="18" charset="0"/>
              </a:rPr>
              <a:t>Seguidor de Laberintos</a:t>
            </a:r>
            <a:endParaRPr lang="es-ES" altLang="es-MX" sz="3600" b="1" dirty="0">
              <a:cs typeface="Times New Roman" panose="02020603050405020304" pitchFamily="18" charset="0"/>
            </a:endParaRPr>
          </a:p>
        </p:txBody>
      </p:sp>
      <p:sp>
        <p:nvSpPr>
          <p:cNvPr id="62" name="Rectángulo 61"/>
          <p:cNvSpPr>
            <a:spLocks noChangeArrowheads="1"/>
          </p:cNvSpPr>
          <p:nvPr/>
        </p:nvSpPr>
        <p:spPr bwMode="auto">
          <a:xfrm>
            <a:off x="5137150" y="100013"/>
            <a:ext cx="39084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lgn="ctr"/>
            <a:r>
              <a:rPr lang="es-MX" altLang="es-MX" sz="2800" b="1" dirty="0">
                <a:solidFill>
                  <a:schemeClr val="bg1"/>
                </a:solidFill>
                <a:cs typeface="Times New Roman" panose="02020603050405020304" pitchFamily="18" charset="0"/>
              </a:rPr>
              <a:t>Método</a:t>
            </a:r>
          </a:p>
          <a:p>
            <a:pPr lvl="1"/>
            <a:r>
              <a:rPr lang="es-MX" altLang="es-MX" sz="1800" b="1" dirty="0">
                <a:cs typeface="Times New Roman" panose="02020603050405020304" pitchFamily="18" charset="0"/>
              </a:rPr>
              <a:t>Camina pegado a la derecha</a:t>
            </a:r>
          </a:p>
          <a:p>
            <a:pPr lvl="1"/>
            <a:r>
              <a:rPr lang="es-MX" altLang="es-MX" sz="1800" b="1" dirty="0">
                <a:solidFill>
                  <a:srgbClr val="00B050"/>
                </a:solidFill>
                <a:cs typeface="Times New Roman" panose="02020603050405020304" pitchFamily="18" charset="0"/>
              </a:rPr>
              <a:t>Construyendo el número de forma</a:t>
            </a:r>
          </a:p>
          <a:p>
            <a:pPr lvl="1"/>
            <a:endParaRPr lang="es-MX" altLang="es-MX" sz="1400" b="1" dirty="0">
              <a:cs typeface="Times New Roman" panose="02020603050405020304" pitchFamily="18" charset="0"/>
            </a:endParaRPr>
          </a:p>
        </p:txBody>
      </p:sp>
      <p:sp>
        <p:nvSpPr>
          <p:cNvPr id="95" name="Rectángulo 94"/>
          <p:cNvSpPr>
            <a:spLocks noChangeArrowheads="1"/>
          </p:cNvSpPr>
          <p:nvPr/>
        </p:nvSpPr>
        <p:spPr bwMode="auto">
          <a:xfrm>
            <a:off x="5164138" y="1485900"/>
            <a:ext cx="3894137"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1800" b="1" dirty="0">
                <a:cs typeface="Times New Roman" panose="02020603050405020304" pitchFamily="18" charset="0"/>
              </a:rPr>
              <a:t>Cuando encuentra tope regresa hasta que encuentra un camino a la derecha que no ha recorrido</a:t>
            </a:r>
          </a:p>
          <a:p>
            <a:pPr lvl="1"/>
            <a:r>
              <a:rPr lang="es-MX" altLang="es-MX" sz="1800" b="1" dirty="0">
                <a:solidFill>
                  <a:srgbClr val="FF0000"/>
                </a:solidFill>
                <a:cs typeface="Times New Roman" panose="02020603050405020304" pitchFamily="18" charset="0"/>
              </a:rPr>
              <a:t>Borrando el número de forma hasta el nuevo camino</a:t>
            </a:r>
          </a:p>
          <a:p>
            <a:pPr lvl="1"/>
            <a:endParaRPr lang="es-MX" altLang="es-MX" sz="1400" b="1" dirty="0">
              <a:cs typeface="Times New Roman" panose="02020603050405020304" pitchFamily="18" charset="0"/>
            </a:endParaRPr>
          </a:p>
        </p:txBody>
      </p:sp>
      <p:cxnSp>
        <p:nvCxnSpPr>
          <p:cNvPr id="4" name="Conector: angular 3"/>
          <p:cNvCxnSpPr>
            <a:cxnSpLocks/>
          </p:cNvCxnSpPr>
          <p:nvPr/>
        </p:nvCxnSpPr>
        <p:spPr bwMode="auto">
          <a:xfrm>
            <a:off x="1054100" y="987425"/>
            <a:ext cx="2716213" cy="1096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 name="Conector: angular 4"/>
          <p:cNvCxnSpPr>
            <a:cxnSpLocks/>
          </p:cNvCxnSpPr>
          <p:nvPr/>
        </p:nvCxnSpPr>
        <p:spPr bwMode="auto">
          <a:xfrm rot="16200000" flipV="1">
            <a:off x="3066257" y="1353343"/>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 name="Conector: angular 5"/>
          <p:cNvCxnSpPr>
            <a:cxnSpLocks/>
          </p:cNvCxnSpPr>
          <p:nvPr/>
        </p:nvCxnSpPr>
        <p:spPr bwMode="auto">
          <a:xfrm flipV="1">
            <a:off x="2413000" y="1000125"/>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rot="5400000">
            <a:off x="3733007" y="1548606"/>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bwMode="auto">
          <a:xfrm flipH="1">
            <a:off x="1427163" y="2641600"/>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Conector: angular 9"/>
          <p:cNvCxnSpPr>
            <a:cxnSpLocks/>
          </p:cNvCxnSpPr>
          <p:nvPr/>
        </p:nvCxnSpPr>
        <p:spPr bwMode="auto">
          <a:xfrm flipV="1">
            <a:off x="1054100" y="1416050"/>
            <a:ext cx="1108075"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p:nvPr/>
        </p:nvCxnSpPr>
        <p:spPr bwMode="auto">
          <a:xfrm rot="5400000">
            <a:off x="1779587" y="1795463"/>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16200000" flipH="1">
            <a:off x="1016000" y="1462088"/>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3" name="Conector recto 12"/>
          <p:cNvCxnSpPr>
            <a:cxnSpLocks/>
          </p:cNvCxnSpPr>
          <p:nvPr/>
        </p:nvCxnSpPr>
        <p:spPr bwMode="auto">
          <a:xfrm>
            <a:off x="1054100" y="1835150"/>
            <a:ext cx="0" cy="12906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flipV="1">
            <a:off x="1041400" y="2193925"/>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p:nvPr/>
        </p:nvCxnSpPr>
        <p:spPr bwMode="auto">
          <a:xfrm>
            <a:off x="1054100" y="3125788"/>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3067050" y="3125788"/>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bwMode="auto">
          <a:xfrm flipV="1">
            <a:off x="4867275" y="2246313"/>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H="1">
            <a:off x="1049338" y="3125788"/>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p:nvPr/>
        </p:nvCxnSpPr>
        <p:spPr bwMode="auto">
          <a:xfrm flipV="1">
            <a:off x="1054100" y="3575050"/>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a:off x="4881563" y="3125788"/>
            <a:ext cx="0" cy="43973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636" name="CuadroTexto 20"/>
          <p:cNvSpPr txBox="1">
            <a:spLocks noChangeArrowheads="1"/>
          </p:cNvSpPr>
          <p:nvPr/>
        </p:nvSpPr>
        <p:spPr bwMode="auto">
          <a:xfrm>
            <a:off x="869226" y="942330"/>
            <a:ext cx="938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23637" name="CuadroTexto 21"/>
          <p:cNvSpPr txBox="1">
            <a:spLocks noChangeArrowheads="1"/>
          </p:cNvSpPr>
          <p:nvPr/>
        </p:nvSpPr>
        <p:spPr bwMode="auto">
          <a:xfrm>
            <a:off x="4283937" y="1721000"/>
            <a:ext cx="9079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70" name="Conector recto 69"/>
          <p:cNvCxnSpPr>
            <a:cxnSpLocks/>
          </p:cNvCxnSpPr>
          <p:nvPr/>
        </p:nvCxnSpPr>
        <p:spPr>
          <a:xfrm flipH="1">
            <a:off x="1217613" y="2341563"/>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Conector recto 51"/>
          <p:cNvCxnSpPr/>
          <p:nvPr/>
        </p:nvCxnSpPr>
        <p:spPr>
          <a:xfrm flipH="1">
            <a:off x="1963738" y="2341563"/>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Conector recto 63"/>
          <p:cNvCxnSpPr/>
          <p:nvPr/>
        </p:nvCxnSpPr>
        <p:spPr>
          <a:xfrm flipV="1">
            <a:off x="1611313" y="2005013"/>
            <a:ext cx="14287" cy="3365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a:cxnSpLocks/>
            <a:stCxn id="41" idx="3"/>
          </p:cNvCxnSpPr>
          <p:nvPr/>
        </p:nvCxnSpPr>
        <p:spPr>
          <a:xfrm>
            <a:off x="1049338" y="1152525"/>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a:off x="2286000" y="1160463"/>
            <a:ext cx="0" cy="119538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104" name="Grupo 103"/>
          <p:cNvGrpSpPr>
            <a:grpSpLocks/>
          </p:cNvGrpSpPr>
          <p:nvPr/>
        </p:nvGrpSpPr>
        <p:grpSpPr bwMode="auto">
          <a:xfrm>
            <a:off x="1049338" y="1554163"/>
            <a:ext cx="914400" cy="787400"/>
            <a:chOff x="1048726" y="1553986"/>
            <a:chExt cx="915086" cy="787791"/>
          </a:xfrm>
        </p:grpSpPr>
        <p:cxnSp>
          <p:nvCxnSpPr>
            <p:cNvPr id="54" name="Conector recto 53"/>
            <p:cNvCxnSpPr>
              <a:cxnSpLocks/>
            </p:cNvCxnSpPr>
            <p:nvPr/>
          </p:nvCxnSpPr>
          <p:spPr>
            <a:xfrm flipV="1">
              <a:off x="1963812" y="1553986"/>
              <a:ext cx="0" cy="787791"/>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7" name="Conector recto 56"/>
            <p:cNvCxnSpPr/>
            <p:nvPr/>
          </p:nvCxnSpPr>
          <p:spPr>
            <a:xfrm flipH="1" flipV="1">
              <a:off x="1048726" y="1553986"/>
              <a:ext cx="915086" cy="1429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60" name="Conector recto 59"/>
          <p:cNvCxnSpPr/>
          <p:nvPr/>
        </p:nvCxnSpPr>
        <p:spPr>
          <a:xfrm flipH="1">
            <a:off x="1625600" y="2341563"/>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6" name="Conector recto 65"/>
          <p:cNvCxnSpPr>
            <a:cxnSpLocks/>
          </p:cNvCxnSpPr>
          <p:nvPr/>
        </p:nvCxnSpPr>
        <p:spPr>
          <a:xfrm flipH="1">
            <a:off x="1057275" y="2005013"/>
            <a:ext cx="56832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2" name="Conector recto 71"/>
          <p:cNvCxnSpPr/>
          <p:nvPr/>
        </p:nvCxnSpPr>
        <p:spPr>
          <a:xfrm>
            <a:off x="1217613" y="2355850"/>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4" name="Conector recto 73"/>
          <p:cNvCxnSpPr>
            <a:cxnSpLocks/>
          </p:cNvCxnSpPr>
          <p:nvPr/>
        </p:nvCxnSpPr>
        <p:spPr>
          <a:xfrm>
            <a:off x="1217613" y="2862263"/>
            <a:ext cx="1435100" cy="2381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6" name="Conector recto 75"/>
          <p:cNvCxnSpPr>
            <a:cxnSpLocks/>
          </p:cNvCxnSpPr>
          <p:nvPr/>
        </p:nvCxnSpPr>
        <p:spPr>
          <a:xfrm flipH="1">
            <a:off x="2624138" y="2847975"/>
            <a:ext cx="14287" cy="46513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9" name="Conector recto 78"/>
          <p:cNvCxnSpPr/>
          <p:nvPr/>
        </p:nvCxnSpPr>
        <p:spPr>
          <a:xfrm flipH="1">
            <a:off x="1090613" y="3325813"/>
            <a:ext cx="15271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1" name="Conector recto 80"/>
          <p:cNvCxnSpPr/>
          <p:nvPr/>
        </p:nvCxnSpPr>
        <p:spPr>
          <a:xfrm>
            <a:off x="2624138" y="3313113"/>
            <a:ext cx="2251075"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3" name="Conector recto 82"/>
          <p:cNvCxnSpPr>
            <a:cxnSpLocks/>
          </p:cNvCxnSpPr>
          <p:nvPr/>
        </p:nvCxnSpPr>
        <p:spPr>
          <a:xfrm>
            <a:off x="2652713" y="2886075"/>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5" name="Conector recto 84"/>
          <p:cNvCxnSpPr>
            <a:cxnSpLocks/>
          </p:cNvCxnSpPr>
          <p:nvPr/>
        </p:nvCxnSpPr>
        <p:spPr>
          <a:xfrm flipH="1" flipV="1">
            <a:off x="4594225" y="2005013"/>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8" name="Conector recto 87"/>
          <p:cNvCxnSpPr>
            <a:cxnSpLocks/>
            <a:endCxn id="42" idx="1"/>
          </p:cNvCxnSpPr>
          <p:nvPr/>
        </p:nvCxnSpPr>
        <p:spPr>
          <a:xfrm>
            <a:off x="4594225" y="2006600"/>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6" name="Conector recto 105"/>
          <p:cNvCxnSpPr>
            <a:cxnSpLocks/>
          </p:cNvCxnSpPr>
          <p:nvPr/>
        </p:nvCxnSpPr>
        <p:spPr bwMode="auto">
          <a:xfrm flipV="1">
            <a:off x="1961048" y="1545431"/>
            <a:ext cx="0" cy="7889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7" name="Conector recto 106"/>
          <p:cNvCxnSpPr/>
          <p:nvPr/>
        </p:nvCxnSpPr>
        <p:spPr bwMode="auto">
          <a:xfrm flipH="1" flipV="1">
            <a:off x="1046648" y="1545431"/>
            <a:ext cx="9144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ector recto 107"/>
          <p:cNvCxnSpPr/>
          <p:nvPr/>
        </p:nvCxnSpPr>
        <p:spPr>
          <a:xfrm flipV="1">
            <a:off x="1597612" y="2038350"/>
            <a:ext cx="14288" cy="338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9" name="Conector recto 108"/>
          <p:cNvCxnSpPr>
            <a:cxnSpLocks/>
          </p:cNvCxnSpPr>
          <p:nvPr/>
        </p:nvCxnSpPr>
        <p:spPr>
          <a:xfrm flipH="1">
            <a:off x="1041400" y="2005013"/>
            <a:ext cx="56673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1" name="Conector recto 110"/>
          <p:cNvCxnSpPr/>
          <p:nvPr/>
        </p:nvCxnSpPr>
        <p:spPr>
          <a:xfrm flipH="1">
            <a:off x="1098550" y="3313113"/>
            <a:ext cx="152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2" name="Conector recto 111"/>
          <p:cNvCxnSpPr/>
          <p:nvPr/>
        </p:nvCxnSpPr>
        <p:spPr>
          <a:xfrm>
            <a:off x="2657476" y="3336131"/>
            <a:ext cx="2251075" cy="0"/>
          </a:xfrm>
          <a:prstGeom prst="line">
            <a:avLst/>
          </a:prstGeom>
          <a:ln w="3810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a:xfrm flipH="1">
            <a:off x="2630488" y="2870993"/>
            <a:ext cx="14287" cy="46513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8" name="Conector recto 117"/>
          <p:cNvCxnSpPr/>
          <p:nvPr/>
        </p:nvCxnSpPr>
        <p:spPr>
          <a:xfrm>
            <a:off x="3043238" y="1355725"/>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3" name="Rectángulo 122"/>
          <p:cNvSpPr>
            <a:spLocks noChangeArrowheads="1"/>
          </p:cNvSpPr>
          <p:nvPr/>
        </p:nvSpPr>
        <p:spPr bwMode="auto">
          <a:xfrm>
            <a:off x="5178425" y="3197225"/>
            <a:ext cx="29035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MX" altLang="es-MX" sz="1800" b="1" dirty="0">
                <a:cs typeface="Times New Roman" panose="02020603050405020304" pitchFamily="18" charset="0"/>
              </a:rPr>
              <a:t>Hasta que llega al final</a:t>
            </a:r>
            <a:endParaRPr lang="es-ES" altLang="es-MX" sz="1800" b="1" dirty="0">
              <a:cs typeface="Times New Roman" panose="02020603050405020304" pitchFamily="18" charset="0"/>
            </a:endParaRPr>
          </a:p>
        </p:txBody>
      </p:sp>
      <p:sp>
        <p:nvSpPr>
          <p:cNvPr id="53" name="CuadroTexto 42"/>
          <p:cNvSpPr txBox="1">
            <a:spLocks noChangeArrowheads="1"/>
          </p:cNvSpPr>
          <p:nvPr/>
        </p:nvSpPr>
        <p:spPr bwMode="auto">
          <a:xfrm>
            <a:off x="606425" y="4411663"/>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12a</a:t>
            </a:r>
          </a:p>
        </p:txBody>
      </p:sp>
      <p:sp>
        <p:nvSpPr>
          <p:cNvPr id="55" name="CuadroTexto 43"/>
          <p:cNvSpPr txBox="1">
            <a:spLocks noChangeArrowheads="1"/>
          </p:cNvSpPr>
          <p:nvPr/>
        </p:nvSpPr>
        <p:spPr bwMode="auto">
          <a:xfrm>
            <a:off x="1136650" y="4422775"/>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12b</a:t>
            </a:r>
          </a:p>
        </p:txBody>
      </p:sp>
      <p:sp>
        <p:nvSpPr>
          <p:cNvPr id="56" name="CuadroTexto 45"/>
          <p:cNvSpPr txBox="1">
            <a:spLocks noChangeArrowheads="1"/>
          </p:cNvSpPr>
          <p:nvPr/>
        </p:nvSpPr>
        <p:spPr bwMode="auto">
          <a:xfrm>
            <a:off x="1665288" y="4422775"/>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3c</a:t>
            </a:r>
          </a:p>
        </p:txBody>
      </p:sp>
      <p:sp>
        <p:nvSpPr>
          <p:cNvPr id="58" name="CuadroTexto 46"/>
          <p:cNvSpPr txBox="1">
            <a:spLocks noChangeArrowheads="1"/>
          </p:cNvSpPr>
          <p:nvPr/>
        </p:nvSpPr>
        <p:spPr bwMode="auto">
          <a:xfrm>
            <a:off x="2243138" y="4411663"/>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8d</a:t>
            </a:r>
          </a:p>
        </p:txBody>
      </p:sp>
      <p:sp>
        <p:nvSpPr>
          <p:cNvPr id="59" name="CuadroTexto 66"/>
          <p:cNvSpPr txBox="1">
            <a:spLocks noChangeArrowheads="1"/>
          </p:cNvSpPr>
          <p:nvPr/>
        </p:nvSpPr>
        <p:spPr bwMode="auto">
          <a:xfrm>
            <a:off x="1197492" y="3983038"/>
            <a:ext cx="2681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Número de Forma</a:t>
            </a:r>
          </a:p>
        </p:txBody>
      </p:sp>
      <p:sp>
        <p:nvSpPr>
          <p:cNvPr id="61" name="CuadroTexto 42"/>
          <p:cNvSpPr txBox="1">
            <a:spLocks noChangeArrowheads="1"/>
          </p:cNvSpPr>
          <p:nvPr/>
        </p:nvSpPr>
        <p:spPr bwMode="auto">
          <a:xfrm>
            <a:off x="2851150" y="441007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8c</a:t>
            </a:r>
          </a:p>
        </p:txBody>
      </p:sp>
      <p:sp>
        <p:nvSpPr>
          <p:cNvPr id="63" name="CuadroTexto 43"/>
          <p:cNvSpPr txBox="1">
            <a:spLocks noChangeArrowheads="1"/>
          </p:cNvSpPr>
          <p:nvPr/>
        </p:nvSpPr>
        <p:spPr bwMode="auto">
          <a:xfrm>
            <a:off x="3381375" y="44211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FF0000"/>
                </a:solidFill>
              </a:rPr>
              <a:t>8a</a:t>
            </a:r>
          </a:p>
        </p:txBody>
      </p:sp>
      <p:sp>
        <p:nvSpPr>
          <p:cNvPr id="65" name="CuadroTexto 45"/>
          <p:cNvSpPr txBox="1">
            <a:spLocks noChangeArrowheads="1"/>
          </p:cNvSpPr>
          <p:nvPr/>
        </p:nvSpPr>
        <p:spPr bwMode="auto">
          <a:xfrm>
            <a:off x="3910013" y="442118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FF0000"/>
                </a:solidFill>
              </a:rPr>
              <a:t>8b</a:t>
            </a:r>
          </a:p>
        </p:txBody>
      </p:sp>
      <p:sp>
        <p:nvSpPr>
          <p:cNvPr id="68" name="CuadroTexto 42"/>
          <p:cNvSpPr txBox="1">
            <a:spLocks noChangeArrowheads="1"/>
          </p:cNvSpPr>
          <p:nvPr/>
        </p:nvSpPr>
        <p:spPr bwMode="auto">
          <a:xfrm>
            <a:off x="554038" y="48593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 3c</a:t>
            </a:r>
          </a:p>
        </p:txBody>
      </p:sp>
      <p:sp>
        <p:nvSpPr>
          <p:cNvPr id="69" name="CuadroTexto 43"/>
          <p:cNvSpPr txBox="1">
            <a:spLocks noChangeArrowheads="1"/>
          </p:cNvSpPr>
          <p:nvPr/>
        </p:nvSpPr>
        <p:spPr bwMode="auto">
          <a:xfrm>
            <a:off x="1084263" y="48704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 3d</a:t>
            </a:r>
          </a:p>
        </p:txBody>
      </p:sp>
      <p:sp>
        <p:nvSpPr>
          <p:cNvPr id="71" name="CuadroTexto 45"/>
          <p:cNvSpPr txBox="1">
            <a:spLocks noChangeArrowheads="1"/>
          </p:cNvSpPr>
          <p:nvPr/>
        </p:nvSpPr>
        <p:spPr bwMode="auto">
          <a:xfrm>
            <a:off x="1612900" y="48704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00B050"/>
                </a:solidFill>
              </a:rPr>
              <a:t>4c</a:t>
            </a:r>
          </a:p>
        </p:txBody>
      </p:sp>
      <p:sp>
        <p:nvSpPr>
          <p:cNvPr id="73" name="CuadroTexto 46"/>
          <p:cNvSpPr txBox="1">
            <a:spLocks noChangeArrowheads="1"/>
          </p:cNvSpPr>
          <p:nvPr/>
        </p:nvSpPr>
        <p:spPr bwMode="auto">
          <a:xfrm>
            <a:off x="2190750" y="48593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FF0000"/>
                </a:solidFill>
              </a:rPr>
              <a:t>4a</a:t>
            </a:r>
          </a:p>
        </p:txBody>
      </p:sp>
      <p:sp>
        <p:nvSpPr>
          <p:cNvPr id="75" name="CuadroTexto 42"/>
          <p:cNvSpPr txBox="1">
            <a:spLocks noChangeArrowheads="1"/>
          </p:cNvSpPr>
          <p:nvPr/>
        </p:nvSpPr>
        <p:spPr bwMode="auto">
          <a:xfrm>
            <a:off x="2798763" y="4857750"/>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FF0000"/>
                </a:solidFill>
              </a:rPr>
              <a:t>3b</a:t>
            </a:r>
          </a:p>
        </p:txBody>
      </p:sp>
      <p:sp>
        <p:nvSpPr>
          <p:cNvPr id="80" name="CuadroTexto 46"/>
          <p:cNvSpPr txBox="1">
            <a:spLocks noChangeArrowheads="1"/>
          </p:cNvSpPr>
          <p:nvPr/>
        </p:nvSpPr>
        <p:spPr bwMode="auto">
          <a:xfrm>
            <a:off x="547688" y="54181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3c</a:t>
            </a:r>
          </a:p>
        </p:txBody>
      </p:sp>
      <p:grpSp>
        <p:nvGrpSpPr>
          <p:cNvPr id="82" name="Grupo 81"/>
          <p:cNvGrpSpPr>
            <a:grpSpLocks/>
          </p:cNvGrpSpPr>
          <p:nvPr/>
        </p:nvGrpSpPr>
        <p:grpSpPr bwMode="auto">
          <a:xfrm>
            <a:off x="5988050" y="3883025"/>
            <a:ext cx="1624013" cy="1514475"/>
            <a:chOff x="773943" y="1975593"/>
            <a:chExt cx="1624697" cy="1513574"/>
          </a:xfrm>
        </p:grpSpPr>
        <p:cxnSp>
          <p:nvCxnSpPr>
            <p:cNvPr id="84" name="Conector recto de flecha 83"/>
            <p:cNvCxnSpPr/>
            <p:nvPr/>
          </p:nvCxnSpPr>
          <p:spPr bwMode="auto">
            <a:xfrm>
              <a:off x="1521971" y="2161220"/>
              <a:ext cx="0" cy="123909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6" name="Conector recto de flecha 85"/>
            <p:cNvCxnSpPr>
              <a:cxnSpLocks/>
            </p:cNvCxnSpPr>
            <p:nvPr/>
          </p:nvCxnSpPr>
          <p:spPr bwMode="auto">
            <a:xfrm flipH="1" flipV="1">
              <a:off x="815235" y="2694303"/>
              <a:ext cx="1407117" cy="158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3612" name="CuadroTexto 12"/>
            <p:cNvSpPr txBox="1">
              <a:spLocks noChangeArrowheads="1"/>
            </p:cNvSpPr>
            <p:nvPr/>
          </p:nvSpPr>
          <p:spPr bwMode="auto">
            <a:xfrm>
              <a:off x="1608249" y="1975593"/>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d</a:t>
              </a:r>
            </a:p>
          </p:txBody>
        </p:sp>
        <p:sp>
          <p:nvSpPr>
            <p:cNvPr id="23613" name="CuadroTexto 13"/>
            <p:cNvSpPr txBox="1">
              <a:spLocks noChangeArrowheads="1"/>
            </p:cNvSpPr>
            <p:nvPr/>
          </p:nvSpPr>
          <p:spPr bwMode="auto">
            <a:xfrm>
              <a:off x="1871712" y="2715558"/>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a</a:t>
              </a:r>
            </a:p>
          </p:txBody>
        </p:sp>
        <p:sp>
          <p:nvSpPr>
            <p:cNvPr id="23614" name="CuadroTexto 14"/>
            <p:cNvSpPr txBox="1">
              <a:spLocks noChangeArrowheads="1"/>
            </p:cNvSpPr>
            <p:nvPr/>
          </p:nvSpPr>
          <p:spPr bwMode="auto">
            <a:xfrm>
              <a:off x="773943" y="2264580"/>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c</a:t>
              </a:r>
            </a:p>
          </p:txBody>
        </p:sp>
        <p:sp>
          <p:nvSpPr>
            <p:cNvPr id="23615" name="CuadroTexto 15"/>
            <p:cNvSpPr txBox="1">
              <a:spLocks noChangeArrowheads="1"/>
            </p:cNvSpPr>
            <p:nvPr/>
          </p:nvSpPr>
          <p:spPr bwMode="auto">
            <a:xfrm>
              <a:off x="1149767" y="3027578"/>
              <a:ext cx="526928" cy="46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b</a:t>
              </a:r>
            </a:p>
          </p:txBody>
        </p:sp>
      </p:grpSp>
      <p:sp>
        <p:nvSpPr>
          <p:cNvPr id="92" name="CuadroTexto 42"/>
          <p:cNvSpPr txBox="1">
            <a:spLocks noChangeArrowheads="1"/>
          </p:cNvSpPr>
          <p:nvPr/>
        </p:nvSpPr>
        <p:spPr bwMode="auto">
          <a:xfrm>
            <a:off x="1073150" y="54308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 4b</a:t>
            </a:r>
          </a:p>
        </p:txBody>
      </p:sp>
      <p:sp>
        <p:nvSpPr>
          <p:cNvPr id="93" name="CuadroTexto 43"/>
          <p:cNvSpPr txBox="1">
            <a:spLocks noChangeArrowheads="1"/>
          </p:cNvSpPr>
          <p:nvPr/>
        </p:nvSpPr>
        <p:spPr bwMode="auto">
          <a:xfrm>
            <a:off x="1511300" y="54292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 12a</a:t>
            </a:r>
          </a:p>
        </p:txBody>
      </p:sp>
      <p:sp>
        <p:nvSpPr>
          <p:cNvPr id="94" name="CuadroTexto 45"/>
          <p:cNvSpPr txBox="1">
            <a:spLocks noChangeArrowheads="1"/>
          </p:cNvSpPr>
          <p:nvPr/>
        </p:nvSpPr>
        <p:spPr bwMode="auto">
          <a:xfrm>
            <a:off x="2132013" y="5441950"/>
            <a:ext cx="77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b="1" u="sng" dirty="0">
                <a:solidFill>
                  <a:srgbClr val="00B050"/>
                </a:solidFill>
              </a:rPr>
              <a:t>4b</a:t>
            </a:r>
          </a:p>
        </p:txBody>
      </p:sp>
      <p:sp>
        <p:nvSpPr>
          <p:cNvPr id="96" name="CuadroTexto 46"/>
          <p:cNvSpPr txBox="1">
            <a:spLocks noChangeArrowheads="1"/>
          </p:cNvSpPr>
          <p:nvPr/>
        </p:nvSpPr>
        <p:spPr bwMode="auto">
          <a:xfrm>
            <a:off x="2638425" y="54689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00B050"/>
                </a:solidFill>
              </a:rPr>
              <a:t>14c</a:t>
            </a:r>
          </a:p>
        </p:txBody>
      </p:sp>
      <p:sp>
        <p:nvSpPr>
          <p:cNvPr id="97" name="CuadroTexto 42"/>
          <p:cNvSpPr txBox="1">
            <a:spLocks noChangeArrowheads="1"/>
          </p:cNvSpPr>
          <p:nvPr/>
        </p:nvSpPr>
        <p:spPr bwMode="auto">
          <a:xfrm>
            <a:off x="3225800" y="54308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FF0000"/>
                </a:solidFill>
              </a:rPr>
              <a:t> 14a</a:t>
            </a:r>
          </a:p>
        </p:txBody>
      </p:sp>
      <p:sp>
        <p:nvSpPr>
          <p:cNvPr id="99" name="CuadroTexto 46"/>
          <p:cNvSpPr txBox="1">
            <a:spLocks noChangeArrowheads="1"/>
          </p:cNvSpPr>
          <p:nvPr/>
        </p:nvSpPr>
        <p:spPr bwMode="auto">
          <a:xfrm>
            <a:off x="3841750" y="54435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16a</a:t>
            </a:r>
          </a:p>
        </p:txBody>
      </p:sp>
      <p:sp>
        <p:nvSpPr>
          <p:cNvPr id="100" name="CuadroTexto 42"/>
          <p:cNvSpPr txBox="1">
            <a:spLocks noChangeArrowheads="1"/>
          </p:cNvSpPr>
          <p:nvPr/>
        </p:nvSpPr>
        <p:spPr bwMode="auto">
          <a:xfrm>
            <a:off x="4368800" y="5456238"/>
            <a:ext cx="779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FF0000"/>
                </a:solidFill>
              </a:rPr>
              <a:t>16c</a:t>
            </a:r>
          </a:p>
        </p:txBody>
      </p:sp>
      <p:sp>
        <p:nvSpPr>
          <p:cNvPr id="101" name="CuadroTexto 43"/>
          <p:cNvSpPr txBox="1">
            <a:spLocks noChangeArrowheads="1"/>
          </p:cNvSpPr>
          <p:nvPr/>
        </p:nvSpPr>
        <p:spPr bwMode="auto">
          <a:xfrm>
            <a:off x="4846638" y="5468938"/>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solidFill>
                  <a:srgbClr val="00B050"/>
                </a:solidFill>
              </a:rPr>
              <a:t> </a:t>
            </a:r>
            <a:r>
              <a:rPr lang="es-MX" altLang="es-MX" b="1" u="sng" dirty="0">
                <a:solidFill>
                  <a:srgbClr val="FF0000"/>
                </a:solidFill>
              </a:rPr>
              <a:t>4d</a:t>
            </a:r>
          </a:p>
        </p:txBody>
      </p:sp>
      <p:sp>
        <p:nvSpPr>
          <p:cNvPr id="102" name="CuadroTexto 45"/>
          <p:cNvSpPr txBox="1">
            <a:spLocks noChangeArrowheads="1"/>
          </p:cNvSpPr>
          <p:nvPr/>
        </p:nvSpPr>
        <p:spPr bwMode="auto">
          <a:xfrm>
            <a:off x="590550" y="5999163"/>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14a</a:t>
            </a:r>
          </a:p>
        </p:txBody>
      </p:sp>
      <p:sp>
        <p:nvSpPr>
          <p:cNvPr id="103" name="CuadroTexto 46"/>
          <p:cNvSpPr txBox="1">
            <a:spLocks noChangeArrowheads="1"/>
          </p:cNvSpPr>
          <p:nvPr/>
        </p:nvSpPr>
        <p:spPr bwMode="auto">
          <a:xfrm>
            <a:off x="1168400" y="5988050"/>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dirty="0">
                <a:solidFill>
                  <a:srgbClr val="00B050"/>
                </a:solidFill>
              </a:rPr>
              <a:t>8d</a:t>
            </a:r>
          </a:p>
        </p:txBody>
      </p:sp>
      <p:sp>
        <p:nvSpPr>
          <p:cNvPr id="110" name="CuadroTexto 42"/>
          <p:cNvSpPr txBox="1">
            <a:spLocks noChangeArrowheads="1"/>
          </p:cNvSpPr>
          <p:nvPr/>
        </p:nvSpPr>
        <p:spPr bwMode="auto">
          <a:xfrm>
            <a:off x="1684338" y="5988050"/>
            <a:ext cx="779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 </a:t>
            </a:r>
            <a:r>
              <a:rPr lang="es-MX" altLang="es-MX">
                <a:solidFill>
                  <a:srgbClr val="00B050"/>
                </a:solidFill>
              </a:rPr>
              <a:t>2a</a:t>
            </a:r>
          </a:p>
        </p:txBody>
      </p:sp>
      <p:sp>
        <p:nvSpPr>
          <p:cNvPr id="114" name="CuadroTexto 42"/>
          <p:cNvSpPr txBox="1">
            <a:spLocks noChangeArrowheads="1"/>
          </p:cNvSpPr>
          <p:nvPr/>
        </p:nvSpPr>
        <p:spPr bwMode="auto">
          <a:xfrm>
            <a:off x="317500" y="4098925"/>
            <a:ext cx="779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 </a:t>
            </a:r>
            <a:r>
              <a:rPr lang="es-MX" altLang="es-MX" b="1" dirty="0"/>
              <a:t>E</a:t>
            </a:r>
          </a:p>
        </p:txBody>
      </p:sp>
      <p:sp>
        <p:nvSpPr>
          <p:cNvPr id="115" name="CuadroTexto 42"/>
          <p:cNvSpPr txBox="1">
            <a:spLocks noChangeArrowheads="1"/>
          </p:cNvSpPr>
          <p:nvPr/>
        </p:nvSpPr>
        <p:spPr bwMode="auto">
          <a:xfrm>
            <a:off x="388938" y="6396038"/>
            <a:ext cx="7794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a: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6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7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6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73"/>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0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8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72"/>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9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7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93"/>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7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9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79"/>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96"/>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111"/>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97"/>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81"/>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99"/>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112"/>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00"/>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13"/>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01"/>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83"/>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102"/>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103"/>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85"/>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nodeType="clickEffect">
                                  <p:stCondLst>
                                    <p:cond delay="0"/>
                                  </p:stCondLst>
                                  <p:childTnLst>
                                    <p:set>
                                      <p:cBhvr>
                                        <p:cTn id="148" dur="1" fill="hold">
                                          <p:stCondLst>
                                            <p:cond delay="0"/>
                                          </p:stCondLst>
                                        </p:cTn>
                                        <p:tgtEl>
                                          <p:spTgt spid="88"/>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110"/>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23637"/>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115"/>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95" grpId="0"/>
      <p:bldP spid="23636" grpId="0"/>
      <p:bldP spid="23637" grpId="0"/>
      <p:bldP spid="123" grpId="0"/>
      <p:bldP spid="53" grpId="0"/>
      <p:bldP spid="55" grpId="0"/>
      <p:bldP spid="56" grpId="0"/>
      <p:bldP spid="58" grpId="0"/>
      <p:bldP spid="61" grpId="0"/>
      <p:bldP spid="63" grpId="0"/>
      <p:bldP spid="65" grpId="0"/>
      <p:bldP spid="68" grpId="0"/>
      <p:bldP spid="69" grpId="0"/>
      <p:bldP spid="71" grpId="0"/>
      <p:bldP spid="73" grpId="0"/>
      <p:bldP spid="75" grpId="0"/>
      <p:bldP spid="80" grpId="0"/>
      <p:bldP spid="92" grpId="0"/>
      <p:bldP spid="93" grpId="0"/>
      <p:bldP spid="94" grpId="0"/>
      <p:bldP spid="96" grpId="0"/>
      <p:bldP spid="97" grpId="0"/>
      <p:bldP spid="99" grpId="0"/>
      <p:bldP spid="100" grpId="0"/>
      <p:bldP spid="101" grpId="0"/>
      <p:bldP spid="102" grpId="0"/>
      <p:bldP spid="103" grpId="0"/>
      <p:bldP spid="110" grpId="0"/>
      <p:bldP spid="114" grpId="0"/>
      <p:bldP spid="1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upo 80"/>
          <p:cNvGrpSpPr>
            <a:grpSpLocks/>
          </p:cNvGrpSpPr>
          <p:nvPr/>
        </p:nvGrpSpPr>
        <p:grpSpPr bwMode="auto">
          <a:xfrm>
            <a:off x="184150" y="417513"/>
            <a:ext cx="5307013" cy="2199515"/>
            <a:chOff x="317500" y="4098925"/>
            <a:chExt cx="5307013" cy="2697223"/>
          </a:xfrm>
        </p:grpSpPr>
        <p:sp>
          <p:nvSpPr>
            <p:cNvPr id="25609" name="CuadroTexto 42"/>
            <p:cNvSpPr txBox="1">
              <a:spLocks noChangeArrowheads="1"/>
            </p:cNvSpPr>
            <p:nvPr/>
          </p:nvSpPr>
          <p:spPr bwMode="auto">
            <a:xfrm>
              <a:off x="606425" y="4411663"/>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12a</a:t>
              </a:r>
            </a:p>
          </p:txBody>
        </p:sp>
        <p:sp>
          <p:nvSpPr>
            <p:cNvPr id="25610" name="CuadroTexto 43"/>
            <p:cNvSpPr txBox="1">
              <a:spLocks noChangeArrowheads="1"/>
            </p:cNvSpPr>
            <p:nvPr/>
          </p:nvSpPr>
          <p:spPr bwMode="auto">
            <a:xfrm>
              <a:off x="1136650" y="4422775"/>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12b</a:t>
              </a:r>
            </a:p>
          </p:txBody>
        </p:sp>
        <p:sp>
          <p:nvSpPr>
            <p:cNvPr id="25611" name="CuadroTexto 45"/>
            <p:cNvSpPr txBox="1">
              <a:spLocks noChangeArrowheads="1"/>
            </p:cNvSpPr>
            <p:nvPr/>
          </p:nvSpPr>
          <p:spPr bwMode="auto">
            <a:xfrm>
              <a:off x="1665288" y="4422775"/>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3c</a:t>
              </a:r>
            </a:p>
          </p:txBody>
        </p:sp>
        <p:sp>
          <p:nvSpPr>
            <p:cNvPr id="25612" name="CuadroTexto 46"/>
            <p:cNvSpPr txBox="1">
              <a:spLocks noChangeArrowheads="1"/>
            </p:cNvSpPr>
            <p:nvPr/>
          </p:nvSpPr>
          <p:spPr bwMode="auto">
            <a:xfrm>
              <a:off x="2243138" y="4411663"/>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8d</a:t>
              </a:r>
            </a:p>
          </p:txBody>
        </p:sp>
        <p:sp>
          <p:nvSpPr>
            <p:cNvPr id="25613" name="CuadroTexto 42"/>
            <p:cNvSpPr txBox="1">
              <a:spLocks noChangeArrowheads="1"/>
            </p:cNvSpPr>
            <p:nvPr/>
          </p:nvSpPr>
          <p:spPr bwMode="auto">
            <a:xfrm>
              <a:off x="2851150" y="4410075"/>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8c</a:t>
              </a:r>
            </a:p>
          </p:txBody>
        </p:sp>
        <p:sp>
          <p:nvSpPr>
            <p:cNvPr id="25614" name="CuadroTexto 43"/>
            <p:cNvSpPr txBox="1">
              <a:spLocks noChangeArrowheads="1"/>
            </p:cNvSpPr>
            <p:nvPr/>
          </p:nvSpPr>
          <p:spPr bwMode="auto">
            <a:xfrm>
              <a:off x="3381375" y="442118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8a</a:t>
              </a:r>
            </a:p>
          </p:txBody>
        </p:sp>
        <p:sp>
          <p:nvSpPr>
            <p:cNvPr id="25615" name="CuadroTexto 45"/>
            <p:cNvSpPr txBox="1">
              <a:spLocks noChangeArrowheads="1"/>
            </p:cNvSpPr>
            <p:nvPr/>
          </p:nvSpPr>
          <p:spPr bwMode="auto">
            <a:xfrm>
              <a:off x="3910013" y="442118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8b</a:t>
              </a:r>
            </a:p>
          </p:txBody>
        </p:sp>
        <p:sp>
          <p:nvSpPr>
            <p:cNvPr id="25616" name="CuadroTexto 42"/>
            <p:cNvSpPr txBox="1">
              <a:spLocks noChangeArrowheads="1"/>
            </p:cNvSpPr>
            <p:nvPr/>
          </p:nvSpPr>
          <p:spPr bwMode="auto">
            <a:xfrm>
              <a:off x="554038" y="48593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3c</a:t>
              </a:r>
            </a:p>
          </p:txBody>
        </p:sp>
        <p:sp>
          <p:nvSpPr>
            <p:cNvPr id="25617" name="CuadroTexto 43"/>
            <p:cNvSpPr txBox="1">
              <a:spLocks noChangeArrowheads="1"/>
            </p:cNvSpPr>
            <p:nvPr/>
          </p:nvSpPr>
          <p:spPr bwMode="auto">
            <a:xfrm>
              <a:off x="1084263" y="48704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3d</a:t>
              </a:r>
            </a:p>
          </p:txBody>
        </p:sp>
        <p:sp>
          <p:nvSpPr>
            <p:cNvPr id="25618" name="CuadroTexto 45"/>
            <p:cNvSpPr txBox="1">
              <a:spLocks noChangeArrowheads="1"/>
            </p:cNvSpPr>
            <p:nvPr/>
          </p:nvSpPr>
          <p:spPr bwMode="auto">
            <a:xfrm>
              <a:off x="1612900" y="48704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4c</a:t>
              </a:r>
            </a:p>
          </p:txBody>
        </p:sp>
        <p:sp>
          <p:nvSpPr>
            <p:cNvPr id="25619" name="CuadroTexto 46"/>
            <p:cNvSpPr txBox="1">
              <a:spLocks noChangeArrowheads="1"/>
            </p:cNvSpPr>
            <p:nvPr/>
          </p:nvSpPr>
          <p:spPr bwMode="auto">
            <a:xfrm>
              <a:off x="2190750" y="48593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4a</a:t>
              </a:r>
            </a:p>
          </p:txBody>
        </p:sp>
        <p:sp>
          <p:nvSpPr>
            <p:cNvPr id="25620" name="CuadroTexto 42"/>
            <p:cNvSpPr txBox="1">
              <a:spLocks noChangeArrowheads="1"/>
            </p:cNvSpPr>
            <p:nvPr/>
          </p:nvSpPr>
          <p:spPr bwMode="auto">
            <a:xfrm>
              <a:off x="2798763" y="4857750"/>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FF0000"/>
                  </a:solidFill>
                </a:rPr>
                <a:t>3b</a:t>
              </a:r>
            </a:p>
          </p:txBody>
        </p:sp>
        <p:sp>
          <p:nvSpPr>
            <p:cNvPr id="25621" name="CuadroTexto 46"/>
            <p:cNvSpPr txBox="1">
              <a:spLocks noChangeArrowheads="1"/>
            </p:cNvSpPr>
            <p:nvPr/>
          </p:nvSpPr>
          <p:spPr bwMode="auto">
            <a:xfrm>
              <a:off x="547688" y="54181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3c</a:t>
              </a:r>
            </a:p>
          </p:txBody>
        </p:sp>
        <p:sp>
          <p:nvSpPr>
            <p:cNvPr id="25622" name="CuadroTexto 42"/>
            <p:cNvSpPr txBox="1">
              <a:spLocks noChangeArrowheads="1"/>
            </p:cNvSpPr>
            <p:nvPr/>
          </p:nvSpPr>
          <p:spPr bwMode="auto">
            <a:xfrm>
              <a:off x="1073150" y="54308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4b</a:t>
              </a:r>
            </a:p>
          </p:txBody>
        </p:sp>
        <p:sp>
          <p:nvSpPr>
            <p:cNvPr id="25623" name="CuadroTexto 43"/>
            <p:cNvSpPr txBox="1">
              <a:spLocks noChangeArrowheads="1"/>
            </p:cNvSpPr>
            <p:nvPr/>
          </p:nvSpPr>
          <p:spPr bwMode="auto">
            <a:xfrm>
              <a:off x="1511300" y="54292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12a</a:t>
              </a:r>
            </a:p>
          </p:txBody>
        </p:sp>
        <p:sp>
          <p:nvSpPr>
            <p:cNvPr id="25624" name="CuadroTexto 45"/>
            <p:cNvSpPr txBox="1">
              <a:spLocks noChangeArrowheads="1"/>
            </p:cNvSpPr>
            <p:nvPr/>
          </p:nvSpPr>
          <p:spPr bwMode="auto">
            <a:xfrm>
              <a:off x="2132013" y="5441950"/>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b="1" u="sng">
                  <a:solidFill>
                    <a:srgbClr val="00B050"/>
                  </a:solidFill>
                </a:rPr>
                <a:t>4b</a:t>
              </a:r>
            </a:p>
          </p:txBody>
        </p:sp>
        <p:sp>
          <p:nvSpPr>
            <p:cNvPr id="25625" name="CuadroTexto 46"/>
            <p:cNvSpPr txBox="1">
              <a:spLocks noChangeArrowheads="1"/>
            </p:cNvSpPr>
            <p:nvPr/>
          </p:nvSpPr>
          <p:spPr bwMode="auto">
            <a:xfrm>
              <a:off x="2638425" y="54689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14c</a:t>
              </a:r>
            </a:p>
          </p:txBody>
        </p:sp>
        <p:sp>
          <p:nvSpPr>
            <p:cNvPr id="25626" name="CuadroTexto 42"/>
            <p:cNvSpPr txBox="1">
              <a:spLocks noChangeArrowheads="1"/>
            </p:cNvSpPr>
            <p:nvPr/>
          </p:nvSpPr>
          <p:spPr bwMode="auto">
            <a:xfrm>
              <a:off x="3225800" y="54308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FF0000"/>
                  </a:solidFill>
                </a:rPr>
                <a:t> 14a</a:t>
              </a:r>
            </a:p>
          </p:txBody>
        </p:sp>
        <p:sp>
          <p:nvSpPr>
            <p:cNvPr id="25627" name="CuadroTexto 46"/>
            <p:cNvSpPr txBox="1">
              <a:spLocks noChangeArrowheads="1"/>
            </p:cNvSpPr>
            <p:nvPr/>
          </p:nvSpPr>
          <p:spPr bwMode="auto">
            <a:xfrm>
              <a:off x="3841750" y="54435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16a</a:t>
              </a:r>
            </a:p>
          </p:txBody>
        </p:sp>
        <p:sp>
          <p:nvSpPr>
            <p:cNvPr id="25628" name="CuadroTexto 42"/>
            <p:cNvSpPr txBox="1">
              <a:spLocks noChangeArrowheads="1"/>
            </p:cNvSpPr>
            <p:nvPr/>
          </p:nvSpPr>
          <p:spPr bwMode="auto">
            <a:xfrm>
              <a:off x="4368800" y="5456238"/>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FF0000"/>
                  </a:solidFill>
                </a:rPr>
                <a:t>16c</a:t>
              </a:r>
            </a:p>
          </p:txBody>
        </p:sp>
        <p:sp>
          <p:nvSpPr>
            <p:cNvPr id="25629" name="CuadroTexto 43"/>
            <p:cNvSpPr txBox="1">
              <a:spLocks noChangeArrowheads="1"/>
            </p:cNvSpPr>
            <p:nvPr/>
          </p:nvSpPr>
          <p:spPr bwMode="auto">
            <a:xfrm>
              <a:off x="4846638" y="5468938"/>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 </a:t>
              </a:r>
              <a:r>
                <a:rPr lang="es-MX" altLang="es-MX" sz="2000" b="1" u="sng">
                  <a:solidFill>
                    <a:srgbClr val="FF0000"/>
                  </a:solidFill>
                </a:rPr>
                <a:t>4d</a:t>
              </a:r>
            </a:p>
          </p:txBody>
        </p:sp>
        <p:sp>
          <p:nvSpPr>
            <p:cNvPr id="25630" name="CuadroTexto 45"/>
            <p:cNvSpPr txBox="1">
              <a:spLocks noChangeArrowheads="1"/>
            </p:cNvSpPr>
            <p:nvPr/>
          </p:nvSpPr>
          <p:spPr bwMode="auto">
            <a:xfrm>
              <a:off x="590550" y="5999163"/>
              <a:ext cx="777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solidFill>
                    <a:srgbClr val="00B050"/>
                  </a:solidFill>
                </a:rPr>
                <a:t>14a</a:t>
              </a:r>
            </a:p>
          </p:txBody>
        </p:sp>
        <p:sp>
          <p:nvSpPr>
            <p:cNvPr id="25631" name="CuadroTexto 46"/>
            <p:cNvSpPr txBox="1">
              <a:spLocks noChangeArrowheads="1"/>
            </p:cNvSpPr>
            <p:nvPr/>
          </p:nvSpPr>
          <p:spPr bwMode="auto">
            <a:xfrm>
              <a:off x="1168400" y="5988050"/>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a:t> </a:t>
              </a:r>
              <a:r>
                <a:rPr lang="es-MX" altLang="es-MX" sz="2000">
                  <a:solidFill>
                    <a:srgbClr val="00B050"/>
                  </a:solidFill>
                </a:rPr>
                <a:t>8d</a:t>
              </a:r>
            </a:p>
          </p:txBody>
        </p:sp>
        <p:sp>
          <p:nvSpPr>
            <p:cNvPr id="25632" name="CuadroTexto 42"/>
            <p:cNvSpPr txBox="1">
              <a:spLocks noChangeArrowheads="1"/>
            </p:cNvSpPr>
            <p:nvPr/>
          </p:nvSpPr>
          <p:spPr bwMode="auto">
            <a:xfrm>
              <a:off x="1684338" y="5988050"/>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 </a:t>
              </a:r>
              <a:r>
                <a:rPr lang="es-MX" altLang="es-MX" sz="2000" dirty="0">
                  <a:solidFill>
                    <a:srgbClr val="00B050"/>
                  </a:solidFill>
                </a:rPr>
                <a:t>2a</a:t>
              </a:r>
            </a:p>
          </p:txBody>
        </p:sp>
        <p:sp>
          <p:nvSpPr>
            <p:cNvPr id="25633" name="CuadroTexto 42"/>
            <p:cNvSpPr txBox="1">
              <a:spLocks noChangeArrowheads="1"/>
            </p:cNvSpPr>
            <p:nvPr/>
          </p:nvSpPr>
          <p:spPr bwMode="auto">
            <a:xfrm>
              <a:off x="317500" y="4098925"/>
              <a:ext cx="779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 </a:t>
              </a:r>
              <a:r>
                <a:rPr lang="es-MX" altLang="es-MX" sz="2000" b="1" dirty="0"/>
                <a:t>I</a:t>
              </a:r>
            </a:p>
          </p:txBody>
        </p:sp>
        <p:sp>
          <p:nvSpPr>
            <p:cNvPr id="25634" name="CuadroTexto 42"/>
            <p:cNvSpPr txBox="1">
              <a:spLocks noChangeArrowheads="1"/>
            </p:cNvSpPr>
            <p:nvPr/>
          </p:nvSpPr>
          <p:spPr bwMode="auto">
            <a:xfrm>
              <a:off x="388938" y="6396038"/>
              <a:ext cx="77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t>F</a:t>
              </a:r>
            </a:p>
          </p:txBody>
        </p:sp>
      </p:grpSp>
      <p:sp>
        <p:nvSpPr>
          <p:cNvPr id="108" name="CuadroTexto 66"/>
          <p:cNvSpPr txBox="1">
            <a:spLocks noChangeArrowheads="1"/>
          </p:cNvSpPr>
          <p:nvPr/>
        </p:nvSpPr>
        <p:spPr bwMode="auto">
          <a:xfrm>
            <a:off x="184150" y="36513"/>
            <a:ext cx="45799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Si observamos el numero de forma</a:t>
            </a:r>
          </a:p>
        </p:txBody>
      </p:sp>
      <p:sp>
        <p:nvSpPr>
          <p:cNvPr id="109" name="CuadroTexto 66"/>
          <p:cNvSpPr txBox="1">
            <a:spLocks noChangeArrowheads="1"/>
          </p:cNvSpPr>
          <p:nvPr/>
        </p:nvSpPr>
        <p:spPr bwMode="auto">
          <a:xfrm>
            <a:off x="-39688" y="4862513"/>
            <a:ext cx="9159876"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a:t>Y También es equivalente a la siguiente oración en un lenguaje Trayectoria</a:t>
            </a:r>
          </a:p>
        </p:txBody>
      </p:sp>
      <p:sp>
        <p:nvSpPr>
          <p:cNvPr id="23557" name="Rectángulo 114"/>
          <p:cNvSpPr>
            <a:spLocks noChangeArrowheads="1"/>
          </p:cNvSpPr>
          <p:nvPr/>
        </p:nvSpPr>
        <p:spPr bwMode="auto">
          <a:xfrm>
            <a:off x="7937" y="5336416"/>
            <a:ext cx="8959851"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I </a:t>
            </a:r>
            <a:r>
              <a:rPr lang="es-MX" altLang="es-MX" sz="2000" dirty="0">
                <a:solidFill>
                  <a:srgbClr val="00B050"/>
                </a:solidFill>
              </a:rPr>
              <a:t>12a 12b 3c 8d 8c </a:t>
            </a:r>
            <a:r>
              <a:rPr lang="es-MX" altLang="es-MX" sz="2000" dirty="0">
                <a:solidFill>
                  <a:srgbClr val="FF0000"/>
                </a:solidFill>
              </a:rPr>
              <a:t>8a 8b </a:t>
            </a:r>
            <a:r>
              <a:rPr lang="es-MX" altLang="es-MX" sz="2000" dirty="0">
                <a:solidFill>
                  <a:srgbClr val="00B050"/>
                </a:solidFill>
              </a:rPr>
              <a:t>3c 3d 4c </a:t>
            </a:r>
            <a:r>
              <a:rPr lang="es-MX" altLang="es-MX" sz="2000" dirty="0">
                <a:solidFill>
                  <a:srgbClr val="FF0000"/>
                </a:solidFill>
              </a:rPr>
              <a:t>4a 3b </a:t>
            </a:r>
            <a:r>
              <a:rPr lang="es-MX" altLang="es-MX" sz="2000" dirty="0">
                <a:solidFill>
                  <a:srgbClr val="00B050"/>
                </a:solidFill>
              </a:rPr>
              <a:t>3c 4b 12a </a:t>
            </a:r>
            <a:r>
              <a:rPr lang="es-MX" altLang="es-MX" sz="2000" b="1" u="sng" dirty="0">
                <a:solidFill>
                  <a:srgbClr val="00B050"/>
                </a:solidFill>
              </a:rPr>
              <a:t>4b</a:t>
            </a:r>
            <a:r>
              <a:rPr lang="es-MX" altLang="es-MX" sz="2000" dirty="0">
                <a:solidFill>
                  <a:srgbClr val="00B050"/>
                </a:solidFill>
              </a:rPr>
              <a:t> 14c </a:t>
            </a:r>
            <a:r>
              <a:rPr lang="es-MX" altLang="es-MX" sz="2000" dirty="0">
                <a:solidFill>
                  <a:srgbClr val="FF0000"/>
                </a:solidFill>
              </a:rPr>
              <a:t>14a</a:t>
            </a:r>
            <a:r>
              <a:rPr lang="es-MX" altLang="es-MX" sz="2000" dirty="0">
                <a:solidFill>
                  <a:srgbClr val="00B050"/>
                </a:solidFill>
              </a:rPr>
              <a:t> 16a </a:t>
            </a:r>
            <a:r>
              <a:rPr lang="es-MX" altLang="es-MX" sz="2000" dirty="0">
                <a:solidFill>
                  <a:srgbClr val="FF0000"/>
                </a:solidFill>
              </a:rPr>
              <a:t>16c</a:t>
            </a:r>
            <a:r>
              <a:rPr lang="es-MX" altLang="es-MX" sz="2000" dirty="0">
                <a:solidFill>
                  <a:srgbClr val="00B050"/>
                </a:solidFill>
              </a:rPr>
              <a:t> </a:t>
            </a:r>
            <a:r>
              <a:rPr lang="es-MX" altLang="es-MX" sz="2000" u="sng" dirty="0">
                <a:solidFill>
                  <a:srgbClr val="FF0000"/>
                </a:solidFill>
              </a:rPr>
              <a:t>4d</a:t>
            </a:r>
            <a:r>
              <a:rPr lang="es-MX" altLang="es-MX" sz="2000" dirty="0">
                <a:solidFill>
                  <a:srgbClr val="00B050"/>
                </a:solidFill>
              </a:rPr>
              <a:t> 14a 8d 2a </a:t>
            </a:r>
            <a:r>
              <a:rPr lang="es-MX" altLang="es-MX" sz="2000" b="1" dirty="0"/>
              <a:t>F</a:t>
            </a:r>
          </a:p>
        </p:txBody>
      </p:sp>
      <p:sp>
        <p:nvSpPr>
          <p:cNvPr id="25606" name="Rectángulo 115"/>
          <p:cNvSpPr>
            <a:spLocks noChangeArrowheads="1"/>
          </p:cNvSpPr>
          <p:nvPr/>
        </p:nvSpPr>
        <p:spPr bwMode="auto">
          <a:xfrm>
            <a:off x="531813" y="6145213"/>
            <a:ext cx="83597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s-MX" altLang="es-MX" sz="2000" i="1">
                <a:solidFill>
                  <a:srgbClr val="FF0000"/>
                </a:solidFill>
              </a:rPr>
              <a:t>Sistemas Evolutivo de lenguajes de Trayectoria</a:t>
            </a:r>
          </a:p>
          <a:p>
            <a:pPr algn="r"/>
            <a:r>
              <a:rPr lang="es-MX" altLang="es-MX" sz="1400">
                <a:hlinkClick r:id="rId3"/>
              </a:rPr>
              <a:t>www.fgalindosoria.com/eac/evolucion/sistemas_evolutivos_lenguajes_trayectoria/sist_evol_leng_trayectoria.pdf</a:t>
            </a:r>
            <a:endParaRPr lang="es-MX" altLang="es-MX" sz="1400"/>
          </a:p>
        </p:txBody>
      </p:sp>
      <p:sp>
        <p:nvSpPr>
          <p:cNvPr id="117" name="CuadroTexto 66"/>
          <p:cNvSpPr txBox="1">
            <a:spLocks noChangeArrowheads="1"/>
          </p:cNvSpPr>
          <p:nvPr/>
        </p:nvSpPr>
        <p:spPr bwMode="auto">
          <a:xfrm>
            <a:off x="-20638" y="5757863"/>
            <a:ext cx="6238876"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Donde I y F se conocen como rutinas semánticas</a:t>
            </a:r>
          </a:p>
        </p:txBody>
      </p:sp>
      <p:sp>
        <p:nvSpPr>
          <p:cNvPr id="25608" name="Rectángulo 1"/>
          <p:cNvSpPr>
            <a:spLocks noChangeArrowheads="1"/>
          </p:cNvSpPr>
          <p:nvPr/>
        </p:nvSpPr>
        <p:spPr bwMode="auto">
          <a:xfrm>
            <a:off x="7937" y="2764560"/>
            <a:ext cx="845776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Se puede ver que se parece al código de un programa, como por ejemplo:</a:t>
            </a:r>
          </a:p>
          <a:p>
            <a:r>
              <a:rPr lang="es-MX" altLang="es-MX" sz="2200" dirty="0" err="1"/>
              <a:t>Pseudocodigo</a:t>
            </a:r>
            <a:endParaRPr lang="es-MX" altLang="es-MX" sz="2200" dirty="0"/>
          </a:p>
          <a:p>
            <a:r>
              <a:rPr lang="es-MX" altLang="es-MX" sz="2200" dirty="0"/>
              <a:t>C++</a:t>
            </a:r>
          </a:p>
          <a:p>
            <a:r>
              <a:rPr lang="es-MX" altLang="es-MX" sz="2200" dirty="0"/>
              <a:t>Java ….</a:t>
            </a:r>
          </a:p>
        </p:txBody>
      </p:sp>
      <p:sp>
        <p:nvSpPr>
          <p:cNvPr id="2" name="Rectángulo 1"/>
          <p:cNvSpPr/>
          <p:nvPr/>
        </p:nvSpPr>
        <p:spPr>
          <a:xfrm>
            <a:off x="2635721" y="4155318"/>
            <a:ext cx="6484467" cy="461665"/>
          </a:xfrm>
          <a:prstGeom prst="rect">
            <a:avLst/>
          </a:prstGeom>
        </p:spPr>
        <p:txBody>
          <a:bodyPr wrap="none">
            <a:spAutoFit/>
          </a:bodyPr>
          <a:lstStyle/>
          <a:p>
            <a:pPr algn="r"/>
            <a:r>
              <a:rPr lang="es-MX" altLang="es-MX" dirty="0"/>
              <a:t>O a una lista de vectores con magnitud y dirección </a:t>
            </a:r>
            <a:endParaRPr lang="es-MX"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p:bldP spid="109" grpId="0"/>
      <p:bldP spid="23557" grpId="0"/>
      <p:bldP spid="117"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ángulo 1"/>
          <p:cNvSpPr>
            <a:spLocks noChangeArrowheads="1"/>
          </p:cNvSpPr>
          <p:nvPr/>
        </p:nvSpPr>
        <p:spPr bwMode="auto">
          <a:xfrm>
            <a:off x="1327150" y="1341438"/>
            <a:ext cx="53816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b="1" dirty="0"/>
              <a:t>Análisis de la Imagen del Entorno</a:t>
            </a:r>
          </a:p>
        </p:txBody>
      </p:sp>
      <p:sp>
        <p:nvSpPr>
          <p:cNvPr id="27651" name="Rectángulo 2"/>
          <p:cNvSpPr>
            <a:spLocks noChangeArrowheads="1"/>
          </p:cNvSpPr>
          <p:nvPr/>
        </p:nvSpPr>
        <p:spPr bwMode="auto">
          <a:xfrm>
            <a:off x="1830388" y="1965325"/>
            <a:ext cx="45720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1"/>
            <a:r>
              <a:rPr lang="es-ES" altLang="es-MX">
                <a:cs typeface="Times New Roman" panose="02020603050405020304" pitchFamily="18" charset="0"/>
              </a:rPr>
              <a:t>mantienen la imagen actualizada </a:t>
            </a:r>
          </a:p>
          <a:p>
            <a:pPr lvl="1"/>
            <a:endParaRPr lang="es-ES" altLang="es-MX" sz="1400">
              <a:cs typeface="Times New Roman" panose="02020603050405020304" pitchFamily="18" charset="0"/>
            </a:endParaRPr>
          </a:p>
          <a:p>
            <a:pPr lvl="1"/>
            <a:r>
              <a:rPr lang="es-ES" altLang="es-MX">
                <a:cs typeface="Times New Roman" panose="02020603050405020304" pitchFamily="18" charset="0"/>
              </a:rPr>
              <a:t>y la utilizan para interactuar con el entorno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41051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ángulo 114"/>
          <p:cNvSpPr>
            <a:spLocks noChangeArrowheads="1"/>
          </p:cNvSpPr>
          <p:nvPr/>
        </p:nvSpPr>
        <p:spPr bwMode="auto">
          <a:xfrm>
            <a:off x="-6350" y="1935163"/>
            <a:ext cx="89598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I</a:t>
            </a:r>
            <a:r>
              <a:rPr lang="es-MX" altLang="es-MX" sz="2000" dirty="0">
                <a:solidFill>
                  <a:srgbClr val="00B050"/>
                </a:solidFill>
              </a:rPr>
              <a:t> 12a 12b 3c 8d 8c </a:t>
            </a:r>
            <a:r>
              <a:rPr lang="es-MX" altLang="es-MX" sz="2000" dirty="0">
                <a:solidFill>
                  <a:srgbClr val="FF0000"/>
                </a:solidFill>
              </a:rPr>
              <a:t>8a 8b </a:t>
            </a:r>
            <a:r>
              <a:rPr lang="es-MX" altLang="es-MX" sz="2000" dirty="0">
                <a:solidFill>
                  <a:srgbClr val="00B050"/>
                </a:solidFill>
              </a:rPr>
              <a:t>3c 3d 4c </a:t>
            </a:r>
            <a:r>
              <a:rPr lang="es-MX" altLang="es-MX" sz="2000" dirty="0">
                <a:solidFill>
                  <a:srgbClr val="FF0000"/>
                </a:solidFill>
              </a:rPr>
              <a:t>4a 3b </a:t>
            </a:r>
            <a:r>
              <a:rPr lang="es-MX" altLang="es-MX" sz="2000" dirty="0">
                <a:solidFill>
                  <a:srgbClr val="00B050"/>
                </a:solidFill>
              </a:rPr>
              <a:t>3c 4b 12a </a:t>
            </a:r>
            <a:r>
              <a:rPr lang="es-MX" altLang="es-MX" sz="2000" b="1" u="sng" dirty="0">
                <a:solidFill>
                  <a:srgbClr val="00B050"/>
                </a:solidFill>
              </a:rPr>
              <a:t>4b</a:t>
            </a:r>
            <a:r>
              <a:rPr lang="es-MX" altLang="es-MX" sz="2000" dirty="0">
                <a:solidFill>
                  <a:srgbClr val="00B050"/>
                </a:solidFill>
              </a:rPr>
              <a:t> 14c </a:t>
            </a:r>
            <a:r>
              <a:rPr lang="es-MX" altLang="es-MX" sz="2000" dirty="0">
                <a:solidFill>
                  <a:srgbClr val="FF0000"/>
                </a:solidFill>
              </a:rPr>
              <a:t>14a</a:t>
            </a:r>
            <a:r>
              <a:rPr lang="es-MX" altLang="es-MX" sz="2000" dirty="0">
                <a:solidFill>
                  <a:srgbClr val="00B050"/>
                </a:solidFill>
              </a:rPr>
              <a:t> 16a </a:t>
            </a:r>
            <a:r>
              <a:rPr lang="es-MX" altLang="es-MX" sz="2000" dirty="0">
                <a:solidFill>
                  <a:srgbClr val="FF0000"/>
                </a:solidFill>
              </a:rPr>
              <a:t>16c</a:t>
            </a:r>
            <a:r>
              <a:rPr lang="es-MX" altLang="es-MX" sz="2000" dirty="0">
                <a:solidFill>
                  <a:srgbClr val="00B050"/>
                </a:solidFill>
              </a:rPr>
              <a:t> </a:t>
            </a:r>
            <a:r>
              <a:rPr lang="es-MX" altLang="es-MX" sz="2000" u="sng" dirty="0">
                <a:solidFill>
                  <a:srgbClr val="FF0000"/>
                </a:solidFill>
              </a:rPr>
              <a:t>4d</a:t>
            </a:r>
            <a:r>
              <a:rPr lang="es-MX" altLang="es-MX" sz="2000" dirty="0">
                <a:solidFill>
                  <a:srgbClr val="00B050"/>
                </a:solidFill>
              </a:rPr>
              <a:t> 14a 8d 2a </a:t>
            </a:r>
            <a:r>
              <a:rPr lang="es-MX" altLang="es-MX" sz="2000" b="1" dirty="0"/>
              <a:t>F</a:t>
            </a:r>
          </a:p>
        </p:txBody>
      </p:sp>
      <p:sp>
        <p:nvSpPr>
          <p:cNvPr id="28675" name="Rectángulo 115"/>
          <p:cNvSpPr>
            <a:spLocks noChangeArrowheads="1"/>
          </p:cNvSpPr>
          <p:nvPr/>
        </p:nvSpPr>
        <p:spPr bwMode="auto">
          <a:xfrm>
            <a:off x="293688" y="6365875"/>
            <a:ext cx="83597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s-MX" altLang="es-MX" sz="1400" i="1">
                <a:solidFill>
                  <a:srgbClr val="FF0000"/>
                </a:solidFill>
              </a:rPr>
              <a:t>Algunas propiedades matemáticas de los sistemas lingüísticos</a:t>
            </a:r>
          </a:p>
          <a:p>
            <a:pPr algn="r"/>
            <a:r>
              <a:rPr lang="es-MX" altLang="es-MX" sz="1200" i="1">
                <a:hlinkClick r:id="rId3"/>
              </a:rPr>
              <a:t>www.fgalindosoria.com/linguisticamatematica/propiedades_matematicas_sistemas_linguisticos/prop_mate_sistemas_linguisticos.pdf</a:t>
            </a:r>
            <a:endParaRPr lang="es-MX" altLang="es-MX" sz="1200" i="1"/>
          </a:p>
        </p:txBody>
      </p:sp>
      <p:sp>
        <p:nvSpPr>
          <p:cNvPr id="28676" name="CuadroTexto 66"/>
          <p:cNvSpPr txBox="1">
            <a:spLocks noChangeArrowheads="1"/>
          </p:cNvSpPr>
          <p:nvPr/>
        </p:nvSpPr>
        <p:spPr bwMode="auto">
          <a:xfrm>
            <a:off x="-6350" y="1588"/>
            <a:ext cx="9123363"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Una de las ventajas de ver los números de forma como oración es que se puede hacer algebra para simplificar la expresión</a:t>
            </a:r>
          </a:p>
          <a:p>
            <a:r>
              <a:rPr lang="es-MX" altLang="es-MX" sz="2200" dirty="0"/>
              <a:t>Por ejemplo se pueden agrupar las estructuras que representan caminos que ya se han recorrido o ciclos</a:t>
            </a:r>
          </a:p>
        </p:txBody>
      </p:sp>
      <p:sp>
        <p:nvSpPr>
          <p:cNvPr id="28677" name="Rectángulo 5"/>
          <p:cNvSpPr>
            <a:spLocks noChangeArrowheads="1"/>
          </p:cNvSpPr>
          <p:nvPr/>
        </p:nvSpPr>
        <p:spPr bwMode="auto">
          <a:xfrm>
            <a:off x="0" y="1555750"/>
            <a:ext cx="248818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La siguiente oración</a:t>
            </a:r>
          </a:p>
        </p:txBody>
      </p:sp>
      <p:sp>
        <p:nvSpPr>
          <p:cNvPr id="28678" name="Rectángulo 28"/>
          <p:cNvSpPr>
            <a:spLocks noChangeArrowheads="1"/>
          </p:cNvSpPr>
          <p:nvPr/>
        </p:nvSpPr>
        <p:spPr bwMode="auto">
          <a:xfrm>
            <a:off x="0" y="2320925"/>
            <a:ext cx="36375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Detectando los ciclos quedaría</a:t>
            </a:r>
          </a:p>
        </p:txBody>
      </p:sp>
      <p:sp>
        <p:nvSpPr>
          <p:cNvPr id="28679" name="Rectángulo 36"/>
          <p:cNvSpPr>
            <a:spLocks noChangeArrowheads="1"/>
          </p:cNvSpPr>
          <p:nvPr/>
        </p:nvSpPr>
        <p:spPr bwMode="auto">
          <a:xfrm>
            <a:off x="0" y="2752725"/>
            <a:ext cx="91170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dirty="0"/>
              <a:t>I</a:t>
            </a:r>
            <a:r>
              <a:rPr lang="es-MX" altLang="es-MX" sz="1800" dirty="0">
                <a:solidFill>
                  <a:srgbClr val="00B050"/>
                </a:solidFill>
              </a:rPr>
              <a:t>12a 12b 3c </a:t>
            </a:r>
            <a:r>
              <a:rPr lang="es-MX" altLang="es-MX" sz="1800" b="1" dirty="0"/>
              <a:t>(</a:t>
            </a:r>
            <a:r>
              <a:rPr lang="es-MX" altLang="es-MX" sz="1800" dirty="0">
                <a:solidFill>
                  <a:srgbClr val="00B050"/>
                </a:solidFill>
              </a:rPr>
              <a:t>8d </a:t>
            </a:r>
            <a:r>
              <a:rPr lang="es-MX" altLang="es-MX" sz="1800" b="1" dirty="0"/>
              <a:t>(</a:t>
            </a:r>
            <a:r>
              <a:rPr lang="es-MX" altLang="es-MX" sz="1800" dirty="0">
                <a:solidFill>
                  <a:srgbClr val="00B050"/>
                </a:solidFill>
              </a:rPr>
              <a:t>8c </a:t>
            </a:r>
            <a:r>
              <a:rPr lang="es-MX" altLang="es-MX" sz="1800" dirty="0">
                <a:solidFill>
                  <a:srgbClr val="FF0000"/>
                </a:solidFill>
              </a:rPr>
              <a:t>8a</a:t>
            </a:r>
            <a:r>
              <a:rPr lang="es-MX" altLang="es-MX" sz="1800" b="1" dirty="0"/>
              <a:t>)</a:t>
            </a:r>
            <a:r>
              <a:rPr lang="es-MX" altLang="es-MX" sz="1800" dirty="0">
                <a:solidFill>
                  <a:srgbClr val="FF0000"/>
                </a:solidFill>
              </a:rPr>
              <a:t> 8b</a:t>
            </a:r>
            <a:r>
              <a:rPr lang="es-MX" altLang="es-MX" sz="1800" b="1" dirty="0"/>
              <a:t>)</a:t>
            </a:r>
            <a:r>
              <a:rPr lang="es-MX" altLang="es-MX" sz="1800" dirty="0">
                <a:solidFill>
                  <a:srgbClr val="FF0000"/>
                </a:solidFill>
              </a:rPr>
              <a:t> </a:t>
            </a:r>
            <a:r>
              <a:rPr lang="es-MX" altLang="es-MX" sz="1800" dirty="0">
                <a:solidFill>
                  <a:srgbClr val="00B050"/>
                </a:solidFill>
              </a:rPr>
              <a:t>3c </a:t>
            </a:r>
            <a:r>
              <a:rPr lang="es-MX" altLang="es-MX" sz="1800" b="1" dirty="0"/>
              <a:t>(</a:t>
            </a:r>
            <a:r>
              <a:rPr lang="es-MX" altLang="es-MX" sz="1800" dirty="0">
                <a:solidFill>
                  <a:srgbClr val="00B050"/>
                </a:solidFill>
              </a:rPr>
              <a:t>3d </a:t>
            </a:r>
            <a:r>
              <a:rPr lang="es-MX" altLang="es-MX" sz="1800" b="1" dirty="0"/>
              <a:t>(</a:t>
            </a:r>
            <a:r>
              <a:rPr lang="es-MX" altLang="es-MX" sz="1800" dirty="0">
                <a:solidFill>
                  <a:srgbClr val="00B050"/>
                </a:solidFill>
              </a:rPr>
              <a:t>4c </a:t>
            </a:r>
            <a:r>
              <a:rPr lang="es-MX" altLang="es-MX" sz="1800" dirty="0">
                <a:solidFill>
                  <a:srgbClr val="FF0000"/>
                </a:solidFill>
              </a:rPr>
              <a:t>4a</a:t>
            </a:r>
            <a:r>
              <a:rPr lang="es-MX" altLang="es-MX" sz="1800" b="1" dirty="0"/>
              <a:t>)</a:t>
            </a:r>
            <a:r>
              <a:rPr lang="es-MX" altLang="es-MX" sz="1800" dirty="0">
                <a:solidFill>
                  <a:srgbClr val="FF0000"/>
                </a:solidFill>
              </a:rPr>
              <a:t> 3b</a:t>
            </a:r>
            <a:r>
              <a:rPr lang="es-MX" altLang="es-MX" sz="1800" dirty="0"/>
              <a:t>)</a:t>
            </a:r>
            <a:r>
              <a:rPr lang="es-MX" altLang="es-MX" sz="1800" dirty="0">
                <a:solidFill>
                  <a:srgbClr val="FF0000"/>
                </a:solidFill>
              </a:rPr>
              <a:t> </a:t>
            </a:r>
            <a:r>
              <a:rPr lang="es-MX" altLang="es-MX" sz="1800" dirty="0">
                <a:solidFill>
                  <a:srgbClr val="00B050"/>
                </a:solidFill>
              </a:rPr>
              <a:t>3c 4b 12a </a:t>
            </a:r>
            <a:r>
              <a:rPr lang="es-MX" altLang="es-MX" sz="1800" b="1" dirty="0"/>
              <a:t>[</a:t>
            </a:r>
            <a:r>
              <a:rPr lang="es-MX" altLang="es-MX" sz="1800" b="1" u="sng" dirty="0">
                <a:solidFill>
                  <a:srgbClr val="00B050"/>
                </a:solidFill>
              </a:rPr>
              <a:t>4b</a:t>
            </a:r>
            <a:r>
              <a:rPr lang="es-MX" altLang="es-MX" sz="1800" dirty="0">
                <a:solidFill>
                  <a:srgbClr val="00B050"/>
                </a:solidFill>
              </a:rPr>
              <a:t> </a:t>
            </a:r>
            <a:r>
              <a:rPr lang="es-MX" altLang="es-MX" sz="1800" b="1" dirty="0"/>
              <a:t>(</a:t>
            </a:r>
            <a:r>
              <a:rPr lang="es-MX" altLang="es-MX" sz="1800" dirty="0">
                <a:solidFill>
                  <a:srgbClr val="00B050"/>
                </a:solidFill>
              </a:rPr>
              <a:t>14c </a:t>
            </a:r>
            <a:r>
              <a:rPr lang="es-MX" altLang="es-MX" sz="1800" dirty="0">
                <a:solidFill>
                  <a:srgbClr val="FF0000"/>
                </a:solidFill>
              </a:rPr>
              <a:t>14a</a:t>
            </a:r>
            <a:r>
              <a:rPr lang="es-MX" altLang="es-MX" sz="1800" b="1" dirty="0"/>
              <a:t>)</a:t>
            </a:r>
            <a:r>
              <a:rPr lang="es-MX" altLang="es-MX" sz="1800" dirty="0"/>
              <a:t> </a:t>
            </a:r>
            <a:r>
              <a:rPr lang="es-MX" altLang="es-MX" sz="1800" b="1" dirty="0"/>
              <a:t>(</a:t>
            </a:r>
            <a:r>
              <a:rPr lang="es-MX" altLang="es-MX" sz="1800" dirty="0">
                <a:solidFill>
                  <a:srgbClr val="00B050"/>
                </a:solidFill>
              </a:rPr>
              <a:t>16a </a:t>
            </a:r>
            <a:r>
              <a:rPr lang="es-MX" altLang="es-MX" sz="1800" dirty="0">
                <a:solidFill>
                  <a:srgbClr val="FF0000"/>
                </a:solidFill>
              </a:rPr>
              <a:t>16c</a:t>
            </a:r>
            <a:r>
              <a:rPr lang="es-MX" altLang="es-MX" sz="1800" b="1" dirty="0"/>
              <a:t>)</a:t>
            </a:r>
            <a:r>
              <a:rPr lang="es-MX" altLang="es-MX" sz="1800" dirty="0">
                <a:solidFill>
                  <a:srgbClr val="00B050"/>
                </a:solidFill>
              </a:rPr>
              <a:t> </a:t>
            </a:r>
            <a:r>
              <a:rPr lang="es-MX" altLang="es-MX" sz="1800" u="sng" dirty="0">
                <a:solidFill>
                  <a:srgbClr val="FF0000"/>
                </a:solidFill>
              </a:rPr>
              <a:t>4d</a:t>
            </a:r>
            <a:r>
              <a:rPr lang="es-MX" altLang="es-MX" sz="1800" b="1" u="sng" dirty="0"/>
              <a:t>]</a:t>
            </a:r>
            <a:r>
              <a:rPr lang="es-MX" altLang="es-MX" sz="1800" dirty="0">
                <a:solidFill>
                  <a:srgbClr val="00B050"/>
                </a:solidFill>
              </a:rPr>
              <a:t> 14a 8d 2a </a:t>
            </a:r>
            <a:r>
              <a:rPr lang="es-MX" altLang="es-MX" sz="1800" b="1" dirty="0"/>
              <a:t>F</a:t>
            </a:r>
          </a:p>
        </p:txBody>
      </p:sp>
      <p:sp>
        <p:nvSpPr>
          <p:cNvPr id="28680" name="Rectángulo 37"/>
          <p:cNvSpPr>
            <a:spLocks noChangeArrowheads="1"/>
          </p:cNvSpPr>
          <p:nvPr/>
        </p:nvSpPr>
        <p:spPr bwMode="auto">
          <a:xfrm>
            <a:off x="0" y="3136900"/>
            <a:ext cx="63928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a:t>Los elementos entre paréntesis se conocen como ciclos</a:t>
            </a:r>
          </a:p>
        </p:txBody>
      </p:sp>
      <p:sp>
        <p:nvSpPr>
          <p:cNvPr id="24585" name="Rectángulo 38"/>
          <p:cNvSpPr>
            <a:spLocks noChangeArrowheads="1"/>
          </p:cNvSpPr>
          <p:nvPr/>
        </p:nvSpPr>
        <p:spPr bwMode="auto">
          <a:xfrm>
            <a:off x="0" y="3614738"/>
            <a:ext cx="8959850"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a:t>En algunos casos y dependiendo del problema conviene recordar donde están los ciclos, por lo que se marcan dentro de la oración y del numero de forma como nuevas rutinas semánticas, en otros (como en este caso) simplemente se anulan, quedando la oración como</a:t>
            </a:r>
          </a:p>
        </p:txBody>
      </p:sp>
      <p:sp>
        <p:nvSpPr>
          <p:cNvPr id="24586" name="Rectángulo 39"/>
          <p:cNvSpPr>
            <a:spLocks noChangeArrowheads="1"/>
          </p:cNvSpPr>
          <p:nvPr/>
        </p:nvSpPr>
        <p:spPr bwMode="auto">
          <a:xfrm>
            <a:off x="9525" y="5008563"/>
            <a:ext cx="8959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I </a:t>
            </a:r>
            <a:r>
              <a:rPr lang="es-MX" altLang="es-MX" sz="2000" dirty="0">
                <a:solidFill>
                  <a:srgbClr val="00B050"/>
                </a:solidFill>
              </a:rPr>
              <a:t>12a 12b 3c </a:t>
            </a:r>
            <a:r>
              <a:rPr lang="es-MX" altLang="es-MX" sz="2000" b="1" dirty="0"/>
              <a:t>(</a:t>
            </a:r>
            <a:r>
              <a:rPr lang="es-MX" altLang="es-MX" sz="2000" dirty="0">
                <a:solidFill>
                  <a:srgbClr val="00B050"/>
                </a:solidFill>
              </a:rPr>
              <a:t>8d </a:t>
            </a:r>
            <a:r>
              <a:rPr lang="es-MX" altLang="es-MX" sz="2000" dirty="0">
                <a:solidFill>
                  <a:srgbClr val="FF0000"/>
                </a:solidFill>
              </a:rPr>
              <a:t>8b</a:t>
            </a:r>
            <a:r>
              <a:rPr lang="es-MX" altLang="es-MX" sz="2000" b="1" dirty="0"/>
              <a:t>)</a:t>
            </a:r>
            <a:r>
              <a:rPr lang="es-MX" altLang="es-MX" sz="2000" dirty="0">
                <a:solidFill>
                  <a:srgbClr val="FF0000"/>
                </a:solidFill>
              </a:rPr>
              <a:t> </a:t>
            </a:r>
            <a:r>
              <a:rPr lang="es-MX" altLang="es-MX" sz="2000" dirty="0">
                <a:solidFill>
                  <a:srgbClr val="00B050"/>
                </a:solidFill>
              </a:rPr>
              <a:t>3c</a:t>
            </a:r>
            <a:r>
              <a:rPr lang="es-MX" altLang="es-MX" sz="2000" b="1" dirty="0">
                <a:solidFill>
                  <a:srgbClr val="00B050"/>
                </a:solidFill>
              </a:rPr>
              <a:t> </a:t>
            </a:r>
            <a:r>
              <a:rPr lang="es-MX" altLang="es-MX" sz="2000" b="1" dirty="0"/>
              <a:t>(</a:t>
            </a:r>
            <a:r>
              <a:rPr lang="es-MX" altLang="es-MX" sz="2000" dirty="0">
                <a:solidFill>
                  <a:srgbClr val="00B050"/>
                </a:solidFill>
              </a:rPr>
              <a:t>3d </a:t>
            </a:r>
            <a:r>
              <a:rPr lang="es-MX" altLang="es-MX" sz="2000" dirty="0">
                <a:solidFill>
                  <a:srgbClr val="FF0000"/>
                </a:solidFill>
              </a:rPr>
              <a:t>3b</a:t>
            </a:r>
            <a:r>
              <a:rPr lang="es-MX" altLang="es-MX" sz="2000" b="1" dirty="0"/>
              <a:t>)</a:t>
            </a:r>
            <a:r>
              <a:rPr lang="es-MX" altLang="es-MX" sz="2000" dirty="0">
                <a:solidFill>
                  <a:srgbClr val="FF0000"/>
                </a:solidFill>
              </a:rPr>
              <a:t> </a:t>
            </a:r>
            <a:r>
              <a:rPr lang="es-MX" altLang="es-MX" sz="2000" dirty="0">
                <a:solidFill>
                  <a:srgbClr val="00B050"/>
                </a:solidFill>
              </a:rPr>
              <a:t>3c 4b 12a </a:t>
            </a:r>
            <a:r>
              <a:rPr lang="es-MX" altLang="es-MX" sz="2000" b="1" dirty="0"/>
              <a:t>[</a:t>
            </a:r>
            <a:r>
              <a:rPr lang="es-MX" altLang="es-MX" sz="2000" b="1" u="sng" dirty="0">
                <a:solidFill>
                  <a:srgbClr val="00B050"/>
                </a:solidFill>
              </a:rPr>
              <a:t>4b</a:t>
            </a:r>
            <a:r>
              <a:rPr lang="es-MX" altLang="es-MX" sz="2000" dirty="0">
                <a:solidFill>
                  <a:srgbClr val="00B050"/>
                </a:solidFill>
              </a:rPr>
              <a:t> </a:t>
            </a:r>
            <a:r>
              <a:rPr lang="es-MX" altLang="es-MX" sz="2000" u="sng" dirty="0">
                <a:solidFill>
                  <a:srgbClr val="FF0000"/>
                </a:solidFill>
              </a:rPr>
              <a:t>4d</a:t>
            </a:r>
            <a:r>
              <a:rPr lang="es-MX" altLang="es-MX" sz="2000" u="sng" dirty="0"/>
              <a:t>]</a:t>
            </a:r>
            <a:r>
              <a:rPr lang="es-MX" altLang="es-MX" sz="2000" dirty="0">
                <a:solidFill>
                  <a:srgbClr val="00B050"/>
                </a:solidFill>
              </a:rPr>
              <a:t> 14a 8d 2a </a:t>
            </a:r>
            <a:r>
              <a:rPr lang="es-MX" altLang="es-MX" sz="2000" b="1" dirty="0"/>
              <a:t>F</a:t>
            </a:r>
          </a:p>
        </p:txBody>
      </p:sp>
      <p:sp>
        <p:nvSpPr>
          <p:cNvPr id="24587" name="Rectángulo 40"/>
          <p:cNvSpPr>
            <a:spLocks noChangeArrowheads="1"/>
          </p:cNvSpPr>
          <p:nvPr/>
        </p:nvSpPr>
        <p:spPr bwMode="auto">
          <a:xfrm>
            <a:off x="-6350" y="5715000"/>
            <a:ext cx="42068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dirty="0"/>
              <a:t>I </a:t>
            </a:r>
            <a:r>
              <a:rPr lang="es-MX" altLang="es-MX" sz="2000" dirty="0">
                <a:solidFill>
                  <a:srgbClr val="00B050"/>
                </a:solidFill>
              </a:rPr>
              <a:t>12a 12b 3c </a:t>
            </a:r>
            <a:r>
              <a:rPr lang="es-MX" altLang="es-MX" sz="2000" dirty="0" err="1">
                <a:solidFill>
                  <a:srgbClr val="00B050"/>
                </a:solidFill>
              </a:rPr>
              <a:t>3c</a:t>
            </a:r>
            <a:r>
              <a:rPr lang="es-MX" altLang="es-MX" sz="2000" dirty="0">
                <a:solidFill>
                  <a:srgbClr val="00B050"/>
                </a:solidFill>
              </a:rPr>
              <a:t> </a:t>
            </a:r>
            <a:r>
              <a:rPr lang="es-MX" altLang="es-MX" sz="2000" dirty="0" err="1">
                <a:solidFill>
                  <a:srgbClr val="00B050"/>
                </a:solidFill>
              </a:rPr>
              <a:t>3c</a:t>
            </a:r>
            <a:r>
              <a:rPr lang="es-MX" altLang="es-MX" sz="2000" dirty="0">
                <a:solidFill>
                  <a:srgbClr val="00B050"/>
                </a:solidFill>
              </a:rPr>
              <a:t> 4b 12a 14a 8d 2a </a:t>
            </a:r>
            <a:r>
              <a:rPr lang="es-MX" altLang="es-MX" sz="2000" b="1" dirty="0"/>
              <a:t>F</a:t>
            </a:r>
          </a:p>
        </p:txBody>
      </p:sp>
      <p:sp>
        <p:nvSpPr>
          <p:cNvPr id="24588" name="Rectángulo 41"/>
          <p:cNvSpPr>
            <a:spLocks noChangeArrowheads="1"/>
          </p:cNvSpPr>
          <p:nvPr/>
        </p:nvSpPr>
        <p:spPr bwMode="auto">
          <a:xfrm>
            <a:off x="-6350" y="5299075"/>
            <a:ext cx="432276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a:t>Simplificando mas queda la oración:</a:t>
            </a:r>
          </a:p>
        </p:txBody>
      </p:sp>
      <p:sp>
        <p:nvSpPr>
          <p:cNvPr id="24589" name="Rectángulo 29"/>
          <p:cNvSpPr>
            <a:spLocks noChangeArrowheads="1"/>
          </p:cNvSpPr>
          <p:nvPr/>
        </p:nvSpPr>
        <p:spPr bwMode="auto">
          <a:xfrm>
            <a:off x="-6350" y="6026150"/>
            <a:ext cx="71342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a:t>Que representa el camino mas simple de la trayectoria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58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58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58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5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5" grpId="0"/>
      <p:bldP spid="24586" grpId="0"/>
      <p:bldP spid="24587" grpId="0"/>
      <p:bldP spid="24588" grpId="0"/>
      <p:bldP spid="2458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ángulo 2"/>
          <p:cNvSpPr>
            <a:spLocks noChangeArrowheads="1"/>
          </p:cNvSpPr>
          <p:nvPr/>
        </p:nvSpPr>
        <p:spPr bwMode="auto">
          <a:xfrm>
            <a:off x="3264693" y="3813939"/>
            <a:ext cx="20240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dirty="0"/>
              <a:t>La oración</a:t>
            </a:r>
          </a:p>
        </p:txBody>
      </p:sp>
      <p:sp>
        <p:nvSpPr>
          <p:cNvPr id="30723" name="Rectángulo 3"/>
          <p:cNvSpPr>
            <a:spLocks noChangeArrowheads="1"/>
          </p:cNvSpPr>
          <p:nvPr/>
        </p:nvSpPr>
        <p:spPr bwMode="auto">
          <a:xfrm>
            <a:off x="1205705" y="5047034"/>
            <a:ext cx="70056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Representa la trayectoria directa en el laberinto</a:t>
            </a:r>
          </a:p>
        </p:txBody>
      </p:sp>
      <p:sp>
        <p:nvSpPr>
          <p:cNvPr id="30766" name="CuadroTexto 20"/>
          <p:cNvSpPr txBox="1">
            <a:spLocks noChangeArrowheads="1"/>
          </p:cNvSpPr>
          <p:nvPr/>
        </p:nvSpPr>
        <p:spPr bwMode="auto">
          <a:xfrm>
            <a:off x="2065336" y="891681"/>
            <a:ext cx="1031875" cy="46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Inicio</a:t>
            </a:r>
            <a:endParaRPr lang="es-MX" altLang="es-MX" dirty="0"/>
          </a:p>
        </p:txBody>
      </p:sp>
      <p:sp>
        <p:nvSpPr>
          <p:cNvPr id="30767" name="CuadroTexto 21"/>
          <p:cNvSpPr txBox="1">
            <a:spLocks noChangeArrowheads="1"/>
          </p:cNvSpPr>
          <p:nvPr/>
        </p:nvSpPr>
        <p:spPr bwMode="auto">
          <a:xfrm>
            <a:off x="5796044" y="1752583"/>
            <a:ext cx="9047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Final</a:t>
            </a:r>
            <a:endParaRPr lang="es-MX" altLang="es-MX" dirty="0"/>
          </a:p>
        </p:txBody>
      </p:sp>
      <p:cxnSp>
        <p:nvCxnSpPr>
          <p:cNvPr id="25" name="Conector: angular 24"/>
          <p:cNvCxnSpPr>
            <a:cxnSpLocks/>
          </p:cNvCxnSpPr>
          <p:nvPr/>
        </p:nvCxnSpPr>
        <p:spPr bwMode="auto">
          <a:xfrm>
            <a:off x="2263774" y="891681"/>
            <a:ext cx="2716213" cy="109696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6" name="Conector: angular 25"/>
          <p:cNvCxnSpPr>
            <a:cxnSpLocks/>
          </p:cNvCxnSpPr>
          <p:nvPr/>
        </p:nvCxnSpPr>
        <p:spPr bwMode="auto">
          <a:xfrm rot="16200000" flipV="1">
            <a:off x="4275931" y="1257599"/>
            <a:ext cx="717550" cy="7159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7" name="Conector: angular 26"/>
          <p:cNvCxnSpPr>
            <a:cxnSpLocks/>
          </p:cNvCxnSpPr>
          <p:nvPr/>
        </p:nvCxnSpPr>
        <p:spPr bwMode="auto">
          <a:xfrm flipV="1">
            <a:off x="3608386" y="891681"/>
            <a:ext cx="2468563"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8" name="Conector: angular 27"/>
          <p:cNvCxnSpPr>
            <a:cxnSpLocks/>
          </p:cNvCxnSpPr>
          <p:nvPr/>
        </p:nvCxnSpPr>
        <p:spPr bwMode="auto">
          <a:xfrm rot="5400000">
            <a:off x="4942681" y="1452862"/>
            <a:ext cx="1682750" cy="58578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H="1">
            <a:off x="2636837" y="2545856"/>
            <a:ext cx="2854325" cy="412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Conector: angular 29"/>
          <p:cNvCxnSpPr>
            <a:cxnSpLocks/>
          </p:cNvCxnSpPr>
          <p:nvPr/>
        </p:nvCxnSpPr>
        <p:spPr bwMode="auto">
          <a:xfrm flipV="1">
            <a:off x="2263774" y="1320306"/>
            <a:ext cx="1108075" cy="793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1" name="Conector: angular 30"/>
          <p:cNvCxnSpPr/>
          <p:nvPr/>
        </p:nvCxnSpPr>
        <p:spPr bwMode="auto">
          <a:xfrm rot="5400000">
            <a:off x="2989261" y="1699719"/>
            <a:ext cx="796925" cy="1270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2" name="Conector: angular 31"/>
          <p:cNvCxnSpPr/>
          <p:nvPr/>
        </p:nvCxnSpPr>
        <p:spPr bwMode="auto">
          <a:xfrm rot="16200000" flipH="1">
            <a:off x="2225674" y="1366343"/>
            <a:ext cx="822325" cy="74612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3" name="Conector recto 32"/>
          <p:cNvCxnSpPr>
            <a:cxnSpLocks/>
          </p:cNvCxnSpPr>
          <p:nvPr/>
        </p:nvCxnSpPr>
        <p:spPr bwMode="auto">
          <a:xfrm>
            <a:off x="2263774" y="1739406"/>
            <a:ext cx="0" cy="12906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Conector recto 33"/>
          <p:cNvCxnSpPr>
            <a:cxnSpLocks/>
          </p:cNvCxnSpPr>
          <p:nvPr/>
        </p:nvCxnSpPr>
        <p:spPr bwMode="auto">
          <a:xfrm flipV="1">
            <a:off x="2251074" y="2098181"/>
            <a:ext cx="385763" cy="158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Conector recto 34"/>
          <p:cNvCxnSpPr/>
          <p:nvPr/>
        </p:nvCxnSpPr>
        <p:spPr bwMode="auto">
          <a:xfrm>
            <a:off x="2263774" y="3030043"/>
            <a:ext cx="13589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Conector recto 35"/>
          <p:cNvCxnSpPr/>
          <p:nvPr/>
        </p:nvCxnSpPr>
        <p:spPr bwMode="auto">
          <a:xfrm>
            <a:off x="4276724" y="3030043"/>
            <a:ext cx="18002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Conector recto 36"/>
          <p:cNvCxnSpPr>
            <a:cxnSpLocks/>
          </p:cNvCxnSpPr>
          <p:nvPr/>
        </p:nvCxnSpPr>
        <p:spPr bwMode="auto">
          <a:xfrm flipV="1">
            <a:off x="6076949" y="2150568"/>
            <a:ext cx="0" cy="8794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 name="Conector recto 37"/>
          <p:cNvCxnSpPr>
            <a:cxnSpLocks/>
          </p:cNvCxnSpPr>
          <p:nvPr/>
        </p:nvCxnSpPr>
        <p:spPr bwMode="auto">
          <a:xfrm flipH="1">
            <a:off x="2259012" y="3030043"/>
            <a:ext cx="4762" cy="46355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Conector recto 38"/>
          <p:cNvCxnSpPr/>
          <p:nvPr/>
        </p:nvCxnSpPr>
        <p:spPr bwMode="auto">
          <a:xfrm flipV="1">
            <a:off x="2263774" y="3479306"/>
            <a:ext cx="3827463" cy="285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Conector recto 39"/>
          <p:cNvCxnSpPr/>
          <p:nvPr/>
        </p:nvCxnSpPr>
        <p:spPr bwMode="auto">
          <a:xfrm>
            <a:off x="6091237" y="3030043"/>
            <a:ext cx="0" cy="4397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9" name="Conector recto 68"/>
          <p:cNvCxnSpPr/>
          <p:nvPr/>
        </p:nvCxnSpPr>
        <p:spPr bwMode="auto">
          <a:xfrm>
            <a:off x="4276724" y="1266543"/>
            <a:ext cx="15652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0745" name="Rectángulo 85"/>
          <p:cNvSpPr>
            <a:spLocks noChangeArrowheads="1"/>
          </p:cNvSpPr>
          <p:nvPr/>
        </p:nvSpPr>
        <p:spPr bwMode="auto">
          <a:xfrm>
            <a:off x="2083592" y="4477642"/>
            <a:ext cx="59229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dirty="0"/>
              <a:t>I </a:t>
            </a:r>
            <a:r>
              <a:rPr lang="es-MX" altLang="es-MX" sz="2800" dirty="0">
                <a:solidFill>
                  <a:srgbClr val="00B050"/>
                </a:solidFill>
              </a:rPr>
              <a:t>12a 12b 3c </a:t>
            </a:r>
            <a:r>
              <a:rPr lang="es-MX" altLang="es-MX" sz="2800" dirty="0" err="1">
                <a:solidFill>
                  <a:srgbClr val="00B050"/>
                </a:solidFill>
              </a:rPr>
              <a:t>3c</a:t>
            </a:r>
            <a:r>
              <a:rPr lang="es-MX" altLang="es-MX" sz="2800" dirty="0">
                <a:solidFill>
                  <a:srgbClr val="00B050"/>
                </a:solidFill>
              </a:rPr>
              <a:t> </a:t>
            </a:r>
            <a:r>
              <a:rPr lang="es-MX" altLang="es-MX" sz="2800" dirty="0" err="1">
                <a:solidFill>
                  <a:srgbClr val="00B050"/>
                </a:solidFill>
              </a:rPr>
              <a:t>3c</a:t>
            </a:r>
            <a:r>
              <a:rPr lang="es-MX" altLang="es-MX" sz="2800" dirty="0">
                <a:solidFill>
                  <a:srgbClr val="00B050"/>
                </a:solidFill>
              </a:rPr>
              <a:t> 4b 12a 14a 8d 2a </a:t>
            </a:r>
            <a:r>
              <a:rPr lang="es-MX" altLang="es-MX" sz="2800" b="1" dirty="0"/>
              <a:t>F</a:t>
            </a:r>
          </a:p>
        </p:txBody>
      </p:sp>
      <p:cxnSp>
        <p:nvCxnSpPr>
          <p:cNvPr id="43" name="Conector recto 42"/>
          <p:cNvCxnSpPr>
            <a:cxnSpLocks/>
          </p:cNvCxnSpPr>
          <p:nvPr/>
        </p:nvCxnSpPr>
        <p:spPr>
          <a:xfrm flipH="1">
            <a:off x="2414973" y="2319966"/>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p:nvPr/>
        </p:nvCxnSpPr>
        <p:spPr>
          <a:xfrm flipH="1">
            <a:off x="3161098" y="2319966"/>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6" name="Conector recto 45"/>
          <p:cNvCxnSpPr>
            <a:cxnSpLocks/>
          </p:cNvCxnSpPr>
          <p:nvPr/>
        </p:nvCxnSpPr>
        <p:spPr>
          <a:xfrm>
            <a:off x="2281623" y="1161091"/>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Conector recto 46"/>
          <p:cNvCxnSpPr>
            <a:cxnSpLocks/>
          </p:cNvCxnSpPr>
          <p:nvPr/>
        </p:nvCxnSpPr>
        <p:spPr>
          <a:xfrm>
            <a:off x="3483360" y="1138866"/>
            <a:ext cx="0" cy="11953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1" name="Conector recto 50"/>
          <p:cNvCxnSpPr/>
          <p:nvPr/>
        </p:nvCxnSpPr>
        <p:spPr>
          <a:xfrm flipH="1">
            <a:off x="2822960" y="2319966"/>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3" name="Conector recto 52"/>
          <p:cNvCxnSpPr/>
          <p:nvPr/>
        </p:nvCxnSpPr>
        <p:spPr>
          <a:xfrm>
            <a:off x="2414973" y="2334254"/>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Conector recto 53"/>
          <p:cNvCxnSpPr>
            <a:cxnSpLocks/>
          </p:cNvCxnSpPr>
          <p:nvPr/>
        </p:nvCxnSpPr>
        <p:spPr>
          <a:xfrm>
            <a:off x="2414973" y="2840666"/>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8" name="Conector recto 57"/>
          <p:cNvCxnSpPr>
            <a:cxnSpLocks/>
          </p:cNvCxnSpPr>
          <p:nvPr/>
        </p:nvCxnSpPr>
        <p:spPr>
          <a:xfrm>
            <a:off x="3850073" y="2864479"/>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a:xfrm flipH="1" flipV="1">
            <a:off x="5791585" y="1983416"/>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Conector recto 59"/>
          <p:cNvCxnSpPr>
            <a:cxnSpLocks/>
          </p:cNvCxnSpPr>
          <p:nvPr/>
        </p:nvCxnSpPr>
        <p:spPr>
          <a:xfrm>
            <a:off x="5791585" y="1985004"/>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 name="Rectángulo 1"/>
          <p:cNvSpPr/>
          <p:nvPr/>
        </p:nvSpPr>
        <p:spPr>
          <a:xfrm>
            <a:off x="3108028" y="169240"/>
            <a:ext cx="2295821" cy="523220"/>
          </a:xfrm>
          <a:prstGeom prst="rect">
            <a:avLst/>
          </a:prstGeom>
        </p:spPr>
        <p:txBody>
          <a:bodyPr wrap="none">
            <a:spAutoFit/>
          </a:bodyPr>
          <a:lstStyle/>
          <a:p>
            <a:r>
              <a:rPr lang="es-MX" altLang="es-MX" sz="2800" dirty="0"/>
              <a:t>En el laberinto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76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7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7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7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p:bldP spid="30767" grpId="0"/>
      <p:bldP spid="3074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ángulo 88"/>
          <p:cNvSpPr>
            <a:spLocks noChangeArrowheads="1"/>
          </p:cNvSpPr>
          <p:nvPr/>
        </p:nvSpPr>
        <p:spPr bwMode="auto">
          <a:xfrm>
            <a:off x="93663" y="120650"/>
            <a:ext cx="4483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Pero si observamos la oración</a:t>
            </a:r>
          </a:p>
        </p:txBody>
      </p:sp>
      <p:sp>
        <p:nvSpPr>
          <p:cNvPr id="28675" name="Rectángulo 90"/>
          <p:cNvSpPr>
            <a:spLocks noChangeArrowheads="1"/>
          </p:cNvSpPr>
          <p:nvPr/>
        </p:nvSpPr>
        <p:spPr bwMode="auto">
          <a:xfrm>
            <a:off x="5438775" y="1206500"/>
            <a:ext cx="3346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Que representa el camino mas simple de la trayectoria en el laberinto</a:t>
            </a:r>
          </a:p>
        </p:txBody>
      </p:sp>
      <p:sp>
        <p:nvSpPr>
          <p:cNvPr id="32772" name="Rectángulo 91"/>
          <p:cNvSpPr>
            <a:spLocks noChangeArrowheads="1"/>
          </p:cNvSpPr>
          <p:nvPr/>
        </p:nvSpPr>
        <p:spPr bwMode="auto">
          <a:xfrm>
            <a:off x="123825" y="685800"/>
            <a:ext cx="4914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r>
              <a:rPr lang="es-MX" altLang="es-MX" dirty="0">
                <a:solidFill>
                  <a:srgbClr val="00B050"/>
                </a:solidFill>
              </a:rPr>
              <a:t>12a 12b </a:t>
            </a:r>
            <a:r>
              <a:rPr lang="es-MX" altLang="es-MX" b="1" dirty="0">
                <a:solidFill>
                  <a:srgbClr val="FF0000"/>
                </a:solidFill>
              </a:rPr>
              <a:t>3c </a:t>
            </a:r>
            <a:r>
              <a:rPr lang="es-MX" altLang="es-MX" b="1" dirty="0" err="1">
                <a:solidFill>
                  <a:srgbClr val="FF0000"/>
                </a:solidFill>
              </a:rPr>
              <a:t>3c</a:t>
            </a:r>
            <a:r>
              <a:rPr lang="es-MX" altLang="es-MX" b="1" dirty="0">
                <a:solidFill>
                  <a:srgbClr val="FF0000"/>
                </a:solidFill>
              </a:rPr>
              <a:t> </a:t>
            </a:r>
            <a:r>
              <a:rPr lang="es-MX" altLang="es-MX" b="1" dirty="0" err="1">
                <a:solidFill>
                  <a:srgbClr val="FF0000"/>
                </a:solidFill>
              </a:rPr>
              <a:t>3c</a:t>
            </a:r>
            <a:r>
              <a:rPr lang="es-MX" altLang="es-MX" b="1" dirty="0">
                <a:solidFill>
                  <a:srgbClr val="FF0000"/>
                </a:solidFill>
              </a:rPr>
              <a:t> </a:t>
            </a:r>
            <a:r>
              <a:rPr lang="es-MX" altLang="es-MX" dirty="0">
                <a:solidFill>
                  <a:srgbClr val="00B050"/>
                </a:solidFill>
              </a:rPr>
              <a:t>4b </a:t>
            </a:r>
            <a:r>
              <a:rPr lang="es-MX" altLang="es-MX" dirty="0">
                <a:solidFill>
                  <a:srgbClr val="FF0000"/>
                </a:solidFill>
              </a:rPr>
              <a:t>12a</a:t>
            </a:r>
            <a:r>
              <a:rPr lang="es-MX" altLang="es-MX" dirty="0">
                <a:solidFill>
                  <a:srgbClr val="00B050"/>
                </a:solidFill>
              </a:rPr>
              <a:t> </a:t>
            </a:r>
            <a:r>
              <a:rPr lang="es-MX" altLang="es-MX" dirty="0">
                <a:solidFill>
                  <a:srgbClr val="FF0000"/>
                </a:solidFill>
              </a:rPr>
              <a:t>14a </a:t>
            </a:r>
            <a:r>
              <a:rPr lang="es-MX" altLang="es-MX" dirty="0">
                <a:solidFill>
                  <a:srgbClr val="00B050"/>
                </a:solidFill>
              </a:rPr>
              <a:t>8d</a:t>
            </a:r>
            <a:r>
              <a:rPr lang="es-MX" altLang="es-MX" dirty="0">
                <a:solidFill>
                  <a:srgbClr val="FF0000"/>
                </a:solidFill>
              </a:rPr>
              <a:t> </a:t>
            </a:r>
            <a:r>
              <a:rPr lang="es-MX" altLang="es-MX" dirty="0">
                <a:solidFill>
                  <a:srgbClr val="00B050"/>
                </a:solidFill>
              </a:rPr>
              <a:t>2a </a:t>
            </a:r>
            <a:r>
              <a:rPr lang="es-MX" altLang="es-MX" b="1" dirty="0"/>
              <a:t>F</a:t>
            </a:r>
          </a:p>
        </p:txBody>
      </p:sp>
      <p:sp>
        <p:nvSpPr>
          <p:cNvPr id="32773" name="Rectángulo 92"/>
          <p:cNvSpPr>
            <a:spLocks noChangeArrowheads="1"/>
          </p:cNvSpPr>
          <p:nvPr/>
        </p:nvSpPr>
        <p:spPr bwMode="auto">
          <a:xfrm>
            <a:off x="190500" y="1555750"/>
            <a:ext cx="1466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3c 3c 3c </a:t>
            </a:r>
          </a:p>
        </p:txBody>
      </p:sp>
      <p:sp>
        <p:nvSpPr>
          <p:cNvPr id="28678" name="Rectángulo 93"/>
          <p:cNvSpPr>
            <a:spLocks noChangeArrowheads="1"/>
          </p:cNvSpPr>
          <p:nvPr/>
        </p:nvSpPr>
        <p:spPr bwMode="auto">
          <a:xfrm>
            <a:off x="122238" y="4718050"/>
            <a:ext cx="13747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12a 14a</a:t>
            </a:r>
            <a:endParaRPr lang="es-MX" altLang="es-MX" sz="2800"/>
          </a:p>
        </p:txBody>
      </p:sp>
      <p:sp>
        <p:nvSpPr>
          <p:cNvPr id="32775" name="Rectángulo 94"/>
          <p:cNvSpPr>
            <a:spLocks noChangeArrowheads="1"/>
          </p:cNvSpPr>
          <p:nvPr/>
        </p:nvSpPr>
        <p:spPr bwMode="auto">
          <a:xfrm>
            <a:off x="153988" y="1108075"/>
            <a:ext cx="36417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Las cadenas adyacentes</a:t>
            </a:r>
          </a:p>
        </p:txBody>
      </p:sp>
      <p:sp>
        <p:nvSpPr>
          <p:cNvPr id="32776" name="Rectángulo 95"/>
          <p:cNvSpPr>
            <a:spLocks noChangeArrowheads="1"/>
          </p:cNvSpPr>
          <p:nvPr/>
        </p:nvSpPr>
        <p:spPr bwMode="auto">
          <a:xfrm>
            <a:off x="114300" y="1987550"/>
            <a:ext cx="41163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dirty="0"/>
              <a:t>Tienen la misma dirección, por lo que se pueden simplificar como</a:t>
            </a:r>
          </a:p>
        </p:txBody>
      </p:sp>
      <p:sp>
        <p:nvSpPr>
          <p:cNvPr id="32777" name="Rectángulo 96"/>
          <p:cNvSpPr>
            <a:spLocks noChangeArrowheads="1"/>
          </p:cNvSpPr>
          <p:nvPr/>
        </p:nvSpPr>
        <p:spPr bwMode="auto">
          <a:xfrm>
            <a:off x="200025" y="3300413"/>
            <a:ext cx="5683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9c</a:t>
            </a:r>
          </a:p>
        </p:txBody>
      </p:sp>
      <p:sp>
        <p:nvSpPr>
          <p:cNvPr id="28682" name="Rectángulo 97"/>
          <p:cNvSpPr>
            <a:spLocks noChangeArrowheads="1"/>
          </p:cNvSpPr>
          <p:nvPr/>
        </p:nvSpPr>
        <p:spPr bwMode="auto">
          <a:xfrm>
            <a:off x="173038" y="4268788"/>
            <a:ext cx="14779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También</a:t>
            </a:r>
          </a:p>
        </p:txBody>
      </p:sp>
      <p:sp>
        <p:nvSpPr>
          <p:cNvPr id="28683" name="Rectángulo 98"/>
          <p:cNvSpPr>
            <a:spLocks noChangeArrowheads="1"/>
          </p:cNvSpPr>
          <p:nvPr/>
        </p:nvSpPr>
        <p:spPr bwMode="auto">
          <a:xfrm>
            <a:off x="5278438" y="773113"/>
            <a:ext cx="3660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r>
              <a:rPr lang="es-MX" altLang="es-MX" dirty="0">
                <a:solidFill>
                  <a:srgbClr val="00B050"/>
                </a:solidFill>
              </a:rPr>
              <a:t>12a 12b </a:t>
            </a:r>
            <a:r>
              <a:rPr lang="es-MX" altLang="es-MX" dirty="0">
                <a:solidFill>
                  <a:srgbClr val="FF0000"/>
                </a:solidFill>
              </a:rPr>
              <a:t>9c</a:t>
            </a:r>
            <a:r>
              <a:rPr lang="es-MX" altLang="es-MX" dirty="0">
                <a:solidFill>
                  <a:srgbClr val="00B050"/>
                </a:solidFill>
              </a:rPr>
              <a:t> 4b </a:t>
            </a:r>
            <a:r>
              <a:rPr lang="es-MX" altLang="es-MX" dirty="0">
                <a:solidFill>
                  <a:srgbClr val="FF0000"/>
                </a:solidFill>
              </a:rPr>
              <a:t>26a</a:t>
            </a:r>
            <a:r>
              <a:rPr lang="es-MX" altLang="es-MX" dirty="0">
                <a:solidFill>
                  <a:srgbClr val="00B050"/>
                </a:solidFill>
              </a:rPr>
              <a:t> 8d 2a </a:t>
            </a:r>
            <a:r>
              <a:rPr lang="es-MX" altLang="es-MX" b="1" dirty="0"/>
              <a:t>F</a:t>
            </a:r>
          </a:p>
        </p:txBody>
      </p:sp>
      <p:sp>
        <p:nvSpPr>
          <p:cNvPr id="28684" name="Rectángulo 99"/>
          <p:cNvSpPr>
            <a:spLocks noChangeArrowheads="1"/>
          </p:cNvSpPr>
          <p:nvPr/>
        </p:nvSpPr>
        <p:spPr bwMode="auto">
          <a:xfrm>
            <a:off x="5430838" y="6350"/>
            <a:ext cx="33543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Por lo que simplificando la oración anterior, queda</a:t>
            </a:r>
          </a:p>
        </p:txBody>
      </p:sp>
      <p:cxnSp>
        <p:nvCxnSpPr>
          <p:cNvPr id="63" name="Conector recto 62"/>
          <p:cNvCxnSpPr>
            <a:cxnSpLocks/>
          </p:cNvCxnSpPr>
          <p:nvPr/>
        </p:nvCxnSpPr>
        <p:spPr>
          <a:xfrm>
            <a:off x="4881563" y="2706688"/>
            <a:ext cx="1236662" cy="7937"/>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Conector recto 63"/>
          <p:cNvCxnSpPr>
            <a:cxnSpLocks/>
          </p:cNvCxnSpPr>
          <p:nvPr/>
        </p:nvCxnSpPr>
        <p:spPr>
          <a:xfrm>
            <a:off x="6083300" y="2686050"/>
            <a:ext cx="0" cy="11953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9" name="Grupo 8"/>
          <p:cNvGrpSpPr>
            <a:grpSpLocks/>
          </p:cNvGrpSpPr>
          <p:nvPr/>
        </p:nvGrpSpPr>
        <p:grpSpPr bwMode="auto">
          <a:xfrm>
            <a:off x="5014913" y="3867150"/>
            <a:ext cx="1068387" cy="19050"/>
            <a:chOff x="5014913" y="3867150"/>
            <a:chExt cx="1068387" cy="19050"/>
          </a:xfrm>
        </p:grpSpPr>
        <p:cxnSp>
          <p:nvCxnSpPr>
            <p:cNvPr id="62" name="Conector recto 61"/>
            <p:cNvCxnSpPr/>
            <p:nvPr/>
          </p:nvCxnSpPr>
          <p:spPr>
            <a:xfrm flipH="1">
              <a:off x="5761038" y="3867150"/>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a:xfrm flipH="1">
              <a:off x="5014913" y="3867150"/>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5" name="Conector recto 64"/>
            <p:cNvCxnSpPr/>
            <p:nvPr/>
          </p:nvCxnSpPr>
          <p:spPr>
            <a:xfrm flipH="1">
              <a:off x="5422900" y="3867150"/>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66" name="Conector recto 65"/>
          <p:cNvCxnSpPr/>
          <p:nvPr/>
        </p:nvCxnSpPr>
        <p:spPr>
          <a:xfrm>
            <a:off x="5014913" y="3881438"/>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8" name="Grupo 7"/>
          <p:cNvGrpSpPr>
            <a:grpSpLocks/>
          </p:cNvGrpSpPr>
          <p:nvPr/>
        </p:nvGrpSpPr>
        <p:grpSpPr bwMode="auto">
          <a:xfrm>
            <a:off x="5014913" y="4387850"/>
            <a:ext cx="3390900" cy="33338"/>
            <a:chOff x="5014913" y="4387850"/>
            <a:chExt cx="3390900" cy="33338"/>
          </a:xfrm>
        </p:grpSpPr>
        <p:cxnSp>
          <p:nvCxnSpPr>
            <p:cNvPr id="67" name="Conector recto 66"/>
            <p:cNvCxnSpPr>
              <a:cxnSpLocks/>
            </p:cNvCxnSpPr>
            <p:nvPr/>
          </p:nvCxnSpPr>
          <p:spPr>
            <a:xfrm>
              <a:off x="5014913" y="4387850"/>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8" name="Conector recto 67"/>
            <p:cNvCxnSpPr>
              <a:cxnSpLocks/>
            </p:cNvCxnSpPr>
            <p:nvPr/>
          </p:nvCxnSpPr>
          <p:spPr>
            <a:xfrm>
              <a:off x="6450013" y="4411663"/>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cxnSp>
        <p:nvCxnSpPr>
          <p:cNvPr id="70" name="Conector recto 69"/>
          <p:cNvCxnSpPr>
            <a:cxnSpLocks/>
          </p:cNvCxnSpPr>
          <p:nvPr/>
        </p:nvCxnSpPr>
        <p:spPr>
          <a:xfrm flipH="1" flipV="1">
            <a:off x="8391525" y="3530600"/>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5" name="Conector recto 74"/>
          <p:cNvCxnSpPr>
            <a:cxnSpLocks/>
          </p:cNvCxnSpPr>
          <p:nvPr/>
        </p:nvCxnSpPr>
        <p:spPr>
          <a:xfrm>
            <a:off x="8391525" y="3532188"/>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28695" name="Grupo 75"/>
          <p:cNvGrpSpPr>
            <a:grpSpLocks/>
          </p:cNvGrpSpPr>
          <p:nvPr/>
        </p:nvGrpSpPr>
        <p:grpSpPr bwMode="auto">
          <a:xfrm>
            <a:off x="4384675" y="2414588"/>
            <a:ext cx="4772025" cy="2687637"/>
            <a:chOff x="4900072" y="4453890"/>
            <a:chExt cx="4772683" cy="2687637"/>
          </a:xfrm>
        </p:grpSpPr>
        <p:grpSp>
          <p:nvGrpSpPr>
            <p:cNvPr id="32805" name="Grupo 2"/>
            <p:cNvGrpSpPr>
              <a:grpSpLocks/>
            </p:cNvGrpSpPr>
            <p:nvPr/>
          </p:nvGrpSpPr>
          <p:grpSpPr bwMode="auto">
            <a:xfrm>
              <a:off x="4900072" y="4453890"/>
              <a:ext cx="4772683" cy="2687637"/>
              <a:chOff x="323513" y="898795"/>
              <a:chExt cx="4773003" cy="2688467"/>
            </a:xfrm>
          </p:grpSpPr>
          <p:cxnSp>
            <p:nvCxnSpPr>
              <p:cNvPr id="80" name="Conector: angular 79"/>
              <p:cNvCxnSpPr>
                <a:cxnSpLocks/>
              </p:cNvCxnSpPr>
              <p:nvPr/>
            </p:nvCxnSpPr>
            <p:spPr>
              <a:xfrm>
                <a:off x="787158" y="970254"/>
                <a:ext cx="2716770" cy="109730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1" name="Conector: angular 100"/>
              <p:cNvCxnSpPr>
                <a:cxnSpLocks/>
              </p:cNvCxnSpPr>
              <p:nvPr/>
            </p:nvCxnSpPr>
            <p:spPr>
              <a:xfrm rot="16200000" flipV="1">
                <a:off x="2799690" y="1336322"/>
                <a:ext cx="717772" cy="71611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2" name="Conector: angular 101"/>
              <p:cNvCxnSpPr>
                <a:cxnSpLocks/>
              </p:cNvCxnSpPr>
              <p:nvPr/>
            </p:nvCxnSpPr>
            <p:spPr>
              <a:xfrm flipV="1">
                <a:off x="2146337" y="982958"/>
                <a:ext cx="2469069"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3" name="Conector: angular 102"/>
              <p:cNvCxnSpPr>
                <a:cxnSpLocks/>
              </p:cNvCxnSpPr>
              <p:nvPr/>
            </p:nvCxnSpPr>
            <p:spPr>
              <a:xfrm rot="5400000">
                <a:off x="3466527" y="1531639"/>
                <a:ext cx="1683270" cy="58590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4" name="Conector recto 103"/>
              <p:cNvCxnSpPr>
                <a:cxnSpLocks/>
              </p:cNvCxnSpPr>
              <p:nvPr/>
            </p:nvCxnSpPr>
            <p:spPr>
              <a:xfrm flipH="1">
                <a:off x="1160297" y="2624940"/>
                <a:ext cx="2854910" cy="412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5" name="Conector: angular 104"/>
              <p:cNvCxnSpPr>
                <a:cxnSpLocks/>
              </p:cNvCxnSpPr>
              <p:nvPr/>
            </p:nvCxnSpPr>
            <p:spPr>
              <a:xfrm flipV="1">
                <a:off x="787158" y="1399011"/>
                <a:ext cx="1108302" cy="794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6" name="Conector: angular 105"/>
              <p:cNvCxnSpPr/>
              <p:nvPr/>
            </p:nvCxnSpPr>
            <p:spPr>
              <a:xfrm rot="5400000">
                <a:off x="1512752" y="1778542"/>
                <a:ext cx="797171" cy="1270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p:nvPr/>
            </p:nvCxnSpPr>
            <p:spPr>
              <a:xfrm rot="16200000" flipH="1">
                <a:off x="749007" y="1445102"/>
                <a:ext cx="822579" cy="74627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recto 107"/>
              <p:cNvCxnSpPr>
                <a:cxnSpLocks/>
              </p:cNvCxnSpPr>
              <p:nvPr/>
            </p:nvCxnSpPr>
            <p:spPr>
              <a:xfrm>
                <a:off x="787158" y="1818241"/>
                <a:ext cx="0" cy="129103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recto 108"/>
              <p:cNvCxnSpPr>
                <a:cxnSpLocks/>
              </p:cNvCxnSpPr>
              <p:nvPr/>
            </p:nvCxnSpPr>
            <p:spPr>
              <a:xfrm flipV="1">
                <a:off x="774455" y="2177127"/>
                <a:ext cx="385842" cy="158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p:nvPr/>
            </p:nvCxnSpPr>
            <p:spPr>
              <a:xfrm>
                <a:off x="787158" y="3109277"/>
                <a:ext cx="135917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recto 110"/>
              <p:cNvCxnSpPr/>
              <p:nvPr/>
            </p:nvCxnSpPr>
            <p:spPr>
              <a:xfrm>
                <a:off x="2800521" y="3109277"/>
                <a:ext cx="180059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recto 111"/>
              <p:cNvCxnSpPr>
                <a:cxnSpLocks/>
              </p:cNvCxnSpPr>
              <p:nvPr/>
            </p:nvCxnSpPr>
            <p:spPr>
              <a:xfrm flipV="1">
                <a:off x="4601114" y="2229531"/>
                <a:ext cx="0" cy="8797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a:xfrm flipH="1">
                <a:off x="782395" y="3109277"/>
                <a:ext cx="4763" cy="46369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p:nvPr/>
            </p:nvCxnSpPr>
            <p:spPr>
              <a:xfrm flipV="1">
                <a:off x="787158" y="3558678"/>
                <a:ext cx="3828247" cy="2858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p:nvPr/>
            </p:nvCxnSpPr>
            <p:spPr>
              <a:xfrm>
                <a:off x="4615405" y="3109277"/>
                <a:ext cx="0" cy="43987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823" name="CuadroTexto 20"/>
              <p:cNvSpPr txBox="1">
                <a:spLocks noChangeArrowheads="1"/>
              </p:cNvSpPr>
              <p:nvPr/>
            </p:nvSpPr>
            <p:spPr bwMode="auto">
              <a:xfrm>
                <a:off x="323513" y="898795"/>
                <a:ext cx="1168304" cy="461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I</a:t>
                </a:r>
                <a:r>
                  <a:rPr lang="es-MX" altLang="es-MX" dirty="0"/>
                  <a:t>nicio</a:t>
                </a:r>
              </a:p>
            </p:txBody>
          </p:sp>
          <p:sp>
            <p:nvSpPr>
              <p:cNvPr id="32824" name="CuadroTexto 21"/>
              <p:cNvSpPr txBox="1">
                <a:spLocks noChangeArrowheads="1"/>
              </p:cNvSpPr>
              <p:nvPr/>
            </p:nvSpPr>
            <p:spPr bwMode="auto">
              <a:xfrm>
                <a:off x="4086921" y="1770346"/>
                <a:ext cx="1009595" cy="46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a:t>
                </a:r>
                <a:r>
                  <a:rPr lang="es-MX" altLang="es-MX" dirty="0"/>
                  <a:t>inal</a:t>
                </a:r>
              </a:p>
            </p:txBody>
          </p:sp>
        </p:grpSp>
        <p:cxnSp>
          <p:nvCxnSpPr>
            <p:cNvPr id="79" name="Conector recto 78"/>
            <p:cNvCxnSpPr/>
            <p:nvPr/>
          </p:nvCxnSpPr>
          <p:spPr>
            <a:xfrm>
              <a:off x="7376913" y="4890452"/>
              <a:ext cx="1565491"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8696" name="Rectángulo 117"/>
          <p:cNvSpPr>
            <a:spLocks noChangeArrowheads="1"/>
          </p:cNvSpPr>
          <p:nvPr/>
        </p:nvSpPr>
        <p:spPr bwMode="auto">
          <a:xfrm>
            <a:off x="4819650" y="5287963"/>
            <a:ext cx="395288"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a:t>
            </a:r>
          </a:p>
        </p:txBody>
      </p:sp>
      <p:sp>
        <p:nvSpPr>
          <p:cNvPr id="28697" name="Rectángulo 118"/>
          <p:cNvSpPr>
            <a:spLocks noChangeArrowheads="1"/>
          </p:cNvSpPr>
          <p:nvPr/>
        </p:nvSpPr>
        <p:spPr bwMode="auto">
          <a:xfrm>
            <a:off x="5091113" y="5299075"/>
            <a:ext cx="628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12a</a:t>
            </a:r>
            <a:endParaRPr lang="es-MX" altLang="es-MX"/>
          </a:p>
        </p:txBody>
      </p:sp>
      <p:sp>
        <p:nvSpPr>
          <p:cNvPr id="28698" name="Rectángulo 119"/>
          <p:cNvSpPr>
            <a:spLocks noChangeArrowheads="1"/>
          </p:cNvSpPr>
          <p:nvPr/>
        </p:nvSpPr>
        <p:spPr bwMode="auto">
          <a:xfrm>
            <a:off x="5572125" y="5316538"/>
            <a:ext cx="6461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12b</a:t>
            </a:r>
            <a:endParaRPr lang="es-MX" altLang="es-MX"/>
          </a:p>
        </p:txBody>
      </p:sp>
      <p:sp>
        <p:nvSpPr>
          <p:cNvPr id="28700" name="Rectángulo 121"/>
          <p:cNvSpPr>
            <a:spLocks noChangeArrowheads="1"/>
          </p:cNvSpPr>
          <p:nvPr/>
        </p:nvSpPr>
        <p:spPr bwMode="auto">
          <a:xfrm>
            <a:off x="6116638" y="5313363"/>
            <a:ext cx="474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9c</a:t>
            </a:r>
            <a:endParaRPr lang="es-MX" altLang="es-MX"/>
          </a:p>
        </p:txBody>
      </p:sp>
      <p:sp>
        <p:nvSpPr>
          <p:cNvPr id="28701" name="Rectángulo 122"/>
          <p:cNvSpPr>
            <a:spLocks noChangeArrowheads="1"/>
          </p:cNvSpPr>
          <p:nvPr/>
        </p:nvSpPr>
        <p:spPr bwMode="auto">
          <a:xfrm>
            <a:off x="6492875" y="5307013"/>
            <a:ext cx="4937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4b</a:t>
            </a:r>
            <a:endParaRPr lang="es-MX" altLang="es-MX"/>
          </a:p>
        </p:txBody>
      </p:sp>
      <p:sp>
        <p:nvSpPr>
          <p:cNvPr id="28702" name="Rectángulo 123"/>
          <p:cNvSpPr>
            <a:spLocks noChangeArrowheads="1"/>
          </p:cNvSpPr>
          <p:nvPr/>
        </p:nvSpPr>
        <p:spPr bwMode="auto">
          <a:xfrm>
            <a:off x="6831013" y="5307013"/>
            <a:ext cx="628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26a</a:t>
            </a:r>
            <a:endParaRPr lang="es-MX" altLang="es-MX"/>
          </a:p>
        </p:txBody>
      </p:sp>
      <p:sp>
        <p:nvSpPr>
          <p:cNvPr id="28703" name="Rectángulo 124"/>
          <p:cNvSpPr>
            <a:spLocks noChangeArrowheads="1"/>
          </p:cNvSpPr>
          <p:nvPr/>
        </p:nvSpPr>
        <p:spPr bwMode="auto">
          <a:xfrm>
            <a:off x="7366000" y="5322888"/>
            <a:ext cx="4937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8d</a:t>
            </a:r>
            <a:endParaRPr lang="es-MX" altLang="es-MX"/>
          </a:p>
        </p:txBody>
      </p:sp>
      <p:sp>
        <p:nvSpPr>
          <p:cNvPr id="28704" name="Rectángulo 125"/>
          <p:cNvSpPr>
            <a:spLocks noChangeArrowheads="1"/>
          </p:cNvSpPr>
          <p:nvPr/>
        </p:nvSpPr>
        <p:spPr bwMode="auto">
          <a:xfrm>
            <a:off x="7780338" y="5322888"/>
            <a:ext cx="474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00B050"/>
                </a:solidFill>
              </a:rPr>
              <a:t>2a</a:t>
            </a:r>
            <a:endParaRPr lang="es-MX" altLang="es-MX"/>
          </a:p>
        </p:txBody>
      </p:sp>
      <p:sp>
        <p:nvSpPr>
          <p:cNvPr id="28705" name="Rectángulo 126"/>
          <p:cNvSpPr>
            <a:spLocks noChangeArrowheads="1"/>
          </p:cNvSpPr>
          <p:nvPr/>
        </p:nvSpPr>
        <p:spPr bwMode="auto">
          <a:xfrm>
            <a:off x="8178800" y="5322888"/>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dirty="0"/>
              <a:t>F</a:t>
            </a:r>
            <a:endParaRPr lang="es-MX" altLang="es-MX" dirty="0"/>
          </a:p>
        </p:txBody>
      </p:sp>
      <p:sp>
        <p:nvSpPr>
          <p:cNvPr id="32798" name="Rectángulo 2"/>
          <p:cNvSpPr>
            <a:spLocks noChangeArrowheads="1"/>
          </p:cNvSpPr>
          <p:nvPr/>
        </p:nvSpPr>
        <p:spPr bwMode="auto">
          <a:xfrm>
            <a:off x="868363" y="3228975"/>
            <a:ext cx="32019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Que se denota como:</a:t>
            </a:r>
          </a:p>
        </p:txBody>
      </p:sp>
      <p:sp>
        <p:nvSpPr>
          <p:cNvPr id="32799" name="Rectángulo 92"/>
          <p:cNvSpPr>
            <a:spLocks noChangeArrowheads="1"/>
          </p:cNvSpPr>
          <p:nvPr/>
        </p:nvSpPr>
        <p:spPr bwMode="auto">
          <a:xfrm>
            <a:off x="182563" y="3792538"/>
            <a:ext cx="1466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3c 3c 3c </a:t>
            </a:r>
          </a:p>
        </p:txBody>
      </p:sp>
      <p:sp>
        <p:nvSpPr>
          <p:cNvPr id="32800" name="Rectángulo 97"/>
          <p:cNvSpPr>
            <a:spLocks noChangeArrowheads="1"/>
          </p:cNvSpPr>
          <p:nvPr/>
        </p:nvSpPr>
        <p:spPr bwMode="auto">
          <a:xfrm>
            <a:off x="1511300" y="3805238"/>
            <a:ext cx="5286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ym typeface="Wingdings" panose="05000000000000000000" pitchFamily="2" charset="2"/>
              </a:rPr>
              <a:t></a:t>
            </a:r>
            <a:endParaRPr lang="es-MX" altLang="es-MX" sz="2800"/>
          </a:p>
        </p:txBody>
      </p:sp>
      <p:sp>
        <p:nvSpPr>
          <p:cNvPr id="32801" name="Rectángulo 96"/>
          <p:cNvSpPr>
            <a:spLocks noChangeArrowheads="1"/>
          </p:cNvSpPr>
          <p:nvPr/>
        </p:nvSpPr>
        <p:spPr bwMode="auto">
          <a:xfrm>
            <a:off x="2033588" y="3821113"/>
            <a:ext cx="5683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9c</a:t>
            </a:r>
          </a:p>
        </p:txBody>
      </p:sp>
      <p:sp>
        <p:nvSpPr>
          <p:cNvPr id="71" name="Rectángulo 97"/>
          <p:cNvSpPr>
            <a:spLocks noChangeArrowheads="1"/>
          </p:cNvSpPr>
          <p:nvPr/>
        </p:nvSpPr>
        <p:spPr bwMode="auto">
          <a:xfrm>
            <a:off x="1519238" y="4745038"/>
            <a:ext cx="5286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ym typeface="Wingdings" panose="05000000000000000000" pitchFamily="2" charset="2"/>
              </a:rPr>
              <a:t></a:t>
            </a:r>
            <a:endParaRPr lang="es-MX" altLang="es-MX" sz="2800"/>
          </a:p>
        </p:txBody>
      </p:sp>
      <p:sp>
        <p:nvSpPr>
          <p:cNvPr id="72" name="Rectángulo 96"/>
          <p:cNvSpPr>
            <a:spLocks noChangeArrowheads="1"/>
          </p:cNvSpPr>
          <p:nvPr/>
        </p:nvSpPr>
        <p:spPr bwMode="auto">
          <a:xfrm>
            <a:off x="2027238" y="4745038"/>
            <a:ext cx="735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solidFill>
                  <a:srgbClr val="FF0000"/>
                </a:solidFill>
              </a:rPr>
              <a:t>26a</a:t>
            </a:r>
          </a:p>
        </p:txBody>
      </p:sp>
      <p:sp>
        <p:nvSpPr>
          <p:cNvPr id="73" name="Rectángulo 72"/>
          <p:cNvSpPr>
            <a:spLocks noChangeArrowheads="1"/>
          </p:cNvSpPr>
          <p:nvPr/>
        </p:nvSpPr>
        <p:spPr bwMode="auto">
          <a:xfrm>
            <a:off x="185738" y="5287963"/>
            <a:ext cx="3709987"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Donde  </a:t>
            </a:r>
            <a:r>
              <a:rPr lang="es-MX" altLang="es-MX" sz="2800" i="1"/>
              <a:t>a</a:t>
            </a:r>
            <a:r>
              <a:rPr lang="es-MX" altLang="es-MX" sz="2800"/>
              <a:t> </a:t>
            </a:r>
            <a:r>
              <a:rPr lang="es-MX" altLang="es-MX" sz="2800">
                <a:sym typeface="Wingdings" panose="05000000000000000000" pitchFamily="2" charset="2"/>
              </a:rPr>
              <a:t> </a:t>
            </a:r>
            <a:r>
              <a:rPr lang="es-MX" altLang="es-MX" sz="2800" i="1">
                <a:sym typeface="Wingdings" panose="05000000000000000000" pitchFamily="2" charset="2"/>
              </a:rPr>
              <a:t>b </a:t>
            </a:r>
            <a:r>
              <a:rPr lang="es-MX" altLang="es-MX" sz="2800">
                <a:sym typeface="Wingdings" panose="05000000000000000000" pitchFamily="2" charset="2"/>
              </a:rPr>
              <a:t> significa que </a:t>
            </a:r>
            <a:r>
              <a:rPr lang="es-MX" altLang="es-MX" sz="2800" i="1">
                <a:sym typeface="Wingdings" panose="05000000000000000000" pitchFamily="2" charset="2"/>
              </a:rPr>
              <a:t>a</a:t>
            </a:r>
            <a:r>
              <a:rPr lang="es-MX" altLang="es-MX" sz="2800">
                <a:sym typeface="Wingdings" panose="05000000000000000000" pitchFamily="2" charset="2"/>
              </a:rPr>
              <a:t> se sustituye o reescribe como </a:t>
            </a:r>
            <a:r>
              <a:rPr lang="es-MX" altLang="es-MX" sz="2800" i="1">
                <a:sym typeface="Wingdings" panose="05000000000000000000" pitchFamily="2" charset="2"/>
              </a:rPr>
              <a:t>b</a:t>
            </a:r>
            <a:endParaRPr lang="es-MX" altLang="es-MX" sz="2800" i="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6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68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68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869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69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67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69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869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70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70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870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70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870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87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P spid="28678" grpId="0"/>
      <p:bldP spid="28682" grpId="0"/>
      <p:bldP spid="28683" grpId="0"/>
      <p:bldP spid="28684" grpId="0"/>
      <p:bldP spid="28696" grpId="0"/>
      <p:bldP spid="28697" grpId="0"/>
      <p:bldP spid="28698" grpId="0"/>
      <p:bldP spid="28700" grpId="0"/>
      <p:bldP spid="28701" grpId="0"/>
      <p:bldP spid="28702" grpId="0"/>
      <p:bldP spid="28703" grpId="0"/>
      <p:bldP spid="28704" grpId="0"/>
      <p:bldP spid="28705" grpId="0"/>
      <p:bldP spid="71" grpId="0"/>
      <p:bldP spid="72" grpId="0"/>
      <p:bldP spid="7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ángulo 1"/>
          <p:cNvSpPr>
            <a:spLocks noChangeArrowheads="1"/>
          </p:cNvSpPr>
          <p:nvPr/>
        </p:nvSpPr>
        <p:spPr bwMode="auto">
          <a:xfrm>
            <a:off x="328613" y="1401763"/>
            <a:ext cx="8401050"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400" dirty="0">
                <a:solidFill>
                  <a:srgbClr val="000000"/>
                </a:solidFill>
                <a:cs typeface="Times New Roman" panose="02020603050405020304" pitchFamily="18" charset="0"/>
              </a:rPr>
              <a:t>1990-     </a:t>
            </a:r>
          </a:p>
          <a:p>
            <a:r>
              <a:rPr lang="es-MX" altLang="es-MX" sz="4400" dirty="0">
                <a:solidFill>
                  <a:srgbClr val="000000"/>
                </a:solidFill>
                <a:cs typeface="Times New Roman" panose="02020603050405020304" pitchFamily="18" charset="0"/>
              </a:rPr>
              <a:t>Robots que Perciben su entorno y</a:t>
            </a:r>
          </a:p>
          <a:p>
            <a:endParaRPr lang="es-MX" altLang="es-MX" dirty="0">
              <a:solidFill>
                <a:srgbClr val="000000"/>
              </a:solidFill>
              <a:cs typeface="Times New Roman" panose="02020603050405020304" pitchFamily="18" charset="0"/>
            </a:endParaRPr>
          </a:p>
          <a:p>
            <a:r>
              <a:rPr lang="es-MX" altLang="es-MX" sz="4400" dirty="0">
                <a:solidFill>
                  <a:srgbClr val="000000"/>
                </a:solidFill>
                <a:cs typeface="Times New Roman" panose="02020603050405020304" pitchFamily="18" charset="0"/>
              </a:rPr>
              <a:t>construyen imágenes de la Realidad</a:t>
            </a:r>
          </a:p>
        </p:txBody>
      </p:sp>
      <p:sp>
        <p:nvSpPr>
          <p:cNvPr id="34819" name="Rectángulo 1"/>
          <p:cNvSpPr>
            <a:spLocks noChangeArrowheads="1"/>
          </p:cNvSpPr>
          <p:nvPr/>
        </p:nvSpPr>
        <p:spPr bwMode="auto">
          <a:xfrm>
            <a:off x="0" y="149225"/>
            <a:ext cx="40290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600" b="1" dirty="0">
                <a:cs typeface="Times New Roman" panose="02020603050405020304" pitchFamily="18" charset="0"/>
              </a:rPr>
              <a:t>Algunos ejemplos:</a:t>
            </a:r>
            <a:endParaRPr lang="es-ES" altLang="es-MX" sz="3600" b="1" dirty="0">
              <a:cs typeface="Times New Roman" panose="02020603050405020304" pitchFamily="18" charset="0"/>
            </a:endParaRPr>
          </a:p>
        </p:txBody>
      </p:sp>
    </p:spTree>
    <p:extLst>
      <p:ext uri="{BB962C8B-B14F-4D97-AF65-F5344CB8AC3E}">
        <p14:creationId xmlns:p14="http://schemas.microsoft.com/office/powerpoint/2010/main" val="40674197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ángulo 1"/>
          <p:cNvSpPr>
            <a:spLocks noChangeArrowheads="1"/>
          </p:cNvSpPr>
          <p:nvPr/>
        </p:nvSpPr>
        <p:spPr bwMode="auto">
          <a:xfrm>
            <a:off x="125413" y="147638"/>
            <a:ext cx="8775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200" dirty="0">
                <a:solidFill>
                  <a:srgbClr val="000000"/>
                </a:solidFill>
                <a:cs typeface="Times New Roman" panose="02020603050405020304" pitchFamily="18" charset="0"/>
              </a:rPr>
              <a:t>1990-</a:t>
            </a:r>
            <a:endParaRPr lang="es-ES" altLang="es-MX" sz="3200" dirty="0">
              <a:solidFill>
                <a:srgbClr val="000000"/>
              </a:solidFill>
              <a:cs typeface="Times New Roman" panose="02020603050405020304" pitchFamily="18" charset="0"/>
            </a:endParaRPr>
          </a:p>
          <a:p>
            <a:r>
              <a:rPr lang="es-MX" altLang="es-MX" sz="4000" dirty="0">
                <a:solidFill>
                  <a:schemeClr val="bg1"/>
                </a:solidFill>
                <a:cs typeface="Times New Roman" panose="02020603050405020304" pitchFamily="18" charset="0"/>
              </a:rPr>
              <a:t>Topos </a:t>
            </a:r>
            <a:r>
              <a:rPr lang="es-MX" altLang="es-MX" sz="3200" dirty="0">
                <a:solidFill>
                  <a:schemeClr val="bg1"/>
                </a:solidFill>
                <a:cs typeface="Times New Roman" panose="02020603050405020304" pitchFamily="18" charset="0"/>
              </a:rPr>
              <a:t> </a:t>
            </a:r>
            <a:r>
              <a:rPr lang="es-MX" altLang="es-MX" sz="3200" dirty="0">
                <a:solidFill>
                  <a:srgbClr val="000000"/>
                </a:solidFill>
                <a:cs typeface="Times New Roman" panose="02020603050405020304" pitchFamily="18" charset="0"/>
              </a:rPr>
              <a:t>      </a:t>
            </a:r>
            <a:r>
              <a:rPr lang="es-MX" altLang="es-MX" sz="3200" dirty="0" err="1">
                <a:solidFill>
                  <a:srgbClr val="000000"/>
                </a:solidFill>
                <a:cs typeface="Times New Roman" panose="02020603050405020304" pitchFamily="18" charset="0"/>
              </a:rPr>
              <a:t>UPIICSA</a:t>
            </a:r>
            <a:r>
              <a:rPr lang="es-MX" altLang="es-MX" sz="3200" dirty="0">
                <a:solidFill>
                  <a:srgbClr val="000000"/>
                </a:solidFill>
                <a:cs typeface="Times New Roman" panose="02020603050405020304" pitchFamily="18" charset="0"/>
              </a:rPr>
              <a:t> del </a:t>
            </a:r>
            <a:r>
              <a:rPr lang="es-MX" altLang="es-MX" sz="3200" dirty="0" err="1">
                <a:solidFill>
                  <a:srgbClr val="000000"/>
                </a:solidFill>
                <a:cs typeface="Times New Roman" panose="02020603050405020304" pitchFamily="18" charset="0"/>
              </a:rPr>
              <a:t>IPN</a:t>
            </a:r>
            <a:r>
              <a:rPr lang="es-MX" altLang="es-MX" sz="3200" dirty="0">
                <a:solidFill>
                  <a:srgbClr val="000000"/>
                </a:solidFill>
                <a:cs typeface="Times New Roman" panose="02020603050405020304" pitchFamily="18" charset="0"/>
              </a:rPr>
              <a:t>, </a:t>
            </a:r>
            <a:r>
              <a:rPr lang="es-MX" altLang="es-MX" sz="3200" dirty="0" err="1">
                <a:solidFill>
                  <a:srgbClr val="000000"/>
                </a:solidFill>
                <a:cs typeface="Times New Roman" panose="02020603050405020304" pitchFamily="18" charset="0"/>
              </a:rPr>
              <a:t>Celanese</a:t>
            </a:r>
            <a:r>
              <a:rPr lang="es-MX" altLang="es-MX" sz="3200" dirty="0">
                <a:solidFill>
                  <a:srgbClr val="000000"/>
                </a:solidFill>
                <a:cs typeface="Times New Roman" panose="02020603050405020304" pitchFamily="18" charset="0"/>
              </a:rPr>
              <a:t> Mexicana</a:t>
            </a:r>
            <a:endParaRPr lang="es-ES" altLang="es-MX" sz="3200" dirty="0">
              <a:solidFill>
                <a:srgbClr val="000000"/>
              </a:solidFill>
              <a:cs typeface="Times New Roman" panose="02020603050405020304" pitchFamily="18" charset="0"/>
            </a:endParaRPr>
          </a:p>
        </p:txBody>
      </p:sp>
      <p:sp>
        <p:nvSpPr>
          <p:cNvPr id="35843" name="Rectángulo 1"/>
          <p:cNvSpPr>
            <a:spLocks noChangeArrowheads="1"/>
          </p:cNvSpPr>
          <p:nvPr/>
        </p:nvSpPr>
        <p:spPr bwMode="auto">
          <a:xfrm>
            <a:off x="-58738" y="1382713"/>
            <a:ext cx="9144001"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cs typeface="Times New Roman" panose="02020603050405020304" pitchFamily="18" charset="0"/>
              </a:rPr>
              <a:t>Un topo es un robot que tiene al menos 3 mecanismos de percepción 2 bigotes,</a:t>
            </a:r>
          </a:p>
          <a:p>
            <a:r>
              <a:rPr lang="es-MX" altLang="es-MX" sz="2800">
                <a:cs typeface="Times New Roman" panose="02020603050405020304" pitchFamily="18" charset="0"/>
              </a:rPr>
              <a:t> una nariz, y un reloj</a:t>
            </a:r>
          </a:p>
        </p:txBody>
      </p:sp>
      <p:grpSp>
        <p:nvGrpSpPr>
          <p:cNvPr id="35844" name="Grupo 19"/>
          <p:cNvGrpSpPr>
            <a:grpSpLocks/>
          </p:cNvGrpSpPr>
          <p:nvPr/>
        </p:nvGrpSpPr>
        <p:grpSpPr bwMode="auto">
          <a:xfrm>
            <a:off x="4459288" y="1778000"/>
            <a:ext cx="2835275" cy="1303338"/>
            <a:chOff x="3369384" y="5108766"/>
            <a:chExt cx="2836202" cy="1303242"/>
          </a:xfrm>
        </p:grpSpPr>
        <p:grpSp>
          <p:nvGrpSpPr>
            <p:cNvPr id="35869" name="Grupo 15"/>
            <p:cNvGrpSpPr>
              <a:grpSpLocks/>
            </p:cNvGrpSpPr>
            <p:nvPr/>
          </p:nvGrpSpPr>
          <p:grpSpPr bwMode="auto">
            <a:xfrm>
              <a:off x="3369384" y="5322623"/>
              <a:ext cx="1474349" cy="919511"/>
              <a:chOff x="3691209" y="5465247"/>
              <a:chExt cx="1474349" cy="919511"/>
            </a:xfrm>
          </p:grpSpPr>
          <p:sp>
            <p:nvSpPr>
              <p:cNvPr id="4" name="Diagrama de flujo: retraso 3"/>
              <p:cNvSpPr/>
              <p:nvPr/>
            </p:nvSpPr>
            <p:spPr>
              <a:xfrm>
                <a:off x="3923060" y="5579979"/>
                <a:ext cx="857530" cy="604792"/>
              </a:xfrm>
              <a:prstGeom prst="flowChartDelay">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11" name="Arco 10"/>
              <p:cNvSpPr/>
              <p:nvPr/>
            </p:nvSpPr>
            <p:spPr>
              <a:xfrm rot="10800000">
                <a:off x="4674192" y="5465687"/>
                <a:ext cx="338249" cy="796866"/>
              </a:xfrm>
              <a:prstGeom prst="arc">
                <a:avLst>
                  <a:gd name="adj1" fmla="val 16173793"/>
                  <a:gd name="adj2" fmla="val 0"/>
                </a:avLst>
              </a:prstGeom>
              <a:ln w="25400">
                <a:headEnd type="ova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a:p>
            </p:txBody>
          </p:sp>
          <p:sp>
            <p:nvSpPr>
              <p:cNvPr id="12" name="Arco 11"/>
              <p:cNvSpPr/>
              <p:nvPr/>
            </p:nvSpPr>
            <p:spPr>
              <a:xfrm rot="10800000" flipV="1">
                <a:off x="4650373" y="5557755"/>
                <a:ext cx="514518" cy="827026"/>
              </a:xfrm>
              <a:prstGeom prst="arc">
                <a:avLst>
                  <a:gd name="adj1" fmla="val 16530327"/>
                  <a:gd name="adj2" fmla="val 0"/>
                </a:avLst>
              </a:prstGeom>
              <a:ln w="25400">
                <a:headEnd type="ova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MX"/>
              </a:p>
            </p:txBody>
          </p:sp>
          <p:sp>
            <p:nvSpPr>
              <p:cNvPr id="8" name="Elipse 7"/>
              <p:cNvSpPr/>
              <p:nvPr/>
            </p:nvSpPr>
            <p:spPr>
              <a:xfrm>
                <a:off x="4780590" y="5792688"/>
                <a:ext cx="107985" cy="1777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14" name="Elipse 13"/>
              <p:cNvSpPr/>
              <p:nvPr/>
            </p:nvSpPr>
            <p:spPr>
              <a:xfrm>
                <a:off x="3691209" y="5579979"/>
                <a:ext cx="614563" cy="6047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grpSp>
        <p:sp>
          <p:nvSpPr>
            <p:cNvPr id="35870" name="Rectángulo 16"/>
            <p:cNvSpPr>
              <a:spLocks noChangeArrowheads="1"/>
            </p:cNvSpPr>
            <p:nvPr/>
          </p:nvSpPr>
          <p:spPr bwMode="auto">
            <a:xfrm>
              <a:off x="4527587" y="5490586"/>
              <a:ext cx="14830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Nariz      n</a:t>
              </a:r>
            </a:p>
          </p:txBody>
        </p:sp>
        <p:sp>
          <p:nvSpPr>
            <p:cNvPr id="35871" name="Rectángulo 17"/>
            <p:cNvSpPr>
              <a:spLocks noChangeArrowheads="1"/>
            </p:cNvSpPr>
            <p:nvPr/>
          </p:nvSpPr>
          <p:spPr bwMode="auto">
            <a:xfrm>
              <a:off x="4513588" y="5108766"/>
              <a:ext cx="15840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bigote i   bi</a:t>
              </a:r>
            </a:p>
          </p:txBody>
        </p:sp>
        <p:sp>
          <p:nvSpPr>
            <p:cNvPr id="35872" name="Rectángulo 21"/>
            <p:cNvSpPr>
              <a:spLocks noChangeArrowheads="1"/>
            </p:cNvSpPr>
            <p:nvPr/>
          </p:nvSpPr>
          <p:spPr bwMode="auto">
            <a:xfrm>
              <a:off x="4483640" y="5950343"/>
              <a:ext cx="17219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bigote d   bd</a:t>
              </a:r>
            </a:p>
          </p:txBody>
        </p:sp>
      </p:grpSp>
      <p:sp>
        <p:nvSpPr>
          <p:cNvPr id="21" name="Rectángulo 20"/>
          <p:cNvSpPr>
            <a:spLocks noChangeArrowheads="1"/>
          </p:cNvSpPr>
          <p:nvPr/>
        </p:nvSpPr>
        <p:spPr bwMode="auto">
          <a:xfrm>
            <a:off x="4164013" y="3384550"/>
            <a:ext cx="49799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El Topo se suelta en un laberinto comienza a caminar y con sus perceptores: bigotes, nariz y reloj va construyendo la imagen del laberinto. </a:t>
            </a:r>
          </a:p>
        </p:txBody>
      </p:sp>
      <p:sp>
        <p:nvSpPr>
          <p:cNvPr id="26" name="Rectángulo 25"/>
          <p:cNvSpPr>
            <a:spLocks noChangeArrowheads="1"/>
          </p:cNvSpPr>
          <p:nvPr/>
        </p:nvSpPr>
        <p:spPr bwMode="auto">
          <a:xfrm>
            <a:off x="4178300" y="5127625"/>
            <a:ext cx="49879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Con los bigotes va detectando las paredes laterales, con la nariz detecta cuando choca con una pared y con el reloj marca el tiempo transcurrido</a:t>
            </a:r>
          </a:p>
        </p:txBody>
      </p:sp>
      <p:grpSp>
        <p:nvGrpSpPr>
          <p:cNvPr id="27" name="Grupo 26"/>
          <p:cNvGrpSpPr>
            <a:grpSpLocks/>
          </p:cNvGrpSpPr>
          <p:nvPr/>
        </p:nvGrpSpPr>
        <p:grpSpPr bwMode="auto">
          <a:xfrm>
            <a:off x="0" y="3417888"/>
            <a:ext cx="4324350" cy="2900362"/>
            <a:chOff x="877" y="2199775"/>
            <a:chExt cx="4546260" cy="2779071"/>
          </a:xfrm>
        </p:grpSpPr>
        <p:cxnSp>
          <p:nvCxnSpPr>
            <p:cNvPr id="28" name="Conector: angular 27"/>
            <p:cNvCxnSpPr>
              <a:cxnSpLocks/>
            </p:cNvCxnSpPr>
            <p:nvPr/>
          </p:nvCxnSpPr>
          <p:spPr bwMode="auto">
            <a:xfrm>
              <a:off x="464849" y="2292562"/>
              <a:ext cx="2723750" cy="112562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9" name="Conector: angular 28"/>
            <p:cNvCxnSpPr>
              <a:cxnSpLocks/>
            </p:cNvCxnSpPr>
            <p:nvPr/>
          </p:nvCxnSpPr>
          <p:spPr bwMode="auto">
            <a:xfrm rot="16200000" flipV="1">
              <a:off x="2474255" y="2676798"/>
              <a:ext cx="737740" cy="71765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0" name="Conector: angular 29"/>
            <p:cNvCxnSpPr>
              <a:cxnSpLocks/>
            </p:cNvCxnSpPr>
            <p:nvPr/>
          </p:nvCxnSpPr>
          <p:spPr bwMode="auto">
            <a:xfrm flipV="1">
              <a:off x="1828394" y="2304731"/>
              <a:ext cx="2475074"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1" name="Conector: angular 30"/>
            <p:cNvCxnSpPr>
              <a:cxnSpLocks/>
            </p:cNvCxnSpPr>
            <p:nvPr/>
          </p:nvCxnSpPr>
          <p:spPr bwMode="auto">
            <a:xfrm rot="5400000">
              <a:off x="3130719" y="2874985"/>
              <a:ext cx="1727983" cy="58747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2" name="Conector recto 31"/>
            <p:cNvCxnSpPr>
              <a:cxnSpLocks/>
            </p:cNvCxnSpPr>
            <p:nvPr/>
          </p:nvCxnSpPr>
          <p:spPr bwMode="auto">
            <a:xfrm flipH="1">
              <a:off x="840367" y="3991645"/>
              <a:ext cx="2860606" cy="410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Conector: angular 32"/>
            <p:cNvCxnSpPr>
              <a:cxnSpLocks/>
            </p:cNvCxnSpPr>
            <p:nvPr/>
          </p:nvCxnSpPr>
          <p:spPr bwMode="auto">
            <a:xfrm flipV="1">
              <a:off x="464849" y="2735206"/>
              <a:ext cx="1076483" cy="456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4" name="Conector: angular 33"/>
            <p:cNvCxnSpPr/>
            <p:nvPr/>
          </p:nvCxnSpPr>
          <p:spPr bwMode="auto">
            <a:xfrm rot="5400000">
              <a:off x="1112125" y="3116415"/>
              <a:ext cx="818358" cy="1335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5" name="Conector: angular 34"/>
            <p:cNvCxnSpPr/>
            <p:nvPr/>
          </p:nvCxnSpPr>
          <p:spPr bwMode="auto">
            <a:xfrm rot="16200000" flipH="1">
              <a:off x="402476" y="2762932"/>
              <a:ext cx="845738" cy="747696"/>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6" name="Conector recto 35"/>
            <p:cNvCxnSpPr>
              <a:cxnSpLocks/>
            </p:cNvCxnSpPr>
            <p:nvPr/>
          </p:nvCxnSpPr>
          <p:spPr bwMode="auto">
            <a:xfrm>
              <a:off x="464849" y="3162638"/>
              <a:ext cx="0" cy="13248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Conector recto 36"/>
            <p:cNvCxnSpPr>
              <a:cxnSpLocks/>
            </p:cNvCxnSpPr>
            <p:nvPr/>
          </p:nvCxnSpPr>
          <p:spPr bwMode="auto">
            <a:xfrm flipV="1">
              <a:off x="453167" y="3530747"/>
              <a:ext cx="387200" cy="167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 name="Conector recto 37"/>
            <p:cNvCxnSpPr/>
            <p:nvPr/>
          </p:nvCxnSpPr>
          <p:spPr bwMode="auto">
            <a:xfrm>
              <a:off x="464849" y="4487527"/>
              <a:ext cx="136354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Conector recto 38"/>
            <p:cNvCxnSpPr/>
            <p:nvPr/>
          </p:nvCxnSpPr>
          <p:spPr bwMode="auto">
            <a:xfrm>
              <a:off x="2484297" y="4487527"/>
              <a:ext cx="180415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Conector recto 39"/>
            <p:cNvCxnSpPr>
              <a:cxnSpLocks/>
            </p:cNvCxnSpPr>
            <p:nvPr/>
          </p:nvCxnSpPr>
          <p:spPr bwMode="auto">
            <a:xfrm flipV="1">
              <a:off x="4288448" y="3585507"/>
              <a:ext cx="0" cy="90202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Conector recto 40"/>
            <p:cNvCxnSpPr>
              <a:cxnSpLocks/>
            </p:cNvCxnSpPr>
            <p:nvPr/>
          </p:nvCxnSpPr>
          <p:spPr bwMode="auto">
            <a:xfrm flipH="1">
              <a:off x="461511" y="4487527"/>
              <a:ext cx="3338" cy="4761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Conector recto 41"/>
            <p:cNvCxnSpPr/>
            <p:nvPr/>
          </p:nvCxnSpPr>
          <p:spPr bwMode="auto">
            <a:xfrm flipV="1">
              <a:off x="464849" y="4949945"/>
              <a:ext cx="3838619" cy="2890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Conector recto 42"/>
            <p:cNvCxnSpPr/>
            <p:nvPr/>
          </p:nvCxnSpPr>
          <p:spPr bwMode="auto">
            <a:xfrm>
              <a:off x="4303468" y="4487527"/>
              <a:ext cx="0" cy="45177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5864" name="CuadroTexto 20"/>
            <p:cNvSpPr txBox="1">
              <a:spLocks noChangeArrowheads="1"/>
            </p:cNvSpPr>
            <p:nvPr/>
          </p:nvSpPr>
          <p:spPr bwMode="auto">
            <a:xfrm>
              <a:off x="877" y="2199775"/>
              <a:ext cx="10563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a:t>E</a:t>
              </a:r>
              <a:r>
                <a:rPr lang="es-MX" altLang="es-MX" sz="1800"/>
                <a:t>ntrada</a:t>
              </a:r>
            </a:p>
          </p:txBody>
        </p:sp>
        <p:sp>
          <p:nvSpPr>
            <p:cNvPr id="35865" name="CuadroTexto 21"/>
            <p:cNvSpPr txBox="1">
              <a:spLocks noChangeArrowheads="1"/>
            </p:cNvSpPr>
            <p:nvPr/>
          </p:nvSpPr>
          <p:spPr bwMode="auto">
            <a:xfrm>
              <a:off x="3612540" y="3136745"/>
              <a:ext cx="9345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a:t>S</a:t>
              </a:r>
              <a:r>
                <a:rPr lang="es-MX" altLang="es-MX" sz="1800"/>
                <a:t>alida</a:t>
              </a:r>
            </a:p>
          </p:txBody>
        </p:sp>
        <p:cxnSp>
          <p:nvCxnSpPr>
            <p:cNvPr id="46" name="Conector recto 45"/>
            <p:cNvCxnSpPr/>
            <p:nvPr/>
          </p:nvCxnSpPr>
          <p:spPr bwMode="auto">
            <a:xfrm>
              <a:off x="2470945" y="2700220"/>
              <a:ext cx="1570496"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35867" name="Imagen 4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850" y="2490748"/>
              <a:ext cx="436540" cy="23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8" name="Imagen 4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217958">
              <a:off x="1481172" y="2771475"/>
              <a:ext cx="364846" cy="28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448334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ángulo 52"/>
          <p:cNvSpPr>
            <a:spLocks noChangeArrowheads="1"/>
          </p:cNvSpPr>
          <p:nvPr/>
        </p:nvSpPr>
        <p:spPr bwMode="auto">
          <a:xfrm>
            <a:off x="0" y="3257550"/>
            <a:ext cx="9144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al mismo tiempo en los otros vectores se almacena lo que detecta el bigote d, el bigote i y la nariz en ese tiempo</a:t>
            </a:r>
          </a:p>
        </p:txBody>
      </p:sp>
      <p:grpSp>
        <p:nvGrpSpPr>
          <p:cNvPr id="36867" name="Grupo 82"/>
          <p:cNvGrpSpPr>
            <a:grpSpLocks/>
          </p:cNvGrpSpPr>
          <p:nvPr/>
        </p:nvGrpSpPr>
        <p:grpSpPr bwMode="auto">
          <a:xfrm>
            <a:off x="106363" y="131763"/>
            <a:ext cx="4681537" cy="3219450"/>
            <a:chOff x="877" y="2199775"/>
            <a:chExt cx="4546260" cy="2779071"/>
          </a:xfrm>
        </p:grpSpPr>
        <p:cxnSp>
          <p:nvCxnSpPr>
            <p:cNvPr id="61" name="Conector: angular 60"/>
            <p:cNvCxnSpPr>
              <a:cxnSpLocks/>
            </p:cNvCxnSpPr>
            <p:nvPr/>
          </p:nvCxnSpPr>
          <p:spPr bwMode="auto">
            <a:xfrm>
              <a:off x="464906" y="2291588"/>
              <a:ext cx="2724057" cy="112779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2" name="Conector: angular 61"/>
            <p:cNvCxnSpPr>
              <a:cxnSpLocks/>
            </p:cNvCxnSpPr>
            <p:nvPr/>
          </p:nvCxnSpPr>
          <p:spPr bwMode="auto">
            <a:xfrm rot="16200000" flipV="1">
              <a:off x="2474243" y="2677260"/>
              <a:ext cx="737249" cy="71685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3" name="Conector: angular 62"/>
            <p:cNvCxnSpPr>
              <a:cxnSpLocks/>
            </p:cNvCxnSpPr>
            <p:nvPr/>
          </p:nvCxnSpPr>
          <p:spPr bwMode="auto">
            <a:xfrm flipV="1">
              <a:off x="1827705" y="2305292"/>
              <a:ext cx="2475854"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4" name="Conector: angular 63"/>
            <p:cNvCxnSpPr>
              <a:cxnSpLocks/>
            </p:cNvCxnSpPr>
            <p:nvPr/>
          </p:nvCxnSpPr>
          <p:spPr bwMode="auto">
            <a:xfrm rot="5400000">
              <a:off x="3131999" y="2875617"/>
              <a:ext cx="1728013" cy="58736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5" name="Conector recto 64"/>
            <p:cNvCxnSpPr>
              <a:cxnSpLocks/>
            </p:cNvCxnSpPr>
            <p:nvPr/>
          </p:nvCxnSpPr>
          <p:spPr bwMode="auto">
            <a:xfrm flipH="1">
              <a:off x="839523" y="3990823"/>
              <a:ext cx="2862802" cy="4248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Conector: angular 65"/>
            <p:cNvCxnSpPr>
              <a:cxnSpLocks/>
            </p:cNvCxnSpPr>
            <p:nvPr/>
          </p:nvCxnSpPr>
          <p:spPr bwMode="auto">
            <a:xfrm flipV="1">
              <a:off x="464906" y="2735582"/>
              <a:ext cx="1076056" cy="548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7" name="Conector: angular 66"/>
            <p:cNvCxnSpPr/>
            <p:nvPr/>
          </p:nvCxnSpPr>
          <p:spPr bwMode="auto">
            <a:xfrm rot="5400000">
              <a:off x="1111872" y="3117910"/>
              <a:ext cx="818099" cy="1233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8" name="Conector: angular 67"/>
            <p:cNvCxnSpPr/>
            <p:nvPr/>
          </p:nvCxnSpPr>
          <p:spPr bwMode="auto">
            <a:xfrm rot="16200000" flipH="1">
              <a:off x="402809" y="2763250"/>
              <a:ext cx="844136" cy="74768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9" name="Conector recto 68"/>
            <p:cNvCxnSpPr>
              <a:cxnSpLocks/>
            </p:cNvCxnSpPr>
            <p:nvPr/>
          </p:nvCxnSpPr>
          <p:spPr bwMode="auto">
            <a:xfrm>
              <a:off x="464906" y="3163131"/>
              <a:ext cx="0" cy="13251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0" name="Conector recto 69"/>
            <p:cNvCxnSpPr>
              <a:cxnSpLocks/>
            </p:cNvCxnSpPr>
            <p:nvPr/>
          </p:nvCxnSpPr>
          <p:spPr bwMode="auto">
            <a:xfrm flipV="1">
              <a:off x="452573" y="3531756"/>
              <a:ext cx="386949" cy="150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 name="Conector recto 70"/>
            <p:cNvCxnSpPr/>
            <p:nvPr/>
          </p:nvCxnSpPr>
          <p:spPr bwMode="auto">
            <a:xfrm>
              <a:off x="464906" y="4488260"/>
              <a:ext cx="1362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 name="Conector recto 71"/>
            <p:cNvCxnSpPr/>
            <p:nvPr/>
          </p:nvCxnSpPr>
          <p:spPr bwMode="auto">
            <a:xfrm>
              <a:off x="2484439" y="4488260"/>
              <a:ext cx="180524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3" name="Conector recto 72"/>
            <p:cNvCxnSpPr>
              <a:cxnSpLocks/>
            </p:cNvCxnSpPr>
            <p:nvPr/>
          </p:nvCxnSpPr>
          <p:spPr bwMode="auto">
            <a:xfrm flipV="1">
              <a:off x="4289686" y="3585199"/>
              <a:ext cx="0" cy="9030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4" name="Conector recto 73"/>
            <p:cNvCxnSpPr>
              <a:cxnSpLocks/>
            </p:cNvCxnSpPr>
            <p:nvPr/>
          </p:nvCxnSpPr>
          <p:spPr bwMode="auto">
            <a:xfrm flipH="1">
              <a:off x="460282" y="4488260"/>
              <a:ext cx="4624" cy="47551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bwMode="auto">
            <a:xfrm flipV="1">
              <a:off x="464906" y="4950068"/>
              <a:ext cx="3838653" cy="28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Conector recto 75"/>
            <p:cNvCxnSpPr/>
            <p:nvPr/>
          </p:nvCxnSpPr>
          <p:spPr bwMode="auto">
            <a:xfrm>
              <a:off x="4303560" y="4488260"/>
              <a:ext cx="0" cy="45084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7075" name="CuadroTexto 20"/>
            <p:cNvSpPr txBox="1">
              <a:spLocks noChangeArrowheads="1"/>
            </p:cNvSpPr>
            <p:nvPr/>
          </p:nvSpPr>
          <p:spPr bwMode="auto">
            <a:xfrm>
              <a:off x="877" y="2199775"/>
              <a:ext cx="10563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a:t>E</a:t>
              </a:r>
              <a:r>
                <a:rPr lang="es-MX" altLang="es-MX" sz="1800"/>
                <a:t>ntrada</a:t>
              </a:r>
            </a:p>
          </p:txBody>
        </p:sp>
        <p:sp>
          <p:nvSpPr>
            <p:cNvPr id="37076" name="CuadroTexto 21"/>
            <p:cNvSpPr txBox="1">
              <a:spLocks noChangeArrowheads="1"/>
            </p:cNvSpPr>
            <p:nvPr/>
          </p:nvSpPr>
          <p:spPr bwMode="auto">
            <a:xfrm>
              <a:off x="3612540" y="3136745"/>
              <a:ext cx="9345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800" b="1"/>
                <a:t>S</a:t>
              </a:r>
              <a:r>
                <a:rPr lang="es-MX" altLang="es-MX" sz="1800"/>
                <a:t>alida</a:t>
              </a:r>
            </a:p>
          </p:txBody>
        </p:sp>
        <p:cxnSp>
          <p:nvCxnSpPr>
            <p:cNvPr id="79" name="Conector recto 78"/>
            <p:cNvCxnSpPr/>
            <p:nvPr/>
          </p:nvCxnSpPr>
          <p:spPr bwMode="auto">
            <a:xfrm>
              <a:off x="2470565" y="2699953"/>
              <a:ext cx="1569377"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37078" name="Imagen 7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850" y="2490748"/>
              <a:ext cx="436540" cy="23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79" name="Imagen 8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5217958">
              <a:off x="1481172" y="2771475"/>
              <a:ext cx="364846" cy="28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868" name="Rectángulo 83"/>
          <p:cNvSpPr>
            <a:spLocks noChangeArrowheads="1"/>
          </p:cNvSpPr>
          <p:nvPr/>
        </p:nvSpPr>
        <p:spPr bwMode="auto">
          <a:xfrm>
            <a:off x="4640263" y="158750"/>
            <a:ext cx="45497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800"/>
              <a:t>La imagen del entorno consiste en 4 vectores que se llenan con ceros y unos,</a:t>
            </a:r>
          </a:p>
        </p:txBody>
      </p:sp>
      <p:sp>
        <p:nvSpPr>
          <p:cNvPr id="85" name="Rectángulo 84"/>
          <p:cNvSpPr>
            <a:spLocks noChangeArrowheads="1"/>
          </p:cNvSpPr>
          <p:nvPr/>
        </p:nvSpPr>
        <p:spPr bwMode="auto">
          <a:xfrm>
            <a:off x="-38100" y="4121150"/>
            <a:ext cx="91932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Cuando el bigote d detecta una pared almacena 1 y cuando no detecta almacena 0, lo mismo ocurre con el otro bigote y la nariz</a:t>
            </a:r>
          </a:p>
        </p:txBody>
      </p:sp>
      <p:sp>
        <p:nvSpPr>
          <p:cNvPr id="86" name="Rectángulo 85"/>
          <p:cNvSpPr>
            <a:spLocks noChangeArrowheads="1"/>
          </p:cNvSpPr>
          <p:nvPr/>
        </p:nvSpPr>
        <p:spPr bwMode="auto">
          <a:xfrm>
            <a:off x="4630738" y="1644650"/>
            <a:ext cx="45132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el primer vector almacena el tiempo T, cada que pasa una unidad de tiempo se almacena un 1 en el vector T, </a:t>
            </a:r>
          </a:p>
        </p:txBody>
      </p:sp>
      <p:graphicFrame>
        <p:nvGraphicFramePr>
          <p:cNvPr id="87" name="Tabla 86"/>
          <p:cNvGraphicFramePr>
            <a:graphicFrameLocks noGrp="1"/>
          </p:cNvGraphicFramePr>
          <p:nvPr/>
        </p:nvGraphicFramePr>
        <p:xfrm>
          <a:off x="285750" y="5070475"/>
          <a:ext cx="4079872" cy="1606555"/>
        </p:xfrm>
        <a:graphic>
          <a:graphicData uri="http://schemas.openxmlformats.org/drawingml/2006/table">
            <a:tbl>
              <a:tblPr firstRow="1" bandRow="1">
                <a:tableStyleId>{5940675A-B579-460E-94D1-54222C63F5DA}</a:tableStyleId>
              </a:tblPr>
              <a:tblGrid>
                <a:gridCol w="509984">
                  <a:extLst>
                    <a:ext uri="{9D8B030D-6E8A-4147-A177-3AD203B41FA5}">
                      <a16:colId xmlns:a16="http://schemas.microsoft.com/office/drawing/2014/main" val="1520247425"/>
                    </a:ext>
                  </a:extLst>
                </a:gridCol>
                <a:gridCol w="509984">
                  <a:extLst>
                    <a:ext uri="{9D8B030D-6E8A-4147-A177-3AD203B41FA5}">
                      <a16:colId xmlns:a16="http://schemas.microsoft.com/office/drawing/2014/main" val="1565360956"/>
                    </a:ext>
                  </a:extLst>
                </a:gridCol>
                <a:gridCol w="509984">
                  <a:extLst>
                    <a:ext uri="{9D8B030D-6E8A-4147-A177-3AD203B41FA5}">
                      <a16:colId xmlns:a16="http://schemas.microsoft.com/office/drawing/2014/main" val="672598581"/>
                    </a:ext>
                  </a:extLst>
                </a:gridCol>
                <a:gridCol w="509984">
                  <a:extLst>
                    <a:ext uri="{9D8B030D-6E8A-4147-A177-3AD203B41FA5}">
                      <a16:colId xmlns:a16="http://schemas.microsoft.com/office/drawing/2014/main" val="1234404677"/>
                    </a:ext>
                  </a:extLst>
                </a:gridCol>
                <a:gridCol w="509984">
                  <a:extLst>
                    <a:ext uri="{9D8B030D-6E8A-4147-A177-3AD203B41FA5}">
                      <a16:colId xmlns:a16="http://schemas.microsoft.com/office/drawing/2014/main" val="1757704329"/>
                    </a:ext>
                  </a:extLst>
                </a:gridCol>
                <a:gridCol w="509984">
                  <a:extLst>
                    <a:ext uri="{9D8B030D-6E8A-4147-A177-3AD203B41FA5}">
                      <a16:colId xmlns:a16="http://schemas.microsoft.com/office/drawing/2014/main" val="3368489163"/>
                    </a:ext>
                  </a:extLst>
                </a:gridCol>
                <a:gridCol w="509984">
                  <a:extLst>
                    <a:ext uri="{9D8B030D-6E8A-4147-A177-3AD203B41FA5}">
                      <a16:colId xmlns:a16="http://schemas.microsoft.com/office/drawing/2014/main" val="3789436365"/>
                    </a:ext>
                  </a:extLst>
                </a:gridCol>
                <a:gridCol w="509984">
                  <a:extLst>
                    <a:ext uri="{9D8B030D-6E8A-4147-A177-3AD203B41FA5}">
                      <a16:colId xmlns:a16="http://schemas.microsoft.com/office/drawing/2014/main" val="1234745371"/>
                    </a:ext>
                  </a:extLst>
                </a:gridCol>
              </a:tblGrid>
              <a:tr h="417895">
                <a:tc>
                  <a:txBody>
                    <a:bodyPr/>
                    <a:lstStyle/>
                    <a:p>
                      <a:pPr algn="l"/>
                      <a:r>
                        <a:rPr lang="es-MX" sz="2000" dirty="0">
                          <a:solidFill>
                            <a:schemeClr val="tx1"/>
                          </a:solidFill>
                          <a:latin typeface="Times New Roman" panose="02020603050405020304" pitchFamily="18" charset="0"/>
                          <a:cs typeface="Times New Roman" panose="02020603050405020304" pitchFamily="18" charset="0"/>
                        </a:rPr>
                        <a:t>T</a:t>
                      </a: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a:t>
                      </a: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3577451744"/>
                  </a:ext>
                </a:extLst>
              </a:tr>
              <a:tr h="396218">
                <a:tc>
                  <a:txBody>
                    <a:bodyPr/>
                    <a:lstStyle/>
                    <a:p>
                      <a:pPr algn="l"/>
                      <a:r>
                        <a:rPr lang="es-MX" sz="2000" dirty="0" err="1">
                          <a:latin typeface="Times New Roman" panose="02020603050405020304" pitchFamily="18" charset="0"/>
                          <a:cs typeface="Times New Roman" panose="02020603050405020304" pitchFamily="18" charset="0"/>
                        </a:rPr>
                        <a:t>bd</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3743946411"/>
                  </a:ext>
                </a:extLst>
              </a:tr>
              <a:tr h="396218">
                <a:tc>
                  <a:txBody>
                    <a:bodyPr/>
                    <a:lstStyle/>
                    <a:p>
                      <a:pPr algn="l"/>
                      <a:r>
                        <a:rPr lang="es-MX" sz="2000" dirty="0" err="1">
                          <a:latin typeface="Times New Roman" panose="02020603050405020304" pitchFamily="18" charset="0"/>
                          <a:cs typeface="Times New Roman" panose="02020603050405020304" pitchFamily="18" charset="0"/>
                        </a:rPr>
                        <a:t>bi</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1574529431"/>
                  </a:ext>
                </a:extLst>
              </a:tr>
              <a:tr h="396218">
                <a:tc>
                  <a:txBody>
                    <a:bodyPr/>
                    <a:lstStyle/>
                    <a:p>
                      <a:pPr algn="l"/>
                      <a:r>
                        <a:rPr lang="es-MX" sz="2000" dirty="0">
                          <a:latin typeface="Times New Roman" panose="02020603050405020304" pitchFamily="18" charset="0"/>
                          <a:cs typeface="Times New Roman" panose="02020603050405020304" pitchFamily="18" charset="0"/>
                        </a:rPr>
                        <a:t>n</a:t>
                      </a: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3" marR="91433" marT="45710" marB="45710"/>
                </a:tc>
                <a:extLst>
                  <a:ext uri="{0D108BD9-81ED-4DB2-BD59-A6C34878D82A}">
                    <a16:rowId xmlns:a16="http://schemas.microsoft.com/office/drawing/2014/main" val="2316815225"/>
                  </a:ext>
                </a:extLst>
              </a:tr>
            </a:tbl>
          </a:graphicData>
        </a:graphic>
      </p:graphicFrame>
      <p:graphicFrame>
        <p:nvGraphicFramePr>
          <p:cNvPr id="88" name="Tabla 87"/>
          <p:cNvGraphicFramePr>
            <a:graphicFrameLocks noGrp="1"/>
          </p:cNvGraphicFramePr>
          <p:nvPr/>
        </p:nvGraphicFramePr>
        <p:xfrm>
          <a:off x="4365625" y="5076825"/>
          <a:ext cx="4024312" cy="1584400"/>
        </p:xfrm>
        <a:graphic>
          <a:graphicData uri="http://schemas.openxmlformats.org/drawingml/2006/table">
            <a:tbl>
              <a:tblPr firstRow="1" bandRow="1">
                <a:tableStyleId>{5940675A-B579-460E-94D1-54222C63F5DA}</a:tableStyleId>
              </a:tblPr>
              <a:tblGrid>
                <a:gridCol w="503039">
                  <a:extLst>
                    <a:ext uri="{9D8B030D-6E8A-4147-A177-3AD203B41FA5}">
                      <a16:colId xmlns:a16="http://schemas.microsoft.com/office/drawing/2014/main" val="1520247425"/>
                    </a:ext>
                  </a:extLst>
                </a:gridCol>
                <a:gridCol w="503039">
                  <a:extLst>
                    <a:ext uri="{9D8B030D-6E8A-4147-A177-3AD203B41FA5}">
                      <a16:colId xmlns:a16="http://schemas.microsoft.com/office/drawing/2014/main" val="1565360956"/>
                    </a:ext>
                  </a:extLst>
                </a:gridCol>
                <a:gridCol w="503039">
                  <a:extLst>
                    <a:ext uri="{9D8B030D-6E8A-4147-A177-3AD203B41FA5}">
                      <a16:colId xmlns:a16="http://schemas.microsoft.com/office/drawing/2014/main" val="672598581"/>
                    </a:ext>
                  </a:extLst>
                </a:gridCol>
                <a:gridCol w="503039">
                  <a:extLst>
                    <a:ext uri="{9D8B030D-6E8A-4147-A177-3AD203B41FA5}">
                      <a16:colId xmlns:a16="http://schemas.microsoft.com/office/drawing/2014/main" val="1234404677"/>
                    </a:ext>
                  </a:extLst>
                </a:gridCol>
                <a:gridCol w="503039">
                  <a:extLst>
                    <a:ext uri="{9D8B030D-6E8A-4147-A177-3AD203B41FA5}">
                      <a16:colId xmlns:a16="http://schemas.microsoft.com/office/drawing/2014/main" val="1757704329"/>
                    </a:ext>
                  </a:extLst>
                </a:gridCol>
                <a:gridCol w="503039">
                  <a:extLst>
                    <a:ext uri="{9D8B030D-6E8A-4147-A177-3AD203B41FA5}">
                      <a16:colId xmlns:a16="http://schemas.microsoft.com/office/drawing/2014/main" val="3368489163"/>
                    </a:ext>
                  </a:extLst>
                </a:gridCol>
                <a:gridCol w="503039">
                  <a:extLst>
                    <a:ext uri="{9D8B030D-6E8A-4147-A177-3AD203B41FA5}">
                      <a16:colId xmlns:a16="http://schemas.microsoft.com/office/drawing/2014/main" val="3789436365"/>
                    </a:ext>
                  </a:extLst>
                </a:gridCol>
                <a:gridCol w="503039">
                  <a:extLst>
                    <a:ext uri="{9D8B030D-6E8A-4147-A177-3AD203B41FA5}">
                      <a16:colId xmlns:a16="http://schemas.microsoft.com/office/drawing/2014/main" val="1234745371"/>
                    </a:ext>
                  </a:extLst>
                </a:gridCol>
              </a:tblGrid>
              <a:tr h="396081">
                <a:tc>
                  <a:txBody>
                    <a:bodyPr/>
                    <a:lstStyle/>
                    <a:p>
                      <a:pPr algn="r"/>
                      <a:endParaRPr lang="es-MX" sz="2000" dirty="0">
                        <a:solidFill>
                          <a:schemeClr val="tx1"/>
                        </a:solidFill>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3577451744"/>
                  </a:ext>
                </a:extLst>
              </a:tr>
              <a:tr h="396081">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3743946411"/>
                  </a:ext>
                </a:extLst>
              </a:tr>
              <a:tr h="396081">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1574529431"/>
                  </a:ext>
                </a:extLst>
              </a:tr>
              <a:tr h="396081">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endParaRPr lang="es-MX" sz="2000" dirty="0">
                        <a:latin typeface="Times New Roman" panose="02020603050405020304" pitchFamily="18" charset="0"/>
                        <a:cs typeface="Times New Roman" panose="02020603050405020304" pitchFamily="18" charset="0"/>
                      </a:endParaRPr>
                    </a:p>
                  </a:txBody>
                  <a:tcPr marL="91436" marR="91436" marT="45650" marB="45650"/>
                </a:tc>
                <a:extLst>
                  <a:ext uri="{0D108BD9-81ED-4DB2-BD59-A6C34878D82A}">
                    <a16:rowId xmlns:a16="http://schemas.microsoft.com/office/drawing/2014/main" val="2316815225"/>
                  </a:ext>
                </a:extLst>
              </a:tr>
            </a:tbl>
          </a:graphicData>
        </a:graphic>
      </p:graphicFrame>
      <p:graphicFrame>
        <p:nvGraphicFramePr>
          <p:cNvPr id="89" name="Tabla 88"/>
          <p:cNvGraphicFramePr>
            <a:graphicFrameLocks noGrp="1"/>
          </p:cNvGraphicFramePr>
          <p:nvPr/>
        </p:nvGraphicFramePr>
        <p:xfrm>
          <a:off x="285750" y="5064125"/>
          <a:ext cx="4079872" cy="1606555"/>
        </p:xfrm>
        <a:graphic>
          <a:graphicData uri="http://schemas.openxmlformats.org/drawingml/2006/table">
            <a:tbl>
              <a:tblPr firstRow="1" bandRow="1">
                <a:tableStyleId>{5940675A-B579-460E-94D1-54222C63F5DA}</a:tableStyleId>
              </a:tblPr>
              <a:tblGrid>
                <a:gridCol w="509984">
                  <a:extLst>
                    <a:ext uri="{9D8B030D-6E8A-4147-A177-3AD203B41FA5}">
                      <a16:colId xmlns:a16="http://schemas.microsoft.com/office/drawing/2014/main" val="1520247425"/>
                    </a:ext>
                  </a:extLst>
                </a:gridCol>
                <a:gridCol w="509984">
                  <a:extLst>
                    <a:ext uri="{9D8B030D-6E8A-4147-A177-3AD203B41FA5}">
                      <a16:colId xmlns:a16="http://schemas.microsoft.com/office/drawing/2014/main" val="1565360956"/>
                    </a:ext>
                  </a:extLst>
                </a:gridCol>
                <a:gridCol w="509984">
                  <a:extLst>
                    <a:ext uri="{9D8B030D-6E8A-4147-A177-3AD203B41FA5}">
                      <a16:colId xmlns:a16="http://schemas.microsoft.com/office/drawing/2014/main" val="672598581"/>
                    </a:ext>
                  </a:extLst>
                </a:gridCol>
                <a:gridCol w="509984">
                  <a:extLst>
                    <a:ext uri="{9D8B030D-6E8A-4147-A177-3AD203B41FA5}">
                      <a16:colId xmlns:a16="http://schemas.microsoft.com/office/drawing/2014/main" val="1234404677"/>
                    </a:ext>
                  </a:extLst>
                </a:gridCol>
                <a:gridCol w="509984">
                  <a:extLst>
                    <a:ext uri="{9D8B030D-6E8A-4147-A177-3AD203B41FA5}">
                      <a16:colId xmlns:a16="http://schemas.microsoft.com/office/drawing/2014/main" val="1757704329"/>
                    </a:ext>
                  </a:extLst>
                </a:gridCol>
                <a:gridCol w="509984">
                  <a:extLst>
                    <a:ext uri="{9D8B030D-6E8A-4147-A177-3AD203B41FA5}">
                      <a16:colId xmlns:a16="http://schemas.microsoft.com/office/drawing/2014/main" val="3368489163"/>
                    </a:ext>
                  </a:extLst>
                </a:gridCol>
                <a:gridCol w="509984">
                  <a:extLst>
                    <a:ext uri="{9D8B030D-6E8A-4147-A177-3AD203B41FA5}">
                      <a16:colId xmlns:a16="http://schemas.microsoft.com/office/drawing/2014/main" val="3789436365"/>
                    </a:ext>
                  </a:extLst>
                </a:gridCol>
                <a:gridCol w="509984">
                  <a:extLst>
                    <a:ext uri="{9D8B030D-6E8A-4147-A177-3AD203B41FA5}">
                      <a16:colId xmlns:a16="http://schemas.microsoft.com/office/drawing/2014/main" val="1234745371"/>
                    </a:ext>
                  </a:extLst>
                </a:gridCol>
              </a:tblGrid>
              <a:tr h="417895">
                <a:tc>
                  <a:txBody>
                    <a:bodyPr/>
                    <a:lstStyle/>
                    <a:p>
                      <a:pPr algn="l"/>
                      <a:r>
                        <a:rPr lang="es-MX" sz="2000" dirty="0">
                          <a:latin typeface="Times New Roman" panose="02020603050405020304" pitchFamily="18" charset="0"/>
                          <a:cs typeface="Times New Roman" panose="02020603050405020304" pitchFamily="18" charset="0"/>
                        </a:rPr>
                        <a:t>T</a:t>
                      </a:r>
                      <a:endParaRPr lang="es-MX" sz="2000" dirty="0">
                        <a:solidFill>
                          <a:schemeClr val="tx1"/>
                        </a:solidFill>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1</a:t>
                      </a: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a:t>
                      </a: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1</a:t>
                      </a:r>
                    </a:p>
                  </a:txBody>
                  <a:tcPr marL="91433" marR="91433" marT="45710" marB="45710"/>
                </a:tc>
                <a:extLst>
                  <a:ext uri="{0D108BD9-81ED-4DB2-BD59-A6C34878D82A}">
                    <a16:rowId xmlns:a16="http://schemas.microsoft.com/office/drawing/2014/main" val="3577451744"/>
                  </a:ext>
                </a:extLst>
              </a:tr>
              <a:tr h="396218">
                <a:tc>
                  <a:txBody>
                    <a:bodyPr/>
                    <a:lstStyle/>
                    <a:p>
                      <a:pPr algn="l"/>
                      <a:r>
                        <a:rPr lang="es-MX" sz="2000" dirty="0" err="1">
                          <a:latin typeface="Times New Roman" panose="02020603050405020304" pitchFamily="18" charset="0"/>
                          <a:cs typeface="Times New Roman" panose="02020603050405020304" pitchFamily="18" charset="0"/>
                        </a:rPr>
                        <a:t>bd</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s-MX" sz="2000">
                          <a:latin typeface="Times New Roman" panose="02020603050405020304" pitchFamily="18" charset="0"/>
                          <a:cs typeface="Times New Roman" panose="02020603050405020304" pitchFamily="18" charset="0"/>
                        </a:rPr>
                        <a:t>….</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3743946411"/>
                  </a:ext>
                </a:extLst>
              </a:tr>
              <a:tr h="396218">
                <a:tc>
                  <a:txBody>
                    <a:bodyPr/>
                    <a:lstStyle/>
                    <a:p>
                      <a:pPr algn="l"/>
                      <a:r>
                        <a:rPr lang="es-MX" sz="2000" dirty="0" err="1">
                          <a:latin typeface="Times New Roman" panose="02020603050405020304" pitchFamily="18" charset="0"/>
                          <a:cs typeface="Times New Roman" panose="02020603050405020304" pitchFamily="18" charset="0"/>
                        </a:rPr>
                        <a:t>bi</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es-MX" sz="2000">
                          <a:latin typeface="Times New Roman" panose="02020603050405020304" pitchFamily="18" charset="0"/>
                          <a:cs typeface="Times New Roman" panose="02020603050405020304" pitchFamily="18" charset="0"/>
                        </a:rPr>
                        <a:t>….</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1574529431"/>
                  </a:ext>
                </a:extLst>
              </a:tr>
              <a:tr h="396218">
                <a:tc>
                  <a:txBody>
                    <a:bodyPr/>
                    <a:lstStyle/>
                    <a:p>
                      <a:pPr algn="l"/>
                      <a:r>
                        <a:rPr lang="es-MX" sz="2000" dirty="0">
                          <a:latin typeface="Times New Roman" panose="02020603050405020304" pitchFamily="18" charset="0"/>
                          <a:cs typeface="Times New Roman" panose="02020603050405020304" pitchFamily="18" charset="0"/>
                        </a:rPr>
                        <a:t>n</a:t>
                      </a: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3" marR="91433" marT="45710" marB="45710"/>
                </a:tc>
                <a:tc>
                  <a:txBody>
                    <a:bodyPr/>
                    <a:lstStyle/>
                    <a:p>
                      <a:pPr algn="r"/>
                      <a:r>
                        <a:rPr lang="es-MX" sz="2000" dirty="0">
                          <a:latin typeface="Times New Roman" panose="02020603050405020304" pitchFamily="18" charset="0"/>
                          <a:cs typeface="Times New Roman" panose="02020603050405020304" pitchFamily="18" charset="0"/>
                        </a:rPr>
                        <a:t>0</a:t>
                      </a:r>
                    </a:p>
                  </a:txBody>
                  <a:tcPr marL="91433" marR="91433" marT="45710" marB="45710"/>
                </a:tc>
                <a:extLst>
                  <a:ext uri="{0D108BD9-81ED-4DB2-BD59-A6C34878D82A}">
                    <a16:rowId xmlns:a16="http://schemas.microsoft.com/office/drawing/2014/main" val="2316815225"/>
                  </a:ext>
                </a:extLst>
              </a:tr>
            </a:tbl>
          </a:graphicData>
        </a:graphic>
      </p:graphicFrame>
      <p:graphicFrame>
        <p:nvGraphicFramePr>
          <p:cNvPr id="90" name="Tabla 89"/>
          <p:cNvGraphicFramePr>
            <a:graphicFrameLocks noGrp="1"/>
          </p:cNvGraphicFramePr>
          <p:nvPr/>
        </p:nvGraphicFramePr>
        <p:xfrm>
          <a:off x="4365625" y="5070475"/>
          <a:ext cx="4024312" cy="1584400"/>
        </p:xfrm>
        <a:graphic>
          <a:graphicData uri="http://schemas.openxmlformats.org/drawingml/2006/table">
            <a:tbl>
              <a:tblPr firstRow="1" bandRow="1">
                <a:tableStyleId>{5940675A-B579-460E-94D1-54222C63F5DA}</a:tableStyleId>
              </a:tblPr>
              <a:tblGrid>
                <a:gridCol w="503039">
                  <a:extLst>
                    <a:ext uri="{9D8B030D-6E8A-4147-A177-3AD203B41FA5}">
                      <a16:colId xmlns:a16="http://schemas.microsoft.com/office/drawing/2014/main" val="1520247425"/>
                    </a:ext>
                  </a:extLst>
                </a:gridCol>
                <a:gridCol w="503039">
                  <a:extLst>
                    <a:ext uri="{9D8B030D-6E8A-4147-A177-3AD203B41FA5}">
                      <a16:colId xmlns:a16="http://schemas.microsoft.com/office/drawing/2014/main" val="1565360956"/>
                    </a:ext>
                  </a:extLst>
                </a:gridCol>
                <a:gridCol w="503039">
                  <a:extLst>
                    <a:ext uri="{9D8B030D-6E8A-4147-A177-3AD203B41FA5}">
                      <a16:colId xmlns:a16="http://schemas.microsoft.com/office/drawing/2014/main" val="672598581"/>
                    </a:ext>
                  </a:extLst>
                </a:gridCol>
                <a:gridCol w="503039">
                  <a:extLst>
                    <a:ext uri="{9D8B030D-6E8A-4147-A177-3AD203B41FA5}">
                      <a16:colId xmlns:a16="http://schemas.microsoft.com/office/drawing/2014/main" val="1234404677"/>
                    </a:ext>
                  </a:extLst>
                </a:gridCol>
                <a:gridCol w="503039">
                  <a:extLst>
                    <a:ext uri="{9D8B030D-6E8A-4147-A177-3AD203B41FA5}">
                      <a16:colId xmlns:a16="http://schemas.microsoft.com/office/drawing/2014/main" val="1757704329"/>
                    </a:ext>
                  </a:extLst>
                </a:gridCol>
                <a:gridCol w="503039">
                  <a:extLst>
                    <a:ext uri="{9D8B030D-6E8A-4147-A177-3AD203B41FA5}">
                      <a16:colId xmlns:a16="http://schemas.microsoft.com/office/drawing/2014/main" val="3368489163"/>
                    </a:ext>
                  </a:extLst>
                </a:gridCol>
                <a:gridCol w="503039">
                  <a:extLst>
                    <a:ext uri="{9D8B030D-6E8A-4147-A177-3AD203B41FA5}">
                      <a16:colId xmlns:a16="http://schemas.microsoft.com/office/drawing/2014/main" val="3789436365"/>
                    </a:ext>
                  </a:extLst>
                </a:gridCol>
                <a:gridCol w="503039">
                  <a:extLst>
                    <a:ext uri="{9D8B030D-6E8A-4147-A177-3AD203B41FA5}">
                      <a16:colId xmlns:a16="http://schemas.microsoft.com/office/drawing/2014/main" val="1234745371"/>
                    </a:ext>
                  </a:extLst>
                </a:gridCol>
              </a:tblGrid>
              <a:tr h="396081">
                <a:tc>
                  <a:txBody>
                    <a:bodyPr/>
                    <a:lstStyle/>
                    <a:p>
                      <a:pPr algn="r"/>
                      <a:r>
                        <a:rPr lang="es-MX" sz="2000">
                          <a:solidFill>
                            <a:schemeClr val="tx1"/>
                          </a:solidFill>
                          <a:latin typeface="Times New Roman" panose="02020603050405020304" pitchFamily="18" charset="0"/>
                          <a:cs typeface="Times New Roman" panose="02020603050405020304" pitchFamily="18" charset="0"/>
                        </a:rPr>
                        <a:t>1</a:t>
                      </a:r>
                      <a:endParaRPr lang="es-MX" sz="2000" dirty="0">
                        <a:solidFill>
                          <a:schemeClr val="tx1"/>
                        </a:solidFill>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1</a:t>
                      </a: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3577451744"/>
                  </a:ext>
                </a:extLst>
              </a:tr>
              <a:tr h="396081">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3743946411"/>
                  </a:ext>
                </a:extLst>
              </a:tr>
              <a:tr h="396081">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1574529431"/>
                  </a:ext>
                </a:extLst>
              </a:tr>
              <a:tr h="396081">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1</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0</a:t>
                      </a:r>
                    </a:p>
                  </a:txBody>
                  <a:tcPr marL="91436" marR="91436" marT="45650" marB="45650"/>
                </a:tc>
                <a:tc>
                  <a:txBody>
                    <a:bodyPr/>
                    <a:lstStyle/>
                    <a:p>
                      <a:pPr algn="r"/>
                      <a:r>
                        <a:rPr lang="es-MX" sz="2000">
                          <a:latin typeface="Times New Roman" panose="02020603050405020304" pitchFamily="18" charset="0"/>
                          <a:cs typeface="Times New Roman" panose="02020603050405020304" pitchFamily="18" charset="0"/>
                        </a:rPr>
                        <a:t>0</a:t>
                      </a:r>
                      <a:endParaRPr lang="es-MX" sz="2000" dirty="0">
                        <a:latin typeface="Times New Roman" panose="02020603050405020304" pitchFamily="18" charset="0"/>
                        <a:cs typeface="Times New Roman" panose="02020603050405020304" pitchFamily="18" charset="0"/>
                      </a:endParaRPr>
                    </a:p>
                  </a:txBody>
                  <a:tcPr marL="91436" marR="91436" marT="45650" marB="45650"/>
                </a:tc>
                <a:tc>
                  <a:txBody>
                    <a:bodyPr/>
                    <a:lstStyle/>
                    <a:p>
                      <a:pPr algn="r"/>
                      <a:r>
                        <a:rPr lang="es-MX" sz="2000" dirty="0">
                          <a:latin typeface="Times New Roman" panose="02020603050405020304" pitchFamily="18" charset="0"/>
                          <a:cs typeface="Times New Roman" panose="02020603050405020304" pitchFamily="18" charset="0"/>
                        </a:rPr>
                        <a:t>….</a:t>
                      </a:r>
                    </a:p>
                  </a:txBody>
                  <a:tcPr marL="91436" marR="91436" marT="45650" marB="45650"/>
                </a:tc>
                <a:extLst>
                  <a:ext uri="{0D108BD9-81ED-4DB2-BD59-A6C34878D82A}">
                    <a16:rowId xmlns:a16="http://schemas.microsoft.com/office/drawing/2014/main" val="2316815225"/>
                  </a:ext>
                </a:extLst>
              </a:tr>
            </a:tbl>
          </a:graphicData>
        </a:graphic>
      </p:graphicFrame>
    </p:spTree>
    <p:extLst>
      <p:ext uri="{BB962C8B-B14F-4D97-AF65-F5344CB8AC3E}">
        <p14:creationId xmlns:p14="http://schemas.microsoft.com/office/powerpoint/2010/main" val="8532837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85" grpId="0"/>
      <p:bldP spid="8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ángulo 1"/>
          <p:cNvSpPr>
            <a:spLocks noChangeArrowheads="1"/>
          </p:cNvSpPr>
          <p:nvPr/>
        </p:nvSpPr>
        <p:spPr bwMode="auto">
          <a:xfrm>
            <a:off x="0" y="0"/>
            <a:ext cx="9144000"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El primer topo de nuestro grupo de investigación fue construido por estudiantes investigadores de la Licenciatura en Ciencias de la Informática de la </a:t>
            </a:r>
            <a:r>
              <a:rPr lang="es-MX" altLang="es-MX" dirty="0" err="1"/>
              <a:t>UPIICSA</a:t>
            </a:r>
            <a:r>
              <a:rPr lang="es-MX" altLang="es-MX" dirty="0"/>
              <a:t> del </a:t>
            </a:r>
            <a:r>
              <a:rPr lang="es-MX" altLang="es-MX" dirty="0" err="1"/>
              <a:t>IPN</a:t>
            </a:r>
            <a:r>
              <a:rPr lang="es-MX" altLang="es-MX" dirty="0"/>
              <a:t> en 1990.</a:t>
            </a:r>
          </a:p>
          <a:p>
            <a:endParaRPr lang="es-MX" altLang="es-MX" sz="1000" dirty="0"/>
          </a:p>
          <a:p>
            <a:r>
              <a:rPr lang="es-MX" altLang="es-MX" dirty="0"/>
              <a:t>El método para recorrer el laberinto y construir la imagen de la realidad consistía básicamente en lo siguiente:</a:t>
            </a:r>
          </a:p>
          <a:p>
            <a:endParaRPr lang="es-MX" altLang="es-MX" sz="1000" dirty="0"/>
          </a:p>
          <a:p>
            <a:pPr lvl="1"/>
            <a:r>
              <a:rPr lang="es-MX" altLang="es-MX" dirty="0"/>
              <a:t>Mientras alguno de los bigotes detectara pared y la nariz no continuaba caminando </a:t>
            </a:r>
          </a:p>
          <a:p>
            <a:pPr lvl="1"/>
            <a:r>
              <a:rPr lang="es-MX" altLang="es-MX" dirty="0"/>
              <a:t>Cuando la nariz detectaba pared </a:t>
            </a:r>
          </a:p>
          <a:p>
            <a:pPr lvl="2"/>
            <a:r>
              <a:rPr lang="es-MX" altLang="es-MX" dirty="0"/>
              <a:t>Si los dos bigotes detectaban pared comenzaba a retroceder hasta que alguno no detectara pared</a:t>
            </a:r>
          </a:p>
          <a:p>
            <a:pPr lvl="2"/>
            <a:r>
              <a:rPr lang="es-MX" altLang="es-MX" dirty="0"/>
              <a:t>Si solo uno de los dos bigotes no detectaba pared giraba hacia ese lado</a:t>
            </a:r>
          </a:p>
          <a:p>
            <a:pPr lvl="2"/>
            <a:r>
              <a:rPr lang="es-MX" altLang="es-MX" dirty="0"/>
              <a:t>Si los dos bigotes no detectaban pared, giraba a la derecha o a la izquierda </a:t>
            </a:r>
            <a:r>
              <a:rPr lang="es-MX" altLang="es-MX" sz="1800" dirty="0"/>
              <a:t>(dependiendo del método de recorrido fijado por los diseñadores)</a:t>
            </a:r>
          </a:p>
          <a:p>
            <a:pPr lvl="1"/>
            <a:r>
              <a:rPr lang="es-MX" altLang="es-MX" dirty="0"/>
              <a:t>Y así hasta que llegaban al final</a:t>
            </a:r>
          </a:p>
          <a:p>
            <a:endParaRPr lang="es-MX" altLang="es-MX" sz="1000" dirty="0"/>
          </a:p>
          <a:p>
            <a:r>
              <a:rPr lang="es-MX" altLang="es-MX" dirty="0"/>
              <a:t>A la información resultante en los vectores se les aplicaba Algebra Lingüística para simplificar y encontrar el mejor recorrido.</a:t>
            </a:r>
          </a:p>
        </p:txBody>
      </p:sp>
    </p:spTree>
    <p:extLst>
      <p:ext uri="{BB962C8B-B14F-4D97-AF65-F5344CB8AC3E}">
        <p14:creationId xmlns:p14="http://schemas.microsoft.com/office/powerpoint/2010/main" val="32334023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0037" y="295900"/>
            <a:ext cx="7929563" cy="1754326"/>
          </a:xfrm>
          <a:prstGeom prst="rect">
            <a:avLst/>
          </a:prstGeom>
        </p:spPr>
        <p:txBody>
          <a:bodyPr wrap="square">
            <a:spAutoFit/>
          </a:bodyPr>
          <a:lstStyle/>
          <a:p>
            <a:r>
              <a:rPr lang="es-MX" altLang="es-MX" sz="5400" b="1" dirty="0"/>
              <a:t>Recorrido </a:t>
            </a:r>
          </a:p>
          <a:p>
            <a:pPr lvl="1"/>
            <a:r>
              <a:rPr lang="es-MX" altLang="es-MX" sz="5400" b="1" dirty="0"/>
              <a:t>de espacios con objetos</a:t>
            </a:r>
            <a:endParaRPr lang="es-MX" sz="5400" b="1" dirty="0"/>
          </a:p>
        </p:txBody>
      </p:sp>
      <p:sp>
        <p:nvSpPr>
          <p:cNvPr id="3" name="Rectángulo 2"/>
          <p:cNvSpPr/>
          <p:nvPr/>
        </p:nvSpPr>
        <p:spPr>
          <a:xfrm>
            <a:off x="300037" y="2171363"/>
            <a:ext cx="8615362" cy="3262432"/>
          </a:xfrm>
          <a:prstGeom prst="rect">
            <a:avLst/>
          </a:prstGeom>
        </p:spPr>
        <p:txBody>
          <a:bodyPr wrap="square">
            <a:spAutoFit/>
          </a:bodyPr>
          <a:lstStyle/>
          <a:p>
            <a:r>
              <a:rPr lang="es-MX" altLang="es-MX" sz="2800" dirty="0"/>
              <a:t>Los espacios en general no están vacíos, tienen objetos, obstáculos y marcas o cosas que permiten distinguir entre los diferentes lugares del espacio, </a:t>
            </a:r>
          </a:p>
          <a:p>
            <a:endParaRPr lang="es-MX" altLang="es-MX" sz="1000" dirty="0"/>
          </a:p>
          <a:p>
            <a:r>
              <a:rPr lang="es-MX" altLang="es-MX" sz="2800" dirty="0"/>
              <a:t>por lo que en general la idea es que el sistema también perciba estos objetos, los integre a su imagen del entorno, los manipule y los use para navegar en el espacio y tomar decisiones</a:t>
            </a:r>
            <a:endParaRPr lang="es-MX" sz="2800" dirty="0"/>
          </a:p>
        </p:txBody>
      </p:sp>
    </p:spTree>
    <p:extLst>
      <p:ext uri="{BB962C8B-B14F-4D97-AF65-F5344CB8AC3E}">
        <p14:creationId xmlns:p14="http://schemas.microsoft.com/office/powerpoint/2010/main" val="37729909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3" name="Rectángulo 2"/>
          <p:cNvSpPr/>
          <p:nvPr/>
        </p:nvSpPr>
        <p:spPr>
          <a:xfrm>
            <a:off x="0" y="5186891"/>
            <a:ext cx="9144000" cy="892552"/>
          </a:xfrm>
          <a:prstGeom prst="rect">
            <a:avLst/>
          </a:prstGeom>
        </p:spPr>
        <p:txBody>
          <a:bodyPr wrap="square">
            <a:spAutoFit/>
          </a:bodyPr>
          <a:lstStyle/>
          <a:p>
            <a:r>
              <a:rPr lang="es-MX" dirty="0"/>
              <a:t>Auto "inteligente" recorre mil 700 kilómetros en carreteras mexicanas</a:t>
            </a:r>
          </a:p>
          <a:p>
            <a:r>
              <a:rPr lang="es-MX" sz="1400" dirty="0"/>
              <a:t> </a:t>
            </a:r>
            <a:r>
              <a:rPr lang="es-MX" sz="1400" dirty="0">
                <a:hlinkClick r:id="rId5"/>
              </a:rPr>
              <a:t>La Jornada</a:t>
            </a:r>
            <a:r>
              <a:rPr lang="es-MX" sz="1400" dirty="0"/>
              <a:t>, Ciudad de México, 20 de octubre de 2015. El vehículo </a:t>
            </a:r>
            <a:r>
              <a:rPr lang="es-MX" sz="1400" dirty="0" err="1"/>
              <a:t>AutoNOMOS</a:t>
            </a:r>
            <a:r>
              <a:rPr lang="es-MX" sz="1400" dirty="0"/>
              <a:t>, recorrió cuatro estados de la República. </a:t>
            </a:r>
            <a:r>
              <a:rPr lang="es-MX" sz="1400" dirty="0">
                <a:hlinkClick r:id="rId6"/>
              </a:rPr>
              <a:t>https://www.youtube.com/watch?v=ijx3YtNROPU</a:t>
            </a:r>
            <a:endParaRPr lang="es-MX" sz="1400" dirty="0"/>
          </a:p>
        </p:txBody>
      </p:sp>
      <p:sp>
        <p:nvSpPr>
          <p:cNvPr id="4" name="Rectángulo 3"/>
          <p:cNvSpPr/>
          <p:nvPr/>
        </p:nvSpPr>
        <p:spPr>
          <a:xfrm>
            <a:off x="-16934" y="6055102"/>
            <a:ext cx="9144000" cy="707886"/>
          </a:xfrm>
          <a:prstGeom prst="rect">
            <a:avLst/>
          </a:prstGeom>
        </p:spPr>
        <p:txBody>
          <a:bodyPr wrap="square">
            <a:spAutoFit/>
          </a:bodyPr>
          <a:lstStyle/>
          <a:p>
            <a:r>
              <a:rPr lang="es-MX" sz="2000" dirty="0"/>
              <a:t>Raúl Rojas González    </a:t>
            </a:r>
            <a:r>
              <a:rPr lang="es-MX" sz="2000" dirty="0" err="1"/>
              <a:t>Freie</a:t>
            </a:r>
            <a:r>
              <a:rPr lang="es-MX" sz="2000" dirty="0"/>
              <a:t> </a:t>
            </a:r>
            <a:r>
              <a:rPr lang="es-MX" sz="2000" dirty="0" err="1"/>
              <a:t>Universität</a:t>
            </a:r>
            <a:r>
              <a:rPr lang="es-MX" sz="2000" dirty="0"/>
              <a:t> </a:t>
            </a:r>
            <a:r>
              <a:rPr lang="es-MX" sz="2000" dirty="0" err="1"/>
              <a:t>Berlin</a:t>
            </a:r>
            <a:r>
              <a:rPr lang="es-MX" sz="2000" dirty="0"/>
              <a:t>   </a:t>
            </a:r>
            <a:r>
              <a:rPr lang="es-ES" altLang="es-MX" sz="2000" dirty="0">
                <a:solidFill>
                  <a:srgbClr val="000000"/>
                </a:solidFill>
              </a:rPr>
              <a:t>(Universidad Libre de Berlín)</a:t>
            </a:r>
          </a:p>
          <a:p>
            <a:r>
              <a:rPr lang="es-MX" sz="2000" dirty="0">
                <a:hlinkClick r:id="rId7"/>
              </a:rPr>
              <a:t>http://dcis.inf.fu-berlin.de/rojas/</a:t>
            </a:r>
            <a:r>
              <a:rPr lang="es-MX" sz="2000" dirty="0"/>
              <a:t>      </a:t>
            </a:r>
            <a:r>
              <a:rPr lang="es-MX" sz="2000" dirty="0" err="1">
                <a:hlinkClick r:id="rId8"/>
              </a:rPr>
              <a:t>Autonomous</a:t>
            </a:r>
            <a:r>
              <a:rPr lang="es-MX" sz="2000" dirty="0">
                <a:hlinkClick r:id="rId8"/>
              </a:rPr>
              <a:t> Cars </a:t>
            </a:r>
            <a:r>
              <a:rPr lang="es-MX" sz="2000" dirty="0" err="1">
                <a:hlinkClick r:id="rId8"/>
              </a:rPr>
              <a:t>from</a:t>
            </a:r>
            <a:r>
              <a:rPr lang="es-MX" sz="2000" dirty="0">
                <a:hlinkClick r:id="rId8"/>
              </a:rPr>
              <a:t> </a:t>
            </a:r>
            <a:r>
              <a:rPr lang="es-MX" sz="2000" dirty="0" err="1">
                <a:hlinkClick r:id="rId8"/>
              </a:rPr>
              <a:t>Berlin</a:t>
            </a:r>
            <a:endParaRPr lang="es-MX" sz="2000" dirty="0"/>
          </a:p>
        </p:txBody>
      </p:sp>
      <p:pic>
        <p:nvPicPr>
          <p:cNvPr id="5" name="5b Auto inteligente recorre mil 700 kilómetros en carreteras mexicana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 y="-28576"/>
            <a:ext cx="9127067" cy="5215467"/>
          </a:xfrm>
          <a:prstGeom prst="rect">
            <a:avLst/>
          </a:prstGeom>
        </p:spPr>
      </p:pic>
    </p:spTree>
    <p:extLst>
      <p:ext uri="{BB962C8B-B14F-4D97-AF65-F5344CB8AC3E}">
        <p14:creationId xmlns:p14="http://schemas.microsoft.com/office/powerpoint/2010/main" val="24366549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ángulo 1"/>
          <p:cNvSpPr>
            <a:spLocks noChangeArrowheads="1"/>
          </p:cNvSpPr>
          <p:nvPr/>
        </p:nvSpPr>
        <p:spPr bwMode="auto">
          <a:xfrm>
            <a:off x="187994" y="2026782"/>
            <a:ext cx="7493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err="1">
                <a:solidFill>
                  <a:srgbClr val="000000"/>
                </a:solidFill>
                <a:cs typeface="Times New Roman" panose="02020603050405020304" pitchFamily="18" charset="0"/>
              </a:rPr>
              <a:t>CIC</a:t>
            </a:r>
            <a:r>
              <a:rPr lang="es-MX" altLang="es-MX" dirty="0">
                <a:solidFill>
                  <a:srgbClr val="000000"/>
                </a:solidFill>
                <a:cs typeface="Times New Roman" panose="02020603050405020304" pitchFamily="18" charset="0"/>
              </a:rPr>
              <a:t> del </a:t>
            </a:r>
            <a:r>
              <a:rPr lang="es-MX" altLang="es-MX" dirty="0" err="1">
                <a:solidFill>
                  <a:srgbClr val="000000"/>
                </a:solidFill>
                <a:cs typeface="Times New Roman" panose="02020603050405020304" pitchFamily="18" charset="0"/>
              </a:rPr>
              <a:t>IPN</a:t>
            </a:r>
            <a:endParaRPr lang="es-ES" altLang="es-MX" dirty="0">
              <a:solidFill>
                <a:srgbClr val="000000"/>
              </a:solidFill>
              <a:cs typeface="Times New Roman" panose="02020603050405020304" pitchFamily="18" charset="0"/>
            </a:endParaRPr>
          </a:p>
        </p:txBody>
      </p:sp>
      <p:sp>
        <p:nvSpPr>
          <p:cNvPr id="40963" name="Rectángulo 1"/>
          <p:cNvSpPr>
            <a:spLocks noChangeArrowheads="1"/>
          </p:cNvSpPr>
          <p:nvPr/>
        </p:nvSpPr>
        <p:spPr bwMode="auto">
          <a:xfrm>
            <a:off x="0" y="0"/>
            <a:ext cx="3409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200" b="1" dirty="0">
                <a:cs typeface="Times New Roman" panose="02020603050405020304" pitchFamily="18" charset="0"/>
              </a:rPr>
              <a:t>Algunos ejemplos:</a:t>
            </a:r>
            <a:endParaRPr lang="es-ES" altLang="es-MX" sz="3200" b="1" dirty="0">
              <a:cs typeface="Times New Roman" panose="02020603050405020304" pitchFamily="18" charset="0"/>
            </a:endParaRPr>
          </a:p>
        </p:txBody>
      </p:sp>
      <p:sp>
        <p:nvSpPr>
          <p:cNvPr id="4" name="Rectángulo 1"/>
          <p:cNvSpPr>
            <a:spLocks noChangeArrowheads="1"/>
          </p:cNvSpPr>
          <p:nvPr/>
        </p:nvSpPr>
        <p:spPr bwMode="auto">
          <a:xfrm>
            <a:off x="187994" y="519907"/>
            <a:ext cx="8686800" cy="1614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106000"/>
              </a:lnSpc>
            </a:pPr>
            <a:r>
              <a:rPr lang="es-ES" altLang="es-MX" dirty="0" err="1">
                <a:solidFill>
                  <a:srgbClr val="000000"/>
                </a:solidFill>
                <a:cs typeface="Times New Roman" panose="02020603050405020304" pitchFamily="18" charset="0"/>
              </a:rPr>
              <a:t>ESCOM</a:t>
            </a:r>
            <a:r>
              <a:rPr lang="es-ES" altLang="es-MX" dirty="0">
                <a:solidFill>
                  <a:srgbClr val="000000"/>
                </a:solidFill>
                <a:cs typeface="Times New Roman" panose="02020603050405020304" pitchFamily="18" charset="0"/>
              </a:rPr>
              <a:t> del </a:t>
            </a:r>
            <a:r>
              <a:rPr lang="es-ES" altLang="es-MX" dirty="0" err="1">
                <a:solidFill>
                  <a:srgbClr val="000000"/>
                </a:solidFill>
                <a:cs typeface="Times New Roman" panose="02020603050405020304" pitchFamily="18" charset="0"/>
              </a:rPr>
              <a:t>IPN</a:t>
            </a:r>
            <a:endParaRPr lang="es-ES" altLang="es-MX" dirty="0">
              <a:solidFill>
                <a:srgbClr val="000000"/>
              </a:solidFill>
              <a:cs typeface="Times New Roman" panose="02020603050405020304" pitchFamily="18" charset="0"/>
            </a:endParaRPr>
          </a:p>
          <a:p>
            <a:pPr>
              <a:lnSpc>
                <a:spcPct val="106000"/>
              </a:lnSpc>
            </a:pPr>
            <a:r>
              <a:rPr lang="es-ES" altLang="es-MX" dirty="0">
                <a:solidFill>
                  <a:srgbClr val="000000"/>
                </a:solidFill>
                <a:cs typeface="Times New Roman" panose="02020603050405020304" pitchFamily="18" charset="0"/>
              </a:rPr>
              <a:t>Propuesta de Tesis de Maestría</a:t>
            </a:r>
          </a:p>
          <a:p>
            <a:r>
              <a:rPr lang="es-MX" altLang="es-MX" dirty="0"/>
              <a:t>Ing. José Manuel Mejía Perales</a:t>
            </a:r>
          </a:p>
          <a:p>
            <a:r>
              <a:rPr lang="es-MX" altLang="es-MX" dirty="0"/>
              <a:t>Estudio de la incertidumbre en los sistemas conscientes del contexto.</a:t>
            </a:r>
          </a:p>
        </p:txBody>
      </p:sp>
    </p:spTree>
    <p:extLst>
      <p:ext uri="{BB962C8B-B14F-4D97-AF65-F5344CB8AC3E}">
        <p14:creationId xmlns:p14="http://schemas.microsoft.com/office/powerpoint/2010/main" val="630614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72965" y="2661931"/>
            <a:ext cx="8198069" cy="3714799"/>
          </a:xfrm>
          <a:prstGeom prst="rect">
            <a:avLst/>
          </a:prstGeom>
        </p:spPr>
        <p:txBody>
          <a:bodyPr wrap="square">
            <a:spAutoFit/>
          </a:bodyPr>
          <a:lstStyle/>
          <a:p>
            <a:pPr algn="ctr">
              <a:lnSpc>
                <a:spcPct val="107000"/>
              </a:lnSpc>
              <a:spcAft>
                <a:spcPts val="0"/>
              </a:spcAft>
            </a:pPr>
            <a:r>
              <a:rPr lang="es-ES" sz="4400" dirty="0">
                <a:latin typeface="+mn-lt"/>
                <a:ea typeface="Calibri" panose="020F0502020204030204" pitchFamily="34" charset="0"/>
                <a:cs typeface="Times New Roman" panose="02020603050405020304" pitchFamily="18" charset="0"/>
              </a:rPr>
              <a:t>Conciencia </a:t>
            </a:r>
            <a:endParaRPr lang="es-MX" sz="4400"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400" dirty="0">
                <a:latin typeface="+mn-lt"/>
                <a:ea typeface="Calibri" panose="020F0502020204030204" pitchFamily="34" charset="0"/>
                <a:cs typeface="Times New Roman" panose="02020603050405020304" pitchFamily="18" charset="0"/>
              </a:rPr>
              <a:t>de la realidad </a:t>
            </a:r>
            <a:endParaRPr lang="es-MX" sz="4400"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400" dirty="0">
                <a:latin typeface="+mn-lt"/>
                <a:ea typeface="Calibri" panose="020F0502020204030204" pitchFamily="34" charset="0"/>
                <a:cs typeface="Times New Roman" panose="02020603050405020304" pitchFamily="18" charset="0"/>
              </a:rPr>
              <a:t>de los demás </a:t>
            </a:r>
            <a:endParaRPr lang="es-MX" sz="4400"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400" dirty="0">
                <a:latin typeface="+mn-lt"/>
                <a:ea typeface="Calibri" panose="020F0502020204030204" pitchFamily="34" charset="0"/>
                <a:cs typeface="Times New Roman" panose="02020603050405020304" pitchFamily="18" charset="0"/>
              </a:rPr>
              <a:t>de sí mismo </a:t>
            </a:r>
            <a:endParaRPr lang="es-MX" sz="4400" dirty="0">
              <a:latin typeface="+mn-lt"/>
              <a:ea typeface="Calibri" panose="020F0502020204030204" pitchFamily="34" charset="0"/>
              <a:cs typeface="Times New Roman" panose="02020603050405020304" pitchFamily="18" charset="0"/>
            </a:endParaRPr>
          </a:p>
          <a:p>
            <a:pPr algn="ctr">
              <a:lnSpc>
                <a:spcPct val="107000"/>
              </a:lnSpc>
              <a:spcAft>
                <a:spcPts val="0"/>
              </a:spcAft>
            </a:pPr>
            <a:r>
              <a:rPr lang="es-ES" sz="4400" dirty="0">
                <a:latin typeface="+mn-lt"/>
                <a:ea typeface="Calibri" panose="020F0502020204030204" pitchFamily="34" charset="0"/>
                <a:cs typeface="Times New Roman" panose="02020603050405020304" pitchFamily="18" charset="0"/>
              </a:rPr>
              <a:t>de la esencia, de lo trascendente</a:t>
            </a:r>
            <a:endParaRPr lang="es-MX" sz="4400" dirty="0">
              <a:effectLst/>
              <a:latin typeface="+mn-lt"/>
              <a:ea typeface="Calibri" panose="020F0502020204030204" pitchFamily="34" charset="0"/>
              <a:cs typeface="Times New Roman" panose="02020603050405020304" pitchFamily="18" charset="0"/>
            </a:endParaRPr>
          </a:p>
        </p:txBody>
      </p:sp>
      <p:sp>
        <p:nvSpPr>
          <p:cNvPr id="3" name="Rectángulo 2"/>
          <p:cNvSpPr/>
          <p:nvPr/>
        </p:nvSpPr>
        <p:spPr>
          <a:xfrm>
            <a:off x="0" y="28269"/>
            <a:ext cx="9144000" cy="2462213"/>
          </a:xfrm>
          <a:prstGeom prst="rect">
            <a:avLst/>
          </a:prstGeom>
        </p:spPr>
        <p:txBody>
          <a:bodyPr wrap="square">
            <a:spAutoFit/>
          </a:bodyPr>
          <a:lstStyle/>
          <a:p>
            <a:pPr algn="r"/>
            <a:r>
              <a:rPr lang="es-ES" altLang="es-MX" dirty="0">
                <a:solidFill>
                  <a:srgbClr val="0645AD"/>
                </a:solidFill>
                <a:ea typeface="Arial Unicode MS" panose="020B0604020202020204" pitchFamily="34" charset="-128"/>
                <a:cs typeface="Times New Roman" panose="02020603050405020304" pitchFamily="18" charset="0"/>
              </a:rPr>
              <a:t>“La consciencia (o consciencia, del latín </a:t>
            </a:r>
            <a:r>
              <a:rPr lang="es-ES" altLang="es-MX" dirty="0" err="1">
                <a:solidFill>
                  <a:srgbClr val="0645AD"/>
                </a:solidFill>
                <a:ea typeface="Arial Unicode MS" panose="020B0604020202020204" pitchFamily="34" charset="-128"/>
                <a:cs typeface="Times New Roman" panose="02020603050405020304" pitchFamily="18" charset="0"/>
              </a:rPr>
              <a:t>conscientia</a:t>
            </a:r>
            <a:r>
              <a:rPr lang="es-ES" altLang="es-MX" dirty="0">
                <a:solidFill>
                  <a:srgbClr val="0645AD"/>
                </a:solidFill>
                <a:ea typeface="Arial Unicode MS" panose="020B0604020202020204" pitchFamily="34" charset="-128"/>
                <a:cs typeface="Times New Roman" panose="02020603050405020304" pitchFamily="18" charset="0"/>
              </a:rPr>
              <a:t> 'conocimiento compartido') se define en general como el conocimiento que un ser tiene de sí mismo y de su entorno.</a:t>
            </a:r>
            <a:br>
              <a:rPr lang="es-MX" altLang="es-MX" dirty="0">
                <a:solidFill>
                  <a:srgbClr val="0645AD"/>
                </a:solidFill>
                <a:ea typeface="Arial Unicode MS" panose="020B0604020202020204" pitchFamily="34" charset="-128"/>
                <a:cs typeface="Times New Roman" panose="02020603050405020304" pitchFamily="18" charset="0"/>
              </a:rPr>
            </a:br>
            <a:r>
              <a:rPr lang="es-ES" altLang="es-MX" dirty="0">
                <a:solidFill>
                  <a:srgbClr val="0645AD"/>
                </a:solidFill>
                <a:ea typeface="Arial Unicode MS" panose="020B0604020202020204" pitchFamily="34" charset="-128"/>
                <a:cs typeface="Times New Roman" panose="02020603050405020304" pitchFamily="18" charset="0"/>
              </a:rPr>
              <a:t>"</a:t>
            </a:r>
            <a:r>
              <a:rPr lang="es-ES" altLang="es-MX" dirty="0" err="1">
                <a:solidFill>
                  <a:srgbClr val="0645AD"/>
                </a:solidFill>
                <a:ea typeface="Arial Unicode MS" panose="020B0604020202020204" pitchFamily="34" charset="-128"/>
                <a:cs typeface="Times New Roman" panose="02020603050405020304" pitchFamily="18" charset="0"/>
              </a:rPr>
              <a:t>Conscientĭa</a:t>
            </a:r>
            <a:r>
              <a:rPr lang="es-ES" altLang="es-MX" dirty="0">
                <a:solidFill>
                  <a:srgbClr val="0645AD"/>
                </a:solidFill>
                <a:ea typeface="Arial Unicode MS" panose="020B0604020202020204" pitchFamily="34" charset="-128"/>
                <a:cs typeface="Times New Roman" panose="02020603050405020304" pitchFamily="18" charset="0"/>
              </a:rPr>
              <a:t>" significa, literalmente, "con conocimiento" (del latín cum </a:t>
            </a:r>
            <a:r>
              <a:rPr lang="es-ES" altLang="es-MX" dirty="0" err="1">
                <a:solidFill>
                  <a:srgbClr val="0645AD"/>
                </a:solidFill>
                <a:ea typeface="Arial Unicode MS" panose="020B0604020202020204" pitchFamily="34" charset="-128"/>
                <a:cs typeface="Times New Roman" panose="02020603050405020304" pitchFamily="18" charset="0"/>
              </a:rPr>
              <a:t>scientĭa</a:t>
            </a:r>
            <a:r>
              <a:rPr lang="es-ES" altLang="es-MX" dirty="0">
                <a:solidFill>
                  <a:srgbClr val="0645AD"/>
                </a:solidFill>
                <a:ea typeface="Arial Unicode MS" panose="020B0604020202020204" pitchFamily="34" charset="-128"/>
                <a:cs typeface="Times New Roman" panose="02020603050405020304" pitchFamily="18" charset="0"/>
              </a:rPr>
              <a:t>).”</a:t>
            </a:r>
            <a:br>
              <a:rPr lang="es-ES" altLang="es-MX" dirty="0">
                <a:solidFill>
                  <a:srgbClr val="0645AD"/>
                </a:solidFill>
                <a:ea typeface="Arial Unicode MS" panose="020B0604020202020204" pitchFamily="34" charset="-128"/>
                <a:cs typeface="Times New Roman" panose="02020603050405020304" pitchFamily="18" charset="0"/>
              </a:rPr>
            </a:br>
            <a:r>
              <a:rPr lang="es-ES" altLang="es-MX" sz="1600" dirty="0">
                <a:solidFill>
                  <a:srgbClr val="0645AD"/>
                </a:solidFill>
                <a:ea typeface="Arial Unicode MS" panose="020B0604020202020204" pitchFamily="34" charset="-128"/>
                <a:cs typeface="Times New Roman" panose="02020603050405020304" pitchFamily="18" charset="0"/>
              </a:rPr>
              <a:t>(Wikipedia, 28 de Noviembre de 2009)</a:t>
            </a:r>
            <a:br>
              <a:rPr lang="es-MX" altLang="es-MX" sz="1600" dirty="0">
                <a:solidFill>
                  <a:srgbClr val="0645AD"/>
                </a:solidFill>
                <a:ea typeface="Arial Unicode MS" panose="020B0604020202020204" pitchFamily="34" charset="-128"/>
                <a:cs typeface="Times New Roman" panose="02020603050405020304" pitchFamily="18" charset="0"/>
              </a:rPr>
            </a:br>
            <a:r>
              <a:rPr lang="es-ES" altLang="es-MX" sz="1800" dirty="0">
                <a:solidFill>
                  <a:srgbClr val="0645AD"/>
                </a:solidFill>
                <a:ea typeface="Arial Unicode MS" panose="020B0604020202020204" pitchFamily="34" charset="-128"/>
                <a:cs typeface="Times New Roman" panose="02020603050405020304" pitchFamily="18" charset="0"/>
                <a:hlinkClick r:id="rId2"/>
              </a:rPr>
              <a:t>http://es.wikipedia.org/wiki/consciencia</a:t>
            </a:r>
            <a:r>
              <a:rPr lang="es-ES" altLang="es-MX" sz="1600" dirty="0">
                <a:solidFill>
                  <a:srgbClr val="0645AD"/>
                </a:solidFill>
                <a:ea typeface="Arial Unicode MS" panose="020B0604020202020204" pitchFamily="34" charset="-128"/>
                <a:cs typeface="Times New Roman" panose="02020603050405020304" pitchFamily="18" charset="0"/>
              </a:rPr>
              <a:t> </a:t>
            </a:r>
            <a:endParaRPr lang="es-MX" dirty="0"/>
          </a:p>
        </p:txBody>
      </p:sp>
    </p:spTree>
    <p:extLst>
      <p:ext uri="{BB962C8B-B14F-4D97-AF65-F5344CB8AC3E}">
        <p14:creationId xmlns:p14="http://schemas.microsoft.com/office/powerpoint/2010/main" val="4012654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1" y="43038"/>
            <a:ext cx="6967847" cy="646331"/>
          </a:xfrm>
          <a:prstGeom prst="rect">
            <a:avLst/>
          </a:prstGeom>
        </p:spPr>
        <p:txBody>
          <a:bodyPr wrap="square">
            <a:spAutoFit/>
          </a:bodyPr>
          <a:lstStyle/>
          <a:p>
            <a:r>
              <a:rPr lang="es-MX" altLang="es-MX" sz="3600" b="1" dirty="0"/>
              <a:t>Recorrido de espacios con objetos</a:t>
            </a:r>
            <a:endParaRPr lang="es-MX" sz="3600" b="1" dirty="0"/>
          </a:p>
        </p:txBody>
      </p:sp>
      <p:sp>
        <p:nvSpPr>
          <p:cNvPr id="22" name="Rectángulo 21"/>
          <p:cNvSpPr/>
          <p:nvPr/>
        </p:nvSpPr>
        <p:spPr>
          <a:xfrm>
            <a:off x="73242" y="556875"/>
            <a:ext cx="9143999" cy="1938992"/>
          </a:xfrm>
          <a:prstGeom prst="rect">
            <a:avLst/>
          </a:prstGeom>
        </p:spPr>
        <p:txBody>
          <a:bodyPr wrap="square">
            <a:spAutoFit/>
          </a:bodyPr>
          <a:lstStyle/>
          <a:p>
            <a:r>
              <a:rPr lang="es-MX" altLang="es-MX" dirty="0"/>
              <a:t>Los espacios en general no están vacíos, tienen objetos, obstáculos y marcas o cosas que permiten distinguir entre los diferentes lugares del espacio, por lo que en general la idea es que el sistema también perciba estos objetos, los integre a su imagen del entorno, los manipule y los use para navegar en el espacio y tomar decisiones</a:t>
            </a:r>
            <a:endParaRPr lang="es-MX" dirty="0"/>
          </a:p>
        </p:txBody>
      </p:sp>
      <p:grpSp>
        <p:nvGrpSpPr>
          <p:cNvPr id="162" name="Grupo 161"/>
          <p:cNvGrpSpPr/>
          <p:nvPr/>
        </p:nvGrpSpPr>
        <p:grpSpPr>
          <a:xfrm>
            <a:off x="4265050" y="3667086"/>
            <a:ext cx="4669373" cy="3139820"/>
            <a:chOff x="11626" y="2535568"/>
            <a:chExt cx="3814230" cy="2638032"/>
          </a:xfrm>
        </p:grpSpPr>
        <p:sp>
          <p:nvSpPr>
            <p:cNvPr id="105" name="CuadroTexto 21"/>
            <p:cNvSpPr txBox="1">
              <a:spLocks noChangeArrowheads="1"/>
            </p:cNvSpPr>
            <p:nvPr/>
          </p:nvSpPr>
          <p:spPr bwMode="auto">
            <a:xfrm>
              <a:off x="3193259" y="3386000"/>
              <a:ext cx="61865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Final</a:t>
              </a:r>
              <a:endParaRPr lang="es-MX" altLang="es-MX" sz="1400" dirty="0"/>
            </a:p>
          </p:txBody>
        </p:sp>
        <p:cxnSp>
          <p:nvCxnSpPr>
            <p:cNvPr id="106" name="Conector: angular 105"/>
            <p:cNvCxnSpPr>
              <a:cxnSpLocks/>
            </p:cNvCxnSpPr>
            <p:nvPr/>
          </p:nvCxnSpPr>
          <p:spPr bwMode="auto">
            <a:xfrm>
              <a:off x="90154" y="2562779"/>
              <a:ext cx="2651094" cy="109470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7" name="Conector: angular 106"/>
            <p:cNvCxnSpPr>
              <a:cxnSpLocks/>
            </p:cNvCxnSpPr>
            <p:nvPr/>
          </p:nvCxnSpPr>
          <p:spPr bwMode="auto">
            <a:xfrm rot="16200000" flipV="1">
              <a:off x="2046208" y="2935792"/>
              <a:ext cx="716075" cy="69879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8" name="Conector: angular 107"/>
            <p:cNvCxnSpPr>
              <a:cxnSpLocks/>
            </p:cNvCxnSpPr>
            <p:nvPr/>
          </p:nvCxnSpPr>
          <p:spPr bwMode="auto">
            <a:xfrm flipV="1">
              <a:off x="1416474" y="2575453"/>
              <a:ext cx="2409382"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9" name="Conector: angular 108"/>
            <p:cNvCxnSpPr>
              <a:cxnSpLocks/>
            </p:cNvCxnSpPr>
            <p:nvPr/>
          </p:nvCxnSpPr>
          <p:spPr bwMode="auto">
            <a:xfrm rot="5400000">
              <a:off x="2686394" y="3129226"/>
              <a:ext cx="1679291" cy="57174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recto 109"/>
            <p:cNvCxnSpPr>
              <a:cxnSpLocks/>
            </p:cNvCxnSpPr>
            <p:nvPr/>
          </p:nvCxnSpPr>
          <p:spPr bwMode="auto">
            <a:xfrm flipH="1">
              <a:off x="454273" y="4213554"/>
              <a:ext cx="2785895" cy="411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angular 110"/>
            <p:cNvCxnSpPr>
              <a:cxnSpLocks/>
            </p:cNvCxnSpPr>
            <p:nvPr/>
          </p:nvCxnSpPr>
          <p:spPr bwMode="auto">
            <a:xfrm flipV="1">
              <a:off x="90154" y="2990523"/>
              <a:ext cx="1081510" cy="79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angular 111"/>
            <p:cNvCxnSpPr/>
            <p:nvPr/>
          </p:nvCxnSpPr>
          <p:spPr bwMode="auto">
            <a:xfrm rot="16200000" flipH="1">
              <a:off x="43955" y="3044644"/>
              <a:ext cx="820634" cy="7282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bwMode="auto">
            <a:xfrm>
              <a:off x="90154" y="3408761"/>
              <a:ext cx="0" cy="128798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recto 113"/>
            <p:cNvCxnSpPr>
              <a:cxnSpLocks/>
            </p:cNvCxnSpPr>
            <p:nvPr/>
          </p:nvCxnSpPr>
          <p:spPr bwMode="auto">
            <a:xfrm flipV="1">
              <a:off x="77758" y="3766799"/>
              <a:ext cx="376515" cy="158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recto 114"/>
            <p:cNvCxnSpPr/>
            <p:nvPr/>
          </p:nvCxnSpPr>
          <p:spPr bwMode="auto">
            <a:xfrm>
              <a:off x="90154" y="4696745"/>
              <a:ext cx="132632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p:nvPr/>
          </p:nvCxnSpPr>
          <p:spPr bwMode="auto">
            <a:xfrm>
              <a:off x="2054844" y="4696745"/>
              <a:ext cx="175706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a:cxnSpLocks/>
            </p:cNvCxnSpPr>
            <p:nvPr/>
          </p:nvCxnSpPr>
          <p:spPr bwMode="auto">
            <a:xfrm flipV="1">
              <a:off x="3811910" y="3819079"/>
              <a:ext cx="0" cy="87766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8" name="Conector recto 117"/>
            <p:cNvCxnSpPr>
              <a:cxnSpLocks/>
            </p:cNvCxnSpPr>
            <p:nvPr/>
          </p:nvCxnSpPr>
          <p:spPr bwMode="auto">
            <a:xfrm flipH="1">
              <a:off x="85506" y="4696745"/>
              <a:ext cx="4647" cy="46259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9" name="Conector recto 118"/>
            <p:cNvCxnSpPr/>
            <p:nvPr/>
          </p:nvCxnSpPr>
          <p:spPr bwMode="auto">
            <a:xfrm flipV="1">
              <a:off x="90154" y="5145083"/>
              <a:ext cx="3735701" cy="285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0" name="Conector recto 119"/>
            <p:cNvCxnSpPr/>
            <p:nvPr/>
          </p:nvCxnSpPr>
          <p:spPr bwMode="auto">
            <a:xfrm>
              <a:off x="3825856" y="4696745"/>
              <a:ext cx="0" cy="43883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1" name="CuadroTexto 20"/>
            <p:cNvSpPr txBox="1">
              <a:spLocks noChangeArrowheads="1"/>
            </p:cNvSpPr>
            <p:nvPr/>
          </p:nvSpPr>
          <p:spPr bwMode="auto">
            <a:xfrm>
              <a:off x="11626" y="2535568"/>
              <a:ext cx="6991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Inicio</a:t>
              </a:r>
              <a:endParaRPr lang="es-MX" altLang="es-MX" sz="1400" dirty="0"/>
            </a:p>
          </p:txBody>
        </p:sp>
        <p:sp>
          <p:nvSpPr>
            <p:cNvPr id="122" name="Estrella: 5 puntas 121"/>
            <p:cNvSpPr/>
            <p:nvPr/>
          </p:nvSpPr>
          <p:spPr>
            <a:xfrm>
              <a:off x="237524" y="4765659"/>
              <a:ext cx="269880" cy="28597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3" name="Triángulo isósceles 122"/>
            <p:cNvSpPr/>
            <p:nvPr/>
          </p:nvSpPr>
          <p:spPr>
            <a:xfrm>
              <a:off x="2219436" y="3926380"/>
              <a:ext cx="238574" cy="251163"/>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4" name="Rectángulo 123"/>
            <p:cNvSpPr/>
            <p:nvPr/>
          </p:nvSpPr>
          <p:spPr>
            <a:xfrm>
              <a:off x="107008" y="4034135"/>
              <a:ext cx="40929" cy="21427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5" name="Cubo 124"/>
            <p:cNvSpPr/>
            <p:nvPr/>
          </p:nvSpPr>
          <p:spPr>
            <a:xfrm>
              <a:off x="760592" y="3015297"/>
              <a:ext cx="173335" cy="184351"/>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6" name="Cubo 125"/>
            <p:cNvSpPr/>
            <p:nvPr/>
          </p:nvSpPr>
          <p:spPr>
            <a:xfrm>
              <a:off x="3638576" y="4465671"/>
              <a:ext cx="173335" cy="184351"/>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7" name="Cilindro 126"/>
            <p:cNvSpPr/>
            <p:nvPr/>
          </p:nvSpPr>
          <p:spPr>
            <a:xfrm>
              <a:off x="710778" y="3717903"/>
              <a:ext cx="100254" cy="184351"/>
            </a:xfrm>
            <a:prstGeom prst="ca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8" name="Rectángulo 127"/>
            <p:cNvSpPr/>
            <p:nvPr/>
          </p:nvSpPr>
          <p:spPr>
            <a:xfrm>
              <a:off x="2260577" y="3223018"/>
              <a:ext cx="193448" cy="688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29" name="Conector recto 128"/>
            <p:cNvCxnSpPr/>
            <p:nvPr/>
          </p:nvCxnSpPr>
          <p:spPr>
            <a:xfrm>
              <a:off x="1171664" y="2990523"/>
              <a:ext cx="0" cy="828556"/>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0" name="Rectángulo 129"/>
            <p:cNvSpPr/>
            <p:nvPr/>
          </p:nvSpPr>
          <p:spPr>
            <a:xfrm>
              <a:off x="1170604" y="3415096"/>
              <a:ext cx="61272" cy="2084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1" name="Flecha: hacia abajo 130"/>
            <p:cNvSpPr/>
            <p:nvPr/>
          </p:nvSpPr>
          <p:spPr>
            <a:xfrm>
              <a:off x="3004587" y="2576827"/>
              <a:ext cx="157053" cy="295865"/>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33" name="Rectángulo 132"/>
          <p:cNvSpPr/>
          <p:nvPr/>
        </p:nvSpPr>
        <p:spPr>
          <a:xfrm>
            <a:off x="115070" y="2542946"/>
            <a:ext cx="5869792" cy="461665"/>
          </a:xfrm>
          <a:prstGeom prst="rect">
            <a:avLst/>
          </a:prstGeom>
        </p:spPr>
        <p:txBody>
          <a:bodyPr wrap="square">
            <a:spAutoFit/>
          </a:bodyPr>
          <a:lstStyle/>
          <a:p>
            <a:r>
              <a:rPr lang="es-MX" altLang="es-MX" dirty="0"/>
              <a:t>Por ejemplo </a:t>
            </a:r>
            <a:r>
              <a:rPr lang="es-MX" altLang="es-MX" b="1" dirty="0"/>
              <a:t>los siguientes objetos y marcas</a:t>
            </a:r>
            <a:r>
              <a:rPr lang="es-MX" altLang="es-MX" dirty="0"/>
              <a:t>:</a:t>
            </a:r>
            <a:endParaRPr lang="es-MX" dirty="0"/>
          </a:p>
        </p:txBody>
      </p:sp>
      <p:grpSp>
        <p:nvGrpSpPr>
          <p:cNvPr id="157" name="Grupo 156"/>
          <p:cNvGrpSpPr/>
          <p:nvPr/>
        </p:nvGrpSpPr>
        <p:grpSpPr>
          <a:xfrm>
            <a:off x="153154" y="2946625"/>
            <a:ext cx="5129936" cy="708667"/>
            <a:chOff x="3910622" y="3071794"/>
            <a:chExt cx="5129936" cy="708667"/>
          </a:xfrm>
        </p:grpSpPr>
        <p:sp>
          <p:nvSpPr>
            <p:cNvPr id="136" name="Rectángulo 135"/>
            <p:cNvSpPr/>
            <p:nvPr/>
          </p:nvSpPr>
          <p:spPr>
            <a:xfrm>
              <a:off x="4734341" y="3153469"/>
              <a:ext cx="59648" cy="14442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7" name="Cilindro 136"/>
            <p:cNvSpPr/>
            <p:nvPr/>
          </p:nvSpPr>
          <p:spPr>
            <a:xfrm>
              <a:off x="5548920" y="3166218"/>
              <a:ext cx="97596" cy="127732"/>
            </a:xfrm>
            <a:prstGeom prst="ca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8" name="Cubo 137"/>
            <p:cNvSpPr/>
            <p:nvPr/>
          </p:nvSpPr>
          <p:spPr>
            <a:xfrm>
              <a:off x="5077848" y="3178088"/>
              <a:ext cx="168740" cy="127732"/>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9" name="Rectángulo 138"/>
            <p:cNvSpPr/>
            <p:nvPr/>
          </p:nvSpPr>
          <p:spPr>
            <a:xfrm>
              <a:off x="5928292" y="3153469"/>
              <a:ext cx="39844" cy="14846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0" name="Triángulo isósceles 139"/>
            <p:cNvSpPr/>
            <p:nvPr/>
          </p:nvSpPr>
          <p:spPr>
            <a:xfrm>
              <a:off x="6280422" y="3119926"/>
              <a:ext cx="232250" cy="174025"/>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1" name="Flecha: hacia abajo 140"/>
            <p:cNvSpPr/>
            <p:nvPr/>
          </p:nvSpPr>
          <p:spPr>
            <a:xfrm>
              <a:off x="6744085" y="3100822"/>
              <a:ext cx="152890" cy="204998"/>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2" name="Rectángulo 141"/>
            <p:cNvSpPr/>
            <p:nvPr/>
          </p:nvSpPr>
          <p:spPr>
            <a:xfrm>
              <a:off x="7159590" y="3233495"/>
              <a:ext cx="188320" cy="4771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3" name="Estrella: 5 puntas 142"/>
            <p:cNvSpPr/>
            <p:nvPr/>
          </p:nvSpPr>
          <p:spPr>
            <a:xfrm>
              <a:off x="7622893" y="3100642"/>
              <a:ext cx="262726" cy="19814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4" name="Cubo 143"/>
            <p:cNvSpPr/>
            <p:nvPr/>
          </p:nvSpPr>
          <p:spPr>
            <a:xfrm>
              <a:off x="8137664" y="3166218"/>
              <a:ext cx="168740" cy="127732"/>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8" name="CuadroTexto 20"/>
            <p:cNvSpPr txBox="1">
              <a:spLocks noChangeArrowheads="1"/>
            </p:cNvSpPr>
            <p:nvPr/>
          </p:nvSpPr>
          <p:spPr bwMode="auto">
            <a:xfrm>
              <a:off x="3910622" y="3096667"/>
              <a:ext cx="95877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  Inicio</a:t>
              </a:r>
              <a:endParaRPr lang="es-MX" altLang="es-MX" sz="1400" dirty="0"/>
            </a:p>
          </p:txBody>
        </p:sp>
        <p:sp>
          <p:nvSpPr>
            <p:cNvPr id="149" name="CuadroTexto 21"/>
            <p:cNvSpPr txBox="1">
              <a:spLocks noChangeArrowheads="1"/>
            </p:cNvSpPr>
            <p:nvPr/>
          </p:nvSpPr>
          <p:spPr bwMode="auto">
            <a:xfrm>
              <a:off x="8402710" y="3071794"/>
              <a:ext cx="6378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Final</a:t>
              </a:r>
              <a:endParaRPr lang="es-MX" altLang="es-MX" sz="1400" dirty="0"/>
            </a:p>
          </p:txBody>
        </p:sp>
        <p:sp>
          <p:nvSpPr>
            <p:cNvPr id="154" name="Rectángulo 153"/>
            <p:cNvSpPr/>
            <p:nvPr/>
          </p:nvSpPr>
          <p:spPr>
            <a:xfrm>
              <a:off x="4171571" y="3349574"/>
              <a:ext cx="4734886" cy="430887"/>
            </a:xfrm>
            <a:prstGeom prst="rect">
              <a:avLst/>
            </a:prstGeom>
          </p:spPr>
          <p:txBody>
            <a:bodyPr wrap="none">
              <a:spAutoFit/>
            </a:bodyPr>
            <a:lstStyle/>
            <a:p>
              <a:r>
                <a:rPr lang="es-MX" altLang="es-MX" sz="2200" dirty="0"/>
                <a:t>I   </a:t>
              </a:r>
              <a:r>
                <a:rPr lang="es-MX" altLang="es-MX" sz="2200" dirty="0" err="1"/>
                <a:t>Mr</a:t>
              </a:r>
              <a:r>
                <a:rPr lang="es-MX" altLang="es-MX" sz="2200" dirty="0"/>
                <a:t> Ca Mg Mn Ta  </a:t>
              </a:r>
              <a:r>
                <a:rPr lang="es-MX" altLang="es-MX" sz="2200" dirty="0" err="1"/>
                <a:t>Fg</a:t>
              </a:r>
              <a:r>
                <a:rPr lang="es-MX" altLang="es-MX" sz="2200" dirty="0"/>
                <a:t> Mn   </a:t>
              </a:r>
              <a:r>
                <a:rPr lang="es-MX" altLang="es-MX" sz="2200" dirty="0" err="1"/>
                <a:t>Ea</a:t>
              </a:r>
              <a:r>
                <a:rPr lang="es-MX" altLang="es-MX" sz="2200" dirty="0"/>
                <a:t>  </a:t>
              </a:r>
              <a:r>
                <a:rPr lang="es-MX" altLang="es-MX" sz="2200" dirty="0" err="1"/>
                <a:t>Cb</a:t>
              </a:r>
              <a:r>
                <a:rPr lang="es-MX" altLang="es-MX" sz="2200" dirty="0"/>
                <a:t>   F</a:t>
              </a:r>
              <a:endParaRPr lang="es-MX" sz="2200" dirty="0"/>
            </a:p>
          </p:txBody>
        </p:sp>
      </p:grpSp>
      <p:sp>
        <p:nvSpPr>
          <p:cNvPr id="155" name="Rectángulo 154"/>
          <p:cNvSpPr/>
          <p:nvPr/>
        </p:nvSpPr>
        <p:spPr>
          <a:xfrm>
            <a:off x="172462" y="4227701"/>
            <a:ext cx="3640970" cy="2308324"/>
          </a:xfrm>
          <a:prstGeom prst="rect">
            <a:avLst/>
          </a:prstGeom>
        </p:spPr>
        <p:txBody>
          <a:bodyPr wrap="square">
            <a:spAutoFit/>
          </a:bodyPr>
          <a:lstStyle/>
          <a:p>
            <a:r>
              <a:rPr lang="es-MX" dirty="0"/>
              <a:t>Y </a:t>
            </a:r>
            <a:r>
              <a:rPr lang="es-MX" b="1" dirty="0"/>
              <a:t>se integran dentro de la imagen del entorno como rutinas semánticas</a:t>
            </a:r>
            <a:r>
              <a:rPr lang="es-MX" dirty="0"/>
              <a:t>, donde por ejemplo F indica Final, </a:t>
            </a:r>
            <a:r>
              <a:rPr lang="es-MX" dirty="0" err="1"/>
              <a:t>Mr</a:t>
            </a:r>
            <a:r>
              <a:rPr lang="es-MX" dirty="0"/>
              <a:t> marca roja, </a:t>
            </a:r>
            <a:r>
              <a:rPr lang="es-MX" dirty="0" err="1"/>
              <a:t>Cb</a:t>
            </a:r>
            <a:r>
              <a:rPr lang="es-MX" dirty="0"/>
              <a:t> cubo blanco,…</a:t>
            </a:r>
          </a:p>
        </p:txBody>
      </p:sp>
      <p:sp>
        <p:nvSpPr>
          <p:cNvPr id="163" name="Rectángulo 162"/>
          <p:cNvSpPr/>
          <p:nvPr/>
        </p:nvSpPr>
        <p:spPr>
          <a:xfrm>
            <a:off x="172462" y="3659108"/>
            <a:ext cx="3293592" cy="461665"/>
          </a:xfrm>
          <a:prstGeom prst="rect">
            <a:avLst/>
          </a:prstGeom>
        </p:spPr>
        <p:txBody>
          <a:bodyPr wrap="square">
            <a:spAutoFit/>
          </a:bodyPr>
          <a:lstStyle/>
          <a:p>
            <a:r>
              <a:rPr lang="es-MX" altLang="es-MX" dirty="0"/>
              <a:t>Aparecen en el laberinto</a:t>
            </a:r>
            <a:endParaRPr lang="es-MX" dirty="0"/>
          </a:p>
        </p:txBody>
      </p:sp>
    </p:spTree>
    <p:extLst>
      <p:ext uri="{BB962C8B-B14F-4D97-AF65-F5344CB8AC3E}">
        <p14:creationId xmlns:p14="http://schemas.microsoft.com/office/powerpoint/2010/main" val="36857312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42964" y="692768"/>
            <a:ext cx="6943724" cy="3046988"/>
          </a:xfrm>
          <a:prstGeom prst="rect">
            <a:avLst/>
          </a:prstGeom>
        </p:spPr>
        <p:txBody>
          <a:bodyPr wrap="square">
            <a:spAutoFit/>
          </a:bodyPr>
          <a:lstStyle/>
          <a:p>
            <a:r>
              <a:rPr lang="es-MX" altLang="es-MX" sz="3200" dirty="0"/>
              <a:t>Cuando el seguidor del laberinto o en general un reconocedor del entorno recorre este espacio encuentra los objetos y va marcando dentro de la oración que representa al entorno con las </a:t>
            </a:r>
            <a:r>
              <a:rPr lang="es-MX" altLang="es-MX" sz="3200" b="1" dirty="0"/>
              <a:t>etiquetas semánticas</a:t>
            </a:r>
            <a:r>
              <a:rPr lang="es-MX" altLang="es-MX" sz="3200" dirty="0"/>
              <a:t> donde encontró las marcas</a:t>
            </a:r>
            <a:endParaRPr lang="es-MX" sz="3200" dirty="0"/>
          </a:p>
        </p:txBody>
      </p:sp>
    </p:spTree>
    <p:extLst>
      <p:ext uri="{BB962C8B-B14F-4D97-AF65-F5344CB8AC3E}">
        <p14:creationId xmlns:p14="http://schemas.microsoft.com/office/powerpoint/2010/main" val="28354717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26846" y="0"/>
            <a:ext cx="3339376" cy="921534"/>
          </a:xfrm>
          <a:prstGeom prst="rect">
            <a:avLst/>
          </a:prstGeom>
        </p:spPr>
        <p:txBody>
          <a:bodyPr wrap="none">
            <a:spAutoFit/>
          </a:bodyPr>
          <a:lstStyle/>
          <a:p>
            <a:pPr>
              <a:lnSpc>
                <a:spcPct val="107000"/>
              </a:lnSpc>
              <a:spcAft>
                <a:spcPts val="0"/>
              </a:spcAft>
            </a:pPr>
            <a:r>
              <a:rPr lang="es-ES" sz="5400" b="1" dirty="0">
                <a:ea typeface="Calibri" panose="020F0502020204030204" pitchFamily="34" charset="0"/>
                <a:cs typeface="Times New Roman" panose="02020603050405020304" pitchFamily="18" charset="0"/>
              </a:rPr>
              <a:t>Semántica</a:t>
            </a:r>
            <a:r>
              <a:rPr lang="es-ES" dirty="0">
                <a:ea typeface="Calibri" panose="020F0502020204030204" pitchFamily="34" charset="0"/>
                <a:cs typeface="Times New Roman" panose="02020603050405020304" pitchFamily="18" charset="0"/>
              </a:rPr>
              <a:t> </a:t>
            </a:r>
            <a:endParaRPr lang="es-MX" dirty="0">
              <a:ea typeface="Calibri" panose="020F0502020204030204" pitchFamily="34" charset="0"/>
              <a:cs typeface="Times New Roman" panose="02020603050405020304" pitchFamily="18" charset="0"/>
            </a:endParaRPr>
          </a:p>
        </p:txBody>
      </p:sp>
      <p:sp>
        <p:nvSpPr>
          <p:cNvPr id="3" name="Rectángulo 2"/>
          <p:cNvSpPr/>
          <p:nvPr/>
        </p:nvSpPr>
        <p:spPr>
          <a:xfrm>
            <a:off x="1508772" y="701908"/>
            <a:ext cx="5457825" cy="1541319"/>
          </a:xfrm>
          <a:prstGeom prst="rect">
            <a:avLst/>
          </a:prstGeom>
        </p:spPr>
        <p:txBody>
          <a:bodyPr wrap="square">
            <a:spAutoFit/>
          </a:bodyPr>
          <a:lstStyle/>
          <a:p>
            <a:pPr>
              <a:lnSpc>
                <a:spcPct val="107000"/>
              </a:lnSpc>
              <a:spcAft>
                <a:spcPts val="0"/>
              </a:spcAft>
              <a:tabLst>
                <a:tab pos="676275" algn="l"/>
              </a:tabLst>
            </a:pPr>
            <a:r>
              <a:rPr lang="es-ES" sz="4400" dirty="0">
                <a:ea typeface="Calibri" panose="020F0502020204030204" pitchFamily="34" charset="0"/>
                <a:cs typeface="Times New Roman" panose="02020603050405020304" pitchFamily="18" charset="0"/>
              </a:rPr>
              <a:t>La semántica estudia el significado de las cosa</a:t>
            </a:r>
            <a:endParaRPr lang="es-MX" sz="4400" dirty="0">
              <a:ea typeface="Calibri" panose="020F0502020204030204" pitchFamily="34" charset="0"/>
              <a:cs typeface="Times New Roman" panose="02020603050405020304" pitchFamily="18" charset="0"/>
            </a:endParaRPr>
          </a:p>
        </p:txBody>
      </p:sp>
      <p:sp>
        <p:nvSpPr>
          <p:cNvPr id="4" name="Rectángulo 3"/>
          <p:cNvSpPr/>
          <p:nvPr/>
        </p:nvSpPr>
        <p:spPr>
          <a:xfrm>
            <a:off x="1" y="2571839"/>
            <a:ext cx="9144000" cy="1475469"/>
          </a:xfrm>
          <a:prstGeom prst="rect">
            <a:avLst/>
          </a:prstGeom>
        </p:spPr>
        <p:txBody>
          <a:bodyPr wrap="square">
            <a:spAutoFit/>
          </a:bodyPr>
          <a:lstStyle/>
          <a:p>
            <a:pPr>
              <a:lnSpc>
                <a:spcPct val="107000"/>
              </a:lnSpc>
              <a:spcAft>
                <a:spcPts val="0"/>
              </a:spcAft>
            </a:pPr>
            <a:r>
              <a:rPr lang="es-ES" dirty="0">
                <a:ea typeface="Calibri" panose="020F0502020204030204" pitchFamily="34" charset="0"/>
                <a:cs typeface="Times New Roman" panose="02020603050405020304" pitchFamily="18" charset="0"/>
              </a:rPr>
              <a:t>Y en principio la podemos ver como una relación que se establece entre varias cosas</a:t>
            </a:r>
          </a:p>
          <a:p>
            <a:pPr>
              <a:lnSpc>
                <a:spcPct val="107000"/>
              </a:lnSpc>
              <a:spcAft>
                <a:spcPts val="0"/>
              </a:spcAft>
            </a:pPr>
            <a:endParaRPr lang="es-MX" sz="1200" dirty="0">
              <a:ea typeface="Calibri" panose="020F0502020204030204" pitchFamily="34" charset="0"/>
              <a:cs typeface="Times New Roman" panose="02020603050405020304" pitchFamily="18" charset="0"/>
            </a:endParaRPr>
          </a:p>
          <a:p>
            <a:pPr>
              <a:lnSpc>
                <a:spcPct val="107000"/>
              </a:lnSpc>
              <a:spcAft>
                <a:spcPts val="0"/>
              </a:spcAft>
            </a:pPr>
            <a:r>
              <a:rPr lang="es-ES" dirty="0">
                <a:ea typeface="Calibri" panose="020F0502020204030204" pitchFamily="34" charset="0"/>
                <a:cs typeface="Times New Roman" panose="02020603050405020304" pitchFamily="18" charset="0"/>
              </a:rPr>
              <a:t>       a  R  b</a:t>
            </a:r>
            <a:endParaRPr lang="es-MX"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91857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2746669564"/>
              </p:ext>
            </p:extLst>
          </p:nvPr>
        </p:nvGraphicFramePr>
        <p:xfrm>
          <a:off x="6400800" y="643328"/>
          <a:ext cx="2643187" cy="2377440"/>
        </p:xfrm>
        <a:graphic>
          <a:graphicData uri="http://schemas.openxmlformats.org/drawingml/2006/table">
            <a:tbl>
              <a:tblPr firstRow="1" bandRow="1">
                <a:tableStyleId>{5C22544A-7EE6-4342-B048-85BDC9FD1C3A}</a:tableStyleId>
              </a:tblPr>
              <a:tblGrid>
                <a:gridCol w="1028700">
                  <a:extLst>
                    <a:ext uri="{9D8B030D-6E8A-4147-A177-3AD203B41FA5}">
                      <a16:colId xmlns:a16="http://schemas.microsoft.com/office/drawing/2014/main" val="2906544695"/>
                    </a:ext>
                  </a:extLst>
                </a:gridCol>
                <a:gridCol w="1614487">
                  <a:extLst>
                    <a:ext uri="{9D8B030D-6E8A-4147-A177-3AD203B41FA5}">
                      <a16:colId xmlns:a16="http://schemas.microsoft.com/office/drawing/2014/main" val="4174460177"/>
                    </a:ext>
                  </a:extLst>
                </a:gridCol>
              </a:tblGrid>
              <a:tr h="0">
                <a:tc>
                  <a:txBody>
                    <a:bodyPr/>
                    <a:lstStyle/>
                    <a:p>
                      <a:r>
                        <a:rPr lang="es-MX" sz="1800" dirty="0"/>
                        <a:t>Objeto</a:t>
                      </a:r>
                    </a:p>
                  </a:txBody>
                  <a:tcPr/>
                </a:tc>
                <a:tc>
                  <a:txBody>
                    <a:bodyPr/>
                    <a:lstStyle/>
                    <a:p>
                      <a:r>
                        <a:rPr lang="es-MX" sz="1800" dirty="0"/>
                        <a:t>Significado</a:t>
                      </a:r>
                    </a:p>
                  </a:txBody>
                  <a:tcPr/>
                </a:tc>
                <a:extLst>
                  <a:ext uri="{0D108BD9-81ED-4DB2-BD59-A6C34878D82A}">
                    <a16:rowId xmlns:a16="http://schemas.microsoft.com/office/drawing/2014/main" val="2943176312"/>
                  </a:ext>
                </a:extLst>
              </a:tr>
              <a:tr h="209034">
                <a:tc>
                  <a:txBody>
                    <a:bodyPr/>
                    <a:lstStyle/>
                    <a:p>
                      <a:endParaRPr lang="es-MX" dirty="0"/>
                    </a:p>
                  </a:txBody>
                  <a:tcPr/>
                </a:tc>
                <a:tc>
                  <a:txBody>
                    <a:bodyPr/>
                    <a:lstStyle/>
                    <a:p>
                      <a:r>
                        <a:rPr lang="es-MX" sz="1600" dirty="0"/>
                        <a:t>Triangulo azul</a:t>
                      </a:r>
                    </a:p>
                  </a:txBody>
                  <a:tcPr/>
                </a:tc>
                <a:extLst>
                  <a:ext uri="{0D108BD9-81ED-4DB2-BD59-A6C34878D82A}">
                    <a16:rowId xmlns:a16="http://schemas.microsoft.com/office/drawing/2014/main" val="4014767545"/>
                  </a:ext>
                </a:extLst>
              </a:tr>
              <a:tr h="209034">
                <a:tc>
                  <a:txBody>
                    <a:bodyPr/>
                    <a:lstStyle/>
                    <a:p>
                      <a:endParaRPr lang="es-MX" dirty="0"/>
                    </a:p>
                  </a:txBody>
                  <a:tcPr/>
                </a:tc>
                <a:tc>
                  <a:txBody>
                    <a:bodyPr/>
                    <a:lstStyle/>
                    <a:p>
                      <a:r>
                        <a:rPr lang="es-MX" sz="1600" dirty="0"/>
                        <a:t>rectángulo</a:t>
                      </a:r>
                    </a:p>
                  </a:txBody>
                  <a:tcPr/>
                </a:tc>
                <a:extLst>
                  <a:ext uri="{0D108BD9-81ED-4DB2-BD59-A6C34878D82A}">
                    <a16:rowId xmlns:a16="http://schemas.microsoft.com/office/drawing/2014/main" val="3803052231"/>
                  </a:ext>
                </a:extLst>
              </a:tr>
              <a:tr h="209034">
                <a:tc>
                  <a:txBody>
                    <a:bodyPr/>
                    <a:lstStyle/>
                    <a:p>
                      <a:endParaRPr lang="es-MX" dirty="0"/>
                    </a:p>
                  </a:txBody>
                  <a:tcPr/>
                </a:tc>
                <a:tc>
                  <a:txBody>
                    <a:bodyPr/>
                    <a:lstStyle/>
                    <a:p>
                      <a:r>
                        <a:rPr lang="es-MX" sz="1600" dirty="0"/>
                        <a:t>estrella</a:t>
                      </a:r>
                    </a:p>
                  </a:txBody>
                  <a:tcPr/>
                </a:tc>
                <a:extLst>
                  <a:ext uri="{0D108BD9-81ED-4DB2-BD59-A6C34878D82A}">
                    <a16:rowId xmlns:a16="http://schemas.microsoft.com/office/drawing/2014/main" val="2326307898"/>
                  </a:ext>
                </a:extLst>
              </a:tr>
              <a:tr h="209034">
                <a:tc>
                  <a:txBody>
                    <a:bodyPr/>
                    <a:lstStyle/>
                    <a:p>
                      <a:endParaRPr lang="es-MX" dirty="0"/>
                    </a:p>
                  </a:txBody>
                  <a:tcPr/>
                </a:tc>
                <a:tc>
                  <a:txBody>
                    <a:bodyPr/>
                    <a:lstStyle/>
                    <a:p>
                      <a:r>
                        <a:rPr lang="es-MX" sz="1600" dirty="0"/>
                        <a:t>Triangulo blanco</a:t>
                      </a:r>
                    </a:p>
                  </a:txBody>
                  <a:tcPr/>
                </a:tc>
                <a:extLst>
                  <a:ext uri="{0D108BD9-81ED-4DB2-BD59-A6C34878D82A}">
                    <a16:rowId xmlns:a16="http://schemas.microsoft.com/office/drawing/2014/main" val="1470821828"/>
                  </a:ext>
                </a:extLst>
              </a:tr>
              <a:tr h="209034">
                <a:tc>
                  <a:txBody>
                    <a:bodyPr/>
                    <a:lstStyle/>
                    <a:p>
                      <a:r>
                        <a:rPr lang="es-MX" dirty="0"/>
                        <a:t>   …….</a:t>
                      </a:r>
                    </a:p>
                  </a:txBody>
                  <a:tcPr/>
                </a:tc>
                <a:tc>
                  <a:txBody>
                    <a:bodyPr/>
                    <a:lstStyle/>
                    <a:p>
                      <a:r>
                        <a:rPr lang="es-MX" sz="1600" dirty="0"/>
                        <a:t> …….</a:t>
                      </a:r>
                    </a:p>
                  </a:txBody>
                  <a:tcPr/>
                </a:tc>
                <a:extLst>
                  <a:ext uri="{0D108BD9-81ED-4DB2-BD59-A6C34878D82A}">
                    <a16:rowId xmlns:a16="http://schemas.microsoft.com/office/drawing/2014/main" val="898270257"/>
                  </a:ext>
                </a:extLst>
              </a:tr>
              <a:tr h="209034">
                <a:tc>
                  <a:txBody>
                    <a:bodyPr/>
                    <a:lstStyle/>
                    <a:p>
                      <a:endParaRPr lang="es-MX" dirty="0"/>
                    </a:p>
                  </a:txBody>
                  <a:tcPr/>
                </a:tc>
                <a:tc>
                  <a:txBody>
                    <a:bodyPr/>
                    <a:lstStyle/>
                    <a:p>
                      <a:r>
                        <a:rPr lang="es-MX" sz="1600" dirty="0"/>
                        <a:t>Flecha roja</a:t>
                      </a:r>
                    </a:p>
                  </a:txBody>
                  <a:tcPr/>
                </a:tc>
                <a:extLst>
                  <a:ext uri="{0D108BD9-81ED-4DB2-BD59-A6C34878D82A}">
                    <a16:rowId xmlns:a16="http://schemas.microsoft.com/office/drawing/2014/main" val="400186184"/>
                  </a:ext>
                </a:extLst>
              </a:tr>
            </a:tbl>
          </a:graphicData>
        </a:graphic>
      </p:graphicFrame>
      <p:grpSp>
        <p:nvGrpSpPr>
          <p:cNvPr id="11" name="Grupo 10"/>
          <p:cNvGrpSpPr/>
          <p:nvPr/>
        </p:nvGrpSpPr>
        <p:grpSpPr>
          <a:xfrm>
            <a:off x="6734174" y="985026"/>
            <a:ext cx="466726" cy="2008844"/>
            <a:chOff x="457200" y="2228850"/>
            <a:chExt cx="360044" cy="1636608"/>
          </a:xfrm>
        </p:grpSpPr>
        <p:sp>
          <p:nvSpPr>
            <p:cNvPr id="6" name="Triángulo isósceles 5"/>
            <p:cNvSpPr/>
            <p:nvPr/>
          </p:nvSpPr>
          <p:spPr>
            <a:xfrm>
              <a:off x="457200" y="2228850"/>
              <a:ext cx="247650" cy="2095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Rectángulo 6"/>
            <p:cNvSpPr/>
            <p:nvPr/>
          </p:nvSpPr>
          <p:spPr>
            <a:xfrm>
              <a:off x="457200" y="2559797"/>
              <a:ext cx="360044" cy="1885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Estrella: 5 puntas 7"/>
            <p:cNvSpPr/>
            <p:nvPr/>
          </p:nvSpPr>
          <p:spPr>
            <a:xfrm>
              <a:off x="457200" y="2789057"/>
              <a:ext cx="247650" cy="20955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Triángulo isósceles 8"/>
            <p:cNvSpPr/>
            <p:nvPr/>
          </p:nvSpPr>
          <p:spPr>
            <a:xfrm>
              <a:off x="457200" y="3094439"/>
              <a:ext cx="247650" cy="20955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Flecha: a la derecha 9"/>
            <p:cNvSpPr/>
            <p:nvPr/>
          </p:nvSpPr>
          <p:spPr>
            <a:xfrm>
              <a:off x="464548" y="3676339"/>
              <a:ext cx="304800" cy="18911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3" name="Rectángulo 12"/>
          <p:cNvSpPr/>
          <p:nvPr/>
        </p:nvSpPr>
        <p:spPr>
          <a:xfrm>
            <a:off x="0" y="516174"/>
            <a:ext cx="6500813" cy="2726900"/>
          </a:xfrm>
          <a:prstGeom prst="rect">
            <a:avLst/>
          </a:prstGeom>
        </p:spPr>
        <p:txBody>
          <a:bodyPr wrap="square">
            <a:spAutoFit/>
          </a:bodyPr>
          <a:lstStyle/>
          <a:p>
            <a:pPr lvl="0">
              <a:lnSpc>
                <a:spcPct val="107000"/>
              </a:lnSpc>
              <a:spcAft>
                <a:spcPts val="0"/>
              </a:spcAft>
              <a:tabLst>
                <a:tab pos="676275" algn="l"/>
              </a:tabLst>
            </a:pPr>
            <a:r>
              <a:rPr lang="es-ES" sz="2000" dirty="0">
                <a:solidFill>
                  <a:prstClr val="black"/>
                </a:solidFill>
                <a:ea typeface="Calibri" panose="020F0502020204030204" pitchFamily="34" charset="0"/>
                <a:cs typeface="Times New Roman" panose="02020603050405020304" pitchFamily="18" charset="0"/>
              </a:rPr>
              <a:t>Por ejemplo desde que se crea el sistema se establece una tabla de reescritura con 2 columnas, en la primera se coloca los objetos (imágenes, sonidos, descripciones, etc.) y en la segunda se coloca el significado que le queremos asignar (etiqueta, rutina semántica, otro objeto, etc.) entonces cuando el sistema (seguidor, navegador, programa, robot,…) encuentra algo que corresponda a la primera columna asigna el significado presente en la segunda columna</a:t>
            </a:r>
          </a:p>
        </p:txBody>
      </p:sp>
      <p:sp>
        <p:nvSpPr>
          <p:cNvPr id="14" name="Rectángulo 13"/>
          <p:cNvSpPr/>
          <p:nvPr/>
        </p:nvSpPr>
        <p:spPr>
          <a:xfrm>
            <a:off x="-1" y="0"/>
            <a:ext cx="7055203" cy="487506"/>
          </a:xfrm>
          <a:prstGeom prst="rect">
            <a:avLst/>
          </a:prstGeom>
        </p:spPr>
        <p:txBody>
          <a:bodyPr wrap="square">
            <a:spAutoFit/>
          </a:bodyPr>
          <a:lstStyle/>
          <a:p>
            <a:pPr>
              <a:lnSpc>
                <a:spcPct val="107000"/>
              </a:lnSpc>
              <a:spcAft>
                <a:spcPts val="0"/>
              </a:spcAft>
              <a:tabLst>
                <a:tab pos="676275" algn="l"/>
              </a:tabLst>
            </a:pPr>
            <a:r>
              <a:rPr lang="es-ES" b="1" dirty="0">
                <a:ea typeface="Calibri" panose="020F0502020204030204" pitchFamily="34" charset="0"/>
                <a:cs typeface="Times New Roman" panose="02020603050405020304" pitchFamily="18" charset="0"/>
              </a:rPr>
              <a:t>Existen múltiples formas para manejar la semántica</a:t>
            </a:r>
          </a:p>
        </p:txBody>
      </p:sp>
      <p:sp>
        <p:nvSpPr>
          <p:cNvPr id="15" name="Rectángulo 14"/>
          <p:cNvSpPr/>
          <p:nvPr/>
        </p:nvSpPr>
        <p:spPr>
          <a:xfrm>
            <a:off x="0" y="3169776"/>
            <a:ext cx="9144000" cy="707886"/>
          </a:xfrm>
          <a:prstGeom prst="rect">
            <a:avLst/>
          </a:prstGeom>
        </p:spPr>
        <p:txBody>
          <a:bodyPr wrap="square">
            <a:spAutoFit/>
          </a:bodyPr>
          <a:lstStyle/>
          <a:p>
            <a:pPr algn="r"/>
            <a:r>
              <a:rPr lang="es-ES" sz="2000" dirty="0">
                <a:solidFill>
                  <a:prstClr val="black"/>
                </a:solidFill>
                <a:ea typeface="Calibri" panose="020F0502020204030204" pitchFamily="34" charset="0"/>
                <a:cs typeface="Times New Roman" panose="02020603050405020304" pitchFamily="18" charset="0"/>
              </a:rPr>
              <a:t>Otra opción consiste en que cuando el sistema esta navegando en el entorno y encuentra algo que no reconoce, pregunta su significado y lo asigna</a:t>
            </a:r>
            <a:endParaRPr lang="es-MX" sz="2000" dirty="0"/>
          </a:p>
        </p:txBody>
      </p:sp>
      <p:sp>
        <p:nvSpPr>
          <p:cNvPr id="19" name="Rectángulo 18"/>
          <p:cNvSpPr/>
          <p:nvPr/>
        </p:nvSpPr>
        <p:spPr>
          <a:xfrm>
            <a:off x="0" y="3825748"/>
            <a:ext cx="8215313" cy="461665"/>
          </a:xfrm>
          <a:prstGeom prst="rect">
            <a:avLst/>
          </a:prstGeom>
        </p:spPr>
        <p:txBody>
          <a:bodyPr wrap="square">
            <a:spAutoFit/>
          </a:bodyPr>
          <a:lstStyle/>
          <a:p>
            <a:r>
              <a:rPr lang="es-ES" b="1" dirty="0">
                <a:solidFill>
                  <a:prstClr val="black"/>
                </a:solidFill>
                <a:ea typeface="Calibri" panose="020F0502020204030204" pitchFamily="34" charset="0"/>
                <a:cs typeface="Times New Roman" panose="02020603050405020304" pitchFamily="18" charset="0"/>
              </a:rPr>
              <a:t>Métodos supervisados, no supervisados, </a:t>
            </a:r>
            <a:r>
              <a:rPr lang="es-ES" b="1" dirty="0" err="1">
                <a:solidFill>
                  <a:prstClr val="black"/>
                </a:solidFill>
                <a:ea typeface="Calibri" panose="020F0502020204030204" pitchFamily="34" charset="0"/>
                <a:cs typeface="Times New Roman" panose="02020603050405020304" pitchFamily="18" charset="0"/>
              </a:rPr>
              <a:t>semi</a:t>
            </a:r>
            <a:r>
              <a:rPr lang="es-ES" b="1" dirty="0">
                <a:solidFill>
                  <a:prstClr val="black"/>
                </a:solidFill>
                <a:ea typeface="Calibri" panose="020F0502020204030204" pitchFamily="34" charset="0"/>
                <a:cs typeface="Times New Roman" panose="02020603050405020304" pitchFamily="18" charset="0"/>
              </a:rPr>
              <a:t> supervisados</a:t>
            </a:r>
            <a:endParaRPr lang="es-MX" b="1" dirty="0"/>
          </a:p>
        </p:txBody>
      </p:sp>
      <p:sp>
        <p:nvSpPr>
          <p:cNvPr id="20" name="Rectángulo 19"/>
          <p:cNvSpPr/>
          <p:nvPr/>
        </p:nvSpPr>
        <p:spPr>
          <a:xfrm>
            <a:off x="0" y="4173266"/>
            <a:ext cx="9144000" cy="2726900"/>
          </a:xfrm>
          <a:prstGeom prst="rect">
            <a:avLst/>
          </a:prstGeom>
        </p:spPr>
        <p:txBody>
          <a:bodyPr wrap="square">
            <a:spAutoFit/>
          </a:bodyPr>
          <a:lstStyle/>
          <a:p>
            <a:pPr lvl="0">
              <a:lnSpc>
                <a:spcPct val="107000"/>
              </a:lnSpc>
              <a:spcAft>
                <a:spcPts val="0"/>
              </a:spcAft>
            </a:pPr>
            <a:r>
              <a:rPr lang="es-ES" sz="2000" dirty="0">
                <a:solidFill>
                  <a:prstClr val="black"/>
                </a:solidFill>
                <a:ea typeface="Calibri" panose="020F0502020204030204" pitchFamily="34" charset="0"/>
                <a:cs typeface="Times New Roman" panose="02020603050405020304" pitchFamily="18" charset="0"/>
              </a:rPr>
              <a:t>Por ejemplo, en el laberinto se establece un acuerdo entre los objetos y un conjunto de etiquetas, el cómo se establece el acuerdo depende del tipo de método: </a:t>
            </a:r>
          </a:p>
          <a:p>
            <a:pPr lvl="0" algn="r">
              <a:lnSpc>
                <a:spcPct val="107000"/>
              </a:lnSpc>
              <a:spcAft>
                <a:spcPts val="0"/>
              </a:spcAft>
            </a:pPr>
            <a:r>
              <a:rPr lang="es-ES" sz="2000" dirty="0">
                <a:solidFill>
                  <a:prstClr val="black"/>
                </a:solidFill>
                <a:ea typeface="Calibri" panose="020F0502020204030204" pitchFamily="34" charset="0"/>
                <a:cs typeface="Times New Roman" panose="02020603050405020304" pitchFamily="18" charset="0"/>
              </a:rPr>
              <a:t>en un extremo alguien definió las etiquetas,</a:t>
            </a:r>
          </a:p>
          <a:p>
            <a:pPr lvl="0">
              <a:lnSpc>
                <a:spcPct val="107000"/>
              </a:lnSpc>
              <a:spcAft>
                <a:spcPts val="0"/>
              </a:spcAft>
            </a:pPr>
            <a:r>
              <a:rPr lang="es-ES" sz="2000" dirty="0">
                <a:solidFill>
                  <a:prstClr val="black"/>
                </a:solidFill>
                <a:ea typeface="Calibri" panose="020F0502020204030204" pitchFamily="34" charset="0"/>
                <a:cs typeface="Times New Roman" panose="02020603050405020304" pitchFamily="18" charset="0"/>
              </a:rPr>
              <a:t>en el otro, cada que el sistema encuentra un objeto le pone una etiqueta aleatoriamente sin que nadie participe en el proceso </a:t>
            </a:r>
          </a:p>
          <a:p>
            <a:pPr lvl="0" algn="r">
              <a:lnSpc>
                <a:spcPct val="107000"/>
              </a:lnSpc>
              <a:spcAft>
                <a:spcPts val="0"/>
              </a:spcAft>
            </a:pPr>
            <a:r>
              <a:rPr lang="es-ES" sz="2000" dirty="0">
                <a:solidFill>
                  <a:prstClr val="black"/>
                </a:solidFill>
                <a:ea typeface="Calibri" panose="020F0502020204030204" pitchFamily="34" charset="0"/>
                <a:cs typeface="Times New Roman" panose="02020603050405020304" pitchFamily="18" charset="0"/>
              </a:rPr>
              <a:t>y en un punto intermedio el sistema pone etiquetas y las modifica conforme la interacción con el ambiente va asignando o nuevas relaciones características a los objetos</a:t>
            </a:r>
            <a:endParaRPr lang="es-MX" sz="20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39384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575" y="60696"/>
            <a:ext cx="9144000" cy="460895"/>
          </a:xfrm>
          <a:prstGeom prst="rect">
            <a:avLst/>
          </a:prstGeom>
        </p:spPr>
        <p:txBody>
          <a:bodyPr wrap="square">
            <a:spAutoFit/>
          </a:bodyPr>
          <a:lstStyle/>
          <a:p>
            <a:pPr>
              <a:lnSpc>
                <a:spcPct val="107000"/>
              </a:lnSpc>
              <a:spcAft>
                <a:spcPts val="0"/>
              </a:spcAft>
              <a:tabLst>
                <a:tab pos="676275" algn="l"/>
              </a:tabLst>
            </a:pPr>
            <a:r>
              <a:rPr lang="es-ES" b="1" dirty="0">
                <a:ea typeface="Calibri" panose="020F0502020204030204" pitchFamily="34" charset="0"/>
                <a:cs typeface="Times New Roman" panose="02020603050405020304" pitchFamily="18" charset="0"/>
              </a:rPr>
              <a:t>Semántica se construye mediante interacción con el entorno </a:t>
            </a:r>
            <a:endParaRPr lang="es-MX" b="1" dirty="0">
              <a:ea typeface="Calibri" panose="020F0502020204030204" pitchFamily="34" charset="0"/>
              <a:cs typeface="Times New Roman" panose="02020603050405020304" pitchFamily="18" charset="0"/>
            </a:endParaRPr>
          </a:p>
        </p:txBody>
      </p:sp>
      <p:sp>
        <p:nvSpPr>
          <p:cNvPr id="4" name="Rectángulo 3"/>
          <p:cNvSpPr/>
          <p:nvPr/>
        </p:nvSpPr>
        <p:spPr>
          <a:xfrm>
            <a:off x="0" y="3408745"/>
            <a:ext cx="9144000" cy="3319498"/>
          </a:xfrm>
          <a:prstGeom prst="rect">
            <a:avLst/>
          </a:prstGeom>
        </p:spPr>
        <p:txBody>
          <a:bodyPr wrap="square">
            <a:spAutoFit/>
          </a:bodyPr>
          <a:lstStyle/>
          <a:p>
            <a:pPr lvl="0" algn="r">
              <a:lnSpc>
                <a:spcPct val="107000"/>
              </a:lnSpc>
              <a:spcAft>
                <a:spcPts val="0"/>
              </a:spcAft>
            </a:pPr>
            <a:r>
              <a:rPr lang="es-ES" sz="2300" dirty="0">
                <a:solidFill>
                  <a:prstClr val="black"/>
                </a:solidFill>
                <a:ea typeface="Calibri" panose="020F0502020204030204" pitchFamily="34" charset="0"/>
                <a:cs typeface="Times New Roman" panose="02020603050405020304" pitchFamily="18" charset="0"/>
              </a:rPr>
              <a:t>Una técnica usada actualmente consiste en </a:t>
            </a:r>
            <a:r>
              <a:rPr lang="es-ES" sz="2300" b="1" dirty="0">
                <a:solidFill>
                  <a:prstClr val="black"/>
                </a:solidFill>
                <a:ea typeface="Calibri" panose="020F0502020204030204" pitchFamily="34" charset="0"/>
                <a:cs typeface="Times New Roman" panose="02020603050405020304" pitchFamily="18" charset="0"/>
              </a:rPr>
              <a:t>sistemas que navegan en la red para construir su imagen semántica</a:t>
            </a:r>
            <a:r>
              <a:rPr lang="es-ES" sz="2300" dirty="0">
                <a:solidFill>
                  <a:prstClr val="black"/>
                </a:solidFill>
                <a:ea typeface="Calibri" panose="020F0502020204030204" pitchFamily="34" charset="0"/>
                <a:cs typeface="Times New Roman" panose="02020603050405020304" pitchFamily="18" charset="0"/>
              </a:rPr>
              <a:t>, como si fueran personas navegando por una ciudad.</a:t>
            </a:r>
          </a:p>
          <a:p>
            <a:pPr lvl="0" algn="r">
              <a:lnSpc>
                <a:spcPct val="107000"/>
              </a:lnSpc>
              <a:spcAft>
                <a:spcPts val="0"/>
              </a:spcAft>
            </a:pPr>
            <a:r>
              <a:rPr lang="es-ES" sz="2300" dirty="0">
                <a:solidFill>
                  <a:prstClr val="black"/>
                </a:solidFill>
                <a:ea typeface="Calibri" panose="020F0502020204030204" pitchFamily="34" charset="0"/>
                <a:cs typeface="Times New Roman" panose="02020603050405020304" pitchFamily="18" charset="0"/>
              </a:rPr>
              <a:t>Por ejemplo se lanza un buscador en la red que asocia imágenes de perros con sonidos que dicen perro y con la palabra perro</a:t>
            </a:r>
          </a:p>
          <a:p>
            <a:pPr lvl="0" algn="r">
              <a:lnSpc>
                <a:spcPct val="107000"/>
              </a:lnSpc>
              <a:spcAft>
                <a:spcPts val="0"/>
              </a:spcAft>
            </a:pPr>
            <a:endParaRPr lang="es-ES" sz="800" dirty="0">
              <a:solidFill>
                <a:prstClr val="black"/>
              </a:solidFill>
              <a:ea typeface="Calibri" panose="020F0502020204030204" pitchFamily="34" charset="0"/>
              <a:cs typeface="Times New Roman" panose="02020603050405020304" pitchFamily="18" charset="0"/>
            </a:endParaRPr>
          </a:p>
          <a:p>
            <a:pPr lvl="0" algn="r">
              <a:lnSpc>
                <a:spcPct val="107000"/>
              </a:lnSpc>
              <a:spcAft>
                <a:spcPts val="0"/>
              </a:spcAft>
            </a:pPr>
            <a:r>
              <a:rPr lang="es-ES" sz="2300" dirty="0">
                <a:solidFill>
                  <a:prstClr val="black"/>
                </a:solidFill>
                <a:ea typeface="Calibri" panose="020F0502020204030204" pitchFamily="34" charset="0"/>
                <a:cs typeface="Times New Roman" panose="02020603050405020304" pitchFamily="18" charset="0"/>
              </a:rPr>
              <a:t>En 1995 en la </a:t>
            </a:r>
            <a:r>
              <a:rPr lang="es-ES" sz="2300" dirty="0" err="1">
                <a:solidFill>
                  <a:prstClr val="black"/>
                </a:solidFill>
                <a:ea typeface="Calibri" panose="020F0502020204030204" pitchFamily="34" charset="0"/>
                <a:cs typeface="Times New Roman" panose="02020603050405020304" pitchFamily="18" charset="0"/>
              </a:rPr>
              <a:t>ESCOM</a:t>
            </a:r>
            <a:r>
              <a:rPr lang="es-ES" sz="2300" dirty="0">
                <a:solidFill>
                  <a:prstClr val="black"/>
                </a:solidFill>
                <a:ea typeface="Calibri" panose="020F0502020204030204" pitchFamily="34" charset="0"/>
                <a:cs typeface="Times New Roman" panose="02020603050405020304" pitchFamily="18" charset="0"/>
              </a:rPr>
              <a:t> del </a:t>
            </a:r>
            <a:r>
              <a:rPr lang="es-ES" sz="2300" dirty="0" err="1">
                <a:solidFill>
                  <a:prstClr val="black"/>
                </a:solidFill>
                <a:ea typeface="Calibri" panose="020F0502020204030204" pitchFamily="34" charset="0"/>
                <a:cs typeface="Times New Roman" panose="02020603050405020304" pitchFamily="18" charset="0"/>
              </a:rPr>
              <a:t>IPN</a:t>
            </a:r>
            <a:r>
              <a:rPr lang="es-ES" sz="2300" dirty="0">
                <a:solidFill>
                  <a:prstClr val="black"/>
                </a:solidFill>
                <a:ea typeface="Calibri" panose="020F0502020204030204" pitchFamily="34" charset="0"/>
                <a:cs typeface="Times New Roman" panose="02020603050405020304" pitchFamily="18" charset="0"/>
              </a:rPr>
              <a:t> en México, varios alumnos investigadores desarrollaron sistemas semánticos que tomaban el significado asociando información de varias fuentes como sonidos, imágenes y texto</a:t>
            </a:r>
          </a:p>
        </p:txBody>
      </p:sp>
      <p:sp>
        <p:nvSpPr>
          <p:cNvPr id="8" name="Rectángulo 7"/>
          <p:cNvSpPr/>
          <p:nvPr/>
        </p:nvSpPr>
        <p:spPr>
          <a:xfrm>
            <a:off x="0" y="619640"/>
            <a:ext cx="9172575" cy="2717667"/>
          </a:xfrm>
          <a:prstGeom prst="rect">
            <a:avLst/>
          </a:prstGeom>
        </p:spPr>
        <p:txBody>
          <a:bodyPr wrap="square">
            <a:spAutoFit/>
          </a:bodyPr>
          <a:lstStyle/>
          <a:p>
            <a:pPr>
              <a:lnSpc>
                <a:spcPct val="107000"/>
              </a:lnSpc>
              <a:spcAft>
                <a:spcPts val="0"/>
              </a:spcAft>
            </a:pPr>
            <a:r>
              <a:rPr lang="es-ES" sz="2300" dirty="0">
                <a:ea typeface="Calibri" panose="020F0502020204030204" pitchFamily="34" charset="0"/>
                <a:cs typeface="Times New Roman" panose="02020603050405020304" pitchFamily="18" charset="0"/>
              </a:rPr>
              <a:t>Por ejemplo, la palabra perro está relacionada con la imagen de un perro o más generalmente con lo que entendemos como perro, </a:t>
            </a:r>
          </a:p>
          <a:p>
            <a:pPr>
              <a:lnSpc>
                <a:spcPct val="107000"/>
              </a:lnSpc>
              <a:spcAft>
                <a:spcPts val="0"/>
              </a:spcAft>
            </a:pPr>
            <a:r>
              <a:rPr lang="es-ES" sz="2300" dirty="0">
                <a:ea typeface="Calibri" panose="020F0502020204030204" pitchFamily="34" charset="0"/>
                <a:cs typeface="Times New Roman" panose="02020603050405020304" pitchFamily="18" charset="0"/>
              </a:rPr>
              <a:t>ya sea porque alguien nos lo explico </a:t>
            </a:r>
          </a:p>
          <a:p>
            <a:pPr>
              <a:lnSpc>
                <a:spcPct val="107000"/>
              </a:lnSpc>
              <a:spcAft>
                <a:spcPts val="0"/>
              </a:spcAft>
            </a:pPr>
            <a:r>
              <a:rPr lang="es-ES" sz="2300" dirty="0">
                <a:ea typeface="Calibri" panose="020F0502020204030204" pitchFamily="34" charset="0"/>
                <a:cs typeface="Times New Roman" panose="02020603050405020304" pitchFamily="18" charset="0"/>
              </a:rPr>
              <a:t>o porque hemos visto muchos ejemplos de perro</a:t>
            </a:r>
          </a:p>
          <a:p>
            <a:pPr>
              <a:lnSpc>
                <a:spcPct val="107000"/>
              </a:lnSpc>
              <a:spcAft>
                <a:spcPts val="0"/>
              </a:spcAft>
            </a:pPr>
            <a:r>
              <a:rPr lang="es-ES" sz="2300" dirty="0">
                <a:ea typeface="Calibri" panose="020F0502020204030204" pitchFamily="34" charset="0"/>
                <a:cs typeface="Times New Roman" panose="02020603050405020304" pitchFamily="18" charset="0"/>
              </a:rPr>
              <a:t>Por ejemplo, al ir en la calle en varias ocasiones hemos escuchado la palabra perro y hemos visto un animal de 4 patas que ladra, menea la cola,  …., y que tiene ciertas características que vamos asociando con la palabra perro.</a:t>
            </a:r>
            <a:endParaRPr lang="es-MX" sz="23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36564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92880" y="0"/>
            <a:ext cx="8758239" cy="1310872"/>
          </a:xfrm>
          <a:prstGeom prst="rect">
            <a:avLst/>
          </a:prstGeom>
        </p:spPr>
        <p:txBody>
          <a:bodyPr wrap="square">
            <a:spAutoFit/>
          </a:bodyPr>
          <a:lstStyle/>
          <a:p>
            <a:pPr>
              <a:lnSpc>
                <a:spcPct val="107000"/>
              </a:lnSpc>
              <a:spcAft>
                <a:spcPts val="0"/>
              </a:spcAft>
            </a:pPr>
            <a:r>
              <a:rPr lang="es-ES" sz="3200" dirty="0" err="1">
                <a:ea typeface="Calibri" panose="020F0502020204030204" pitchFamily="34" charset="0"/>
                <a:cs typeface="Times New Roman" panose="02020603050405020304" pitchFamily="18" charset="0"/>
              </a:rPr>
              <a:t>UPIICSA</a:t>
            </a:r>
            <a:r>
              <a:rPr lang="es-ES" sz="3200" dirty="0">
                <a:ea typeface="Calibri" panose="020F0502020204030204" pitchFamily="34" charset="0"/>
                <a:cs typeface="Times New Roman" panose="02020603050405020304" pitchFamily="18" charset="0"/>
              </a:rPr>
              <a:t> del </a:t>
            </a:r>
            <a:r>
              <a:rPr lang="es-ES" sz="3200" dirty="0" err="1">
                <a:ea typeface="Calibri" panose="020F0502020204030204" pitchFamily="34" charset="0"/>
                <a:cs typeface="Times New Roman" panose="02020603050405020304" pitchFamily="18" charset="0"/>
              </a:rPr>
              <a:t>IPN</a:t>
            </a:r>
            <a:r>
              <a:rPr lang="es-ES" sz="3200" dirty="0">
                <a:ea typeface="Calibri" panose="020F0502020204030204" pitchFamily="34" charset="0"/>
                <a:cs typeface="Times New Roman" panose="02020603050405020304" pitchFamily="18" charset="0"/>
              </a:rPr>
              <a:t>,   1991, 1992 México</a:t>
            </a:r>
          </a:p>
          <a:p>
            <a:pPr>
              <a:lnSpc>
                <a:spcPct val="107000"/>
              </a:lnSpc>
              <a:spcAft>
                <a:spcPts val="0"/>
              </a:spcAft>
            </a:pPr>
            <a:endParaRPr lang="es-ES" sz="1000" dirty="0">
              <a:ea typeface="Calibri" panose="020F0502020204030204" pitchFamily="34" charset="0"/>
              <a:cs typeface="Times New Roman" panose="02020603050405020304" pitchFamily="18" charset="0"/>
            </a:endParaRPr>
          </a:p>
          <a:p>
            <a:pPr>
              <a:lnSpc>
                <a:spcPct val="107000"/>
              </a:lnSpc>
              <a:spcAft>
                <a:spcPts val="0"/>
              </a:spcAft>
            </a:pPr>
            <a:r>
              <a:rPr lang="es-ES" sz="3200" dirty="0">
                <a:ea typeface="Calibri" panose="020F0502020204030204" pitchFamily="34" charset="0"/>
                <a:cs typeface="Times New Roman" panose="02020603050405020304" pitchFamily="18" charset="0"/>
              </a:rPr>
              <a:t>Redes Semánticas Ampliadas  </a:t>
            </a:r>
            <a:r>
              <a:rPr lang="es-ES" dirty="0">
                <a:ea typeface="Calibri" panose="020F0502020204030204" pitchFamily="34" charset="0"/>
                <a:cs typeface="Times New Roman" panose="02020603050405020304" pitchFamily="18" charset="0"/>
              </a:rPr>
              <a:t>Jesús Olivares Ceja</a:t>
            </a:r>
            <a:endParaRPr lang="es-MX" dirty="0">
              <a:ea typeface="Calibri" panose="020F0502020204030204" pitchFamily="34" charset="0"/>
              <a:cs typeface="Times New Roman" panose="02020603050405020304" pitchFamily="18" charset="0"/>
            </a:endParaRPr>
          </a:p>
        </p:txBody>
      </p:sp>
      <p:sp>
        <p:nvSpPr>
          <p:cNvPr id="5" name="Rectangle 2"/>
          <p:cNvSpPr>
            <a:spLocks noChangeArrowheads="1"/>
          </p:cNvSpPr>
          <p:nvPr/>
        </p:nvSpPr>
        <p:spPr bwMode="auto">
          <a:xfrm>
            <a:off x="0" y="1346207"/>
            <a:ext cx="590073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1pPr>
            <a:lvl2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2pPr>
            <a:lvl3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3pPr>
            <a:lvl4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4pPr>
            <a:lvl5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5pPr>
            <a:lvl6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6pPr>
            <a:lvl7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7pPr>
            <a:lvl8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8pPr>
            <a:lvl9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2075" algn="l"/>
                <a:tab pos="549275" algn="l"/>
                <a:tab pos="1006475" algn="l"/>
                <a:tab pos="1463675" algn="l"/>
                <a:tab pos="1920875" algn="l"/>
                <a:tab pos="2378075" algn="l"/>
                <a:tab pos="2835275" algn="l"/>
                <a:tab pos="3292475" algn="l"/>
                <a:tab pos="3749675" algn="l"/>
                <a:tab pos="4206875" algn="l"/>
              </a:tabLst>
            </a:pPr>
            <a:r>
              <a:rPr kumimoji="0" lang="es-ES" altLang="es-MX" sz="1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s-ES_tradnl" altLang="es-MX"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Red Semántica Ampliada (</a:t>
            </a:r>
            <a:r>
              <a:rPr kumimoji="0" lang="es-ES_tradnl" altLang="es-MX" sz="20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RSA</a:t>
            </a:r>
            <a:r>
              <a:rPr kumimoji="0" lang="es-ES_tradnl" altLang="es-MX"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la información que se registra en sus nodos, puede ser: etiquetas, figuras, conceptos, procesos, etc. La semántica de cada nodo está dada por las relaciones que tiene con los demás</a:t>
            </a:r>
            <a:endParaRPr kumimoji="0" lang="es-MX" altLang="es-MX"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6" name="Imagen 5" descr="http://www.fgalindosoria.com/eac/evolucion/libro_sistemas_evolutivos/VII6-SER_archivos/image006.gif"/>
          <p:cNvPicPr/>
          <p:nvPr/>
        </p:nvPicPr>
        <p:blipFill>
          <a:blip r:embed="rId2">
            <a:extLst>
              <a:ext uri="{28A0092B-C50C-407E-A947-70E740481C1C}">
                <a14:useLocalDpi xmlns:a14="http://schemas.microsoft.com/office/drawing/2010/main" val="0"/>
              </a:ext>
            </a:extLst>
          </a:blip>
          <a:srcRect/>
          <a:stretch>
            <a:fillRect/>
          </a:stretch>
        </p:blipFill>
        <p:spPr bwMode="auto">
          <a:xfrm>
            <a:off x="5843586" y="1631680"/>
            <a:ext cx="3243263" cy="2049072"/>
          </a:xfrm>
          <a:prstGeom prst="rect">
            <a:avLst/>
          </a:prstGeom>
          <a:noFill/>
          <a:ln>
            <a:noFill/>
          </a:ln>
        </p:spPr>
      </p:pic>
      <p:grpSp>
        <p:nvGrpSpPr>
          <p:cNvPr id="10" name="Grupo 9"/>
          <p:cNvGrpSpPr/>
          <p:nvPr/>
        </p:nvGrpSpPr>
        <p:grpSpPr>
          <a:xfrm>
            <a:off x="471489" y="2824486"/>
            <a:ext cx="4939902" cy="2710076"/>
            <a:chOff x="581620" y="3133634"/>
            <a:chExt cx="3809999" cy="1699107"/>
          </a:xfrm>
        </p:grpSpPr>
        <p:pic>
          <p:nvPicPr>
            <p:cNvPr id="8" name="Imagen 7" descr="http://www.fgalindosoria.com/eac/evolucion/libro_sistemas_evolutivos/VII6-SER_archivos/image009.gif"/>
            <p:cNvPicPr/>
            <p:nvPr/>
          </p:nvPicPr>
          <p:blipFill>
            <a:blip r:embed="rId3">
              <a:extLst>
                <a:ext uri="{28A0092B-C50C-407E-A947-70E740481C1C}">
                  <a14:useLocalDpi xmlns:a14="http://schemas.microsoft.com/office/drawing/2010/main" val="0"/>
                </a:ext>
              </a:extLst>
            </a:blip>
            <a:srcRect/>
            <a:stretch>
              <a:fillRect/>
            </a:stretch>
          </p:blipFill>
          <p:spPr bwMode="auto">
            <a:xfrm>
              <a:off x="581620" y="3327791"/>
              <a:ext cx="2124075" cy="1504950"/>
            </a:xfrm>
            <a:prstGeom prst="rect">
              <a:avLst/>
            </a:prstGeom>
            <a:noFill/>
            <a:ln>
              <a:noFill/>
            </a:ln>
          </p:spPr>
        </p:pic>
        <p:pic>
          <p:nvPicPr>
            <p:cNvPr id="9" name="Imagen 8" descr="http://www.fgalindosoria.com/eac/evolucion/libro_sistemas_evolutivos/VII6-SER_archivos/image008.gif"/>
            <p:cNvPicPr/>
            <p:nvPr/>
          </p:nvPicPr>
          <p:blipFill>
            <a:blip r:embed="rId4">
              <a:extLst>
                <a:ext uri="{28A0092B-C50C-407E-A947-70E740481C1C}">
                  <a14:useLocalDpi xmlns:a14="http://schemas.microsoft.com/office/drawing/2010/main" val="0"/>
                </a:ext>
              </a:extLst>
            </a:blip>
            <a:srcRect/>
            <a:stretch>
              <a:fillRect/>
            </a:stretch>
          </p:blipFill>
          <p:spPr bwMode="auto">
            <a:xfrm>
              <a:off x="2705694" y="3133634"/>
              <a:ext cx="1685925" cy="1466850"/>
            </a:xfrm>
            <a:prstGeom prst="rect">
              <a:avLst/>
            </a:prstGeom>
            <a:noFill/>
            <a:ln>
              <a:noFill/>
            </a:ln>
          </p:spPr>
        </p:pic>
      </p:grpSp>
      <p:sp>
        <p:nvSpPr>
          <p:cNvPr id="11" name="Rectángulo 10"/>
          <p:cNvSpPr/>
          <p:nvPr/>
        </p:nvSpPr>
        <p:spPr>
          <a:xfrm>
            <a:off x="57149" y="5504046"/>
            <a:ext cx="9029700" cy="1323439"/>
          </a:xfrm>
          <a:prstGeom prst="rect">
            <a:avLst/>
          </a:prstGeom>
        </p:spPr>
        <p:txBody>
          <a:bodyPr wrap="square">
            <a:spAutoFit/>
          </a:bodyPr>
          <a:lstStyle/>
          <a:p>
            <a:pPr lvl="0" algn="r"/>
            <a:r>
              <a:rPr lang="es-MX" altLang="es-MX" sz="1800" dirty="0">
                <a:latin typeface="Arial" panose="020B0604020202020204" pitchFamily="34" charset="0"/>
              </a:rPr>
              <a:t>Sistema Evolutivo para Representación del Conocimiento</a:t>
            </a:r>
          </a:p>
          <a:p>
            <a:pPr lvl="0" algn="r"/>
            <a:r>
              <a:rPr lang="es-MX" altLang="es-MX" sz="1800" dirty="0">
                <a:latin typeface="Arial" panose="020B0604020202020204" pitchFamily="34" charset="0"/>
                <a:hlinkClick r:id="rId5"/>
              </a:rPr>
              <a:t>http://www.fgalindosoria.com/eac/evolucion/libro_sistemas_evolutivos/VII6-SER.pdf</a:t>
            </a:r>
            <a:endParaRPr lang="es-MX" altLang="es-MX" sz="1800" dirty="0">
              <a:latin typeface="Arial" panose="020B0604020202020204" pitchFamily="34" charset="0"/>
            </a:endParaRPr>
          </a:p>
          <a:p>
            <a:pPr lvl="0" algn="r"/>
            <a:endParaRPr lang="es-MX" altLang="es-MX" sz="800" dirty="0">
              <a:latin typeface="Arial" panose="020B0604020202020204" pitchFamily="34" charset="0"/>
            </a:endParaRPr>
          </a:p>
          <a:p>
            <a:pPr lvl="0" algn="r"/>
            <a:r>
              <a:rPr lang="es-MX" altLang="es-MX" sz="1800" dirty="0">
                <a:solidFill>
                  <a:srgbClr val="0000FF"/>
                </a:solidFill>
                <a:latin typeface="Arial" panose="020B0604020202020204" pitchFamily="34" charset="0"/>
                <a:hlinkClick r:id="rId6"/>
              </a:rPr>
              <a:t>www.fgalindosoria.com/informaticos/investigadores/Jesus_Manuel_Olivares_Ceja/serc/serc_tesis_jesus_olivares.pdf</a:t>
            </a:r>
            <a:endParaRPr lang="es-MX" altLang="es-MX" sz="1800" dirty="0">
              <a:latin typeface="Arial" panose="020B0604020202020204" pitchFamily="34" charset="0"/>
            </a:endParaRPr>
          </a:p>
        </p:txBody>
      </p:sp>
    </p:spTree>
    <p:extLst>
      <p:ext uri="{BB962C8B-B14F-4D97-AF65-F5344CB8AC3E}">
        <p14:creationId xmlns:p14="http://schemas.microsoft.com/office/powerpoint/2010/main" val="3116554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gregad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72180" cy="5155324"/>
          </a:xfrm>
          <a:prstGeom prst="rect">
            <a:avLst/>
          </a:prstGeom>
        </p:spPr>
      </p:pic>
      <p:sp>
        <p:nvSpPr>
          <p:cNvPr id="3" name="Rectángulo 2"/>
          <p:cNvSpPr/>
          <p:nvPr/>
        </p:nvSpPr>
        <p:spPr>
          <a:xfrm>
            <a:off x="28180" y="5155324"/>
            <a:ext cx="8968863" cy="1877437"/>
          </a:xfrm>
          <a:prstGeom prst="rect">
            <a:avLst/>
          </a:prstGeom>
        </p:spPr>
        <p:txBody>
          <a:bodyPr wrap="square">
            <a:spAutoFit/>
          </a:bodyPr>
          <a:lstStyle/>
          <a:p>
            <a:pPr algn="r"/>
            <a:r>
              <a:rPr lang="es-MX" altLang="es-MX" dirty="0"/>
              <a:t>Animación mediante el programa agregad2</a:t>
            </a:r>
          </a:p>
          <a:p>
            <a:pPr algn="r"/>
            <a:r>
              <a:rPr lang="es-MX" dirty="0"/>
              <a:t>Donde se muestra como se va agregando el conocimiento de la imagen de la realidad</a:t>
            </a:r>
          </a:p>
          <a:p>
            <a:pPr algn="r"/>
            <a:r>
              <a:rPr lang="es-MX" sz="2200" dirty="0">
                <a:hlinkClick r:id="rId5"/>
              </a:rPr>
              <a:t>www.fgalindosoria.com/programacion/agregados/agregados_cprog/agregad2.c</a:t>
            </a:r>
            <a:endParaRPr lang="es-MX" sz="2200" dirty="0"/>
          </a:p>
        </p:txBody>
      </p:sp>
    </p:spTree>
    <p:extLst>
      <p:ext uri="{BB962C8B-B14F-4D97-AF65-F5344CB8AC3E}">
        <p14:creationId xmlns:p14="http://schemas.microsoft.com/office/powerpoint/2010/main" val="14808936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1121" y="488402"/>
            <a:ext cx="5610225" cy="4210050"/>
          </a:xfrm>
          <a:prstGeom prst="rect">
            <a:avLst/>
          </a:prstGeom>
        </p:spPr>
      </p:pic>
      <p:sp>
        <p:nvSpPr>
          <p:cNvPr id="3" name="Rectángulo 2"/>
          <p:cNvSpPr/>
          <p:nvPr/>
        </p:nvSpPr>
        <p:spPr>
          <a:xfrm>
            <a:off x="299545" y="5110316"/>
            <a:ext cx="7693571" cy="830997"/>
          </a:xfrm>
          <a:prstGeom prst="rect">
            <a:avLst/>
          </a:prstGeom>
        </p:spPr>
        <p:txBody>
          <a:bodyPr wrap="square">
            <a:spAutoFit/>
          </a:bodyPr>
          <a:lstStyle/>
          <a:p>
            <a:pPr algn="r"/>
            <a:r>
              <a:rPr lang="es-MX" b="1" dirty="0"/>
              <a:t>AGREGADOS de PARTÍCULAS</a:t>
            </a:r>
          </a:p>
          <a:p>
            <a:pPr algn="r"/>
            <a:r>
              <a:rPr lang="es-MX" dirty="0">
                <a:hlinkClick r:id="rId3"/>
              </a:rPr>
              <a:t>http://www.fgalindosoria.com/programacion/agregados/</a:t>
            </a:r>
            <a:endParaRPr lang="es-MX" dirty="0"/>
          </a:p>
        </p:txBody>
      </p:sp>
    </p:spTree>
    <p:extLst>
      <p:ext uri="{BB962C8B-B14F-4D97-AF65-F5344CB8AC3E}">
        <p14:creationId xmlns:p14="http://schemas.microsoft.com/office/powerpoint/2010/main" val="16743311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5" name="Grupo 114"/>
          <p:cNvGrpSpPr/>
          <p:nvPr/>
        </p:nvGrpSpPr>
        <p:grpSpPr>
          <a:xfrm>
            <a:off x="1400076" y="3966363"/>
            <a:ext cx="5757110" cy="765340"/>
            <a:chOff x="177641" y="1515386"/>
            <a:chExt cx="5757110" cy="765340"/>
          </a:xfrm>
        </p:grpSpPr>
        <p:sp>
          <p:nvSpPr>
            <p:cNvPr id="80" name="Rectángulo 79"/>
            <p:cNvSpPr/>
            <p:nvPr/>
          </p:nvSpPr>
          <p:spPr>
            <a:xfrm>
              <a:off x="1267335" y="1626970"/>
              <a:ext cx="64651" cy="18562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1" name="Cilindro 80"/>
            <p:cNvSpPr/>
            <p:nvPr/>
          </p:nvSpPr>
          <p:spPr>
            <a:xfrm>
              <a:off x="2150240" y="1643355"/>
              <a:ext cx="105782" cy="164166"/>
            </a:xfrm>
            <a:prstGeom prst="ca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2" name="Cubo 81"/>
            <p:cNvSpPr/>
            <p:nvPr/>
          </p:nvSpPr>
          <p:spPr>
            <a:xfrm>
              <a:off x="1639655" y="1658611"/>
              <a:ext cx="182894" cy="164166"/>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3" name="Rectángulo 82"/>
            <p:cNvSpPr/>
            <p:nvPr/>
          </p:nvSpPr>
          <p:spPr>
            <a:xfrm>
              <a:off x="2561433" y="1626970"/>
              <a:ext cx="43186" cy="19081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4" name="Triángulo isósceles 83"/>
            <p:cNvSpPr/>
            <p:nvPr/>
          </p:nvSpPr>
          <p:spPr>
            <a:xfrm>
              <a:off x="2943099" y="1583859"/>
              <a:ext cx="251731" cy="223663"/>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5" name="Flecha: hacia abajo 84"/>
            <p:cNvSpPr/>
            <p:nvPr/>
          </p:nvSpPr>
          <p:spPr>
            <a:xfrm>
              <a:off x="3445653" y="1559306"/>
              <a:ext cx="165714" cy="26347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6" name="Rectángulo 85"/>
            <p:cNvSpPr/>
            <p:nvPr/>
          </p:nvSpPr>
          <p:spPr>
            <a:xfrm>
              <a:off x="3896010" y="1729822"/>
              <a:ext cx="204116" cy="6132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7" name="Estrella: 5 puntas 86"/>
            <p:cNvSpPr/>
            <p:nvPr/>
          </p:nvSpPr>
          <p:spPr>
            <a:xfrm>
              <a:off x="4398174" y="1559074"/>
              <a:ext cx="284763" cy="25466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8" name="Cubo 87"/>
            <p:cNvSpPr/>
            <p:nvPr/>
          </p:nvSpPr>
          <p:spPr>
            <a:xfrm>
              <a:off x="4956124" y="1643355"/>
              <a:ext cx="182894" cy="164166"/>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9" name="CuadroTexto 20"/>
            <p:cNvSpPr txBox="1">
              <a:spLocks noChangeArrowheads="1"/>
            </p:cNvSpPr>
            <p:nvPr/>
          </p:nvSpPr>
          <p:spPr bwMode="auto">
            <a:xfrm>
              <a:off x="177641" y="1515386"/>
              <a:ext cx="8801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  Inicio</a:t>
              </a:r>
              <a:endParaRPr lang="es-MX" altLang="es-MX" sz="1400" dirty="0"/>
            </a:p>
          </p:txBody>
        </p:sp>
        <p:sp>
          <p:nvSpPr>
            <p:cNvPr id="90" name="CuadroTexto 21"/>
            <p:cNvSpPr txBox="1">
              <a:spLocks noChangeArrowheads="1"/>
            </p:cNvSpPr>
            <p:nvPr/>
          </p:nvSpPr>
          <p:spPr bwMode="auto">
            <a:xfrm>
              <a:off x="5243401" y="1521998"/>
              <a:ext cx="691350" cy="39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1400" b="1" dirty="0"/>
                <a:t>Final</a:t>
              </a:r>
              <a:endParaRPr lang="es-MX" altLang="es-MX" sz="1400" dirty="0"/>
            </a:p>
          </p:txBody>
        </p:sp>
        <p:sp>
          <p:nvSpPr>
            <p:cNvPr id="91" name="Rectángulo 90"/>
            <p:cNvSpPr/>
            <p:nvPr/>
          </p:nvSpPr>
          <p:spPr>
            <a:xfrm>
              <a:off x="657361" y="1879010"/>
              <a:ext cx="5047412" cy="401716"/>
            </a:xfrm>
            <a:prstGeom prst="rect">
              <a:avLst/>
            </a:prstGeom>
          </p:spPr>
          <p:txBody>
            <a:bodyPr wrap="none">
              <a:spAutoFit/>
            </a:bodyPr>
            <a:lstStyle/>
            <a:p>
              <a:r>
                <a:rPr lang="es-MX" altLang="es-MX" sz="2200" dirty="0"/>
                <a:t>I    </a:t>
              </a:r>
              <a:r>
                <a:rPr lang="es-MX" altLang="es-MX" sz="2200" dirty="0" err="1"/>
                <a:t>Mr</a:t>
              </a:r>
              <a:r>
                <a:rPr lang="es-MX" altLang="es-MX" sz="2200" dirty="0"/>
                <a:t>  Ca  Mg Mn Ta  </a:t>
              </a:r>
              <a:r>
                <a:rPr lang="es-MX" altLang="es-MX" sz="2200" dirty="0" err="1"/>
                <a:t>Fg</a:t>
              </a:r>
              <a:r>
                <a:rPr lang="es-MX" altLang="es-MX" sz="2200" dirty="0"/>
                <a:t>   Mn   </a:t>
              </a:r>
              <a:r>
                <a:rPr lang="es-MX" altLang="es-MX" sz="2200" dirty="0" err="1"/>
                <a:t>Ea</a:t>
              </a:r>
              <a:r>
                <a:rPr lang="es-MX" altLang="es-MX" sz="2200" dirty="0"/>
                <a:t>  </a:t>
              </a:r>
              <a:r>
                <a:rPr lang="es-MX" altLang="es-MX" sz="2200" dirty="0" err="1"/>
                <a:t>Cb</a:t>
              </a:r>
              <a:r>
                <a:rPr lang="es-MX" altLang="es-MX" sz="2200" dirty="0"/>
                <a:t>   F</a:t>
              </a:r>
              <a:endParaRPr lang="es-MX" sz="2200" dirty="0"/>
            </a:p>
          </p:txBody>
        </p:sp>
      </p:grpSp>
      <p:grpSp>
        <p:nvGrpSpPr>
          <p:cNvPr id="111" name="Grupo 110"/>
          <p:cNvGrpSpPr/>
          <p:nvPr/>
        </p:nvGrpSpPr>
        <p:grpSpPr>
          <a:xfrm>
            <a:off x="106859" y="24713"/>
            <a:ext cx="4692794" cy="3007771"/>
            <a:chOff x="753228" y="2346912"/>
            <a:chExt cx="5038361" cy="2918153"/>
          </a:xfrm>
        </p:grpSpPr>
        <p:grpSp>
          <p:nvGrpSpPr>
            <p:cNvPr id="48" name="Grupo 47"/>
            <p:cNvGrpSpPr/>
            <p:nvPr/>
          </p:nvGrpSpPr>
          <p:grpSpPr>
            <a:xfrm>
              <a:off x="753228" y="2346912"/>
              <a:ext cx="5038361" cy="2156894"/>
              <a:chOff x="2393950" y="2702476"/>
              <a:chExt cx="4207701" cy="1948985"/>
            </a:xfrm>
          </p:grpSpPr>
          <p:sp>
            <p:nvSpPr>
              <p:cNvPr id="5" name="CuadroTexto 20"/>
              <p:cNvSpPr txBox="1">
                <a:spLocks noChangeArrowheads="1"/>
              </p:cNvSpPr>
              <p:nvPr/>
            </p:nvSpPr>
            <p:spPr bwMode="auto">
              <a:xfrm>
                <a:off x="2393950" y="2702476"/>
                <a:ext cx="734871" cy="34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t>I</a:t>
                </a:r>
                <a:r>
                  <a:rPr lang="es-MX" altLang="es-MX" sz="2000" dirty="0"/>
                  <a:t>nicio</a:t>
                </a:r>
              </a:p>
            </p:txBody>
          </p:sp>
          <p:sp>
            <p:nvSpPr>
              <p:cNvPr id="6" name="CuadroTexto 21"/>
              <p:cNvSpPr txBox="1">
                <a:spLocks noChangeArrowheads="1"/>
              </p:cNvSpPr>
              <p:nvPr/>
            </p:nvSpPr>
            <p:spPr bwMode="auto">
              <a:xfrm>
                <a:off x="5979278" y="3562330"/>
                <a:ext cx="622373" cy="340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000" b="1" dirty="0"/>
                  <a:t>F</a:t>
                </a:r>
                <a:r>
                  <a:rPr lang="es-MX" altLang="es-MX" sz="2000" dirty="0"/>
                  <a:t>inal</a:t>
                </a:r>
              </a:p>
            </p:txBody>
          </p:sp>
          <p:cxnSp>
            <p:nvCxnSpPr>
              <p:cNvPr id="9" name="Conector recto 8"/>
              <p:cNvCxnSpPr>
                <a:cxnSpLocks/>
              </p:cNvCxnSpPr>
              <p:nvPr/>
            </p:nvCxnSpPr>
            <p:spPr>
              <a:xfrm flipH="1">
                <a:off x="2743587" y="4130761"/>
                <a:ext cx="407987" cy="190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p:nvCxnSpPr>
            <p:spPr>
              <a:xfrm flipH="1">
                <a:off x="3489712" y="4130761"/>
                <a:ext cx="32226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Conector recto 10"/>
              <p:cNvCxnSpPr>
                <a:cxnSpLocks/>
              </p:cNvCxnSpPr>
              <p:nvPr/>
            </p:nvCxnSpPr>
            <p:spPr>
              <a:xfrm>
                <a:off x="2610237" y="2971886"/>
                <a:ext cx="1236662" cy="793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a:cxnSpLocks/>
              </p:cNvCxnSpPr>
              <p:nvPr/>
            </p:nvCxnSpPr>
            <p:spPr>
              <a:xfrm>
                <a:off x="3811974" y="2949661"/>
                <a:ext cx="0" cy="119538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p:nvCxnSpPr>
            <p:spPr>
              <a:xfrm flipH="1">
                <a:off x="3151574" y="4130761"/>
                <a:ext cx="33813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p:nvCxnSpPr>
            <p:spPr>
              <a:xfrm>
                <a:off x="2743587" y="4145049"/>
                <a:ext cx="0" cy="492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Conector recto 14"/>
              <p:cNvCxnSpPr>
                <a:cxnSpLocks/>
              </p:cNvCxnSpPr>
              <p:nvPr/>
            </p:nvCxnSpPr>
            <p:spPr>
              <a:xfrm>
                <a:off x="2743587" y="4603895"/>
                <a:ext cx="1435100" cy="23813"/>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a:cxnSpLocks/>
              </p:cNvCxnSpPr>
              <p:nvPr/>
            </p:nvCxnSpPr>
            <p:spPr>
              <a:xfrm>
                <a:off x="4178687" y="4616637"/>
                <a:ext cx="1955800" cy="95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 name="Conector recto 16"/>
              <p:cNvCxnSpPr>
                <a:cxnSpLocks/>
              </p:cNvCxnSpPr>
              <p:nvPr/>
            </p:nvCxnSpPr>
            <p:spPr>
              <a:xfrm flipH="1" flipV="1">
                <a:off x="6120199" y="3794211"/>
                <a:ext cx="14288" cy="85725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a:xfrm>
                <a:off x="6120199" y="3795799"/>
                <a:ext cx="25241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110" name="Grupo 109"/>
            <p:cNvGrpSpPr/>
            <p:nvPr/>
          </p:nvGrpSpPr>
          <p:grpSpPr>
            <a:xfrm>
              <a:off x="802152" y="2382748"/>
              <a:ext cx="4920462" cy="2882317"/>
              <a:chOff x="802152" y="2382748"/>
              <a:chExt cx="4920462" cy="2882317"/>
            </a:xfrm>
          </p:grpSpPr>
          <p:cxnSp>
            <p:nvCxnSpPr>
              <p:cNvPr id="51" name="Conector: angular 50"/>
              <p:cNvCxnSpPr>
                <a:cxnSpLocks/>
              </p:cNvCxnSpPr>
              <p:nvPr/>
            </p:nvCxnSpPr>
            <p:spPr bwMode="auto">
              <a:xfrm>
                <a:off x="818426" y="2382748"/>
                <a:ext cx="3480326" cy="120854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2" name="Conector: angular 51"/>
              <p:cNvCxnSpPr>
                <a:cxnSpLocks/>
              </p:cNvCxnSpPr>
              <p:nvPr/>
            </p:nvCxnSpPr>
            <p:spPr bwMode="auto">
              <a:xfrm rot="16200000" flipV="1">
                <a:off x="3461069" y="2721595"/>
                <a:ext cx="790539" cy="917374"/>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3" name="Conector: angular 52"/>
              <p:cNvCxnSpPr>
                <a:cxnSpLocks/>
              </p:cNvCxnSpPr>
              <p:nvPr/>
            </p:nvCxnSpPr>
            <p:spPr bwMode="auto">
              <a:xfrm flipV="1">
                <a:off x="2464789" y="2408163"/>
                <a:ext cx="3163008"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4" name="Conector: angular 53"/>
              <p:cNvCxnSpPr>
                <a:cxnSpLocks/>
              </p:cNvCxnSpPr>
              <p:nvPr/>
            </p:nvCxnSpPr>
            <p:spPr bwMode="auto">
              <a:xfrm rot="5400000">
                <a:off x="4402059" y="2948409"/>
                <a:ext cx="1853918" cy="75057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5" name="Conector recto 54"/>
              <p:cNvCxnSpPr>
                <a:cxnSpLocks/>
              </p:cNvCxnSpPr>
              <p:nvPr/>
            </p:nvCxnSpPr>
            <p:spPr bwMode="auto">
              <a:xfrm flipH="1">
                <a:off x="1296437" y="4205184"/>
                <a:ext cx="3657290" cy="4547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6" name="Conector: angular 55"/>
              <p:cNvCxnSpPr>
                <a:cxnSpLocks/>
              </p:cNvCxnSpPr>
              <p:nvPr/>
            </p:nvCxnSpPr>
            <p:spPr bwMode="auto">
              <a:xfrm flipV="1">
                <a:off x="818426" y="2854972"/>
                <a:ext cx="1419794" cy="8745"/>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7" name="Conector: angular 56"/>
              <p:cNvCxnSpPr/>
              <p:nvPr/>
            </p:nvCxnSpPr>
            <p:spPr bwMode="auto">
              <a:xfrm rot="16200000" flipH="1">
                <a:off x="843451" y="2838692"/>
                <a:ext cx="905971" cy="9560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8" name="Conector recto 57"/>
              <p:cNvCxnSpPr>
                <a:cxnSpLocks/>
              </p:cNvCxnSpPr>
              <p:nvPr/>
            </p:nvCxnSpPr>
            <p:spPr bwMode="auto">
              <a:xfrm>
                <a:off x="818426" y="3316703"/>
                <a:ext cx="0" cy="142192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9" name="Conector recto 58"/>
              <p:cNvCxnSpPr>
                <a:cxnSpLocks/>
              </p:cNvCxnSpPr>
              <p:nvPr/>
            </p:nvCxnSpPr>
            <p:spPr bwMode="auto">
              <a:xfrm flipV="1">
                <a:off x="802152" y="3711972"/>
                <a:ext cx="494284" cy="174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0" name="Conector recto 59"/>
              <p:cNvCxnSpPr/>
              <p:nvPr/>
            </p:nvCxnSpPr>
            <p:spPr bwMode="auto">
              <a:xfrm>
                <a:off x="818426" y="4738622"/>
                <a:ext cx="174117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Conector recto 60"/>
              <p:cNvCxnSpPr/>
              <p:nvPr/>
            </p:nvCxnSpPr>
            <p:spPr bwMode="auto">
              <a:xfrm>
                <a:off x="3397650" y="4738622"/>
                <a:ext cx="230665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Conector recto 61"/>
              <p:cNvCxnSpPr>
                <a:cxnSpLocks/>
              </p:cNvCxnSpPr>
              <p:nvPr/>
            </p:nvCxnSpPr>
            <p:spPr bwMode="auto">
              <a:xfrm flipV="1">
                <a:off x="5704306" y="3769689"/>
                <a:ext cx="0" cy="96893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Conector recto 62"/>
              <p:cNvCxnSpPr>
                <a:cxnSpLocks/>
              </p:cNvCxnSpPr>
              <p:nvPr/>
            </p:nvCxnSpPr>
            <p:spPr bwMode="auto">
              <a:xfrm flipH="1">
                <a:off x="812325" y="4738622"/>
                <a:ext cx="6101" cy="51070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Conector recto 63"/>
              <p:cNvCxnSpPr/>
              <p:nvPr/>
            </p:nvCxnSpPr>
            <p:spPr bwMode="auto">
              <a:xfrm flipV="1">
                <a:off x="818426" y="5233583"/>
                <a:ext cx="4904187" cy="314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Conector recto 64"/>
              <p:cNvCxnSpPr/>
              <p:nvPr/>
            </p:nvCxnSpPr>
            <p:spPr bwMode="auto">
              <a:xfrm>
                <a:off x="5722614" y="4738622"/>
                <a:ext cx="0" cy="48446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7" name="Estrella: 5 puntas 66"/>
              <p:cNvSpPr/>
              <p:nvPr/>
            </p:nvSpPr>
            <p:spPr>
              <a:xfrm>
                <a:off x="1011891" y="4814703"/>
                <a:ext cx="354294" cy="3157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8" name="Triángulo isósceles 67"/>
              <p:cNvSpPr/>
              <p:nvPr/>
            </p:nvSpPr>
            <p:spPr>
              <a:xfrm>
                <a:off x="3613722" y="3888148"/>
                <a:ext cx="313197" cy="277281"/>
              </a:xfrm>
              <a:prstGeom prst="triangl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9" name="Rectángulo 68"/>
              <p:cNvSpPr/>
              <p:nvPr/>
            </p:nvSpPr>
            <p:spPr>
              <a:xfrm>
                <a:off x="834055" y="3993391"/>
                <a:ext cx="48936" cy="26426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1" name="Cubo 70"/>
              <p:cNvSpPr/>
              <p:nvPr/>
            </p:nvSpPr>
            <p:spPr>
              <a:xfrm>
                <a:off x="4917848" y="4566791"/>
                <a:ext cx="257004" cy="159575"/>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2" name="Cilindro 71"/>
              <p:cNvSpPr/>
              <p:nvPr/>
            </p:nvSpPr>
            <p:spPr>
              <a:xfrm>
                <a:off x="1633173" y="3657991"/>
                <a:ext cx="131611" cy="203521"/>
              </a:xfrm>
              <a:prstGeom prst="ca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3" name="Rectángulo 72"/>
              <p:cNvSpPr/>
              <p:nvPr/>
            </p:nvSpPr>
            <p:spPr>
              <a:xfrm>
                <a:off x="3667733" y="3111644"/>
                <a:ext cx="253956" cy="7602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74" name="Conector recto 73"/>
              <p:cNvCxnSpPr/>
              <p:nvPr/>
            </p:nvCxnSpPr>
            <p:spPr>
              <a:xfrm>
                <a:off x="2238220" y="2854972"/>
                <a:ext cx="0" cy="91471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5" name="Rectángulo 74"/>
              <p:cNvSpPr/>
              <p:nvPr/>
            </p:nvSpPr>
            <p:spPr>
              <a:xfrm>
                <a:off x="2236828" y="3316704"/>
                <a:ext cx="45719" cy="25884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6" name="Flecha: hacia abajo 75"/>
              <p:cNvSpPr/>
              <p:nvPr/>
            </p:nvSpPr>
            <p:spPr>
              <a:xfrm>
                <a:off x="4644462" y="2398255"/>
                <a:ext cx="206178" cy="32663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3" name="Cubo 92"/>
              <p:cNvSpPr/>
              <p:nvPr/>
            </p:nvSpPr>
            <p:spPr>
              <a:xfrm>
                <a:off x="1517729" y="2880939"/>
                <a:ext cx="173335" cy="184351"/>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grpSp>
      <p:sp>
        <p:nvSpPr>
          <p:cNvPr id="100" name="Rectángulo 99"/>
          <p:cNvSpPr>
            <a:spLocks noChangeArrowheads="1"/>
          </p:cNvSpPr>
          <p:nvPr/>
        </p:nvSpPr>
        <p:spPr bwMode="auto">
          <a:xfrm>
            <a:off x="4858453" y="1707440"/>
            <a:ext cx="418833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Representa la ruta para llegar al final del laberinto</a:t>
            </a:r>
          </a:p>
        </p:txBody>
      </p:sp>
      <p:sp>
        <p:nvSpPr>
          <p:cNvPr id="101" name="Rectángulo 85"/>
          <p:cNvSpPr>
            <a:spLocks noChangeArrowheads="1"/>
          </p:cNvSpPr>
          <p:nvPr/>
        </p:nvSpPr>
        <p:spPr bwMode="auto">
          <a:xfrm>
            <a:off x="4682422" y="1178905"/>
            <a:ext cx="447230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2200" dirty="0"/>
              <a:t>I </a:t>
            </a:r>
            <a:r>
              <a:rPr lang="es-MX" altLang="es-MX" sz="2200" dirty="0">
                <a:solidFill>
                  <a:srgbClr val="00B050"/>
                </a:solidFill>
              </a:rPr>
              <a:t>12a 12b 3c </a:t>
            </a:r>
            <a:r>
              <a:rPr lang="es-MX" altLang="es-MX" sz="2200" dirty="0" err="1">
                <a:solidFill>
                  <a:srgbClr val="00B050"/>
                </a:solidFill>
              </a:rPr>
              <a:t>3c</a:t>
            </a:r>
            <a:r>
              <a:rPr lang="es-MX" altLang="es-MX" sz="2200" dirty="0">
                <a:solidFill>
                  <a:srgbClr val="00B050"/>
                </a:solidFill>
              </a:rPr>
              <a:t> </a:t>
            </a:r>
            <a:r>
              <a:rPr lang="es-MX" altLang="es-MX" sz="2200" dirty="0" err="1">
                <a:solidFill>
                  <a:srgbClr val="00B050"/>
                </a:solidFill>
              </a:rPr>
              <a:t>3c</a:t>
            </a:r>
            <a:r>
              <a:rPr lang="es-MX" altLang="es-MX" sz="2200" dirty="0">
                <a:solidFill>
                  <a:srgbClr val="00B050"/>
                </a:solidFill>
              </a:rPr>
              <a:t> 4b 12a 14a 8d 2a </a:t>
            </a:r>
            <a:r>
              <a:rPr lang="es-MX" altLang="es-MX" sz="2200" b="1" dirty="0"/>
              <a:t>F</a:t>
            </a:r>
          </a:p>
        </p:txBody>
      </p:sp>
      <p:sp>
        <p:nvSpPr>
          <p:cNvPr id="102" name="Rectángulo 101"/>
          <p:cNvSpPr/>
          <p:nvPr/>
        </p:nvSpPr>
        <p:spPr>
          <a:xfrm>
            <a:off x="4879918" y="424929"/>
            <a:ext cx="3988741" cy="830997"/>
          </a:xfrm>
          <a:prstGeom prst="rect">
            <a:avLst/>
          </a:prstGeom>
        </p:spPr>
        <p:txBody>
          <a:bodyPr wrap="square">
            <a:spAutoFit/>
          </a:bodyPr>
          <a:lstStyle/>
          <a:p>
            <a:r>
              <a:rPr lang="es-MX" altLang="es-MX" dirty="0"/>
              <a:t>En el ejemplo del laberinto, la oración</a:t>
            </a:r>
          </a:p>
        </p:txBody>
      </p:sp>
      <p:sp>
        <p:nvSpPr>
          <p:cNvPr id="104" name="Rectángulo 103"/>
          <p:cNvSpPr/>
          <p:nvPr/>
        </p:nvSpPr>
        <p:spPr>
          <a:xfrm>
            <a:off x="946871" y="4701617"/>
            <a:ext cx="7705564" cy="461665"/>
          </a:xfrm>
          <a:prstGeom prst="rect">
            <a:avLst/>
          </a:prstGeom>
        </p:spPr>
        <p:txBody>
          <a:bodyPr wrap="square">
            <a:spAutoFit/>
          </a:bodyPr>
          <a:lstStyle/>
          <a:p>
            <a:r>
              <a:rPr lang="es-MX" altLang="es-MX" dirty="0"/>
              <a:t>si se recorre el laberinto con esas marcas, el camino quedaría:</a:t>
            </a:r>
          </a:p>
        </p:txBody>
      </p:sp>
      <p:sp>
        <p:nvSpPr>
          <p:cNvPr id="106" name="Rectángulo 85"/>
          <p:cNvSpPr>
            <a:spLocks noChangeArrowheads="1"/>
          </p:cNvSpPr>
          <p:nvPr/>
        </p:nvSpPr>
        <p:spPr bwMode="auto">
          <a:xfrm>
            <a:off x="1297079" y="6136809"/>
            <a:ext cx="71088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 </a:t>
            </a:r>
            <a:r>
              <a:rPr lang="es-MX" altLang="es-MX" dirty="0">
                <a:solidFill>
                  <a:srgbClr val="00B050"/>
                </a:solidFill>
              </a:rPr>
              <a:t>12a 12b </a:t>
            </a:r>
            <a:r>
              <a:rPr lang="es-MX" altLang="es-MX" b="1" dirty="0" err="1"/>
              <a:t>Mr</a:t>
            </a:r>
            <a:r>
              <a:rPr lang="es-MX" altLang="es-MX" dirty="0">
                <a:solidFill>
                  <a:srgbClr val="00B050"/>
                </a:solidFill>
              </a:rPr>
              <a:t> 3c </a:t>
            </a:r>
            <a:r>
              <a:rPr lang="es-MX" altLang="es-MX" dirty="0" err="1">
                <a:solidFill>
                  <a:srgbClr val="00B050"/>
                </a:solidFill>
              </a:rPr>
              <a:t>3c</a:t>
            </a:r>
            <a:r>
              <a:rPr lang="es-MX" altLang="es-MX" dirty="0">
                <a:solidFill>
                  <a:srgbClr val="00B050"/>
                </a:solidFill>
              </a:rPr>
              <a:t> </a:t>
            </a:r>
            <a:r>
              <a:rPr lang="es-MX" altLang="es-MX" b="1" dirty="0"/>
              <a:t>Mg</a:t>
            </a:r>
            <a:r>
              <a:rPr lang="es-MX" altLang="es-MX" dirty="0">
                <a:solidFill>
                  <a:srgbClr val="00B050"/>
                </a:solidFill>
              </a:rPr>
              <a:t> 3c 4b </a:t>
            </a:r>
            <a:r>
              <a:rPr lang="es-MX" altLang="es-MX" dirty="0"/>
              <a:t>Mn</a:t>
            </a:r>
            <a:r>
              <a:rPr lang="es-MX" altLang="es-MX" dirty="0">
                <a:solidFill>
                  <a:srgbClr val="00B050"/>
                </a:solidFill>
              </a:rPr>
              <a:t> 12a 14a </a:t>
            </a:r>
            <a:r>
              <a:rPr lang="es-MX" altLang="es-MX" b="1" dirty="0" err="1"/>
              <a:t>Cb</a:t>
            </a:r>
            <a:r>
              <a:rPr lang="es-MX" altLang="es-MX" dirty="0">
                <a:solidFill>
                  <a:srgbClr val="00B050"/>
                </a:solidFill>
              </a:rPr>
              <a:t> 8d 2a </a:t>
            </a:r>
            <a:r>
              <a:rPr lang="es-MX" altLang="es-MX" b="1" dirty="0"/>
              <a:t>F</a:t>
            </a:r>
          </a:p>
        </p:txBody>
      </p:sp>
      <p:grpSp>
        <p:nvGrpSpPr>
          <p:cNvPr id="3" name="Grupo 2"/>
          <p:cNvGrpSpPr/>
          <p:nvPr/>
        </p:nvGrpSpPr>
        <p:grpSpPr>
          <a:xfrm>
            <a:off x="1867795" y="5146149"/>
            <a:ext cx="5981316" cy="461665"/>
            <a:chOff x="2711991" y="5306031"/>
            <a:chExt cx="5981316" cy="461665"/>
          </a:xfrm>
        </p:grpSpPr>
        <p:sp>
          <p:nvSpPr>
            <p:cNvPr id="77" name="Rectángulo 85"/>
            <p:cNvSpPr>
              <a:spLocks noChangeArrowheads="1"/>
            </p:cNvSpPr>
            <p:nvPr/>
          </p:nvSpPr>
          <p:spPr bwMode="auto">
            <a:xfrm>
              <a:off x="2711991" y="5306031"/>
              <a:ext cx="59813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dirty="0"/>
                <a:t>I </a:t>
              </a:r>
              <a:r>
                <a:rPr lang="es-MX" altLang="es-MX" dirty="0">
                  <a:solidFill>
                    <a:srgbClr val="00B050"/>
                  </a:solidFill>
                </a:rPr>
                <a:t>12a 12b   3c </a:t>
              </a:r>
              <a:r>
                <a:rPr lang="es-MX" altLang="es-MX" dirty="0" err="1">
                  <a:solidFill>
                    <a:srgbClr val="00B050"/>
                  </a:solidFill>
                </a:rPr>
                <a:t>3c</a:t>
              </a:r>
              <a:r>
                <a:rPr lang="es-MX" altLang="es-MX" dirty="0">
                  <a:solidFill>
                    <a:srgbClr val="00B050"/>
                  </a:solidFill>
                </a:rPr>
                <a:t>    </a:t>
              </a:r>
              <a:r>
                <a:rPr lang="es-MX" altLang="es-MX" dirty="0" err="1">
                  <a:solidFill>
                    <a:srgbClr val="00B050"/>
                  </a:solidFill>
                </a:rPr>
                <a:t>3c</a:t>
              </a:r>
              <a:r>
                <a:rPr lang="es-MX" altLang="es-MX" dirty="0">
                  <a:solidFill>
                    <a:srgbClr val="00B050"/>
                  </a:solidFill>
                </a:rPr>
                <a:t> 4b   12a 14a     8d 2a </a:t>
              </a:r>
              <a:r>
                <a:rPr lang="es-MX" altLang="es-MX" b="1" dirty="0"/>
                <a:t>F</a:t>
              </a:r>
            </a:p>
          </p:txBody>
        </p:sp>
        <p:sp>
          <p:nvSpPr>
            <p:cNvPr id="107" name="Rectángulo 106"/>
            <p:cNvSpPr/>
            <p:nvPr/>
          </p:nvSpPr>
          <p:spPr>
            <a:xfrm>
              <a:off x="4100126" y="5485319"/>
              <a:ext cx="64651" cy="18562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8" name="Cilindro 107"/>
            <p:cNvSpPr/>
            <p:nvPr/>
          </p:nvSpPr>
          <p:spPr>
            <a:xfrm>
              <a:off x="4993459" y="5511790"/>
              <a:ext cx="105782" cy="164166"/>
            </a:xfrm>
            <a:prstGeom prst="ca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9" name="Rectángulo 108"/>
            <p:cNvSpPr/>
            <p:nvPr/>
          </p:nvSpPr>
          <p:spPr>
            <a:xfrm>
              <a:off x="5982335" y="5446000"/>
              <a:ext cx="48936" cy="26426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2" name="Cubo 111"/>
            <p:cNvSpPr/>
            <p:nvPr/>
          </p:nvSpPr>
          <p:spPr>
            <a:xfrm>
              <a:off x="7132575" y="5506778"/>
              <a:ext cx="182894" cy="164166"/>
            </a:xfrm>
            <a:prstGeom prst="cub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grpSp>
      <p:sp>
        <p:nvSpPr>
          <p:cNvPr id="114" name="Rectángulo 113"/>
          <p:cNvSpPr/>
          <p:nvPr/>
        </p:nvSpPr>
        <p:spPr>
          <a:xfrm>
            <a:off x="2105233" y="5642762"/>
            <a:ext cx="5306261" cy="461665"/>
          </a:xfrm>
          <a:prstGeom prst="rect">
            <a:avLst/>
          </a:prstGeom>
        </p:spPr>
        <p:txBody>
          <a:bodyPr wrap="none">
            <a:spAutoFit/>
          </a:bodyPr>
          <a:lstStyle/>
          <a:p>
            <a:r>
              <a:rPr lang="es-MX" altLang="es-MX" dirty="0"/>
              <a:t>Y la oración con rutinas semánticas seria:</a:t>
            </a:r>
            <a:endParaRPr lang="es-MX" dirty="0"/>
          </a:p>
        </p:txBody>
      </p:sp>
      <p:sp>
        <p:nvSpPr>
          <p:cNvPr id="2" name="Rectángulo 1"/>
          <p:cNvSpPr/>
          <p:nvPr/>
        </p:nvSpPr>
        <p:spPr>
          <a:xfrm>
            <a:off x="1913695" y="3142632"/>
            <a:ext cx="6159528" cy="830997"/>
          </a:xfrm>
          <a:prstGeom prst="rect">
            <a:avLst/>
          </a:prstGeom>
        </p:spPr>
        <p:txBody>
          <a:bodyPr wrap="square">
            <a:spAutoFit/>
          </a:bodyPr>
          <a:lstStyle/>
          <a:p>
            <a:r>
              <a:rPr lang="es-MX" altLang="es-MX" dirty="0"/>
              <a:t>Pero en este caso, el laberinto tiene los siguientes objetos, obstáculos y marcas</a:t>
            </a:r>
            <a:endParaRPr lang="es-MX" dirty="0"/>
          </a:p>
        </p:txBody>
      </p:sp>
    </p:spTree>
    <p:extLst>
      <p:ext uri="{BB962C8B-B14F-4D97-AF65-F5344CB8AC3E}">
        <p14:creationId xmlns:p14="http://schemas.microsoft.com/office/powerpoint/2010/main" val="2507854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ángulo 50"/>
          <p:cNvSpPr/>
          <p:nvPr/>
        </p:nvSpPr>
        <p:spPr>
          <a:xfrm>
            <a:off x="-1" y="117693"/>
            <a:ext cx="9144001" cy="5663089"/>
          </a:xfrm>
          <a:prstGeom prst="rect">
            <a:avLst/>
          </a:prstGeom>
        </p:spPr>
        <p:txBody>
          <a:bodyPr wrap="square">
            <a:spAutoFit/>
          </a:bodyPr>
          <a:lstStyle/>
          <a:p>
            <a:r>
              <a:rPr lang="es-MX" altLang="es-MX" dirty="0"/>
              <a:t>Mediante la imagen del entorno representada por la oración semántica es relativamente fácil ir a diferentes partes del laberinto, o sea que el sistema empieza a ser capas de visualizar su entorno mediante una representación interna</a:t>
            </a:r>
          </a:p>
          <a:p>
            <a:endParaRPr lang="es-MX" sz="2000" dirty="0"/>
          </a:p>
          <a:p>
            <a:r>
              <a:rPr lang="es-MX" dirty="0"/>
              <a:t>por ejemplo se le puede decir que vaya al final y el sistema recorre el laberinto siguiendo su representación interna hasta que llega a F</a:t>
            </a:r>
          </a:p>
          <a:p>
            <a:endParaRPr lang="es-MX" sz="2000" dirty="0"/>
          </a:p>
          <a:p>
            <a:r>
              <a:rPr lang="es-MX" dirty="0"/>
              <a:t>O se le puede decir que vaya al cubo blanco y el sistema se movería en el laberinto siguiendo la oración hasta llegar a la marca de </a:t>
            </a:r>
            <a:r>
              <a:rPr lang="es-MX" dirty="0" err="1"/>
              <a:t>Cb</a:t>
            </a:r>
            <a:endParaRPr lang="es-MX" dirty="0"/>
          </a:p>
          <a:p>
            <a:endParaRPr lang="es-MX" sz="2000" dirty="0"/>
          </a:p>
          <a:p>
            <a:r>
              <a:rPr lang="es-MX" dirty="0"/>
              <a:t>Aun mas, si el sistema esta recorriendo el laberinto y se encuentra por ejemplo en la marca gris Mg y se le dice que vaya a al cubo blanco </a:t>
            </a:r>
            <a:r>
              <a:rPr lang="es-MX" dirty="0" err="1"/>
              <a:t>Cb</a:t>
            </a:r>
            <a:r>
              <a:rPr lang="es-MX" dirty="0"/>
              <a:t> seguiría el camino de Mg a </a:t>
            </a:r>
            <a:r>
              <a:rPr lang="es-MX" dirty="0" err="1"/>
              <a:t>Cb</a:t>
            </a:r>
            <a:r>
              <a:rPr lang="es-MX" dirty="0"/>
              <a:t>, o sea que ya ““se empieza a dar cuenta de donde esta, a donde va y como llegar””</a:t>
            </a:r>
          </a:p>
          <a:p>
            <a:endParaRPr lang="es-MX" sz="1400" dirty="0"/>
          </a:p>
        </p:txBody>
      </p:sp>
    </p:spTree>
    <p:extLst>
      <p:ext uri="{BB962C8B-B14F-4D97-AF65-F5344CB8AC3E}">
        <p14:creationId xmlns:p14="http://schemas.microsoft.com/office/powerpoint/2010/main" val="3043386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ángulo 1"/>
          <p:cNvSpPr>
            <a:spLocks noChangeArrowheads="1"/>
          </p:cNvSpPr>
          <p:nvPr/>
        </p:nvSpPr>
        <p:spPr bwMode="auto">
          <a:xfrm>
            <a:off x="431800" y="666750"/>
            <a:ext cx="805688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dirty="0">
                <a:cs typeface="Times New Roman" panose="02020603050405020304" pitchFamily="18" charset="0"/>
              </a:rPr>
              <a:t>Consciencia en los</a:t>
            </a:r>
          </a:p>
          <a:p>
            <a:r>
              <a:rPr lang="es-ES" altLang="es-MX" sz="3600" dirty="0">
                <a:cs typeface="Times New Roman" panose="02020603050405020304" pitchFamily="18" charset="0"/>
              </a:rPr>
              <a:t>seres vivos, entes, bichos, humanos, Web sistemas, sociedades, organizaciones,... </a:t>
            </a:r>
          </a:p>
        </p:txBody>
      </p:sp>
    </p:spTree>
    <p:extLst>
      <p:ext uri="{BB962C8B-B14F-4D97-AF65-F5344CB8AC3E}">
        <p14:creationId xmlns:p14="http://schemas.microsoft.com/office/powerpoint/2010/main" val="23255582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8125" y="380650"/>
            <a:ext cx="7960834" cy="1446550"/>
          </a:xfrm>
          <a:prstGeom prst="rect">
            <a:avLst/>
          </a:prstGeom>
        </p:spPr>
        <p:txBody>
          <a:bodyPr wrap="none">
            <a:spAutoFit/>
          </a:bodyPr>
          <a:lstStyle/>
          <a:p>
            <a:pPr algn="ctr"/>
            <a:r>
              <a:rPr lang="es-MX" dirty="0"/>
              <a:t>El sistema “sabe donde esta”, “sabe a donde va y como llegar” </a:t>
            </a:r>
          </a:p>
          <a:p>
            <a:pPr algn="ctr"/>
            <a:r>
              <a:rPr lang="es-MX" dirty="0"/>
              <a:t>Pero</a:t>
            </a:r>
          </a:p>
          <a:p>
            <a:pPr algn="ctr"/>
            <a:r>
              <a:rPr lang="es-MX" sz="4000" b="1" dirty="0">
                <a:solidFill>
                  <a:srgbClr val="FF0000"/>
                </a:solidFill>
              </a:rPr>
              <a:t>todavía no sabe que sabe</a:t>
            </a:r>
          </a:p>
        </p:txBody>
      </p:sp>
      <p:sp>
        <p:nvSpPr>
          <p:cNvPr id="4" name="Rectángulo 3"/>
          <p:cNvSpPr/>
          <p:nvPr/>
        </p:nvSpPr>
        <p:spPr>
          <a:xfrm>
            <a:off x="1010997" y="2629883"/>
            <a:ext cx="6830773" cy="3570208"/>
          </a:xfrm>
          <a:prstGeom prst="rect">
            <a:avLst/>
          </a:prstGeom>
        </p:spPr>
        <p:txBody>
          <a:bodyPr wrap="square">
            <a:spAutoFit/>
          </a:bodyPr>
          <a:lstStyle/>
          <a:p>
            <a:pPr algn="ctr"/>
            <a:r>
              <a:rPr lang="es-MX" sz="3200" dirty="0"/>
              <a:t>O sea que:</a:t>
            </a:r>
          </a:p>
          <a:p>
            <a:pPr algn="ctr"/>
            <a:r>
              <a:rPr lang="es-MX" sz="3200" b="1" dirty="0"/>
              <a:t>En esta etapa el sistema </a:t>
            </a:r>
          </a:p>
          <a:p>
            <a:pPr algn="ctr"/>
            <a:r>
              <a:rPr lang="es-MX" sz="5400" b="1" dirty="0">
                <a:solidFill>
                  <a:srgbClr val="FF0000"/>
                </a:solidFill>
              </a:rPr>
              <a:t>todavía no manifiesta conciencia de su entorno</a:t>
            </a:r>
          </a:p>
        </p:txBody>
      </p:sp>
    </p:spTree>
    <p:extLst>
      <p:ext uri="{BB962C8B-B14F-4D97-AF65-F5344CB8AC3E}">
        <p14:creationId xmlns:p14="http://schemas.microsoft.com/office/powerpoint/2010/main" val="30384576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ángulo 1"/>
          <p:cNvSpPr>
            <a:spLocks noChangeArrowheads="1"/>
          </p:cNvSpPr>
          <p:nvPr/>
        </p:nvSpPr>
        <p:spPr bwMode="auto">
          <a:xfrm>
            <a:off x="95849" y="576940"/>
            <a:ext cx="3478071"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solidFill>
                  <a:srgbClr val="000000"/>
                </a:solidFill>
                <a:cs typeface="Times New Roman" panose="02020603050405020304" pitchFamily="18" charset="0"/>
              </a:rPr>
              <a:t>Perciben su entorno, </a:t>
            </a:r>
          </a:p>
          <a:p>
            <a:endParaRPr lang="es-ES" altLang="es-MX" sz="1400" dirty="0">
              <a:solidFill>
                <a:srgbClr val="000000"/>
              </a:solidFill>
              <a:cs typeface="Times New Roman" panose="02020603050405020304" pitchFamily="18" charset="0"/>
            </a:endParaRPr>
          </a:p>
          <a:p>
            <a:r>
              <a:rPr lang="es-ES" altLang="es-MX" dirty="0">
                <a:solidFill>
                  <a:srgbClr val="000000"/>
                </a:solidFill>
              </a:rPr>
              <a:t>crean una imagen del entorno</a:t>
            </a:r>
            <a:r>
              <a:rPr lang="es-ES" altLang="es-MX" dirty="0">
                <a:solidFill>
                  <a:srgbClr val="000000"/>
                </a:solidFill>
                <a:cs typeface="Times New Roman" panose="02020603050405020304" pitchFamily="18" charset="0"/>
              </a:rPr>
              <a:t>, </a:t>
            </a:r>
          </a:p>
          <a:p>
            <a:endParaRPr lang="es-ES" altLang="es-MX" sz="1400" dirty="0">
              <a:solidFill>
                <a:srgbClr val="000000"/>
              </a:solidFill>
              <a:cs typeface="Times New Roman" panose="02020603050405020304" pitchFamily="18" charset="0"/>
            </a:endParaRPr>
          </a:p>
          <a:p>
            <a:r>
              <a:rPr lang="es-ES" altLang="es-MX" dirty="0">
                <a:cs typeface="Times New Roman" panose="02020603050405020304" pitchFamily="18" charset="0"/>
              </a:rPr>
              <a:t>mantienen la imagen actualizada </a:t>
            </a:r>
          </a:p>
          <a:p>
            <a:endParaRPr lang="es-ES" altLang="es-MX" sz="1400" dirty="0">
              <a:cs typeface="Times New Roman" panose="02020603050405020304" pitchFamily="18" charset="0"/>
            </a:endParaRPr>
          </a:p>
          <a:p>
            <a:r>
              <a:rPr lang="es-ES" altLang="es-MX" dirty="0">
                <a:cs typeface="Times New Roman" panose="02020603050405020304" pitchFamily="18" charset="0"/>
              </a:rPr>
              <a:t>y la utilizan para interactuar con el entorno</a:t>
            </a:r>
          </a:p>
        </p:txBody>
      </p:sp>
      <p:sp>
        <p:nvSpPr>
          <p:cNvPr id="14339" name="Rectángulo 1"/>
          <p:cNvSpPr>
            <a:spLocks noChangeArrowheads="1"/>
          </p:cNvSpPr>
          <p:nvPr/>
        </p:nvSpPr>
        <p:spPr bwMode="auto">
          <a:xfrm>
            <a:off x="992188" y="30163"/>
            <a:ext cx="71580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3600" b="1" dirty="0">
                <a:cs typeface="Times New Roman" panose="02020603050405020304" pitchFamily="18" charset="0"/>
              </a:rPr>
              <a:t>Sistemas Conscientes de su entorno</a:t>
            </a:r>
          </a:p>
        </p:txBody>
      </p:sp>
      <p:grpSp>
        <p:nvGrpSpPr>
          <p:cNvPr id="5" name="Grupo 4"/>
          <p:cNvGrpSpPr/>
          <p:nvPr/>
        </p:nvGrpSpPr>
        <p:grpSpPr>
          <a:xfrm>
            <a:off x="112713" y="4456754"/>
            <a:ext cx="8656637" cy="2338388"/>
            <a:chOff x="283684" y="3546475"/>
            <a:chExt cx="8656637" cy="2338388"/>
          </a:xfrm>
        </p:grpSpPr>
        <p:sp>
          <p:nvSpPr>
            <p:cNvPr id="13316" name="Rectángulo 4"/>
            <p:cNvSpPr>
              <a:spLocks noChangeArrowheads="1"/>
            </p:cNvSpPr>
            <p:nvPr/>
          </p:nvSpPr>
          <p:spPr bwMode="auto">
            <a:xfrm>
              <a:off x="293688" y="3546475"/>
              <a:ext cx="5578475" cy="584200"/>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s-ES" altLang="es-MX" sz="3200" b="1" dirty="0">
                  <a:solidFill>
                    <a:schemeClr val="bg1"/>
                  </a:solidFill>
                  <a:cs typeface="Times New Roman" panose="02020603050405020304" pitchFamily="18" charset="0"/>
                </a:rPr>
                <a:t>Perciben</a:t>
              </a:r>
              <a:r>
                <a:rPr lang="es-ES" altLang="es-MX" sz="2800" b="1" dirty="0">
                  <a:solidFill>
                    <a:schemeClr val="bg1"/>
                  </a:solidFill>
                  <a:cs typeface="Times New Roman" panose="02020603050405020304" pitchFamily="18" charset="0"/>
                </a:rPr>
                <a:t> que Perciben su entorno</a:t>
              </a:r>
              <a:r>
                <a:rPr lang="es-ES" altLang="es-MX" sz="2800" b="1" dirty="0">
                  <a:solidFill>
                    <a:schemeClr val="accent6">
                      <a:lumMod val="40000"/>
                      <a:lumOff val="60000"/>
                    </a:schemeClr>
                  </a:solidFill>
                  <a:cs typeface="Times New Roman" panose="02020603050405020304" pitchFamily="18" charset="0"/>
                </a:rPr>
                <a:t>,</a:t>
              </a:r>
              <a:r>
                <a:rPr lang="es-ES" altLang="es-MX" sz="2800" b="1" dirty="0">
                  <a:solidFill>
                    <a:srgbClr val="000000"/>
                  </a:solidFill>
                  <a:cs typeface="Times New Roman" panose="02020603050405020304" pitchFamily="18" charset="0"/>
                </a:rPr>
                <a:t> </a:t>
              </a:r>
            </a:p>
          </p:txBody>
        </p:sp>
        <p:sp>
          <p:nvSpPr>
            <p:cNvPr id="3" name="Rectángulo 2"/>
            <p:cNvSpPr>
              <a:spLocks noChangeArrowheads="1"/>
            </p:cNvSpPr>
            <p:nvPr/>
          </p:nvSpPr>
          <p:spPr bwMode="auto">
            <a:xfrm>
              <a:off x="283684" y="4130675"/>
              <a:ext cx="8656637" cy="1754188"/>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s-ES" altLang="es-MX" sz="2800" b="1" dirty="0">
                  <a:solidFill>
                    <a:schemeClr val="bg1"/>
                  </a:solidFill>
                  <a:cs typeface="Times New Roman" panose="02020603050405020304" pitchFamily="18" charset="0"/>
                </a:rPr>
                <a:t>Perciben que </a:t>
              </a:r>
              <a:r>
                <a:rPr lang="es-ES" altLang="es-MX" sz="2800" b="1" dirty="0">
                  <a:solidFill>
                    <a:schemeClr val="bg1"/>
                  </a:solidFill>
                </a:rPr>
                <a:t>crean una imagen del entorno</a:t>
              </a:r>
              <a:r>
                <a:rPr lang="es-ES" altLang="es-MX" sz="2800" b="1" dirty="0">
                  <a:solidFill>
                    <a:schemeClr val="bg1"/>
                  </a:solidFill>
                  <a:cs typeface="Times New Roman" panose="02020603050405020304" pitchFamily="18" charset="0"/>
                </a:rPr>
                <a:t>, </a:t>
              </a:r>
            </a:p>
            <a:p>
              <a:pPr>
                <a:defRPr/>
              </a:pPr>
              <a:endParaRPr lang="es-ES" altLang="es-MX" sz="1200" b="1" dirty="0">
                <a:solidFill>
                  <a:schemeClr val="bg1"/>
                </a:solidFill>
                <a:cs typeface="Times New Roman" panose="02020603050405020304" pitchFamily="18" charset="0"/>
              </a:endParaRPr>
            </a:p>
            <a:p>
              <a:pPr>
                <a:defRPr/>
              </a:pPr>
              <a:r>
                <a:rPr lang="es-ES" altLang="es-MX" sz="2800" b="1" dirty="0">
                  <a:solidFill>
                    <a:schemeClr val="bg1"/>
                  </a:solidFill>
                  <a:cs typeface="Times New Roman" panose="02020603050405020304" pitchFamily="18" charset="0"/>
                </a:rPr>
                <a:t>Perciben que mantienen la imagen actualizada </a:t>
              </a:r>
            </a:p>
            <a:p>
              <a:pPr>
                <a:defRPr/>
              </a:pPr>
              <a:endParaRPr lang="es-ES" altLang="es-MX" sz="1200" b="1" dirty="0">
                <a:solidFill>
                  <a:schemeClr val="bg1"/>
                </a:solidFill>
                <a:cs typeface="Times New Roman" panose="02020603050405020304" pitchFamily="18" charset="0"/>
              </a:endParaRPr>
            </a:p>
            <a:p>
              <a:pPr>
                <a:defRPr/>
              </a:pPr>
              <a:r>
                <a:rPr lang="es-ES" altLang="es-MX" sz="2800" b="1" dirty="0">
                  <a:solidFill>
                    <a:schemeClr val="bg1"/>
                  </a:solidFill>
                  <a:cs typeface="Times New Roman" panose="02020603050405020304" pitchFamily="18" charset="0"/>
                </a:rPr>
                <a:t>Perciben que la utilizan para interactuar con el entorno</a:t>
              </a:r>
            </a:p>
          </p:txBody>
        </p:sp>
      </p:grpSp>
      <p:sp>
        <p:nvSpPr>
          <p:cNvPr id="2" name="Rectángulo 1"/>
          <p:cNvSpPr>
            <a:spLocks noChangeArrowheads="1"/>
          </p:cNvSpPr>
          <p:nvPr/>
        </p:nvSpPr>
        <p:spPr bwMode="auto">
          <a:xfrm>
            <a:off x="112713" y="-58738"/>
            <a:ext cx="1108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a:t>
            </a:r>
            <a:endParaRPr lang="es-MX" altLang="es-MX" sz="3600" dirty="0"/>
          </a:p>
        </p:txBody>
      </p:sp>
      <p:sp>
        <p:nvSpPr>
          <p:cNvPr id="4" name="Rectángulo 3"/>
          <p:cNvSpPr>
            <a:spLocks noChangeArrowheads="1"/>
          </p:cNvSpPr>
          <p:nvPr/>
        </p:nvSpPr>
        <p:spPr bwMode="auto">
          <a:xfrm>
            <a:off x="7923213" y="-73025"/>
            <a:ext cx="11080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a:t>
            </a:r>
            <a:endParaRPr lang="es-MX" altLang="es-MX" sz="3600" dirty="0"/>
          </a:p>
        </p:txBody>
      </p:sp>
      <p:grpSp>
        <p:nvGrpSpPr>
          <p:cNvPr id="6" name="Grupo 5"/>
          <p:cNvGrpSpPr/>
          <p:nvPr/>
        </p:nvGrpSpPr>
        <p:grpSpPr>
          <a:xfrm>
            <a:off x="3452774" y="820175"/>
            <a:ext cx="2126394" cy="1654116"/>
            <a:chOff x="3452774" y="820175"/>
            <a:chExt cx="2126394" cy="1654116"/>
          </a:xfrm>
        </p:grpSpPr>
        <p:sp>
          <p:nvSpPr>
            <p:cNvPr id="19" name="Freeform 29"/>
            <p:cNvSpPr>
              <a:spLocks/>
            </p:cNvSpPr>
            <p:nvPr/>
          </p:nvSpPr>
          <p:spPr bwMode="auto">
            <a:xfrm>
              <a:off x="3452774" y="820175"/>
              <a:ext cx="1127833" cy="643477"/>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20" name="Text Box 28"/>
            <p:cNvSpPr txBox="1">
              <a:spLocks noChangeArrowheads="1"/>
            </p:cNvSpPr>
            <p:nvPr/>
          </p:nvSpPr>
          <p:spPr bwMode="auto">
            <a:xfrm>
              <a:off x="3577053" y="986840"/>
              <a:ext cx="1782369" cy="243105"/>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Arial Unicode MS" panose="020B0604020202020204" pitchFamily="34" charset="-128"/>
                </a:rPr>
                <a:t>Imagen del entorno</a:t>
              </a:r>
              <a:endParaRPr lang="es-MX" altLang="es-MX" sz="1400" dirty="0">
                <a:ea typeface="Arial Unicode MS" panose="020B0604020202020204" pitchFamily="34" charset="-128"/>
                <a:cs typeface="Times New Roman" panose="02020603050405020304" pitchFamily="18" charset="0"/>
              </a:endParaRPr>
            </a:p>
          </p:txBody>
        </p:sp>
        <p:sp>
          <p:nvSpPr>
            <p:cNvPr id="21" name="Line 26"/>
            <p:cNvSpPr>
              <a:spLocks noChangeShapeType="1"/>
            </p:cNvSpPr>
            <p:nvPr/>
          </p:nvSpPr>
          <p:spPr bwMode="auto">
            <a:xfrm flipV="1">
              <a:off x="3798984" y="1481821"/>
              <a:ext cx="0" cy="190474"/>
            </a:xfrm>
            <a:prstGeom prst="line">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s-MX"/>
            </a:p>
          </p:txBody>
        </p:sp>
        <p:sp>
          <p:nvSpPr>
            <p:cNvPr id="22" name="Text Box 25"/>
            <p:cNvSpPr txBox="1">
              <a:spLocks noChangeArrowheads="1"/>
            </p:cNvSpPr>
            <p:nvPr/>
          </p:nvSpPr>
          <p:spPr bwMode="auto">
            <a:xfrm>
              <a:off x="4198448" y="1331446"/>
              <a:ext cx="474332" cy="210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23" name="Text Box 31"/>
            <p:cNvSpPr txBox="1">
              <a:spLocks noChangeArrowheads="1"/>
            </p:cNvSpPr>
            <p:nvPr/>
          </p:nvSpPr>
          <p:spPr bwMode="auto">
            <a:xfrm>
              <a:off x="3577056" y="2263767"/>
              <a:ext cx="198865" cy="180449"/>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24" name="Text Box 30"/>
            <p:cNvSpPr txBox="1">
              <a:spLocks noChangeArrowheads="1"/>
            </p:cNvSpPr>
            <p:nvPr/>
          </p:nvSpPr>
          <p:spPr bwMode="auto">
            <a:xfrm>
              <a:off x="4770244" y="2263767"/>
              <a:ext cx="198865" cy="210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25" name="Oval 45"/>
            <p:cNvSpPr>
              <a:spLocks noChangeArrowheads="1"/>
            </p:cNvSpPr>
            <p:nvPr/>
          </p:nvSpPr>
          <p:spPr bwMode="auto">
            <a:xfrm>
              <a:off x="3696617" y="1677205"/>
              <a:ext cx="175861" cy="137644"/>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26" name="Line 44"/>
            <p:cNvSpPr>
              <a:spLocks noChangeShapeType="1"/>
            </p:cNvSpPr>
            <p:nvPr/>
          </p:nvSpPr>
          <p:spPr bwMode="auto">
            <a:xfrm>
              <a:off x="3784547" y="1816378"/>
              <a:ext cx="0" cy="2309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7" name="Line 43"/>
            <p:cNvSpPr>
              <a:spLocks noChangeShapeType="1"/>
            </p:cNvSpPr>
            <p:nvPr/>
          </p:nvSpPr>
          <p:spPr bwMode="auto">
            <a:xfrm flipH="1">
              <a:off x="3696617" y="1908141"/>
              <a:ext cx="87930" cy="458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8" name="Line 42"/>
            <p:cNvSpPr>
              <a:spLocks noChangeShapeType="1"/>
            </p:cNvSpPr>
            <p:nvPr/>
          </p:nvSpPr>
          <p:spPr bwMode="auto">
            <a:xfrm>
              <a:off x="3784547" y="1908141"/>
              <a:ext cx="87931" cy="458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9" name="Line 41"/>
            <p:cNvSpPr>
              <a:spLocks noChangeShapeType="1"/>
            </p:cNvSpPr>
            <p:nvPr/>
          </p:nvSpPr>
          <p:spPr bwMode="auto">
            <a:xfrm>
              <a:off x="3784547" y="1993786"/>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0" name="Line 40"/>
            <p:cNvSpPr>
              <a:spLocks noChangeShapeType="1"/>
            </p:cNvSpPr>
            <p:nvPr/>
          </p:nvSpPr>
          <p:spPr bwMode="auto">
            <a:xfrm flipH="1">
              <a:off x="3678243" y="2038139"/>
              <a:ext cx="104992" cy="1024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1" name="Line 39"/>
            <p:cNvSpPr>
              <a:spLocks noChangeShapeType="1"/>
            </p:cNvSpPr>
            <p:nvPr/>
          </p:nvSpPr>
          <p:spPr bwMode="auto">
            <a:xfrm>
              <a:off x="3783235" y="2038139"/>
              <a:ext cx="52496" cy="1024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2" name="Freeform 37"/>
            <p:cNvSpPr>
              <a:spLocks/>
            </p:cNvSpPr>
            <p:nvPr/>
          </p:nvSpPr>
          <p:spPr bwMode="auto">
            <a:xfrm>
              <a:off x="4436807" y="1461561"/>
              <a:ext cx="1142361" cy="821630"/>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33" name="Text Box 36"/>
            <p:cNvSpPr txBox="1">
              <a:spLocks noChangeArrowheads="1"/>
            </p:cNvSpPr>
            <p:nvPr/>
          </p:nvSpPr>
          <p:spPr bwMode="auto">
            <a:xfrm>
              <a:off x="4770245" y="1718034"/>
              <a:ext cx="791316" cy="19047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Times New Roman" panose="02020603050405020304" pitchFamily="18" charset="0"/>
                </a:rPr>
                <a:t>Entorno</a:t>
              </a:r>
              <a:endParaRPr lang="es-MX" altLang="es-MX" sz="1400" dirty="0">
                <a:ea typeface="Arial Unicode MS" panose="020B0604020202020204" pitchFamily="34" charset="-128"/>
                <a:cs typeface="Times New Roman" panose="02020603050405020304" pitchFamily="18" charset="0"/>
              </a:endParaRPr>
            </a:p>
          </p:txBody>
        </p:sp>
        <p:sp>
          <p:nvSpPr>
            <p:cNvPr id="34" name="Freeform 34"/>
            <p:cNvSpPr>
              <a:spLocks/>
            </p:cNvSpPr>
            <p:nvPr/>
          </p:nvSpPr>
          <p:spPr bwMode="auto">
            <a:xfrm rot="49363">
              <a:off x="4123935" y="1752495"/>
              <a:ext cx="338174" cy="190474"/>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35" name="AutoShape 33"/>
            <p:cNvSpPr>
              <a:spLocks noChangeArrowheads="1"/>
            </p:cNvSpPr>
            <p:nvPr/>
          </p:nvSpPr>
          <p:spPr bwMode="auto">
            <a:xfrm rot="49363">
              <a:off x="4326832" y="1829816"/>
              <a:ext cx="67634" cy="38094"/>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36" name="Freeform 68"/>
            <p:cNvSpPr>
              <a:spLocks/>
            </p:cNvSpPr>
            <p:nvPr/>
          </p:nvSpPr>
          <p:spPr bwMode="auto">
            <a:xfrm>
              <a:off x="4179866" y="2047442"/>
              <a:ext cx="149148" cy="120464"/>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p>
              <a:pPr>
                <a:defRPr/>
              </a:pPr>
              <a:endParaRPr lang="es-MX"/>
            </a:p>
          </p:txBody>
        </p:sp>
        <p:sp>
          <p:nvSpPr>
            <p:cNvPr id="37" name="AutoShape 69"/>
            <p:cNvSpPr>
              <a:spLocks noChangeArrowheads="1"/>
            </p:cNvSpPr>
            <p:nvPr/>
          </p:nvSpPr>
          <p:spPr bwMode="auto">
            <a:xfrm>
              <a:off x="4237877" y="2043847"/>
              <a:ext cx="21260" cy="61230"/>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38" name="Text Box 70"/>
            <p:cNvSpPr txBox="1">
              <a:spLocks noChangeArrowheads="1"/>
            </p:cNvSpPr>
            <p:nvPr/>
          </p:nvSpPr>
          <p:spPr bwMode="auto">
            <a:xfrm>
              <a:off x="3979965" y="1986204"/>
              <a:ext cx="198865" cy="231828"/>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Times New Roman" panose="02020603050405020304" pitchFamily="18" charset="0"/>
              </a:endParaRPr>
            </a:p>
          </p:txBody>
        </p:sp>
        <p:sp>
          <p:nvSpPr>
            <p:cNvPr id="39" name="Text Box 71"/>
            <p:cNvSpPr txBox="1">
              <a:spLocks noChangeArrowheads="1"/>
            </p:cNvSpPr>
            <p:nvPr/>
          </p:nvSpPr>
          <p:spPr bwMode="auto">
            <a:xfrm>
              <a:off x="4327979" y="1991842"/>
              <a:ext cx="198865" cy="231828"/>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grpSp>
      <p:grpSp>
        <p:nvGrpSpPr>
          <p:cNvPr id="7" name="Grupo 6"/>
          <p:cNvGrpSpPr/>
          <p:nvPr/>
        </p:nvGrpSpPr>
        <p:grpSpPr>
          <a:xfrm>
            <a:off x="3024671" y="652080"/>
            <a:ext cx="5968768" cy="3703074"/>
            <a:chOff x="3024671" y="652080"/>
            <a:chExt cx="5968768" cy="3703074"/>
          </a:xfrm>
        </p:grpSpPr>
        <p:sp>
          <p:nvSpPr>
            <p:cNvPr id="10" name="Oval 45"/>
            <p:cNvSpPr>
              <a:spLocks noChangeArrowheads="1"/>
            </p:cNvSpPr>
            <p:nvPr/>
          </p:nvSpPr>
          <p:spPr bwMode="auto">
            <a:xfrm>
              <a:off x="5632398" y="3224940"/>
              <a:ext cx="473775" cy="33646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11" name="Line 44"/>
            <p:cNvSpPr>
              <a:spLocks noChangeShapeType="1"/>
            </p:cNvSpPr>
            <p:nvPr/>
          </p:nvSpPr>
          <p:spPr bwMode="auto">
            <a:xfrm>
              <a:off x="5868629" y="3562934"/>
              <a:ext cx="0" cy="56434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2" name="Line 43"/>
            <p:cNvSpPr>
              <a:spLocks noChangeShapeType="1"/>
            </p:cNvSpPr>
            <p:nvPr/>
          </p:nvSpPr>
          <p:spPr bwMode="auto">
            <a:xfrm flipH="1">
              <a:off x="5632398" y="3789282"/>
              <a:ext cx="236231" cy="1116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3" name="Line 42"/>
            <p:cNvSpPr>
              <a:spLocks noChangeShapeType="1"/>
            </p:cNvSpPr>
            <p:nvPr/>
          </p:nvSpPr>
          <p:spPr bwMode="auto">
            <a:xfrm>
              <a:off x="5868629" y="3789282"/>
              <a:ext cx="237544" cy="1116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4" name="Line 41"/>
            <p:cNvSpPr>
              <a:spLocks noChangeShapeType="1"/>
            </p:cNvSpPr>
            <p:nvPr/>
          </p:nvSpPr>
          <p:spPr bwMode="auto">
            <a:xfrm>
              <a:off x="5868629" y="3992691"/>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5" name="Line 40"/>
            <p:cNvSpPr>
              <a:spLocks noChangeShapeType="1"/>
            </p:cNvSpPr>
            <p:nvPr/>
          </p:nvSpPr>
          <p:spPr bwMode="auto">
            <a:xfrm flipH="1">
              <a:off x="5582527" y="4104335"/>
              <a:ext cx="282165" cy="25081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6" name="Line 39"/>
            <p:cNvSpPr>
              <a:spLocks noChangeShapeType="1"/>
            </p:cNvSpPr>
            <p:nvPr/>
          </p:nvSpPr>
          <p:spPr bwMode="auto">
            <a:xfrm>
              <a:off x="5864692" y="4104335"/>
              <a:ext cx="141739" cy="25081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17" name="Freeform 34"/>
            <p:cNvSpPr>
              <a:spLocks/>
            </p:cNvSpPr>
            <p:nvPr/>
          </p:nvSpPr>
          <p:spPr bwMode="auto">
            <a:xfrm rot="13613080">
              <a:off x="4931821" y="2822173"/>
              <a:ext cx="616342" cy="37272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schemeClr>
            </a:solidFill>
            <a:ln w="9525">
              <a:solidFill>
                <a:srgbClr val="000000"/>
              </a:solidFill>
              <a:round/>
              <a:headEnd/>
              <a:tailEnd/>
            </a:ln>
          </p:spPr>
          <p:txBody>
            <a:bodyPr/>
            <a:lstStyle/>
            <a:p>
              <a:pPr>
                <a:defRPr/>
              </a:pPr>
              <a:endParaRPr lang="es-MX"/>
            </a:p>
          </p:txBody>
        </p:sp>
        <p:sp>
          <p:nvSpPr>
            <p:cNvPr id="18" name="AutoShape 33"/>
            <p:cNvSpPr>
              <a:spLocks noChangeArrowheads="1"/>
            </p:cNvSpPr>
            <p:nvPr/>
          </p:nvSpPr>
          <p:spPr bwMode="auto">
            <a:xfrm rot="14293286">
              <a:off x="5121805" y="2857082"/>
              <a:ext cx="65763" cy="73494"/>
            </a:xfrm>
            <a:prstGeom prst="flowChartConnector">
              <a:avLst/>
            </a:prstGeom>
            <a:solidFill>
              <a:schemeClr val="accent6">
                <a:lumMod val="60000"/>
                <a:lumOff val="4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40" name="Elipse 39"/>
            <p:cNvSpPr/>
            <p:nvPr/>
          </p:nvSpPr>
          <p:spPr bwMode="auto">
            <a:xfrm>
              <a:off x="3024671" y="652080"/>
              <a:ext cx="2661535" cy="2183959"/>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sp>
          <p:nvSpPr>
            <p:cNvPr id="41" name="Freeform 29"/>
            <p:cNvSpPr>
              <a:spLocks/>
            </p:cNvSpPr>
            <p:nvPr/>
          </p:nvSpPr>
          <p:spPr bwMode="auto">
            <a:xfrm>
              <a:off x="6720373" y="998158"/>
              <a:ext cx="1128659" cy="642341"/>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6">
                <a:lumMod val="60000"/>
                <a:lumOff val="40000"/>
                <a:alpha val="30000"/>
              </a:schemeClr>
            </a:solidFill>
            <a:ln w="9525">
              <a:solidFill>
                <a:srgbClr val="000000"/>
              </a:solidFill>
              <a:round/>
              <a:headEnd/>
              <a:tailEnd/>
            </a:ln>
          </p:spPr>
          <p:txBody>
            <a:bodyPr/>
            <a:lstStyle/>
            <a:p>
              <a:pPr>
                <a:defRPr/>
              </a:pPr>
              <a:endParaRPr lang="es-MX"/>
            </a:p>
          </p:txBody>
        </p:sp>
        <p:sp>
          <p:nvSpPr>
            <p:cNvPr id="42" name="Text Box 28"/>
            <p:cNvSpPr txBox="1">
              <a:spLocks noChangeArrowheads="1"/>
            </p:cNvSpPr>
            <p:nvPr/>
          </p:nvSpPr>
          <p:spPr bwMode="auto">
            <a:xfrm>
              <a:off x="6835863" y="1175567"/>
              <a:ext cx="1105036" cy="191172"/>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Arial Unicode MS" panose="020B0604020202020204" pitchFamily="34" charset="-128"/>
                </a:rPr>
                <a:t>Imagen del entorno</a:t>
              </a:r>
              <a:endParaRPr lang="es-MX" altLang="es-MX" sz="1400" dirty="0">
                <a:ea typeface="Arial Unicode MS" panose="020B0604020202020204" pitchFamily="34" charset="-128"/>
                <a:cs typeface="Times New Roman" panose="02020603050405020304" pitchFamily="18" charset="0"/>
              </a:endParaRPr>
            </a:p>
          </p:txBody>
        </p:sp>
        <p:sp>
          <p:nvSpPr>
            <p:cNvPr id="43" name="Line 26"/>
            <p:cNvSpPr>
              <a:spLocks noChangeShapeType="1"/>
            </p:cNvSpPr>
            <p:nvPr/>
          </p:nvSpPr>
          <p:spPr bwMode="auto">
            <a:xfrm flipV="1">
              <a:off x="7069469" y="1658852"/>
              <a:ext cx="0" cy="191172"/>
            </a:xfrm>
            <a:prstGeom prst="line">
              <a:avLst/>
            </a:prstGeom>
            <a:solidFill>
              <a:schemeClr val="accent6">
                <a:lumMod val="60000"/>
                <a:lumOff val="40000"/>
                <a:alpha val="30000"/>
              </a:schemeClr>
            </a:solidFill>
            <a:ln w="9525">
              <a:solidFill>
                <a:srgbClr val="000000"/>
              </a:solidFill>
              <a:round/>
              <a:headEnd/>
              <a:tailEnd type="triangle" w="med" len="med"/>
            </a:ln>
            <a:extLst/>
          </p:spPr>
          <p:txBody>
            <a:bodyPr/>
            <a:lstStyle/>
            <a:p>
              <a:pPr>
                <a:defRPr/>
              </a:pPr>
              <a:endParaRPr lang="es-MX"/>
            </a:p>
          </p:txBody>
        </p:sp>
        <p:sp>
          <p:nvSpPr>
            <p:cNvPr id="44" name="Text Box 25"/>
            <p:cNvSpPr txBox="1">
              <a:spLocks noChangeArrowheads="1"/>
            </p:cNvSpPr>
            <p:nvPr/>
          </p:nvSpPr>
          <p:spPr bwMode="auto">
            <a:xfrm>
              <a:off x="7467124" y="1508972"/>
              <a:ext cx="473775" cy="21105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45" name="Text Box 31"/>
            <p:cNvSpPr txBox="1">
              <a:spLocks noChangeArrowheads="1"/>
            </p:cNvSpPr>
            <p:nvPr/>
          </p:nvSpPr>
          <p:spPr bwMode="auto">
            <a:xfrm>
              <a:off x="6845050" y="2440366"/>
              <a:ext cx="199484" cy="180467"/>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46" name="Text Box 30"/>
            <p:cNvSpPr txBox="1">
              <a:spLocks noChangeArrowheads="1"/>
            </p:cNvSpPr>
            <p:nvPr/>
          </p:nvSpPr>
          <p:spPr bwMode="auto">
            <a:xfrm>
              <a:off x="8038016" y="2440366"/>
              <a:ext cx="199484" cy="21105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47" name="Oval 45"/>
            <p:cNvSpPr>
              <a:spLocks noChangeArrowheads="1"/>
            </p:cNvSpPr>
            <p:nvPr/>
          </p:nvSpPr>
          <p:spPr bwMode="auto">
            <a:xfrm>
              <a:off x="6965790" y="1854613"/>
              <a:ext cx="174549" cy="137644"/>
            </a:xfrm>
            <a:prstGeom prst="ellipse">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48" name="Line 44"/>
            <p:cNvSpPr>
              <a:spLocks noChangeShapeType="1"/>
            </p:cNvSpPr>
            <p:nvPr/>
          </p:nvSpPr>
          <p:spPr bwMode="auto">
            <a:xfrm>
              <a:off x="7052408" y="1993786"/>
              <a:ext cx="0" cy="230937"/>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49" name="Line 43"/>
            <p:cNvSpPr>
              <a:spLocks noChangeShapeType="1"/>
            </p:cNvSpPr>
            <p:nvPr/>
          </p:nvSpPr>
          <p:spPr bwMode="auto">
            <a:xfrm flipH="1">
              <a:off x="6965790" y="2085549"/>
              <a:ext cx="86618" cy="45881"/>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50" name="Line 42"/>
            <p:cNvSpPr>
              <a:spLocks noChangeShapeType="1"/>
            </p:cNvSpPr>
            <p:nvPr/>
          </p:nvSpPr>
          <p:spPr bwMode="auto">
            <a:xfrm>
              <a:off x="7052408" y="2085549"/>
              <a:ext cx="87931" cy="45881"/>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51" name="Line 41"/>
            <p:cNvSpPr>
              <a:spLocks noChangeShapeType="1"/>
            </p:cNvSpPr>
            <p:nvPr/>
          </p:nvSpPr>
          <p:spPr bwMode="auto">
            <a:xfrm>
              <a:off x="7052408" y="2169666"/>
              <a:ext cx="0" cy="0"/>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52" name="Line 40"/>
            <p:cNvSpPr>
              <a:spLocks noChangeShapeType="1"/>
            </p:cNvSpPr>
            <p:nvPr/>
          </p:nvSpPr>
          <p:spPr bwMode="auto">
            <a:xfrm flipH="1">
              <a:off x="6946104" y="2215547"/>
              <a:ext cx="104992" cy="102468"/>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53" name="Line 39"/>
            <p:cNvSpPr>
              <a:spLocks noChangeShapeType="1"/>
            </p:cNvSpPr>
            <p:nvPr/>
          </p:nvSpPr>
          <p:spPr bwMode="auto">
            <a:xfrm>
              <a:off x="7051096" y="2215547"/>
              <a:ext cx="52496" cy="102468"/>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a:p>
          </p:txBody>
        </p:sp>
        <p:sp>
          <p:nvSpPr>
            <p:cNvPr id="54" name="Freeform 37"/>
            <p:cNvSpPr>
              <a:spLocks/>
            </p:cNvSpPr>
            <p:nvPr/>
          </p:nvSpPr>
          <p:spPr bwMode="auto">
            <a:xfrm>
              <a:off x="7740102" y="1658852"/>
              <a:ext cx="1107661" cy="801397"/>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chemeClr val="accent6">
                <a:lumMod val="60000"/>
                <a:lumOff val="40000"/>
                <a:alpha val="30000"/>
              </a:schemeClr>
            </a:solidFill>
            <a:ln w="9525">
              <a:solidFill>
                <a:srgbClr val="000000"/>
              </a:solidFill>
              <a:round/>
              <a:headEnd/>
              <a:tailEnd/>
            </a:ln>
          </p:spPr>
          <p:txBody>
            <a:bodyPr/>
            <a:lstStyle/>
            <a:p>
              <a:pPr>
                <a:defRPr/>
              </a:pPr>
              <a:endParaRPr lang="es-MX"/>
            </a:p>
          </p:txBody>
        </p:sp>
        <p:sp>
          <p:nvSpPr>
            <p:cNvPr id="55" name="Text Box 36"/>
            <p:cNvSpPr txBox="1">
              <a:spLocks noChangeArrowheads="1"/>
            </p:cNvSpPr>
            <p:nvPr/>
          </p:nvSpPr>
          <p:spPr bwMode="auto">
            <a:xfrm>
              <a:off x="8038016" y="1895906"/>
              <a:ext cx="791373" cy="189644"/>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Times New Roman" panose="02020603050405020304" pitchFamily="18" charset="0"/>
                </a:rPr>
                <a:t>Entorno</a:t>
              </a:r>
              <a:endParaRPr lang="es-MX" altLang="es-MX" sz="1400" dirty="0">
                <a:ea typeface="Arial Unicode MS" panose="020B0604020202020204" pitchFamily="34" charset="-128"/>
                <a:cs typeface="Times New Roman" panose="02020603050405020304" pitchFamily="18" charset="0"/>
              </a:endParaRPr>
            </a:p>
          </p:txBody>
        </p:sp>
        <p:sp>
          <p:nvSpPr>
            <p:cNvPr id="56" name="Freeform 34"/>
            <p:cNvSpPr>
              <a:spLocks/>
            </p:cNvSpPr>
            <p:nvPr/>
          </p:nvSpPr>
          <p:spPr bwMode="auto">
            <a:xfrm rot="49363">
              <a:off x="7392318" y="1929552"/>
              <a:ext cx="337285" cy="191173"/>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lstStyle/>
            <a:p>
              <a:pPr>
                <a:defRPr/>
              </a:pPr>
              <a:endParaRPr lang="es-MX"/>
            </a:p>
          </p:txBody>
        </p:sp>
        <p:sp>
          <p:nvSpPr>
            <p:cNvPr id="57" name="AutoShape 33"/>
            <p:cNvSpPr>
              <a:spLocks noChangeArrowheads="1"/>
            </p:cNvSpPr>
            <p:nvPr/>
          </p:nvSpPr>
          <p:spPr bwMode="auto">
            <a:xfrm rot="49363">
              <a:off x="7594427" y="2007551"/>
              <a:ext cx="68244" cy="38234"/>
            </a:xfrm>
            <a:prstGeom prst="flowChartConnector">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58" name="Freeform 68"/>
            <p:cNvSpPr>
              <a:spLocks/>
            </p:cNvSpPr>
            <p:nvPr/>
          </p:nvSpPr>
          <p:spPr bwMode="auto">
            <a:xfrm>
              <a:off x="7447439" y="2224724"/>
              <a:ext cx="149613" cy="120821"/>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spAutoFit/>
            </a:bodyPr>
            <a:lstStyle/>
            <a:p>
              <a:pPr>
                <a:defRPr/>
              </a:pPr>
              <a:endParaRPr lang="es-MX"/>
            </a:p>
          </p:txBody>
        </p:sp>
        <p:sp>
          <p:nvSpPr>
            <p:cNvPr id="59" name="AutoShape 69"/>
            <p:cNvSpPr>
              <a:spLocks noChangeArrowheads="1"/>
            </p:cNvSpPr>
            <p:nvPr/>
          </p:nvSpPr>
          <p:spPr bwMode="auto">
            <a:xfrm>
              <a:off x="7506496" y="2221665"/>
              <a:ext cx="20998" cy="61175"/>
            </a:xfrm>
            <a:prstGeom prst="flowChartConnector">
              <a:avLst/>
            </a:prstGeom>
            <a:solidFill>
              <a:schemeClr val="accent6">
                <a:lumMod val="60000"/>
                <a:lumOff val="40000"/>
                <a:alpha val="30000"/>
              </a:schemeClr>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60" name="Text Box 70"/>
            <p:cNvSpPr txBox="1">
              <a:spLocks noChangeArrowheads="1"/>
            </p:cNvSpPr>
            <p:nvPr/>
          </p:nvSpPr>
          <p:spPr bwMode="auto">
            <a:xfrm>
              <a:off x="7247955" y="2163548"/>
              <a:ext cx="199484" cy="232466"/>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Times New Roman" panose="02020603050405020304" pitchFamily="18" charset="0"/>
              </a:endParaRPr>
            </a:p>
          </p:txBody>
        </p:sp>
        <p:sp>
          <p:nvSpPr>
            <p:cNvPr id="61" name="Text Box 71"/>
            <p:cNvSpPr txBox="1">
              <a:spLocks noChangeArrowheads="1"/>
            </p:cNvSpPr>
            <p:nvPr/>
          </p:nvSpPr>
          <p:spPr bwMode="auto">
            <a:xfrm>
              <a:off x="7595739" y="2169666"/>
              <a:ext cx="199484" cy="230936"/>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62" name="Elipse 61"/>
            <p:cNvSpPr/>
            <p:nvPr/>
          </p:nvSpPr>
          <p:spPr bwMode="auto">
            <a:xfrm>
              <a:off x="6331904" y="776397"/>
              <a:ext cx="2661535" cy="2183959"/>
            </a:xfrm>
            <a:prstGeom prst="ellipse">
              <a:avLst/>
            </a:prstGeom>
            <a:solidFill>
              <a:schemeClr val="accent6">
                <a:lumMod val="60000"/>
                <a:lumOff val="40000"/>
                <a:alpha val="3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cxnSp>
          <p:nvCxnSpPr>
            <p:cNvPr id="63" name="Conector recto de flecha 62"/>
            <p:cNvCxnSpPr>
              <a:endCxn id="62" idx="3"/>
            </p:cNvCxnSpPr>
            <p:nvPr/>
          </p:nvCxnSpPr>
          <p:spPr bwMode="auto">
            <a:xfrm flipV="1">
              <a:off x="6106172" y="2640716"/>
              <a:ext cx="615512" cy="584224"/>
            </a:xfrm>
            <a:prstGeom prst="straightConnector1">
              <a:avLst/>
            </a:prstGeom>
            <a:ln w="254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223804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17823" y="2472759"/>
            <a:ext cx="5840060" cy="584775"/>
          </a:xfrm>
          <a:prstGeom prst="rect">
            <a:avLst/>
          </a:prstGeom>
        </p:spPr>
        <p:txBody>
          <a:bodyPr wrap="none">
            <a:spAutoFit/>
          </a:bodyPr>
          <a:lstStyle/>
          <a:p>
            <a:pPr>
              <a:spcAft>
                <a:spcPts val="0"/>
              </a:spcAft>
            </a:pPr>
            <a:r>
              <a:rPr lang="es-ES" sz="3200" b="1" dirty="0">
                <a:ea typeface="Times New Roman" panose="02020603050405020304" pitchFamily="18" charset="0"/>
              </a:rPr>
              <a:t>Sistemas Evolutivos Conscientes</a:t>
            </a:r>
          </a:p>
        </p:txBody>
      </p:sp>
      <p:sp>
        <p:nvSpPr>
          <p:cNvPr id="3" name="Rectángulo 2"/>
          <p:cNvSpPr/>
          <p:nvPr/>
        </p:nvSpPr>
        <p:spPr>
          <a:xfrm>
            <a:off x="1617823" y="1801866"/>
            <a:ext cx="2613216" cy="584775"/>
          </a:xfrm>
          <a:prstGeom prst="rect">
            <a:avLst/>
          </a:prstGeom>
        </p:spPr>
        <p:txBody>
          <a:bodyPr wrap="none">
            <a:spAutoFit/>
          </a:bodyPr>
          <a:lstStyle/>
          <a:p>
            <a:pPr>
              <a:spcAft>
                <a:spcPts val="0"/>
              </a:spcAft>
            </a:pPr>
            <a:r>
              <a:rPr lang="es-ES" sz="3200" b="1" dirty="0">
                <a:ea typeface="Times New Roman" panose="02020603050405020304" pitchFamily="18" charset="0"/>
              </a:rPr>
              <a:t>Recursividad </a:t>
            </a:r>
            <a:endParaRPr lang="es-MX" sz="3200" b="1" dirty="0">
              <a:ea typeface="Times New Roman" panose="02020603050405020304" pitchFamily="18" charset="0"/>
            </a:endParaRPr>
          </a:p>
        </p:txBody>
      </p:sp>
      <p:sp>
        <p:nvSpPr>
          <p:cNvPr id="4" name="Rectángulo 3"/>
          <p:cNvSpPr/>
          <p:nvPr/>
        </p:nvSpPr>
        <p:spPr>
          <a:xfrm>
            <a:off x="387679" y="137739"/>
            <a:ext cx="7686720" cy="707886"/>
          </a:xfrm>
          <a:prstGeom prst="rect">
            <a:avLst/>
          </a:prstGeom>
        </p:spPr>
        <p:txBody>
          <a:bodyPr wrap="none">
            <a:spAutoFit/>
          </a:bodyPr>
          <a:lstStyle/>
          <a:p>
            <a:pPr>
              <a:spcAft>
                <a:spcPts val="0"/>
              </a:spcAft>
            </a:pPr>
            <a:r>
              <a:rPr lang="es-ES" sz="4000" b="1" dirty="0">
                <a:ea typeface="Times New Roman" panose="02020603050405020304" pitchFamily="18" charset="0"/>
              </a:rPr>
              <a:t>Rumbo a los Sistemas Conscientes</a:t>
            </a:r>
          </a:p>
        </p:txBody>
      </p:sp>
      <p:sp>
        <p:nvSpPr>
          <p:cNvPr id="5" name="Rectángulo 4"/>
          <p:cNvSpPr/>
          <p:nvPr/>
        </p:nvSpPr>
        <p:spPr>
          <a:xfrm>
            <a:off x="2794109" y="3198168"/>
            <a:ext cx="184731" cy="584775"/>
          </a:xfrm>
          <a:prstGeom prst="rect">
            <a:avLst/>
          </a:prstGeom>
        </p:spPr>
        <p:txBody>
          <a:bodyPr wrap="none">
            <a:spAutoFit/>
          </a:bodyPr>
          <a:lstStyle/>
          <a:p>
            <a:pPr>
              <a:spcAft>
                <a:spcPts val="0"/>
              </a:spcAft>
            </a:pPr>
            <a:endParaRPr lang="es-ES" sz="3200" dirty="0">
              <a:ea typeface="Times New Roman" panose="02020603050405020304" pitchFamily="18" charset="0"/>
            </a:endParaRPr>
          </a:p>
        </p:txBody>
      </p:sp>
      <p:sp>
        <p:nvSpPr>
          <p:cNvPr id="6" name="Rectángulo 5"/>
          <p:cNvSpPr/>
          <p:nvPr/>
        </p:nvSpPr>
        <p:spPr>
          <a:xfrm>
            <a:off x="1637501" y="3143652"/>
            <a:ext cx="5027338" cy="584775"/>
          </a:xfrm>
          <a:prstGeom prst="rect">
            <a:avLst/>
          </a:prstGeom>
        </p:spPr>
        <p:txBody>
          <a:bodyPr wrap="none">
            <a:spAutoFit/>
          </a:bodyPr>
          <a:lstStyle/>
          <a:p>
            <a:pPr>
              <a:spcAft>
                <a:spcPts val="0"/>
              </a:spcAft>
            </a:pPr>
            <a:r>
              <a:rPr lang="es-ES" sz="3200" b="1" dirty="0">
                <a:ea typeface="Times New Roman" panose="02020603050405020304" pitchFamily="18" charset="0"/>
              </a:rPr>
              <a:t>Interactividad y Ubicuidad </a:t>
            </a:r>
          </a:p>
        </p:txBody>
      </p:sp>
      <p:sp>
        <p:nvSpPr>
          <p:cNvPr id="7" name="Rectángulo 6"/>
          <p:cNvSpPr/>
          <p:nvPr/>
        </p:nvSpPr>
        <p:spPr>
          <a:xfrm>
            <a:off x="527781" y="4367718"/>
            <a:ext cx="6780702" cy="646331"/>
          </a:xfrm>
          <a:prstGeom prst="rect">
            <a:avLst/>
          </a:prstGeom>
        </p:spPr>
        <p:txBody>
          <a:bodyPr wrap="none">
            <a:spAutoFit/>
          </a:bodyPr>
          <a:lstStyle/>
          <a:p>
            <a:pPr>
              <a:spcAft>
                <a:spcPts val="0"/>
              </a:spcAft>
            </a:pPr>
            <a:r>
              <a:rPr lang="es-ES" sz="3600" b="1" dirty="0">
                <a:ea typeface="Times New Roman" panose="02020603050405020304" pitchFamily="18" charset="0"/>
              </a:rPr>
              <a:t>Conciencia propiedad emergente </a:t>
            </a:r>
          </a:p>
        </p:txBody>
      </p:sp>
    </p:spTree>
    <p:extLst>
      <p:ext uri="{BB962C8B-B14F-4D97-AF65-F5344CB8AC3E}">
        <p14:creationId xmlns:p14="http://schemas.microsoft.com/office/powerpoint/2010/main" val="21948760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 y="2188441"/>
            <a:ext cx="9110984" cy="3416320"/>
          </a:xfrm>
          <a:prstGeom prst="rect">
            <a:avLst/>
          </a:prstGeom>
        </p:spPr>
        <p:txBody>
          <a:bodyPr wrap="square">
            <a:spAutoFit/>
          </a:bodyPr>
          <a:lstStyle/>
          <a:p>
            <a:r>
              <a:rPr lang="es-MX" b="1" dirty="0"/>
              <a:t>Estructura </a:t>
            </a:r>
            <a:r>
              <a:rPr lang="es-MX" b="1" dirty="0" err="1"/>
              <a:t>disipativa</a:t>
            </a:r>
            <a:endParaRPr lang="es-MX" b="1" dirty="0"/>
          </a:p>
          <a:p>
            <a:r>
              <a:rPr lang="es-MX" sz="2800" i="1" dirty="0"/>
              <a:t>Las </a:t>
            </a:r>
            <a:r>
              <a:rPr lang="es-MX" sz="2800" b="1" i="1" dirty="0"/>
              <a:t>estructuras </a:t>
            </a:r>
            <a:r>
              <a:rPr lang="es-MX" sz="2800" b="1" i="1" dirty="0" err="1"/>
              <a:t>disipativas</a:t>
            </a:r>
            <a:r>
              <a:rPr lang="es-MX" sz="2800" i="1" dirty="0"/>
              <a:t> constituyen la aparición de estructuras coherentes, </a:t>
            </a:r>
            <a:r>
              <a:rPr lang="es-MX" sz="2800" i="1" dirty="0" err="1">
                <a:hlinkClick r:id="rId2" tooltip="Autoorganización"/>
              </a:rPr>
              <a:t>autoorganizadas</a:t>
            </a:r>
            <a:r>
              <a:rPr lang="es-MX" sz="2800" i="1" dirty="0"/>
              <a:t> en sistemas alejados del </a:t>
            </a:r>
            <a:r>
              <a:rPr lang="es-MX" sz="2800" i="1" dirty="0">
                <a:hlinkClick r:id="rId3" tooltip="Estado de equilibrio termodinámico"/>
              </a:rPr>
              <a:t>equilibrio</a:t>
            </a:r>
            <a:r>
              <a:rPr lang="es-MX" sz="2800" i="1" dirty="0"/>
              <a:t>. </a:t>
            </a:r>
            <a:r>
              <a:rPr lang="es-MX" dirty="0"/>
              <a:t>Se trata de un concepto de </a:t>
            </a:r>
            <a:r>
              <a:rPr lang="es-MX" dirty="0" err="1">
                <a:hlinkClick r:id="rId4" tooltip="Ilya Prigogine"/>
              </a:rPr>
              <a:t>Ilya</a:t>
            </a:r>
            <a:r>
              <a:rPr lang="es-MX" dirty="0">
                <a:hlinkClick r:id="rId4" tooltip="Ilya Prigogine"/>
              </a:rPr>
              <a:t> </a:t>
            </a:r>
            <a:r>
              <a:rPr lang="es-MX" dirty="0" err="1">
                <a:hlinkClick r:id="rId4" tooltip="Ilya Prigogine"/>
              </a:rPr>
              <a:t>Prigogine</a:t>
            </a:r>
            <a:r>
              <a:rPr lang="es-MX" dirty="0"/>
              <a:t>, que recibió el </a:t>
            </a:r>
            <a:r>
              <a:rPr lang="es-MX" dirty="0">
                <a:hlinkClick r:id="rId5" tooltip="Premio Nobel de Química"/>
              </a:rPr>
              <a:t>Premio Nobel de Química</a:t>
            </a:r>
            <a:r>
              <a:rPr lang="es-MX" dirty="0"/>
              <a:t> «por una gran contribución a la acertada extensión de la teoría termodinámica a </a:t>
            </a:r>
            <a:r>
              <a:rPr lang="es-MX" sz="2800" i="1" dirty="0"/>
              <a:t>sistemas alejados del equilibrio, que sólo pueden existir en conjunción con su entorno</a:t>
            </a:r>
            <a:r>
              <a:rPr lang="es-MX" dirty="0"/>
              <a:t>».</a:t>
            </a:r>
          </a:p>
        </p:txBody>
      </p:sp>
      <p:sp>
        <p:nvSpPr>
          <p:cNvPr id="3" name="Rectángulo 2"/>
          <p:cNvSpPr/>
          <p:nvPr/>
        </p:nvSpPr>
        <p:spPr>
          <a:xfrm>
            <a:off x="76100" y="41940"/>
            <a:ext cx="9099327" cy="1384995"/>
          </a:xfrm>
          <a:prstGeom prst="rect">
            <a:avLst/>
          </a:prstGeom>
        </p:spPr>
        <p:txBody>
          <a:bodyPr wrap="square">
            <a:spAutoFit/>
          </a:bodyPr>
          <a:lstStyle/>
          <a:p>
            <a:pPr>
              <a:spcAft>
                <a:spcPts val="0"/>
              </a:spcAft>
            </a:pPr>
            <a:r>
              <a:rPr lang="es-ES" sz="4800" b="1" dirty="0">
                <a:ea typeface="Times New Roman" panose="02020603050405020304" pitchFamily="18" charset="0"/>
              </a:rPr>
              <a:t>Conciencia propiedad emergente </a:t>
            </a:r>
          </a:p>
          <a:p>
            <a:pPr algn="ctr">
              <a:spcAft>
                <a:spcPts val="0"/>
              </a:spcAft>
            </a:pPr>
            <a:r>
              <a:rPr lang="es-ES" sz="3600" b="1" dirty="0">
                <a:ea typeface="Times New Roman" panose="02020603050405020304" pitchFamily="18" charset="0"/>
              </a:rPr>
              <a:t>10</a:t>
            </a:r>
            <a:r>
              <a:rPr lang="es-ES" sz="3600" b="1" baseline="30000" dirty="0">
                <a:ea typeface="Times New Roman" panose="02020603050405020304" pitchFamily="18" charset="0"/>
              </a:rPr>
              <a:t>10</a:t>
            </a:r>
            <a:r>
              <a:rPr lang="es-ES" sz="3600" b="1" dirty="0">
                <a:ea typeface="Times New Roman" panose="02020603050405020304" pitchFamily="18" charset="0"/>
              </a:rPr>
              <a:t>      10 000 000 000</a:t>
            </a:r>
          </a:p>
        </p:txBody>
      </p:sp>
      <p:sp>
        <p:nvSpPr>
          <p:cNvPr id="4" name="Rectangle 1"/>
          <p:cNvSpPr>
            <a:spLocks noChangeArrowheads="1"/>
          </p:cNvSpPr>
          <p:nvPr/>
        </p:nvSpPr>
        <p:spPr bwMode="auto">
          <a:xfrm>
            <a:off x="171742" y="5798487"/>
            <a:ext cx="856599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s-MX" b="1" i="0" u="none" strike="noStrike" cap="none" normalizeH="0" baseline="0" dirty="0">
                <a:ln>
                  <a:noFill/>
                </a:ln>
                <a:solidFill>
                  <a:schemeClr val="tx1"/>
                </a:solidFill>
                <a:effectLst/>
                <a:cs typeface="Times New Roman" panose="02020603050405020304" pitchFamily="18" charset="0"/>
              </a:rPr>
              <a:t>Ilya Prigogine      Dissipative system   /   </a:t>
            </a:r>
            <a:r>
              <a:rPr kumimoji="0" lang="en-US" altLang="es-MX" b="1" i="0" u="none" strike="noStrike" cap="none" normalizeH="0" baseline="0" dirty="0" err="1">
                <a:ln>
                  <a:noFill/>
                </a:ln>
                <a:solidFill>
                  <a:schemeClr val="tx1"/>
                </a:solidFill>
                <a:effectLst/>
                <a:cs typeface="Times New Roman" panose="02020603050405020304" pitchFamily="18" charset="0"/>
              </a:rPr>
              <a:t>Estructuras</a:t>
            </a:r>
            <a:r>
              <a:rPr kumimoji="0" lang="en-US" altLang="es-MX" b="1" i="0" u="none" strike="noStrike" cap="none" normalizeH="0" baseline="0" dirty="0">
                <a:ln>
                  <a:noFill/>
                </a:ln>
                <a:solidFill>
                  <a:schemeClr val="tx1"/>
                </a:solidFill>
                <a:effectLst/>
                <a:cs typeface="Times New Roman" panose="02020603050405020304" pitchFamily="18" charset="0"/>
              </a:rPr>
              <a:t> </a:t>
            </a:r>
            <a:r>
              <a:rPr kumimoji="0" lang="en-US" altLang="es-MX" b="1" i="0" u="none" strike="noStrike" cap="none" normalizeH="0" baseline="0" dirty="0" err="1">
                <a:ln>
                  <a:noFill/>
                </a:ln>
                <a:solidFill>
                  <a:schemeClr val="tx1"/>
                </a:solidFill>
                <a:effectLst/>
                <a:cs typeface="Times New Roman" panose="02020603050405020304" pitchFamily="18" charset="0"/>
              </a:rPr>
              <a:t>disipativas</a:t>
            </a:r>
            <a:endParaRPr kumimoji="0" lang="en-US" altLang="es-MX" b="0" i="0" u="none" strike="noStrike" cap="none" normalizeH="0" baseline="0" dirty="0">
              <a:ln>
                <a:noFill/>
              </a:ln>
              <a:solidFill>
                <a:schemeClr val="tx1"/>
              </a:solidFill>
              <a:effectLst/>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s-MX" b="0" i="0" u="none" strike="noStrike" cap="none" normalizeH="0" baseline="0" dirty="0">
                <a:ln>
                  <a:noFill/>
                </a:ln>
                <a:solidFill>
                  <a:srgbClr val="0563C1"/>
                </a:solidFill>
                <a:effectLst/>
                <a:cs typeface="Times New Roman" panose="02020603050405020304" pitchFamily="18" charset="0"/>
                <a:hlinkClick r:id="rId6"/>
              </a:rPr>
              <a:t>www.fgalindosoria.com/informaticos/fundamentales/Ilya_Prigogine</a:t>
            </a:r>
            <a:endParaRPr kumimoji="0" lang="en-US" altLang="es-MX" b="0" i="0" u="none" strike="noStrike" cap="none" normalizeH="0" baseline="0" dirty="0">
              <a:ln>
                <a:noFill/>
              </a:ln>
              <a:solidFill>
                <a:schemeClr val="tx1"/>
              </a:solidFill>
              <a:effectLst/>
              <a:cs typeface="Times New Roman" panose="02020603050405020304" pitchFamily="18" charset="0"/>
            </a:endParaRPr>
          </a:p>
        </p:txBody>
      </p:sp>
      <p:sp>
        <p:nvSpPr>
          <p:cNvPr id="5" name="Rectángulo 4"/>
          <p:cNvSpPr/>
          <p:nvPr/>
        </p:nvSpPr>
        <p:spPr>
          <a:xfrm>
            <a:off x="76100" y="1426935"/>
            <a:ext cx="9133925" cy="830997"/>
          </a:xfrm>
          <a:prstGeom prst="rect">
            <a:avLst/>
          </a:prstGeom>
        </p:spPr>
        <p:txBody>
          <a:bodyPr wrap="square">
            <a:spAutoFit/>
          </a:bodyPr>
          <a:lstStyle/>
          <a:p>
            <a:r>
              <a:rPr lang="en-US" dirty="0">
                <a:cs typeface="Arial" panose="020B0604020202020204" pitchFamily="34" charset="0"/>
              </a:rPr>
              <a:t>Dissipative structure theory led to pioneering research in </a:t>
            </a:r>
            <a:r>
              <a:rPr lang="en-US" dirty="0">
                <a:cs typeface="Arial" panose="020B0604020202020204" pitchFamily="34" charset="0"/>
                <a:hlinkClick r:id="rId7" tooltip="Self-organizing system"/>
              </a:rPr>
              <a:t>self-organizing systems</a:t>
            </a:r>
            <a:r>
              <a:rPr lang="en-US" dirty="0">
                <a:cs typeface="Arial" panose="020B0604020202020204" pitchFamily="34" charset="0"/>
              </a:rPr>
              <a:t>,</a:t>
            </a:r>
            <a:endParaRPr lang="es-MX" dirty="0"/>
          </a:p>
        </p:txBody>
      </p:sp>
      <p:sp>
        <p:nvSpPr>
          <p:cNvPr id="6" name="Rectángulo 5"/>
          <p:cNvSpPr/>
          <p:nvPr/>
        </p:nvSpPr>
        <p:spPr>
          <a:xfrm>
            <a:off x="2506326" y="5180842"/>
            <a:ext cx="6540217" cy="400110"/>
          </a:xfrm>
          <a:prstGeom prst="rect">
            <a:avLst/>
          </a:prstGeom>
        </p:spPr>
        <p:txBody>
          <a:bodyPr wrap="square">
            <a:spAutoFit/>
          </a:bodyPr>
          <a:lstStyle/>
          <a:p>
            <a:pPr algn="r"/>
            <a:r>
              <a:rPr lang="es-MX" sz="2000" dirty="0">
                <a:hlinkClick r:id="rId8"/>
              </a:rPr>
              <a:t>20170221   https://es.wikipedia.org/wiki/Estructura_disipativa</a:t>
            </a:r>
            <a:endParaRPr lang="es-MX" sz="2000" dirty="0"/>
          </a:p>
        </p:txBody>
      </p:sp>
    </p:spTree>
    <p:extLst>
      <p:ext uri="{BB962C8B-B14F-4D97-AF65-F5344CB8AC3E}">
        <p14:creationId xmlns:p14="http://schemas.microsoft.com/office/powerpoint/2010/main" val="2543213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2505" y="0"/>
            <a:ext cx="4713150" cy="769441"/>
          </a:xfrm>
          <a:prstGeom prst="rect">
            <a:avLst/>
          </a:prstGeom>
        </p:spPr>
        <p:txBody>
          <a:bodyPr wrap="none">
            <a:spAutoFit/>
          </a:bodyPr>
          <a:lstStyle/>
          <a:p>
            <a:pPr>
              <a:spcAft>
                <a:spcPts val="0"/>
              </a:spcAft>
            </a:pPr>
            <a:r>
              <a:rPr lang="es-ES" sz="4400" b="1" dirty="0">
                <a:ea typeface="Times New Roman" panose="02020603050405020304" pitchFamily="18" charset="0"/>
              </a:rPr>
              <a:t>RECURSIVIDAD </a:t>
            </a:r>
            <a:endParaRPr lang="es-MX" sz="4400" b="1" dirty="0">
              <a:ea typeface="Times New Roman" panose="02020603050405020304" pitchFamily="18" charset="0"/>
            </a:endParaRPr>
          </a:p>
        </p:txBody>
      </p:sp>
      <p:sp>
        <p:nvSpPr>
          <p:cNvPr id="3" name="Rectángulo 2"/>
          <p:cNvSpPr/>
          <p:nvPr/>
        </p:nvSpPr>
        <p:spPr>
          <a:xfrm>
            <a:off x="850651" y="713727"/>
            <a:ext cx="6008376" cy="1200329"/>
          </a:xfrm>
          <a:prstGeom prst="rect">
            <a:avLst/>
          </a:prstGeom>
        </p:spPr>
        <p:txBody>
          <a:bodyPr wrap="none">
            <a:spAutoFit/>
          </a:bodyPr>
          <a:lstStyle/>
          <a:p>
            <a:pPr>
              <a:spcAft>
                <a:spcPts val="0"/>
              </a:spcAft>
            </a:pPr>
            <a:r>
              <a:rPr lang="es-ES" dirty="0">
                <a:ea typeface="Times New Roman" panose="02020603050405020304" pitchFamily="18" charset="0"/>
              </a:rPr>
              <a:t>Un sistema es recursivo si se llama a si mismo</a:t>
            </a:r>
          </a:p>
          <a:p>
            <a:pPr>
              <a:spcAft>
                <a:spcPts val="0"/>
              </a:spcAft>
            </a:pPr>
            <a:endParaRPr lang="es-ES" dirty="0">
              <a:ea typeface="Times New Roman" panose="02020603050405020304" pitchFamily="18" charset="0"/>
            </a:endParaRPr>
          </a:p>
          <a:p>
            <a:pPr>
              <a:spcAft>
                <a:spcPts val="0"/>
              </a:spcAft>
            </a:pPr>
            <a:r>
              <a:rPr lang="es-ES" dirty="0">
                <a:ea typeface="Times New Roman" panose="02020603050405020304" pitchFamily="18" charset="0"/>
              </a:rPr>
              <a:t>Cuando se define algo en términos de si mismo</a:t>
            </a:r>
          </a:p>
        </p:txBody>
      </p:sp>
      <p:sp>
        <p:nvSpPr>
          <p:cNvPr id="4" name="Rectángulo 3"/>
          <p:cNvSpPr/>
          <p:nvPr/>
        </p:nvSpPr>
        <p:spPr>
          <a:xfrm>
            <a:off x="0" y="2162117"/>
            <a:ext cx="9144000" cy="4385816"/>
          </a:xfrm>
          <a:prstGeom prst="rect">
            <a:avLst/>
          </a:prstGeom>
        </p:spPr>
        <p:txBody>
          <a:bodyPr wrap="square">
            <a:spAutoFit/>
          </a:bodyPr>
          <a:lstStyle/>
          <a:p>
            <a:r>
              <a:rPr lang="es-ES" sz="4400" dirty="0"/>
              <a:t>Ejemplo</a:t>
            </a:r>
          </a:p>
          <a:p>
            <a:r>
              <a:rPr lang="es-ES" sz="3200" dirty="0"/>
              <a:t>Una lista de verbos en una oración</a:t>
            </a:r>
          </a:p>
          <a:p>
            <a:endParaRPr lang="es-ES" sz="2100" dirty="0"/>
          </a:p>
          <a:p>
            <a:r>
              <a:rPr lang="es-ES" sz="2800" dirty="0"/>
              <a:t>Estudia trabaja come corre duerme camina lee  ….</a:t>
            </a:r>
          </a:p>
          <a:p>
            <a:r>
              <a:rPr lang="es-ES" sz="2800" dirty="0"/>
              <a:t>     v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p>
          <a:p>
            <a:endParaRPr lang="es-MX" sz="2100" dirty="0"/>
          </a:p>
          <a:p>
            <a:r>
              <a:rPr lang="es-MX" sz="2800" dirty="0"/>
              <a:t>S </a:t>
            </a:r>
            <a:r>
              <a:rPr lang="es-MX" sz="2800" dirty="0">
                <a:sym typeface="Wingdings" panose="05000000000000000000" pitchFamily="2" charset="2"/>
              </a:rPr>
              <a:t> </a:t>
            </a:r>
            <a:r>
              <a:rPr lang="es-ES" sz="2800" dirty="0"/>
              <a:t>v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r>
              <a:rPr lang="es-ES" sz="2800" dirty="0" err="1"/>
              <a:t>v</a:t>
            </a:r>
            <a:r>
              <a:rPr lang="es-ES" sz="2800" dirty="0"/>
              <a:t> ….</a:t>
            </a:r>
          </a:p>
          <a:p>
            <a:endParaRPr lang="es-MX" sz="2100" dirty="0"/>
          </a:p>
          <a:p>
            <a:r>
              <a:rPr lang="es-MX" sz="2800" dirty="0"/>
              <a:t>S </a:t>
            </a:r>
            <a:r>
              <a:rPr lang="es-MX" sz="2800" dirty="0">
                <a:sym typeface="Wingdings" panose="05000000000000000000" pitchFamily="2" charset="2"/>
              </a:rPr>
              <a:t> </a:t>
            </a:r>
            <a:r>
              <a:rPr lang="es-ES" sz="2800" dirty="0"/>
              <a:t>v S</a:t>
            </a:r>
            <a:endParaRPr lang="es-MX" sz="2800" dirty="0"/>
          </a:p>
          <a:p>
            <a:r>
              <a:rPr lang="es-MX" sz="2800" dirty="0"/>
              <a:t>v </a:t>
            </a:r>
            <a:r>
              <a:rPr lang="es-MX" sz="2800" dirty="0">
                <a:sym typeface="Wingdings" panose="05000000000000000000" pitchFamily="2" charset="2"/>
              </a:rPr>
              <a:t> </a:t>
            </a:r>
            <a:r>
              <a:rPr lang="es-ES" sz="2800" dirty="0"/>
              <a:t>Estudia </a:t>
            </a:r>
            <a:r>
              <a:rPr lang="es-ES" sz="2800" b="1" dirty="0"/>
              <a:t>|</a:t>
            </a:r>
            <a:r>
              <a:rPr lang="es-ES" sz="2800" dirty="0"/>
              <a:t> trabaja </a:t>
            </a:r>
            <a:r>
              <a:rPr lang="es-ES" sz="2800" b="1" dirty="0"/>
              <a:t>|</a:t>
            </a:r>
            <a:r>
              <a:rPr lang="es-ES" sz="2800" dirty="0"/>
              <a:t> come </a:t>
            </a:r>
            <a:r>
              <a:rPr lang="es-ES" sz="2800" b="1" dirty="0"/>
              <a:t>|</a:t>
            </a:r>
            <a:r>
              <a:rPr lang="es-ES" sz="2800" dirty="0"/>
              <a:t> corre </a:t>
            </a:r>
            <a:r>
              <a:rPr lang="es-ES" sz="2800" b="1" dirty="0"/>
              <a:t>|</a:t>
            </a:r>
            <a:r>
              <a:rPr lang="es-ES" sz="2800" dirty="0"/>
              <a:t> duerme </a:t>
            </a:r>
            <a:r>
              <a:rPr lang="es-ES" sz="2800" b="1" dirty="0"/>
              <a:t>|</a:t>
            </a:r>
            <a:r>
              <a:rPr lang="es-ES" sz="2800" dirty="0"/>
              <a:t> camina </a:t>
            </a:r>
            <a:r>
              <a:rPr lang="es-ES" sz="2800" b="1" dirty="0"/>
              <a:t>|</a:t>
            </a:r>
            <a:r>
              <a:rPr lang="es-ES" sz="2800" dirty="0"/>
              <a:t> lee </a:t>
            </a:r>
            <a:r>
              <a:rPr lang="es-ES" sz="2800" b="1" dirty="0"/>
              <a:t>|</a:t>
            </a:r>
            <a:r>
              <a:rPr lang="es-ES" sz="2800" dirty="0"/>
              <a:t>….</a:t>
            </a:r>
          </a:p>
        </p:txBody>
      </p:sp>
    </p:spTree>
    <p:extLst>
      <p:ext uri="{BB962C8B-B14F-4D97-AF65-F5344CB8AC3E}">
        <p14:creationId xmlns:p14="http://schemas.microsoft.com/office/powerpoint/2010/main" val="346644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title"/>
          </p:nvPr>
        </p:nvSpPr>
        <p:spPr>
          <a:xfrm>
            <a:off x="5711698" y="5144226"/>
            <a:ext cx="2310317" cy="464630"/>
          </a:xfrm>
        </p:spPr>
        <p:txBody>
          <a:bodyPr/>
          <a:lstStyle/>
          <a:p>
            <a:r>
              <a:rPr lang="es-MX" altLang="es-MX" sz="3000" b="1" dirty="0"/>
              <a:t>A </a:t>
            </a:r>
            <a:r>
              <a:rPr lang="es-MX" altLang="es-MX" sz="3000" b="1" dirty="0">
                <a:sym typeface="Wingdings" panose="05000000000000000000" pitchFamily="2" charset="2"/>
              </a:rPr>
              <a:t> t A </a:t>
            </a:r>
            <a:r>
              <a:rPr lang="es-MX" altLang="es-MX" sz="3000" b="1" dirty="0" err="1">
                <a:sym typeface="Wingdings" panose="05000000000000000000" pitchFamily="2" charset="2"/>
              </a:rPr>
              <a:t>A</a:t>
            </a:r>
            <a:r>
              <a:rPr lang="es-MX" altLang="es-MX" b="1" dirty="0"/>
              <a:t>   </a:t>
            </a:r>
            <a:endParaRPr lang="es-ES" altLang="es-MX" b="1" dirty="0"/>
          </a:p>
        </p:txBody>
      </p:sp>
      <p:sp>
        <p:nvSpPr>
          <p:cNvPr id="458755" name="Line 3"/>
          <p:cNvSpPr>
            <a:spLocks noChangeShapeType="1"/>
          </p:cNvSpPr>
          <p:nvPr/>
        </p:nvSpPr>
        <p:spPr bwMode="auto">
          <a:xfrm flipV="1">
            <a:off x="3086100" y="2000250"/>
            <a:ext cx="0" cy="742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56" name="Line 4"/>
          <p:cNvSpPr>
            <a:spLocks noChangeShapeType="1"/>
          </p:cNvSpPr>
          <p:nvPr/>
        </p:nvSpPr>
        <p:spPr bwMode="auto">
          <a:xfrm flipH="1" flipV="1">
            <a:off x="2686050" y="1657350"/>
            <a:ext cx="400050" cy="342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57" name="Line 5"/>
          <p:cNvSpPr>
            <a:spLocks noChangeShapeType="1"/>
          </p:cNvSpPr>
          <p:nvPr/>
        </p:nvSpPr>
        <p:spPr bwMode="auto">
          <a:xfrm flipH="1">
            <a:off x="2171700" y="1657350"/>
            <a:ext cx="514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58" name="Line 6"/>
          <p:cNvSpPr>
            <a:spLocks noChangeShapeType="1"/>
          </p:cNvSpPr>
          <p:nvPr/>
        </p:nvSpPr>
        <p:spPr bwMode="auto">
          <a:xfrm>
            <a:off x="3543300" y="16002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59" name="Line 7"/>
          <p:cNvSpPr>
            <a:spLocks noChangeShapeType="1"/>
          </p:cNvSpPr>
          <p:nvPr/>
        </p:nvSpPr>
        <p:spPr bwMode="auto">
          <a:xfrm flipV="1">
            <a:off x="2686050" y="1200150"/>
            <a:ext cx="1143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60" name="Line 8"/>
          <p:cNvSpPr>
            <a:spLocks noChangeShapeType="1"/>
          </p:cNvSpPr>
          <p:nvPr/>
        </p:nvSpPr>
        <p:spPr bwMode="auto">
          <a:xfrm flipH="1" flipV="1">
            <a:off x="3429000" y="1200150"/>
            <a:ext cx="1143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sp>
        <p:nvSpPr>
          <p:cNvPr id="458761" name="Line 9"/>
          <p:cNvSpPr>
            <a:spLocks noChangeShapeType="1"/>
          </p:cNvSpPr>
          <p:nvPr/>
        </p:nvSpPr>
        <p:spPr bwMode="auto">
          <a:xfrm flipV="1">
            <a:off x="3086100" y="1600200"/>
            <a:ext cx="4572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MX" sz="1800"/>
          </a:p>
        </p:txBody>
      </p:sp>
      <p:pic>
        <p:nvPicPr>
          <p:cNvPr id="10" name="Picture 2" descr="D:\fgs\congresos e informacion 2004\cicxii2004\ruido de colores\estructura ruido 1 en f  mediante ecuación de la naturaleza\ecuacion de la naturaleza\Paisajes\arbol2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8844" y="3266565"/>
            <a:ext cx="1821656" cy="16002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10"/>
          <p:cNvSpPr/>
          <p:nvPr/>
        </p:nvSpPr>
        <p:spPr>
          <a:xfrm>
            <a:off x="195404" y="108605"/>
            <a:ext cx="3464410" cy="523220"/>
          </a:xfrm>
          <a:prstGeom prst="rect">
            <a:avLst/>
          </a:prstGeom>
        </p:spPr>
        <p:txBody>
          <a:bodyPr wrap="none">
            <a:spAutoFit/>
          </a:bodyPr>
          <a:lstStyle/>
          <a:p>
            <a:r>
              <a:rPr lang="es-ES" sz="2800" dirty="0"/>
              <a:t>Estructura de un Árbol</a:t>
            </a:r>
          </a:p>
        </p:txBody>
      </p:sp>
      <p:sp>
        <p:nvSpPr>
          <p:cNvPr id="2" name="Rectángulo 1"/>
          <p:cNvSpPr/>
          <p:nvPr/>
        </p:nvSpPr>
        <p:spPr>
          <a:xfrm>
            <a:off x="5202702" y="1847527"/>
            <a:ext cx="1292020" cy="461665"/>
          </a:xfrm>
          <a:prstGeom prst="rect">
            <a:avLst/>
          </a:prstGeom>
        </p:spPr>
        <p:txBody>
          <a:bodyPr wrap="square">
            <a:spAutoFit/>
          </a:bodyPr>
          <a:lstStyle/>
          <a:p>
            <a:r>
              <a:rPr lang="es-MX" altLang="es-MX" b="1" dirty="0"/>
              <a:t>A -&gt; t</a:t>
            </a:r>
            <a:endParaRPr lang="es-MX" dirty="0"/>
          </a:p>
        </p:txBody>
      </p:sp>
      <p:sp>
        <p:nvSpPr>
          <p:cNvPr id="3" name="Rectángulo 2"/>
          <p:cNvSpPr/>
          <p:nvPr/>
        </p:nvSpPr>
        <p:spPr>
          <a:xfrm>
            <a:off x="5202703" y="2371537"/>
            <a:ext cx="1017990" cy="1938992"/>
          </a:xfrm>
          <a:prstGeom prst="rect">
            <a:avLst/>
          </a:prstGeom>
        </p:spPr>
        <p:txBody>
          <a:bodyPr wrap="square">
            <a:spAutoFit/>
          </a:bodyPr>
          <a:lstStyle/>
          <a:p>
            <a:r>
              <a:rPr lang="es-MX" altLang="es-MX" b="1" dirty="0"/>
              <a:t>A</a:t>
            </a:r>
            <a:br>
              <a:rPr lang="es-MX" altLang="es-MX" b="1" dirty="0"/>
            </a:br>
            <a:r>
              <a:rPr lang="es-MX" altLang="es-MX" b="1" dirty="0"/>
              <a:t>-&gt;</a:t>
            </a:r>
            <a:br>
              <a:rPr lang="es-MX" altLang="es-MX" b="1" dirty="0"/>
            </a:br>
            <a:r>
              <a:rPr lang="es-MX" altLang="es-MX" b="1" dirty="0"/>
              <a:t>    t</a:t>
            </a:r>
            <a:br>
              <a:rPr lang="es-MX" altLang="es-MX" b="1" dirty="0"/>
            </a:br>
            <a:r>
              <a:rPr lang="es-MX" altLang="es-MX" b="1" dirty="0"/>
              <a:t>    </a:t>
            </a:r>
            <a:r>
              <a:rPr lang="es-MX" altLang="es-MX" b="1" dirty="0" err="1"/>
              <a:t>Ai</a:t>
            </a:r>
            <a:br>
              <a:rPr lang="es-MX" altLang="es-MX" b="1" dirty="0"/>
            </a:br>
            <a:r>
              <a:rPr lang="es-MX" altLang="es-MX" b="1" dirty="0"/>
              <a:t>    Ad</a:t>
            </a:r>
            <a:endParaRPr lang="es-MX" dirty="0"/>
          </a:p>
        </p:txBody>
      </p:sp>
      <p:sp>
        <p:nvSpPr>
          <p:cNvPr id="14" name="Rectángulo 13"/>
          <p:cNvSpPr/>
          <p:nvPr/>
        </p:nvSpPr>
        <p:spPr>
          <a:xfrm>
            <a:off x="7159659" y="2323430"/>
            <a:ext cx="1378210" cy="2308324"/>
          </a:xfrm>
          <a:prstGeom prst="rect">
            <a:avLst/>
          </a:prstGeom>
        </p:spPr>
        <p:txBody>
          <a:bodyPr wrap="square">
            <a:spAutoFit/>
          </a:bodyPr>
          <a:lstStyle/>
          <a:p>
            <a:r>
              <a:rPr lang="es-MX" altLang="es-MX" b="1" dirty="0"/>
              <a:t>A(o)</a:t>
            </a:r>
            <a:br>
              <a:rPr lang="es-MX" altLang="es-MX" b="1" dirty="0"/>
            </a:br>
            <a:r>
              <a:rPr lang="es-MX" altLang="es-MX" b="1" dirty="0"/>
              <a:t>{</a:t>
            </a:r>
            <a:br>
              <a:rPr lang="es-MX" altLang="es-MX" b="1" dirty="0"/>
            </a:br>
            <a:r>
              <a:rPr lang="es-MX" altLang="es-MX" b="1" dirty="0"/>
              <a:t>    t(o)</a:t>
            </a:r>
            <a:br>
              <a:rPr lang="es-MX" altLang="es-MX" b="1" dirty="0"/>
            </a:br>
            <a:r>
              <a:rPr lang="es-MX" altLang="es-MX" b="1" dirty="0"/>
              <a:t>    A(i)</a:t>
            </a:r>
            <a:br>
              <a:rPr lang="es-MX" altLang="es-MX" b="1" dirty="0"/>
            </a:br>
            <a:r>
              <a:rPr lang="es-MX" altLang="es-MX" b="1" dirty="0"/>
              <a:t>    A(d)</a:t>
            </a:r>
            <a:br>
              <a:rPr lang="es-MX" altLang="es-MX" b="1" dirty="0"/>
            </a:br>
            <a:r>
              <a:rPr lang="es-MX" altLang="es-MX" b="1" dirty="0"/>
              <a:t>}</a:t>
            </a:r>
            <a:endParaRPr lang="es-MX" dirty="0"/>
          </a:p>
        </p:txBody>
      </p:sp>
      <p:sp>
        <p:nvSpPr>
          <p:cNvPr id="4" name="Rectángulo 3"/>
          <p:cNvSpPr/>
          <p:nvPr/>
        </p:nvSpPr>
        <p:spPr>
          <a:xfrm>
            <a:off x="6669964" y="1815620"/>
            <a:ext cx="579005" cy="461665"/>
          </a:xfrm>
          <a:prstGeom prst="rect">
            <a:avLst/>
          </a:prstGeom>
        </p:spPr>
        <p:txBody>
          <a:bodyPr wrap="none">
            <a:spAutoFit/>
          </a:bodyPr>
          <a:lstStyle/>
          <a:p>
            <a:r>
              <a:rPr lang="es-MX" altLang="es-MX" b="1" dirty="0"/>
              <a:t>Ad</a:t>
            </a:r>
            <a:endParaRPr lang="es-MX" dirty="0"/>
          </a:p>
        </p:txBody>
      </p:sp>
      <p:sp>
        <p:nvSpPr>
          <p:cNvPr id="5" name="Rectángulo 4"/>
          <p:cNvSpPr/>
          <p:nvPr/>
        </p:nvSpPr>
        <p:spPr>
          <a:xfrm>
            <a:off x="6121870" y="1815620"/>
            <a:ext cx="492443" cy="461665"/>
          </a:xfrm>
          <a:prstGeom prst="rect">
            <a:avLst/>
          </a:prstGeom>
        </p:spPr>
        <p:txBody>
          <a:bodyPr wrap="none">
            <a:spAutoFit/>
          </a:bodyPr>
          <a:lstStyle/>
          <a:p>
            <a:r>
              <a:rPr lang="es-MX" altLang="es-MX" b="1" dirty="0" err="1"/>
              <a:t>Ai</a:t>
            </a:r>
            <a:endParaRPr lang="es-MX" dirty="0"/>
          </a:p>
        </p:txBody>
      </p:sp>
      <p:sp>
        <p:nvSpPr>
          <p:cNvPr id="6" name="Rectángulo 5"/>
          <p:cNvSpPr/>
          <p:nvPr/>
        </p:nvSpPr>
        <p:spPr>
          <a:xfrm>
            <a:off x="3595257" y="6103999"/>
            <a:ext cx="5250872" cy="677108"/>
          </a:xfrm>
          <a:prstGeom prst="rect">
            <a:avLst/>
          </a:prstGeom>
        </p:spPr>
        <p:txBody>
          <a:bodyPr wrap="square">
            <a:spAutoFit/>
          </a:bodyPr>
          <a:lstStyle/>
          <a:p>
            <a:pPr lvl="0" algn="r"/>
            <a:r>
              <a:rPr lang="es-ES_tradnl" altLang="es-MX" sz="2000" dirty="0">
                <a:cs typeface="Times New Roman" panose="02020603050405020304" pitchFamily="18" charset="0"/>
              </a:rPr>
              <a:t>Una Ecuación de la Naturaleza  </a:t>
            </a:r>
            <a:r>
              <a:rPr lang="es-MX" altLang="es-MX" sz="2000" dirty="0">
                <a:cs typeface="Times New Roman" panose="02020603050405020304" pitchFamily="18" charset="0"/>
              </a:rPr>
              <a:t>S -&gt; e*S*</a:t>
            </a:r>
          </a:p>
          <a:p>
            <a:pPr lvl="0" algn="r"/>
            <a:r>
              <a:rPr lang="es-MX" altLang="es-MX" sz="1800" dirty="0">
                <a:cs typeface="Times New Roman" panose="02020603050405020304" pitchFamily="18" charset="0"/>
                <a:hlinkClick r:id="rId3"/>
              </a:rPr>
              <a:t>http://www.fgalindosoria.com/ecuaciondelanaturaleza/</a:t>
            </a:r>
            <a:endParaRPr lang="es-MX" altLang="es-MX" sz="1800" dirty="0">
              <a:cs typeface="Times New Roman" panose="02020603050405020304" pitchFamily="18" charset="0"/>
            </a:endParaRPr>
          </a:p>
        </p:txBody>
      </p:sp>
    </p:spTree>
    <p:extLst>
      <p:ext uri="{BB962C8B-B14F-4D97-AF65-F5344CB8AC3E}">
        <p14:creationId xmlns:p14="http://schemas.microsoft.com/office/powerpoint/2010/main" val="240773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87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5875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87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875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876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875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587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754" grpId="0"/>
      <p:bldP spid="458756" grpId="0" animBg="1"/>
      <p:bldP spid="458757" grpId="0" animBg="1"/>
      <p:bldP spid="458758" grpId="0" animBg="1"/>
      <p:bldP spid="458759" grpId="0" animBg="1"/>
      <p:bldP spid="458760" grpId="0" animBg="1"/>
      <p:bldP spid="458761" grpId="0" animBg="1"/>
      <p:bldP spid="2" grpId="0"/>
      <p:bldP spid="3" grpId="0"/>
      <p:bldP spid="14" grpId="0"/>
      <p:bldP spid="4" grpId="0"/>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11282" y="184666"/>
            <a:ext cx="893271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_tradnl" altLang="es-MX" sz="3600" b="1" i="0" u="none" strike="noStrike" cap="none" normalizeH="0" baseline="0" dirty="0">
                <a:ln>
                  <a:noFill/>
                </a:ln>
                <a:effectLst/>
                <a:cs typeface="Times New Roman" panose="02020603050405020304" pitchFamily="18" charset="0"/>
              </a:rPr>
              <a:t>Una Ecuación de la Naturaleza</a:t>
            </a:r>
            <a:endParaRPr kumimoji="0" lang="es-ES_tradnl" altLang="es-MX" sz="3600" b="0" i="0" u="none" strike="noStrike" cap="none" normalizeH="0" baseline="0" dirty="0">
              <a:ln>
                <a:noFill/>
              </a:ln>
              <a:effectLst/>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sz="3600" b="1" i="0" u="none" strike="noStrike" cap="none" normalizeH="0" baseline="0" dirty="0">
                <a:ln>
                  <a:noFill/>
                </a:ln>
                <a:effectLst/>
                <a:cs typeface="Times New Roman" panose="02020603050405020304" pitchFamily="18" charset="0"/>
              </a:rPr>
              <a:t>S -&gt; e*S*</a:t>
            </a:r>
            <a:endParaRPr kumimoji="0" lang="es-MX" altLang="es-MX" sz="3600" b="0" i="0" u="none" strike="noStrike" cap="none" normalizeH="0" baseline="0" dirty="0">
              <a:ln>
                <a:noFill/>
              </a:ln>
              <a:effectLst/>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MX" altLang="es-MX" b="0" i="0" u="none" strike="noStrike" cap="none" normalizeH="0" baseline="0" dirty="0">
                <a:ln>
                  <a:noFill/>
                </a:ln>
                <a:solidFill>
                  <a:schemeClr val="tx1"/>
                </a:solidFill>
                <a:effectLst/>
                <a:cs typeface="Times New Roman" panose="02020603050405020304" pitchFamily="18" charset="0"/>
                <a:hlinkClick r:id="rId2"/>
              </a:rPr>
              <a:t>http://www.fgalindosoria.com/ecuaciondelanaturaleza/</a:t>
            </a:r>
            <a:endParaRPr kumimoji="0" lang="es-MX" altLang="es-MX" b="0" i="0" u="none" strike="noStrike" cap="none" normalizeH="0" baseline="0" dirty="0">
              <a:ln>
                <a:noFill/>
              </a:ln>
              <a:solidFill>
                <a:schemeClr val="tx1"/>
              </a:solidFill>
              <a:effectLst/>
              <a:cs typeface="Times New Roman" panose="02020603050405020304" pitchFamily="18" charset="0"/>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82" y="2137935"/>
            <a:ext cx="2272838" cy="1785802"/>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447" y="4122681"/>
            <a:ext cx="4790234" cy="2476461"/>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3138" y="2137934"/>
            <a:ext cx="2294543" cy="1749879"/>
          </a:xfrm>
          <a:prstGeom prst="rect">
            <a:avLst/>
          </a:prstGeom>
        </p:spPr>
      </p:pic>
      <p:pic>
        <p:nvPicPr>
          <p:cNvPr id="9"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3930" y="2137934"/>
            <a:ext cx="1725607" cy="1785803"/>
          </a:xfrm>
          <a:prstGeom prst="rect">
            <a:avLst/>
          </a:prstGeom>
        </p:spPr>
      </p:pic>
      <p:pic>
        <p:nvPicPr>
          <p:cNvPr id="10" name="Imagen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23141" y="4122680"/>
            <a:ext cx="2590321" cy="2476461"/>
          </a:xfrm>
          <a:prstGeom prst="rect">
            <a:avLst/>
          </a:prstGeom>
        </p:spPr>
      </p:pic>
    </p:spTree>
    <p:extLst>
      <p:ext uri="{BB962C8B-B14F-4D97-AF65-F5344CB8AC3E}">
        <p14:creationId xmlns:p14="http://schemas.microsoft.com/office/powerpoint/2010/main" val="1508777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212" y="5569510"/>
            <a:ext cx="9130730" cy="1200329"/>
          </a:xfrm>
          <a:prstGeom prst="rect">
            <a:avLst/>
          </a:prstGeom>
        </p:spPr>
        <p:txBody>
          <a:bodyPr wrap="square">
            <a:spAutoFit/>
          </a:bodyPr>
          <a:lstStyle/>
          <a:p>
            <a:pPr lvl="0" algn="r"/>
            <a:r>
              <a:rPr lang="en-US" dirty="0" err="1"/>
              <a:t>Paisajes</a:t>
            </a:r>
            <a:r>
              <a:rPr lang="en-US" dirty="0"/>
              <a:t> a  </a:t>
            </a:r>
            <a:r>
              <a:rPr lang="en-US" dirty="0" err="1"/>
              <a:t>generado</a:t>
            </a:r>
            <a:r>
              <a:rPr lang="en-US" dirty="0"/>
              <a:t> </a:t>
            </a:r>
            <a:r>
              <a:rPr lang="en-US" dirty="0" err="1"/>
              <a:t>mediante</a:t>
            </a:r>
            <a:r>
              <a:rPr lang="en-US" dirty="0"/>
              <a:t> </a:t>
            </a:r>
            <a:r>
              <a:rPr lang="en-US" dirty="0" err="1"/>
              <a:t>una</a:t>
            </a:r>
            <a:r>
              <a:rPr lang="en-US" dirty="0"/>
              <a:t> </a:t>
            </a:r>
            <a:r>
              <a:rPr lang="es-ES_tradnl" altLang="es-MX" sz="2000" b="1" dirty="0">
                <a:cs typeface="Times New Roman" panose="02020603050405020304" pitchFamily="18" charset="0"/>
              </a:rPr>
              <a:t> Ecuación de la Naturaleza  </a:t>
            </a:r>
            <a:r>
              <a:rPr lang="es-MX" altLang="es-MX" sz="2000" b="1" dirty="0">
                <a:cs typeface="Times New Roman" panose="02020603050405020304" pitchFamily="18" charset="0"/>
              </a:rPr>
              <a:t>S -&gt; e*S*</a:t>
            </a:r>
            <a:endParaRPr lang="es-MX" altLang="es-MX" sz="2000" dirty="0">
              <a:cs typeface="Times New Roman" panose="02020603050405020304" pitchFamily="18" charset="0"/>
            </a:endParaRPr>
          </a:p>
          <a:p>
            <a:pPr lvl="0" algn="r"/>
            <a:r>
              <a:rPr lang="es-MX" altLang="es-MX" sz="2000" dirty="0">
                <a:cs typeface="Times New Roman" panose="02020603050405020304" pitchFamily="18" charset="0"/>
                <a:hlinkClick r:id="rId4"/>
              </a:rPr>
              <a:t>http://www.fgalindosoria.com/ecuaciondelanaturaleza/</a:t>
            </a:r>
            <a:endParaRPr lang="es-MX" altLang="es-MX" sz="2000" dirty="0">
              <a:cs typeface="Times New Roman" panose="02020603050405020304" pitchFamily="18" charset="0"/>
            </a:endParaRPr>
          </a:p>
          <a:p>
            <a:pPr lvl="0" algn="r"/>
            <a:endParaRPr lang="es-MX" altLang="es-MX" sz="800" b="1" dirty="0">
              <a:cs typeface="Times New Roman" panose="02020603050405020304" pitchFamily="18" charset="0"/>
            </a:endParaRPr>
          </a:p>
          <a:p>
            <a:pPr lvl="0" algn="r"/>
            <a:r>
              <a:rPr lang="es-MX" altLang="es-MX" sz="2000" b="1" dirty="0">
                <a:cs typeface="Times New Roman" panose="02020603050405020304" pitchFamily="18" charset="0"/>
              </a:rPr>
              <a:t>Música Rola 4 por </a:t>
            </a:r>
            <a:r>
              <a:rPr lang="es-MX" altLang="es-MX" sz="2000" b="1" dirty="0" err="1">
                <a:cs typeface="Times New Roman" panose="02020603050405020304" pitchFamily="18" charset="0"/>
              </a:rPr>
              <a:t>Zanya</a:t>
            </a:r>
            <a:endParaRPr lang="es-MX" altLang="es-MX" sz="2000" b="1" dirty="0">
              <a:cs typeface="Times New Roman" panose="02020603050405020304" pitchFamily="18" charset="0"/>
            </a:endParaRPr>
          </a:p>
        </p:txBody>
      </p:sp>
      <p:pic>
        <p:nvPicPr>
          <p:cNvPr id="2" name="paisajes_a1_b">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212" y="0"/>
            <a:ext cx="9105710" cy="5166360"/>
          </a:xfrm>
          <a:prstGeom prst="rect">
            <a:avLst/>
          </a:prstGeom>
        </p:spPr>
      </p:pic>
    </p:spTree>
    <p:extLst>
      <p:ext uri="{BB962C8B-B14F-4D97-AF65-F5344CB8AC3E}">
        <p14:creationId xmlns:p14="http://schemas.microsoft.com/office/powerpoint/2010/main" val="35269869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36364">
                <p:cTn id="7" fill="hold" display="0">
                  <p:stCondLst>
                    <p:cond delay="indefinite"/>
                  </p:stCondLst>
                </p:cTn>
                <p:tgtEl>
                  <p:spTgt spid="2"/>
                </p:tgtEl>
              </p:cMediaNode>
            </p:vide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936" y="1045660"/>
            <a:ext cx="9144000" cy="3901774"/>
          </a:xfrm>
          <a:prstGeom prst="rect">
            <a:avLst/>
          </a:prstGeom>
        </p:spPr>
        <p:txBody>
          <a:bodyPr wrap="square">
            <a:spAutoFit/>
          </a:bodyPr>
          <a:lstStyle/>
          <a:p>
            <a:pPr>
              <a:lnSpc>
                <a:spcPct val="107000"/>
              </a:lnSpc>
              <a:spcAft>
                <a:spcPts val="0"/>
              </a:spcAft>
            </a:pPr>
            <a:r>
              <a:rPr lang="en-US" sz="2200" dirty="0">
                <a:ea typeface="Times New Roman" panose="02020603050405020304" pitchFamily="18" charset="0"/>
                <a:cs typeface="Times New Roman" panose="02020603050405020304" pitchFamily="18" charset="0"/>
              </a:rPr>
              <a:t>The function L is a learning process that generates rules from each musical composition mi creating a representation of musical knowledge. The evolutionary system originally does not have any rule. We call K0 when K is empty. While new musical examples m0, m1, ..., mi  are learned K is modified from K0 to Ki+1.</a:t>
            </a:r>
            <a:endParaRPr lang="es-MX" sz="2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Bef>
                <a:spcPts val="600"/>
              </a:spcBef>
              <a:spcAft>
                <a:spcPts val="600"/>
              </a:spcAft>
            </a:pPr>
            <a:r>
              <a:rPr lang="en-US" sz="4000" b="1" dirty="0">
                <a:solidFill>
                  <a:srgbClr val="FF0000"/>
                </a:solidFill>
                <a:ea typeface="Times New Roman" panose="02020603050405020304" pitchFamily="18" charset="0"/>
                <a:cs typeface="Times New Roman" panose="02020603050405020304" pitchFamily="18" charset="0"/>
              </a:rPr>
              <a:t>K</a:t>
            </a:r>
            <a:r>
              <a:rPr lang="en-US" sz="4000" b="1" baseline="-25000" dirty="0">
                <a:solidFill>
                  <a:srgbClr val="FF0000"/>
                </a:solidFill>
                <a:ea typeface="Times New Roman" panose="02020603050405020304" pitchFamily="18" charset="0"/>
                <a:cs typeface="Times New Roman" panose="02020603050405020304" pitchFamily="18" charset="0"/>
              </a:rPr>
              <a:t>i+1 </a:t>
            </a:r>
            <a:r>
              <a:rPr lang="en-US" sz="4000" dirty="0">
                <a:ea typeface="Times New Roman" panose="02020603050405020304" pitchFamily="18" charset="0"/>
                <a:cs typeface="Times New Roman" panose="02020603050405020304" pitchFamily="18" charset="0"/>
              </a:rPr>
              <a:t>= L(m</a:t>
            </a:r>
            <a:r>
              <a:rPr lang="en-US" sz="4000" baseline="-25000" dirty="0">
                <a:ea typeface="Times New Roman" panose="02020603050405020304" pitchFamily="18" charset="0"/>
                <a:cs typeface="Times New Roman" panose="02020603050405020304" pitchFamily="18" charset="0"/>
              </a:rPr>
              <a:t>i</a:t>
            </a:r>
            <a:r>
              <a:rPr lang="en-US" sz="4000" dirty="0">
                <a:ea typeface="Times New Roman" panose="02020603050405020304" pitchFamily="18" charset="0"/>
                <a:cs typeface="Times New Roman" panose="02020603050405020304" pitchFamily="18" charset="0"/>
              </a:rPr>
              <a:t>, </a:t>
            </a:r>
            <a:r>
              <a:rPr lang="en-US" sz="4000" dirty="0">
                <a:solidFill>
                  <a:srgbClr val="FF0000"/>
                </a:solidFill>
                <a:ea typeface="Times New Roman" panose="02020603050405020304" pitchFamily="18" charset="0"/>
                <a:cs typeface="Times New Roman" panose="02020603050405020304" pitchFamily="18" charset="0"/>
              </a:rPr>
              <a:t>K</a:t>
            </a:r>
            <a:r>
              <a:rPr lang="en-US" sz="4000" baseline="-25000" dirty="0">
                <a:solidFill>
                  <a:srgbClr val="FF0000"/>
                </a:solidFill>
                <a:ea typeface="Times New Roman" panose="02020603050405020304" pitchFamily="18" charset="0"/>
                <a:cs typeface="Times New Roman" panose="02020603050405020304" pitchFamily="18" charset="0"/>
              </a:rPr>
              <a:t>i</a:t>
            </a:r>
            <a:r>
              <a:rPr lang="en-US" sz="4000" dirty="0">
                <a:ea typeface="Times New Roman" panose="02020603050405020304" pitchFamily="18" charset="0"/>
                <a:cs typeface="Times New Roman" panose="02020603050405020304" pitchFamily="18" charset="0"/>
              </a:rPr>
              <a:t>)</a:t>
            </a:r>
            <a:endParaRPr lang="es-MX" sz="4000" baseline="-25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ea typeface="Times New Roman" panose="02020603050405020304" pitchFamily="18" charset="0"/>
                <a:cs typeface="Times New Roman" panose="02020603050405020304" pitchFamily="18" charset="0"/>
              </a:rPr>
              <a:t>Function L extracts musical features of </a:t>
            </a:r>
            <a:r>
              <a:rPr lang="en-US" b="1" dirty="0">
                <a:solidFill>
                  <a:srgbClr val="FF0000"/>
                </a:solidFill>
                <a:ea typeface="Times New Roman" panose="02020603050405020304" pitchFamily="18" charset="0"/>
                <a:cs typeface="Times New Roman" panose="02020603050405020304" pitchFamily="18" charset="0"/>
              </a:rPr>
              <a:t>m</a:t>
            </a:r>
            <a:r>
              <a:rPr lang="en-US" sz="1100" b="1" dirty="0">
                <a:solidFill>
                  <a:srgbClr val="FF0000"/>
                </a:solidFill>
                <a:ea typeface="Times New Roman" panose="02020603050405020304" pitchFamily="18" charset="0"/>
                <a:cs typeface="Times New Roman" panose="02020603050405020304" pitchFamily="18" charset="0"/>
              </a:rPr>
              <a:t>i </a:t>
            </a:r>
            <a:r>
              <a:rPr lang="en-US" dirty="0">
                <a:ea typeface="Times New Roman" panose="02020603050405020304" pitchFamily="18" charset="0"/>
                <a:cs typeface="Times New Roman" panose="02020603050405020304" pitchFamily="18" charset="0"/>
              </a:rPr>
              <a:t>and integrates them to </a:t>
            </a:r>
            <a:r>
              <a:rPr lang="en-US" dirty="0">
                <a:solidFill>
                  <a:srgbClr val="FF0000"/>
                </a:solidFill>
                <a:ea typeface="Times New Roman" panose="02020603050405020304" pitchFamily="18" charset="0"/>
                <a:cs typeface="Times New Roman" panose="02020603050405020304" pitchFamily="18" charset="0"/>
              </a:rPr>
              <a:t>K</a:t>
            </a:r>
            <a:r>
              <a:rPr lang="en-US" sz="1100" dirty="0">
                <a:solidFill>
                  <a:srgbClr val="FF0000"/>
                </a:solidFill>
                <a:ea typeface="Times New Roman" panose="02020603050405020304" pitchFamily="18" charset="0"/>
                <a:cs typeface="Times New Roman" panose="02020603050405020304" pitchFamily="18" charset="0"/>
              </a:rPr>
              <a:t>i</a:t>
            </a:r>
            <a:r>
              <a:rPr lang="en-US" sz="1100" dirty="0">
                <a:ea typeface="Times New Roman" panose="02020603050405020304" pitchFamily="18" charset="0"/>
                <a:cs typeface="Times New Roman" panose="02020603050405020304" pitchFamily="18" charset="0"/>
              </a:rPr>
              <a:t> </a:t>
            </a:r>
            <a:r>
              <a:rPr lang="en-US" dirty="0">
                <a:ea typeface="Times New Roman" panose="02020603050405020304" pitchFamily="18" charset="0"/>
                <a:cs typeface="Times New Roman" panose="02020603050405020304" pitchFamily="18" charset="0"/>
              </a:rPr>
              <a:t>generating a new representation </a:t>
            </a:r>
            <a:r>
              <a:rPr lang="en-US" b="1" dirty="0">
                <a:solidFill>
                  <a:srgbClr val="FF0000"/>
                </a:solidFill>
                <a:ea typeface="Times New Roman" panose="02020603050405020304" pitchFamily="18" charset="0"/>
                <a:cs typeface="Times New Roman" panose="02020603050405020304" pitchFamily="18" charset="0"/>
              </a:rPr>
              <a:t>K</a:t>
            </a:r>
            <a:r>
              <a:rPr lang="en-US" sz="1100" b="1" dirty="0">
                <a:solidFill>
                  <a:srgbClr val="FF0000"/>
                </a:solidFill>
                <a:ea typeface="Times New Roman" panose="02020603050405020304" pitchFamily="18" charset="0"/>
                <a:cs typeface="Times New Roman" panose="02020603050405020304" pitchFamily="18" charset="0"/>
              </a:rPr>
              <a:t>i+1</a:t>
            </a:r>
            <a:r>
              <a:rPr lang="en-US" b="1" dirty="0">
                <a:solidFill>
                  <a:srgbClr val="FF0000"/>
                </a:solidFill>
                <a:ea typeface="Times New Roman" panose="02020603050405020304" pitchFamily="18" charset="0"/>
                <a:cs typeface="Times New Roman" panose="02020603050405020304" pitchFamily="18" charset="0"/>
              </a:rPr>
              <a:t>.</a:t>
            </a:r>
            <a:r>
              <a:rPr lang="en-US" dirty="0">
                <a:ea typeface="Times New Roman" panose="02020603050405020304" pitchFamily="18" charset="0"/>
                <a:cs typeface="Times New Roman" panose="02020603050405020304" pitchFamily="18" charset="0"/>
              </a:rPr>
              <a:t> This makes knowledge representation K evolves according to the learned examples.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0" y="299302"/>
            <a:ext cx="9144000" cy="830997"/>
          </a:xfrm>
          <a:prstGeom prst="rect">
            <a:avLst/>
          </a:prstGeom>
        </p:spPr>
        <p:txBody>
          <a:bodyPr wrap="square">
            <a:spAutoFit/>
          </a:bodyPr>
          <a:lstStyle/>
          <a:p>
            <a:r>
              <a:rPr lang="en-US" dirty="0"/>
              <a:t>To </a:t>
            </a:r>
            <a:r>
              <a:rPr lang="en-US" b="1" dirty="0"/>
              <a:t>make automatic music composition </a:t>
            </a:r>
            <a:r>
              <a:rPr lang="en-US" dirty="0"/>
              <a:t>we use an evolutionary system to find rules K in an unsupervised way. </a:t>
            </a:r>
          </a:p>
        </p:txBody>
      </p:sp>
      <p:sp>
        <p:nvSpPr>
          <p:cNvPr id="5" name="Rectángulo 4"/>
          <p:cNvSpPr/>
          <p:nvPr/>
        </p:nvSpPr>
        <p:spPr>
          <a:xfrm>
            <a:off x="0" y="4839114"/>
            <a:ext cx="9144000" cy="2018886"/>
          </a:xfrm>
          <a:prstGeom prst="rect">
            <a:avLst/>
          </a:prstGeom>
        </p:spPr>
        <p:txBody>
          <a:bodyPr wrap="square">
            <a:spAutoFit/>
          </a:bodyPr>
          <a:lstStyle/>
          <a:p>
            <a:pPr algn="r">
              <a:lnSpc>
                <a:spcPct val="107000"/>
              </a:lnSpc>
              <a:spcAft>
                <a:spcPts val="0"/>
              </a:spcAft>
            </a:pPr>
            <a:r>
              <a:rPr lang="en-US" sz="1400" i="1" dirty="0">
                <a:ea typeface="Times New Roman" panose="02020603050405020304" pitchFamily="18" charset="0"/>
                <a:cs typeface="Times New Roman" panose="02020603050405020304" pitchFamily="18" charset="0"/>
              </a:rPr>
              <a:t>Automatic Music Composition with Simple Probabilistic Generative Grammars.</a:t>
            </a:r>
            <a:endParaRPr lang="es-MX" sz="1400" dirty="0">
              <a:ea typeface="Calibri" panose="020F0502020204030204" pitchFamily="34" charset="0"/>
              <a:cs typeface="Times New Roman" panose="02020603050405020304" pitchFamily="18" charset="0"/>
            </a:endParaRPr>
          </a:p>
          <a:p>
            <a:pPr algn="r">
              <a:lnSpc>
                <a:spcPct val="107000"/>
              </a:lnSpc>
              <a:spcAft>
                <a:spcPts val="0"/>
              </a:spcAft>
            </a:pPr>
            <a:r>
              <a:rPr lang="es-MX" sz="1400" dirty="0">
                <a:ea typeface="Times New Roman" panose="02020603050405020304" pitchFamily="18" charset="0"/>
                <a:cs typeface="Times New Roman" panose="02020603050405020304" pitchFamily="18" charset="0"/>
              </a:rPr>
              <a:t>Horacio Alberto García Salas, Alexander </a:t>
            </a:r>
            <a:r>
              <a:rPr lang="es-MX" sz="1400" dirty="0" err="1">
                <a:ea typeface="Times New Roman" panose="02020603050405020304" pitchFamily="18" charset="0"/>
                <a:cs typeface="Times New Roman" panose="02020603050405020304" pitchFamily="18" charset="0"/>
              </a:rPr>
              <a:t>Gelbukh</a:t>
            </a:r>
            <a:r>
              <a:rPr lang="es-MX" sz="1400" dirty="0">
                <a:ea typeface="Times New Roman" panose="02020603050405020304" pitchFamily="18" charset="0"/>
                <a:cs typeface="Times New Roman" panose="02020603050405020304" pitchFamily="18" charset="0"/>
              </a:rPr>
              <a:t>, Hiram Calvo, and Fernando Galindo Soria, </a:t>
            </a:r>
            <a:r>
              <a:rPr lang="es-MX" sz="1400" dirty="0" err="1">
                <a:ea typeface="Times New Roman" panose="02020603050405020304" pitchFamily="18" charset="0"/>
                <a:cs typeface="Times New Roman" panose="02020603050405020304" pitchFamily="18" charset="0"/>
              </a:rPr>
              <a:t>Polibits</a:t>
            </a:r>
            <a:r>
              <a:rPr lang="es-MX" sz="1400" dirty="0">
                <a:ea typeface="Times New Roman" panose="02020603050405020304" pitchFamily="18" charset="0"/>
                <a:cs typeface="Times New Roman" panose="02020603050405020304" pitchFamily="18" charset="0"/>
              </a:rPr>
              <a:t> (44) 2011</a:t>
            </a:r>
            <a:endParaRPr lang="es-MX" sz="1400" dirty="0">
              <a:ea typeface="Calibri" panose="020F0502020204030204" pitchFamily="34" charset="0"/>
              <a:cs typeface="Times New Roman" panose="02020603050405020304" pitchFamily="18" charset="0"/>
            </a:endParaRPr>
          </a:p>
          <a:p>
            <a:pPr algn="r">
              <a:lnSpc>
                <a:spcPct val="107000"/>
              </a:lnSpc>
              <a:spcAft>
                <a:spcPts val="0"/>
              </a:spcAft>
            </a:pPr>
            <a:r>
              <a:rPr lang="es-MX" sz="1200" u="sng" dirty="0">
                <a:solidFill>
                  <a:srgbClr val="0000FF"/>
                </a:solidFill>
                <a:ea typeface="Times New Roman" panose="02020603050405020304" pitchFamily="18" charset="0"/>
                <a:cs typeface="Times New Roman" panose="02020603050405020304" pitchFamily="18" charset="0"/>
                <a:hlinkClick r:id="rId2"/>
              </a:rPr>
              <a:t>http://www.scielo.org.mx/pdf/poli/n44/n44a10.pdf</a:t>
            </a:r>
            <a:endParaRPr lang="es-MX" sz="1100" dirty="0">
              <a:ea typeface="Calibri" panose="020F0502020204030204" pitchFamily="34" charset="0"/>
              <a:cs typeface="Times New Roman" panose="02020603050405020304" pitchFamily="18" charset="0"/>
            </a:endParaRPr>
          </a:p>
          <a:p>
            <a:pPr algn="r">
              <a:lnSpc>
                <a:spcPct val="107000"/>
              </a:lnSpc>
              <a:spcAft>
                <a:spcPts val="0"/>
              </a:spcAft>
            </a:pPr>
            <a:r>
              <a:rPr lang="es-MX" sz="1100" u="sng" dirty="0">
                <a:solidFill>
                  <a:srgbClr val="0000FF"/>
                </a:solidFill>
                <a:ea typeface="Times New Roman" panose="02020603050405020304" pitchFamily="18" charset="0"/>
                <a:cs typeface="Times New Roman" panose="02020603050405020304" pitchFamily="18" charset="0"/>
                <a:hlinkClick r:id="rId3"/>
              </a:rPr>
              <a:t>http://www.scielo.org.mx/scielo.php?script=sci_arttext&amp;pid=S1870-90442011000200010</a:t>
            </a:r>
            <a:endParaRPr lang="es-MX" sz="1100" dirty="0">
              <a:ea typeface="Calibri" panose="020F0502020204030204" pitchFamily="34" charset="0"/>
              <a:cs typeface="Times New Roman" panose="02020603050405020304" pitchFamily="18" charset="0"/>
            </a:endParaRPr>
          </a:p>
          <a:p>
            <a:pPr algn="r">
              <a:lnSpc>
                <a:spcPct val="107000"/>
              </a:lnSpc>
              <a:spcAft>
                <a:spcPts val="0"/>
              </a:spcAft>
            </a:pPr>
            <a:r>
              <a:rPr lang="en-US" sz="1200" dirty="0">
                <a:ea typeface="Calibri" panose="020F0502020204030204" pitchFamily="34" charset="0"/>
                <a:cs typeface="Times New Roman" panose="02020603050405020304" pitchFamily="18" charset="0"/>
              </a:rPr>
              <a:t> </a:t>
            </a:r>
            <a:endParaRPr lang="es-MX" sz="1100" dirty="0">
              <a:ea typeface="Calibri" panose="020F0502020204030204" pitchFamily="34" charset="0"/>
              <a:cs typeface="Times New Roman" panose="02020603050405020304" pitchFamily="18" charset="0"/>
            </a:endParaRPr>
          </a:p>
          <a:p>
            <a:pPr algn="r">
              <a:lnSpc>
                <a:spcPct val="107000"/>
              </a:lnSpc>
              <a:spcAft>
                <a:spcPts val="0"/>
              </a:spcAft>
            </a:pPr>
            <a:r>
              <a:rPr lang="es-MX" sz="1400" dirty="0">
                <a:ea typeface="Times New Roman" panose="02020603050405020304" pitchFamily="18" charset="0"/>
                <a:cs typeface="Times New Roman" panose="02020603050405020304" pitchFamily="18" charset="0"/>
              </a:rPr>
              <a:t>Horacio Alberto García Salas, “Modelo Generativo de Composición Melódica con Expresividad”</a:t>
            </a:r>
            <a:endParaRPr lang="es-MX" sz="1400" dirty="0">
              <a:ea typeface="Calibri" panose="020F0502020204030204" pitchFamily="34" charset="0"/>
              <a:cs typeface="Times New Roman" panose="02020603050405020304" pitchFamily="18" charset="0"/>
            </a:endParaRPr>
          </a:p>
          <a:p>
            <a:pPr algn="r">
              <a:lnSpc>
                <a:spcPct val="107000"/>
              </a:lnSpc>
              <a:spcAft>
                <a:spcPts val="0"/>
              </a:spcAft>
            </a:pPr>
            <a:r>
              <a:rPr lang="es-MX" sz="1400" dirty="0">
                <a:ea typeface="Times New Roman" panose="02020603050405020304" pitchFamily="18" charset="0"/>
                <a:cs typeface="Times New Roman" panose="02020603050405020304" pitchFamily="18" charset="0"/>
              </a:rPr>
              <a:t>Tesis para obtener el Grado de Doctor en Ciencias de la Computación, Laboratorio de Procesamiento de Lenguaje Natural, Centro de Investigación en Computación </a:t>
            </a:r>
            <a:r>
              <a:rPr lang="es-MX" sz="1400" b="1" dirty="0" err="1">
                <a:ea typeface="Times New Roman" panose="02020603050405020304" pitchFamily="18" charset="0"/>
                <a:cs typeface="Times New Roman" panose="02020603050405020304" pitchFamily="18" charset="0"/>
              </a:rPr>
              <a:t>CIC</a:t>
            </a:r>
            <a:r>
              <a:rPr lang="es-MX" sz="1400" dirty="0">
                <a:ea typeface="Times New Roman" panose="02020603050405020304" pitchFamily="18" charset="0"/>
                <a:cs typeface="Times New Roman" panose="02020603050405020304" pitchFamily="18" charset="0"/>
              </a:rPr>
              <a:t>, Instituto Politécnico Nacional </a:t>
            </a:r>
            <a:r>
              <a:rPr lang="es-MX" sz="1400" b="1" dirty="0" err="1">
                <a:ea typeface="Times New Roman" panose="02020603050405020304" pitchFamily="18" charset="0"/>
                <a:cs typeface="Times New Roman" panose="02020603050405020304" pitchFamily="18" charset="0"/>
              </a:rPr>
              <a:t>IPN</a:t>
            </a:r>
            <a:r>
              <a:rPr lang="es-MX" sz="1400" dirty="0">
                <a:ea typeface="Times New Roman" panose="02020603050405020304" pitchFamily="18" charset="0"/>
                <a:cs typeface="Times New Roman" panose="02020603050405020304" pitchFamily="18" charset="0"/>
              </a:rPr>
              <a:t>, México, Mayo del 2012</a:t>
            </a:r>
            <a:endParaRPr lang="es-MX" sz="1400" dirty="0">
              <a:ea typeface="Calibri" panose="020F0502020204030204" pitchFamily="34" charset="0"/>
              <a:cs typeface="Times New Roman" panose="02020603050405020304" pitchFamily="18" charset="0"/>
            </a:endParaRPr>
          </a:p>
          <a:p>
            <a:pPr algn="r">
              <a:lnSpc>
                <a:spcPct val="107000"/>
              </a:lnSpc>
              <a:spcAft>
                <a:spcPts val="0"/>
              </a:spcAft>
            </a:pPr>
            <a:r>
              <a:rPr lang="es-MX" sz="1200" u="sng" dirty="0">
                <a:solidFill>
                  <a:srgbClr val="0000FF"/>
                </a:solidFill>
                <a:ea typeface="Times New Roman" panose="02020603050405020304" pitchFamily="18" charset="0"/>
                <a:cs typeface="Times New Roman" panose="02020603050405020304" pitchFamily="18" charset="0"/>
                <a:hlinkClick r:id="rId4"/>
              </a:rPr>
              <a:t>http://www.fgalindosoria.com/informaticos/investigadores/Itztli_(Horacio_Alberto)_Garcia_Salas/PhD/Horacio_Alberto_Garcia_Salas_PhD.pdf</a:t>
            </a:r>
            <a:endParaRPr lang="es-MX" sz="1200" dirty="0">
              <a:effectLst/>
              <a:ea typeface="Calibri" panose="020F0502020204030204" pitchFamily="34" charset="0"/>
              <a:cs typeface="Times New Roman" panose="02020603050405020304" pitchFamily="18" charset="0"/>
            </a:endParaRPr>
          </a:p>
        </p:txBody>
      </p:sp>
      <p:sp>
        <p:nvSpPr>
          <p:cNvPr id="6" name="Rectángulo 5"/>
          <p:cNvSpPr/>
          <p:nvPr/>
        </p:nvSpPr>
        <p:spPr>
          <a:xfrm>
            <a:off x="3450872" y="0"/>
            <a:ext cx="4031968" cy="461665"/>
          </a:xfrm>
          <a:prstGeom prst="rect">
            <a:avLst/>
          </a:prstGeom>
        </p:spPr>
        <p:txBody>
          <a:bodyPr wrap="square">
            <a:spAutoFit/>
          </a:bodyPr>
          <a:lstStyle/>
          <a:p>
            <a:pPr algn="ctr"/>
            <a:r>
              <a:rPr lang="en-US" b="1" dirty="0" err="1">
                <a:solidFill>
                  <a:srgbClr val="0070C0"/>
                </a:solidFill>
                <a:ea typeface="Times New Roman" panose="02020603050405020304" pitchFamily="18" charset="0"/>
                <a:cs typeface="Times New Roman" panose="02020603050405020304" pitchFamily="18" charset="0"/>
              </a:rPr>
              <a:t>Zanya</a:t>
            </a:r>
            <a:r>
              <a:rPr lang="en-US" b="1" dirty="0">
                <a:solidFill>
                  <a:srgbClr val="0070C0"/>
                </a:solidFill>
                <a:ea typeface="Times New Roman" panose="02020603050405020304" pitchFamily="18" charset="0"/>
                <a:cs typeface="Times New Roman" panose="02020603050405020304" pitchFamily="18" charset="0"/>
              </a:rPr>
              <a:t> Compositor </a:t>
            </a:r>
            <a:r>
              <a:rPr lang="es-MX" b="1" dirty="0">
                <a:solidFill>
                  <a:srgbClr val="0070C0"/>
                </a:solidFill>
                <a:ea typeface="Times New Roman" panose="02020603050405020304" pitchFamily="18" charset="0"/>
                <a:cs typeface="Times New Roman" panose="02020603050405020304" pitchFamily="18" charset="0"/>
              </a:rPr>
              <a:t>Evolutivo</a:t>
            </a:r>
            <a:endParaRPr lang="es-MX" b="1" dirty="0">
              <a:solidFill>
                <a:srgbClr val="0070C0"/>
              </a:solidFill>
            </a:endParaRPr>
          </a:p>
        </p:txBody>
      </p:sp>
    </p:spTree>
    <p:extLst>
      <p:ext uri="{BB962C8B-B14F-4D97-AF65-F5344CB8AC3E}">
        <p14:creationId xmlns:p14="http://schemas.microsoft.com/office/powerpoint/2010/main" val="26500616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ángulo 1"/>
          <p:cNvSpPr>
            <a:spLocks noChangeArrowheads="1"/>
          </p:cNvSpPr>
          <p:nvPr/>
        </p:nvSpPr>
        <p:spPr bwMode="auto">
          <a:xfrm>
            <a:off x="95849" y="576940"/>
            <a:ext cx="3478071"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solidFill>
                  <a:srgbClr val="000000"/>
                </a:solidFill>
                <a:cs typeface="Times New Roman" panose="02020603050405020304" pitchFamily="18" charset="0"/>
              </a:rPr>
              <a:t>Perciben su entorno, </a:t>
            </a:r>
          </a:p>
          <a:p>
            <a:endParaRPr lang="es-ES" altLang="es-MX" sz="1400" dirty="0">
              <a:solidFill>
                <a:srgbClr val="000000"/>
              </a:solidFill>
              <a:cs typeface="Times New Roman" panose="02020603050405020304" pitchFamily="18" charset="0"/>
            </a:endParaRPr>
          </a:p>
          <a:p>
            <a:r>
              <a:rPr lang="es-ES" altLang="es-MX" dirty="0">
                <a:solidFill>
                  <a:srgbClr val="000000"/>
                </a:solidFill>
              </a:rPr>
              <a:t>crean una imagen del entorno</a:t>
            </a:r>
            <a:r>
              <a:rPr lang="es-ES" altLang="es-MX" dirty="0">
                <a:solidFill>
                  <a:srgbClr val="000000"/>
                </a:solidFill>
                <a:cs typeface="Times New Roman" panose="02020603050405020304" pitchFamily="18" charset="0"/>
              </a:rPr>
              <a:t>, </a:t>
            </a:r>
          </a:p>
          <a:p>
            <a:endParaRPr lang="es-ES" altLang="es-MX" sz="1400" dirty="0">
              <a:solidFill>
                <a:srgbClr val="000000"/>
              </a:solidFill>
              <a:cs typeface="Times New Roman" panose="02020603050405020304" pitchFamily="18" charset="0"/>
            </a:endParaRPr>
          </a:p>
          <a:p>
            <a:r>
              <a:rPr lang="es-ES" altLang="es-MX" dirty="0">
                <a:cs typeface="Times New Roman" panose="02020603050405020304" pitchFamily="18" charset="0"/>
              </a:rPr>
              <a:t>mantienen la imagen actualizada </a:t>
            </a:r>
          </a:p>
          <a:p>
            <a:endParaRPr lang="es-ES" altLang="es-MX" sz="1400" dirty="0">
              <a:cs typeface="Times New Roman" panose="02020603050405020304" pitchFamily="18" charset="0"/>
            </a:endParaRPr>
          </a:p>
          <a:p>
            <a:r>
              <a:rPr lang="es-ES" altLang="es-MX" dirty="0">
                <a:cs typeface="Times New Roman" panose="02020603050405020304" pitchFamily="18" charset="0"/>
              </a:rPr>
              <a:t>y la utilizan para interactuar con el entorno</a:t>
            </a:r>
          </a:p>
        </p:txBody>
      </p:sp>
      <p:sp>
        <p:nvSpPr>
          <p:cNvPr id="14339" name="Rectángulo 1"/>
          <p:cNvSpPr>
            <a:spLocks noChangeArrowheads="1"/>
          </p:cNvSpPr>
          <p:nvPr/>
        </p:nvSpPr>
        <p:spPr bwMode="auto">
          <a:xfrm>
            <a:off x="992188" y="30163"/>
            <a:ext cx="71580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3600" b="1" dirty="0">
                <a:cs typeface="Times New Roman" panose="02020603050405020304" pitchFamily="18" charset="0"/>
              </a:rPr>
              <a:t>Sistemas Conscientes de su entorno</a:t>
            </a:r>
          </a:p>
        </p:txBody>
      </p:sp>
      <p:grpSp>
        <p:nvGrpSpPr>
          <p:cNvPr id="5" name="Grupo 4"/>
          <p:cNvGrpSpPr/>
          <p:nvPr/>
        </p:nvGrpSpPr>
        <p:grpSpPr>
          <a:xfrm>
            <a:off x="112713" y="4456754"/>
            <a:ext cx="8656637" cy="2338388"/>
            <a:chOff x="283684" y="3546475"/>
            <a:chExt cx="8656637" cy="2338388"/>
          </a:xfrm>
        </p:grpSpPr>
        <p:sp>
          <p:nvSpPr>
            <p:cNvPr id="13316" name="Rectángulo 4"/>
            <p:cNvSpPr>
              <a:spLocks noChangeArrowheads="1"/>
            </p:cNvSpPr>
            <p:nvPr/>
          </p:nvSpPr>
          <p:spPr bwMode="auto">
            <a:xfrm>
              <a:off x="293688" y="3546475"/>
              <a:ext cx="5578475" cy="584200"/>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s-ES" altLang="es-MX" sz="3200" b="1" dirty="0">
                  <a:solidFill>
                    <a:schemeClr val="bg1"/>
                  </a:solidFill>
                  <a:cs typeface="Times New Roman" panose="02020603050405020304" pitchFamily="18" charset="0"/>
                </a:rPr>
                <a:t>Perciben</a:t>
              </a:r>
              <a:r>
                <a:rPr lang="es-ES" altLang="es-MX" sz="2800" b="1" dirty="0">
                  <a:solidFill>
                    <a:schemeClr val="bg1"/>
                  </a:solidFill>
                  <a:cs typeface="Times New Roman" panose="02020603050405020304" pitchFamily="18" charset="0"/>
                </a:rPr>
                <a:t> que Perciben su entorno</a:t>
              </a:r>
              <a:r>
                <a:rPr lang="es-ES" altLang="es-MX" sz="2800" b="1" dirty="0">
                  <a:solidFill>
                    <a:schemeClr val="accent6">
                      <a:lumMod val="40000"/>
                      <a:lumOff val="60000"/>
                    </a:schemeClr>
                  </a:solidFill>
                  <a:cs typeface="Times New Roman" panose="02020603050405020304" pitchFamily="18" charset="0"/>
                </a:rPr>
                <a:t>,</a:t>
              </a:r>
              <a:r>
                <a:rPr lang="es-ES" altLang="es-MX" sz="2800" b="1" dirty="0">
                  <a:solidFill>
                    <a:srgbClr val="000000"/>
                  </a:solidFill>
                  <a:cs typeface="Times New Roman" panose="02020603050405020304" pitchFamily="18" charset="0"/>
                </a:rPr>
                <a:t> </a:t>
              </a:r>
            </a:p>
          </p:txBody>
        </p:sp>
        <p:sp>
          <p:nvSpPr>
            <p:cNvPr id="3" name="Rectángulo 2"/>
            <p:cNvSpPr>
              <a:spLocks noChangeArrowheads="1"/>
            </p:cNvSpPr>
            <p:nvPr/>
          </p:nvSpPr>
          <p:spPr bwMode="auto">
            <a:xfrm>
              <a:off x="283684" y="4130675"/>
              <a:ext cx="8656637" cy="1754188"/>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es-ES" altLang="es-MX" sz="2800" b="1" dirty="0">
                  <a:solidFill>
                    <a:schemeClr val="bg1"/>
                  </a:solidFill>
                  <a:cs typeface="Times New Roman" panose="02020603050405020304" pitchFamily="18" charset="0"/>
                </a:rPr>
                <a:t>Perciben que </a:t>
              </a:r>
              <a:r>
                <a:rPr lang="es-ES" altLang="es-MX" sz="2800" b="1" dirty="0">
                  <a:solidFill>
                    <a:schemeClr val="bg1"/>
                  </a:solidFill>
                </a:rPr>
                <a:t>crean una imagen del entorno</a:t>
              </a:r>
              <a:r>
                <a:rPr lang="es-ES" altLang="es-MX" sz="2800" b="1" dirty="0">
                  <a:solidFill>
                    <a:schemeClr val="bg1"/>
                  </a:solidFill>
                  <a:cs typeface="Times New Roman" panose="02020603050405020304" pitchFamily="18" charset="0"/>
                </a:rPr>
                <a:t>, </a:t>
              </a:r>
            </a:p>
            <a:p>
              <a:pPr>
                <a:defRPr/>
              </a:pPr>
              <a:endParaRPr lang="es-ES" altLang="es-MX" sz="1200" b="1" dirty="0">
                <a:solidFill>
                  <a:schemeClr val="bg1"/>
                </a:solidFill>
                <a:cs typeface="Times New Roman" panose="02020603050405020304" pitchFamily="18" charset="0"/>
              </a:endParaRPr>
            </a:p>
            <a:p>
              <a:pPr>
                <a:defRPr/>
              </a:pPr>
              <a:r>
                <a:rPr lang="es-ES" altLang="es-MX" sz="2800" b="1" dirty="0">
                  <a:solidFill>
                    <a:schemeClr val="bg1"/>
                  </a:solidFill>
                  <a:cs typeface="Times New Roman" panose="02020603050405020304" pitchFamily="18" charset="0"/>
                </a:rPr>
                <a:t>Perciben que mantienen la imagen actualizada </a:t>
              </a:r>
            </a:p>
            <a:p>
              <a:pPr>
                <a:defRPr/>
              </a:pPr>
              <a:endParaRPr lang="es-ES" altLang="es-MX" sz="1200" b="1" dirty="0">
                <a:solidFill>
                  <a:schemeClr val="bg1"/>
                </a:solidFill>
                <a:cs typeface="Times New Roman" panose="02020603050405020304" pitchFamily="18" charset="0"/>
              </a:endParaRPr>
            </a:p>
            <a:p>
              <a:pPr>
                <a:defRPr/>
              </a:pPr>
              <a:r>
                <a:rPr lang="es-ES" altLang="es-MX" sz="2800" b="1" dirty="0">
                  <a:solidFill>
                    <a:schemeClr val="bg1"/>
                  </a:solidFill>
                  <a:cs typeface="Times New Roman" panose="02020603050405020304" pitchFamily="18" charset="0"/>
                </a:rPr>
                <a:t>Perciben que la utilizan para interactuar con el entorno</a:t>
              </a:r>
            </a:p>
          </p:txBody>
        </p:sp>
      </p:grpSp>
      <p:sp>
        <p:nvSpPr>
          <p:cNvPr id="2" name="Rectángulo 1"/>
          <p:cNvSpPr>
            <a:spLocks noChangeArrowheads="1"/>
          </p:cNvSpPr>
          <p:nvPr/>
        </p:nvSpPr>
        <p:spPr bwMode="auto">
          <a:xfrm>
            <a:off x="112713" y="-58738"/>
            <a:ext cx="1108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a:t>
            </a:r>
            <a:endParaRPr lang="es-MX" altLang="es-MX" sz="3600" dirty="0"/>
          </a:p>
        </p:txBody>
      </p:sp>
      <p:sp>
        <p:nvSpPr>
          <p:cNvPr id="4" name="Rectángulo 3"/>
          <p:cNvSpPr>
            <a:spLocks noChangeArrowheads="1"/>
          </p:cNvSpPr>
          <p:nvPr/>
        </p:nvSpPr>
        <p:spPr bwMode="auto">
          <a:xfrm>
            <a:off x="7923213" y="-73025"/>
            <a:ext cx="11080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3600" b="1" dirty="0">
                <a:cs typeface="Times New Roman" panose="02020603050405020304" pitchFamily="18" charset="0"/>
              </a:rPr>
              <a:t>””..”</a:t>
            </a:r>
            <a:endParaRPr lang="es-MX" altLang="es-MX" sz="3600" dirty="0"/>
          </a:p>
        </p:txBody>
      </p:sp>
      <p:grpSp>
        <p:nvGrpSpPr>
          <p:cNvPr id="6" name="Grupo 5"/>
          <p:cNvGrpSpPr/>
          <p:nvPr/>
        </p:nvGrpSpPr>
        <p:grpSpPr>
          <a:xfrm>
            <a:off x="3452774" y="820175"/>
            <a:ext cx="2279367" cy="1654116"/>
            <a:chOff x="3452774" y="820175"/>
            <a:chExt cx="2279367" cy="1654116"/>
          </a:xfrm>
        </p:grpSpPr>
        <p:sp>
          <p:nvSpPr>
            <p:cNvPr id="19" name="Freeform 29"/>
            <p:cNvSpPr>
              <a:spLocks/>
            </p:cNvSpPr>
            <p:nvPr/>
          </p:nvSpPr>
          <p:spPr bwMode="auto">
            <a:xfrm>
              <a:off x="3452774" y="820175"/>
              <a:ext cx="1127833" cy="643477"/>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dirty="0"/>
            </a:p>
          </p:txBody>
        </p:sp>
        <p:sp>
          <p:nvSpPr>
            <p:cNvPr id="20" name="Text Box 28"/>
            <p:cNvSpPr txBox="1">
              <a:spLocks noChangeArrowheads="1"/>
            </p:cNvSpPr>
            <p:nvPr/>
          </p:nvSpPr>
          <p:spPr bwMode="auto">
            <a:xfrm>
              <a:off x="3577053" y="986840"/>
              <a:ext cx="1782369" cy="243105"/>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Arial Unicode MS" panose="020B0604020202020204" pitchFamily="34" charset="-128"/>
                </a:rPr>
                <a:t>Imagen del entorno</a:t>
              </a:r>
              <a:endParaRPr lang="es-MX" altLang="es-MX" sz="1400" dirty="0">
                <a:ea typeface="Arial Unicode MS" panose="020B0604020202020204" pitchFamily="34" charset="-128"/>
                <a:cs typeface="Times New Roman" panose="02020603050405020304" pitchFamily="18" charset="0"/>
              </a:endParaRPr>
            </a:p>
          </p:txBody>
        </p:sp>
        <p:sp>
          <p:nvSpPr>
            <p:cNvPr id="21" name="Line 26"/>
            <p:cNvSpPr>
              <a:spLocks noChangeShapeType="1"/>
            </p:cNvSpPr>
            <p:nvPr/>
          </p:nvSpPr>
          <p:spPr bwMode="auto">
            <a:xfrm flipV="1">
              <a:off x="3798984" y="1481821"/>
              <a:ext cx="0" cy="190474"/>
            </a:xfrm>
            <a:prstGeom prst="line">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s-MX" dirty="0"/>
            </a:p>
          </p:txBody>
        </p:sp>
        <p:sp>
          <p:nvSpPr>
            <p:cNvPr id="22" name="Text Box 25"/>
            <p:cNvSpPr txBox="1">
              <a:spLocks noChangeArrowheads="1"/>
            </p:cNvSpPr>
            <p:nvPr/>
          </p:nvSpPr>
          <p:spPr bwMode="auto">
            <a:xfrm>
              <a:off x="4198447" y="1331446"/>
              <a:ext cx="607223" cy="234260"/>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23" name="Text Box 31"/>
            <p:cNvSpPr txBox="1">
              <a:spLocks noChangeArrowheads="1"/>
            </p:cNvSpPr>
            <p:nvPr/>
          </p:nvSpPr>
          <p:spPr bwMode="auto">
            <a:xfrm>
              <a:off x="3577056" y="2263767"/>
              <a:ext cx="198865" cy="180449"/>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24" name="Text Box 30"/>
            <p:cNvSpPr txBox="1">
              <a:spLocks noChangeArrowheads="1"/>
            </p:cNvSpPr>
            <p:nvPr/>
          </p:nvSpPr>
          <p:spPr bwMode="auto">
            <a:xfrm>
              <a:off x="4770244" y="2263767"/>
              <a:ext cx="198865" cy="210524"/>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25" name="Oval 45"/>
            <p:cNvSpPr>
              <a:spLocks noChangeArrowheads="1"/>
            </p:cNvSpPr>
            <p:nvPr/>
          </p:nvSpPr>
          <p:spPr bwMode="auto">
            <a:xfrm>
              <a:off x="3696617" y="1677205"/>
              <a:ext cx="175861" cy="137644"/>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dirty="0">
                <a:solidFill>
                  <a:schemeClr val="tx2"/>
                </a:solidFill>
                <a:ea typeface="Arial Unicode MS" panose="020B0604020202020204" pitchFamily="34" charset="-128"/>
                <a:cs typeface="Arial Unicode MS" panose="020B0604020202020204" pitchFamily="34" charset="-128"/>
              </a:endParaRPr>
            </a:p>
          </p:txBody>
        </p:sp>
        <p:sp>
          <p:nvSpPr>
            <p:cNvPr id="26" name="Line 44"/>
            <p:cNvSpPr>
              <a:spLocks noChangeShapeType="1"/>
            </p:cNvSpPr>
            <p:nvPr/>
          </p:nvSpPr>
          <p:spPr bwMode="auto">
            <a:xfrm>
              <a:off x="3784547" y="1816378"/>
              <a:ext cx="0" cy="2309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dirty="0"/>
            </a:p>
          </p:txBody>
        </p:sp>
        <p:sp>
          <p:nvSpPr>
            <p:cNvPr id="27" name="Line 43"/>
            <p:cNvSpPr>
              <a:spLocks noChangeShapeType="1"/>
            </p:cNvSpPr>
            <p:nvPr/>
          </p:nvSpPr>
          <p:spPr bwMode="auto">
            <a:xfrm flipH="1">
              <a:off x="3696617" y="1908141"/>
              <a:ext cx="87930" cy="458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dirty="0"/>
            </a:p>
          </p:txBody>
        </p:sp>
        <p:sp>
          <p:nvSpPr>
            <p:cNvPr id="28" name="Line 42"/>
            <p:cNvSpPr>
              <a:spLocks noChangeShapeType="1"/>
            </p:cNvSpPr>
            <p:nvPr/>
          </p:nvSpPr>
          <p:spPr bwMode="auto">
            <a:xfrm>
              <a:off x="3784547" y="1908141"/>
              <a:ext cx="87931" cy="4588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dirty="0"/>
            </a:p>
          </p:txBody>
        </p:sp>
        <p:sp>
          <p:nvSpPr>
            <p:cNvPr id="29" name="Line 41"/>
            <p:cNvSpPr>
              <a:spLocks noChangeShapeType="1"/>
            </p:cNvSpPr>
            <p:nvPr/>
          </p:nvSpPr>
          <p:spPr bwMode="auto">
            <a:xfrm>
              <a:off x="3784547" y="1993786"/>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dirty="0"/>
            </a:p>
          </p:txBody>
        </p:sp>
        <p:sp>
          <p:nvSpPr>
            <p:cNvPr id="30" name="Line 40"/>
            <p:cNvSpPr>
              <a:spLocks noChangeShapeType="1"/>
            </p:cNvSpPr>
            <p:nvPr/>
          </p:nvSpPr>
          <p:spPr bwMode="auto">
            <a:xfrm flipH="1">
              <a:off x="3678243" y="2038139"/>
              <a:ext cx="104992" cy="1024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dirty="0"/>
            </a:p>
          </p:txBody>
        </p:sp>
        <p:sp>
          <p:nvSpPr>
            <p:cNvPr id="31" name="Line 39"/>
            <p:cNvSpPr>
              <a:spLocks noChangeShapeType="1"/>
            </p:cNvSpPr>
            <p:nvPr/>
          </p:nvSpPr>
          <p:spPr bwMode="auto">
            <a:xfrm>
              <a:off x="3783235" y="2038139"/>
              <a:ext cx="52496" cy="1024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dirty="0"/>
            </a:p>
          </p:txBody>
        </p:sp>
        <p:sp>
          <p:nvSpPr>
            <p:cNvPr id="32" name="Freeform 37"/>
            <p:cNvSpPr>
              <a:spLocks/>
            </p:cNvSpPr>
            <p:nvPr/>
          </p:nvSpPr>
          <p:spPr bwMode="auto">
            <a:xfrm>
              <a:off x="4436807" y="1461561"/>
              <a:ext cx="1142361" cy="821630"/>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dirty="0"/>
            </a:p>
          </p:txBody>
        </p:sp>
        <p:sp>
          <p:nvSpPr>
            <p:cNvPr id="33" name="Text Box 36"/>
            <p:cNvSpPr txBox="1">
              <a:spLocks noChangeArrowheads="1"/>
            </p:cNvSpPr>
            <p:nvPr/>
          </p:nvSpPr>
          <p:spPr bwMode="auto">
            <a:xfrm>
              <a:off x="4770245" y="1718034"/>
              <a:ext cx="961896" cy="156832"/>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Times New Roman" panose="02020603050405020304" pitchFamily="18" charset="0"/>
                </a:rPr>
                <a:t>Entorno</a:t>
              </a:r>
              <a:endParaRPr lang="es-MX" altLang="es-MX" sz="1400" dirty="0">
                <a:ea typeface="Arial Unicode MS" panose="020B0604020202020204" pitchFamily="34" charset="-128"/>
                <a:cs typeface="Times New Roman" panose="02020603050405020304" pitchFamily="18" charset="0"/>
              </a:endParaRPr>
            </a:p>
          </p:txBody>
        </p:sp>
        <p:sp>
          <p:nvSpPr>
            <p:cNvPr id="34" name="Freeform 34"/>
            <p:cNvSpPr>
              <a:spLocks/>
            </p:cNvSpPr>
            <p:nvPr/>
          </p:nvSpPr>
          <p:spPr bwMode="auto">
            <a:xfrm rot="49363">
              <a:off x="4123935" y="1752495"/>
              <a:ext cx="338174" cy="190474"/>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dirty="0"/>
            </a:p>
          </p:txBody>
        </p:sp>
        <p:sp>
          <p:nvSpPr>
            <p:cNvPr id="35" name="AutoShape 33"/>
            <p:cNvSpPr>
              <a:spLocks noChangeArrowheads="1"/>
            </p:cNvSpPr>
            <p:nvPr/>
          </p:nvSpPr>
          <p:spPr bwMode="auto">
            <a:xfrm rot="49363">
              <a:off x="4326832" y="1829816"/>
              <a:ext cx="67634" cy="38094"/>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dirty="0">
                <a:solidFill>
                  <a:schemeClr val="tx2"/>
                </a:solidFill>
                <a:ea typeface="Arial Unicode MS" panose="020B0604020202020204" pitchFamily="34" charset="-128"/>
                <a:cs typeface="Arial Unicode MS" panose="020B0604020202020204" pitchFamily="34" charset="-128"/>
              </a:endParaRPr>
            </a:p>
          </p:txBody>
        </p:sp>
        <p:sp>
          <p:nvSpPr>
            <p:cNvPr id="36" name="Freeform 68"/>
            <p:cNvSpPr>
              <a:spLocks/>
            </p:cNvSpPr>
            <p:nvPr/>
          </p:nvSpPr>
          <p:spPr bwMode="auto">
            <a:xfrm>
              <a:off x="4179866" y="2047442"/>
              <a:ext cx="149148" cy="120464"/>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p>
              <a:pPr>
                <a:defRPr/>
              </a:pPr>
              <a:endParaRPr lang="es-MX" dirty="0"/>
            </a:p>
          </p:txBody>
        </p:sp>
        <p:sp>
          <p:nvSpPr>
            <p:cNvPr id="37" name="AutoShape 69"/>
            <p:cNvSpPr>
              <a:spLocks noChangeArrowheads="1"/>
            </p:cNvSpPr>
            <p:nvPr/>
          </p:nvSpPr>
          <p:spPr bwMode="auto">
            <a:xfrm>
              <a:off x="4237877" y="2043847"/>
              <a:ext cx="21260" cy="61230"/>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dirty="0">
                <a:solidFill>
                  <a:schemeClr val="tx2"/>
                </a:solidFill>
                <a:ea typeface="Arial Unicode MS" panose="020B0604020202020204" pitchFamily="34" charset="-128"/>
                <a:cs typeface="Arial Unicode MS" panose="020B0604020202020204" pitchFamily="34" charset="-128"/>
              </a:endParaRPr>
            </a:p>
          </p:txBody>
        </p:sp>
        <p:sp>
          <p:nvSpPr>
            <p:cNvPr id="38" name="Text Box 70"/>
            <p:cNvSpPr txBox="1">
              <a:spLocks noChangeArrowheads="1"/>
            </p:cNvSpPr>
            <p:nvPr/>
          </p:nvSpPr>
          <p:spPr bwMode="auto">
            <a:xfrm>
              <a:off x="3979965" y="1986204"/>
              <a:ext cx="86203" cy="307777"/>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Times New Roman" panose="02020603050405020304" pitchFamily="18" charset="0"/>
              </a:endParaRPr>
            </a:p>
          </p:txBody>
        </p:sp>
        <p:sp>
          <p:nvSpPr>
            <p:cNvPr id="39" name="Text Box 71"/>
            <p:cNvSpPr txBox="1">
              <a:spLocks noChangeArrowheads="1"/>
            </p:cNvSpPr>
            <p:nvPr/>
          </p:nvSpPr>
          <p:spPr bwMode="auto">
            <a:xfrm>
              <a:off x="4327979" y="1991842"/>
              <a:ext cx="198865" cy="231828"/>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grpSp>
      <p:grpSp>
        <p:nvGrpSpPr>
          <p:cNvPr id="9" name="Grupo 8"/>
          <p:cNvGrpSpPr/>
          <p:nvPr/>
        </p:nvGrpSpPr>
        <p:grpSpPr>
          <a:xfrm>
            <a:off x="5582527" y="3224940"/>
            <a:ext cx="523646" cy="1130214"/>
            <a:chOff x="5582527" y="3224940"/>
            <a:chExt cx="523646" cy="1130214"/>
          </a:xfrm>
        </p:grpSpPr>
        <p:sp>
          <p:nvSpPr>
            <p:cNvPr id="10" name="Oval 45"/>
            <p:cNvSpPr>
              <a:spLocks noChangeArrowheads="1"/>
            </p:cNvSpPr>
            <p:nvPr/>
          </p:nvSpPr>
          <p:spPr bwMode="auto">
            <a:xfrm>
              <a:off x="5632398" y="3224940"/>
              <a:ext cx="473775" cy="336464"/>
            </a:xfrm>
            <a:prstGeom prst="ellipse">
              <a:avLst/>
            </a:prstGeom>
            <a:solidFill>
              <a:srgbClr val="FFFFFF"/>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dirty="0">
                <a:solidFill>
                  <a:schemeClr val="tx2"/>
                </a:solidFill>
                <a:ea typeface="Arial Unicode MS" panose="020B0604020202020204" pitchFamily="34" charset="-128"/>
                <a:cs typeface="Arial Unicode MS" panose="020B0604020202020204" pitchFamily="34" charset="-128"/>
              </a:endParaRPr>
            </a:p>
          </p:txBody>
        </p:sp>
        <p:sp>
          <p:nvSpPr>
            <p:cNvPr id="11" name="Line 44"/>
            <p:cNvSpPr>
              <a:spLocks noChangeShapeType="1"/>
            </p:cNvSpPr>
            <p:nvPr/>
          </p:nvSpPr>
          <p:spPr bwMode="auto">
            <a:xfrm>
              <a:off x="5868629" y="3562934"/>
              <a:ext cx="0" cy="56434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dirty="0"/>
            </a:p>
          </p:txBody>
        </p:sp>
        <p:sp>
          <p:nvSpPr>
            <p:cNvPr id="12" name="Line 43"/>
            <p:cNvSpPr>
              <a:spLocks noChangeShapeType="1"/>
            </p:cNvSpPr>
            <p:nvPr/>
          </p:nvSpPr>
          <p:spPr bwMode="auto">
            <a:xfrm flipH="1">
              <a:off x="5632398" y="3789282"/>
              <a:ext cx="236231" cy="1116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dirty="0"/>
            </a:p>
          </p:txBody>
        </p:sp>
        <p:sp>
          <p:nvSpPr>
            <p:cNvPr id="13" name="Line 42"/>
            <p:cNvSpPr>
              <a:spLocks noChangeShapeType="1"/>
            </p:cNvSpPr>
            <p:nvPr/>
          </p:nvSpPr>
          <p:spPr bwMode="auto">
            <a:xfrm>
              <a:off x="5868629" y="3789282"/>
              <a:ext cx="237544" cy="1116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dirty="0"/>
            </a:p>
          </p:txBody>
        </p:sp>
        <p:sp>
          <p:nvSpPr>
            <p:cNvPr id="14" name="Line 41"/>
            <p:cNvSpPr>
              <a:spLocks noChangeShapeType="1"/>
            </p:cNvSpPr>
            <p:nvPr/>
          </p:nvSpPr>
          <p:spPr bwMode="auto">
            <a:xfrm>
              <a:off x="5868629" y="3992691"/>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dirty="0"/>
            </a:p>
          </p:txBody>
        </p:sp>
        <p:sp>
          <p:nvSpPr>
            <p:cNvPr id="15" name="Line 40"/>
            <p:cNvSpPr>
              <a:spLocks noChangeShapeType="1"/>
            </p:cNvSpPr>
            <p:nvPr/>
          </p:nvSpPr>
          <p:spPr bwMode="auto">
            <a:xfrm flipH="1">
              <a:off x="5582527" y="4104335"/>
              <a:ext cx="282165" cy="25081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dirty="0"/>
            </a:p>
          </p:txBody>
        </p:sp>
        <p:sp>
          <p:nvSpPr>
            <p:cNvPr id="16" name="Line 39"/>
            <p:cNvSpPr>
              <a:spLocks noChangeShapeType="1"/>
            </p:cNvSpPr>
            <p:nvPr/>
          </p:nvSpPr>
          <p:spPr bwMode="auto">
            <a:xfrm>
              <a:off x="5864692" y="4104335"/>
              <a:ext cx="141739" cy="25081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MX" dirty="0"/>
            </a:p>
          </p:txBody>
        </p:sp>
      </p:grpSp>
      <p:sp>
        <p:nvSpPr>
          <p:cNvPr id="17" name="Freeform 34"/>
          <p:cNvSpPr>
            <a:spLocks/>
          </p:cNvSpPr>
          <p:nvPr/>
        </p:nvSpPr>
        <p:spPr bwMode="auto">
          <a:xfrm rot="13613080">
            <a:off x="4931821" y="2822173"/>
            <a:ext cx="616342" cy="37272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schemeClr>
          </a:solidFill>
          <a:ln w="9525">
            <a:solidFill>
              <a:srgbClr val="000000"/>
            </a:solidFill>
            <a:round/>
            <a:headEnd/>
            <a:tailEnd/>
          </a:ln>
        </p:spPr>
        <p:txBody>
          <a:bodyPr/>
          <a:lstStyle/>
          <a:p>
            <a:pPr>
              <a:defRPr/>
            </a:pPr>
            <a:endParaRPr lang="es-MX" dirty="0"/>
          </a:p>
        </p:txBody>
      </p:sp>
      <p:sp>
        <p:nvSpPr>
          <p:cNvPr id="18" name="AutoShape 33"/>
          <p:cNvSpPr>
            <a:spLocks noChangeArrowheads="1"/>
          </p:cNvSpPr>
          <p:nvPr/>
        </p:nvSpPr>
        <p:spPr bwMode="auto">
          <a:xfrm rot="14293286">
            <a:off x="5121805" y="2857082"/>
            <a:ext cx="65763" cy="73494"/>
          </a:xfrm>
          <a:prstGeom prst="flowChartConnector">
            <a:avLst/>
          </a:prstGeom>
          <a:solidFill>
            <a:schemeClr val="accent6">
              <a:lumMod val="60000"/>
              <a:lumOff val="4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dirty="0">
              <a:solidFill>
                <a:schemeClr val="tx2"/>
              </a:solidFill>
              <a:ea typeface="Arial Unicode MS" panose="020B0604020202020204" pitchFamily="34" charset="-128"/>
              <a:cs typeface="Arial Unicode MS" panose="020B0604020202020204" pitchFamily="34" charset="-128"/>
            </a:endParaRPr>
          </a:p>
        </p:txBody>
      </p:sp>
      <p:sp>
        <p:nvSpPr>
          <p:cNvPr id="40" name="Elipse 39"/>
          <p:cNvSpPr/>
          <p:nvPr/>
        </p:nvSpPr>
        <p:spPr bwMode="auto">
          <a:xfrm>
            <a:off x="3024671" y="652080"/>
            <a:ext cx="2661535" cy="2183959"/>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p>
        </p:txBody>
      </p:sp>
      <p:grpSp>
        <p:nvGrpSpPr>
          <p:cNvPr id="14336" name="Grupo 14335"/>
          <p:cNvGrpSpPr/>
          <p:nvPr/>
        </p:nvGrpSpPr>
        <p:grpSpPr>
          <a:xfrm>
            <a:off x="6331904" y="776397"/>
            <a:ext cx="2661535" cy="2183959"/>
            <a:chOff x="6331904" y="776397"/>
            <a:chExt cx="2661535" cy="2183959"/>
          </a:xfrm>
        </p:grpSpPr>
        <p:sp>
          <p:nvSpPr>
            <p:cNvPr id="41" name="Freeform 29"/>
            <p:cNvSpPr>
              <a:spLocks/>
            </p:cNvSpPr>
            <p:nvPr/>
          </p:nvSpPr>
          <p:spPr bwMode="auto">
            <a:xfrm>
              <a:off x="6720373" y="998158"/>
              <a:ext cx="1128659" cy="642341"/>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6">
                <a:lumMod val="60000"/>
                <a:lumOff val="40000"/>
                <a:alpha val="30000"/>
              </a:schemeClr>
            </a:solidFill>
            <a:ln w="9525">
              <a:solidFill>
                <a:srgbClr val="000000"/>
              </a:solidFill>
              <a:round/>
              <a:headEnd/>
              <a:tailEnd/>
            </a:ln>
          </p:spPr>
          <p:txBody>
            <a:bodyPr/>
            <a:lstStyle/>
            <a:p>
              <a:pPr>
                <a:defRPr/>
              </a:pPr>
              <a:endParaRPr lang="es-MX" dirty="0"/>
            </a:p>
          </p:txBody>
        </p:sp>
        <p:sp>
          <p:nvSpPr>
            <p:cNvPr id="42" name="Text Box 28"/>
            <p:cNvSpPr txBox="1">
              <a:spLocks noChangeArrowheads="1"/>
            </p:cNvSpPr>
            <p:nvPr/>
          </p:nvSpPr>
          <p:spPr bwMode="auto">
            <a:xfrm>
              <a:off x="6835863" y="1175567"/>
              <a:ext cx="1105036" cy="191172"/>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Arial Unicode MS" panose="020B0604020202020204" pitchFamily="34" charset="-128"/>
                </a:rPr>
                <a:t>Imagen del entorno</a:t>
              </a:r>
              <a:endParaRPr lang="es-MX" altLang="es-MX" sz="1400" dirty="0">
                <a:ea typeface="Arial Unicode MS" panose="020B0604020202020204" pitchFamily="34" charset="-128"/>
                <a:cs typeface="Times New Roman" panose="02020603050405020304" pitchFamily="18" charset="0"/>
              </a:endParaRPr>
            </a:p>
          </p:txBody>
        </p:sp>
        <p:sp>
          <p:nvSpPr>
            <p:cNvPr id="43" name="Line 26"/>
            <p:cNvSpPr>
              <a:spLocks noChangeShapeType="1"/>
            </p:cNvSpPr>
            <p:nvPr/>
          </p:nvSpPr>
          <p:spPr bwMode="auto">
            <a:xfrm flipV="1">
              <a:off x="7069469" y="1658852"/>
              <a:ext cx="0" cy="191172"/>
            </a:xfrm>
            <a:prstGeom prst="line">
              <a:avLst/>
            </a:prstGeom>
            <a:solidFill>
              <a:schemeClr val="accent6">
                <a:lumMod val="60000"/>
                <a:lumOff val="40000"/>
                <a:alpha val="30000"/>
              </a:schemeClr>
            </a:solidFill>
            <a:ln w="9525">
              <a:solidFill>
                <a:srgbClr val="000000"/>
              </a:solidFill>
              <a:round/>
              <a:headEnd/>
              <a:tailEnd type="triangle" w="med" len="med"/>
            </a:ln>
            <a:extLst/>
          </p:spPr>
          <p:txBody>
            <a:bodyPr/>
            <a:lstStyle/>
            <a:p>
              <a:pPr>
                <a:defRPr/>
              </a:pPr>
              <a:endParaRPr lang="es-MX" dirty="0"/>
            </a:p>
          </p:txBody>
        </p:sp>
        <p:sp>
          <p:nvSpPr>
            <p:cNvPr id="44" name="Text Box 25"/>
            <p:cNvSpPr txBox="1">
              <a:spLocks noChangeArrowheads="1"/>
            </p:cNvSpPr>
            <p:nvPr/>
          </p:nvSpPr>
          <p:spPr bwMode="auto">
            <a:xfrm>
              <a:off x="7467124" y="1508972"/>
              <a:ext cx="473775" cy="21105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45" name="Text Box 31"/>
            <p:cNvSpPr txBox="1">
              <a:spLocks noChangeArrowheads="1"/>
            </p:cNvSpPr>
            <p:nvPr/>
          </p:nvSpPr>
          <p:spPr bwMode="auto">
            <a:xfrm>
              <a:off x="6845050" y="2440366"/>
              <a:ext cx="199484" cy="180467"/>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46" name="Text Box 30"/>
            <p:cNvSpPr txBox="1">
              <a:spLocks noChangeArrowheads="1"/>
            </p:cNvSpPr>
            <p:nvPr/>
          </p:nvSpPr>
          <p:spPr bwMode="auto">
            <a:xfrm>
              <a:off x="8038016" y="2440366"/>
              <a:ext cx="199484" cy="211055"/>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47" name="Oval 45"/>
            <p:cNvSpPr>
              <a:spLocks noChangeArrowheads="1"/>
            </p:cNvSpPr>
            <p:nvPr/>
          </p:nvSpPr>
          <p:spPr bwMode="auto">
            <a:xfrm>
              <a:off x="6965790" y="1854613"/>
              <a:ext cx="174549" cy="137644"/>
            </a:xfrm>
            <a:prstGeom prst="ellipse">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dirty="0">
                <a:solidFill>
                  <a:schemeClr val="tx2"/>
                </a:solidFill>
                <a:ea typeface="Arial Unicode MS" panose="020B0604020202020204" pitchFamily="34" charset="-128"/>
                <a:cs typeface="Arial Unicode MS" panose="020B0604020202020204" pitchFamily="34" charset="-128"/>
              </a:endParaRPr>
            </a:p>
          </p:txBody>
        </p:sp>
        <p:sp>
          <p:nvSpPr>
            <p:cNvPr id="48" name="Line 44"/>
            <p:cNvSpPr>
              <a:spLocks noChangeShapeType="1"/>
            </p:cNvSpPr>
            <p:nvPr/>
          </p:nvSpPr>
          <p:spPr bwMode="auto">
            <a:xfrm>
              <a:off x="7052408" y="1993786"/>
              <a:ext cx="0" cy="230937"/>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dirty="0"/>
            </a:p>
          </p:txBody>
        </p:sp>
        <p:sp>
          <p:nvSpPr>
            <p:cNvPr id="49" name="Line 43"/>
            <p:cNvSpPr>
              <a:spLocks noChangeShapeType="1"/>
            </p:cNvSpPr>
            <p:nvPr/>
          </p:nvSpPr>
          <p:spPr bwMode="auto">
            <a:xfrm flipH="1">
              <a:off x="6965790" y="2085549"/>
              <a:ext cx="86618" cy="45881"/>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dirty="0"/>
            </a:p>
          </p:txBody>
        </p:sp>
        <p:sp>
          <p:nvSpPr>
            <p:cNvPr id="50" name="Line 42"/>
            <p:cNvSpPr>
              <a:spLocks noChangeShapeType="1"/>
            </p:cNvSpPr>
            <p:nvPr/>
          </p:nvSpPr>
          <p:spPr bwMode="auto">
            <a:xfrm>
              <a:off x="7052408" y="2085549"/>
              <a:ext cx="87931" cy="45881"/>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dirty="0"/>
            </a:p>
          </p:txBody>
        </p:sp>
        <p:sp>
          <p:nvSpPr>
            <p:cNvPr id="51" name="Line 41"/>
            <p:cNvSpPr>
              <a:spLocks noChangeShapeType="1"/>
            </p:cNvSpPr>
            <p:nvPr/>
          </p:nvSpPr>
          <p:spPr bwMode="auto">
            <a:xfrm>
              <a:off x="7052408" y="2169666"/>
              <a:ext cx="0" cy="0"/>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dirty="0"/>
            </a:p>
          </p:txBody>
        </p:sp>
        <p:sp>
          <p:nvSpPr>
            <p:cNvPr id="52" name="Line 40"/>
            <p:cNvSpPr>
              <a:spLocks noChangeShapeType="1"/>
            </p:cNvSpPr>
            <p:nvPr/>
          </p:nvSpPr>
          <p:spPr bwMode="auto">
            <a:xfrm flipH="1">
              <a:off x="6946104" y="2215547"/>
              <a:ext cx="104992" cy="102468"/>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dirty="0"/>
            </a:p>
          </p:txBody>
        </p:sp>
        <p:sp>
          <p:nvSpPr>
            <p:cNvPr id="53" name="Line 39"/>
            <p:cNvSpPr>
              <a:spLocks noChangeShapeType="1"/>
            </p:cNvSpPr>
            <p:nvPr/>
          </p:nvSpPr>
          <p:spPr bwMode="auto">
            <a:xfrm>
              <a:off x="7051096" y="2215547"/>
              <a:ext cx="52496" cy="102468"/>
            </a:xfrm>
            <a:prstGeom prst="line">
              <a:avLst/>
            </a:prstGeom>
            <a:solidFill>
              <a:schemeClr val="accent6">
                <a:lumMod val="60000"/>
                <a:lumOff val="40000"/>
                <a:alpha val="30000"/>
              </a:schemeClr>
            </a:solidFill>
            <a:ln w="9525">
              <a:solidFill>
                <a:srgbClr val="000000"/>
              </a:solidFill>
              <a:round/>
              <a:headEnd/>
              <a:tailEnd/>
            </a:ln>
            <a:extLst/>
          </p:spPr>
          <p:txBody>
            <a:bodyPr/>
            <a:lstStyle/>
            <a:p>
              <a:pPr>
                <a:defRPr/>
              </a:pPr>
              <a:endParaRPr lang="es-MX" dirty="0"/>
            </a:p>
          </p:txBody>
        </p:sp>
        <p:sp>
          <p:nvSpPr>
            <p:cNvPr id="54" name="Freeform 37"/>
            <p:cNvSpPr>
              <a:spLocks/>
            </p:cNvSpPr>
            <p:nvPr/>
          </p:nvSpPr>
          <p:spPr bwMode="auto">
            <a:xfrm>
              <a:off x="7740102" y="1658852"/>
              <a:ext cx="1107661" cy="801397"/>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chemeClr val="accent6">
                <a:lumMod val="60000"/>
                <a:lumOff val="40000"/>
                <a:alpha val="30000"/>
              </a:schemeClr>
            </a:solidFill>
            <a:ln w="9525">
              <a:solidFill>
                <a:srgbClr val="000000"/>
              </a:solidFill>
              <a:round/>
              <a:headEnd/>
              <a:tailEnd/>
            </a:ln>
          </p:spPr>
          <p:txBody>
            <a:bodyPr/>
            <a:lstStyle/>
            <a:p>
              <a:pPr>
                <a:defRPr/>
              </a:pPr>
              <a:endParaRPr lang="es-MX" dirty="0"/>
            </a:p>
          </p:txBody>
        </p:sp>
        <p:sp>
          <p:nvSpPr>
            <p:cNvPr id="55" name="Text Box 36"/>
            <p:cNvSpPr txBox="1">
              <a:spLocks noChangeArrowheads="1"/>
            </p:cNvSpPr>
            <p:nvPr/>
          </p:nvSpPr>
          <p:spPr bwMode="auto">
            <a:xfrm>
              <a:off x="8038016" y="1895906"/>
              <a:ext cx="791373" cy="189644"/>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latin typeface="Courier" charset="0"/>
                  <a:ea typeface="Arial Unicode MS" panose="020B0604020202020204" pitchFamily="34" charset="-128"/>
                  <a:cs typeface="Times New Roman" panose="02020603050405020304" pitchFamily="18" charset="0"/>
                </a:rPr>
                <a:t>Entorno</a:t>
              </a:r>
              <a:endParaRPr lang="es-MX" altLang="es-MX" sz="1400" dirty="0">
                <a:ea typeface="Arial Unicode MS" panose="020B0604020202020204" pitchFamily="34" charset="-128"/>
                <a:cs typeface="Times New Roman" panose="02020603050405020304" pitchFamily="18" charset="0"/>
              </a:endParaRPr>
            </a:p>
          </p:txBody>
        </p:sp>
        <p:sp>
          <p:nvSpPr>
            <p:cNvPr id="56" name="Freeform 34"/>
            <p:cNvSpPr>
              <a:spLocks/>
            </p:cNvSpPr>
            <p:nvPr/>
          </p:nvSpPr>
          <p:spPr bwMode="auto">
            <a:xfrm rot="49363">
              <a:off x="7392318" y="1929552"/>
              <a:ext cx="337285" cy="191173"/>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lstStyle/>
            <a:p>
              <a:pPr>
                <a:defRPr/>
              </a:pPr>
              <a:endParaRPr lang="es-MX" dirty="0"/>
            </a:p>
          </p:txBody>
        </p:sp>
        <p:sp>
          <p:nvSpPr>
            <p:cNvPr id="57" name="AutoShape 33"/>
            <p:cNvSpPr>
              <a:spLocks noChangeArrowheads="1"/>
            </p:cNvSpPr>
            <p:nvPr/>
          </p:nvSpPr>
          <p:spPr bwMode="auto">
            <a:xfrm rot="49363">
              <a:off x="7594427" y="2007551"/>
              <a:ext cx="68244" cy="38234"/>
            </a:xfrm>
            <a:prstGeom prst="flowChartConnector">
              <a:avLst/>
            </a:prstGeom>
            <a:solidFill>
              <a:schemeClr val="accent6">
                <a:lumMod val="60000"/>
                <a:lumOff val="40000"/>
                <a:alpha val="30000"/>
              </a:schemeClr>
            </a:solidFill>
            <a:ln w="9525">
              <a:solidFill>
                <a:srgbClr val="000000"/>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dirty="0">
                <a:solidFill>
                  <a:schemeClr val="tx2"/>
                </a:solidFill>
                <a:ea typeface="Arial Unicode MS" panose="020B0604020202020204" pitchFamily="34" charset="-128"/>
                <a:cs typeface="Arial Unicode MS" panose="020B0604020202020204" pitchFamily="34" charset="-128"/>
              </a:endParaRPr>
            </a:p>
          </p:txBody>
        </p:sp>
        <p:sp>
          <p:nvSpPr>
            <p:cNvPr id="58" name="Freeform 68"/>
            <p:cNvSpPr>
              <a:spLocks/>
            </p:cNvSpPr>
            <p:nvPr/>
          </p:nvSpPr>
          <p:spPr bwMode="auto">
            <a:xfrm>
              <a:off x="7447439" y="2224724"/>
              <a:ext cx="149613" cy="120821"/>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chemeClr val="accent6">
                <a:lumMod val="60000"/>
                <a:lumOff val="40000"/>
                <a:alpha val="30000"/>
              </a:schemeClr>
            </a:solidFill>
            <a:ln w="9525">
              <a:solidFill>
                <a:srgbClr val="000000"/>
              </a:solidFill>
              <a:round/>
              <a:headEnd/>
              <a:tailEnd/>
            </a:ln>
          </p:spPr>
          <p:txBody>
            <a:bodyPr>
              <a:spAutoFit/>
            </a:bodyPr>
            <a:lstStyle/>
            <a:p>
              <a:pPr>
                <a:defRPr/>
              </a:pPr>
              <a:endParaRPr lang="es-MX" dirty="0"/>
            </a:p>
          </p:txBody>
        </p:sp>
        <p:sp>
          <p:nvSpPr>
            <p:cNvPr id="59" name="AutoShape 69"/>
            <p:cNvSpPr>
              <a:spLocks noChangeArrowheads="1"/>
            </p:cNvSpPr>
            <p:nvPr/>
          </p:nvSpPr>
          <p:spPr bwMode="auto">
            <a:xfrm>
              <a:off x="7506496" y="2221665"/>
              <a:ext cx="20998" cy="61175"/>
            </a:xfrm>
            <a:prstGeom prst="flowChartConnector">
              <a:avLst/>
            </a:prstGeom>
            <a:solidFill>
              <a:schemeClr val="accent6">
                <a:lumMod val="60000"/>
                <a:lumOff val="40000"/>
                <a:alpha val="30000"/>
              </a:schemeClr>
            </a:solidFill>
            <a:ln w="9525">
              <a:solidFill>
                <a:srgbClr val="000000"/>
              </a:solidFill>
              <a:round/>
              <a:headEnd/>
              <a:tailEnd/>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dirty="0">
                <a:solidFill>
                  <a:schemeClr val="tx2"/>
                </a:solidFill>
                <a:ea typeface="Arial Unicode MS" panose="020B0604020202020204" pitchFamily="34" charset="-128"/>
                <a:cs typeface="Arial Unicode MS" panose="020B0604020202020204" pitchFamily="34" charset="-128"/>
              </a:endParaRPr>
            </a:p>
          </p:txBody>
        </p:sp>
        <p:sp>
          <p:nvSpPr>
            <p:cNvPr id="60" name="Text Box 70"/>
            <p:cNvSpPr txBox="1">
              <a:spLocks noChangeArrowheads="1"/>
            </p:cNvSpPr>
            <p:nvPr/>
          </p:nvSpPr>
          <p:spPr bwMode="auto">
            <a:xfrm>
              <a:off x="7247955" y="2163548"/>
              <a:ext cx="199484" cy="232466"/>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a:t>
              </a:r>
              <a:endParaRPr lang="en-US" altLang="es-MX" sz="1400" dirty="0">
                <a:ea typeface="Arial Unicode MS" panose="020B0604020202020204" pitchFamily="34" charset="-128"/>
                <a:cs typeface="Times New Roman" panose="02020603050405020304" pitchFamily="18" charset="0"/>
              </a:endParaRPr>
            </a:p>
          </p:txBody>
        </p:sp>
        <p:sp>
          <p:nvSpPr>
            <p:cNvPr id="61" name="Text Box 71"/>
            <p:cNvSpPr txBox="1">
              <a:spLocks noChangeArrowheads="1"/>
            </p:cNvSpPr>
            <p:nvPr/>
          </p:nvSpPr>
          <p:spPr bwMode="auto">
            <a:xfrm>
              <a:off x="7595739" y="2169666"/>
              <a:ext cx="199484" cy="230936"/>
            </a:xfrm>
            <a:prstGeom prst="rect">
              <a:avLst/>
            </a:prstGeom>
            <a:solidFill>
              <a:schemeClr val="accent6">
                <a:lumMod val="60000"/>
                <a:lumOff val="40000"/>
                <a:alpha val="3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R</a:t>
              </a:r>
              <a:endParaRPr lang="en-US" altLang="es-MX" sz="1400" dirty="0">
                <a:ea typeface="Arial Unicode MS" panose="020B0604020202020204" pitchFamily="34" charset="-128"/>
                <a:cs typeface="Times New Roman" panose="02020603050405020304" pitchFamily="18" charset="0"/>
              </a:endParaRPr>
            </a:p>
          </p:txBody>
        </p:sp>
        <p:sp>
          <p:nvSpPr>
            <p:cNvPr id="62" name="Elipse 61"/>
            <p:cNvSpPr/>
            <p:nvPr/>
          </p:nvSpPr>
          <p:spPr bwMode="auto">
            <a:xfrm>
              <a:off x="6331904" y="776397"/>
              <a:ext cx="2661535" cy="2183959"/>
            </a:xfrm>
            <a:prstGeom prst="ellipse">
              <a:avLst/>
            </a:prstGeom>
            <a:solidFill>
              <a:schemeClr val="accent6">
                <a:lumMod val="60000"/>
                <a:lumOff val="40000"/>
                <a:alpha val="3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dirty="0"/>
            </a:p>
          </p:txBody>
        </p:sp>
      </p:grpSp>
      <p:cxnSp>
        <p:nvCxnSpPr>
          <p:cNvPr id="63" name="Conector recto de flecha 62"/>
          <p:cNvCxnSpPr>
            <a:endCxn id="62" idx="3"/>
          </p:cNvCxnSpPr>
          <p:nvPr/>
        </p:nvCxnSpPr>
        <p:spPr bwMode="auto">
          <a:xfrm flipV="1">
            <a:off x="6106172" y="2640716"/>
            <a:ext cx="615512" cy="584224"/>
          </a:xfrm>
          <a:prstGeom prst="straightConnector1">
            <a:avLst/>
          </a:prstGeom>
          <a:ln w="254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Rectángulo 7"/>
          <p:cNvSpPr/>
          <p:nvPr/>
        </p:nvSpPr>
        <p:spPr>
          <a:xfrm>
            <a:off x="1024026" y="3809474"/>
            <a:ext cx="3235111" cy="707886"/>
          </a:xfrm>
          <a:prstGeom prst="rect">
            <a:avLst/>
          </a:prstGeom>
        </p:spPr>
        <p:txBody>
          <a:bodyPr wrap="square">
            <a:spAutoFit/>
          </a:bodyPr>
          <a:lstStyle/>
          <a:p>
            <a:pPr>
              <a:spcAft>
                <a:spcPts val="0"/>
              </a:spcAft>
            </a:pPr>
            <a:r>
              <a:rPr lang="es-ES" sz="4000" b="1" dirty="0">
                <a:ea typeface="Times New Roman" panose="02020603050405020304" pitchFamily="18" charset="0"/>
              </a:rPr>
              <a:t>recursividad </a:t>
            </a:r>
            <a:endParaRPr lang="es-MX" sz="4000" b="1" dirty="0">
              <a:ea typeface="Times New Roman" panose="02020603050405020304" pitchFamily="18" charset="0"/>
            </a:endParaRPr>
          </a:p>
        </p:txBody>
      </p:sp>
    </p:spTree>
    <p:extLst>
      <p:ext uri="{BB962C8B-B14F-4D97-AF65-F5344CB8AC3E}">
        <p14:creationId xmlns:p14="http://schemas.microsoft.com/office/powerpoint/2010/main" val="141941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3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8972549" cy="6772367"/>
          </a:xfrm>
          <a:prstGeom prst="rect">
            <a:avLst/>
          </a:prstGeom>
        </p:spPr>
        <p:txBody>
          <a:bodyPr wrap="square">
            <a:spAutoFit/>
          </a:bodyPr>
          <a:lstStyle/>
          <a:p>
            <a:pPr>
              <a:lnSpc>
                <a:spcPct val="107000"/>
              </a:lnSpc>
              <a:spcAft>
                <a:spcPts val="0"/>
              </a:spcAft>
            </a:pPr>
            <a:r>
              <a:rPr lang="es-ES" sz="2000" b="1" dirty="0">
                <a:ea typeface="Calibri" panose="020F0502020204030204" pitchFamily="34" charset="0"/>
                <a:cs typeface="Times New Roman" panose="02020603050405020304" pitchFamily="18" charset="0"/>
              </a:rPr>
              <a:t>Conciencia de la esencia, de lo trascendente</a:t>
            </a:r>
            <a:endParaRPr lang="es-MX" sz="2000" b="1" dirty="0">
              <a:ea typeface="Calibri" panose="020F0502020204030204" pitchFamily="34" charset="0"/>
              <a:cs typeface="Times New Roman" panose="02020603050405020304" pitchFamily="18" charset="0"/>
            </a:endParaRPr>
          </a:p>
          <a:p>
            <a:pPr>
              <a:lnSpc>
                <a:spcPct val="107000"/>
              </a:lnSpc>
              <a:spcAft>
                <a:spcPts val="0"/>
              </a:spcAft>
            </a:pPr>
            <a:r>
              <a:rPr lang="es-ES" sz="1800" b="1" dirty="0">
                <a:ea typeface="Calibri" panose="020F0502020204030204" pitchFamily="34" charset="0"/>
                <a:cs typeface="Times New Roman" panose="02020603050405020304" pitchFamily="18" charset="0"/>
              </a:rPr>
              <a:t>Regina   </a:t>
            </a:r>
            <a:r>
              <a:rPr lang="es-MX" sz="1800" b="1" kern="0" dirty="0">
                <a:solidFill>
                  <a:prstClr val="black"/>
                </a:solidFill>
              </a:rPr>
              <a:t>Don Antonio Velasco Piña</a:t>
            </a:r>
          </a:p>
          <a:p>
            <a:pPr>
              <a:lnSpc>
                <a:spcPct val="107000"/>
              </a:lnSpc>
              <a:spcAft>
                <a:spcPts val="0"/>
              </a:spcAft>
            </a:pPr>
            <a:endParaRPr lang="es-MX" sz="800" dirty="0">
              <a:ea typeface="Calibri" panose="020F0502020204030204" pitchFamily="34" charset="0"/>
              <a:cs typeface="Times New Roman" panose="02020603050405020304" pitchFamily="18" charset="0"/>
            </a:endParaRPr>
          </a:p>
          <a:p>
            <a:pPr>
              <a:lnSpc>
                <a:spcPct val="107000"/>
              </a:lnSpc>
              <a:spcAft>
                <a:spcPts val="0"/>
              </a:spcAft>
            </a:pPr>
            <a:r>
              <a:rPr lang="fr-FR" sz="1800" b="1" dirty="0">
                <a:ea typeface="Times New Roman" panose="02020603050405020304" pitchFamily="18" charset="0"/>
                <a:cs typeface="Times New Roman" panose="02020603050405020304" pitchFamily="18" charset="0"/>
              </a:rPr>
              <a:t>Pierre Teilhard de Chardin</a:t>
            </a:r>
            <a:endParaRPr lang="es-MX" sz="1800" b="1" dirty="0">
              <a:ea typeface="Calibri" panose="020F0502020204030204" pitchFamily="34" charset="0"/>
              <a:cs typeface="Times New Roman" panose="02020603050405020304" pitchFamily="18" charset="0"/>
            </a:endParaRPr>
          </a:p>
          <a:p>
            <a:pPr>
              <a:lnSpc>
                <a:spcPct val="107000"/>
              </a:lnSpc>
              <a:spcAft>
                <a:spcPts val="0"/>
              </a:spcAft>
            </a:pPr>
            <a:r>
              <a:rPr lang="es-ES" sz="1800" dirty="0">
                <a:solidFill>
                  <a:schemeClr val="accent2"/>
                </a:solidFill>
                <a:ea typeface="Calibri" panose="020F0502020204030204" pitchFamily="34" charset="0"/>
                <a:cs typeface="Times New Roman" panose="02020603050405020304" pitchFamily="18" charset="0"/>
                <a:hlinkClick r:id="rId2"/>
              </a:rPr>
              <a:t>www.fgalindosoria.com/informaticos/fundamentales/Pierre_Teilhard_de_Chardin/</a:t>
            </a:r>
            <a:endParaRPr lang="es-ES" sz="1800" dirty="0">
              <a:solidFill>
                <a:schemeClr val="accent2"/>
              </a:solidFill>
              <a:ea typeface="Calibri" panose="020F0502020204030204" pitchFamily="34" charset="0"/>
              <a:cs typeface="Times New Roman" panose="02020603050405020304" pitchFamily="18" charset="0"/>
            </a:endParaRPr>
          </a:p>
          <a:p>
            <a:pPr>
              <a:lnSpc>
                <a:spcPct val="107000"/>
              </a:lnSpc>
              <a:spcAft>
                <a:spcPts val="0"/>
              </a:spcAft>
            </a:pPr>
            <a:endParaRPr lang="es-MX" sz="800" dirty="0">
              <a:ea typeface="Calibri" panose="020F0502020204030204" pitchFamily="34" charset="0"/>
              <a:cs typeface="Times New Roman" panose="02020603050405020304" pitchFamily="18" charset="0"/>
            </a:endParaRPr>
          </a:p>
          <a:p>
            <a:pPr>
              <a:lnSpc>
                <a:spcPct val="107000"/>
              </a:lnSpc>
              <a:spcAft>
                <a:spcPts val="0"/>
              </a:spcAft>
            </a:pPr>
            <a:endParaRPr lang="es-MX" sz="800" dirty="0">
              <a:ea typeface="Calibri" panose="020F0502020204030204" pitchFamily="34" charset="0"/>
              <a:cs typeface="Times New Roman" panose="02020603050405020304" pitchFamily="18" charset="0"/>
            </a:endParaRPr>
          </a:p>
          <a:p>
            <a:pPr>
              <a:lnSpc>
                <a:spcPct val="107000"/>
              </a:lnSpc>
              <a:spcAft>
                <a:spcPts val="0"/>
              </a:spcAft>
            </a:pPr>
            <a:endParaRPr lang="es-MX" sz="800" dirty="0">
              <a:ea typeface="Calibri" panose="020F0502020204030204" pitchFamily="34" charset="0"/>
              <a:cs typeface="Times New Roman" panose="02020603050405020304" pitchFamily="18" charset="0"/>
            </a:endParaRPr>
          </a:p>
          <a:p>
            <a:r>
              <a:rPr lang="es-ES" sz="1800" b="1" kern="1800" dirty="0">
                <a:ea typeface="Times New Roman" panose="02020603050405020304" pitchFamily="18" charset="0"/>
                <a:cs typeface="Times New Roman" panose="02020603050405020304" pitchFamily="18" charset="0"/>
              </a:rPr>
              <a:t>Tezcatlipoca</a:t>
            </a:r>
            <a:endParaRPr lang="es-MX" sz="1800" b="1" dirty="0"/>
          </a:p>
          <a:p>
            <a:r>
              <a:rPr lang="es-MX" sz="1800" dirty="0"/>
              <a:t>“...</a:t>
            </a:r>
            <a:r>
              <a:rPr lang="es-MX" sz="1800" dirty="0" err="1"/>
              <a:t>Tezkatlipoka</a:t>
            </a:r>
            <a:r>
              <a:rPr lang="es-MX" sz="1800" dirty="0"/>
              <a:t> (espejo humeante) designación dada a la memoria universal, la información grabada en cada una de nuestras células y código genético,...”</a:t>
            </a:r>
          </a:p>
          <a:p>
            <a:r>
              <a:rPr lang="es-MX" sz="1200" u="sng" dirty="0"/>
              <a:t>(http://aztlanrpg.net/forums/index.php?topic=155.15)</a:t>
            </a:r>
            <a:endParaRPr lang="es-MX" sz="1200" dirty="0"/>
          </a:p>
          <a:p>
            <a:r>
              <a:rPr lang="es-MX" sz="1200" u="sng" dirty="0"/>
              <a:t>(http://aztlanrpg.net/forums/index.php?PHPSESSID=0c342372835f3a5439d2543ee1c80b6b&amp;topic=155.msg2361#msg2361)</a:t>
            </a:r>
            <a:endParaRPr lang="es-MX" sz="1200" dirty="0"/>
          </a:p>
          <a:p>
            <a:pPr>
              <a:lnSpc>
                <a:spcPct val="107000"/>
              </a:lnSpc>
              <a:spcAft>
                <a:spcPts val="0"/>
              </a:spcAft>
            </a:pPr>
            <a:endParaRPr lang="es-ES" sz="800" kern="1800" dirty="0">
              <a:ea typeface="Times New Roman" panose="02020603050405020304" pitchFamily="18" charset="0"/>
              <a:cs typeface="Times New Roman" panose="02020603050405020304" pitchFamily="18" charset="0"/>
            </a:endParaRPr>
          </a:p>
          <a:p>
            <a:pPr>
              <a:lnSpc>
                <a:spcPct val="107000"/>
              </a:lnSpc>
              <a:spcAft>
                <a:spcPts val="0"/>
              </a:spcAft>
            </a:pPr>
            <a:r>
              <a:rPr lang="es-ES" sz="1800" kern="1800" dirty="0">
                <a:ea typeface="Times New Roman" panose="02020603050405020304" pitchFamily="18" charset="0"/>
                <a:cs typeface="Times New Roman" panose="02020603050405020304" pitchFamily="18" charset="0"/>
              </a:rPr>
              <a:t>Tezcatlipoca   </a:t>
            </a:r>
            <a:r>
              <a:rPr lang="es-ES" sz="1800" dirty="0">
                <a:ea typeface="Calibri" panose="020F0502020204030204" pitchFamily="34" charset="0"/>
                <a:cs typeface="Times New Roman" panose="02020603050405020304" pitchFamily="18" charset="0"/>
              </a:rPr>
              <a:t>Espejo Negro humeante</a:t>
            </a:r>
            <a:endParaRPr lang="es-MX" sz="1800" dirty="0">
              <a:ea typeface="Calibri" panose="020F0502020204030204" pitchFamily="34" charset="0"/>
              <a:cs typeface="Times New Roman" panose="02020603050405020304" pitchFamily="18" charset="0"/>
            </a:endParaRPr>
          </a:p>
          <a:p>
            <a:pPr>
              <a:lnSpc>
                <a:spcPct val="107000"/>
              </a:lnSpc>
              <a:spcAft>
                <a:spcPts val="0"/>
              </a:spcAft>
            </a:pPr>
            <a:r>
              <a:rPr lang="es-ES" sz="1800" dirty="0">
                <a:ea typeface="Calibri" panose="020F0502020204030204" pitchFamily="34" charset="0"/>
                <a:cs typeface="Times New Roman" panose="02020603050405020304" pitchFamily="18" charset="0"/>
              </a:rPr>
              <a:t>Espejo (Negro) donde se refleja y oculta la realidad (humeante)</a:t>
            </a:r>
            <a:endParaRPr lang="es-MX" sz="1800" dirty="0">
              <a:ea typeface="Calibri" panose="020F0502020204030204" pitchFamily="34" charset="0"/>
              <a:cs typeface="Times New Roman" panose="02020603050405020304" pitchFamily="18" charset="0"/>
            </a:endParaRPr>
          </a:p>
          <a:p>
            <a:pPr>
              <a:lnSpc>
                <a:spcPct val="107000"/>
              </a:lnSpc>
              <a:spcAft>
                <a:spcPts val="0"/>
              </a:spcAft>
            </a:pPr>
            <a:endParaRPr lang="es-MX" sz="800" dirty="0">
              <a:ea typeface="Calibri" panose="020F0502020204030204" pitchFamily="34" charset="0"/>
              <a:cs typeface="Times New Roman" panose="02020603050405020304" pitchFamily="18" charset="0"/>
            </a:endParaRPr>
          </a:p>
          <a:p>
            <a:pPr>
              <a:lnSpc>
                <a:spcPct val="107000"/>
              </a:lnSpc>
              <a:spcAft>
                <a:spcPts val="0"/>
              </a:spcAft>
            </a:pPr>
            <a:r>
              <a:rPr lang="es-MX" sz="1800" b="1" dirty="0">
                <a:ea typeface="Calibri" panose="020F0502020204030204" pitchFamily="34" charset="0"/>
                <a:cs typeface="Times New Roman" panose="02020603050405020304" pitchFamily="18" charset="0"/>
              </a:rPr>
              <a:t>Maya</a:t>
            </a:r>
            <a:r>
              <a:rPr lang="es-MX" sz="1800" dirty="0">
                <a:ea typeface="Calibri" panose="020F0502020204030204" pitchFamily="34" charset="0"/>
                <a:cs typeface="Times New Roman" panose="02020603050405020304" pitchFamily="18" charset="0"/>
              </a:rPr>
              <a:t> </a:t>
            </a:r>
          </a:p>
          <a:p>
            <a:pPr>
              <a:lnSpc>
                <a:spcPct val="107000"/>
              </a:lnSpc>
              <a:spcAft>
                <a:spcPts val="0"/>
              </a:spcAft>
            </a:pPr>
            <a:r>
              <a:rPr lang="es-ES" sz="1800" dirty="0">
                <a:ea typeface="Calibri" panose="020F0502020204030204" pitchFamily="34" charset="0"/>
                <a:cs typeface="Times New Roman" panose="02020603050405020304" pitchFamily="18" charset="0"/>
              </a:rPr>
              <a:t>Maya significa ilusión, irrealidad en sánscrito</a:t>
            </a:r>
            <a:endParaRPr lang="es-MX" sz="1800" dirty="0">
              <a:ea typeface="Calibri" panose="020F0502020204030204" pitchFamily="34" charset="0"/>
              <a:cs typeface="Times New Roman" panose="02020603050405020304" pitchFamily="18" charset="0"/>
            </a:endParaRPr>
          </a:p>
          <a:p>
            <a:pPr>
              <a:lnSpc>
                <a:spcPct val="107000"/>
              </a:lnSpc>
              <a:spcAft>
                <a:spcPts val="0"/>
              </a:spcAft>
            </a:pPr>
            <a:endParaRPr lang="es-MX" sz="800" dirty="0">
              <a:ea typeface="Calibri" panose="020F0502020204030204" pitchFamily="34" charset="0"/>
              <a:cs typeface="Times New Roman" panose="02020603050405020304" pitchFamily="18" charset="0"/>
            </a:endParaRPr>
          </a:p>
          <a:p>
            <a:pPr>
              <a:lnSpc>
                <a:spcPct val="107000"/>
              </a:lnSpc>
              <a:spcAft>
                <a:spcPts val="0"/>
              </a:spcAft>
            </a:pPr>
            <a:r>
              <a:rPr lang="en-US" sz="1800" b="1" kern="1800" dirty="0">
                <a:ea typeface="Times New Roman" panose="02020603050405020304" pitchFamily="18" charset="0"/>
                <a:cs typeface="Times New Roman" panose="02020603050405020304" pitchFamily="18" charset="0"/>
              </a:rPr>
              <a:t>Tao </a:t>
            </a:r>
            <a:r>
              <a:rPr lang="en-US" sz="1800" b="1" kern="1800" dirty="0" err="1">
                <a:ea typeface="Times New Roman" panose="02020603050405020304" pitchFamily="18" charset="0"/>
                <a:cs typeface="Times New Roman" panose="02020603050405020304" pitchFamily="18" charset="0"/>
              </a:rPr>
              <a:t>Te</a:t>
            </a:r>
            <a:r>
              <a:rPr lang="en-US" sz="1800" b="1" kern="1800" dirty="0">
                <a:ea typeface="Times New Roman" panose="02020603050405020304" pitchFamily="18" charset="0"/>
                <a:cs typeface="Times New Roman" panose="02020603050405020304" pitchFamily="18" charset="0"/>
              </a:rPr>
              <a:t> King,  </a:t>
            </a:r>
            <a:r>
              <a:rPr lang="en-US" sz="1800" b="1" dirty="0">
                <a:ea typeface="Calibri" panose="020F0502020204030204" pitchFamily="34" charset="0"/>
                <a:cs typeface="Times New Roman" panose="02020603050405020304" pitchFamily="18" charset="0"/>
              </a:rPr>
              <a:t>Lao </a:t>
            </a:r>
            <a:r>
              <a:rPr lang="en-US" sz="1800" b="1" dirty="0" err="1">
                <a:ea typeface="Calibri" panose="020F0502020204030204" pitchFamily="34" charset="0"/>
                <a:cs typeface="Times New Roman" panose="02020603050405020304" pitchFamily="18" charset="0"/>
              </a:rPr>
              <a:t>Tse</a:t>
            </a:r>
            <a:endParaRPr lang="es-MX" sz="1800" b="1" dirty="0">
              <a:ea typeface="Calibri" panose="020F0502020204030204" pitchFamily="34" charset="0"/>
              <a:cs typeface="Times New Roman" panose="02020603050405020304" pitchFamily="18" charset="0"/>
            </a:endParaRPr>
          </a:p>
          <a:p>
            <a:pPr>
              <a:lnSpc>
                <a:spcPct val="107000"/>
              </a:lnSpc>
              <a:spcAft>
                <a:spcPts val="0"/>
              </a:spcAft>
            </a:pPr>
            <a:r>
              <a:rPr lang="es-ES" sz="1800" dirty="0">
                <a:ea typeface="Calibri" panose="020F0502020204030204" pitchFamily="34" charset="0"/>
                <a:cs typeface="Times New Roman" panose="02020603050405020304" pitchFamily="18" charset="0"/>
              </a:rPr>
              <a:t>“Desde el No-Ser comprendemos su esencia;</a:t>
            </a:r>
            <a:endParaRPr lang="es-MX" sz="1800" dirty="0">
              <a:ea typeface="Calibri" panose="020F0502020204030204" pitchFamily="34" charset="0"/>
              <a:cs typeface="Times New Roman" panose="02020603050405020304" pitchFamily="18" charset="0"/>
            </a:endParaRPr>
          </a:p>
          <a:p>
            <a:pPr>
              <a:lnSpc>
                <a:spcPct val="107000"/>
              </a:lnSpc>
              <a:spcAft>
                <a:spcPts val="0"/>
              </a:spcAft>
            </a:pPr>
            <a:r>
              <a:rPr lang="es-ES" sz="1800" dirty="0">
                <a:ea typeface="Calibri" panose="020F0502020204030204" pitchFamily="34" charset="0"/>
                <a:cs typeface="Times New Roman" panose="02020603050405020304" pitchFamily="18" charset="0"/>
              </a:rPr>
              <a:t>y desde el Ser, sólo vemos su apariencia.”</a:t>
            </a:r>
            <a:endParaRPr lang="es-MX" sz="1800" dirty="0">
              <a:ea typeface="Calibri" panose="020F0502020204030204" pitchFamily="34" charset="0"/>
              <a:cs typeface="Times New Roman" panose="02020603050405020304" pitchFamily="18" charset="0"/>
            </a:endParaRPr>
          </a:p>
          <a:p>
            <a:pPr>
              <a:lnSpc>
                <a:spcPct val="107000"/>
              </a:lnSpc>
              <a:spcAft>
                <a:spcPts val="0"/>
              </a:spcAft>
            </a:pPr>
            <a:r>
              <a:rPr lang="es-MX" sz="1800" dirty="0">
                <a:solidFill>
                  <a:schemeClr val="accent2"/>
                </a:solidFill>
                <a:ea typeface="Calibri" panose="020F0502020204030204" pitchFamily="34" charset="0"/>
                <a:cs typeface="Times New Roman" panose="02020603050405020304" pitchFamily="18" charset="0"/>
                <a:hlinkClick r:id="rId3"/>
              </a:rPr>
              <a:t>https://es.wikisource.org/wiki/Tao_Te_King</a:t>
            </a:r>
            <a:endParaRPr lang="es-MX" sz="1800" dirty="0">
              <a:solidFill>
                <a:schemeClr val="accent2"/>
              </a:solidFill>
              <a:ea typeface="Calibri" panose="020F0502020204030204" pitchFamily="34" charset="0"/>
              <a:cs typeface="Times New Roman" panose="02020603050405020304" pitchFamily="18" charset="0"/>
            </a:endParaRPr>
          </a:p>
          <a:p>
            <a:pPr>
              <a:lnSpc>
                <a:spcPct val="107000"/>
              </a:lnSpc>
              <a:spcAft>
                <a:spcPts val="0"/>
              </a:spcAft>
            </a:pPr>
            <a:endParaRPr lang="es-MX" sz="800" dirty="0">
              <a:ea typeface="Calibri" panose="020F0502020204030204" pitchFamily="34" charset="0"/>
              <a:cs typeface="Times New Roman" panose="02020603050405020304" pitchFamily="18" charset="0"/>
            </a:endParaRPr>
          </a:p>
          <a:p>
            <a:r>
              <a:rPr lang="es-MX" sz="1800" b="1" dirty="0"/>
              <a:t>Las Enseñanzas de Don Juan  (Varios Libros)  Carlos </a:t>
            </a:r>
            <a:r>
              <a:rPr lang="es-MX" sz="1800" b="1" dirty="0" err="1"/>
              <a:t>Castaneda</a:t>
            </a:r>
            <a:endParaRPr lang="es-MX" sz="1800" b="1" dirty="0"/>
          </a:p>
          <a:p>
            <a:pPr>
              <a:lnSpc>
                <a:spcPct val="107000"/>
              </a:lnSpc>
              <a:spcAft>
                <a:spcPts val="0"/>
              </a:spcAft>
            </a:pPr>
            <a:r>
              <a:rPr lang="es-ES" sz="1800" dirty="0">
                <a:ea typeface="Calibri" panose="020F0502020204030204" pitchFamily="34" charset="0"/>
                <a:cs typeface="Times New Roman" panose="02020603050405020304" pitchFamily="18" charset="0"/>
              </a:rPr>
              <a:t>Formación del cazador, guerrero, hombre de conocimiento </a:t>
            </a:r>
            <a:endParaRPr lang="es-MX" sz="1800" dirty="0">
              <a:ea typeface="Calibri" panose="020F0502020204030204" pitchFamily="34" charset="0"/>
              <a:cs typeface="Times New Roman" panose="02020603050405020304" pitchFamily="18" charset="0"/>
            </a:endParaRPr>
          </a:p>
          <a:p>
            <a:pPr>
              <a:lnSpc>
                <a:spcPct val="107000"/>
              </a:lnSpc>
              <a:spcAft>
                <a:spcPts val="0"/>
              </a:spcAft>
            </a:pPr>
            <a:r>
              <a:rPr lang="es-ES" sz="1800" dirty="0">
                <a:ea typeface="Calibri" panose="020F0502020204030204" pitchFamily="34" charset="0"/>
                <a:cs typeface="Times New Roman" panose="02020603050405020304" pitchFamily="18" charset="0"/>
              </a:rPr>
              <a:t>romper los vínculos </a:t>
            </a:r>
            <a:endParaRPr lang="es-MX" sz="1800" dirty="0"/>
          </a:p>
        </p:txBody>
      </p:sp>
    </p:spTree>
    <p:extLst>
      <p:ext uri="{BB962C8B-B14F-4D97-AF65-F5344CB8AC3E}">
        <p14:creationId xmlns:p14="http://schemas.microsoft.com/office/powerpoint/2010/main" val="5118497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412542" y="1205034"/>
            <a:ext cx="7059946" cy="1754326"/>
          </a:xfrm>
          <a:prstGeom prst="rect">
            <a:avLst/>
          </a:prstGeom>
        </p:spPr>
        <p:txBody>
          <a:bodyPr wrap="square">
            <a:spAutoFit/>
          </a:bodyPr>
          <a:lstStyle/>
          <a:p>
            <a:pPr lvl="0">
              <a:spcAft>
                <a:spcPts val="0"/>
              </a:spcAft>
            </a:pPr>
            <a:r>
              <a:rPr lang="es-ES" sz="5400" b="1" dirty="0">
                <a:ea typeface="Times New Roman" panose="02020603050405020304" pitchFamily="18" charset="0"/>
              </a:rPr>
              <a:t>Sistemas</a:t>
            </a:r>
          </a:p>
          <a:p>
            <a:pPr lvl="0">
              <a:spcAft>
                <a:spcPts val="0"/>
              </a:spcAft>
            </a:pPr>
            <a:r>
              <a:rPr lang="es-ES" sz="5400" b="1" dirty="0">
                <a:ea typeface="Times New Roman" panose="02020603050405020304" pitchFamily="18" charset="0"/>
              </a:rPr>
              <a:t>Evolutivos Conscientes</a:t>
            </a:r>
          </a:p>
        </p:txBody>
      </p:sp>
    </p:spTree>
    <p:extLst>
      <p:ext uri="{BB962C8B-B14F-4D97-AF65-F5344CB8AC3E}">
        <p14:creationId xmlns:p14="http://schemas.microsoft.com/office/powerpoint/2010/main" val="11485184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56056"/>
            <a:ext cx="9143999" cy="3785652"/>
          </a:xfrm>
          <a:prstGeom prst="rect">
            <a:avLst/>
          </a:prstGeom>
        </p:spPr>
        <p:txBody>
          <a:bodyPr wrap="square">
            <a:spAutoFit/>
          </a:bodyPr>
          <a:lstStyle/>
          <a:p>
            <a:pPr>
              <a:spcAft>
                <a:spcPts val="0"/>
              </a:spcAft>
            </a:pPr>
            <a:r>
              <a:rPr lang="es-ES" sz="4400" b="1" dirty="0">
                <a:ea typeface="Times New Roman" panose="02020603050405020304" pitchFamily="18" charset="0"/>
              </a:rPr>
              <a:t>sistemas evolutivos conscientes</a:t>
            </a:r>
          </a:p>
          <a:p>
            <a:pPr>
              <a:spcAft>
                <a:spcPts val="0"/>
              </a:spcAft>
            </a:pPr>
            <a:r>
              <a:rPr lang="es-MX" sz="3200" b="1" dirty="0">
                <a:ea typeface="Times New Roman" panose="02020603050405020304" pitchFamily="18" charset="0"/>
              </a:rPr>
              <a:t>Evolución de la Conciencia</a:t>
            </a:r>
          </a:p>
          <a:p>
            <a:pPr>
              <a:spcAft>
                <a:spcPts val="0"/>
              </a:spcAft>
            </a:pPr>
            <a:endParaRPr lang="es-MX" sz="2800" dirty="0">
              <a:ea typeface="Times New Roman" panose="02020603050405020304" pitchFamily="18" charset="0"/>
            </a:endParaRPr>
          </a:p>
          <a:p>
            <a:pPr>
              <a:spcAft>
                <a:spcPts val="0"/>
              </a:spcAft>
            </a:pPr>
            <a:r>
              <a:rPr lang="fr-FR" b="1" dirty="0"/>
              <a:t>Pierre Teilhard de Chardin</a:t>
            </a:r>
          </a:p>
          <a:p>
            <a:pPr>
              <a:spcAft>
                <a:spcPts val="0"/>
              </a:spcAft>
            </a:pPr>
            <a:r>
              <a:rPr lang="fr-FR" sz="1800" dirty="0">
                <a:hlinkClick r:id="rId2"/>
              </a:rPr>
              <a:t>http://www.fgalindosoria.com/informaticos/fundamentales/Pierre_Teilhard_de_Chardin/</a:t>
            </a:r>
            <a:endParaRPr lang="fr-FR" sz="1800" dirty="0"/>
          </a:p>
          <a:p>
            <a:pPr>
              <a:spcAft>
                <a:spcPts val="0"/>
              </a:spcAft>
            </a:pPr>
            <a:endParaRPr lang="fr-FR" sz="1800" dirty="0"/>
          </a:p>
          <a:p>
            <a:pPr>
              <a:spcAft>
                <a:spcPts val="0"/>
              </a:spcAft>
            </a:pPr>
            <a:r>
              <a:rPr lang="es-MX" sz="2800" dirty="0">
                <a:ea typeface="Times New Roman" panose="02020603050405020304" pitchFamily="18" charset="0"/>
              </a:rPr>
              <a:t>Evolución de la Conciencia</a:t>
            </a:r>
          </a:p>
          <a:p>
            <a:pPr>
              <a:spcAft>
                <a:spcPts val="0"/>
              </a:spcAft>
            </a:pPr>
            <a:r>
              <a:rPr lang="es-MX" b="1" dirty="0"/>
              <a:t>Punto omega</a:t>
            </a:r>
            <a:r>
              <a:rPr lang="es-MX" dirty="0"/>
              <a:t> es un término acuñado por el </a:t>
            </a:r>
            <a:r>
              <a:rPr lang="es-MX" dirty="0">
                <a:hlinkClick r:id="rId3" tooltip="Jesuita"/>
              </a:rPr>
              <a:t>jesuita</a:t>
            </a:r>
            <a:r>
              <a:rPr lang="es-MX" dirty="0"/>
              <a:t> </a:t>
            </a:r>
            <a:r>
              <a:rPr lang="es-MX" dirty="0">
                <a:hlinkClick r:id="rId4" tooltip="Francia"/>
              </a:rPr>
              <a:t>francés</a:t>
            </a:r>
            <a:r>
              <a:rPr lang="es-MX" dirty="0"/>
              <a:t> </a:t>
            </a:r>
            <a:r>
              <a:rPr lang="es-MX" dirty="0">
                <a:hlinkClick r:id="rId5" tooltip="Pierre Teilhard de Chardin"/>
              </a:rPr>
              <a:t>Pierre </a:t>
            </a:r>
            <a:r>
              <a:rPr lang="es-MX" dirty="0" err="1">
                <a:hlinkClick r:id="rId5" tooltip="Pierre Teilhard de Chardin"/>
              </a:rPr>
              <a:t>Teilhard</a:t>
            </a:r>
            <a:r>
              <a:rPr lang="es-MX" dirty="0">
                <a:hlinkClick r:id="rId5" tooltip="Pierre Teilhard de Chardin"/>
              </a:rPr>
              <a:t> de </a:t>
            </a:r>
            <a:r>
              <a:rPr lang="es-MX" dirty="0" err="1">
                <a:hlinkClick r:id="rId5" tooltip="Pierre Teilhard de Chardin"/>
              </a:rPr>
              <a:t>Chardin</a:t>
            </a:r>
            <a:r>
              <a:rPr lang="es-MX" dirty="0"/>
              <a:t> para describir el punto más alto de la </a:t>
            </a:r>
          </a:p>
        </p:txBody>
      </p:sp>
      <p:sp>
        <p:nvSpPr>
          <p:cNvPr id="3" name="Rectángulo 2"/>
          <p:cNvSpPr/>
          <p:nvPr/>
        </p:nvSpPr>
        <p:spPr>
          <a:xfrm>
            <a:off x="2022218" y="3832668"/>
            <a:ext cx="3648756" cy="461665"/>
          </a:xfrm>
          <a:prstGeom prst="rect">
            <a:avLst/>
          </a:prstGeom>
          <a:solidFill>
            <a:schemeClr val="bg1">
              <a:lumMod val="95000"/>
            </a:schemeClr>
          </a:solidFill>
        </p:spPr>
        <p:txBody>
          <a:bodyPr wrap="none">
            <a:spAutoFit/>
          </a:bodyPr>
          <a:lstStyle/>
          <a:p>
            <a:pPr>
              <a:spcAft>
                <a:spcPts val="0"/>
              </a:spcAft>
            </a:pPr>
            <a:r>
              <a:rPr lang="es-MX" dirty="0"/>
              <a:t>evolución de la </a:t>
            </a:r>
            <a:r>
              <a:rPr lang="es-MX" dirty="0">
                <a:hlinkClick r:id="rId6" tooltip="Consciencia"/>
              </a:rPr>
              <a:t>consciencia</a:t>
            </a:r>
            <a:r>
              <a:rPr lang="es-MX" dirty="0"/>
              <a:t>,</a:t>
            </a:r>
            <a:endParaRPr lang="es-MX" dirty="0">
              <a:ea typeface="Times New Roman" panose="02020603050405020304" pitchFamily="18" charset="0"/>
            </a:endParaRPr>
          </a:p>
        </p:txBody>
      </p:sp>
      <p:sp>
        <p:nvSpPr>
          <p:cNvPr id="4" name="Rectángulo 3"/>
          <p:cNvSpPr/>
          <p:nvPr/>
        </p:nvSpPr>
        <p:spPr>
          <a:xfrm>
            <a:off x="-1" y="4294333"/>
            <a:ext cx="9143999" cy="2308324"/>
          </a:xfrm>
          <a:prstGeom prst="rect">
            <a:avLst/>
          </a:prstGeom>
        </p:spPr>
        <p:txBody>
          <a:bodyPr wrap="square">
            <a:spAutoFit/>
          </a:bodyPr>
          <a:lstStyle/>
          <a:p>
            <a:pPr>
              <a:spcAft>
                <a:spcPts val="0"/>
              </a:spcAft>
            </a:pPr>
            <a:r>
              <a:rPr lang="es-MX" dirty="0"/>
              <a:t>considerándolo como el </a:t>
            </a:r>
            <a:r>
              <a:rPr lang="es-MX" dirty="0">
                <a:hlinkClick r:id="rId7" tooltip="Teleología"/>
              </a:rPr>
              <a:t>fin último</a:t>
            </a:r>
            <a:r>
              <a:rPr lang="es-MX" dirty="0"/>
              <a:t> de la misma</a:t>
            </a:r>
          </a:p>
          <a:p>
            <a:pPr lvl="0"/>
            <a:endParaRPr lang="es-MX" altLang="es-MX" dirty="0">
              <a:solidFill>
                <a:prstClr val="black"/>
              </a:solidFill>
              <a:cs typeface="Times New Roman" panose="02020603050405020304" pitchFamily="18" charset="0"/>
            </a:endParaRPr>
          </a:p>
          <a:p>
            <a:pPr lvl="0"/>
            <a:r>
              <a:rPr lang="es-MX" altLang="es-MX" dirty="0" err="1">
                <a:solidFill>
                  <a:prstClr val="black"/>
                </a:solidFill>
                <a:cs typeface="Times New Roman" panose="02020603050405020304" pitchFamily="18" charset="0"/>
              </a:rPr>
              <a:t>Teilhard</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imagined</a:t>
            </a:r>
            <a:r>
              <a:rPr lang="es-MX" altLang="es-MX" dirty="0">
                <a:solidFill>
                  <a:prstClr val="black"/>
                </a:solidFill>
                <a:cs typeface="Times New Roman" panose="02020603050405020304" pitchFamily="18" charset="0"/>
              </a:rPr>
              <a:t> a </a:t>
            </a:r>
            <a:r>
              <a:rPr lang="es-MX" altLang="es-MX" dirty="0" err="1">
                <a:solidFill>
                  <a:prstClr val="black"/>
                </a:solidFill>
                <a:cs typeface="Times New Roman" panose="02020603050405020304" pitchFamily="18" charset="0"/>
              </a:rPr>
              <a:t>stage</a:t>
            </a:r>
            <a:r>
              <a:rPr lang="es-MX" altLang="es-MX" dirty="0">
                <a:solidFill>
                  <a:prstClr val="black"/>
                </a:solidFill>
                <a:cs typeface="Times New Roman" panose="02020603050405020304" pitchFamily="18" charset="0"/>
              </a:rPr>
              <a:t> of </a:t>
            </a:r>
            <a:r>
              <a:rPr lang="es-MX" altLang="es-MX" dirty="0" err="1">
                <a:solidFill>
                  <a:prstClr val="black"/>
                </a:solidFill>
                <a:cs typeface="Times New Roman" panose="02020603050405020304" pitchFamily="18" charset="0"/>
              </a:rPr>
              <a:t>evolution</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characterized</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by</a:t>
            </a:r>
            <a:r>
              <a:rPr lang="es-MX" altLang="es-MX" dirty="0">
                <a:solidFill>
                  <a:prstClr val="black"/>
                </a:solidFill>
                <a:cs typeface="Times New Roman" panose="02020603050405020304" pitchFamily="18" charset="0"/>
              </a:rPr>
              <a:t> a </a:t>
            </a:r>
            <a:r>
              <a:rPr lang="es-MX" altLang="es-MX" dirty="0" err="1">
                <a:solidFill>
                  <a:prstClr val="black"/>
                </a:solidFill>
                <a:cs typeface="Times New Roman" panose="02020603050405020304" pitchFamily="18" charset="0"/>
              </a:rPr>
              <a:t>complex</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membrane</a:t>
            </a:r>
            <a:r>
              <a:rPr lang="es-MX" altLang="es-MX" dirty="0">
                <a:solidFill>
                  <a:prstClr val="black"/>
                </a:solidFill>
                <a:cs typeface="Times New Roman" panose="02020603050405020304" pitchFamily="18" charset="0"/>
              </a:rPr>
              <a:t> of </a:t>
            </a:r>
            <a:r>
              <a:rPr lang="es-MX" altLang="es-MX" dirty="0" err="1">
                <a:solidFill>
                  <a:prstClr val="black"/>
                </a:solidFill>
                <a:cs typeface="Times New Roman" panose="02020603050405020304" pitchFamily="18" charset="0"/>
              </a:rPr>
              <a:t>information</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enveloping</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the</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globe</a:t>
            </a:r>
            <a:r>
              <a:rPr lang="es-MX" altLang="es-MX" dirty="0">
                <a:solidFill>
                  <a:prstClr val="black"/>
                </a:solidFill>
                <a:cs typeface="Times New Roman" panose="02020603050405020304" pitchFamily="18" charset="0"/>
              </a:rPr>
              <a:t> and </a:t>
            </a:r>
            <a:r>
              <a:rPr lang="es-MX" altLang="es-MX" dirty="0" err="1">
                <a:solidFill>
                  <a:prstClr val="black"/>
                </a:solidFill>
                <a:cs typeface="Times New Roman" panose="02020603050405020304" pitchFamily="18" charset="0"/>
              </a:rPr>
              <a:t>fueled</a:t>
            </a:r>
            <a:r>
              <a:rPr lang="es-MX" altLang="es-MX" dirty="0">
                <a:solidFill>
                  <a:prstClr val="black"/>
                </a:solidFill>
                <a:cs typeface="Times New Roman" panose="02020603050405020304" pitchFamily="18" charset="0"/>
              </a:rPr>
              <a:t> </a:t>
            </a:r>
            <a:r>
              <a:rPr lang="es-MX" altLang="es-MX" dirty="0" err="1">
                <a:solidFill>
                  <a:prstClr val="black"/>
                </a:solidFill>
                <a:cs typeface="Times New Roman" panose="02020603050405020304" pitchFamily="18" charset="0"/>
              </a:rPr>
              <a:t>by</a:t>
            </a:r>
            <a:r>
              <a:rPr lang="es-MX" altLang="es-MX" dirty="0">
                <a:solidFill>
                  <a:prstClr val="black"/>
                </a:solidFill>
                <a:cs typeface="Times New Roman" panose="02020603050405020304" pitchFamily="18" charset="0"/>
              </a:rPr>
              <a:t> human </a:t>
            </a:r>
            <a:r>
              <a:rPr lang="es-MX" altLang="es-MX" dirty="0" err="1">
                <a:solidFill>
                  <a:prstClr val="black"/>
                </a:solidFill>
                <a:cs typeface="Times New Roman" panose="02020603050405020304" pitchFamily="18" charset="0"/>
              </a:rPr>
              <a:t>consciousness</a:t>
            </a:r>
            <a:r>
              <a:rPr lang="es-MX" altLang="es-MX" dirty="0">
                <a:solidFill>
                  <a:prstClr val="black"/>
                </a:solidFill>
                <a:cs typeface="Times New Roman" panose="02020603050405020304" pitchFamily="18" charset="0"/>
              </a:rPr>
              <a:t>.</a:t>
            </a:r>
            <a:endParaRPr lang="es-MX" altLang="es-MX" dirty="0">
              <a:solidFill>
                <a:prstClr val="black"/>
              </a:solidFill>
            </a:endParaRPr>
          </a:p>
          <a:p>
            <a:pPr lvl="0"/>
            <a:r>
              <a:rPr lang="es-MX" altLang="es-MX" dirty="0">
                <a:solidFill>
                  <a:prstClr val="black"/>
                </a:solidFill>
                <a:latin typeface="Arial" panose="020B0604020202020204" pitchFamily="34" charset="0"/>
                <a:hlinkClick r:id="rId8"/>
              </a:rPr>
              <a:t>http://en.wikipedia.org/wiki/The_Phenomenon_of_Man</a:t>
            </a:r>
            <a:endParaRPr lang="es-MX" altLang="es-MX" dirty="0">
              <a:solidFill>
                <a:prstClr val="black"/>
              </a:solidFill>
              <a:latin typeface="Arial" panose="020B0604020202020204" pitchFamily="34" charset="0"/>
            </a:endParaRPr>
          </a:p>
        </p:txBody>
      </p:sp>
    </p:spTree>
    <p:extLst>
      <p:ext uri="{BB962C8B-B14F-4D97-AF65-F5344CB8AC3E}">
        <p14:creationId xmlns:p14="http://schemas.microsoft.com/office/powerpoint/2010/main" val="37850370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0" y="654050"/>
            <a:ext cx="9144000" cy="5457825"/>
          </a:xfrm>
        </p:spPr>
        <p:txBody>
          <a:bodyPr/>
          <a:lstStyle/>
          <a:p>
            <a:r>
              <a:rPr lang="es-ES" altLang="es-MX" sz="2800" dirty="0">
                <a:latin typeface="Times New Roman" panose="02020603050405020304" pitchFamily="18" charset="0"/>
                <a:cs typeface="Times New Roman" panose="02020603050405020304" pitchFamily="18" charset="0"/>
              </a:rPr>
              <a:t>En esencia se plantea que</a:t>
            </a:r>
            <a:br>
              <a:rPr lang="es-MX" altLang="es-MX" sz="2800" dirty="0">
                <a:latin typeface="Times New Roman" panose="02020603050405020304" pitchFamily="18" charset="0"/>
                <a:cs typeface="Times New Roman" panose="02020603050405020304" pitchFamily="18" charset="0"/>
              </a:rPr>
            </a:br>
            <a:br>
              <a:rPr lang="es-MX" altLang="es-MX" sz="1000" dirty="0">
                <a:latin typeface="Times New Roman" panose="02020603050405020304" pitchFamily="18" charset="0"/>
                <a:cs typeface="Times New Roman" panose="02020603050405020304" pitchFamily="18" charset="0"/>
              </a:rPr>
            </a:br>
            <a:r>
              <a:rPr lang="es-ES" altLang="es-MX" sz="2800" dirty="0">
                <a:latin typeface="Times New Roman" panose="02020603050405020304" pitchFamily="18" charset="0"/>
                <a:cs typeface="Times New Roman" panose="02020603050405020304" pitchFamily="18" charset="0"/>
              </a:rPr>
              <a:t> </a:t>
            </a:r>
            <a:r>
              <a:rPr lang="es-ES" altLang="es-MX" sz="2800" i="1" dirty="0">
                <a:latin typeface="Times New Roman" panose="02020603050405020304" pitchFamily="18" charset="0"/>
                <a:cs typeface="Times New Roman" panose="02020603050405020304" pitchFamily="18" charset="0"/>
              </a:rPr>
              <a:t>la evolución, el crecimiento, la vida, el aprendizaje, el pensamiento, la transformación de nuestra imagen de la realidad, los procesos de descomposición, </a:t>
            </a:r>
            <a:br>
              <a:rPr lang="es-MX" altLang="es-MX" sz="2800" i="1" dirty="0">
                <a:latin typeface="Times New Roman" panose="02020603050405020304" pitchFamily="18" charset="0"/>
                <a:cs typeface="Times New Roman" panose="02020603050405020304" pitchFamily="18" charset="0"/>
              </a:rPr>
            </a:br>
            <a:br>
              <a:rPr lang="es-MX" altLang="es-MX" sz="1000" i="1" dirty="0">
                <a:latin typeface="Times New Roman" panose="02020603050405020304" pitchFamily="18" charset="0"/>
                <a:cs typeface="Times New Roman" panose="02020603050405020304" pitchFamily="18" charset="0"/>
              </a:rPr>
            </a:br>
            <a:r>
              <a:rPr lang="es-ES" altLang="es-MX" sz="2800" i="1" dirty="0">
                <a:latin typeface="Times New Roman" panose="02020603050405020304" pitchFamily="18" charset="0"/>
                <a:cs typeface="Times New Roman" panose="02020603050405020304" pitchFamily="18" charset="0"/>
              </a:rPr>
              <a:t>el desarrollo y transformación de las empresas, sociedades, organizaciones, países, galaxias y universos, etc.,</a:t>
            </a:r>
            <a:br>
              <a:rPr lang="es-MX" altLang="es-MX" sz="2800" i="1" dirty="0">
                <a:latin typeface="Times New Roman" panose="02020603050405020304" pitchFamily="18" charset="0"/>
                <a:cs typeface="Times New Roman" panose="02020603050405020304" pitchFamily="18" charset="0"/>
              </a:rPr>
            </a:br>
            <a:br>
              <a:rPr lang="es-MX" altLang="es-MX" sz="1000" i="1" dirty="0">
                <a:latin typeface="Times New Roman" panose="02020603050405020304" pitchFamily="18" charset="0"/>
                <a:cs typeface="Times New Roman" panose="02020603050405020304" pitchFamily="18" charset="0"/>
              </a:rPr>
            </a:br>
            <a:r>
              <a:rPr lang="es-ES" altLang="es-MX" sz="2800" i="1" dirty="0">
                <a:latin typeface="Times New Roman" panose="02020603050405020304" pitchFamily="18" charset="0"/>
                <a:cs typeface="Times New Roman" panose="02020603050405020304" pitchFamily="18" charset="0"/>
              </a:rPr>
              <a:t>son manifestaciones de un mismo proceso general de transformación o cambio</a:t>
            </a:r>
            <a:r>
              <a:rPr lang="es-ES" altLang="es-MX" sz="2800" dirty="0">
                <a:latin typeface="Times New Roman" panose="02020603050405020304" pitchFamily="18" charset="0"/>
                <a:cs typeface="Times New Roman" panose="02020603050405020304" pitchFamily="18" charset="0"/>
              </a:rPr>
              <a:t>, y que existen reglas y propiedades generales que se aplican a las diferentes manifestaciones particulares.</a:t>
            </a:r>
            <a:br>
              <a:rPr lang="es-ES" altLang="es-MX" sz="2800" dirty="0">
                <a:latin typeface="Times New Roman" panose="02020603050405020304" pitchFamily="18" charset="0"/>
                <a:cs typeface="Times New Roman" panose="02020603050405020304" pitchFamily="18" charset="0"/>
              </a:rPr>
            </a:br>
            <a:br>
              <a:rPr lang="es-MX" altLang="es-MX" sz="1000" dirty="0">
                <a:latin typeface="Times New Roman" panose="02020603050405020304" pitchFamily="18" charset="0"/>
                <a:cs typeface="Times New Roman" panose="02020603050405020304" pitchFamily="18" charset="0"/>
              </a:rPr>
            </a:br>
            <a:r>
              <a:rPr lang="es-ES" altLang="es-MX" sz="2800" dirty="0">
                <a:latin typeface="Times New Roman" panose="02020603050405020304" pitchFamily="18" charset="0"/>
                <a:cs typeface="Times New Roman" panose="02020603050405020304" pitchFamily="18" charset="0"/>
              </a:rPr>
              <a:t> Por facilidad </a:t>
            </a:r>
            <a:br>
              <a:rPr lang="es-MX" altLang="es-MX" sz="2800" dirty="0">
                <a:latin typeface="Times New Roman" panose="02020603050405020304" pitchFamily="18" charset="0"/>
                <a:cs typeface="Times New Roman" panose="02020603050405020304" pitchFamily="18" charset="0"/>
              </a:rPr>
            </a:br>
            <a:r>
              <a:rPr lang="es-ES" altLang="es-MX" sz="2800" i="1" dirty="0">
                <a:latin typeface="Times New Roman" panose="02020603050405020304" pitchFamily="18" charset="0"/>
                <a:cs typeface="Times New Roman" panose="02020603050405020304" pitchFamily="18" charset="0"/>
              </a:rPr>
              <a:t>al concepto general lo denominaremos Evolución</a:t>
            </a:r>
            <a:endParaRPr lang="es-ES" altLang="es-MX" sz="2800" dirty="0">
              <a:latin typeface="Times New Roman" panose="02020603050405020304" pitchFamily="18" charset="0"/>
              <a:cs typeface="Times New Roman" panose="02020603050405020304" pitchFamily="18" charset="0"/>
            </a:endParaRPr>
          </a:p>
        </p:txBody>
      </p:sp>
      <p:sp>
        <p:nvSpPr>
          <p:cNvPr id="65539" name="Rectangle 3"/>
          <p:cNvSpPr>
            <a:spLocks noChangeArrowheads="1"/>
          </p:cNvSpPr>
          <p:nvPr/>
        </p:nvSpPr>
        <p:spPr bwMode="auto">
          <a:xfrm>
            <a:off x="0" y="5934928"/>
            <a:ext cx="9144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s-MX" dirty="0" err="1"/>
              <a:t>Evolución</a:t>
            </a:r>
            <a:r>
              <a:rPr lang="en-US" altLang="es-MX" dirty="0"/>
              <a:t>   1995 </a:t>
            </a:r>
            <a:r>
              <a:rPr lang="es-MX" dirty="0">
                <a:hlinkClick r:id="rId2"/>
              </a:rPr>
              <a:t>http://www.fgalindosoria.com/eac/evolucion/evolucion/evolucion.pdf</a:t>
            </a:r>
            <a:endParaRPr lang="es-MX" dirty="0"/>
          </a:p>
        </p:txBody>
      </p:sp>
      <p:sp>
        <p:nvSpPr>
          <p:cNvPr id="2" name="Rectángulo 1"/>
          <p:cNvSpPr/>
          <p:nvPr/>
        </p:nvSpPr>
        <p:spPr>
          <a:xfrm>
            <a:off x="2995613" y="119270"/>
            <a:ext cx="2882520" cy="769441"/>
          </a:xfrm>
          <a:prstGeom prst="rect">
            <a:avLst/>
          </a:prstGeom>
        </p:spPr>
        <p:txBody>
          <a:bodyPr wrap="none">
            <a:spAutoFit/>
          </a:bodyPr>
          <a:lstStyle/>
          <a:p>
            <a:pPr>
              <a:defRPr/>
            </a:pPr>
            <a:r>
              <a:rPr lang="es-ES" altLang="es-MX" sz="4400" b="1" dirty="0">
                <a:latin typeface="Arial" panose="020B0604020202020204" pitchFamily="34" charset="0"/>
                <a:ea typeface="+mj-ea"/>
                <a:cs typeface="Arial" panose="020B0604020202020204" pitchFamily="34" charset="0"/>
              </a:rPr>
              <a:t>Evolución</a:t>
            </a:r>
            <a:endParaRPr lang="es-MX" sz="4400" b="1" dirty="0"/>
          </a:p>
        </p:txBody>
      </p:sp>
    </p:spTree>
    <p:extLst>
      <p:ext uri="{BB962C8B-B14F-4D97-AF65-F5344CB8AC3E}">
        <p14:creationId xmlns:p14="http://schemas.microsoft.com/office/powerpoint/2010/main" val="20183622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228600" y="1389063"/>
            <a:ext cx="8686800" cy="255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MX" altLang="es-MX" sz="4000" dirty="0"/>
              <a:t>Los sistemas evolutivos evolucionan</a:t>
            </a:r>
          </a:p>
          <a:p>
            <a:pPr algn="ctr"/>
            <a:r>
              <a:rPr lang="es-MX" altLang="es-MX" sz="4000" dirty="0"/>
              <a:t> a partir de los flujo de materia, energía e información </a:t>
            </a:r>
          </a:p>
          <a:p>
            <a:pPr algn="ctr"/>
            <a:r>
              <a:rPr lang="es-MX" altLang="es-MX" sz="4000" dirty="0"/>
              <a:t>en los que están inmersos</a:t>
            </a:r>
          </a:p>
        </p:txBody>
      </p:sp>
    </p:spTree>
    <p:extLst>
      <p:ext uri="{BB962C8B-B14F-4D97-AF65-F5344CB8AC3E}">
        <p14:creationId xmlns:p14="http://schemas.microsoft.com/office/powerpoint/2010/main" val="39530330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026"/>
          <p:cNvSpPr>
            <a:spLocks noGrp="1" noChangeArrowheads="1"/>
          </p:cNvSpPr>
          <p:nvPr>
            <p:ph type="title"/>
          </p:nvPr>
        </p:nvSpPr>
        <p:spPr>
          <a:xfrm>
            <a:off x="180975" y="157163"/>
            <a:ext cx="8839200" cy="5829299"/>
          </a:xfrm>
        </p:spPr>
        <p:txBody>
          <a:bodyPr/>
          <a:lstStyle/>
          <a:p>
            <a:r>
              <a:rPr lang="es-MX" altLang="es-MX" sz="3600" dirty="0">
                <a:latin typeface="Times New Roman" panose="02020603050405020304" pitchFamily="18" charset="0"/>
                <a:cs typeface="Times New Roman" panose="02020603050405020304" pitchFamily="18" charset="0"/>
              </a:rPr>
              <a:t>U</a:t>
            </a:r>
            <a:r>
              <a:rPr lang="es-ES" altLang="es-MX" sz="3600" dirty="0">
                <a:latin typeface="Times New Roman" panose="02020603050405020304" pitchFamily="18" charset="0"/>
                <a:cs typeface="Times New Roman" panose="02020603050405020304" pitchFamily="18" charset="0"/>
              </a:rPr>
              <a:t>n sistema evolutivo se comporta como un niño que está aprendiendo y aplicando este aprendizaje a su entorno, </a:t>
            </a:r>
            <a:br>
              <a:rPr lang="es-MX" altLang="es-MX" sz="3600" dirty="0">
                <a:latin typeface="Times New Roman" panose="02020603050405020304" pitchFamily="18" charset="0"/>
                <a:cs typeface="Times New Roman" panose="02020603050405020304" pitchFamily="18" charset="0"/>
              </a:rPr>
            </a:br>
            <a:br>
              <a:rPr lang="es-MX" altLang="es-MX" sz="2800" dirty="0">
                <a:latin typeface="Times New Roman" panose="02020603050405020304" pitchFamily="18" charset="0"/>
                <a:cs typeface="Times New Roman" panose="02020603050405020304" pitchFamily="18" charset="0"/>
              </a:rPr>
            </a:br>
            <a:r>
              <a:rPr lang="es-ES" altLang="es-MX" sz="3600" dirty="0">
                <a:latin typeface="Times New Roman" panose="02020603050405020304" pitchFamily="18" charset="0"/>
                <a:cs typeface="Times New Roman" panose="02020603050405020304" pitchFamily="18" charset="0"/>
              </a:rPr>
              <a:t>ya que, de entrada </a:t>
            </a:r>
            <a:r>
              <a:rPr lang="es-ES" altLang="es-MX" sz="3600" i="1" dirty="0">
                <a:latin typeface="Times New Roman" panose="02020603050405020304" pitchFamily="18" charset="0"/>
                <a:cs typeface="Times New Roman" panose="02020603050405020304" pitchFamily="18" charset="0"/>
              </a:rPr>
              <a:t>el Sistema Evolutivo no cuenta con reglas o programas que le digan cómo resolver un problema dado,</a:t>
            </a:r>
            <a:br>
              <a:rPr lang="es-MX" altLang="es-MX" sz="3600" i="1" dirty="0">
                <a:latin typeface="Times New Roman" panose="02020603050405020304" pitchFamily="18" charset="0"/>
                <a:cs typeface="Times New Roman" panose="02020603050405020304" pitchFamily="18" charset="0"/>
              </a:rPr>
            </a:br>
            <a:br>
              <a:rPr lang="es-MX" altLang="es-MX" sz="2800" i="1" dirty="0">
                <a:latin typeface="Times New Roman" panose="02020603050405020304" pitchFamily="18" charset="0"/>
                <a:cs typeface="Times New Roman" panose="02020603050405020304" pitchFamily="18" charset="0"/>
              </a:rPr>
            </a:br>
            <a:r>
              <a:rPr lang="es-ES" altLang="es-MX" sz="3600" i="1" dirty="0">
                <a:latin typeface="Times New Roman" panose="02020603050405020304" pitchFamily="18" charset="0"/>
                <a:cs typeface="Times New Roman" panose="02020603050405020304" pitchFamily="18" charset="0"/>
              </a:rPr>
              <a:t>sino que cuenta con la capacidad de construir su propia imagen de la realidad y con los mecanismos que le permiten percibir esa realidad y actuar dentro de ella.</a:t>
            </a:r>
            <a:endParaRPr lang="es-ES" altLang="es-MX"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22475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2554545"/>
          </a:xfrm>
          <a:prstGeom prst="rect">
            <a:avLst/>
          </a:prstGeom>
          <a:solidFill>
            <a:schemeClr val="bg1">
              <a:lumMod val="85000"/>
            </a:schemeClr>
          </a:solidFill>
        </p:spPr>
        <p:txBody>
          <a:bodyPr>
            <a:spAutoFit/>
          </a:bodyPr>
          <a:lstStyle/>
          <a:p>
            <a:pPr algn="ctr">
              <a:spcAft>
                <a:spcPts val="0"/>
              </a:spcAft>
              <a:defRPr/>
            </a:pPr>
            <a:r>
              <a:rPr lang="es-ES" sz="3200" b="1" dirty="0">
                <a:ea typeface="Times New Roman" panose="02020603050405020304" pitchFamily="18" charset="0"/>
              </a:rPr>
              <a:t>Cuando se construye un sistema evolutivo (</a:t>
            </a:r>
            <a:r>
              <a:rPr lang="es-ES" sz="3200" b="1" dirty="0" err="1">
                <a:ea typeface="Times New Roman" panose="02020603050405020304" pitchFamily="18" charset="0"/>
              </a:rPr>
              <a:t>s.ev</a:t>
            </a:r>
            <a:r>
              <a:rPr lang="es-ES" sz="3200" b="1" dirty="0">
                <a:ea typeface="Times New Roman" panose="02020603050405020304" pitchFamily="18" charset="0"/>
              </a:rPr>
              <a:t>.) se debe tener en cuenta que se está desarrollando un sistema que debe ser capaz de construir su propia imagen </a:t>
            </a:r>
          </a:p>
          <a:p>
            <a:pPr algn="ctr">
              <a:spcAft>
                <a:spcPts val="0"/>
              </a:spcAft>
              <a:defRPr/>
            </a:pPr>
            <a:r>
              <a:rPr lang="es-ES" sz="3200" b="1" dirty="0">
                <a:ea typeface="Times New Roman" panose="02020603050405020304" pitchFamily="18" charset="0"/>
              </a:rPr>
              <a:t>de la realidad.</a:t>
            </a:r>
          </a:p>
        </p:txBody>
      </p:sp>
      <p:sp>
        <p:nvSpPr>
          <p:cNvPr id="72707" name="Rectángulo 2"/>
          <p:cNvSpPr>
            <a:spLocks noChangeArrowheads="1"/>
          </p:cNvSpPr>
          <p:nvPr/>
        </p:nvSpPr>
        <p:spPr bwMode="auto">
          <a:xfrm>
            <a:off x="0" y="2312988"/>
            <a:ext cx="9144000"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2800" i="1" dirty="0">
                <a:cs typeface="Times New Roman" panose="02020603050405020304" pitchFamily="18" charset="0"/>
              </a:rPr>
              <a:t>mediante los sistemas evolutivos</a:t>
            </a:r>
            <a:r>
              <a:rPr lang="es-ES" altLang="es-MX" sz="2800" dirty="0">
                <a:cs typeface="Times New Roman" panose="02020603050405020304" pitchFamily="18" charset="0"/>
              </a:rPr>
              <a:t> se busca que </a:t>
            </a:r>
            <a:r>
              <a:rPr lang="es-ES" altLang="es-MX" sz="2800" i="1" dirty="0">
                <a:cs typeface="Times New Roman" panose="02020603050405020304" pitchFamily="18" charset="0"/>
              </a:rPr>
              <a:t>sea el propio sistema el que lleve a cabo acciones que le permitan construir su imagen de la realidad, mantenerla actualizada y usarla para interactuar con el medio</a:t>
            </a:r>
            <a:r>
              <a:rPr lang="es-ES" altLang="es-MX" sz="2800" dirty="0">
                <a:cs typeface="Times New Roman" panose="02020603050405020304" pitchFamily="18" charset="0"/>
              </a:rPr>
              <a:t>.</a:t>
            </a:r>
          </a:p>
        </p:txBody>
      </p:sp>
      <p:sp>
        <p:nvSpPr>
          <p:cNvPr id="72708" name="Rectángulo 3"/>
          <p:cNvSpPr>
            <a:spLocks noChangeArrowheads="1"/>
          </p:cNvSpPr>
          <p:nvPr/>
        </p:nvSpPr>
        <p:spPr bwMode="auto">
          <a:xfrm>
            <a:off x="0" y="4319588"/>
            <a:ext cx="9144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2800" dirty="0">
                <a:cs typeface="Times New Roman" panose="02020603050405020304" pitchFamily="18" charset="0"/>
              </a:rPr>
              <a:t>Por lo que, </a:t>
            </a:r>
            <a:r>
              <a:rPr lang="es-ES" altLang="es-MX" sz="2800" i="1" dirty="0">
                <a:cs typeface="Times New Roman" panose="02020603050405020304" pitchFamily="18" charset="0"/>
              </a:rPr>
              <a:t>cuando se desarrolla un </a:t>
            </a:r>
            <a:r>
              <a:rPr lang="es-ES" altLang="es-MX" sz="2800" i="1" dirty="0" err="1">
                <a:cs typeface="Times New Roman" panose="02020603050405020304" pitchFamily="18" charset="0"/>
              </a:rPr>
              <a:t>s.ev</a:t>
            </a:r>
            <a:r>
              <a:rPr lang="es-ES" altLang="es-MX" sz="2800" i="1" dirty="0">
                <a:cs typeface="Times New Roman" panose="02020603050405020304" pitchFamily="18" charset="0"/>
              </a:rPr>
              <a:t>. más que darle un conjunto de reglas prefijadas para resolver un problema, lo que se busca es darle la capacidad para que pueda construir y mantener su propia imagen de la realidad</a:t>
            </a:r>
            <a:r>
              <a:rPr lang="es-ES" altLang="es-MX" sz="2800" dirty="0">
                <a:cs typeface="Times New Roman" panose="02020603050405020304" pitchFamily="18" charset="0"/>
              </a:rPr>
              <a:t>.</a:t>
            </a:r>
          </a:p>
        </p:txBody>
      </p:sp>
      <p:sp>
        <p:nvSpPr>
          <p:cNvPr id="72709" name="Rectángulo 4"/>
          <p:cNvSpPr>
            <a:spLocks noChangeArrowheads="1"/>
          </p:cNvSpPr>
          <p:nvPr/>
        </p:nvSpPr>
        <p:spPr bwMode="auto">
          <a:xfrm>
            <a:off x="900113" y="6135688"/>
            <a:ext cx="82438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s-ES_tradnl" altLang="es-MX" sz="2200" i="1">
                <a:cs typeface="Times New Roman" panose="02020603050405020304" pitchFamily="18" charset="0"/>
              </a:rPr>
              <a:t>Arquitectura Lingüístico -Interactiva para Sistemas Evolutivos</a:t>
            </a:r>
            <a:endParaRPr lang="es-ES" altLang="es-MX" sz="2200" i="1">
              <a:cs typeface="Times New Roman" panose="02020603050405020304" pitchFamily="18" charset="0"/>
            </a:endParaRPr>
          </a:p>
          <a:p>
            <a:pPr algn="r"/>
            <a:r>
              <a:rPr lang="es-MX" altLang="es-MX" sz="1400" u="sng">
                <a:solidFill>
                  <a:srgbClr val="0000FF"/>
                </a:solidFill>
                <a:cs typeface="Times New Roman" panose="02020603050405020304" pitchFamily="18" charset="0"/>
                <a:hlinkClick r:id="rId2"/>
              </a:rPr>
              <a:t>www.fgalindosoria.com/linguisticamatematica/arquit_ling_interac_sist_evol/arquit_ling_interac_sist_evol.pdf</a:t>
            </a:r>
            <a:endParaRPr lang="es-MX" altLang="es-MX" sz="1400"/>
          </a:p>
        </p:txBody>
      </p:sp>
    </p:spTree>
    <p:extLst>
      <p:ext uri="{BB962C8B-B14F-4D97-AF65-F5344CB8AC3E}">
        <p14:creationId xmlns:p14="http://schemas.microsoft.com/office/powerpoint/2010/main" val="42777323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30201" y="964633"/>
            <a:ext cx="5513048" cy="1754326"/>
          </a:xfrm>
          <a:prstGeom prst="rect">
            <a:avLst/>
          </a:prstGeom>
        </p:spPr>
        <p:txBody>
          <a:bodyPr wrap="none">
            <a:spAutoFit/>
          </a:bodyPr>
          <a:lstStyle/>
          <a:p>
            <a:pPr>
              <a:spcAft>
                <a:spcPts val="0"/>
              </a:spcAft>
            </a:pPr>
            <a:r>
              <a:rPr lang="es-ES" sz="5400" b="1" dirty="0">
                <a:ea typeface="Times New Roman" panose="02020603050405020304" pitchFamily="18" charset="0"/>
              </a:rPr>
              <a:t>Interactividad </a:t>
            </a:r>
          </a:p>
          <a:p>
            <a:pPr>
              <a:spcAft>
                <a:spcPts val="0"/>
              </a:spcAft>
            </a:pPr>
            <a:r>
              <a:rPr lang="es-ES" sz="5400" b="1" dirty="0">
                <a:ea typeface="Times New Roman" panose="02020603050405020304" pitchFamily="18" charset="0"/>
              </a:rPr>
              <a:t>         y Ubicuidad </a:t>
            </a:r>
          </a:p>
        </p:txBody>
      </p:sp>
    </p:spTree>
    <p:extLst>
      <p:ext uri="{BB962C8B-B14F-4D97-AF65-F5344CB8AC3E}">
        <p14:creationId xmlns:p14="http://schemas.microsoft.com/office/powerpoint/2010/main" val="19513597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8546" y="0"/>
            <a:ext cx="9144000" cy="6894195"/>
          </a:xfrm>
          <a:prstGeom prst="rect">
            <a:avLst/>
          </a:prstGeom>
        </p:spPr>
        <p:txBody>
          <a:bodyPr wrap="square">
            <a:spAutoFit/>
          </a:bodyPr>
          <a:lstStyle/>
          <a:p>
            <a:pPr>
              <a:spcAft>
                <a:spcPts val="0"/>
              </a:spcAft>
            </a:pPr>
            <a:r>
              <a:rPr lang="es-ES" sz="3600" b="1" dirty="0">
                <a:ea typeface="Times New Roman" panose="02020603050405020304" pitchFamily="18" charset="0"/>
              </a:rPr>
              <a:t>Interactividad y Ubicuidad </a:t>
            </a:r>
          </a:p>
          <a:p>
            <a:pPr>
              <a:spcAft>
                <a:spcPts val="0"/>
              </a:spcAft>
            </a:pPr>
            <a:r>
              <a:rPr lang="es-ES" dirty="0">
                <a:ea typeface="Times New Roman" panose="02020603050405020304" pitchFamily="18" charset="0"/>
              </a:rPr>
              <a:t>Un sistema secuencial puede hacer lo mismo que una maquina en paralelo (equivalen a una maquina de Turing). pero puede tardar "mucho mas” por lo que entre más mecanismos de percepción y procesamiento concurrentes se tengan involucrados es posible que se llegue a la conciencia mas rápido</a:t>
            </a:r>
          </a:p>
          <a:p>
            <a:pPr>
              <a:spcAft>
                <a:spcPts val="0"/>
              </a:spcAft>
            </a:pPr>
            <a:r>
              <a:rPr lang="es-ES" sz="1000" dirty="0">
                <a:ea typeface="Times New Roman" panose="02020603050405020304" pitchFamily="18" charset="0"/>
              </a:rPr>
              <a:t> </a:t>
            </a:r>
          </a:p>
          <a:p>
            <a:pPr>
              <a:spcAft>
                <a:spcPts val="0"/>
              </a:spcAft>
            </a:pPr>
            <a:r>
              <a:rPr lang="es-ES" dirty="0">
                <a:ea typeface="Times New Roman" panose="02020603050405020304" pitchFamily="18" charset="0"/>
              </a:rPr>
              <a:t>Maquina </a:t>
            </a:r>
            <a:r>
              <a:rPr lang="es-ES" dirty="0" err="1">
                <a:ea typeface="Times New Roman" panose="02020603050405020304" pitchFamily="18" charset="0"/>
              </a:rPr>
              <a:t>heterarquica</a:t>
            </a:r>
            <a:r>
              <a:rPr lang="es-ES" dirty="0">
                <a:ea typeface="Times New Roman" panose="02020603050405020304" pitchFamily="18" charset="0"/>
              </a:rPr>
              <a:t> </a:t>
            </a:r>
            <a:r>
              <a:rPr lang="es-ES" dirty="0" err="1">
                <a:ea typeface="Times New Roman" panose="02020603050405020304" pitchFamily="18" charset="0"/>
              </a:rPr>
              <a:t>AHR</a:t>
            </a:r>
            <a:r>
              <a:rPr lang="es-ES" dirty="0">
                <a:ea typeface="Times New Roman" panose="02020603050405020304" pitchFamily="18" charset="0"/>
              </a:rPr>
              <a:t> de Guzmán Arenas </a:t>
            </a:r>
          </a:p>
          <a:p>
            <a:pPr>
              <a:spcAft>
                <a:spcPts val="0"/>
              </a:spcAft>
            </a:pPr>
            <a:endParaRPr lang="es-ES" sz="800" dirty="0">
              <a:ea typeface="Times New Roman" panose="02020603050405020304" pitchFamily="18" charset="0"/>
            </a:endParaRPr>
          </a:p>
          <a:p>
            <a:pPr>
              <a:spcAft>
                <a:spcPts val="0"/>
              </a:spcAft>
            </a:pPr>
            <a:r>
              <a:rPr lang="es-ES" dirty="0">
                <a:ea typeface="Times New Roman" panose="02020603050405020304" pitchFamily="18" charset="0"/>
              </a:rPr>
              <a:t>Propuesta de tesis doctoral de </a:t>
            </a:r>
            <a:r>
              <a:rPr lang="es-MX" dirty="0"/>
              <a:t>Enrique Mancilla </a:t>
            </a:r>
            <a:r>
              <a:rPr lang="es-MX" dirty="0" err="1"/>
              <a:t>Loeza</a:t>
            </a:r>
            <a:endParaRPr lang="es-ES" dirty="0"/>
          </a:p>
          <a:p>
            <a:pPr>
              <a:spcAft>
                <a:spcPts val="0"/>
              </a:spcAft>
            </a:pPr>
            <a:r>
              <a:rPr lang="es-ES" dirty="0">
                <a:ea typeface="Times New Roman" panose="02020603050405020304" pitchFamily="18" charset="0"/>
              </a:rPr>
              <a:t>Maquina Cuántica </a:t>
            </a:r>
          </a:p>
          <a:p>
            <a:pPr>
              <a:spcAft>
                <a:spcPts val="0"/>
              </a:spcAft>
            </a:pPr>
            <a:r>
              <a:rPr lang="es-ES" dirty="0">
                <a:ea typeface="Times New Roman" panose="02020603050405020304" pitchFamily="18" charset="0"/>
              </a:rPr>
              <a:t>equivalen a máquina de Turing?</a:t>
            </a:r>
          </a:p>
          <a:p>
            <a:pPr>
              <a:spcAft>
                <a:spcPts val="0"/>
              </a:spcAft>
            </a:pPr>
            <a:endParaRPr lang="es-ES" sz="800" dirty="0">
              <a:ea typeface="Times New Roman" panose="02020603050405020304" pitchFamily="18" charset="0"/>
            </a:endParaRPr>
          </a:p>
          <a:p>
            <a:pPr>
              <a:spcAft>
                <a:spcPts val="0"/>
              </a:spcAft>
            </a:pPr>
            <a:r>
              <a:rPr lang="es-ES" dirty="0">
                <a:ea typeface="Times New Roman" panose="02020603050405020304" pitchFamily="18" charset="0"/>
              </a:rPr>
              <a:t>Enjambres </a:t>
            </a:r>
          </a:p>
          <a:p>
            <a:pPr>
              <a:spcAft>
                <a:spcPts val="0"/>
              </a:spcAft>
            </a:pPr>
            <a:r>
              <a:rPr lang="en-US" dirty="0" err="1">
                <a:ea typeface="Times New Roman" panose="02020603050405020304" pitchFamily="18" charset="0"/>
              </a:rPr>
              <a:t>multirobots</a:t>
            </a:r>
            <a:r>
              <a:rPr lang="en-US" dirty="0">
                <a:ea typeface="Times New Roman" panose="02020603050405020304" pitchFamily="18" charset="0"/>
              </a:rPr>
              <a:t> </a:t>
            </a:r>
            <a:r>
              <a:rPr lang="en-US" dirty="0" err="1">
                <a:ea typeface="Times New Roman" panose="02020603050405020304" pitchFamily="18" charset="0"/>
              </a:rPr>
              <a:t>sistem</a:t>
            </a:r>
            <a:endParaRPr lang="es-ES" dirty="0">
              <a:ea typeface="Times New Roman" panose="02020603050405020304" pitchFamily="18" charset="0"/>
            </a:endParaRPr>
          </a:p>
          <a:p>
            <a:pPr>
              <a:spcAft>
                <a:spcPts val="0"/>
              </a:spcAft>
            </a:pPr>
            <a:r>
              <a:rPr lang="en-US" dirty="0">
                <a:ea typeface="Times New Roman" panose="02020603050405020304" pitchFamily="18" charset="0"/>
              </a:rPr>
              <a:t>Flying microrobots</a:t>
            </a:r>
          </a:p>
          <a:p>
            <a:pPr>
              <a:spcAft>
                <a:spcPts val="0"/>
              </a:spcAft>
            </a:pPr>
            <a:endParaRPr lang="es-ES" sz="800" dirty="0">
              <a:ea typeface="Times New Roman" panose="02020603050405020304" pitchFamily="18" charset="0"/>
            </a:endParaRPr>
          </a:p>
          <a:p>
            <a:pPr>
              <a:spcAft>
                <a:spcPts val="0"/>
              </a:spcAft>
            </a:pPr>
            <a:r>
              <a:rPr lang="es-ES" dirty="0">
                <a:ea typeface="Times New Roman" panose="02020603050405020304" pitchFamily="18" charset="0"/>
              </a:rPr>
              <a:t>exploradores</a:t>
            </a:r>
          </a:p>
          <a:p>
            <a:pPr>
              <a:spcAft>
                <a:spcPts val="0"/>
              </a:spcAft>
            </a:pPr>
            <a:r>
              <a:rPr lang="es-ES" dirty="0">
                <a:ea typeface="Times New Roman" panose="02020603050405020304" pitchFamily="18" charset="0"/>
              </a:rPr>
              <a:t>recorrido en la red, juegos, robots,...</a:t>
            </a:r>
          </a:p>
          <a:p>
            <a:pPr>
              <a:spcAft>
                <a:spcPts val="0"/>
              </a:spcAft>
            </a:pPr>
            <a:r>
              <a:rPr lang="es-ES" dirty="0">
                <a:ea typeface="Times New Roman" panose="02020603050405020304" pitchFamily="18" charset="0"/>
              </a:rPr>
              <a:t>Enjambres de bichos, exploradores, buscadores, robots</a:t>
            </a:r>
          </a:p>
        </p:txBody>
      </p:sp>
    </p:spTree>
    <p:extLst>
      <p:ext uri="{BB962C8B-B14F-4D97-AF65-F5344CB8AC3E}">
        <p14:creationId xmlns:p14="http://schemas.microsoft.com/office/powerpoint/2010/main" val="1735832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24355" y="5301666"/>
            <a:ext cx="8529638" cy="1200329"/>
          </a:xfrm>
          <a:prstGeom prst="rect">
            <a:avLst/>
          </a:prstGeom>
        </p:spPr>
        <p:txBody>
          <a:bodyPr wrap="square">
            <a:spAutoFit/>
          </a:bodyPr>
          <a:lstStyle/>
          <a:p>
            <a:pPr algn="r">
              <a:spcAft>
                <a:spcPts val="0"/>
              </a:spcAft>
            </a:pPr>
            <a:r>
              <a:rPr lang="es-ES" dirty="0">
                <a:ea typeface="Times New Roman" panose="02020603050405020304" pitchFamily="18" charset="0"/>
              </a:rPr>
              <a:t>Can </a:t>
            </a:r>
            <a:r>
              <a:rPr lang="es-ES" dirty="0" err="1">
                <a:ea typeface="Times New Roman" panose="02020603050405020304" pitchFamily="18" charset="0"/>
              </a:rPr>
              <a:t>we</a:t>
            </a:r>
            <a:r>
              <a:rPr lang="es-ES" dirty="0">
                <a:ea typeface="Times New Roman" panose="02020603050405020304" pitchFamily="18" charset="0"/>
              </a:rPr>
              <a:t> </a:t>
            </a:r>
            <a:r>
              <a:rPr lang="es-ES" dirty="0" err="1">
                <a:ea typeface="Times New Roman" panose="02020603050405020304" pitchFamily="18" charset="0"/>
              </a:rPr>
              <a:t>make</a:t>
            </a:r>
            <a:r>
              <a:rPr lang="es-ES" dirty="0">
                <a:ea typeface="Times New Roman" panose="02020603050405020304" pitchFamily="18" charset="0"/>
              </a:rPr>
              <a:t> quantum </a:t>
            </a:r>
            <a:r>
              <a:rPr lang="es-ES" dirty="0" err="1">
                <a:ea typeface="Times New Roman" panose="02020603050405020304" pitchFamily="18" charset="0"/>
              </a:rPr>
              <a:t>technology</a:t>
            </a:r>
            <a:r>
              <a:rPr lang="es-ES" dirty="0">
                <a:ea typeface="Times New Roman" panose="02020603050405020304" pitchFamily="18" charset="0"/>
              </a:rPr>
              <a:t> </a:t>
            </a:r>
            <a:r>
              <a:rPr lang="es-ES" dirty="0" err="1">
                <a:ea typeface="Times New Roman" panose="02020603050405020304" pitchFamily="18" charset="0"/>
              </a:rPr>
              <a:t>work</a:t>
            </a:r>
            <a:r>
              <a:rPr lang="es-ES" dirty="0">
                <a:ea typeface="Times New Roman" panose="02020603050405020304" pitchFamily="18" charset="0"/>
              </a:rPr>
              <a:t>  Leo </a:t>
            </a:r>
            <a:r>
              <a:rPr lang="es-ES" dirty="0" err="1">
                <a:ea typeface="Times New Roman" panose="02020603050405020304" pitchFamily="18" charset="0"/>
              </a:rPr>
              <a:t>Kowenhoven</a:t>
            </a:r>
            <a:endParaRPr lang="es-ES" dirty="0">
              <a:ea typeface="Times New Roman" panose="02020603050405020304" pitchFamily="18" charset="0"/>
            </a:endParaRPr>
          </a:p>
          <a:p>
            <a:pPr algn="r">
              <a:spcAft>
                <a:spcPts val="0"/>
              </a:spcAft>
            </a:pPr>
            <a:r>
              <a:rPr lang="es-ES" dirty="0">
                <a:ea typeface="Times New Roman" panose="02020603050405020304" pitchFamily="18" charset="0"/>
              </a:rPr>
              <a:t>min 11</a:t>
            </a:r>
          </a:p>
          <a:p>
            <a:pPr algn="r"/>
            <a:r>
              <a:rPr lang="es-ES" dirty="0">
                <a:ea typeface="Times New Roman" panose="02020603050405020304" pitchFamily="18" charset="0"/>
                <a:hlinkClick r:id="rId4"/>
              </a:rPr>
              <a:t>https://www.youtube.com/watch?v=aUuaWVHhx-U</a:t>
            </a:r>
            <a:endParaRPr lang="es-MX" dirty="0"/>
          </a:p>
        </p:txBody>
      </p:sp>
      <p:pic>
        <p:nvPicPr>
          <p:cNvPr id="2" name="92b Can we make quantum technology work _ Leo Kouwenhoven _ TEDxAmsterd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1"/>
            <a:ext cx="9140965" cy="5186363"/>
          </a:xfrm>
          <a:prstGeom prst="rect">
            <a:avLst/>
          </a:prstGeom>
        </p:spPr>
      </p:pic>
    </p:spTree>
    <p:extLst>
      <p:ext uri="{BB962C8B-B14F-4D97-AF65-F5344CB8AC3E}">
        <p14:creationId xmlns:p14="http://schemas.microsoft.com/office/powerpoint/2010/main" val="18990533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4821" y="770021"/>
            <a:ext cx="3256548" cy="1323439"/>
          </a:xfrm>
          <a:prstGeom prst="rect">
            <a:avLst/>
          </a:prstGeom>
        </p:spPr>
        <p:txBody>
          <a:bodyPr wrap="square">
            <a:spAutoFit/>
          </a:bodyPr>
          <a:lstStyle/>
          <a:p>
            <a:r>
              <a:rPr lang="es-MX" altLang="es-MX" sz="4000" b="1" dirty="0"/>
              <a:t>Enjambres de Bichos</a:t>
            </a:r>
            <a:endParaRPr lang="es-MX" sz="4000" b="1" dirty="0"/>
          </a:p>
        </p:txBody>
      </p:sp>
      <p:sp>
        <p:nvSpPr>
          <p:cNvPr id="3" name="Rectángulo 1"/>
          <p:cNvSpPr>
            <a:spLocks noChangeArrowheads="1"/>
          </p:cNvSpPr>
          <p:nvPr/>
        </p:nvSpPr>
        <p:spPr bwMode="auto">
          <a:xfrm>
            <a:off x="752350" y="3079297"/>
            <a:ext cx="715803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s-MX" sz="3200" dirty="0" err="1">
                <a:cs typeface="Times New Roman" panose="02020603050405020304" pitchFamily="18" charset="0"/>
              </a:rPr>
              <a:t>Enjambres</a:t>
            </a:r>
            <a:r>
              <a:rPr lang="en-US" altLang="es-MX" sz="3200" dirty="0">
                <a:cs typeface="Times New Roman" panose="02020603050405020304" pitchFamily="18" charset="0"/>
              </a:rPr>
              <a:t> de Robots, Swarm of Robots</a:t>
            </a:r>
            <a:endParaRPr lang="es-ES" altLang="es-MX" sz="3200" dirty="0">
              <a:cs typeface="Times New Roman" panose="02020603050405020304" pitchFamily="18" charset="0"/>
            </a:endParaRPr>
          </a:p>
          <a:p>
            <a:r>
              <a:rPr lang="en-US" altLang="es-MX" sz="3200" dirty="0" err="1">
                <a:cs typeface="Times New Roman" panose="02020603050405020304" pitchFamily="18" charset="0"/>
              </a:rPr>
              <a:t>multirobots</a:t>
            </a:r>
            <a:r>
              <a:rPr lang="en-US" altLang="es-MX" sz="3200" dirty="0">
                <a:cs typeface="Times New Roman" panose="02020603050405020304" pitchFamily="18" charset="0"/>
              </a:rPr>
              <a:t> system, Flying microrobots</a:t>
            </a:r>
            <a:endParaRPr lang="es-ES" altLang="es-MX" sz="3200" dirty="0">
              <a:cs typeface="Times New Roman" panose="02020603050405020304" pitchFamily="18" charset="0"/>
            </a:endParaRPr>
          </a:p>
        </p:txBody>
      </p:sp>
    </p:spTree>
    <p:extLst>
      <p:ext uri="{BB962C8B-B14F-4D97-AF65-F5344CB8AC3E}">
        <p14:creationId xmlns:p14="http://schemas.microsoft.com/office/powerpoint/2010/main" val="467588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28600" y="1257300"/>
            <a:ext cx="8763000" cy="2028825"/>
          </a:xfrm>
        </p:spPr>
        <p:txBody>
          <a:bodyPr/>
          <a:lstStyle/>
          <a:p>
            <a:pPr algn="ctr" eaLnBrk="1" hangingPunct="1"/>
            <a:r>
              <a:rPr lang="es-MX" altLang="es-MX" sz="3600" b="1" dirty="0">
                <a:latin typeface="Times New Roman" panose="02020603050405020304" pitchFamily="18" charset="0"/>
                <a:ea typeface="Arial Unicode MS" panose="020B0604020202020204" pitchFamily="34" charset="-128"/>
                <a:cs typeface="Times New Roman" panose="02020603050405020304" pitchFamily="18" charset="0"/>
              </a:rPr>
              <a:t>““Sistemas </a:t>
            </a:r>
            <a: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t>conscientes de su entorno””</a:t>
            </a:r>
            <a:br>
              <a:rPr lang="es-ES" altLang="es-MX" sz="3600" dirty="0">
                <a:latin typeface="Times New Roman" panose="02020603050405020304" pitchFamily="18" charset="0"/>
                <a:ea typeface="Arial Unicode MS" panose="020B0604020202020204" pitchFamily="34" charset="-128"/>
                <a:cs typeface="Times New Roman" panose="02020603050405020304" pitchFamily="18" charset="0"/>
              </a:rPr>
            </a:br>
            <a:br>
              <a:rPr lang="es-MX" altLang="es-MX" sz="1000" dirty="0">
                <a:latin typeface="Times New Roman" panose="02020603050405020304" pitchFamily="18" charset="0"/>
                <a:ea typeface="Arial Unicode MS" panose="020B0604020202020204" pitchFamily="34" charset="-128"/>
                <a:cs typeface="Times New Roman" panose="02020603050405020304" pitchFamily="18" charset="0"/>
              </a:rPr>
            </a:br>
            <a: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t>““Sistemas conscientes de los demás””</a:t>
            </a:r>
            <a:b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br>
            <a:br>
              <a:rPr lang="es-ES" altLang="es-MX" sz="1000" dirty="0">
                <a:latin typeface="Times New Roman" panose="02020603050405020304" pitchFamily="18" charset="0"/>
                <a:ea typeface="Arial Unicode MS" panose="020B0604020202020204" pitchFamily="34" charset="-128"/>
                <a:cs typeface="Times New Roman" panose="02020603050405020304" pitchFamily="18" charset="0"/>
              </a:rPr>
            </a:br>
            <a:r>
              <a:rPr lang="es-ES" altLang="es-MX" sz="3600" dirty="0">
                <a:latin typeface="Times New Roman" panose="02020603050405020304" pitchFamily="18" charset="0"/>
                <a:ea typeface="Arial Unicode MS" panose="020B0604020202020204" pitchFamily="34" charset="-128"/>
                <a:cs typeface="Times New Roman" panose="02020603050405020304" pitchFamily="18" charset="0"/>
              </a:rPr>
              <a:t> </a:t>
            </a:r>
            <a:r>
              <a:rPr lang="es-MX" altLang="es-MX" sz="3600" dirty="0">
                <a:latin typeface="Times New Roman" panose="02020603050405020304" pitchFamily="18" charset="0"/>
                <a:ea typeface="Arial Unicode MS" panose="020B0604020202020204" pitchFamily="34" charset="-128"/>
                <a:cs typeface="Times New Roman" panose="02020603050405020304" pitchFamily="18" charset="0"/>
              </a:rPr>
              <a:t>““Sistemas conscientes de si mismos””</a:t>
            </a:r>
            <a:endParaRPr lang="es-ES" altLang="es-MX" sz="2000" dirty="0">
              <a:solidFill>
                <a:srgbClr val="0645AD"/>
              </a:solidFill>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9219" name="Rectángulo 1"/>
          <p:cNvSpPr>
            <a:spLocks noChangeArrowheads="1"/>
          </p:cNvSpPr>
          <p:nvPr/>
        </p:nvSpPr>
        <p:spPr bwMode="auto">
          <a:xfrm>
            <a:off x="1496218" y="163513"/>
            <a:ext cx="62277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000" b="1" dirty="0">
                <a:solidFill>
                  <a:srgbClr val="000000"/>
                </a:solidFill>
                <a:ea typeface="Arial Unicode MS" panose="020B0604020202020204" pitchFamily="34" charset="-128"/>
                <a:cs typeface="Times New Roman" panose="02020603050405020304" pitchFamily="18" charset="0"/>
              </a:rPr>
              <a:t>““Sistemas Consciente ””:</a:t>
            </a:r>
            <a:endParaRPr lang="es-MX" altLang="es-MX" sz="4000" b="1" dirty="0">
              <a:ea typeface="Arial Unicode MS" panose="020B0604020202020204" pitchFamily="34" charset="-128"/>
              <a:cs typeface="Times New Roman" panose="02020603050405020304" pitchFamily="18" charset="0"/>
            </a:endParaRPr>
          </a:p>
        </p:txBody>
      </p:sp>
    </p:spTree>
    <p:extLst>
      <p:ext uri="{BB962C8B-B14F-4D97-AF65-F5344CB8AC3E}">
        <p14:creationId xmlns:p14="http://schemas.microsoft.com/office/powerpoint/2010/main" val="39744237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a:spLocks noChangeArrowheads="1"/>
          </p:cNvSpPr>
          <p:nvPr/>
        </p:nvSpPr>
        <p:spPr bwMode="auto">
          <a:xfrm>
            <a:off x="3800476" y="5565775"/>
            <a:ext cx="5214937"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altLang="es-MX" sz="2200" dirty="0">
                <a:cs typeface="Times New Roman" panose="02020603050405020304" pitchFamily="18" charset="0"/>
              </a:rPr>
              <a:t>Bio-inspired Swarms of Small Aerial Robots </a:t>
            </a:r>
            <a:endParaRPr lang="es-ES" altLang="es-MX" sz="2200" dirty="0">
              <a:cs typeface="Times New Roman" panose="02020603050405020304" pitchFamily="18" charset="0"/>
            </a:endParaRPr>
          </a:p>
          <a:p>
            <a:pPr algn="r"/>
            <a:r>
              <a:rPr lang="en-US" altLang="es-MX" sz="1600" dirty="0">
                <a:cs typeface="Times New Roman" panose="02020603050405020304" pitchFamily="18" charset="0"/>
                <a:hlinkClick r:id="rId4"/>
              </a:rPr>
              <a:t>https://www.youtube.com/watch?v=LS8sa42xevA</a:t>
            </a:r>
            <a:endParaRPr lang="en-US" altLang="es-MX" sz="1600" dirty="0">
              <a:cs typeface="Times New Roman" panose="02020603050405020304" pitchFamily="18" charset="0"/>
            </a:endParaRPr>
          </a:p>
        </p:txBody>
      </p:sp>
      <p:pic>
        <p:nvPicPr>
          <p:cNvPr id="3" name="4c  Bio-inspired Swarms of Small Aerial Robot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32570" cy="5372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bldLst>
      <p:bldP spid="1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ángulo 1"/>
          <p:cNvSpPr>
            <a:spLocks noChangeArrowheads="1"/>
          </p:cNvSpPr>
          <p:nvPr/>
        </p:nvSpPr>
        <p:spPr bwMode="auto">
          <a:xfrm>
            <a:off x="957263" y="1528762"/>
            <a:ext cx="63786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600" b="1" dirty="0">
                <a:cs typeface="Times New Roman" panose="02020603050405020304" pitchFamily="18" charset="0"/>
              </a:rPr>
              <a:t>Algunos ejemplos y algoritmos</a:t>
            </a:r>
            <a:endParaRPr lang="es-ES" altLang="es-MX" sz="3600" b="1" dirty="0">
              <a:cs typeface="Times New Roman" panose="02020603050405020304" pitchFamily="18" charset="0"/>
            </a:endParaRPr>
          </a:p>
        </p:txBody>
      </p:sp>
    </p:spTree>
    <p:extLst>
      <p:ext uri="{BB962C8B-B14F-4D97-AF65-F5344CB8AC3E}">
        <p14:creationId xmlns:p14="http://schemas.microsoft.com/office/powerpoint/2010/main" val="32476732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8276" y="5129212"/>
            <a:ext cx="9144000" cy="1574149"/>
          </a:xfrm>
          <a:prstGeom prst="rect">
            <a:avLst/>
          </a:prstGeom>
        </p:spPr>
        <p:txBody>
          <a:bodyPr wrap="square">
            <a:spAutoFit/>
          </a:bodyPr>
          <a:lstStyle/>
          <a:p>
            <a:pPr>
              <a:lnSpc>
                <a:spcPct val="107000"/>
              </a:lnSpc>
              <a:spcAft>
                <a:spcPts val="0"/>
              </a:spcAft>
            </a:pPr>
            <a:r>
              <a:rPr lang="es-MX" sz="1800" dirty="0">
                <a:ea typeface="Calibri" panose="020F0502020204030204" pitchFamily="34" charset="0"/>
                <a:cs typeface="Times New Roman" panose="02020603050405020304" pitchFamily="18" charset="0"/>
              </a:rPr>
              <a:t>Seguidores       la pelota blanca sigue a la verde mediante el siguiente algoritmo</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está a la izquierda de la blanca incrementa la coordenada x1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(x1 &lt; x0) x1++</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está a la derecha de la blanca </a:t>
            </a:r>
            <a:r>
              <a:rPr lang="es-MX" sz="1800" dirty="0" err="1">
                <a:ea typeface="Calibri" panose="020F0502020204030204" pitchFamily="34" charset="0"/>
                <a:cs typeface="Times New Roman" panose="02020603050405020304" pitchFamily="18" charset="0"/>
              </a:rPr>
              <a:t>decrementa</a:t>
            </a:r>
            <a:r>
              <a:rPr lang="es-MX" sz="1800" dirty="0">
                <a:ea typeface="Calibri" panose="020F0502020204030204" pitchFamily="34" charset="0"/>
                <a:cs typeface="Times New Roman" panose="02020603050405020304" pitchFamily="18" charset="0"/>
              </a:rPr>
              <a:t> la coordenada x1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(x1 &gt; x0) x1--</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esta abajo de la blanca incrementa la coordenada y1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(y1 &lt; y0) y1++</a:t>
            </a:r>
          </a:p>
          <a:p>
            <a:pPr>
              <a:lnSpc>
                <a:spcPct val="107000"/>
              </a:lnSpc>
              <a:spcAft>
                <a:spcPts val="0"/>
              </a:spcAft>
            </a:pPr>
            <a:r>
              <a:rPr lang="es-MX" sz="1800" dirty="0">
                <a:ea typeface="Calibri" panose="020F0502020204030204" pitchFamily="34" charset="0"/>
                <a:cs typeface="Times New Roman" panose="02020603050405020304" pitchFamily="18" charset="0"/>
              </a:rPr>
              <a:t> si la pelota verde está arriba de la blanca </a:t>
            </a:r>
            <a:r>
              <a:rPr lang="es-MX" sz="1800" dirty="0" err="1">
                <a:ea typeface="Calibri" panose="020F0502020204030204" pitchFamily="34" charset="0"/>
                <a:cs typeface="Times New Roman" panose="02020603050405020304" pitchFamily="18" charset="0"/>
              </a:rPr>
              <a:t>decrementa</a:t>
            </a:r>
            <a:r>
              <a:rPr lang="es-MX" sz="1800" dirty="0">
                <a:ea typeface="Calibri" panose="020F0502020204030204" pitchFamily="34" charset="0"/>
                <a:cs typeface="Times New Roman" panose="02020603050405020304" pitchFamily="18" charset="0"/>
              </a:rPr>
              <a:t> la coordenada y1                </a:t>
            </a:r>
            <a:r>
              <a:rPr lang="es-MX" sz="1800" dirty="0" err="1">
                <a:ea typeface="Calibri" panose="020F0502020204030204" pitchFamily="34" charset="0"/>
                <a:cs typeface="Times New Roman" panose="02020603050405020304" pitchFamily="18" charset="0"/>
              </a:rPr>
              <a:t>if</a:t>
            </a:r>
            <a:r>
              <a:rPr lang="es-MX" sz="1800" dirty="0">
                <a:ea typeface="Calibri" panose="020F0502020204030204" pitchFamily="34" charset="0"/>
                <a:cs typeface="Times New Roman" panose="02020603050405020304" pitchFamily="18" charset="0"/>
              </a:rPr>
              <a:t>(y1 &gt; y0) y1--</a:t>
            </a:r>
          </a:p>
        </p:txBody>
      </p:sp>
      <p:pic>
        <p:nvPicPr>
          <p:cNvPr id="5" name="611segui 2x">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1"/>
            <a:ext cx="9125725" cy="5129213"/>
          </a:xfrm>
          <a:prstGeom prst="rect">
            <a:avLst/>
          </a:prstGeom>
        </p:spPr>
      </p:pic>
    </p:spTree>
    <p:extLst>
      <p:ext uri="{BB962C8B-B14F-4D97-AF65-F5344CB8AC3E}">
        <p14:creationId xmlns:p14="http://schemas.microsoft.com/office/powerpoint/2010/main" val="13713776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49603" y="1963004"/>
            <a:ext cx="7814245" cy="4154984"/>
          </a:xfrm>
          <a:prstGeom prst="rect">
            <a:avLst/>
          </a:prstGeom>
        </p:spPr>
        <p:txBody>
          <a:bodyPr wrap="square">
            <a:spAutoFit/>
          </a:bodyPr>
          <a:lstStyle/>
          <a:p>
            <a:r>
              <a:rPr lang="es-ES" altLang="es-MX" dirty="0">
                <a:solidFill>
                  <a:srgbClr val="000000"/>
                </a:solidFill>
                <a:cs typeface="Times New Roman" panose="02020603050405020304" pitchFamily="18" charset="0"/>
              </a:rPr>
              <a:t>En el caso de los robots seguidores se tienen el problema de lograr que un robot detecte donde se encuentra otro</a:t>
            </a:r>
          </a:p>
          <a:p>
            <a:endParaRPr lang="es-ES" dirty="0">
              <a:solidFill>
                <a:srgbClr val="000000"/>
              </a:solidFill>
              <a:cs typeface="Times New Roman" panose="02020603050405020304" pitchFamily="18" charset="0"/>
            </a:endParaRPr>
          </a:p>
          <a:p>
            <a:r>
              <a:rPr lang="es-ES" dirty="0">
                <a:solidFill>
                  <a:srgbClr val="000000"/>
                </a:solidFill>
                <a:cs typeface="Times New Roman" panose="02020603050405020304" pitchFamily="18" charset="0"/>
              </a:rPr>
              <a:t>Existen múltiples soluciones</a:t>
            </a:r>
          </a:p>
          <a:p>
            <a:r>
              <a:rPr lang="es-ES" dirty="0">
                <a:solidFill>
                  <a:srgbClr val="000000"/>
                </a:solidFill>
                <a:cs typeface="Times New Roman" panose="02020603050405020304" pitchFamily="18" charset="0"/>
              </a:rPr>
              <a:t>Por ejemplo ampliar los sentidos y las dimensiones, por ejemplo introduciendo cámaras y cámaras en las alturas</a:t>
            </a:r>
          </a:p>
          <a:p>
            <a:endParaRPr lang="es-ES" dirty="0">
              <a:solidFill>
                <a:srgbClr val="000000"/>
              </a:solidFill>
              <a:cs typeface="Times New Roman" panose="02020603050405020304" pitchFamily="18" charset="0"/>
            </a:endParaRPr>
          </a:p>
          <a:p>
            <a:r>
              <a:rPr lang="es-ES" dirty="0">
                <a:solidFill>
                  <a:srgbClr val="000000"/>
                </a:solidFill>
                <a:cs typeface="Times New Roman" panose="02020603050405020304" pitchFamily="18" charset="0"/>
              </a:rPr>
              <a:t>Poner mecanismos GPS</a:t>
            </a:r>
          </a:p>
          <a:p>
            <a:endParaRPr lang="es-ES" dirty="0">
              <a:solidFill>
                <a:srgbClr val="000000"/>
              </a:solidFill>
              <a:cs typeface="Times New Roman" panose="02020603050405020304" pitchFamily="18" charset="0"/>
            </a:endParaRPr>
          </a:p>
          <a:p>
            <a:r>
              <a:rPr lang="es-ES" dirty="0">
                <a:solidFill>
                  <a:srgbClr val="000000"/>
                </a:solidFill>
                <a:cs typeface="Times New Roman" panose="02020603050405020304" pitchFamily="18" charset="0"/>
              </a:rPr>
              <a:t>Poner mecanismos de comunicación entre los robots, por ejemplo emisores / receptores de señales</a:t>
            </a:r>
            <a:endParaRPr lang="es-MX" dirty="0"/>
          </a:p>
        </p:txBody>
      </p:sp>
      <p:sp>
        <p:nvSpPr>
          <p:cNvPr id="3" name="Rectángulo 2"/>
          <p:cNvSpPr/>
          <p:nvPr/>
        </p:nvSpPr>
        <p:spPr>
          <a:xfrm>
            <a:off x="171450" y="89910"/>
            <a:ext cx="8972550" cy="1200329"/>
          </a:xfrm>
          <a:prstGeom prst="rect">
            <a:avLst/>
          </a:prstGeom>
        </p:spPr>
        <p:txBody>
          <a:bodyPr wrap="square">
            <a:spAutoFit/>
          </a:bodyPr>
          <a:lstStyle/>
          <a:p>
            <a:r>
              <a:rPr lang="es-ES" altLang="es-MX" dirty="0">
                <a:solidFill>
                  <a:srgbClr val="000000"/>
                </a:solidFill>
                <a:cs typeface="Times New Roman" panose="02020603050405020304" pitchFamily="18" charset="0"/>
              </a:rPr>
              <a:t>Entre el 2002 y en el 2006 en la </a:t>
            </a:r>
            <a:r>
              <a:rPr lang="es-ES" altLang="es-MX" dirty="0" err="1">
                <a:solidFill>
                  <a:srgbClr val="000000"/>
                </a:solidFill>
                <a:cs typeface="Times New Roman" panose="02020603050405020304" pitchFamily="18" charset="0"/>
              </a:rPr>
              <a:t>ESCOM</a:t>
            </a:r>
            <a:r>
              <a:rPr lang="es-ES" altLang="es-MX" dirty="0">
                <a:solidFill>
                  <a:srgbClr val="000000"/>
                </a:solidFill>
                <a:cs typeface="Times New Roman" panose="02020603050405020304" pitchFamily="18" charset="0"/>
              </a:rPr>
              <a:t> del </a:t>
            </a:r>
            <a:r>
              <a:rPr lang="es-ES" altLang="es-MX" dirty="0" err="1">
                <a:solidFill>
                  <a:srgbClr val="000000"/>
                </a:solidFill>
                <a:cs typeface="Times New Roman" panose="02020603050405020304" pitchFamily="18" charset="0"/>
              </a:rPr>
              <a:t>IPN</a:t>
            </a:r>
            <a:r>
              <a:rPr lang="es-ES" altLang="es-MX" dirty="0">
                <a:solidFill>
                  <a:srgbClr val="000000"/>
                </a:solidFill>
                <a:cs typeface="Times New Roman" panose="02020603050405020304" pitchFamily="18" charset="0"/>
              </a:rPr>
              <a:t> los estudiantes investigadores desarrollaron varios sistemas de bichos en software y de robots seguidores</a:t>
            </a:r>
          </a:p>
        </p:txBody>
      </p:sp>
      <p:grpSp>
        <p:nvGrpSpPr>
          <p:cNvPr id="4" name="Grupo 3"/>
          <p:cNvGrpSpPr/>
          <p:nvPr/>
        </p:nvGrpSpPr>
        <p:grpSpPr>
          <a:xfrm>
            <a:off x="3106281" y="1005411"/>
            <a:ext cx="1465719" cy="658254"/>
            <a:chOff x="3168070" y="1123409"/>
            <a:chExt cx="1465719" cy="658254"/>
          </a:xfrm>
        </p:grpSpPr>
        <p:pic>
          <p:nvPicPr>
            <p:cNvPr id="5" name="Imagen 4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145715">
              <a:off x="3168070" y="1123409"/>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4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3313930">
              <a:off x="4309862" y="1457737"/>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603526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ángulo 1"/>
          <p:cNvSpPr>
            <a:spLocks noChangeArrowheads="1"/>
          </p:cNvSpPr>
          <p:nvPr/>
        </p:nvSpPr>
        <p:spPr bwMode="auto">
          <a:xfrm>
            <a:off x="0" y="1290637"/>
            <a:ext cx="320468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dirty="0">
                <a:solidFill>
                  <a:srgbClr val="000000"/>
                </a:solidFill>
                <a:cs typeface="Times New Roman" panose="02020603050405020304" pitchFamily="18" charset="0"/>
              </a:rPr>
              <a:t>Perciben su entorno, </a:t>
            </a:r>
          </a:p>
          <a:p>
            <a:endParaRPr lang="es-ES" altLang="es-MX" sz="1400" dirty="0">
              <a:solidFill>
                <a:srgbClr val="000000"/>
              </a:solidFill>
              <a:cs typeface="Times New Roman" panose="02020603050405020304" pitchFamily="18" charset="0"/>
            </a:endParaRPr>
          </a:p>
          <a:p>
            <a:r>
              <a:rPr lang="es-ES" altLang="es-MX" dirty="0">
                <a:solidFill>
                  <a:srgbClr val="000000"/>
                </a:solidFill>
              </a:rPr>
              <a:t>crean una imagen del entorno</a:t>
            </a:r>
            <a:r>
              <a:rPr lang="es-ES" altLang="es-MX" dirty="0">
                <a:solidFill>
                  <a:srgbClr val="000000"/>
                </a:solidFill>
                <a:cs typeface="Times New Roman" panose="02020603050405020304" pitchFamily="18" charset="0"/>
              </a:rPr>
              <a:t>, </a:t>
            </a:r>
          </a:p>
          <a:p>
            <a:endParaRPr lang="es-ES" altLang="es-MX" sz="1400" dirty="0">
              <a:solidFill>
                <a:srgbClr val="000000"/>
              </a:solidFill>
              <a:cs typeface="Times New Roman" panose="02020603050405020304" pitchFamily="18" charset="0"/>
            </a:endParaRPr>
          </a:p>
          <a:p>
            <a:r>
              <a:rPr lang="es-ES" altLang="es-MX" dirty="0">
                <a:cs typeface="Times New Roman" panose="02020603050405020304" pitchFamily="18" charset="0"/>
              </a:rPr>
              <a:t>mantienen la imagen actualizada </a:t>
            </a:r>
          </a:p>
          <a:p>
            <a:endParaRPr lang="es-ES" altLang="es-MX" sz="1400" dirty="0">
              <a:cs typeface="Times New Roman" panose="02020603050405020304" pitchFamily="18" charset="0"/>
            </a:endParaRPr>
          </a:p>
          <a:p>
            <a:r>
              <a:rPr lang="es-ES" altLang="es-MX" dirty="0">
                <a:cs typeface="Times New Roman" panose="02020603050405020304" pitchFamily="18" charset="0"/>
              </a:rPr>
              <a:t>y la utilizan para interactuar y </a:t>
            </a:r>
            <a:r>
              <a:rPr lang="es-ES" altLang="es-MX" b="1" dirty="0">
                <a:cs typeface="Times New Roman" panose="02020603050405020304" pitchFamily="18" charset="0"/>
              </a:rPr>
              <a:t>modificar</a:t>
            </a:r>
            <a:r>
              <a:rPr lang="es-ES" altLang="es-MX" b="1" dirty="0">
                <a:solidFill>
                  <a:srgbClr val="FF0000"/>
                </a:solidFill>
                <a:cs typeface="Times New Roman" panose="02020603050405020304" pitchFamily="18" charset="0"/>
              </a:rPr>
              <a:t> </a:t>
            </a:r>
            <a:r>
              <a:rPr lang="es-ES" altLang="es-MX" dirty="0">
                <a:cs typeface="Times New Roman" panose="02020603050405020304" pitchFamily="18" charset="0"/>
              </a:rPr>
              <a:t>el entorno</a:t>
            </a:r>
          </a:p>
        </p:txBody>
      </p:sp>
      <p:sp>
        <p:nvSpPr>
          <p:cNvPr id="14339" name="Rectángulo 1"/>
          <p:cNvSpPr>
            <a:spLocks noChangeArrowheads="1"/>
          </p:cNvSpPr>
          <p:nvPr/>
        </p:nvSpPr>
        <p:spPr bwMode="auto">
          <a:xfrm>
            <a:off x="0" y="-24794"/>
            <a:ext cx="9144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s-ES" altLang="es-MX" sz="4400" b="1" dirty="0">
                <a:cs typeface="Times New Roman" panose="02020603050405020304" pitchFamily="18" charset="0"/>
              </a:rPr>
              <a:t>Sistemas que  </a:t>
            </a:r>
          </a:p>
          <a:p>
            <a:pPr algn="ctr"/>
            <a:r>
              <a:rPr lang="es-ES" altLang="es-MX" sz="4400" b="1" dirty="0">
                <a:cs typeface="Times New Roman" panose="02020603050405020304" pitchFamily="18" charset="0"/>
              </a:rPr>
              <a:t>interactúan con el entorno</a:t>
            </a:r>
          </a:p>
        </p:txBody>
      </p:sp>
      <p:sp>
        <p:nvSpPr>
          <p:cNvPr id="19" name="Freeform 29"/>
          <p:cNvSpPr>
            <a:spLocks/>
          </p:cNvSpPr>
          <p:nvPr/>
        </p:nvSpPr>
        <p:spPr bwMode="auto">
          <a:xfrm>
            <a:off x="3369403" y="1434536"/>
            <a:ext cx="2958828" cy="1883882"/>
          </a:xfrm>
          <a:custGeom>
            <a:avLst/>
            <a:gdLst>
              <a:gd name="T0" fmla="*/ 4 w 3368"/>
              <a:gd name="T1" fmla="*/ 1 h 1888"/>
              <a:gd name="T2" fmla="*/ 2 w 3368"/>
              <a:gd name="T3" fmla="*/ 0 h 1888"/>
              <a:gd name="T4" fmla="*/ 1 w 3368"/>
              <a:gd name="T5" fmla="*/ 1 h 1888"/>
              <a:gd name="T6" fmla="*/ 1 w 3368"/>
              <a:gd name="T7" fmla="*/ 1 h 1888"/>
              <a:gd name="T8" fmla="*/ 1 w 3368"/>
              <a:gd name="T9" fmla="*/ 1 h 1888"/>
              <a:gd name="T10" fmla="*/ 1 w 3368"/>
              <a:gd name="T11" fmla="*/ 1 h 1888"/>
              <a:gd name="T12" fmla="*/ 1 w 3368"/>
              <a:gd name="T13" fmla="*/ 1 h 1888"/>
              <a:gd name="T14" fmla="*/ 1 w 3368"/>
              <a:gd name="T15" fmla="*/ 1 h 1888"/>
              <a:gd name="T16" fmla="*/ 1 w 3368"/>
              <a:gd name="T17" fmla="*/ 1 h 1888"/>
              <a:gd name="T18" fmla="*/ 1 w 3368"/>
              <a:gd name="T19" fmla="*/ 1 h 1888"/>
              <a:gd name="T20" fmla="*/ 1 w 3368"/>
              <a:gd name="T21" fmla="*/ 1 h 1888"/>
              <a:gd name="T22" fmla="*/ 2 w 3368"/>
              <a:gd name="T23" fmla="*/ 1 h 1888"/>
              <a:gd name="T24" fmla="*/ 2 w 3368"/>
              <a:gd name="T25" fmla="*/ 1 h 1888"/>
              <a:gd name="T26" fmla="*/ 3 w 3368"/>
              <a:gd name="T27" fmla="*/ 1 h 1888"/>
              <a:gd name="T28" fmla="*/ 3 w 3368"/>
              <a:gd name="T29" fmla="*/ 1 h 1888"/>
              <a:gd name="T30" fmla="*/ 3 w 3368"/>
              <a:gd name="T31" fmla="*/ 1 h 1888"/>
              <a:gd name="T32" fmla="*/ 4 w 3368"/>
              <a:gd name="T33" fmla="*/ 1 h 1888"/>
              <a:gd name="T34" fmla="*/ 7 w 3368"/>
              <a:gd name="T35" fmla="*/ 1 h 1888"/>
              <a:gd name="T36" fmla="*/ 8 w 3368"/>
              <a:gd name="T37" fmla="*/ 1 h 1888"/>
              <a:gd name="T38" fmla="*/ 6 w 3368"/>
              <a:gd name="T39" fmla="*/ 1 h 1888"/>
              <a:gd name="T40" fmla="*/ 6 w 3368"/>
              <a:gd name="T41" fmla="*/ 1 h 1888"/>
              <a:gd name="T42" fmla="*/ 5 w 3368"/>
              <a:gd name="T43" fmla="*/ 1 h 1888"/>
              <a:gd name="T44" fmla="*/ 5 w 3368"/>
              <a:gd name="T45" fmla="*/ 1 h 1888"/>
              <a:gd name="T46" fmla="*/ 5 w 3368"/>
              <a:gd name="T47" fmla="*/ 1 h 1888"/>
              <a:gd name="T48" fmla="*/ 5 w 3368"/>
              <a:gd name="T49" fmla="*/ 1 h 1888"/>
              <a:gd name="T50" fmla="*/ 4 w 3368"/>
              <a:gd name="T51" fmla="*/ 1 h 1888"/>
              <a:gd name="T52" fmla="*/ 4 w 3368"/>
              <a:gd name="T53" fmla="*/ 1 h 188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68" h="1888">
                <a:moveTo>
                  <a:pt x="1608" y="300"/>
                </a:moveTo>
                <a:cubicBezTo>
                  <a:pt x="877" y="28"/>
                  <a:pt x="1187" y="110"/>
                  <a:pt x="693" y="0"/>
                </a:cubicBezTo>
                <a:cubicBezTo>
                  <a:pt x="538" y="133"/>
                  <a:pt x="482" y="239"/>
                  <a:pt x="378" y="405"/>
                </a:cubicBezTo>
                <a:cubicBezTo>
                  <a:pt x="329" y="484"/>
                  <a:pt x="312" y="621"/>
                  <a:pt x="243" y="690"/>
                </a:cubicBezTo>
                <a:cubicBezTo>
                  <a:pt x="230" y="703"/>
                  <a:pt x="212" y="708"/>
                  <a:pt x="198" y="720"/>
                </a:cubicBezTo>
                <a:cubicBezTo>
                  <a:pt x="107" y="798"/>
                  <a:pt x="176" y="767"/>
                  <a:pt x="93" y="795"/>
                </a:cubicBezTo>
                <a:cubicBezTo>
                  <a:pt x="0" y="1075"/>
                  <a:pt x="273" y="1130"/>
                  <a:pt x="423" y="1230"/>
                </a:cubicBezTo>
                <a:cubicBezTo>
                  <a:pt x="388" y="1253"/>
                  <a:pt x="327" y="1292"/>
                  <a:pt x="303" y="1320"/>
                </a:cubicBezTo>
                <a:cubicBezTo>
                  <a:pt x="295" y="1329"/>
                  <a:pt x="274" y="1422"/>
                  <a:pt x="273" y="1425"/>
                </a:cubicBezTo>
                <a:cubicBezTo>
                  <a:pt x="283" y="1465"/>
                  <a:pt x="283" y="1509"/>
                  <a:pt x="303" y="1545"/>
                </a:cubicBezTo>
                <a:cubicBezTo>
                  <a:pt x="336" y="1607"/>
                  <a:pt x="421" y="1652"/>
                  <a:pt x="483" y="1680"/>
                </a:cubicBezTo>
                <a:cubicBezTo>
                  <a:pt x="586" y="1727"/>
                  <a:pt x="692" y="1750"/>
                  <a:pt x="798" y="1785"/>
                </a:cubicBezTo>
                <a:cubicBezTo>
                  <a:pt x="854" y="1804"/>
                  <a:pt x="906" y="1830"/>
                  <a:pt x="963" y="1845"/>
                </a:cubicBezTo>
                <a:cubicBezTo>
                  <a:pt x="1031" y="1863"/>
                  <a:pt x="1103" y="1863"/>
                  <a:pt x="1173" y="1875"/>
                </a:cubicBezTo>
                <a:cubicBezTo>
                  <a:pt x="1279" y="1856"/>
                  <a:pt x="1425" y="1888"/>
                  <a:pt x="1488" y="1800"/>
                </a:cubicBezTo>
                <a:cubicBezTo>
                  <a:pt x="1503" y="1779"/>
                  <a:pt x="1494" y="1749"/>
                  <a:pt x="1503" y="1725"/>
                </a:cubicBezTo>
                <a:cubicBezTo>
                  <a:pt x="1548" y="1606"/>
                  <a:pt x="1637" y="1564"/>
                  <a:pt x="1773" y="1545"/>
                </a:cubicBezTo>
                <a:cubicBezTo>
                  <a:pt x="2278" y="1474"/>
                  <a:pt x="2793" y="1499"/>
                  <a:pt x="3303" y="1485"/>
                </a:cubicBezTo>
                <a:cubicBezTo>
                  <a:pt x="3323" y="1475"/>
                  <a:pt x="3368" y="1477"/>
                  <a:pt x="3363" y="1455"/>
                </a:cubicBezTo>
                <a:cubicBezTo>
                  <a:pt x="3323" y="1270"/>
                  <a:pt x="3223" y="1082"/>
                  <a:pt x="3063" y="975"/>
                </a:cubicBezTo>
                <a:cubicBezTo>
                  <a:pt x="3044" y="919"/>
                  <a:pt x="3045" y="903"/>
                  <a:pt x="2988" y="855"/>
                </a:cubicBezTo>
                <a:cubicBezTo>
                  <a:pt x="2702" y="614"/>
                  <a:pt x="2813" y="715"/>
                  <a:pt x="2418" y="630"/>
                </a:cubicBezTo>
                <a:cubicBezTo>
                  <a:pt x="2322" y="609"/>
                  <a:pt x="2228" y="580"/>
                  <a:pt x="2133" y="555"/>
                </a:cubicBezTo>
                <a:cubicBezTo>
                  <a:pt x="2108" y="540"/>
                  <a:pt x="2066" y="538"/>
                  <a:pt x="2058" y="510"/>
                </a:cubicBezTo>
                <a:cubicBezTo>
                  <a:pt x="2033" y="418"/>
                  <a:pt x="2101" y="301"/>
                  <a:pt x="2043" y="225"/>
                </a:cubicBezTo>
                <a:cubicBezTo>
                  <a:pt x="2006" y="177"/>
                  <a:pt x="1923" y="246"/>
                  <a:pt x="1863" y="255"/>
                </a:cubicBezTo>
                <a:cubicBezTo>
                  <a:pt x="1796" y="266"/>
                  <a:pt x="1366" y="252"/>
                  <a:pt x="1608" y="300"/>
                </a:cubicBezTo>
                <a:close/>
              </a:path>
            </a:pathLst>
          </a:custGeom>
          <a:solidFill>
            <a:schemeClr val="accent2">
              <a:lumMod val="60000"/>
              <a:lumOff val="40000"/>
            </a:schemeClr>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20" name="Text Box 28"/>
          <p:cNvSpPr txBox="1">
            <a:spLocks noChangeArrowheads="1"/>
          </p:cNvSpPr>
          <p:nvPr/>
        </p:nvSpPr>
        <p:spPr bwMode="auto">
          <a:xfrm>
            <a:off x="3695444" y="1922474"/>
            <a:ext cx="4675978" cy="711729"/>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b="1" dirty="0">
                <a:latin typeface="Courier" charset="0"/>
                <a:ea typeface="Arial Unicode MS" panose="020B0604020202020204" pitchFamily="34" charset="-128"/>
                <a:cs typeface="Arial Unicode MS" panose="020B0604020202020204" pitchFamily="34" charset="-128"/>
              </a:rPr>
              <a:t>Imagen del entorno</a:t>
            </a:r>
            <a:endParaRPr lang="es-MX" altLang="es-MX" dirty="0">
              <a:ea typeface="Arial Unicode MS" panose="020B0604020202020204" pitchFamily="34" charset="-128"/>
              <a:cs typeface="Times New Roman" panose="02020603050405020304" pitchFamily="18" charset="0"/>
            </a:endParaRPr>
          </a:p>
        </p:txBody>
      </p:sp>
      <p:sp>
        <p:nvSpPr>
          <p:cNvPr id="21" name="Line 26"/>
          <p:cNvSpPr>
            <a:spLocks noChangeShapeType="1"/>
          </p:cNvSpPr>
          <p:nvPr/>
        </p:nvSpPr>
        <p:spPr bwMode="auto">
          <a:xfrm flipV="1">
            <a:off x="4217167" y="3312296"/>
            <a:ext cx="0" cy="557643"/>
          </a:xfrm>
          <a:prstGeom prst="line">
            <a:avLst/>
          </a:prstGeom>
          <a:noFill/>
          <a:ln w="25400">
            <a:solidFill>
              <a:schemeClr val="tx1"/>
            </a:solidFill>
            <a:round/>
            <a:headEnd type="triangle"/>
            <a:tailEnd type="triangle" w="med" len="med"/>
          </a:ln>
          <a:extLst>
            <a:ext uri="{909E8E84-426E-40DD-AFC4-6F175D3DCCD1}">
              <a14:hiddenFill xmlns:a14="http://schemas.microsoft.com/office/drawing/2010/main">
                <a:noFill/>
              </a14:hiddenFill>
            </a:ext>
          </a:extLst>
        </p:spPr>
        <p:txBody>
          <a:bodyPr/>
          <a:lstStyle/>
          <a:p>
            <a:pPr>
              <a:defRPr/>
            </a:pPr>
            <a:endParaRPr lang="es-MX"/>
          </a:p>
        </p:txBody>
      </p:sp>
      <p:sp>
        <p:nvSpPr>
          <p:cNvPr id="22" name="Text Box 25"/>
          <p:cNvSpPr txBox="1">
            <a:spLocks noChangeArrowheads="1"/>
          </p:cNvSpPr>
          <p:nvPr/>
        </p:nvSpPr>
        <p:spPr bwMode="auto">
          <a:xfrm>
            <a:off x="5325651" y="2931364"/>
            <a:ext cx="1244392" cy="616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1400" b="1" dirty="0">
                <a:ea typeface="Arial Unicode MS" panose="020B0604020202020204" pitchFamily="34" charset="-128"/>
                <a:cs typeface="Arial Unicode MS" panose="020B0604020202020204" pitchFamily="34" charset="-128"/>
              </a:rPr>
              <a:t>A[R]</a:t>
            </a:r>
            <a:endParaRPr lang="en-US" altLang="es-MX" sz="1400" dirty="0">
              <a:ea typeface="Arial Unicode MS" panose="020B0604020202020204" pitchFamily="34" charset="-128"/>
              <a:cs typeface="Times New Roman" panose="02020603050405020304" pitchFamily="18" charset="0"/>
            </a:endParaRPr>
          </a:p>
        </p:txBody>
      </p:sp>
      <p:sp>
        <p:nvSpPr>
          <p:cNvPr id="23" name="Text Box 31"/>
          <p:cNvSpPr txBox="1">
            <a:spLocks noChangeArrowheads="1"/>
          </p:cNvSpPr>
          <p:nvPr/>
        </p:nvSpPr>
        <p:spPr bwMode="auto">
          <a:xfrm>
            <a:off x="3695452" y="5660882"/>
            <a:ext cx="521715" cy="52829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b="1" dirty="0">
                <a:ea typeface="Arial Unicode MS" panose="020B0604020202020204" pitchFamily="34" charset="-128"/>
                <a:cs typeface="Arial Unicode MS" panose="020B0604020202020204" pitchFamily="34" charset="-128"/>
              </a:rPr>
              <a:t>A</a:t>
            </a:r>
            <a:endParaRPr lang="en-US" altLang="es-MX" dirty="0">
              <a:ea typeface="Arial Unicode MS" panose="020B0604020202020204" pitchFamily="34" charset="-128"/>
              <a:cs typeface="Arial Unicode MS" panose="020B0604020202020204" pitchFamily="34" charset="-128"/>
            </a:endParaRPr>
          </a:p>
          <a:p>
            <a:pPr>
              <a:defRPr/>
            </a:pPr>
            <a:endParaRPr lang="en-US" altLang="es-MX" dirty="0">
              <a:ea typeface="Arial Unicode MS" panose="020B0604020202020204" pitchFamily="34" charset="-128"/>
              <a:cs typeface="Times New Roman" panose="02020603050405020304" pitchFamily="18" charset="0"/>
            </a:endParaRPr>
          </a:p>
        </p:txBody>
      </p:sp>
      <p:sp>
        <p:nvSpPr>
          <p:cNvPr id="24" name="Text Box 30"/>
          <p:cNvSpPr txBox="1">
            <a:spLocks noChangeArrowheads="1"/>
          </p:cNvSpPr>
          <p:nvPr/>
        </p:nvSpPr>
        <p:spPr bwMode="auto">
          <a:xfrm>
            <a:off x="6825736" y="5660882"/>
            <a:ext cx="521715" cy="6163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b="1" dirty="0">
                <a:ea typeface="Arial Unicode MS" panose="020B0604020202020204" pitchFamily="34" charset="-128"/>
                <a:cs typeface="Arial Unicode MS" panose="020B0604020202020204" pitchFamily="34" charset="-128"/>
              </a:rPr>
              <a:t>R</a:t>
            </a:r>
            <a:endParaRPr lang="en-US" altLang="es-MX" dirty="0">
              <a:ea typeface="Arial Unicode MS" panose="020B0604020202020204" pitchFamily="34" charset="-128"/>
              <a:cs typeface="Times New Roman" panose="02020603050405020304" pitchFamily="18" charset="0"/>
            </a:endParaRPr>
          </a:p>
        </p:txBody>
      </p:sp>
      <p:sp>
        <p:nvSpPr>
          <p:cNvPr id="25" name="Oval 45"/>
          <p:cNvSpPr>
            <a:spLocks noChangeArrowheads="1"/>
          </p:cNvSpPr>
          <p:nvPr/>
        </p:nvSpPr>
        <p:spPr bwMode="auto">
          <a:xfrm>
            <a:off x="4009116" y="3943628"/>
            <a:ext cx="461365" cy="402975"/>
          </a:xfrm>
          <a:prstGeom prst="ellipse">
            <a:avLst/>
          </a:prstGeom>
          <a:solidFill>
            <a:srgbClr val="FFFFFF"/>
          </a:solidFill>
          <a:ln w="9525">
            <a:solidFill>
              <a:schemeClr val="tx1"/>
            </a:soli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26" name="Line 44"/>
          <p:cNvSpPr>
            <a:spLocks noChangeShapeType="1"/>
          </p:cNvSpPr>
          <p:nvPr/>
        </p:nvSpPr>
        <p:spPr bwMode="auto">
          <a:xfrm>
            <a:off x="4239797" y="4351080"/>
            <a:ext cx="0" cy="67610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7" name="Line 43"/>
          <p:cNvSpPr>
            <a:spLocks noChangeShapeType="1"/>
          </p:cNvSpPr>
          <p:nvPr/>
        </p:nvSpPr>
        <p:spPr bwMode="auto">
          <a:xfrm flipH="1">
            <a:off x="4009116" y="4619730"/>
            <a:ext cx="230681" cy="1343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8" name="Line 42"/>
          <p:cNvSpPr>
            <a:spLocks noChangeShapeType="1"/>
          </p:cNvSpPr>
          <p:nvPr/>
        </p:nvSpPr>
        <p:spPr bwMode="auto">
          <a:xfrm>
            <a:off x="4239797" y="4619730"/>
            <a:ext cx="230684" cy="13432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29" name="Line 41"/>
          <p:cNvSpPr>
            <a:spLocks noChangeShapeType="1"/>
          </p:cNvSpPr>
          <p:nvPr/>
        </p:nvSpPr>
        <p:spPr bwMode="auto">
          <a:xfrm>
            <a:off x="4239797" y="487047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0" name="Line 40"/>
          <p:cNvSpPr>
            <a:spLocks noChangeShapeType="1"/>
          </p:cNvSpPr>
          <p:nvPr/>
        </p:nvSpPr>
        <p:spPr bwMode="auto">
          <a:xfrm flipH="1">
            <a:off x="3960912" y="5000320"/>
            <a:ext cx="275443" cy="2999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1" name="Line 39"/>
          <p:cNvSpPr>
            <a:spLocks noChangeShapeType="1"/>
          </p:cNvSpPr>
          <p:nvPr/>
        </p:nvSpPr>
        <p:spPr bwMode="auto">
          <a:xfrm>
            <a:off x="4236355" y="5000320"/>
            <a:ext cx="137721" cy="29999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MX"/>
          </a:p>
        </p:txBody>
      </p:sp>
      <p:sp>
        <p:nvSpPr>
          <p:cNvPr id="32" name="Freeform 37"/>
          <p:cNvSpPr>
            <a:spLocks/>
          </p:cNvSpPr>
          <p:nvPr/>
        </p:nvSpPr>
        <p:spPr bwMode="auto">
          <a:xfrm>
            <a:off x="5950977" y="3312296"/>
            <a:ext cx="2996941" cy="2405453"/>
          </a:xfrm>
          <a:custGeom>
            <a:avLst/>
            <a:gdLst>
              <a:gd name="T0" fmla="*/ 0 w 4555"/>
              <a:gd name="T1" fmla="*/ 0 h 3137"/>
              <a:gd name="T2" fmla="*/ 0 w 4555"/>
              <a:gd name="T3" fmla="*/ 0 h 3137"/>
              <a:gd name="T4" fmla="*/ 0 w 4555"/>
              <a:gd name="T5" fmla="*/ 0 h 3137"/>
              <a:gd name="T6" fmla="*/ 0 w 4555"/>
              <a:gd name="T7" fmla="*/ 0 h 3137"/>
              <a:gd name="T8" fmla="*/ 0 w 4555"/>
              <a:gd name="T9" fmla="*/ 0 h 31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55" h="3137">
                <a:moveTo>
                  <a:pt x="1508" y="754"/>
                </a:moveTo>
                <a:cubicBezTo>
                  <a:pt x="2021" y="302"/>
                  <a:pt x="3077" y="0"/>
                  <a:pt x="3499" y="211"/>
                </a:cubicBezTo>
                <a:cubicBezTo>
                  <a:pt x="3921" y="422"/>
                  <a:pt x="4555" y="1569"/>
                  <a:pt x="4042" y="2021"/>
                </a:cubicBezTo>
                <a:cubicBezTo>
                  <a:pt x="3529" y="2473"/>
                  <a:pt x="844" y="3137"/>
                  <a:pt x="422" y="2926"/>
                </a:cubicBezTo>
                <a:cubicBezTo>
                  <a:pt x="0" y="2715"/>
                  <a:pt x="995" y="1206"/>
                  <a:pt x="1508" y="754"/>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33" name="Text Box 36"/>
          <p:cNvSpPr txBox="1">
            <a:spLocks noChangeArrowheads="1"/>
          </p:cNvSpPr>
          <p:nvPr/>
        </p:nvSpPr>
        <p:spPr bwMode="auto">
          <a:xfrm>
            <a:off x="6825739" y="4063162"/>
            <a:ext cx="2075988" cy="557643"/>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b="1" dirty="0">
                <a:latin typeface="Courier" charset="0"/>
                <a:ea typeface="Arial Unicode MS" panose="020B0604020202020204" pitchFamily="34" charset="-128"/>
                <a:cs typeface="Times New Roman" panose="02020603050405020304" pitchFamily="18" charset="0"/>
              </a:rPr>
              <a:t>Entorno</a:t>
            </a:r>
            <a:endParaRPr lang="es-MX" altLang="es-MX" dirty="0">
              <a:ea typeface="Arial Unicode MS" panose="020B0604020202020204" pitchFamily="34" charset="-128"/>
              <a:cs typeface="Times New Roman" panose="02020603050405020304" pitchFamily="18" charset="0"/>
            </a:endParaRPr>
          </a:p>
        </p:txBody>
      </p:sp>
      <p:sp>
        <p:nvSpPr>
          <p:cNvPr id="34" name="Freeform 34"/>
          <p:cNvSpPr>
            <a:spLocks/>
          </p:cNvSpPr>
          <p:nvPr/>
        </p:nvSpPr>
        <p:spPr bwMode="auto">
          <a:xfrm rot="49363">
            <a:off x="5130166" y="4026481"/>
            <a:ext cx="887187" cy="557643"/>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sp>
        <p:nvSpPr>
          <p:cNvPr id="35" name="AutoShape 33"/>
          <p:cNvSpPr>
            <a:spLocks noChangeArrowheads="1"/>
          </p:cNvSpPr>
          <p:nvPr/>
        </p:nvSpPr>
        <p:spPr bwMode="auto">
          <a:xfrm rot="49363">
            <a:off x="5662461" y="4390421"/>
            <a:ext cx="177435" cy="111526"/>
          </a:xfrm>
          <a:prstGeom prst="flowChartConnector">
            <a:avLst/>
          </a:prstGeom>
          <a:solidFill>
            <a:srgbClr val="00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endParaRPr lang="es-MX" altLang="es-MX" sz="3200" b="1">
              <a:solidFill>
                <a:schemeClr val="tx2"/>
              </a:solidFill>
              <a:ea typeface="Arial Unicode MS" panose="020B0604020202020204" pitchFamily="34" charset="-128"/>
              <a:cs typeface="Arial Unicode MS" panose="020B0604020202020204" pitchFamily="34" charset="-128"/>
            </a:endParaRPr>
          </a:p>
        </p:txBody>
      </p:sp>
      <p:sp>
        <p:nvSpPr>
          <p:cNvPr id="65" name="Freeform 68"/>
          <p:cNvSpPr>
            <a:spLocks/>
          </p:cNvSpPr>
          <p:nvPr/>
        </p:nvSpPr>
        <p:spPr bwMode="auto">
          <a:xfrm rot="10800000">
            <a:off x="5153799" y="4752972"/>
            <a:ext cx="769588" cy="461665"/>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0000"/>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wrap="square">
            <a:spAutoFit/>
          </a:bodyPr>
          <a:lstStyle/>
          <a:p>
            <a:pPr>
              <a:defRPr/>
            </a:pPr>
            <a:endParaRPr lang="es-MX" dirty="0">
              <a:solidFill>
                <a:srgbClr val="FF0000"/>
              </a:solidFill>
            </a:endParaRPr>
          </a:p>
        </p:txBody>
      </p:sp>
      <p:grpSp>
        <p:nvGrpSpPr>
          <p:cNvPr id="9" name="Grupo 8"/>
          <p:cNvGrpSpPr/>
          <p:nvPr/>
        </p:nvGrpSpPr>
        <p:grpSpPr>
          <a:xfrm>
            <a:off x="107596" y="5307665"/>
            <a:ext cx="2616863" cy="1322776"/>
            <a:chOff x="347454" y="4484466"/>
            <a:chExt cx="2616863" cy="1322776"/>
          </a:xfrm>
        </p:grpSpPr>
        <p:grpSp>
          <p:nvGrpSpPr>
            <p:cNvPr id="7" name="Grupo 6"/>
            <p:cNvGrpSpPr/>
            <p:nvPr/>
          </p:nvGrpSpPr>
          <p:grpSpPr>
            <a:xfrm>
              <a:off x="449179" y="4692145"/>
              <a:ext cx="2515138" cy="760359"/>
              <a:chOff x="4138275" y="5736694"/>
              <a:chExt cx="2515138" cy="760359"/>
            </a:xfrm>
          </p:grpSpPr>
          <p:sp>
            <p:nvSpPr>
              <p:cNvPr id="36" name="Freeform 68"/>
              <p:cNvSpPr>
                <a:spLocks/>
              </p:cNvSpPr>
              <p:nvPr/>
            </p:nvSpPr>
            <p:spPr bwMode="auto">
              <a:xfrm rot="10800000">
                <a:off x="4962022" y="6132173"/>
                <a:ext cx="421120" cy="364880"/>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wrap="square">
                <a:spAutoFit/>
              </a:bodyPr>
              <a:lstStyle/>
              <a:p>
                <a:pPr>
                  <a:defRPr/>
                </a:pPr>
                <a:endParaRPr lang="es-MX"/>
              </a:p>
            </p:txBody>
          </p:sp>
          <p:sp>
            <p:nvSpPr>
              <p:cNvPr id="38" name="Text Box 70"/>
              <p:cNvSpPr txBox="1">
                <a:spLocks noChangeArrowheads="1"/>
              </p:cNvSpPr>
              <p:nvPr/>
            </p:nvSpPr>
            <p:spPr bwMode="auto">
              <a:xfrm>
                <a:off x="4138275" y="5935384"/>
                <a:ext cx="521715" cy="400110"/>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sz="2000" b="1" dirty="0">
                    <a:ea typeface="Arial Unicode MS" panose="020B0604020202020204" pitchFamily="34" charset="-128"/>
                    <a:cs typeface="Arial Unicode MS" panose="020B0604020202020204" pitchFamily="34" charset="-128"/>
                  </a:rPr>
                  <a:t>A</a:t>
                </a:r>
                <a:endParaRPr lang="en-US" altLang="es-MX" sz="2000" dirty="0">
                  <a:ea typeface="Arial Unicode MS" panose="020B0604020202020204" pitchFamily="34" charset="-128"/>
                  <a:cs typeface="Times New Roman" panose="02020603050405020304" pitchFamily="18" charset="0"/>
                </a:endParaRPr>
              </a:p>
            </p:txBody>
          </p:sp>
          <p:sp>
            <p:nvSpPr>
              <p:cNvPr id="39" name="Text Box 71"/>
              <p:cNvSpPr txBox="1">
                <a:spLocks noChangeArrowheads="1"/>
              </p:cNvSpPr>
              <p:nvPr/>
            </p:nvSpPr>
            <p:spPr bwMode="auto">
              <a:xfrm>
                <a:off x="5770359" y="5889408"/>
                <a:ext cx="883054" cy="461665"/>
              </a:xfrm>
              <a:prstGeom prst="rect">
                <a:avLst/>
              </a:prstGeom>
              <a:no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s-MX" altLang="es-MX" b="1" dirty="0">
                    <a:ea typeface="Arial Unicode MS" panose="020B0604020202020204" pitchFamily="34" charset="-128"/>
                    <a:cs typeface="Arial Unicode MS" panose="020B0604020202020204" pitchFamily="34" charset="-128"/>
                  </a:rPr>
                  <a:t>R</a:t>
                </a:r>
                <a:endParaRPr lang="en-US" altLang="es-MX" dirty="0">
                  <a:ea typeface="Arial Unicode MS" panose="020B0604020202020204" pitchFamily="34" charset="-128"/>
                  <a:cs typeface="Times New Roman" panose="02020603050405020304" pitchFamily="18" charset="0"/>
                </a:endParaRPr>
              </a:p>
            </p:txBody>
          </p:sp>
          <p:sp>
            <p:nvSpPr>
              <p:cNvPr id="64" name="Freeform 34"/>
              <p:cNvSpPr>
                <a:spLocks/>
              </p:cNvSpPr>
              <p:nvPr/>
            </p:nvSpPr>
            <p:spPr bwMode="auto">
              <a:xfrm rot="49363">
                <a:off x="4935017" y="5736694"/>
                <a:ext cx="445296" cy="397381"/>
              </a:xfrm>
              <a:custGeom>
                <a:avLst/>
                <a:gdLst>
                  <a:gd name="T0" fmla="*/ 0 w 422"/>
                  <a:gd name="T1" fmla="*/ 9186698 h 422"/>
                  <a:gd name="T2" fmla="*/ 15748593 w 422"/>
                  <a:gd name="T3" fmla="*/ 1296136 h 422"/>
                  <a:gd name="T4" fmla="*/ 15748593 w 422"/>
                  <a:gd name="T5" fmla="*/ 17071676 h 422"/>
                  <a:gd name="T6" fmla="*/ 0 w 422"/>
                  <a:gd name="T7" fmla="*/ 9186698 h 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422">
                    <a:moveTo>
                      <a:pt x="0" y="211"/>
                    </a:moveTo>
                    <a:cubicBezTo>
                      <a:pt x="0" y="151"/>
                      <a:pt x="302" y="0"/>
                      <a:pt x="362" y="30"/>
                    </a:cubicBezTo>
                    <a:cubicBezTo>
                      <a:pt x="422" y="60"/>
                      <a:pt x="422" y="362"/>
                      <a:pt x="362" y="392"/>
                    </a:cubicBezTo>
                    <a:cubicBezTo>
                      <a:pt x="302" y="422"/>
                      <a:pt x="0" y="271"/>
                      <a:pt x="0" y="211"/>
                    </a:cubicBezTo>
                    <a:close/>
                  </a:path>
                </a:pathLst>
              </a:custGeom>
              <a:solidFill>
                <a:srgbClr val="FFFFFF"/>
              </a:solidFill>
              <a:ln w="9525">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headEnd/>
                <a:tailEnd/>
              </a:ln>
            </p:spPr>
            <p:txBody>
              <a:bodyPr/>
              <a:lstStyle/>
              <a:p>
                <a:pPr>
                  <a:defRPr/>
                </a:pPr>
                <a:endParaRPr lang="es-MX"/>
              </a:p>
            </p:txBody>
          </p:sp>
        </p:grpSp>
        <p:sp>
          <p:nvSpPr>
            <p:cNvPr id="8" name="CuadroTexto 7"/>
            <p:cNvSpPr txBox="1"/>
            <p:nvPr/>
          </p:nvSpPr>
          <p:spPr>
            <a:xfrm>
              <a:off x="347454" y="4484466"/>
              <a:ext cx="2395370" cy="1322776"/>
            </a:xfrm>
            <a:prstGeom prst="rect">
              <a:avLst/>
            </a:prstGeom>
            <a:noFill/>
            <a:ln>
              <a:solidFill>
                <a:schemeClr val="tx1"/>
              </a:solidFill>
            </a:ln>
          </p:spPr>
          <p:txBody>
            <a:bodyPr wrap="square" rtlCol="0">
              <a:spAutoFit/>
            </a:bodyPr>
            <a:lstStyle/>
            <a:p>
              <a:endParaRPr lang="es-MX" dirty="0"/>
            </a:p>
          </p:txBody>
        </p:sp>
      </p:grpSp>
    </p:spTree>
    <p:extLst>
      <p:ext uri="{BB962C8B-B14F-4D97-AF65-F5344CB8AC3E}">
        <p14:creationId xmlns:p14="http://schemas.microsoft.com/office/powerpoint/2010/main" val="21340210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330445" y="5361116"/>
            <a:ext cx="6813555" cy="461665"/>
          </a:xfrm>
          <a:prstGeom prst="rect">
            <a:avLst/>
          </a:prstGeom>
        </p:spPr>
        <p:txBody>
          <a:bodyPr wrap="square">
            <a:spAutoFit/>
          </a:bodyPr>
          <a:lstStyle/>
          <a:p>
            <a:pPr>
              <a:spcAft>
                <a:spcPts val="0"/>
              </a:spcAft>
            </a:pPr>
            <a:r>
              <a:rPr lang="es-MX" u="sng" dirty="0">
                <a:solidFill>
                  <a:srgbClr val="0000FF"/>
                </a:solidFill>
                <a:ea typeface="Times New Roman" panose="02020603050405020304" pitchFamily="18" charset="0"/>
                <a:hlinkClick r:id="rId4"/>
              </a:rPr>
              <a:t>https://www.youtube.com/watch?v=o3IhGZY0TCE</a:t>
            </a:r>
            <a:endParaRPr lang="es-ES" dirty="0">
              <a:ea typeface="Times New Roman" panose="02020603050405020304" pitchFamily="18" charset="0"/>
            </a:endParaRPr>
          </a:p>
        </p:txBody>
      </p:sp>
      <p:pic>
        <p:nvPicPr>
          <p:cNvPr id="6" name="2b 10 Incredible Micro-Robots fra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0"/>
            <a:ext cx="9180911" cy="5361116"/>
          </a:xfrm>
          <a:prstGeom prst="rect">
            <a:avLst/>
          </a:prstGeom>
        </p:spPr>
      </p:pic>
    </p:spTree>
    <p:extLst>
      <p:ext uri="{BB962C8B-B14F-4D97-AF65-F5344CB8AC3E}">
        <p14:creationId xmlns:p14="http://schemas.microsoft.com/office/powerpoint/2010/main" val="28864266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76" y="5425234"/>
            <a:ext cx="9144000" cy="830997"/>
          </a:xfrm>
          <a:prstGeom prst="rect">
            <a:avLst/>
          </a:prstGeom>
        </p:spPr>
        <p:txBody>
          <a:bodyPr wrap="square">
            <a:spAutoFit/>
          </a:bodyPr>
          <a:lstStyle/>
          <a:p>
            <a:pPr algn="r">
              <a:spcAft>
                <a:spcPts val="0"/>
              </a:spcAft>
            </a:pPr>
            <a:r>
              <a:rPr lang="en-US" dirty="0">
                <a:ea typeface="Times New Roman" panose="02020603050405020304" pitchFamily="18" charset="0"/>
              </a:rPr>
              <a:t>Meet the dazzling flying machines of the future _ </a:t>
            </a:r>
            <a:r>
              <a:rPr lang="en-US" dirty="0" err="1">
                <a:ea typeface="Times New Roman" panose="02020603050405020304" pitchFamily="18" charset="0"/>
              </a:rPr>
              <a:t>Raffaello</a:t>
            </a:r>
            <a:r>
              <a:rPr lang="en-US" dirty="0">
                <a:ea typeface="Times New Roman" panose="02020603050405020304" pitchFamily="18" charset="0"/>
              </a:rPr>
              <a:t> </a:t>
            </a:r>
            <a:r>
              <a:rPr lang="en-US" dirty="0" err="1">
                <a:ea typeface="Times New Roman" panose="02020603050405020304" pitchFamily="18" charset="0"/>
              </a:rPr>
              <a:t>D'Andrea</a:t>
            </a:r>
            <a:r>
              <a:rPr lang="es-ES" dirty="0">
                <a:ea typeface="Times New Roman" panose="02020603050405020304" pitchFamily="18" charset="0"/>
              </a:rPr>
              <a:t>min</a:t>
            </a:r>
          </a:p>
          <a:p>
            <a:pPr algn="r">
              <a:spcAft>
                <a:spcPts val="0"/>
              </a:spcAft>
            </a:pPr>
            <a:r>
              <a:rPr lang="es-ES" dirty="0">
                <a:ea typeface="Times New Roman" panose="02020603050405020304" pitchFamily="18" charset="0"/>
                <a:hlinkClick r:id="rId5"/>
              </a:rPr>
              <a:t>https://www.youtube.com/watch?v=RCXGpEmFbOw</a:t>
            </a:r>
            <a:endParaRPr lang="es-ES" dirty="0">
              <a:ea typeface="Times New Roman" panose="02020603050405020304" pitchFamily="18" charset="0"/>
            </a:endParaRPr>
          </a:p>
        </p:txBody>
      </p:sp>
      <p:pic>
        <p:nvPicPr>
          <p:cNvPr id="2" name="8b Meet the dazzling flying machines of the future _ Raffaello D'Andre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1"/>
            <a:ext cx="9115782" cy="5172075"/>
          </a:xfrm>
          <a:prstGeom prst="rect">
            <a:avLst/>
          </a:prstGeom>
        </p:spPr>
      </p:pic>
    </p:spTree>
    <p:extLst>
      <p:ext uri="{BB962C8B-B14F-4D97-AF65-F5344CB8AC3E}">
        <p14:creationId xmlns:p14="http://schemas.microsoft.com/office/powerpoint/2010/main" val="39110666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24496"/>
            <a:ext cx="9144000" cy="4933274"/>
          </a:xfrm>
          <a:prstGeom prst="rect">
            <a:avLst/>
          </a:prstGeom>
        </p:spPr>
        <p:txBody>
          <a:bodyPr wrap="square">
            <a:spAutoFit/>
          </a:bodyPr>
          <a:lstStyle/>
          <a:p>
            <a:pPr lvl="0" algn="ctr">
              <a:lnSpc>
                <a:spcPct val="107000"/>
              </a:lnSpc>
              <a:spcAft>
                <a:spcPts val="0"/>
              </a:spcAft>
              <a:defRPr/>
            </a:pPr>
            <a:r>
              <a:rPr lang="es-ES" sz="5400" b="1" dirty="0" err="1">
                <a:solidFill>
                  <a:prstClr val="black"/>
                </a:solidFill>
                <a:ea typeface="Calibri" panose="020F0502020204030204" pitchFamily="34" charset="0"/>
                <a:cs typeface="Times New Roman" panose="02020603050405020304" pitchFamily="18" charset="0"/>
              </a:rPr>
              <a:t>Sensopsicomotricidad</a:t>
            </a:r>
            <a:endParaRPr lang="es-ES" sz="5400" b="1" dirty="0">
              <a:solidFill>
                <a:prstClr val="black"/>
              </a:solidFill>
              <a:ea typeface="Calibri" panose="020F0502020204030204" pitchFamily="34" charset="0"/>
              <a:cs typeface="Times New Roman" panose="02020603050405020304" pitchFamily="18" charset="0"/>
            </a:endParaRPr>
          </a:p>
          <a:p>
            <a:pPr lvl="0">
              <a:lnSpc>
                <a:spcPct val="107000"/>
              </a:lnSpc>
              <a:spcAft>
                <a:spcPts val="0"/>
              </a:spcAft>
              <a:defRPr/>
            </a:pPr>
            <a:endParaRPr kumimoji="0" lang="es-E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0"/>
              </a:spcAf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Integran  los mecanismos de percepción, integración y análisis de la imagen de la realidad y transformación de esta realidad</a:t>
            </a:r>
            <a:endParaRPr lang="es-ES" sz="3200" dirty="0">
              <a:solidFill>
                <a:prstClr val="black"/>
              </a:solidFill>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lang="es-ES"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Ejemplo</a:t>
            </a:r>
            <a:endParaRPr kumimoji="0" lang="es-E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Videojuegos que aprenden mediante interacción con el usuario</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0"/>
              </a:spcAft>
              <a:defRPr/>
            </a:pPr>
            <a:r>
              <a:rPr kumimoji="0" lang="es-ES" sz="2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ESCOM</a:t>
            </a: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2002 2003 boxeadores</a:t>
            </a: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42244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9025" y="1702536"/>
            <a:ext cx="8733183" cy="3416320"/>
          </a:xfrm>
          <a:prstGeom prst="rect">
            <a:avLst/>
          </a:prstGeom>
        </p:spPr>
        <p:txBody>
          <a:bodyPr wrap="square">
            <a:spAutoFit/>
          </a:bodyPr>
          <a:lstStyle/>
          <a:p>
            <a:r>
              <a:rPr lang="es-MX" dirty="0"/>
              <a:t>Por ejemplo en el caso de un carro autónomo se pueden utilizar mapas satelitales para encontrar el recorrido global, GPS para ubicar la posición especifica y mecanismos de percepción local como láser o cámaras para detectar objetos, entre otros.</a:t>
            </a:r>
          </a:p>
          <a:p>
            <a:r>
              <a:rPr lang="es-MX" dirty="0"/>
              <a:t>Y todo esto se almacena en una imagen de la realidad que esta evolucionando permanentemente y donde los métodos de análisis deben decidir en tiempo real acciones a corto plazo y ejecutarlas y realizar el análisis y planeación de la trayectoria en base a la información global y local</a:t>
            </a:r>
          </a:p>
        </p:txBody>
      </p:sp>
      <p:sp>
        <p:nvSpPr>
          <p:cNvPr id="3" name="Rectángulo 2"/>
          <p:cNvSpPr/>
          <p:nvPr/>
        </p:nvSpPr>
        <p:spPr>
          <a:xfrm>
            <a:off x="0" y="131757"/>
            <a:ext cx="9144001" cy="1200329"/>
          </a:xfrm>
          <a:prstGeom prst="rect">
            <a:avLst/>
          </a:prstGeom>
        </p:spPr>
        <p:txBody>
          <a:bodyPr wrap="square">
            <a:spAutoFit/>
          </a:bodyPr>
          <a:lstStyle/>
          <a:p>
            <a:r>
              <a:rPr lang="es-MX" altLang="es-MX" dirty="0"/>
              <a:t>En este tipo de problemas ya se puede observar que </a:t>
            </a:r>
            <a:r>
              <a:rPr lang="es-MX" altLang="es-MX" b="1" dirty="0"/>
              <a:t>el sistema integra múltiples mecanismos de percepción, representación de la realidad y actuación</a:t>
            </a:r>
          </a:p>
        </p:txBody>
      </p:sp>
    </p:spTree>
    <p:extLst>
      <p:ext uri="{BB962C8B-B14F-4D97-AF65-F5344CB8AC3E}">
        <p14:creationId xmlns:p14="http://schemas.microsoft.com/office/powerpoint/2010/main" val="16500125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1 2xb Evolution of a self-organizing robot soccer te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 y="-1"/>
            <a:ext cx="4896803" cy="2771775"/>
          </a:xfrm>
          <a:prstGeom prst="rect">
            <a:avLst/>
          </a:prstGeom>
        </p:spPr>
      </p:pic>
      <p:pic>
        <p:nvPicPr>
          <p:cNvPr id="3" name="12 2xb Robot generando modelos virtuales de sí mismo">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247197" y="3357561"/>
            <a:ext cx="4896803" cy="2771775"/>
          </a:xfrm>
          <a:prstGeom prst="rect">
            <a:avLst/>
          </a:prstGeom>
        </p:spPr>
      </p:pic>
      <p:sp>
        <p:nvSpPr>
          <p:cNvPr id="4" name="Rectángulo 3"/>
          <p:cNvSpPr/>
          <p:nvPr/>
        </p:nvSpPr>
        <p:spPr>
          <a:xfrm>
            <a:off x="3114676" y="6074131"/>
            <a:ext cx="6029324" cy="783869"/>
          </a:xfrm>
          <a:prstGeom prst="rect">
            <a:avLst/>
          </a:prstGeom>
        </p:spPr>
        <p:txBody>
          <a:bodyPr wrap="square">
            <a:spAutoFit/>
          </a:bodyPr>
          <a:lstStyle/>
          <a:p>
            <a:pPr algn="r">
              <a:lnSpc>
                <a:spcPct val="107000"/>
              </a:lnSpc>
              <a:spcAft>
                <a:spcPts val="0"/>
              </a:spcAft>
            </a:pPr>
            <a:r>
              <a:rPr lang="es-ES" dirty="0">
                <a:ea typeface="Calibri" panose="020F0502020204030204" pitchFamily="34" charset="0"/>
                <a:cs typeface="Times New Roman" panose="02020603050405020304" pitchFamily="18" charset="0"/>
              </a:rPr>
              <a:t>robot generando modelos virtuales de si mismo</a:t>
            </a:r>
            <a:endParaRPr lang="es-MX" dirty="0">
              <a:ea typeface="Calibri" panose="020F0502020204030204" pitchFamily="34" charset="0"/>
              <a:cs typeface="Times New Roman" panose="02020603050405020304" pitchFamily="18" charset="0"/>
            </a:endParaRPr>
          </a:p>
          <a:p>
            <a:pPr algn="r">
              <a:lnSpc>
                <a:spcPct val="107000"/>
              </a:lnSpc>
              <a:spcAft>
                <a:spcPts val="0"/>
              </a:spcAft>
            </a:pPr>
            <a:r>
              <a:rPr lang="es-ES" sz="1800" dirty="0">
                <a:ea typeface="Calibri" panose="020F0502020204030204" pitchFamily="34" charset="0"/>
                <a:cs typeface="Times New Roman" panose="02020603050405020304" pitchFamily="18" charset="0"/>
                <a:hlinkClick r:id="rId8"/>
              </a:rPr>
              <a:t>https://www.youtube.com/watch?v=aFfyo6IdyAI</a:t>
            </a:r>
            <a:endParaRPr lang="es-MX" sz="1800" dirty="0">
              <a:effectLst/>
              <a:ea typeface="Calibri" panose="020F0502020204030204" pitchFamily="34" charset="0"/>
              <a:cs typeface="Times New Roman" panose="02020603050405020304" pitchFamily="18" charset="0"/>
            </a:endParaRPr>
          </a:p>
        </p:txBody>
      </p:sp>
      <p:sp>
        <p:nvSpPr>
          <p:cNvPr id="5" name="Rectángulo 4"/>
          <p:cNvSpPr/>
          <p:nvPr/>
        </p:nvSpPr>
        <p:spPr>
          <a:xfrm>
            <a:off x="4896803" y="-43670"/>
            <a:ext cx="4247197" cy="2727029"/>
          </a:xfrm>
          <a:prstGeom prst="rect">
            <a:avLst/>
          </a:prstGeom>
        </p:spPr>
        <p:txBody>
          <a:bodyPr wrap="square">
            <a:spAutoFit/>
          </a:bodyPr>
          <a:lstStyle/>
          <a:p>
            <a:pPr>
              <a:lnSpc>
                <a:spcPct val="107000"/>
              </a:lnSpc>
              <a:spcAft>
                <a:spcPts val="0"/>
              </a:spcAft>
            </a:pPr>
            <a:r>
              <a:rPr lang="en-US" sz="1600" dirty="0">
                <a:ea typeface="Calibri" panose="020F0502020204030204" pitchFamily="34" charset="0"/>
                <a:cs typeface="Times New Roman" panose="02020603050405020304" pitchFamily="18" charset="0"/>
              </a:rPr>
              <a:t>evolution of a self organizing robot soccer team</a:t>
            </a:r>
            <a:endParaRPr lang="es-MX" sz="1600" dirty="0">
              <a:ea typeface="Calibri" panose="020F0502020204030204" pitchFamily="34" charset="0"/>
              <a:cs typeface="Times New Roman" panose="02020603050405020304" pitchFamily="18" charset="0"/>
            </a:endParaRPr>
          </a:p>
          <a:p>
            <a:pPr>
              <a:lnSpc>
                <a:spcPct val="107000"/>
              </a:lnSpc>
              <a:spcAft>
                <a:spcPts val="0"/>
              </a:spcAft>
            </a:pPr>
            <a:r>
              <a:rPr lang="en-US" sz="1600" dirty="0">
                <a:ea typeface="Calibri" panose="020F0502020204030204" pitchFamily="34" charset="0"/>
                <a:cs typeface="Times New Roman" panose="02020603050405020304" pitchFamily="18" charset="0"/>
              </a:rPr>
              <a:t>“This video shows the evolution of coordinated behavior of simulated robot soccer players. In the simulation, each soccer player is controlled by a neural network. The neural networks are evolved using an evolutionary algorithm, so generation after generation the strategy improves.</a:t>
            </a:r>
            <a:endParaRPr lang="es-MX" sz="1600" dirty="0">
              <a:ea typeface="Calibri" panose="020F0502020204030204" pitchFamily="34" charset="0"/>
              <a:cs typeface="Times New Roman" panose="02020603050405020304" pitchFamily="18" charset="0"/>
            </a:endParaRPr>
          </a:p>
          <a:p>
            <a:pPr>
              <a:lnSpc>
                <a:spcPct val="107000"/>
              </a:lnSpc>
              <a:spcAft>
                <a:spcPts val="0"/>
              </a:spcAft>
            </a:pPr>
            <a:r>
              <a:rPr lang="en-US" sz="1600" dirty="0">
                <a:ea typeface="Calibri" panose="020F0502020204030204" pitchFamily="34" charset="0"/>
                <a:cs typeface="Times New Roman" panose="02020603050405020304" pitchFamily="18" charset="0"/>
              </a:rPr>
              <a:t>The corresponding paper (is) "Evolving neural network controllers for a team of self organizing robots”   2010</a:t>
            </a:r>
            <a:endParaRPr lang="es-MX" sz="1600" dirty="0">
              <a:ea typeface="Calibri" panose="020F0502020204030204" pitchFamily="34" charset="0"/>
              <a:cs typeface="Times New Roman" panose="02020603050405020304" pitchFamily="18" charset="0"/>
            </a:endParaRPr>
          </a:p>
        </p:txBody>
      </p:sp>
      <p:sp>
        <p:nvSpPr>
          <p:cNvPr id="6" name="Rectángulo 5"/>
          <p:cNvSpPr/>
          <p:nvPr/>
        </p:nvSpPr>
        <p:spPr>
          <a:xfrm>
            <a:off x="-2" y="2760644"/>
            <a:ext cx="6457952" cy="783869"/>
          </a:xfrm>
          <a:prstGeom prst="rect">
            <a:avLst/>
          </a:prstGeom>
        </p:spPr>
        <p:txBody>
          <a:bodyPr wrap="square">
            <a:spAutoFit/>
          </a:bodyPr>
          <a:lstStyle/>
          <a:p>
            <a:pPr>
              <a:lnSpc>
                <a:spcPct val="107000"/>
              </a:lnSpc>
              <a:spcAft>
                <a:spcPts val="0"/>
              </a:spcAft>
            </a:pPr>
            <a:r>
              <a:rPr lang="en-US" dirty="0">
                <a:ea typeface="Calibri" panose="020F0502020204030204" pitchFamily="34" charset="0"/>
                <a:cs typeface="Times New Roman" panose="02020603050405020304" pitchFamily="18" charset="0"/>
              </a:rPr>
              <a:t>evolution of a self organizing robot soccer team</a:t>
            </a:r>
          </a:p>
          <a:p>
            <a:pPr>
              <a:lnSpc>
                <a:spcPct val="107000"/>
              </a:lnSpc>
              <a:spcAft>
                <a:spcPts val="0"/>
              </a:spcAft>
            </a:pPr>
            <a:r>
              <a:rPr lang="en-US" sz="1800" dirty="0">
                <a:ea typeface="Calibri" panose="020F0502020204030204" pitchFamily="34" charset="0"/>
                <a:cs typeface="Times New Roman" panose="02020603050405020304" pitchFamily="18" charset="0"/>
                <a:hlinkClick r:id="rId9"/>
              </a:rPr>
              <a:t>www.youtube.com/watch?v=cP035M_w82s</a:t>
            </a:r>
            <a:endParaRPr lang="en-US" sz="1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58340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8438" y="984250"/>
            <a:ext cx="8945562" cy="2169825"/>
          </a:xfrm>
          <a:prstGeom prst="rect">
            <a:avLst/>
          </a:prstGeom>
        </p:spPr>
        <p:txBody>
          <a:bodyPr>
            <a:spAutoFit/>
          </a:bodyPr>
          <a:lstStyle/>
          <a:p>
            <a:pPr defTabSz="685800" eaLnBrk="1" fontAlgn="auto" hangingPunct="1">
              <a:spcBef>
                <a:spcPts val="0"/>
              </a:spcBef>
              <a:spcAft>
                <a:spcPts val="0"/>
              </a:spcAft>
              <a:defRPr/>
            </a:pPr>
            <a:r>
              <a:rPr lang="es-MX" sz="4500" b="1" kern="0" dirty="0">
                <a:solidFill>
                  <a:prstClr val="black"/>
                </a:solidFill>
              </a:rPr>
              <a:t>Sistemas </a:t>
            </a:r>
          </a:p>
          <a:p>
            <a:pPr lvl="2" defTabSz="685800" eaLnBrk="1" fontAlgn="auto" hangingPunct="1">
              <a:spcBef>
                <a:spcPts val="0"/>
              </a:spcBef>
              <a:spcAft>
                <a:spcPts val="0"/>
              </a:spcAft>
              <a:defRPr/>
            </a:pPr>
            <a:r>
              <a:rPr lang="es-MX" sz="4500" b="1" kern="0" dirty="0">
                <a:solidFill>
                  <a:prstClr val="black"/>
                </a:solidFill>
              </a:rPr>
              <a:t>Conscientes </a:t>
            </a:r>
          </a:p>
          <a:p>
            <a:pPr lvl="4" defTabSz="685800" eaLnBrk="1" fontAlgn="auto" hangingPunct="1">
              <a:spcBef>
                <a:spcPts val="0"/>
              </a:spcBef>
              <a:spcAft>
                <a:spcPts val="0"/>
              </a:spcAft>
              <a:defRPr/>
            </a:pPr>
            <a:r>
              <a:rPr lang="es-MX" sz="4500" b="1" kern="0" dirty="0">
                <a:solidFill>
                  <a:prstClr val="black"/>
                </a:solidFill>
              </a:rPr>
              <a:t>de su Entorno</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1228724"/>
            <a:ext cx="9144000" cy="1492524"/>
          </a:xfrm>
          <a:prstGeom prst="rect">
            <a:avLst/>
          </a:prstGeom>
        </p:spPr>
        <p:txBody>
          <a:bodyPr wrap="square">
            <a:spAutoFit/>
          </a:bodyPr>
          <a:lstStyle/>
          <a:p>
            <a:pPr>
              <a:lnSpc>
                <a:spcPct val="107000"/>
              </a:lnSpc>
              <a:spcAft>
                <a:spcPts val="0"/>
              </a:spcAft>
            </a:pPr>
            <a:r>
              <a:rPr lang="es-ES" sz="4400" dirty="0">
                <a:ea typeface="Calibri" panose="020F0502020204030204" pitchFamily="34" charset="0"/>
                <a:cs typeface="Times New Roman" panose="02020603050405020304" pitchFamily="18" charset="0"/>
              </a:rPr>
              <a:t>Redes Neuronales Evolutivas, Matrices Evolutivas, Gramáticas Evolutivas </a:t>
            </a:r>
            <a:endParaRPr lang="es-MX" sz="4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67965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4273221"/>
          </a:xfrm>
          <a:prstGeom prst="rect">
            <a:avLst/>
          </a:prstGeom>
        </p:spPr>
        <p:txBody>
          <a:bodyPr wrap="square">
            <a:spAutoFit/>
          </a:bodyPr>
          <a:lstStyle/>
          <a:p>
            <a:pPr>
              <a:lnSpc>
                <a:spcPct val="107000"/>
              </a:lnSpc>
              <a:spcAft>
                <a:spcPts val="0"/>
              </a:spcAft>
            </a:pPr>
            <a:r>
              <a:rPr lang="es-ES" sz="3200" b="1" dirty="0">
                <a:ea typeface="Calibri" panose="020F0502020204030204" pitchFamily="34" charset="0"/>
                <a:cs typeface="Times New Roman" panose="02020603050405020304" pitchFamily="18" charset="0"/>
              </a:rPr>
              <a:t>Sistema de mimetismo basado en gramática para ocultamiento de información</a:t>
            </a:r>
          </a:p>
          <a:p>
            <a:pPr>
              <a:lnSpc>
                <a:spcPct val="107000"/>
              </a:lnSpc>
              <a:spcAft>
                <a:spcPts val="0"/>
              </a:spcAft>
            </a:pPr>
            <a:r>
              <a:rPr lang="es-ES" sz="3200" dirty="0">
                <a:ea typeface="Calibri" panose="020F0502020204030204" pitchFamily="34" charset="0"/>
                <a:cs typeface="Times New Roman" panose="02020603050405020304" pitchFamily="18" charset="0"/>
              </a:rPr>
              <a:t>Fátima Margarita Lechuga Blanco, Mario César Lima Rodríguez, </a:t>
            </a:r>
            <a:r>
              <a:rPr lang="es-ES" dirty="0" err="1">
                <a:ea typeface="Calibri" panose="020F0502020204030204" pitchFamily="34" charset="0"/>
                <a:cs typeface="Times New Roman" panose="02020603050405020304" pitchFamily="18" charset="0"/>
              </a:rPr>
              <a:t>ESCOM</a:t>
            </a:r>
            <a:r>
              <a:rPr lang="es-ES" dirty="0">
                <a:ea typeface="Calibri" panose="020F0502020204030204" pitchFamily="34" charset="0"/>
                <a:cs typeface="Times New Roman" panose="02020603050405020304" pitchFamily="18" charset="0"/>
              </a:rPr>
              <a:t> del </a:t>
            </a:r>
            <a:r>
              <a:rPr lang="es-ES" dirty="0" err="1">
                <a:ea typeface="Calibri" panose="020F0502020204030204" pitchFamily="34" charset="0"/>
                <a:cs typeface="Times New Roman" panose="02020603050405020304" pitchFamily="18" charset="0"/>
              </a:rPr>
              <a:t>IPN</a:t>
            </a:r>
            <a:r>
              <a:rPr lang="es-ES" dirty="0">
                <a:ea typeface="Calibri" panose="020F0502020204030204" pitchFamily="34" charset="0"/>
                <a:cs typeface="Times New Roman" panose="02020603050405020304" pitchFamily="18" charset="0"/>
              </a:rPr>
              <a:t>, 2002</a:t>
            </a:r>
            <a:endParaRPr lang="es-MX" dirty="0">
              <a:ea typeface="Calibri" panose="020F0502020204030204" pitchFamily="34" charset="0"/>
              <a:cs typeface="Times New Roman" panose="02020603050405020304" pitchFamily="18" charset="0"/>
            </a:endParaRPr>
          </a:p>
          <a:p>
            <a:pPr>
              <a:lnSpc>
                <a:spcPct val="107000"/>
              </a:lnSpc>
              <a:spcAft>
                <a:spcPts val="0"/>
              </a:spcAft>
            </a:pPr>
            <a:endParaRPr lang="es-MX" dirty="0">
              <a:ea typeface="Calibri" panose="020F0502020204030204" pitchFamily="34" charset="0"/>
              <a:cs typeface="Times New Roman" panose="02020603050405020304" pitchFamily="18" charset="0"/>
            </a:endParaRPr>
          </a:p>
          <a:p>
            <a:pPr>
              <a:lnSpc>
                <a:spcPct val="107000"/>
              </a:lnSpc>
              <a:spcAft>
                <a:spcPts val="0"/>
              </a:spcAft>
            </a:pPr>
            <a:r>
              <a:rPr lang="es-MX" dirty="0">
                <a:ea typeface="Calibri" panose="020F0502020204030204" pitchFamily="34" charset="0"/>
                <a:cs typeface="Times New Roman" panose="02020603050405020304" pitchFamily="18" charset="0"/>
              </a:rPr>
              <a:t>Integra un </a:t>
            </a:r>
            <a:r>
              <a:rPr lang="es-ES" dirty="0">
                <a:ea typeface="Calibri" panose="020F0502020204030204" pitchFamily="34" charset="0"/>
                <a:cs typeface="Times New Roman" panose="02020603050405020304" pitchFamily="18" charset="0"/>
              </a:rPr>
              <a:t>generador de oraciones que</a:t>
            </a:r>
          </a:p>
          <a:p>
            <a:pPr>
              <a:lnSpc>
                <a:spcPct val="107000"/>
              </a:lnSpc>
              <a:spcAft>
                <a:spcPts val="0"/>
              </a:spcAft>
            </a:pPr>
            <a:r>
              <a:rPr lang="es-ES" dirty="0">
                <a:ea typeface="Calibri" panose="020F0502020204030204" pitchFamily="34" charset="0"/>
                <a:cs typeface="Times New Roman" panose="02020603050405020304" pitchFamily="18" charset="0"/>
              </a:rPr>
              <a:t>toma múltiples ejemplos de oraciones de la realidad, genera la imagen mediante Matrices Evolutivas y genera nuevas oraciones</a:t>
            </a:r>
          </a:p>
          <a:p>
            <a:pPr lvl="0"/>
            <a:r>
              <a:rPr lang="es-MX" sz="1600" dirty="0">
                <a:solidFill>
                  <a:prstClr val="black"/>
                </a:solidFill>
                <a:hlinkClick r:id="rId2"/>
              </a:rPr>
              <a:t>http://documents.mx/documents/sistema-de-mimetismo-basado-en-gramatica-para-ocultamiento-de-informacion-fatima-margarita-lechuga-blanco-lechugafrescahotmailcom-lechugafrescahotmailcom.html</a:t>
            </a:r>
            <a:endParaRPr lang="es-MX" sz="1600" dirty="0">
              <a:solidFill>
                <a:prstClr val="black"/>
              </a:solidFill>
            </a:endParaRPr>
          </a:p>
        </p:txBody>
      </p:sp>
    </p:spTree>
    <p:extLst>
      <p:ext uri="{BB962C8B-B14F-4D97-AF65-F5344CB8AC3E}">
        <p14:creationId xmlns:p14="http://schemas.microsoft.com/office/powerpoint/2010/main" val="32846206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2550411"/>
            <a:ext cx="9144000" cy="4307589"/>
          </a:xfrm>
          <a:prstGeom prst="rect">
            <a:avLst/>
          </a:prstGeom>
        </p:spPr>
        <p:txBody>
          <a:bodyPr wrap="square">
            <a:spAutoFit/>
          </a:bodyPr>
          <a:lstStyle/>
          <a:p>
            <a:pPr>
              <a:lnSpc>
                <a:spcPct val="107000"/>
              </a:lnSpc>
              <a:spcAft>
                <a:spcPts val="0"/>
              </a:spcAft>
            </a:pPr>
            <a:r>
              <a:rPr lang="en-US" sz="2000" i="1" dirty="0">
                <a:ea typeface="Times New Roman" panose="02020603050405020304" pitchFamily="18" charset="0"/>
                <a:cs typeface="Times New Roman" panose="02020603050405020304" pitchFamily="18" charset="0"/>
              </a:rPr>
              <a:t>Automatic Music Composition with Simple Probabilistic Generative Grammars.</a:t>
            </a:r>
            <a:endParaRPr lang="es-MX" sz="2000" dirty="0">
              <a:ea typeface="Calibri" panose="020F0502020204030204" pitchFamily="34" charset="0"/>
              <a:cs typeface="Times New Roman" panose="02020603050405020304" pitchFamily="18" charset="0"/>
            </a:endParaRPr>
          </a:p>
          <a:p>
            <a:pPr>
              <a:lnSpc>
                <a:spcPct val="107000"/>
              </a:lnSpc>
              <a:spcAft>
                <a:spcPts val="0"/>
              </a:spcAft>
            </a:pPr>
            <a:r>
              <a:rPr lang="es-MX" sz="2000" dirty="0">
                <a:ea typeface="Times New Roman" panose="02020603050405020304" pitchFamily="18" charset="0"/>
                <a:cs typeface="Times New Roman" panose="02020603050405020304" pitchFamily="18" charset="0"/>
              </a:rPr>
              <a:t>Horacio Alberto García Salas, Alexander </a:t>
            </a:r>
            <a:r>
              <a:rPr lang="es-MX" sz="2000" dirty="0" err="1">
                <a:ea typeface="Times New Roman" panose="02020603050405020304" pitchFamily="18" charset="0"/>
                <a:cs typeface="Times New Roman" panose="02020603050405020304" pitchFamily="18" charset="0"/>
              </a:rPr>
              <a:t>Gelbukh</a:t>
            </a:r>
            <a:r>
              <a:rPr lang="es-MX" sz="2000" dirty="0">
                <a:ea typeface="Times New Roman" panose="02020603050405020304" pitchFamily="18" charset="0"/>
                <a:cs typeface="Times New Roman" panose="02020603050405020304" pitchFamily="18" charset="0"/>
              </a:rPr>
              <a:t>, Hiram Calvo, and Fernando Galindo Soria, </a:t>
            </a:r>
            <a:r>
              <a:rPr lang="es-MX" sz="2000" dirty="0" err="1">
                <a:ea typeface="Times New Roman" panose="02020603050405020304" pitchFamily="18" charset="0"/>
                <a:cs typeface="Times New Roman" panose="02020603050405020304" pitchFamily="18" charset="0"/>
              </a:rPr>
              <a:t>Polibits</a:t>
            </a:r>
            <a:r>
              <a:rPr lang="es-MX" sz="2000" dirty="0">
                <a:ea typeface="Times New Roman" panose="02020603050405020304" pitchFamily="18" charset="0"/>
                <a:cs typeface="Times New Roman" panose="02020603050405020304" pitchFamily="18" charset="0"/>
              </a:rPr>
              <a:t> (44) 2011</a:t>
            </a:r>
            <a:endParaRPr lang="es-MX" sz="2000" dirty="0">
              <a:ea typeface="Calibri" panose="020F0502020204030204" pitchFamily="34" charset="0"/>
              <a:cs typeface="Times New Roman" panose="02020603050405020304" pitchFamily="18" charset="0"/>
            </a:endParaRPr>
          </a:p>
          <a:p>
            <a:pPr>
              <a:lnSpc>
                <a:spcPct val="107000"/>
              </a:lnSpc>
              <a:spcAft>
                <a:spcPts val="0"/>
              </a:spcAft>
            </a:pPr>
            <a:r>
              <a:rPr lang="es-MX" sz="1800" u="sng" dirty="0">
                <a:solidFill>
                  <a:srgbClr val="0000FF"/>
                </a:solidFill>
                <a:ea typeface="Times New Roman" panose="02020603050405020304" pitchFamily="18" charset="0"/>
                <a:cs typeface="Times New Roman" panose="02020603050405020304" pitchFamily="18" charset="0"/>
                <a:hlinkClick r:id="rId2"/>
              </a:rPr>
              <a:t>http://www.scielo.org.mx/pdf/poli/n44/n44a10.pdf</a:t>
            </a:r>
            <a:endParaRPr lang="es-MX" sz="1800" dirty="0">
              <a:ea typeface="Calibri" panose="020F0502020204030204" pitchFamily="34" charset="0"/>
              <a:cs typeface="Times New Roman" panose="02020603050405020304" pitchFamily="18" charset="0"/>
            </a:endParaRPr>
          </a:p>
          <a:p>
            <a:pPr>
              <a:lnSpc>
                <a:spcPct val="107000"/>
              </a:lnSpc>
              <a:spcAft>
                <a:spcPts val="0"/>
              </a:spcAft>
            </a:pPr>
            <a:r>
              <a:rPr lang="es-MX" sz="1800" u="sng" dirty="0">
                <a:solidFill>
                  <a:srgbClr val="0000FF"/>
                </a:solidFill>
                <a:ea typeface="Times New Roman" panose="02020603050405020304" pitchFamily="18" charset="0"/>
                <a:cs typeface="Times New Roman" panose="02020603050405020304" pitchFamily="18" charset="0"/>
                <a:hlinkClick r:id="rId3"/>
              </a:rPr>
              <a:t>http://www.scielo.org.mx/scielo.php?script=sci_arttext&amp;pid=S1870-90442011000200010</a:t>
            </a:r>
            <a:endParaRPr lang="es-MX" sz="1800" dirty="0">
              <a:ea typeface="Calibri" panose="020F0502020204030204" pitchFamily="34" charset="0"/>
              <a:cs typeface="Times New Roman" panose="02020603050405020304" pitchFamily="18" charset="0"/>
            </a:endParaRPr>
          </a:p>
          <a:p>
            <a:pPr>
              <a:lnSpc>
                <a:spcPct val="107000"/>
              </a:lnSpc>
              <a:spcAft>
                <a:spcPts val="0"/>
              </a:spcAft>
            </a:pPr>
            <a:r>
              <a:rPr lang="en-US" sz="2000" dirty="0">
                <a:ea typeface="Calibri" panose="020F0502020204030204" pitchFamily="34" charset="0"/>
                <a:cs typeface="Times New Roman" panose="02020603050405020304" pitchFamily="18" charset="0"/>
              </a:rPr>
              <a:t> </a:t>
            </a:r>
            <a:endParaRPr lang="es-MX" sz="2000" dirty="0">
              <a:ea typeface="Calibri" panose="020F0502020204030204" pitchFamily="34" charset="0"/>
              <a:cs typeface="Times New Roman" panose="02020603050405020304" pitchFamily="18" charset="0"/>
            </a:endParaRPr>
          </a:p>
          <a:p>
            <a:pPr>
              <a:lnSpc>
                <a:spcPct val="107000"/>
              </a:lnSpc>
              <a:spcAft>
                <a:spcPts val="0"/>
              </a:spcAft>
            </a:pPr>
            <a:r>
              <a:rPr lang="es-MX" sz="2000" dirty="0">
                <a:ea typeface="Times New Roman" panose="02020603050405020304" pitchFamily="18" charset="0"/>
                <a:cs typeface="Times New Roman" panose="02020603050405020304" pitchFamily="18" charset="0"/>
              </a:rPr>
              <a:t>Horacio Alberto García Salas, “Modelo Generativo de Composición Melódica con Expresividad”</a:t>
            </a:r>
            <a:endParaRPr lang="es-MX" sz="2000" dirty="0">
              <a:ea typeface="Calibri" panose="020F0502020204030204" pitchFamily="34" charset="0"/>
              <a:cs typeface="Times New Roman" panose="02020603050405020304" pitchFamily="18" charset="0"/>
            </a:endParaRPr>
          </a:p>
          <a:p>
            <a:pPr>
              <a:lnSpc>
                <a:spcPct val="107000"/>
              </a:lnSpc>
              <a:spcAft>
                <a:spcPts val="0"/>
              </a:spcAft>
            </a:pPr>
            <a:r>
              <a:rPr lang="es-MX" sz="2000" dirty="0">
                <a:ea typeface="Times New Roman" panose="02020603050405020304" pitchFamily="18" charset="0"/>
                <a:cs typeface="Times New Roman" panose="02020603050405020304" pitchFamily="18" charset="0"/>
              </a:rPr>
              <a:t>Tesis para obtener el Grado de Doctor en Ciencias de la Computación, Laboratorio de Procesamiento de Lenguaje Natural, Centro de Investigación en Computación </a:t>
            </a:r>
            <a:r>
              <a:rPr lang="es-MX" sz="2000" b="1" dirty="0" err="1">
                <a:ea typeface="Times New Roman" panose="02020603050405020304" pitchFamily="18" charset="0"/>
                <a:cs typeface="Times New Roman" panose="02020603050405020304" pitchFamily="18" charset="0"/>
              </a:rPr>
              <a:t>CIC</a:t>
            </a:r>
            <a:r>
              <a:rPr lang="es-MX" sz="2000" dirty="0">
                <a:ea typeface="Times New Roman" panose="02020603050405020304" pitchFamily="18" charset="0"/>
                <a:cs typeface="Times New Roman" panose="02020603050405020304" pitchFamily="18" charset="0"/>
              </a:rPr>
              <a:t>, Instituto Politécnico Nacional </a:t>
            </a:r>
            <a:r>
              <a:rPr lang="es-MX" sz="2000" b="1" dirty="0" err="1">
                <a:ea typeface="Times New Roman" panose="02020603050405020304" pitchFamily="18" charset="0"/>
                <a:cs typeface="Times New Roman" panose="02020603050405020304" pitchFamily="18" charset="0"/>
              </a:rPr>
              <a:t>IPN</a:t>
            </a:r>
            <a:r>
              <a:rPr lang="es-MX" sz="2000" dirty="0">
                <a:ea typeface="Times New Roman" panose="02020603050405020304" pitchFamily="18" charset="0"/>
                <a:cs typeface="Times New Roman" panose="02020603050405020304" pitchFamily="18" charset="0"/>
              </a:rPr>
              <a:t>, México, Mayo del 2012</a:t>
            </a:r>
            <a:endParaRPr lang="es-MX" sz="2000" dirty="0">
              <a:ea typeface="Calibri" panose="020F0502020204030204" pitchFamily="34" charset="0"/>
              <a:cs typeface="Times New Roman" panose="02020603050405020304" pitchFamily="18" charset="0"/>
            </a:endParaRPr>
          </a:p>
          <a:p>
            <a:pPr>
              <a:lnSpc>
                <a:spcPct val="107000"/>
              </a:lnSpc>
              <a:spcAft>
                <a:spcPts val="0"/>
              </a:spcAft>
            </a:pPr>
            <a:r>
              <a:rPr lang="es-MX" sz="1800" u="sng" dirty="0">
                <a:solidFill>
                  <a:srgbClr val="0000FF"/>
                </a:solidFill>
                <a:ea typeface="Times New Roman" panose="02020603050405020304" pitchFamily="18" charset="0"/>
                <a:cs typeface="Times New Roman" panose="02020603050405020304" pitchFamily="18" charset="0"/>
                <a:hlinkClick r:id="rId4"/>
              </a:rPr>
              <a:t>http://www.fgalindosoria.com/informaticos/investigadores/Itztli_(Horacio_Alberto)_Garcia_Salas/PhD/Horacio_Alberto_Garcia_Salas_PhD.pdf</a:t>
            </a:r>
            <a:endParaRPr lang="es-MX" sz="1800" dirty="0">
              <a:effectLst/>
              <a:ea typeface="Calibri" panose="020F0502020204030204" pitchFamily="34" charset="0"/>
              <a:cs typeface="Times New Roman" panose="02020603050405020304" pitchFamily="18" charset="0"/>
            </a:endParaRPr>
          </a:p>
        </p:txBody>
      </p:sp>
      <p:sp>
        <p:nvSpPr>
          <p:cNvPr id="4" name="Rectángulo 3"/>
          <p:cNvSpPr/>
          <p:nvPr/>
        </p:nvSpPr>
        <p:spPr>
          <a:xfrm>
            <a:off x="0" y="0"/>
            <a:ext cx="9144000" cy="1804725"/>
          </a:xfrm>
          <a:prstGeom prst="rect">
            <a:avLst/>
          </a:prstGeom>
        </p:spPr>
        <p:txBody>
          <a:bodyPr wrap="square">
            <a:spAutoFit/>
          </a:bodyPr>
          <a:lstStyle/>
          <a:p>
            <a:pPr>
              <a:lnSpc>
                <a:spcPct val="107000"/>
              </a:lnSpc>
              <a:spcAft>
                <a:spcPts val="0"/>
              </a:spcAft>
            </a:pPr>
            <a:r>
              <a:rPr lang="en-US" sz="2800" b="1" dirty="0" err="1">
                <a:ea typeface="Times New Roman" panose="02020603050405020304" pitchFamily="18" charset="0"/>
                <a:cs typeface="Times New Roman" panose="02020603050405020304" pitchFamily="18" charset="0"/>
              </a:rPr>
              <a:t>Zanya</a:t>
            </a:r>
            <a:r>
              <a:rPr lang="en-US" sz="2800" b="1" dirty="0">
                <a:ea typeface="Times New Roman" panose="02020603050405020304" pitchFamily="18" charset="0"/>
                <a:cs typeface="Times New Roman" panose="02020603050405020304" pitchFamily="18" charset="0"/>
              </a:rPr>
              <a:t>  Compositor </a:t>
            </a:r>
            <a:r>
              <a:rPr lang="es-MX" sz="2800" b="1" dirty="0">
                <a:ea typeface="Times New Roman" panose="02020603050405020304" pitchFamily="18" charset="0"/>
                <a:cs typeface="Times New Roman" panose="02020603050405020304" pitchFamily="18" charset="0"/>
              </a:rPr>
              <a:t>Evolutivo, </a:t>
            </a:r>
            <a:r>
              <a:rPr lang="es-MX" sz="2800" dirty="0">
                <a:ea typeface="Times New Roman" panose="02020603050405020304" pitchFamily="18" charset="0"/>
                <a:cs typeface="Times New Roman" panose="02020603050405020304" pitchFamily="18" charset="0"/>
              </a:rPr>
              <a:t>Horacio Alberto García Salas</a:t>
            </a:r>
            <a:endParaRPr lang="es-MX" sz="2800" b="1" dirty="0">
              <a:ea typeface="Times New Roman" panose="02020603050405020304" pitchFamily="18" charset="0"/>
              <a:cs typeface="Times New Roman" panose="02020603050405020304" pitchFamily="18" charset="0"/>
            </a:endParaRPr>
          </a:p>
          <a:p>
            <a:pPr>
              <a:lnSpc>
                <a:spcPct val="107000"/>
              </a:lnSpc>
              <a:spcAft>
                <a:spcPts val="0"/>
              </a:spcAft>
            </a:pPr>
            <a:r>
              <a:rPr lang="es-ES" sz="2800" dirty="0">
                <a:ea typeface="Calibri" panose="020F0502020204030204" pitchFamily="34" charset="0"/>
                <a:cs typeface="Times New Roman" panose="02020603050405020304" pitchFamily="18" charset="0"/>
              </a:rPr>
              <a:t>evoluciona con los flujos de música </a:t>
            </a:r>
            <a:endParaRPr lang="es-MX" sz="2800" dirty="0">
              <a:ea typeface="Calibri" panose="020F0502020204030204" pitchFamily="34" charset="0"/>
              <a:cs typeface="Times New Roman" panose="02020603050405020304" pitchFamily="18" charset="0"/>
            </a:endParaRPr>
          </a:p>
          <a:p>
            <a:pPr>
              <a:lnSpc>
                <a:spcPct val="107000"/>
              </a:lnSpc>
              <a:spcAft>
                <a:spcPts val="0"/>
              </a:spcAft>
            </a:pPr>
            <a:r>
              <a:rPr lang="es-MX" dirty="0">
                <a:ea typeface="Times New Roman" panose="02020603050405020304" pitchFamily="18" charset="0"/>
                <a:cs typeface="Times New Roman" panose="02020603050405020304" pitchFamily="18" charset="0"/>
              </a:rPr>
              <a:t>Toma música de la red, construye la imagen de la realidad mediante matrices evolutivas y genera nuevas melodías</a:t>
            </a:r>
          </a:p>
        </p:txBody>
      </p:sp>
      <p:sp>
        <p:nvSpPr>
          <p:cNvPr id="5" name="Rectángulo 4"/>
          <p:cNvSpPr/>
          <p:nvPr/>
        </p:nvSpPr>
        <p:spPr>
          <a:xfrm>
            <a:off x="0" y="1673022"/>
            <a:ext cx="9144000" cy="849656"/>
          </a:xfrm>
          <a:prstGeom prst="rect">
            <a:avLst/>
          </a:prstGeom>
        </p:spPr>
        <p:txBody>
          <a:bodyPr wrap="square">
            <a:spAutoFit/>
          </a:bodyPr>
          <a:lstStyle/>
          <a:p>
            <a:pPr>
              <a:lnSpc>
                <a:spcPct val="106000"/>
              </a:lnSpc>
              <a:spcAft>
                <a:spcPts val="0"/>
              </a:spcAft>
            </a:pPr>
            <a:r>
              <a:rPr lang="es-ES" dirty="0">
                <a:solidFill>
                  <a:srgbClr val="000000"/>
                </a:solidFill>
                <a:ea typeface="Calibri" panose="020F0502020204030204" pitchFamily="34" charset="0"/>
                <a:cs typeface="Times New Roman" panose="02020603050405020304" pitchFamily="18" charset="0"/>
              </a:rPr>
              <a:t>Muestra la equivalencia entre matrices estocásticas y gramáticas </a:t>
            </a:r>
            <a:r>
              <a:rPr lang="es-ES" dirty="0" err="1">
                <a:solidFill>
                  <a:srgbClr val="000000"/>
                </a:solidFill>
                <a:ea typeface="Calibri" panose="020F0502020204030204" pitchFamily="34" charset="0"/>
                <a:cs typeface="Times New Roman" panose="02020603050405020304" pitchFamily="18" charset="0"/>
              </a:rPr>
              <a:t>probabilisticas</a:t>
            </a:r>
            <a:endParaRPr lang="es-MX"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31595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8570"/>
            <a:ext cx="2957513" cy="1761753"/>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6901" y="3228570"/>
            <a:ext cx="2884088" cy="1746043"/>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6237" y="3257356"/>
            <a:ext cx="2887763" cy="1717257"/>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6912" y="5017264"/>
            <a:ext cx="6053985" cy="1757608"/>
          </a:xfrm>
          <a:prstGeom prst="rect">
            <a:avLst/>
          </a:prstGeom>
        </p:spPr>
      </p:pic>
      <p:graphicFrame>
        <p:nvGraphicFramePr>
          <p:cNvPr id="8" name="Tabla 7"/>
          <p:cNvGraphicFramePr>
            <a:graphicFrameLocks noGrp="1"/>
          </p:cNvGraphicFramePr>
          <p:nvPr>
            <p:extLst/>
          </p:nvPr>
        </p:nvGraphicFramePr>
        <p:xfrm>
          <a:off x="3021013" y="634676"/>
          <a:ext cx="3346450" cy="2295212"/>
        </p:xfrm>
        <a:graphic>
          <a:graphicData uri="http://schemas.openxmlformats.org/drawingml/2006/table">
            <a:tbl>
              <a:tblPr firstRow="1" firstCol="1" bandRow="1"/>
              <a:tblGrid>
                <a:gridCol w="334645">
                  <a:extLst>
                    <a:ext uri="{9D8B030D-6E8A-4147-A177-3AD203B41FA5}">
                      <a16:colId xmlns:a16="http://schemas.microsoft.com/office/drawing/2014/main" val="1443874276"/>
                    </a:ext>
                  </a:extLst>
                </a:gridCol>
                <a:gridCol w="334645">
                  <a:extLst>
                    <a:ext uri="{9D8B030D-6E8A-4147-A177-3AD203B41FA5}">
                      <a16:colId xmlns:a16="http://schemas.microsoft.com/office/drawing/2014/main" val="1790386840"/>
                    </a:ext>
                  </a:extLst>
                </a:gridCol>
                <a:gridCol w="334645">
                  <a:extLst>
                    <a:ext uri="{9D8B030D-6E8A-4147-A177-3AD203B41FA5}">
                      <a16:colId xmlns:a16="http://schemas.microsoft.com/office/drawing/2014/main" val="2728366713"/>
                    </a:ext>
                  </a:extLst>
                </a:gridCol>
                <a:gridCol w="334645">
                  <a:extLst>
                    <a:ext uri="{9D8B030D-6E8A-4147-A177-3AD203B41FA5}">
                      <a16:colId xmlns:a16="http://schemas.microsoft.com/office/drawing/2014/main" val="1561464181"/>
                    </a:ext>
                  </a:extLst>
                </a:gridCol>
                <a:gridCol w="334645">
                  <a:extLst>
                    <a:ext uri="{9D8B030D-6E8A-4147-A177-3AD203B41FA5}">
                      <a16:colId xmlns:a16="http://schemas.microsoft.com/office/drawing/2014/main" val="271559670"/>
                    </a:ext>
                  </a:extLst>
                </a:gridCol>
                <a:gridCol w="334645">
                  <a:extLst>
                    <a:ext uri="{9D8B030D-6E8A-4147-A177-3AD203B41FA5}">
                      <a16:colId xmlns:a16="http://schemas.microsoft.com/office/drawing/2014/main" val="3308242732"/>
                    </a:ext>
                  </a:extLst>
                </a:gridCol>
                <a:gridCol w="334645">
                  <a:extLst>
                    <a:ext uri="{9D8B030D-6E8A-4147-A177-3AD203B41FA5}">
                      <a16:colId xmlns:a16="http://schemas.microsoft.com/office/drawing/2014/main" val="3165718453"/>
                    </a:ext>
                  </a:extLst>
                </a:gridCol>
                <a:gridCol w="334645">
                  <a:extLst>
                    <a:ext uri="{9D8B030D-6E8A-4147-A177-3AD203B41FA5}">
                      <a16:colId xmlns:a16="http://schemas.microsoft.com/office/drawing/2014/main" val="3213695373"/>
                    </a:ext>
                  </a:extLst>
                </a:gridCol>
                <a:gridCol w="334645">
                  <a:extLst>
                    <a:ext uri="{9D8B030D-6E8A-4147-A177-3AD203B41FA5}">
                      <a16:colId xmlns:a16="http://schemas.microsoft.com/office/drawing/2014/main" val="1042717282"/>
                    </a:ext>
                  </a:extLst>
                </a:gridCol>
                <a:gridCol w="334645">
                  <a:extLst>
                    <a:ext uri="{9D8B030D-6E8A-4147-A177-3AD203B41FA5}">
                      <a16:colId xmlns:a16="http://schemas.microsoft.com/office/drawing/2014/main" val="2225959993"/>
                    </a:ext>
                  </a:extLst>
                </a:gridCol>
              </a:tblGrid>
              <a:tr h="228283">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5201306"/>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4571885"/>
                  </a:ext>
                </a:extLst>
              </a:tr>
              <a:tr h="226060">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7639116"/>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6733394"/>
                  </a:ext>
                </a:extLst>
              </a:tr>
              <a:tr h="240665">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4140883"/>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2398623"/>
                  </a:ext>
                </a:extLst>
              </a:tr>
              <a:tr h="226060">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9732360"/>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9657318"/>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120716"/>
                  </a:ext>
                </a:extLst>
              </a:tr>
              <a:tr h="226060">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2038141"/>
                  </a:ext>
                </a:extLst>
              </a:tr>
            </a:tbl>
          </a:graphicData>
        </a:graphic>
      </p:graphicFrame>
      <p:sp>
        <p:nvSpPr>
          <p:cNvPr id="11" name="Rectángulo 10"/>
          <p:cNvSpPr/>
          <p:nvPr/>
        </p:nvSpPr>
        <p:spPr>
          <a:xfrm>
            <a:off x="6430963" y="558375"/>
            <a:ext cx="2713037" cy="267765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Mapa de ubicación que contiene cuarenta y cinco bichos de cuatro especies diferentes</a:t>
            </a: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2" name="Rectángulo 11"/>
          <p:cNvSpPr/>
          <p:nvPr/>
        </p:nvSpPr>
        <p:spPr>
          <a:xfrm>
            <a:off x="0" y="0"/>
            <a:ext cx="9144000" cy="52225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Ejemplo: bichos que evolucionan en un entorno virtual</a:t>
            </a:r>
            <a:endPar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ángulo 12"/>
          <p:cNvSpPr/>
          <p:nvPr/>
        </p:nvSpPr>
        <p:spPr>
          <a:xfrm>
            <a:off x="56945" y="522259"/>
            <a:ext cx="3027568" cy="256211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Mundo artificial basado en Sistemas Evolutivos</a:t>
            </a:r>
            <a:endParaRPr kumimoji="0" lang="es-MX"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Paola Neri Ortiz </a:t>
            </a:r>
            <a:endParaRPr kumimoji="0" lang="es-MX"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6"/>
              </a:rPr>
              <a:t>página </a:t>
            </a:r>
            <a:r>
              <a:rPr kumimoji="0" lang="es-ES" sz="1800" b="0" i="1"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6"/>
              </a:rPr>
              <a:t>html</a:t>
            </a: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_tradnl"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7"/>
              </a:rPr>
              <a:t>Articulo</a:t>
            </a:r>
            <a:r>
              <a:rPr kumimoji="0" lang="es-ES_tradnl"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8"/>
              </a:rPr>
              <a:t>softwaredebichos.zip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8"/>
              </a:rPr>
              <a:t> programas de bichos en java</a:t>
            </a:r>
            <a:endParaRPr kumimoji="0" lang="es-MX"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32085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148471"/>
            <a:ext cx="9144000" cy="5970865"/>
          </a:xfrm>
          <a:prstGeom prst="rect">
            <a:avLst/>
          </a:prstGeom>
        </p:spPr>
        <p:txBody>
          <a:bodyPr wrap="square">
            <a:spAutoFit/>
          </a:bodyPr>
          <a:lstStyle/>
          <a:p>
            <a:pPr algn="ctr">
              <a:spcAft>
                <a:spcPts val="0"/>
              </a:spcAft>
            </a:pPr>
            <a:r>
              <a:rPr lang="es-ES" sz="3200" b="1" dirty="0">
                <a:solidFill>
                  <a:srgbClr val="FF0000"/>
                </a:solidFill>
                <a:ea typeface="Times New Roman" panose="02020603050405020304" pitchFamily="18" charset="0"/>
              </a:rPr>
              <a:t>Apenas vamos Rumbo a los Sistemas Conscientes</a:t>
            </a:r>
          </a:p>
          <a:p>
            <a:pPr algn="ctr">
              <a:spcAft>
                <a:spcPts val="0"/>
              </a:spcAft>
            </a:pPr>
            <a:r>
              <a:rPr lang="es-ES" sz="2800" dirty="0">
                <a:ea typeface="Times New Roman" panose="02020603050405020304" pitchFamily="18" charset="0"/>
              </a:rPr>
              <a:t>Les llaman conscientes pero aun no lo son</a:t>
            </a:r>
          </a:p>
          <a:p>
            <a:pPr algn="ctr">
              <a:spcAft>
                <a:spcPts val="0"/>
              </a:spcAft>
            </a:pPr>
            <a:endParaRPr lang="es-ES" sz="1000" dirty="0">
              <a:ea typeface="Times New Roman" panose="02020603050405020304" pitchFamily="18" charset="0"/>
            </a:endParaRPr>
          </a:p>
          <a:p>
            <a:pPr algn="ctr">
              <a:spcAft>
                <a:spcPts val="0"/>
              </a:spcAft>
            </a:pPr>
            <a:r>
              <a:rPr lang="es-ES" sz="2800" dirty="0">
                <a:ea typeface="Times New Roman" panose="02020603050405020304" pitchFamily="18" charset="0"/>
              </a:rPr>
              <a:t>Falta un largo camino</a:t>
            </a:r>
          </a:p>
          <a:p>
            <a:pPr algn="ctr">
              <a:spcAft>
                <a:spcPts val="0"/>
              </a:spcAft>
            </a:pPr>
            <a:endParaRPr lang="es-ES" sz="1000" dirty="0">
              <a:ea typeface="Times New Roman" panose="02020603050405020304" pitchFamily="18" charset="0"/>
            </a:endParaRPr>
          </a:p>
          <a:p>
            <a:pPr algn="ctr">
              <a:spcAft>
                <a:spcPts val="0"/>
              </a:spcAft>
            </a:pPr>
            <a:r>
              <a:rPr lang="es-ES" sz="2800" dirty="0">
                <a:ea typeface="Times New Roman" panose="02020603050405020304" pitchFamily="18" charset="0"/>
              </a:rPr>
              <a:t>Actualmente los sistemas que tienen integradas Evolución y afectividad  tienen muchísimas aplicaciones</a:t>
            </a:r>
          </a:p>
          <a:p>
            <a:pPr algn="ctr">
              <a:spcAft>
                <a:spcPts val="0"/>
              </a:spcAft>
            </a:pPr>
            <a:r>
              <a:rPr lang="es-ES" sz="2800" dirty="0">
                <a:ea typeface="Times New Roman" panose="02020603050405020304" pitchFamily="18" charset="0"/>
              </a:rPr>
              <a:t>son un gran negocio y área de investigación</a:t>
            </a:r>
          </a:p>
          <a:p>
            <a:pPr algn="ctr">
              <a:spcAft>
                <a:spcPts val="0"/>
              </a:spcAft>
            </a:pPr>
            <a:endParaRPr lang="es-ES" sz="1000" dirty="0">
              <a:ea typeface="Times New Roman" panose="02020603050405020304" pitchFamily="18" charset="0"/>
            </a:endParaRPr>
          </a:p>
          <a:p>
            <a:pPr algn="ctr">
              <a:spcAft>
                <a:spcPts val="0"/>
              </a:spcAft>
            </a:pPr>
            <a:r>
              <a:rPr lang="es-ES" sz="3000" dirty="0">
                <a:ea typeface="Times New Roman" panose="02020603050405020304" pitchFamily="18" charset="0"/>
              </a:rPr>
              <a:t>Aunque todavía no existan, el desarrollo del área y de las primeras propuestas rumbo a los </a:t>
            </a:r>
          </a:p>
          <a:p>
            <a:pPr algn="ctr">
              <a:spcAft>
                <a:spcPts val="0"/>
              </a:spcAft>
            </a:pPr>
            <a:r>
              <a:rPr lang="es-ES" sz="3000" b="1" dirty="0">
                <a:ea typeface="Times New Roman" panose="02020603050405020304" pitchFamily="18" charset="0"/>
              </a:rPr>
              <a:t>Sistemas Conscientes del Entorno </a:t>
            </a:r>
          </a:p>
          <a:p>
            <a:pPr algn="ctr">
              <a:spcAft>
                <a:spcPts val="0"/>
              </a:spcAft>
            </a:pPr>
            <a:r>
              <a:rPr lang="es-ES" sz="3000" b="1" dirty="0">
                <a:ea typeface="Times New Roman" panose="02020603050405020304" pitchFamily="18" charset="0"/>
              </a:rPr>
              <a:t>Son una gran oportunidad de negocio e investigación</a:t>
            </a:r>
          </a:p>
          <a:p>
            <a:pPr algn="ctr">
              <a:spcAft>
                <a:spcPts val="0"/>
              </a:spcAft>
            </a:pPr>
            <a:r>
              <a:rPr lang="es-ES" sz="3000" dirty="0">
                <a:ea typeface="Times New Roman" panose="02020603050405020304" pitchFamily="18" charset="0"/>
              </a:rPr>
              <a:t>Carros autónomos, limpiadores de casa, asistentes en hospitales y oficinas, juguetes, videojuegos, </a:t>
            </a:r>
            <a:r>
              <a:rPr lang="es-ES" sz="3000" dirty="0" err="1">
                <a:ea typeface="Times New Roman" panose="02020603050405020304" pitchFamily="18" charset="0"/>
              </a:rPr>
              <a:t>etc</a:t>
            </a:r>
            <a:r>
              <a:rPr lang="es-ES" sz="3000" dirty="0">
                <a:ea typeface="Times New Roman" panose="02020603050405020304" pitchFamily="18" charset="0"/>
              </a:rPr>
              <a:t>, etc.</a:t>
            </a:r>
          </a:p>
        </p:txBody>
      </p:sp>
      <p:sp>
        <p:nvSpPr>
          <p:cNvPr id="5" name="Rectángulo 4"/>
          <p:cNvSpPr/>
          <p:nvPr/>
        </p:nvSpPr>
        <p:spPr>
          <a:xfrm>
            <a:off x="0" y="6119336"/>
            <a:ext cx="9144001" cy="523220"/>
          </a:xfrm>
          <a:prstGeom prst="rect">
            <a:avLst/>
          </a:prstGeom>
        </p:spPr>
        <p:txBody>
          <a:bodyPr wrap="square">
            <a:spAutoFit/>
          </a:bodyPr>
          <a:lstStyle/>
          <a:p>
            <a:pPr algn="ctr">
              <a:spcAft>
                <a:spcPts val="0"/>
              </a:spcAft>
            </a:pPr>
            <a:r>
              <a:rPr lang="es-ES" sz="2700" b="1" dirty="0">
                <a:ea typeface="Times New Roman" panose="02020603050405020304" pitchFamily="18" charset="0"/>
              </a:rPr>
              <a:t>Se requiere gente, mucha gente: industriales, investigadores</a:t>
            </a:r>
          </a:p>
        </p:txBody>
      </p:sp>
    </p:spTree>
    <p:extLst>
      <p:ext uri="{BB962C8B-B14F-4D97-AF65-F5344CB8AC3E}">
        <p14:creationId xmlns:p14="http://schemas.microsoft.com/office/powerpoint/2010/main" val="10698362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2383284"/>
            <a:ext cx="9144000" cy="1457167"/>
          </a:xfrm>
        </p:spPr>
        <p:txBody>
          <a:bodyPr/>
          <a:lstStyle/>
          <a:p>
            <a:pPr algn="r" eaLnBrk="1" hangingPunct="1"/>
            <a:r>
              <a:rPr lang="es-ES_tradnl" altLang="es-MX" sz="3200" dirty="0">
                <a:latin typeface="Arial" panose="020B0604020202020204" pitchFamily="34" charset="0"/>
                <a:cs typeface="Arial" panose="020B0604020202020204" pitchFamily="34" charset="0"/>
              </a:rPr>
              <a:t>Fernando Galindo Soria</a:t>
            </a:r>
            <a:br>
              <a:rPr lang="es-ES_tradnl" altLang="es-MX" b="1" u="sng" dirty="0">
                <a:latin typeface="Arial" panose="020B0604020202020204" pitchFamily="34" charset="0"/>
              </a:rPr>
            </a:br>
            <a:r>
              <a:rPr lang="es-ES" altLang="es-MX" sz="4000" b="1" dirty="0">
                <a:hlinkClick r:id="rId2"/>
              </a:rPr>
              <a:t>www.fgalindosoria.com</a:t>
            </a:r>
            <a:r>
              <a:rPr lang="es-MX" altLang="es-MX" sz="4000" b="1" dirty="0"/>
              <a:t> </a:t>
            </a:r>
            <a:r>
              <a:rPr lang="es-ES" altLang="es-MX" sz="4000" b="1" dirty="0"/>
              <a:t>       </a:t>
            </a:r>
            <a:r>
              <a:rPr lang="es-ES" altLang="es-MX" sz="4000" b="1" dirty="0">
                <a:hlinkClick r:id="rId3"/>
              </a:rPr>
              <a:t>fgalindo@ipn.mx</a:t>
            </a:r>
            <a:br>
              <a:rPr lang="es-ES" altLang="es-MX" sz="2400" b="1" dirty="0"/>
            </a:br>
            <a:r>
              <a:rPr lang="es-MX" altLang="es-MX" sz="2400" dirty="0" err="1"/>
              <a:t>Tenayuca</a:t>
            </a:r>
            <a:r>
              <a:rPr lang="es-MX" altLang="es-MX" sz="2400" dirty="0"/>
              <a:t>, Ciudad de México, 15 de Enero del 2017</a:t>
            </a:r>
            <a:endParaRPr lang="es-ES" altLang="es-MX" sz="2400" dirty="0"/>
          </a:p>
        </p:txBody>
      </p:sp>
      <p:grpSp>
        <p:nvGrpSpPr>
          <p:cNvPr id="5123" name="Group 34"/>
          <p:cNvGrpSpPr>
            <a:grpSpLocks/>
          </p:cNvGrpSpPr>
          <p:nvPr/>
        </p:nvGrpSpPr>
        <p:grpSpPr bwMode="auto">
          <a:xfrm>
            <a:off x="394855" y="114300"/>
            <a:ext cx="3332018" cy="2102427"/>
            <a:chOff x="1711" y="2142"/>
            <a:chExt cx="2916" cy="1892"/>
          </a:xfrm>
        </p:grpSpPr>
        <p:sp>
          <p:nvSpPr>
            <p:cNvPr id="5127" name="AutoShape 35"/>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endParaRPr lang="es-MX" altLang="es-MX" sz="2400" b="1">
                <a:solidFill>
                  <a:srgbClr val="000000"/>
                </a:solidFill>
              </a:endParaRPr>
            </a:p>
          </p:txBody>
        </p:sp>
        <p:sp>
          <p:nvSpPr>
            <p:cNvPr id="5128" name="Text Box 36"/>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Evolución</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29" name="Text Box 37"/>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Afectividad</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30" name="Text Box 38"/>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000" b="1" dirty="0">
                  <a:solidFill>
                    <a:srgbClr val="000000"/>
                  </a:solidFill>
                </a:rPr>
                <a:t>Consciencia</a:t>
              </a:r>
              <a:endParaRPr lang="es-ES" altLang="es-MX" sz="2000" dirty="0">
                <a:solidFill>
                  <a:srgbClr val="000000"/>
                </a:solidFill>
              </a:endParaRPr>
            </a:p>
            <a:p>
              <a:pPr>
                <a:spcBef>
                  <a:spcPct val="0"/>
                </a:spcBef>
                <a:buFontTx/>
                <a:buNone/>
              </a:pPr>
              <a:endParaRPr lang="es-ES" altLang="es-MX" sz="2400" dirty="0">
                <a:solidFill>
                  <a:srgbClr val="000000"/>
                </a:solidFill>
                <a:latin typeface="Arial Unicode MS" panose="020B0604020202020204" pitchFamily="34" charset="-128"/>
              </a:endParaRPr>
            </a:p>
          </p:txBody>
        </p:sp>
        <p:sp>
          <p:nvSpPr>
            <p:cNvPr id="5131" name="Text Box 39"/>
            <p:cNvSpPr txBox="1">
              <a:spLocks noChangeArrowheads="1"/>
            </p:cNvSpPr>
            <p:nvPr/>
          </p:nvSpPr>
          <p:spPr bwMode="auto">
            <a:xfrm>
              <a:off x="2810" y="3007"/>
              <a:ext cx="956"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400" b="1" dirty="0">
                  <a:solidFill>
                    <a:srgbClr val="000000"/>
                  </a:solidFill>
                </a:rPr>
                <a:t>  </a:t>
              </a:r>
              <a:r>
                <a:rPr lang="es-ES" altLang="es-MX" sz="2400" b="1" dirty="0" err="1">
                  <a:solidFill>
                    <a:srgbClr val="000000"/>
                  </a:solidFill>
                </a:rPr>
                <a:t>EAC</a:t>
              </a:r>
              <a:endParaRPr lang="es-ES" altLang="es-MX" sz="2400" b="1" dirty="0">
                <a:solidFill>
                  <a:srgbClr val="000000"/>
                </a:solidFill>
              </a:endParaRPr>
            </a:p>
            <a:p>
              <a:pPr>
                <a:spcBef>
                  <a:spcPct val="0"/>
                </a:spcBef>
                <a:buFontTx/>
                <a:buNone/>
              </a:pPr>
              <a:endParaRPr lang="es-ES" altLang="es-MX" sz="2400" b="1" dirty="0">
                <a:solidFill>
                  <a:srgbClr val="000000"/>
                </a:solidFill>
                <a:latin typeface="Arial Unicode MS" panose="020B0604020202020204" pitchFamily="34" charset="-128"/>
              </a:endParaRPr>
            </a:p>
          </p:txBody>
        </p:sp>
      </p:grpSp>
      <p:sp>
        <p:nvSpPr>
          <p:cNvPr id="5124" name="Rectangle 41"/>
          <p:cNvSpPr>
            <a:spLocks noChangeArrowheads="1"/>
          </p:cNvSpPr>
          <p:nvPr/>
        </p:nvSpPr>
        <p:spPr bwMode="auto">
          <a:xfrm>
            <a:off x="394855" y="2184847"/>
            <a:ext cx="3717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ES" altLang="es-MX" sz="2000" dirty="0">
                <a:solidFill>
                  <a:srgbClr val="000000"/>
                </a:solidFill>
                <a:hlinkClick r:id="rId4"/>
              </a:rPr>
              <a:t>http://www.fgalindosoria.com/eac/</a:t>
            </a:r>
            <a:endParaRPr lang="es-ES" altLang="es-MX" sz="2000" dirty="0">
              <a:solidFill>
                <a:srgbClr val="000000"/>
              </a:solidFill>
            </a:endParaRPr>
          </a:p>
        </p:txBody>
      </p:sp>
      <p:sp>
        <p:nvSpPr>
          <p:cNvPr id="5125" name="Rectangle 42"/>
          <p:cNvSpPr>
            <a:spLocks noChangeArrowheads="1"/>
          </p:cNvSpPr>
          <p:nvPr/>
        </p:nvSpPr>
        <p:spPr bwMode="auto">
          <a:xfrm>
            <a:off x="1828800" y="3200400"/>
            <a:ext cx="7162800" cy="175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a:p>
            <a:pPr algn="r" eaLnBrk="1" hangingPunct="1">
              <a:spcBef>
                <a:spcPct val="0"/>
              </a:spcBef>
              <a:buFontTx/>
              <a:buNone/>
            </a:pPr>
            <a:endParaRPr lang="es-MX" altLang="es-MX" sz="1800" b="1">
              <a:solidFill>
                <a:srgbClr val="000000"/>
              </a:solidFill>
            </a:endParaRPr>
          </a:p>
        </p:txBody>
      </p:sp>
      <p:sp>
        <p:nvSpPr>
          <p:cNvPr id="2" name="Rectángulo 1"/>
          <p:cNvSpPr/>
          <p:nvPr/>
        </p:nvSpPr>
        <p:spPr>
          <a:xfrm>
            <a:off x="4373563" y="100012"/>
            <a:ext cx="4572000" cy="2308324"/>
          </a:xfrm>
          <a:prstGeom prst="rect">
            <a:avLst/>
          </a:prstGeom>
        </p:spPr>
        <p:txBody>
          <a:bodyPr>
            <a:spAutoFit/>
          </a:bodyPr>
          <a:lstStyle/>
          <a:p>
            <a:pPr algn="ctr" defTabSz="685800" eaLnBrk="1" fontAlgn="auto" hangingPunct="1">
              <a:spcBef>
                <a:spcPts val="0"/>
              </a:spcBef>
              <a:spcAft>
                <a:spcPts val="0"/>
              </a:spcAft>
              <a:defRPr/>
            </a:pPr>
            <a:r>
              <a:rPr lang="es-MX" sz="4000" b="1" kern="0" dirty="0">
                <a:solidFill>
                  <a:prstClr val="black"/>
                </a:solidFill>
              </a:rPr>
              <a:t>Sistemas Conscientes de su Entorno</a:t>
            </a:r>
          </a:p>
          <a:p>
            <a:pPr algn="ctr" defTabSz="685800" eaLnBrk="1" fontAlgn="auto" hangingPunct="1">
              <a:spcBef>
                <a:spcPts val="0"/>
              </a:spcBef>
              <a:spcAft>
                <a:spcPts val="0"/>
              </a:spcAft>
              <a:defRPr/>
            </a:pPr>
            <a:r>
              <a:rPr lang="es-MX" dirty="0">
                <a:solidFill>
                  <a:prstClr val="black"/>
                </a:solidFill>
                <a:ea typeface="Times New Roman" panose="02020603050405020304" pitchFamily="18" charset="0"/>
              </a:rPr>
              <a:t>(Esquema)</a:t>
            </a:r>
            <a:endParaRPr lang="es-ES" b="1" kern="0" dirty="0">
              <a:solidFill>
                <a:prstClr val="black"/>
              </a:solidFill>
            </a:endParaRPr>
          </a:p>
        </p:txBody>
      </p:sp>
      <p:sp>
        <p:nvSpPr>
          <p:cNvPr id="3" name="Rectángulo 2"/>
          <p:cNvSpPr/>
          <p:nvPr/>
        </p:nvSpPr>
        <p:spPr>
          <a:xfrm>
            <a:off x="0" y="3811012"/>
            <a:ext cx="9144000" cy="3046988"/>
          </a:xfrm>
          <a:prstGeom prst="rect">
            <a:avLst/>
          </a:prstGeom>
        </p:spPr>
        <p:txBody>
          <a:bodyPr wrap="square">
            <a:spAutoFit/>
          </a:bodyPr>
          <a:lstStyle/>
          <a:p>
            <a:pPr algn="just"/>
            <a:r>
              <a:rPr lang="es-MX" kern="0" dirty="0">
                <a:solidFill>
                  <a:prstClr val="black"/>
                </a:solidFill>
              </a:rPr>
              <a:t>Cuando Regina paso por el Zócalo de la Ciudad de México, acompañada por los Cuatro Guardianes de la Tradición, uno de ellos le dijo que fueran a Palacio Nacional, para que tomara posesión de su reino, y ella le contesto que todavía no, que ella no quería ser reina de un pueblo sin conciencia.</a:t>
            </a:r>
          </a:p>
          <a:p>
            <a:pPr algn="r"/>
            <a:r>
              <a:rPr lang="es-ES" dirty="0"/>
              <a:t>Versión libre de un fragmento de </a:t>
            </a:r>
            <a:r>
              <a:rPr lang="es-MX" kern="0" dirty="0">
                <a:solidFill>
                  <a:prstClr val="black"/>
                </a:solidFill>
              </a:rPr>
              <a:t>REGINA de Don Antonio Velasco Piña</a:t>
            </a:r>
          </a:p>
          <a:p>
            <a:pPr algn="r"/>
            <a:r>
              <a:rPr lang="es-MX" dirty="0"/>
              <a:t>Que trata sobre El Despertar de la Conciencia Cósmica y la Percepción de lo Sagrado</a:t>
            </a:r>
          </a:p>
        </p:txBody>
      </p:sp>
    </p:spTree>
    <p:extLst>
      <p:ext uri="{BB962C8B-B14F-4D97-AF65-F5344CB8AC3E}">
        <p14:creationId xmlns:p14="http://schemas.microsoft.com/office/powerpoint/2010/main" val="347807383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ángulo 1"/>
          <p:cNvSpPr>
            <a:spLocks noChangeArrowheads="1"/>
          </p:cNvSpPr>
          <p:nvPr/>
        </p:nvSpPr>
        <p:spPr bwMode="auto">
          <a:xfrm>
            <a:off x="1214438" y="1912938"/>
            <a:ext cx="39290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400" b="1" dirty="0">
                <a:cs typeface="Times New Roman" panose="02020603050405020304" pitchFamily="18" charset="0"/>
              </a:rPr>
              <a:t>A N E X O S</a:t>
            </a:r>
            <a:endParaRPr lang="es-MX" altLang="es-MX" sz="44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ángulo 1"/>
          <p:cNvSpPr>
            <a:spLocks noChangeArrowheads="1"/>
          </p:cNvSpPr>
          <p:nvPr/>
        </p:nvSpPr>
        <p:spPr bwMode="auto">
          <a:xfrm>
            <a:off x="1249363" y="1598613"/>
            <a:ext cx="48418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4400" b="1" dirty="0"/>
              <a:t>Números de Forma</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455613"/>
            <a:ext cx="9256713" cy="1223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defRPr/>
            </a:pPr>
            <a:r>
              <a:rPr lang="es-ES" altLang="es-MX" sz="1050" dirty="0">
                <a:ea typeface="Times New Roman" panose="02020603050405020304" pitchFamily="18" charset="0"/>
              </a:rPr>
              <a:t>Adolfo Guzmán Arenas</a:t>
            </a:r>
            <a:endParaRPr lang="es-ES" altLang="es-MX" sz="1050" dirty="0"/>
          </a:p>
          <a:p>
            <a:pPr>
              <a:defRPr/>
            </a:pPr>
            <a:r>
              <a:rPr lang="es-ES" altLang="es-MX" sz="1050" dirty="0" err="1">
                <a:ea typeface="Times New Roman" panose="02020603050405020304" pitchFamily="18" charset="0"/>
              </a:rPr>
              <a:t>Ph</a:t>
            </a:r>
            <a:r>
              <a:rPr lang="es-ES" altLang="es-MX" sz="1050" dirty="0">
                <a:ea typeface="Times New Roman" panose="02020603050405020304" pitchFamily="18" charset="0"/>
              </a:rPr>
              <a:t>. D in </a:t>
            </a:r>
            <a:r>
              <a:rPr lang="es-ES" altLang="es-MX" sz="1050" dirty="0" err="1">
                <a:ea typeface="Times New Roman" panose="02020603050405020304" pitchFamily="18" charset="0"/>
              </a:rPr>
              <a:t>Computer</a:t>
            </a:r>
            <a:r>
              <a:rPr lang="es-ES" altLang="es-MX" sz="1050" dirty="0">
                <a:ea typeface="Times New Roman" panose="02020603050405020304" pitchFamily="18" charset="0"/>
              </a:rPr>
              <a:t> </a:t>
            </a:r>
            <a:r>
              <a:rPr lang="es-ES" altLang="es-MX" sz="1050" dirty="0" err="1">
                <a:ea typeface="Times New Roman" panose="02020603050405020304" pitchFamily="18" charset="0"/>
              </a:rPr>
              <a:t>Science</a:t>
            </a:r>
            <a:r>
              <a:rPr lang="es-ES" altLang="es-MX" sz="1050" dirty="0">
                <a:ea typeface="Times New Roman" panose="02020603050405020304" pitchFamily="18" charset="0"/>
              </a:rPr>
              <a:t>, </a:t>
            </a:r>
            <a:r>
              <a:rPr lang="es-ES" altLang="es-MX" sz="1050" dirty="0" err="1">
                <a:ea typeface="Times New Roman" panose="02020603050405020304" pitchFamily="18" charset="0"/>
              </a:rPr>
              <a:t>December</a:t>
            </a:r>
            <a:r>
              <a:rPr lang="es-ES" altLang="es-MX" sz="1050" dirty="0">
                <a:ea typeface="Times New Roman" panose="02020603050405020304" pitchFamily="18" charset="0"/>
              </a:rPr>
              <a:t> of 1968, </a:t>
            </a:r>
            <a:r>
              <a:rPr lang="es-ES" altLang="es-MX" sz="1050" dirty="0" err="1">
                <a:ea typeface="Times New Roman" panose="02020603050405020304" pitchFamily="18" charset="0"/>
              </a:rPr>
              <a:t>MIT</a:t>
            </a:r>
            <a:r>
              <a:rPr lang="es-ES" altLang="es-MX" sz="1050" dirty="0">
                <a:ea typeface="Times New Roman" panose="02020603050405020304" pitchFamily="18" charset="0"/>
              </a:rPr>
              <a:t>.</a:t>
            </a:r>
            <a:endParaRPr lang="es-ES" altLang="es-MX" sz="1050" dirty="0"/>
          </a:p>
          <a:p>
            <a:pPr>
              <a:defRPr/>
            </a:pPr>
            <a:r>
              <a:rPr lang="es-ES" altLang="es-MX" sz="1050" dirty="0" err="1">
                <a:ea typeface="Times New Roman" panose="02020603050405020304" pitchFamily="18" charset="0"/>
              </a:rPr>
              <a:t>Computer</a:t>
            </a:r>
            <a:r>
              <a:rPr lang="es-ES" altLang="es-MX" sz="1050" dirty="0">
                <a:ea typeface="Times New Roman" panose="02020603050405020304" pitchFamily="18" charset="0"/>
              </a:rPr>
              <a:t> </a:t>
            </a:r>
            <a:r>
              <a:rPr lang="es-ES" altLang="es-MX" sz="1050" dirty="0" err="1">
                <a:ea typeface="Times New Roman" panose="02020603050405020304" pitchFamily="18" charset="0"/>
              </a:rPr>
              <a:t>Recognition</a:t>
            </a:r>
            <a:r>
              <a:rPr lang="es-ES" altLang="es-MX" sz="1050" dirty="0">
                <a:ea typeface="Times New Roman" panose="02020603050405020304" pitchFamily="18" charset="0"/>
              </a:rPr>
              <a:t> of </a:t>
            </a:r>
            <a:r>
              <a:rPr lang="es-ES" altLang="es-MX" sz="1050" dirty="0" err="1">
                <a:ea typeface="Times New Roman" panose="02020603050405020304" pitchFamily="18" charset="0"/>
              </a:rPr>
              <a:t>Three</a:t>
            </a:r>
            <a:r>
              <a:rPr lang="es-ES" altLang="es-MX" sz="1050" dirty="0">
                <a:ea typeface="Times New Roman" panose="02020603050405020304" pitchFamily="18" charset="0"/>
              </a:rPr>
              <a:t> Dimensional </a:t>
            </a:r>
            <a:r>
              <a:rPr lang="es-ES" altLang="es-MX" sz="1050" dirty="0" err="1">
                <a:ea typeface="Times New Roman" panose="02020603050405020304" pitchFamily="18" charset="0"/>
              </a:rPr>
              <a:t>Objects</a:t>
            </a:r>
            <a:r>
              <a:rPr lang="es-ES" altLang="es-MX" sz="1050" dirty="0">
                <a:ea typeface="Times New Roman" panose="02020603050405020304" pitchFamily="18" charset="0"/>
              </a:rPr>
              <a:t> in a Visual </a:t>
            </a:r>
            <a:r>
              <a:rPr lang="es-ES" altLang="es-MX" sz="1050" dirty="0" err="1">
                <a:ea typeface="Times New Roman" panose="02020603050405020304" pitchFamily="18" charset="0"/>
              </a:rPr>
              <a:t>Scene</a:t>
            </a:r>
            <a:r>
              <a:rPr lang="es-ES" altLang="es-MX" sz="1050" dirty="0">
                <a:ea typeface="Times New Roman" panose="02020603050405020304" pitchFamily="18" charset="0"/>
              </a:rPr>
              <a:t>.</a:t>
            </a:r>
            <a:endParaRPr lang="es-ES" altLang="es-MX" sz="1050" dirty="0"/>
          </a:p>
          <a:p>
            <a:pPr>
              <a:defRPr/>
            </a:pPr>
            <a:r>
              <a:rPr lang="es-ES" altLang="es-MX" sz="1050" dirty="0">
                <a:ea typeface="Times New Roman" panose="02020603050405020304" pitchFamily="18" charset="0"/>
              </a:rPr>
              <a:t>(Reconocimiento por Computadora de Objetos de 3 Dimensiones en un Escenario Visual</a:t>
            </a:r>
            <a:endParaRPr lang="es-ES" altLang="es-MX" sz="1050" dirty="0"/>
          </a:p>
          <a:p>
            <a:pPr>
              <a:defRPr/>
            </a:pPr>
            <a:r>
              <a:rPr lang="es-ES" altLang="es-MX" sz="1050" dirty="0" err="1">
                <a:ea typeface="Times New Roman" panose="02020603050405020304" pitchFamily="18" charset="0"/>
              </a:rPr>
              <a:t>Ph</a:t>
            </a:r>
            <a:r>
              <a:rPr lang="es-ES" altLang="es-MX" sz="1050" dirty="0">
                <a:ea typeface="Times New Roman" panose="02020603050405020304" pitchFamily="18" charset="0"/>
              </a:rPr>
              <a:t>. D. en Ciencias de la Computación, diciembre  de 1968, </a:t>
            </a:r>
            <a:r>
              <a:rPr lang="es-ES" altLang="es-MX" sz="1050" dirty="0" err="1">
                <a:ea typeface="Times New Roman" panose="02020603050405020304" pitchFamily="18" charset="0"/>
              </a:rPr>
              <a:t>MIT</a:t>
            </a:r>
            <a:r>
              <a:rPr lang="es-ES" altLang="es-MX" sz="1050" dirty="0">
                <a:ea typeface="Times New Roman" panose="02020603050405020304" pitchFamily="18" charset="0"/>
              </a:rPr>
              <a:t>.)</a:t>
            </a:r>
            <a:endParaRPr lang="es-ES" altLang="es-MX" sz="1050" dirty="0"/>
          </a:p>
          <a:p>
            <a:pPr>
              <a:defRPr/>
            </a:pPr>
            <a:r>
              <a:rPr lang="es-ES" altLang="es-MX" sz="1050" dirty="0" err="1">
                <a:ea typeface="Times New Roman" panose="02020603050405020304" pitchFamily="18" charset="0"/>
              </a:rPr>
              <a:t>Uploaded</a:t>
            </a:r>
            <a:r>
              <a:rPr lang="es-ES" altLang="es-MX" sz="1050" dirty="0">
                <a:ea typeface="Times New Roman" panose="02020603050405020304" pitchFamily="18" charset="0"/>
              </a:rPr>
              <a:t> </a:t>
            </a:r>
            <a:r>
              <a:rPr lang="es-ES" altLang="es-MX" sz="1050" dirty="0" err="1">
                <a:ea typeface="Times New Roman" panose="02020603050405020304" pitchFamily="18" charset="0"/>
              </a:rPr>
              <a:t>by</a:t>
            </a:r>
            <a:r>
              <a:rPr lang="es-ES" altLang="es-MX" sz="1050" dirty="0">
                <a:ea typeface="Times New Roman" panose="02020603050405020304" pitchFamily="18" charset="0"/>
              </a:rPr>
              <a:t> Adolfo </a:t>
            </a:r>
            <a:r>
              <a:rPr lang="es-ES" altLang="es-MX" sz="1050" dirty="0" err="1">
                <a:ea typeface="Times New Roman" panose="02020603050405020304" pitchFamily="18" charset="0"/>
              </a:rPr>
              <a:t>Guzman</a:t>
            </a:r>
            <a:r>
              <a:rPr lang="es-ES" altLang="es-MX" sz="1050" dirty="0">
                <a:ea typeface="Times New Roman" panose="02020603050405020304" pitchFamily="18" charset="0"/>
              </a:rPr>
              <a:t> Arenas</a:t>
            </a:r>
            <a:endParaRPr lang="es-ES" altLang="es-MX" sz="1050" dirty="0"/>
          </a:p>
          <a:p>
            <a:pPr>
              <a:defRPr/>
            </a:pPr>
            <a:r>
              <a:rPr lang="es-ES" altLang="es-MX" sz="1050" dirty="0">
                <a:ea typeface="Times New Roman" panose="02020603050405020304" pitchFamily="18" charset="0"/>
                <a:hlinkClick r:id="rId2"/>
              </a:rPr>
              <a:t>http://www.academia.edu/504993/19._Computer_recognition_of_three-dimensional_objects_in_a_visual_scene</a:t>
            </a:r>
            <a:endParaRPr lang="es-ES" altLang="es-MX" sz="1050" dirty="0">
              <a:ea typeface="Times New Roman" panose="02020603050405020304" pitchFamily="18" charset="0"/>
            </a:endParaRPr>
          </a:p>
        </p:txBody>
      </p:sp>
      <p:sp>
        <p:nvSpPr>
          <p:cNvPr id="4" name="Rectángulo 3"/>
          <p:cNvSpPr/>
          <p:nvPr/>
        </p:nvSpPr>
        <p:spPr>
          <a:xfrm>
            <a:off x="0" y="5392738"/>
            <a:ext cx="9256713" cy="1384300"/>
          </a:xfrm>
          <a:prstGeom prst="rect">
            <a:avLst/>
          </a:prstGeom>
        </p:spPr>
        <p:txBody>
          <a:bodyPr>
            <a:spAutoFit/>
          </a:bodyPr>
          <a:lstStyle/>
          <a:p>
            <a:pPr>
              <a:defRPr/>
            </a:pPr>
            <a:r>
              <a:rPr lang="en-US" altLang="es-MX" sz="1050" dirty="0">
                <a:ea typeface="Times New Roman" panose="02020603050405020304" pitchFamily="18" charset="0"/>
              </a:rPr>
              <a:t>Shape description and shape similarity measurement for two-dimensional regions</a:t>
            </a:r>
            <a:endParaRPr lang="es-ES" altLang="es-MX" sz="1050" dirty="0"/>
          </a:p>
          <a:p>
            <a:pPr>
              <a:defRPr/>
            </a:pPr>
            <a:r>
              <a:rPr lang="es-ES" altLang="es-MX" sz="1050" dirty="0">
                <a:ea typeface="Times New Roman" panose="02020603050405020304" pitchFamily="18" charset="0"/>
              </a:rPr>
              <a:t>Ernesto </a:t>
            </a:r>
            <a:r>
              <a:rPr lang="es-ES" altLang="es-MX" sz="1050" dirty="0" err="1">
                <a:ea typeface="Times New Roman" panose="02020603050405020304" pitchFamily="18" charset="0"/>
              </a:rPr>
              <a:t>Bribiesca</a:t>
            </a:r>
            <a:r>
              <a:rPr lang="es-ES" altLang="es-MX" sz="1050" dirty="0">
                <a:ea typeface="Times New Roman" panose="02020603050405020304" pitchFamily="18" charset="0"/>
              </a:rPr>
              <a:t> and Adolfo Guzmán Arenas, 1978</a:t>
            </a:r>
            <a:endParaRPr lang="es-ES" altLang="es-MX" sz="1050" dirty="0"/>
          </a:p>
          <a:p>
            <a:pPr>
              <a:defRPr/>
            </a:pPr>
            <a:r>
              <a:rPr lang="es-MX" altLang="es-MX" sz="1050" dirty="0">
                <a:ea typeface="Times New Roman" panose="02020603050405020304" pitchFamily="18" charset="0"/>
                <a:hlinkClick r:id="rId3"/>
              </a:rPr>
              <a:t>http://www.academia.edu/2373106/33._Shape_description_and_shape_similarity_measurement_for_two-dimensional_regions</a:t>
            </a:r>
            <a:endParaRPr lang="es-ES" altLang="es-MX" sz="1050" dirty="0"/>
          </a:p>
          <a:p>
            <a:pPr>
              <a:defRPr/>
            </a:pPr>
            <a:r>
              <a:rPr lang="es-MX" altLang="es-MX" sz="1050" dirty="0">
                <a:ea typeface="Times New Roman" panose="02020603050405020304" pitchFamily="18" charset="0"/>
              </a:rPr>
              <a:t> </a:t>
            </a:r>
          </a:p>
          <a:p>
            <a:pPr>
              <a:defRPr/>
            </a:pPr>
            <a:r>
              <a:rPr lang="es-ES" altLang="es-MX" sz="1050" dirty="0">
                <a:ea typeface="Times New Roman" panose="02020603050405020304" pitchFamily="18" charset="0"/>
              </a:rPr>
              <a:t>Ernesto </a:t>
            </a:r>
            <a:r>
              <a:rPr lang="es-ES" altLang="es-MX" sz="1050" dirty="0" err="1">
                <a:ea typeface="Times New Roman" panose="02020603050405020304" pitchFamily="18" charset="0"/>
              </a:rPr>
              <a:t>Bribiesca</a:t>
            </a:r>
            <a:r>
              <a:rPr lang="es-ES" altLang="es-MX" sz="1050" dirty="0">
                <a:ea typeface="Times New Roman" panose="02020603050405020304" pitchFamily="18" charset="0"/>
              </a:rPr>
              <a:t> and Adolfo Guzmán Arenas, 1978</a:t>
            </a:r>
            <a:endParaRPr lang="es-ES" altLang="es-MX" sz="1050" dirty="0"/>
          </a:p>
          <a:p>
            <a:pPr>
              <a:defRPr/>
            </a:pPr>
            <a:r>
              <a:rPr lang="en-US" altLang="es-MX" sz="1050" dirty="0">
                <a:ea typeface="Times New Roman" panose="02020603050405020304" pitchFamily="18" charset="0"/>
              </a:rPr>
              <a:t>Shape Numbers: A Notation to Describe Pure Form and to Measure Resemblance and Difference in Shape</a:t>
            </a:r>
            <a:endParaRPr lang="es-ES" altLang="es-MX" sz="1050" dirty="0"/>
          </a:p>
          <a:p>
            <a:pPr>
              <a:defRPr/>
            </a:pPr>
            <a:r>
              <a:rPr lang="en-US" altLang="es-MX" sz="1050" dirty="0">
                <a:ea typeface="Times New Roman" panose="02020603050405020304" pitchFamily="18" charset="0"/>
              </a:rPr>
              <a:t>Technical Report PR-78-20 (Orange Series 178), </a:t>
            </a:r>
            <a:r>
              <a:rPr lang="en-US" altLang="es-MX" sz="1050" dirty="0" err="1">
                <a:ea typeface="Times New Roman" panose="02020603050405020304" pitchFamily="18" charset="0"/>
              </a:rPr>
              <a:t>IIMAS</a:t>
            </a:r>
            <a:r>
              <a:rPr lang="en-US" altLang="es-MX" sz="1050" dirty="0">
                <a:ea typeface="Times New Roman" panose="02020603050405020304" pitchFamily="18" charset="0"/>
              </a:rPr>
              <a:t>. In Spanish.</a:t>
            </a:r>
            <a:endParaRPr lang="es-ES" altLang="es-MX" sz="1050" dirty="0"/>
          </a:p>
          <a:p>
            <a:pPr>
              <a:defRPr/>
            </a:pPr>
            <a:r>
              <a:rPr lang="en-US" altLang="es-MX" sz="1050" dirty="0">
                <a:ea typeface="Times New Roman" panose="02020603050405020304" pitchFamily="18" charset="0"/>
                <a:hlinkClick r:id="rId4"/>
              </a:rPr>
              <a:t>http://www.academia.edu/550240/34._Shape_Numbers_A_Notation_to_Describe_Pure_Form_and_to_Measure_Resemblance_and_Difference_in_Shape</a:t>
            </a:r>
            <a:endParaRPr lang="es-ES" altLang="es-MX" sz="1050" dirty="0"/>
          </a:p>
        </p:txBody>
      </p:sp>
      <p:sp>
        <p:nvSpPr>
          <p:cNvPr id="92164" name="Rectángulo 4"/>
          <p:cNvSpPr>
            <a:spLocks noChangeArrowheads="1"/>
          </p:cNvSpPr>
          <p:nvPr/>
        </p:nvSpPr>
        <p:spPr bwMode="auto">
          <a:xfrm>
            <a:off x="0" y="1760538"/>
            <a:ext cx="914400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1000">
                <a:cs typeface="Times New Roman" panose="02020603050405020304" pitchFamily="18" charset="0"/>
              </a:rPr>
              <a:t>Shape Numbers</a:t>
            </a:r>
            <a:endParaRPr lang="es-ES" altLang="es-MX" sz="1000"/>
          </a:p>
          <a:p>
            <a:r>
              <a:rPr lang="en-US" altLang="es-MX" sz="1000">
                <a:cs typeface="Times New Roman" panose="02020603050405020304" pitchFamily="18" charset="0"/>
              </a:rPr>
              <a:t>The theory of shape numbers was proposed by E. Bribiesca and A. Guzman in 1978. </a:t>
            </a:r>
            <a:r>
              <a:rPr lang="es-ES" altLang="es-MX" sz="1000">
                <a:cs typeface="Times New Roman" panose="02020603050405020304" pitchFamily="18" charset="0"/>
              </a:rPr>
              <a:t>The shape number of a curve is derived for two-dimensional (2D) non-intersecting closed curves that are the boundary of simply connected regions. This description is independent of their size, orientation and position, but it depends on their shape. Each curve carries “within it” its own shape number. The order of the shape number indicates the precision with which that number describes the shape of the curve. For a curve, the order of its shape number is the length of the perimeter of a “discrete shape” (a closed curve formed by vertical and horizontal segments, all of equal length) closely corresponding to the curve. A procedure is given that deduces, without table look-up, string matching or correlations , the shape number of any order for an arbitrary curve. To find out how close in shape two curves are, the degree of similarity between them is introduced. Informally speaking, the degree of similarity between the shapes of two curves tells how deep it is necessary to descend into a list of shapes, before being able to differentiate  between the shape of those two curves</a:t>
            </a:r>
            <a:r>
              <a:rPr lang="en-US" altLang="es-MX" sz="1000">
                <a:cs typeface="Times New Roman" panose="02020603050405020304" pitchFamily="18" charset="0"/>
              </a:rPr>
              <a:t>.</a:t>
            </a:r>
            <a:endParaRPr lang="es-ES" altLang="es-MX" sz="1000"/>
          </a:p>
          <a:p>
            <a:r>
              <a:rPr lang="en-US" altLang="es-MX" sz="800">
                <a:cs typeface="Times New Roman" panose="02020603050405020304" pitchFamily="18" charset="0"/>
              </a:rPr>
              <a:t> </a:t>
            </a:r>
            <a:endParaRPr lang="es-ES" altLang="es-MX" sz="800"/>
          </a:p>
          <a:p>
            <a:r>
              <a:rPr lang="en-US" altLang="es-MX" sz="1000">
                <a:cs typeface="Times New Roman" panose="02020603050405020304" pitchFamily="18" charset="0"/>
              </a:rPr>
              <a:t>References:</a:t>
            </a:r>
            <a:endParaRPr lang="es-ES" altLang="es-MX" sz="1000"/>
          </a:p>
          <a:p>
            <a:pPr>
              <a:buFontTx/>
              <a:buChar char="•"/>
            </a:pPr>
            <a:r>
              <a:rPr lang="en-US" altLang="es-MX" sz="1000">
                <a:cs typeface="Times New Roman" panose="02020603050405020304" pitchFamily="18" charset="0"/>
              </a:rPr>
              <a:t>Bribiesca E. and Guzmán A., Shape Description and Shape Similarity Measurement for Two Dimensional Regions, </a:t>
            </a:r>
            <a:r>
              <a:rPr lang="en-US" altLang="es-MX" sz="1000" b="1">
                <a:cs typeface="Times New Roman" panose="02020603050405020304" pitchFamily="18" charset="0"/>
              </a:rPr>
              <a:t>Proceedings of The 4th  International Conference on Pattern Recognition</a:t>
            </a:r>
            <a:r>
              <a:rPr lang="en-US" altLang="es-MX" sz="1000">
                <a:cs typeface="Times New Roman" panose="02020603050405020304" pitchFamily="18" charset="0"/>
              </a:rPr>
              <a:t>, pp. 608-612, Kyoto, Japan (1978).</a:t>
            </a:r>
            <a:endParaRPr lang="es-ES" altLang="es-MX" sz="1000">
              <a:cs typeface="Times New Roman" panose="02020603050405020304" pitchFamily="18" charset="0"/>
            </a:endParaRPr>
          </a:p>
          <a:p>
            <a:pPr>
              <a:buFontTx/>
              <a:buChar char="•"/>
            </a:pPr>
            <a:r>
              <a:rPr lang="en-US" altLang="es-MX" sz="1000">
                <a:cs typeface="Times New Roman" panose="02020603050405020304" pitchFamily="18" charset="0"/>
              </a:rPr>
              <a:t>Bribiesca E. and Guzman A., How to Describe Pure Form and How to Measure Differences in Shapes Using Shape Numbers, </a:t>
            </a:r>
            <a:r>
              <a:rPr lang="en-US" altLang="es-MX" sz="1000" b="1">
                <a:cs typeface="Times New Roman" panose="02020603050405020304" pitchFamily="18" charset="0"/>
              </a:rPr>
              <a:t>IEEE Computer Society</a:t>
            </a:r>
            <a:r>
              <a:rPr lang="en-US" altLang="es-MX" sz="1000">
                <a:cs typeface="Times New Roman" panose="02020603050405020304" pitchFamily="18" charset="0"/>
              </a:rPr>
              <a:t>, </a:t>
            </a:r>
            <a:r>
              <a:rPr lang="en-US" altLang="es-MX" sz="1000" b="1">
                <a:cs typeface="Times New Roman" panose="02020603050405020304" pitchFamily="18" charset="0"/>
              </a:rPr>
              <a:t>Conference on Pattern Recognition and Image Processing</a:t>
            </a:r>
            <a:r>
              <a:rPr lang="en-US" altLang="es-MX" sz="1000">
                <a:cs typeface="Times New Roman" panose="02020603050405020304" pitchFamily="18" charset="0"/>
              </a:rPr>
              <a:t>, Chicago, Illinois,U.S.A. (1979). </a:t>
            </a:r>
            <a:endParaRPr lang="es-ES" altLang="es-MX" sz="1000">
              <a:cs typeface="Times New Roman" panose="02020603050405020304" pitchFamily="18" charset="0"/>
            </a:endParaRPr>
          </a:p>
          <a:p>
            <a:pPr>
              <a:buFontTx/>
              <a:buChar char="•"/>
            </a:pPr>
            <a:r>
              <a:rPr lang="en-US" altLang="es-MX" sz="1000">
                <a:cs typeface="Times New Roman" panose="02020603050405020304" pitchFamily="18" charset="0"/>
              </a:rPr>
              <a:t>Bribiesca E. and Guzmán A., Shape Description and Shape Similarity Measurement for Two dimensional Regions, </a:t>
            </a:r>
            <a:r>
              <a:rPr lang="en-US" altLang="es-MX" sz="1000" b="1">
                <a:cs typeface="Times New Roman" panose="02020603050405020304" pitchFamily="18" charset="0"/>
              </a:rPr>
              <a:t>Geo-Processing</a:t>
            </a:r>
            <a:r>
              <a:rPr lang="en-US" altLang="es-MX" sz="1000">
                <a:cs typeface="Times New Roman" panose="02020603050405020304" pitchFamily="18" charset="0"/>
              </a:rPr>
              <a:t>, Vol. 1, No. 1 pp. 129-144 (1979).</a:t>
            </a:r>
            <a:endParaRPr lang="es-ES" altLang="es-MX" sz="1000">
              <a:cs typeface="Times New Roman" panose="02020603050405020304" pitchFamily="18" charset="0"/>
            </a:endParaRPr>
          </a:p>
          <a:p>
            <a:pPr>
              <a:buFontTx/>
              <a:buChar char="•"/>
            </a:pPr>
            <a:r>
              <a:rPr lang="en-US" altLang="es-MX" sz="1000">
                <a:cs typeface="Times New Roman" panose="02020603050405020304" pitchFamily="18" charset="0"/>
              </a:rPr>
              <a:t>Bribiesca E. and Guzmán A., How to Describe Pure Form and How to Measure Differences in Shape Using Shape Numbers, </a:t>
            </a:r>
            <a:r>
              <a:rPr lang="en-US" altLang="es-MX" sz="1000" b="1">
                <a:cs typeface="Times New Roman" panose="02020603050405020304" pitchFamily="18" charset="0"/>
              </a:rPr>
              <a:t>Pattern Recognition</a:t>
            </a:r>
            <a:r>
              <a:rPr lang="en-US" altLang="es-MX" sz="1000">
                <a:cs typeface="Times New Roman" panose="02020603050405020304" pitchFamily="18" charset="0"/>
              </a:rPr>
              <a:t>, Vol. 12, No. 2, pp. 101-112 (1980).</a:t>
            </a:r>
            <a:endParaRPr lang="es-ES" altLang="es-MX" sz="1000">
              <a:cs typeface="Times New Roman" panose="02020603050405020304" pitchFamily="18" charset="0"/>
            </a:endParaRPr>
          </a:p>
          <a:p>
            <a:pPr>
              <a:buFontTx/>
              <a:buChar char="•"/>
            </a:pPr>
            <a:r>
              <a:rPr lang="en-US" altLang="es-MX" sz="1000">
                <a:cs typeface="Times New Roman" panose="02020603050405020304" pitchFamily="18" charset="0"/>
              </a:rPr>
              <a:t>Bribiesca E., Arithmetic Operation Among Shapes Using Shape Numbers, </a:t>
            </a:r>
            <a:r>
              <a:rPr lang="en-US" altLang="es-MX" sz="1000" b="1">
                <a:cs typeface="Times New Roman" panose="02020603050405020304" pitchFamily="18" charset="0"/>
              </a:rPr>
              <a:t>Pattern Recognition</a:t>
            </a:r>
            <a:r>
              <a:rPr lang="en-US" altLang="es-MX" sz="1000">
                <a:cs typeface="Times New Roman" panose="02020603050405020304" pitchFamily="18" charset="0"/>
              </a:rPr>
              <a:t>, Vol. 13, No. 2, pp. 123-137 (1981).</a:t>
            </a:r>
            <a:endParaRPr lang="es-ES" altLang="es-MX" sz="1000"/>
          </a:p>
          <a:p>
            <a:pPr>
              <a:buFontTx/>
              <a:buChar char="•"/>
            </a:pPr>
            <a:r>
              <a:rPr lang="en-US" altLang="es-MX" sz="1000">
                <a:cs typeface="Times New Roman" panose="02020603050405020304" pitchFamily="18" charset="0"/>
              </a:rPr>
              <a:t>Bribiesca E., Unsupervised and Supervised-classification on Digital Images Using Shape and Color, </a:t>
            </a:r>
            <a:r>
              <a:rPr lang="en-US" altLang="es-MX" sz="1000" b="1">
                <a:cs typeface="Times New Roman" panose="02020603050405020304" pitchFamily="18" charset="0"/>
              </a:rPr>
              <a:t>Advances in Information Sciences and Technology</a:t>
            </a:r>
            <a:r>
              <a:rPr lang="en-US" altLang="es-MX" sz="1000">
                <a:cs typeface="Times New Roman" panose="02020603050405020304" pitchFamily="18" charset="0"/>
              </a:rPr>
              <a:t>, Vol. I: Pattern Recognition and Digital Technique, Calcutta (1982).</a:t>
            </a:r>
            <a:endParaRPr lang="es-ES" altLang="es-MX" sz="1000">
              <a:cs typeface="Times New Roman" panose="02020603050405020304" pitchFamily="18" charset="0"/>
            </a:endParaRPr>
          </a:p>
          <a:p>
            <a:pPr>
              <a:buFontTx/>
              <a:buChar char="•"/>
            </a:pPr>
            <a:r>
              <a:rPr lang="en-US" altLang="es-MX" sz="1000">
                <a:cs typeface="Times New Roman" panose="02020603050405020304" pitchFamily="18" charset="0"/>
              </a:rPr>
              <a:t>Bribiesca E., Shape Classification on Digital Images, </a:t>
            </a:r>
            <a:r>
              <a:rPr lang="en-US" altLang="es-MX" sz="1000" b="1">
                <a:cs typeface="Times New Roman" panose="02020603050405020304" pitchFamily="18" charset="0"/>
              </a:rPr>
              <a:t>Proceedings of the International Society of Photogrammetry and Remote Sensing</a:t>
            </a:r>
            <a:r>
              <a:rPr lang="en-US" altLang="es-MX" sz="1000">
                <a:cs typeface="Times New Roman" panose="02020603050405020304" pitchFamily="18" charset="0"/>
              </a:rPr>
              <a:t>, Commission IV, Symposium: Environmental Assessment and Resource Management, Crystal City, Virginia, U.S.A. (1982).</a:t>
            </a:r>
            <a:endParaRPr lang="es-ES" altLang="es-MX" sz="1000"/>
          </a:p>
          <a:p>
            <a:r>
              <a:rPr lang="en-US" altLang="es-MX" sz="1000">
                <a:cs typeface="Times New Roman" panose="02020603050405020304" pitchFamily="18" charset="0"/>
                <a:hlinkClick r:id="rId5"/>
              </a:rPr>
              <a:t>http://turing.iimas.unam.mx/~ernesto/shape.htm</a:t>
            </a:r>
            <a:endParaRPr lang="es-ES" altLang="es-MX" sz="1000"/>
          </a:p>
        </p:txBody>
      </p:sp>
      <p:sp>
        <p:nvSpPr>
          <p:cNvPr id="92165" name="Rectángulo 5"/>
          <p:cNvSpPr>
            <a:spLocks noChangeArrowheads="1"/>
          </p:cNvSpPr>
          <p:nvPr/>
        </p:nvSpPr>
        <p:spPr bwMode="auto">
          <a:xfrm>
            <a:off x="0" y="0"/>
            <a:ext cx="8856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a:cs typeface="Times New Roman" panose="02020603050405020304" pitchFamily="18" charset="0"/>
              </a:rPr>
              <a:t>Algunos trabajos de Adolfo Guzmán Arenas y Ernesto Bribiesca </a:t>
            </a:r>
            <a:endParaRPr lang="es-MX" altLang="es-MX"/>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7048083"/>
          </a:xfrm>
          <a:prstGeom prst="rect">
            <a:avLst/>
          </a:prstGeom>
        </p:spPr>
        <p:txBody>
          <a:bodyPr wrap="square">
            <a:spAutoFit/>
          </a:bodyPr>
          <a:lstStyle/>
          <a:p>
            <a:pPr>
              <a:spcAft>
                <a:spcPts val="0"/>
              </a:spcAft>
            </a:pPr>
            <a:r>
              <a:rPr lang="es-MX" b="1" dirty="0">
                <a:latin typeface="+mj-lt"/>
              </a:rPr>
              <a:t>Sistemas Conscientes de su Entorno</a:t>
            </a:r>
          </a:p>
          <a:p>
            <a:pPr>
              <a:spcAft>
                <a:spcPts val="0"/>
              </a:spcAft>
            </a:pPr>
            <a:r>
              <a:rPr lang="es-MX" sz="2000" dirty="0">
                <a:latin typeface="+mj-lt"/>
              </a:rPr>
              <a:t>Resumen</a:t>
            </a:r>
            <a:endParaRPr lang="es-ES" sz="2000" dirty="0">
              <a:latin typeface="+mj-lt"/>
              <a:ea typeface="Arial Unicode MS" panose="020B0604020202020204" pitchFamily="34" charset="-128"/>
            </a:endParaRPr>
          </a:p>
          <a:p>
            <a:pPr>
              <a:spcAft>
                <a:spcPts val="0"/>
              </a:spcAft>
            </a:pPr>
            <a:endParaRPr lang="es-ES" sz="800" dirty="0">
              <a:ea typeface="Times New Roman" panose="02020603050405020304" pitchFamily="18" charset="0"/>
            </a:endParaRPr>
          </a:p>
          <a:p>
            <a:pPr>
              <a:spcAft>
                <a:spcPts val="0"/>
              </a:spcAft>
            </a:pPr>
            <a:r>
              <a:rPr lang="es-ES" dirty="0">
                <a:ea typeface="Times New Roman" panose="02020603050405020304" pitchFamily="18" charset="0"/>
              </a:rPr>
              <a:t>Se</a:t>
            </a:r>
            <a:r>
              <a:rPr lang="es-MX" dirty="0">
                <a:ea typeface="Times New Roman" panose="02020603050405020304" pitchFamily="18" charset="0"/>
              </a:rPr>
              <a:t> presenta una introducción al desarrollo de los Sistemas Conscientes de su Entorno</a:t>
            </a:r>
            <a:r>
              <a:rPr lang="es-ES" dirty="0">
                <a:ea typeface="Times New Roman" panose="02020603050405020304" pitchFamily="18" charset="0"/>
              </a:rPr>
              <a:t>, Aclarando que a pesar de que se presenta un proceso que empezó a principios de los 70 del siglo XX, no se ha desarrollado ni un “hola mundo "del área.</a:t>
            </a:r>
          </a:p>
          <a:p>
            <a:pPr>
              <a:spcAft>
                <a:spcPts val="0"/>
              </a:spcAft>
            </a:pPr>
            <a:endParaRPr lang="es-ES" sz="800" dirty="0">
              <a:ea typeface="Times New Roman" panose="02020603050405020304" pitchFamily="18" charset="0"/>
            </a:endParaRPr>
          </a:p>
          <a:p>
            <a:pPr>
              <a:spcAft>
                <a:spcPts val="0"/>
              </a:spcAft>
            </a:pPr>
            <a:r>
              <a:rPr lang="es-MX" dirty="0">
                <a:ea typeface="Times New Roman" panose="02020603050405020304" pitchFamily="18" charset="0"/>
              </a:rPr>
              <a:t>Primero </a:t>
            </a:r>
            <a:r>
              <a:rPr lang="es-ES" dirty="0">
                <a:ea typeface="Times New Roman" panose="02020603050405020304" pitchFamily="18" charset="0"/>
              </a:rPr>
              <a:t>se muestran algunos avances en el desarrollo de sistemas que perciben y construyen imágenes del entorno, comentando que e</a:t>
            </a:r>
            <a:r>
              <a:rPr lang="es-ES" dirty="0"/>
              <a:t>ste tipo de sistemas reflejan el nivel en el que se encuentra el área, y viendo que: </a:t>
            </a:r>
            <a:r>
              <a:rPr lang="es-ES" b="1" dirty="0"/>
              <a:t>aun falta mucho para llegar a los verdaderos sistemas conscientes,</a:t>
            </a:r>
            <a:r>
              <a:rPr lang="es-ES" b="1" dirty="0">
                <a:ea typeface="Times New Roman" panose="02020603050405020304" pitchFamily="18" charset="0"/>
              </a:rPr>
              <a:t> </a:t>
            </a:r>
            <a:r>
              <a:rPr lang="es-ES" dirty="0">
                <a:ea typeface="Times New Roman" panose="02020603050405020304" pitchFamily="18" charset="0"/>
              </a:rPr>
              <a:t>ya  que, por ejemplo, </a:t>
            </a:r>
            <a:r>
              <a:rPr lang="es-ES" b="1" dirty="0">
                <a:ea typeface="Times New Roman" panose="02020603050405020304" pitchFamily="18" charset="0"/>
              </a:rPr>
              <a:t>estos sistemas no perciben que perciben</a:t>
            </a:r>
            <a:r>
              <a:rPr lang="es-ES" dirty="0">
                <a:ea typeface="Times New Roman" panose="02020603050405020304" pitchFamily="18" charset="0"/>
              </a:rPr>
              <a:t>.</a:t>
            </a:r>
          </a:p>
          <a:p>
            <a:pPr>
              <a:spcAft>
                <a:spcPts val="0"/>
              </a:spcAft>
            </a:pPr>
            <a:endParaRPr lang="es-ES" sz="800" dirty="0">
              <a:ea typeface="Times New Roman" panose="02020603050405020304" pitchFamily="18" charset="0"/>
            </a:endParaRPr>
          </a:p>
          <a:p>
            <a:pPr>
              <a:spcAft>
                <a:spcPts val="0"/>
              </a:spcAft>
            </a:pPr>
            <a:r>
              <a:rPr lang="es-ES" dirty="0">
                <a:ea typeface="Times New Roman" panose="02020603050405020304" pitchFamily="18" charset="0"/>
              </a:rPr>
              <a:t>A continuación se ven algunas características que consideramos que nos pueden acercar a los </a:t>
            </a:r>
            <a:r>
              <a:rPr lang="es-MX" dirty="0">
                <a:ea typeface="Times New Roman" panose="02020603050405020304" pitchFamily="18" charset="0"/>
              </a:rPr>
              <a:t>sistemas conscientes de su entorno. </a:t>
            </a:r>
            <a:r>
              <a:rPr lang="es-MX" b="1" dirty="0">
                <a:ea typeface="Times New Roman" panose="02020603050405020304" pitchFamily="18" charset="0"/>
              </a:rPr>
              <a:t>Se plantea que:</a:t>
            </a:r>
            <a:r>
              <a:rPr lang="es-ES" b="1" dirty="0">
                <a:ea typeface="Times New Roman" panose="02020603050405020304" pitchFamily="18" charset="0"/>
              </a:rPr>
              <a:t>la conciencia es un proceso recursivo y evolutivo y se ve la conveniencia de contar con mecanismos masivos de interactividad y ubicuidad</a:t>
            </a:r>
            <a:r>
              <a:rPr lang="es-ES" b="1" dirty="0"/>
              <a:t>, </a:t>
            </a:r>
            <a:r>
              <a:rPr lang="es-ES" dirty="0"/>
              <a:t>tratando de que se vaya visualizando como estas herramientas pueden ayudar a lograr que el sistema tienda a la conciencia del entorno.</a:t>
            </a:r>
            <a:endParaRPr lang="es-ES" dirty="0">
              <a:ea typeface="Times New Roman" panose="02020603050405020304" pitchFamily="18" charset="0"/>
            </a:endParaRPr>
          </a:p>
        </p:txBody>
      </p:sp>
    </p:spTree>
    <p:extLst>
      <p:ext uri="{BB962C8B-B14F-4D97-AF65-F5344CB8AC3E}">
        <p14:creationId xmlns:p14="http://schemas.microsoft.com/office/powerpoint/2010/main" val="225809843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ángulo 1"/>
          <p:cNvSpPr>
            <a:spLocks noChangeArrowheads="1"/>
          </p:cNvSpPr>
          <p:nvPr/>
        </p:nvSpPr>
        <p:spPr bwMode="auto">
          <a:xfrm>
            <a:off x="103188" y="93663"/>
            <a:ext cx="50609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Recorrido de laberintos con ciclos</a:t>
            </a:r>
          </a:p>
          <a:p>
            <a:r>
              <a:rPr lang="es-MX" altLang="es-MX"/>
              <a:t>Esto se presenta cuando al recorrer el laberinto se llega a algún punto ya visitado anteriormente como se ve en la imagen lateral</a:t>
            </a:r>
          </a:p>
        </p:txBody>
      </p:sp>
      <p:grpSp>
        <p:nvGrpSpPr>
          <p:cNvPr id="93187" name="Grupo 185"/>
          <p:cNvGrpSpPr>
            <a:grpSpLocks/>
          </p:cNvGrpSpPr>
          <p:nvPr/>
        </p:nvGrpSpPr>
        <p:grpSpPr bwMode="auto">
          <a:xfrm>
            <a:off x="5940425" y="153988"/>
            <a:ext cx="3259138" cy="1976437"/>
            <a:chOff x="6152278" y="57387"/>
            <a:chExt cx="2850800" cy="1710423"/>
          </a:xfrm>
        </p:grpSpPr>
        <p:cxnSp>
          <p:nvCxnSpPr>
            <p:cNvPr id="6" name="Conector: angular 5"/>
            <p:cNvCxnSpPr>
              <a:cxnSpLocks/>
            </p:cNvCxnSpPr>
            <p:nvPr/>
          </p:nvCxnSpPr>
          <p:spPr bwMode="auto">
            <a:xfrm>
              <a:off x="6428610" y="102723"/>
              <a:ext cx="1623275" cy="69790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7" name="Conector: angular 6"/>
            <p:cNvCxnSpPr>
              <a:cxnSpLocks/>
            </p:cNvCxnSpPr>
            <p:nvPr/>
          </p:nvCxnSpPr>
          <p:spPr bwMode="auto">
            <a:xfrm rot="16200000" flipV="1">
              <a:off x="7616240" y="349800"/>
              <a:ext cx="457486" cy="42768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8" name="Conector: angular 7"/>
            <p:cNvCxnSpPr>
              <a:cxnSpLocks/>
            </p:cNvCxnSpPr>
            <p:nvPr/>
          </p:nvCxnSpPr>
          <p:spPr bwMode="auto">
            <a:xfrm flipV="1">
              <a:off x="7240942" y="110966"/>
              <a:ext cx="1474695"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 name="Conector: angular 8"/>
            <p:cNvCxnSpPr>
              <a:cxnSpLocks/>
            </p:cNvCxnSpPr>
            <p:nvPr/>
          </p:nvCxnSpPr>
          <p:spPr bwMode="auto">
            <a:xfrm rot="5400000">
              <a:off x="7997233" y="471111"/>
              <a:ext cx="1070217" cy="34992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0" name="Conector recto 9"/>
            <p:cNvCxnSpPr>
              <a:cxnSpLocks/>
            </p:cNvCxnSpPr>
            <p:nvPr/>
          </p:nvCxnSpPr>
          <p:spPr bwMode="auto">
            <a:xfrm flipH="1">
              <a:off x="6652175" y="1155080"/>
              <a:ext cx="1705203" cy="2610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Conector: angular 10"/>
            <p:cNvCxnSpPr>
              <a:cxnSpLocks/>
            </p:cNvCxnSpPr>
            <p:nvPr/>
          </p:nvCxnSpPr>
          <p:spPr bwMode="auto">
            <a:xfrm flipV="1">
              <a:off x="6428610" y="376117"/>
              <a:ext cx="662363" cy="4121"/>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2" name="Conector: angular 11"/>
            <p:cNvCxnSpPr/>
            <p:nvPr/>
          </p:nvCxnSpPr>
          <p:spPr bwMode="auto">
            <a:xfrm rot="5400000">
              <a:off x="6804175" y="608937"/>
              <a:ext cx="506944" cy="833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bwMode="auto">
            <a:xfrm>
              <a:off x="6425833" y="380238"/>
              <a:ext cx="2777" cy="108395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ector recto 14"/>
            <p:cNvCxnSpPr>
              <a:cxnSpLocks/>
            </p:cNvCxnSpPr>
            <p:nvPr/>
          </p:nvCxnSpPr>
          <p:spPr bwMode="auto">
            <a:xfrm flipV="1">
              <a:off x="6421667" y="866575"/>
              <a:ext cx="411026" cy="137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bwMode="auto">
            <a:xfrm>
              <a:off x="6428610" y="1464193"/>
              <a:ext cx="81233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ector recto 16"/>
            <p:cNvCxnSpPr/>
            <p:nvPr/>
          </p:nvCxnSpPr>
          <p:spPr bwMode="auto">
            <a:xfrm>
              <a:off x="7631139" y="1464193"/>
              <a:ext cx="107616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Conector recto 17"/>
            <p:cNvCxnSpPr>
              <a:cxnSpLocks/>
            </p:cNvCxnSpPr>
            <p:nvPr/>
          </p:nvCxnSpPr>
          <p:spPr bwMode="auto">
            <a:xfrm flipV="1">
              <a:off x="8707305" y="903669"/>
              <a:ext cx="0" cy="56052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Conector recto 18"/>
            <p:cNvCxnSpPr>
              <a:cxnSpLocks/>
            </p:cNvCxnSpPr>
            <p:nvPr/>
          </p:nvCxnSpPr>
          <p:spPr bwMode="auto">
            <a:xfrm flipH="1">
              <a:off x="6425833" y="1464193"/>
              <a:ext cx="2777" cy="294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bwMode="auto">
            <a:xfrm flipV="1">
              <a:off x="6428610" y="1749951"/>
              <a:ext cx="2287027" cy="1785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Conector recto 20"/>
            <p:cNvCxnSpPr/>
            <p:nvPr/>
          </p:nvCxnSpPr>
          <p:spPr bwMode="auto">
            <a:xfrm>
              <a:off x="8715637" y="1464193"/>
              <a:ext cx="0" cy="27888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90" name="CuadroTexto 20"/>
            <p:cNvSpPr txBox="1">
              <a:spLocks noChangeArrowheads="1"/>
            </p:cNvSpPr>
            <p:nvPr/>
          </p:nvSpPr>
          <p:spPr bwMode="auto">
            <a:xfrm>
              <a:off x="6152278" y="57387"/>
              <a:ext cx="697800" cy="293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a:t>E</a:t>
              </a:r>
              <a:r>
                <a:rPr lang="es-MX" altLang="es-MX"/>
                <a:t>ntrada</a:t>
              </a:r>
            </a:p>
          </p:txBody>
        </p:sp>
        <p:sp>
          <p:nvSpPr>
            <p:cNvPr id="93291" name="CuadroTexto 21"/>
            <p:cNvSpPr txBox="1">
              <a:spLocks noChangeArrowheads="1"/>
            </p:cNvSpPr>
            <p:nvPr/>
          </p:nvSpPr>
          <p:spPr bwMode="auto">
            <a:xfrm>
              <a:off x="8400071" y="611874"/>
              <a:ext cx="603007" cy="293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a:t>S</a:t>
              </a:r>
              <a:r>
                <a:rPr lang="es-MX" altLang="es-MX"/>
                <a:t>alida</a:t>
              </a:r>
            </a:p>
          </p:txBody>
        </p:sp>
        <p:cxnSp>
          <p:nvCxnSpPr>
            <p:cNvPr id="5" name="Conector recto 4"/>
            <p:cNvCxnSpPr/>
            <p:nvPr/>
          </p:nvCxnSpPr>
          <p:spPr bwMode="auto">
            <a:xfrm>
              <a:off x="7631139" y="334901"/>
              <a:ext cx="93591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Conector recto 28"/>
            <p:cNvCxnSpPr>
              <a:cxnSpLocks/>
            </p:cNvCxnSpPr>
            <p:nvPr/>
          </p:nvCxnSpPr>
          <p:spPr bwMode="auto">
            <a:xfrm flipV="1">
              <a:off x="6650786" y="641266"/>
              <a:ext cx="230508" cy="96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Conector recto 31"/>
            <p:cNvCxnSpPr>
              <a:cxnSpLocks/>
            </p:cNvCxnSpPr>
            <p:nvPr/>
          </p:nvCxnSpPr>
          <p:spPr>
            <a:xfrm flipH="1">
              <a:off x="7104859" y="275826"/>
              <a:ext cx="13886" cy="707525"/>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34"/>
            <p:cNvCxnSpPr>
              <a:cxnSpLocks/>
            </p:cNvCxnSpPr>
            <p:nvPr/>
          </p:nvCxnSpPr>
          <p:spPr>
            <a:xfrm flipV="1">
              <a:off x="6452216" y="267583"/>
              <a:ext cx="669306" cy="16486"/>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36"/>
            <p:cNvCxnSpPr/>
            <p:nvPr/>
          </p:nvCxnSpPr>
          <p:spPr>
            <a:xfrm flipH="1">
              <a:off x="6965999" y="970986"/>
              <a:ext cx="168021"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38"/>
            <p:cNvCxnSpPr/>
            <p:nvPr/>
          </p:nvCxnSpPr>
          <p:spPr>
            <a:xfrm flipV="1">
              <a:off x="6963221" y="562958"/>
              <a:ext cx="0" cy="41627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40"/>
            <p:cNvCxnSpPr/>
            <p:nvPr/>
          </p:nvCxnSpPr>
          <p:spPr>
            <a:xfrm flipH="1">
              <a:off x="6548030" y="562958"/>
              <a:ext cx="417969"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42"/>
            <p:cNvCxnSpPr>
              <a:cxnSpLocks/>
            </p:cNvCxnSpPr>
            <p:nvPr/>
          </p:nvCxnSpPr>
          <p:spPr>
            <a:xfrm>
              <a:off x="6553584" y="562958"/>
              <a:ext cx="5554" cy="22256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ector recto 44"/>
            <p:cNvCxnSpPr>
              <a:cxnSpLocks/>
            </p:cNvCxnSpPr>
            <p:nvPr/>
          </p:nvCxnSpPr>
          <p:spPr>
            <a:xfrm flipV="1">
              <a:off x="6553584" y="781397"/>
              <a:ext cx="413803" cy="10991"/>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sp>
        <p:nvSpPr>
          <p:cNvPr id="48" name="Rectángulo 47"/>
          <p:cNvSpPr/>
          <p:nvPr/>
        </p:nvSpPr>
        <p:spPr>
          <a:xfrm>
            <a:off x="19050" y="2513013"/>
            <a:ext cx="5946775" cy="1446212"/>
          </a:xfrm>
          <a:prstGeom prst="rect">
            <a:avLst/>
          </a:prstGeom>
        </p:spPr>
        <p:txBody>
          <a:bodyPr>
            <a:spAutoFit/>
          </a:bodyPr>
          <a:lstStyle/>
          <a:p>
            <a:pPr>
              <a:defRPr/>
            </a:pPr>
            <a:r>
              <a:rPr lang="es-MX" altLang="es-MX" sz="2200" b="1" dirty="0">
                <a:solidFill>
                  <a:schemeClr val="accent6"/>
                </a:solidFill>
              </a:rPr>
              <a:t>La primer es integrar el recorrido a la oración (esto funciona cuando se esta recorriendo un espacio que contienen además objetos o cosas importantes para el sistema) </a:t>
            </a:r>
            <a:endParaRPr lang="es-MX" sz="2200" b="1" dirty="0">
              <a:solidFill>
                <a:schemeClr val="accent6"/>
              </a:solidFill>
            </a:endParaRPr>
          </a:p>
        </p:txBody>
      </p:sp>
      <p:sp>
        <p:nvSpPr>
          <p:cNvPr id="79" name="Rectángulo 78"/>
          <p:cNvSpPr>
            <a:spLocks noChangeArrowheads="1"/>
          </p:cNvSpPr>
          <p:nvPr/>
        </p:nvSpPr>
        <p:spPr bwMode="auto">
          <a:xfrm>
            <a:off x="53975" y="4114800"/>
            <a:ext cx="36814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La otra consiste en ignorar completamente la trayectoria problema, </a:t>
            </a:r>
          </a:p>
        </p:txBody>
      </p:sp>
      <p:sp>
        <p:nvSpPr>
          <p:cNvPr id="80" name="Rectángulo 79"/>
          <p:cNvSpPr>
            <a:spLocks noChangeArrowheads="1"/>
          </p:cNvSpPr>
          <p:nvPr/>
        </p:nvSpPr>
        <p:spPr bwMode="auto">
          <a:xfrm>
            <a:off x="79375" y="2025650"/>
            <a:ext cx="6927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En este caso el seguidor de laberintos tiene 2 opciones, </a:t>
            </a:r>
          </a:p>
        </p:txBody>
      </p:sp>
      <p:grpSp>
        <p:nvGrpSpPr>
          <p:cNvPr id="198" name="Grupo 197"/>
          <p:cNvGrpSpPr>
            <a:grpSpLocks/>
          </p:cNvGrpSpPr>
          <p:nvPr/>
        </p:nvGrpSpPr>
        <p:grpSpPr bwMode="auto">
          <a:xfrm>
            <a:off x="6308725" y="4530725"/>
            <a:ext cx="2951163" cy="1905000"/>
            <a:chOff x="6308927" y="4530778"/>
            <a:chExt cx="2950610" cy="1904283"/>
          </a:xfrm>
        </p:grpSpPr>
        <p:cxnSp>
          <p:nvCxnSpPr>
            <p:cNvPr id="159" name="Conector: angular 158"/>
            <p:cNvCxnSpPr>
              <a:cxnSpLocks/>
            </p:cNvCxnSpPr>
            <p:nvPr/>
          </p:nvCxnSpPr>
          <p:spPr bwMode="auto">
            <a:xfrm>
              <a:off x="6596211" y="4581559"/>
              <a:ext cx="1679260" cy="77758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0" name="Conector: angular 159"/>
            <p:cNvCxnSpPr>
              <a:cxnSpLocks/>
            </p:cNvCxnSpPr>
            <p:nvPr/>
          </p:nvCxnSpPr>
          <p:spPr bwMode="auto">
            <a:xfrm rot="16200000" flipV="1">
              <a:off x="7808088" y="4872714"/>
              <a:ext cx="507809" cy="442829"/>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1" name="Conector: angular 160"/>
            <p:cNvCxnSpPr>
              <a:cxnSpLocks/>
            </p:cNvCxnSpPr>
            <p:nvPr/>
          </p:nvCxnSpPr>
          <p:spPr bwMode="auto">
            <a:xfrm flipV="1">
              <a:off x="7435841" y="4591080"/>
              <a:ext cx="1526889"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2" name="Conector: angular 161"/>
            <p:cNvCxnSpPr>
              <a:cxnSpLocks/>
            </p:cNvCxnSpPr>
            <p:nvPr/>
          </p:nvCxnSpPr>
          <p:spPr bwMode="auto">
            <a:xfrm rot="5400000">
              <a:off x="8176383" y="5006022"/>
              <a:ext cx="1191764" cy="36188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3" name="Conector recto 162"/>
            <p:cNvCxnSpPr>
              <a:cxnSpLocks/>
            </p:cNvCxnSpPr>
            <p:nvPr/>
          </p:nvCxnSpPr>
          <p:spPr bwMode="auto">
            <a:xfrm flipH="1">
              <a:off x="6826355" y="5752693"/>
              <a:ext cx="1764969" cy="301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4" name="Conector: angular 163"/>
            <p:cNvCxnSpPr>
              <a:cxnSpLocks/>
            </p:cNvCxnSpPr>
            <p:nvPr/>
          </p:nvCxnSpPr>
          <p:spPr bwMode="auto">
            <a:xfrm flipV="1">
              <a:off x="6596211" y="4884658"/>
              <a:ext cx="684084" cy="634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5" name="Conector: angular 164"/>
            <p:cNvCxnSpPr/>
            <p:nvPr/>
          </p:nvCxnSpPr>
          <p:spPr bwMode="auto">
            <a:xfrm rot="5400000">
              <a:off x="6963702" y="5145702"/>
              <a:ext cx="564937" cy="793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66" name="Conector recto 165"/>
            <p:cNvCxnSpPr>
              <a:cxnSpLocks/>
            </p:cNvCxnSpPr>
            <p:nvPr/>
          </p:nvCxnSpPr>
          <p:spPr bwMode="auto">
            <a:xfrm>
              <a:off x="6593037" y="4891005"/>
              <a:ext cx="3174" cy="120604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7" name="Conector recto 166"/>
            <p:cNvCxnSpPr>
              <a:cxnSpLocks/>
            </p:cNvCxnSpPr>
            <p:nvPr/>
          </p:nvCxnSpPr>
          <p:spPr bwMode="auto">
            <a:xfrm flipV="1">
              <a:off x="6588275" y="5432139"/>
              <a:ext cx="425370" cy="1586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8" name="Conector recto 167"/>
            <p:cNvCxnSpPr/>
            <p:nvPr/>
          </p:nvCxnSpPr>
          <p:spPr bwMode="auto">
            <a:xfrm>
              <a:off x="6596211" y="6097051"/>
              <a:ext cx="83963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9" name="Conector recto 168"/>
            <p:cNvCxnSpPr/>
            <p:nvPr/>
          </p:nvCxnSpPr>
          <p:spPr bwMode="auto">
            <a:xfrm>
              <a:off x="7840578" y="6097051"/>
              <a:ext cx="111262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0" name="Conector recto 169"/>
            <p:cNvCxnSpPr>
              <a:cxnSpLocks/>
            </p:cNvCxnSpPr>
            <p:nvPr/>
          </p:nvCxnSpPr>
          <p:spPr bwMode="auto">
            <a:xfrm flipV="1">
              <a:off x="8953206" y="5473398"/>
              <a:ext cx="0" cy="62365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1" name="Conector recto 170"/>
            <p:cNvCxnSpPr>
              <a:cxnSpLocks/>
            </p:cNvCxnSpPr>
            <p:nvPr/>
          </p:nvCxnSpPr>
          <p:spPr bwMode="auto">
            <a:xfrm flipH="1">
              <a:off x="6593037" y="6097051"/>
              <a:ext cx="3174" cy="3284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2" name="Conector recto 171"/>
            <p:cNvCxnSpPr/>
            <p:nvPr/>
          </p:nvCxnSpPr>
          <p:spPr bwMode="auto">
            <a:xfrm flipV="1">
              <a:off x="6596211" y="6414432"/>
              <a:ext cx="2366518" cy="2062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3" name="Conector recto 172"/>
            <p:cNvCxnSpPr/>
            <p:nvPr/>
          </p:nvCxnSpPr>
          <p:spPr bwMode="auto">
            <a:xfrm>
              <a:off x="8962730" y="6097051"/>
              <a:ext cx="0" cy="31103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66" name="CuadroTexto 20"/>
            <p:cNvSpPr txBox="1">
              <a:spLocks noChangeArrowheads="1"/>
            </p:cNvSpPr>
            <p:nvPr/>
          </p:nvSpPr>
          <p:spPr bwMode="auto">
            <a:xfrm>
              <a:off x="6308927" y="4530778"/>
              <a:ext cx="722231" cy="327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a:t>E</a:t>
              </a:r>
              <a:r>
                <a:rPr lang="es-MX" altLang="es-MX"/>
                <a:t>ntrada</a:t>
              </a:r>
            </a:p>
          </p:txBody>
        </p:sp>
        <p:sp>
          <p:nvSpPr>
            <p:cNvPr id="93267" name="CuadroTexto 21"/>
            <p:cNvSpPr txBox="1">
              <a:spLocks noChangeArrowheads="1"/>
            </p:cNvSpPr>
            <p:nvPr/>
          </p:nvSpPr>
          <p:spPr bwMode="auto">
            <a:xfrm>
              <a:off x="8635418" y="5148111"/>
              <a:ext cx="624119" cy="32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a:t>S</a:t>
              </a:r>
              <a:r>
                <a:rPr lang="es-MX" altLang="es-MX"/>
                <a:t>alida</a:t>
              </a:r>
            </a:p>
          </p:txBody>
        </p:sp>
        <p:cxnSp>
          <p:nvCxnSpPr>
            <p:cNvPr id="176" name="Conector recto 175"/>
            <p:cNvCxnSpPr/>
            <p:nvPr/>
          </p:nvCxnSpPr>
          <p:spPr bwMode="auto">
            <a:xfrm>
              <a:off x="7840578" y="4840224"/>
              <a:ext cx="96819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7" name="Conector recto 176"/>
            <p:cNvCxnSpPr>
              <a:cxnSpLocks/>
            </p:cNvCxnSpPr>
            <p:nvPr/>
          </p:nvCxnSpPr>
          <p:spPr bwMode="auto">
            <a:xfrm flipV="1">
              <a:off x="6824768" y="5179822"/>
              <a:ext cx="238080" cy="111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8" name="Conector recto 177"/>
            <p:cNvCxnSpPr>
              <a:cxnSpLocks/>
            </p:cNvCxnSpPr>
            <p:nvPr/>
          </p:nvCxnSpPr>
          <p:spPr>
            <a:xfrm flipH="1">
              <a:off x="7294580" y="4773575"/>
              <a:ext cx="15872" cy="787104"/>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79" name="Conector recto 178"/>
            <p:cNvCxnSpPr>
              <a:cxnSpLocks/>
            </p:cNvCxnSpPr>
            <p:nvPr/>
          </p:nvCxnSpPr>
          <p:spPr>
            <a:xfrm flipV="1">
              <a:off x="6620019" y="4765640"/>
              <a:ext cx="692020" cy="17456"/>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180" name="Conector recto 179"/>
            <p:cNvCxnSpPr>
              <a:cxnSpLocks/>
            </p:cNvCxnSpPr>
            <p:nvPr/>
          </p:nvCxnSpPr>
          <p:spPr>
            <a:xfrm flipH="1">
              <a:off x="7151732" y="5546396"/>
              <a:ext cx="173005"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81" name="Flecha: hacia abajo 180"/>
            <p:cNvSpPr/>
            <p:nvPr/>
          </p:nvSpPr>
          <p:spPr>
            <a:xfrm>
              <a:off x="7119988" y="5440074"/>
              <a:ext cx="125388" cy="11425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a:p>
          </p:txBody>
        </p:sp>
        <p:cxnSp>
          <p:nvCxnSpPr>
            <p:cNvPr id="182" name="Conector recto de flecha 181"/>
            <p:cNvCxnSpPr/>
            <p:nvPr/>
          </p:nvCxnSpPr>
          <p:spPr>
            <a:xfrm flipH="1">
              <a:off x="6681920" y="5541635"/>
              <a:ext cx="480922" cy="1904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4" name="Grupo 193"/>
          <p:cNvGrpSpPr>
            <a:grpSpLocks/>
          </p:cNvGrpSpPr>
          <p:nvPr/>
        </p:nvGrpSpPr>
        <p:grpSpPr bwMode="auto">
          <a:xfrm>
            <a:off x="3611563" y="4495800"/>
            <a:ext cx="2749550" cy="1903413"/>
            <a:chOff x="3498828" y="4496024"/>
            <a:chExt cx="2749727" cy="1904283"/>
          </a:xfrm>
        </p:grpSpPr>
        <p:cxnSp>
          <p:nvCxnSpPr>
            <p:cNvPr id="109" name="Conector: angular 108"/>
            <p:cNvCxnSpPr>
              <a:cxnSpLocks/>
            </p:cNvCxnSpPr>
            <p:nvPr/>
          </p:nvCxnSpPr>
          <p:spPr bwMode="auto">
            <a:xfrm>
              <a:off x="3765545" y="4546847"/>
              <a:ext cx="1565376" cy="77664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0" name="Conector: angular 109"/>
            <p:cNvCxnSpPr>
              <a:cxnSpLocks/>
            </p:cNvCxnSpPr>
            <p:nvPr/>
          </p:nvCxnSpPr>
          <p:spPr bwMode="auto">
            <a:xfrm rot="16200000" flipV="1">
              <a:off x="4878354" y="4853456"/>
              <a:ext cx="508232" cy="41277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1" name="Conector: angular 110"/>
            <p:cNvCxnSpPr>
              <a:cxnSpLocks/>
            </p:cNvCxnSpPr>
            <p:nvPr/>
          </p:nvCxnSpPr>
          <p:spPr bwMode="auto">
            <a:xfrm flipV="1">
              <a:off x="4548233" y="4556377"/>
              <a:ext cx="1422492"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2" name="Conector: angular 111"/>
            <p:cNvCxnSpPr>
              <a:cxnSpLocks/>
            </p:cNvCxnSpPr>
            <p:nvPr/>
          </p:nvCxnSpPr>
          <p:spPr bwMode="auto">
            <a:xfrm rot="5400000">
              <a:off x="5198916" y="4983676"/>
              <a:ext cx="1191169" cy="33657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3" name="Conector recto 112"/>
            <p:cNvCxnSpPr>
              <a:cxnSpLocks/>
            </p:cNvCxnSpPr>
            <p:nvPr/>
          </p:nvCxnSpPr>
          <p:spPr bwMode="auto">
            <a:xfrm flipH="1">
              <a:off x="3981459" y="5718958"/>
              <a:ext cx="1644756" cy="28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4" name="Conector: angular 113"/>
            <p:cNvCxnSpPr>
              <a:cxnSpLocks/>
            </p:cNvCxnSpPr>
            <p:nvPr/>
          </p:nvCxnSpPr>
          <p:spPr bwMode="auto">
            <a:xfrm flipV="1">
              <a:off x="3765545" y="4850199"/>
              <a:ext cx="638216" cy="635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5" name="Conector: angular 114"/>
            <p:cNvCxnSpPr/>
            <p:nvPr/>
          </p:nvCxnSpPr>
          <p:spPr bwMode="auto">
            <a:xfrm rot="5400000">
              <a:off x="4090892" y="5110669"/>
              <a:ext cx="563821" cy="793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116" name="Conector recto 115"/>
            <p:cNvCxnSpPr>
              <a:cxnSpLocks/>
            </p:cNvCxnSpPr>
            <p:nvPr/>
          </p:nvCxnSpPr>
          <p:spPr bwMode="auto">
            <a:xfrm>
              <a:off x="3763957" y="4856552"/>
              <a:ext cx="1588" cy="12054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Conector recto 116"/>
            <p:cNvCxnSpPr>
              <a:cxnSpLocks/>
            </p:cNvCxnSpPr>
            <p:nvPr/>
          </p:nvCxnSpPr>
          <p:spPr bwMode="auto">
            <a:xfrm flipV="1">
              <a:off x="3759195" y="5396548"/>
              <a:ext cx="395312" cy="158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8" name="Conector recto 117"/>
            <p:cNvCxnSpPr/>
            <p:nvPr/>
          </p:nvCxnSpPr>
          <p:spPr bwMode="auto">
            <a:xfrm>
              <a:off x="3765545" y="6062014"/>
              <a:ext cx="78268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9" name="Conector recto 118"/>
            <p:cNvCxnSpPr/>
            <p:nvPr/>
          </p:nvCxnSpPr>
          <p:spPr bwMode="auto">
            <a:xfrm>
              <a:off x="4926082" y="6062014"/>
              <a:ext cx="103670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0" name="Conector recto 119"/>
            <p:cNvCxnSpPr>
              <a:cxnSpLocks/>
            </p:cNvCxnSpPr>
            <p:nvPr/>
          </p:nvCxnSpPr>
          <p:spPr bwMode="auto">
            <a:xfrm flipV="1">
              <a:off x="5962787" y="5437842"/>
              <a:ext cx="0" cy="62417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1" name="Conector recto 120"/>
            <p:cNvCxnSpPr>
              <a:cxnSpLocks/>
            </p:cNvCxnSpPr>
            <p:nvPr/>
          </p:nvCxnSpPr>
          <p:spPr bwMode="auto">
            <a:xfrm flipH="1">
              <a:off x="3763957" y="6062014"/>
              <a:ext cx="1588" cy="3287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2" name="Conector recto 121"/>
            <p:cNvCxnSpPr/>
            <p:nvPr/>
          </p:nvCxnSpPr>
          <p:spPr bwMode="auto">
            <a:xfrm flipV="1">
              <a:off x="3765545" y="6379660"/>
              <a:ext cx="2205179" cy="2064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3" name="Conector recto 122"/>
            <p:cNvCxnSpPr/>
            <p:nvPr/>
          </p:nvCxnSpPr>
          <p:spPr bwMode="auto">
            <a:xfrm>
              <a:off x="5970724" y="6062014"/>
              <a:ext cx="0" cy="3112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39" name="CuadroTexto 20"/>
            <p:cNvSpPr txBox="1">
              <a:spLocks noChangeArrowheads="1"/>
            </p:cNvSpPr>
            <p:nvPr/>
          </p:nvSpPr>
          <p:spPr bwMode="auto">
            <a:xfrm>
              <a:off x="3498828" y="4496024"/>
              <a:ext cx="673060" cy="327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a:t>E</a:t>
              </a:r>
              <a:r>
                <a:rPr lang="es-MX" altLang="es-MX"/>
                <a:t>ntrada</a:t>
              </a:r>
            </a:p>
          </p:txBody>
        </p:sp>
        <p:sp>
          <p:nvSpPr>
            <p:cNvPr id="93240" name="CuadroTexto 21"/>
            <p:cNvSpPr txBox="1">
              <a:spLocks noChangeArrowheads="1"/>
            </p:cNvSpPr>
            <p:nvPr/>
          </p:nvSpPr>
          <p:spPr bwMode="auto">
            <a:xfrm>
              <a:off x="5666927" y="5113357"/>
              <a:ext cx="581628" cy="32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a:t>S</a:t>
              </a:r>
              <a:r>
                <a:rPr lang="es-MX" altLang="es-MX"/>
                <a:t>alida</a:t>
              </a:r>
            </a:p>
          </p:txBody>
        </p:sp>
        <p:cxnSp>
          <p:nvCxnSpPr>
            <p:cNvPr id="126" name="Conector recto 125"/>
            <p:cNvCxnSpPr/>
            <p:nvPr/>
          </p:nvCxnSpPr>
          <p:spPr bwMode="auto">
            <a:xfrm>
              <a:off x="4926082" y="4805728"/>
              <a:ext cx="90175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7" name="Conector recto 126"/>
            <p:cNvCxnSpPr>
              <a:cxnSpLocks/>
            </p:cNvCxnSpPr>
            <p:nvPr/>
          </p:nvCxnSpPr>
          <p:spPr bwMode="auto">
            <a:xfrm flipV="1">
              <a:off x="3979871" y="5145609"/>
              <a:ext cx="222264" cy="111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8" name="Conector recto 127"/>
            <p:cNvCxnSpPr>
              <a:cxnSpLocks/>
            </p:cNvCxnSpPr>
            <p:nvPr/>
          </p:nvCxnSpPr>
          <p:spPr>
            <a:xfrm flipH="1">
              <a:off x="4418049" y="4739023"/>
              <a:ext cx="14289" cy="78776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Conector recto 128"/>
            <p:cNvCxnSpPr>
              <a:cxnSpLocks/>
            </p:cNvCxnSpPr>
            <p:nvPr/>
          </p:nvCxnSpPr>
          <p:spPr>
            <a:xfrm flipV="1">
              <a:off x="3787772" y="4731081"/>
              <a:ext cx="646154" cy="17471"/>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130" name="Conector recto 129"/>
            <p:cNvCxnSpPr/>
            <p:nvPr/>
          </p:nvCxnSpPr>
          <p:spPr>
            <a:xfrm flipH="1">
              <a:off x="4283103" y="5512488"/>
              <a:ext cx="161935"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Conector recto 130"/>
            <p:cNvCxnSpPr/>
            <p:nvPr/>
          </p:nvCxnSpPr>
          <p:spPr>
            <a:xfrm flipV="1">
              <a:off x="4279928" y="5059845"/>
              <a:ext cx="0" cy="462173"/>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Conector recto 131"/>
            <p:cNvCxnSpPr/>
            <p:nvPr/>
          </p:nvCxnSpPr>
          <p:spPr>
            <a:xfrm flipH="1">
              <a:off x="3879853" y="5059845"/>
              <a:ext cx="403251" cy="0"/>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Conector recto 132"/>
            <p:cNvCxnSpPr>
              <a:cxnSpLocks/>
            </p:cNvCxnSpPr>
            <p:nvPr/>
          </p:nvCxnSpPr>
          <p:spPr>
            <a:xfrm>
              <a:off x="3884615" y="5059845"/>
              <a:ext cx="6350" cy="247763"/>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Conector recto 133"/>
            <p:cNvCxnSpPr>
              <a:cxnSpLocks/>
            </p:cNvCxnSpPr>
            <p:nvPr/>
          </p:nvCxnSpPr>
          <p:spPr>
            <a:xfrm flipV="1">
              <a:off x="3884615" y="5302843"/>
              <a:ext cx="400076" cy="11118"/>
            </a:xfrm>
            <a:prstGeom prst="line">
              <a:avLst/>
            </a:prstGeom>
            <a:ln w="2540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184" name="Conector recto de flecha 183"/>
            <p:cNvCxnSpPr/>
            <p:nvPr/>
          </p:nvCxnSpPr>
          <p:spPr>
            <a:xfrm flipH="1">
              <a:off x="3819524" y="5520430"/>
              <a:ext cx="481043" cy="1905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5" name="Grupo 194"/>
          <p:cNvGrpSpPr>
            <a:grpSpLocks/>
          </p:cNvGrpSpPr>
          <p:nvPr/>
        </p:nvGrpSpPr>
        <p:grpSpPr bwMode="auto">
          <a:xfrm>
            <a:off x="6303963" y="2424113"/>
            <a:ext cx="2949575" cy="1903412"/>
            <a:chOff x="6152278" y="2438555"/>
            <a:chExt cx="2950610" cy="1904283"/>
          </a:xfrm>
        </p:grpSpPr>
        <p:cxnSp>
          <p:nvCxnSpPr>
            <p:cNvPr id="53" name="Conector: angular 52"/>
            <p:cNvCxnSpPr>
              <a:cxnSpLocks/>
            </p:cNvCxnSpPr>
            <p:nvPr/>
          </p:nvCxnSpPr>
          <p:spPr bwMode="auto">
            <a:xfrm>
              <a:off x="6438128" y="2489378"/>
              <a:ext cx="1680164" cy="77664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4" name="Conector: angular 53"/>
            <p:cNvCxnSpPr>
              <a:cxnSpLocks/>
            </p:cNvCxnSpPr>
            <p:nvPr/>
          </p:nvCxnSpPr>
          <p:spPr bwMode="auto">
            <a:xfrm rot="16200000" flipV="1">
              <a:off x="7650582" y="2780841"/>
              <a:ext cx="508232" cy="44306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5" name="Conector: angular 54"/>
            <p:cNvCxnSpPr>
              <a:cxnSpLocks/>
            </p:cNvCxnSpPr>
            <p:nvPr/>
          </p:nvCxnSpPr>
          <p:spPr bwMode="auto">
            <a:xfrm flipV="1">
              <a:off x="7279799" y="2498908"/>
              <a:ext cx="1526122" cy="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6" name="Conector: angular 55"/>
            <p:cNvCxnSpPr>
              <a:cxnSpLocks/>
            </p:cNvCxnSpPr>
            <p:nvPr/>
          </p:nvCxnSpPr>
          <p:spPr bwMode="auto">
            <a:xfrm rot="5400000">
              <a:off x="8019769" y="2913455"/>
              <a:ext cx="1191170" cy="362077"/>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7" name="Conector recto 56"/>
            <p:cNvCxnSpPr>
              <a:cxnSpLocks/>
            </p:cNvCxnSpPr>
            <p:nvPr/>
          </p:nvCxnSpPr>
          <p:spPr bwMode="auto">
            <a:xfrm flipH="1">
              <a:off x="6669985" y="3661489"/>
              <a:ext cx="1764331" cy="28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8" name="Conector: angular 57"/>
            <p:cNvCxnSpPr>
              <a:cxnSpLocks/>
            </p:cNvCxnSpPr>
            <p:nvPr/>
          </p:nvCxnSpPr>
          <p:spPr bwMode="auto">
            <a:xfrm flipV="1">
              <a:off x="6438128" y="2792729"/>
              <a:ext cx="686041" cy="6353"/>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59" name="Conector: angular 58"/>
            <p:cNvCxnSpPr/>
            <p:nvPr/>
          </p:nvCxnSpPr>
          <p:spPr bwMode="auto">
            <a:xfrm rot="5400000">
              <a:off x="6808116" y="3053199"/>
              <a:ext cx="563820" cy="794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0" name="Conector recto 59"/>
            <p:cNvCxnSpPr>
              <a:cxnSpLocks/>
            </p:cNvCxnSpPr>
            <p:nvPr/>
          </p:nvCxnSpPr>
          <p:spPr bwMode="auto">
            <a:xfrm>
              <a:off x="6436540" y="2799082"/>
              <a:ext cx="1589" cy="120546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Conector recto 60"/>
            <p:cNvCxnSpPr>
              <a:cxnSpLocks/>
            </p:cNvCxnSpPr>
            <p:nvPr/>
          </p:nvCxnSpPr>
          <p:spPr bwMode="auto">
            <a:xfrm flipV="1">
              <a:off x="6431776" y="3339079"/>
              <a:ext cx="424011" cy="158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Conector recto 61"/>
            <p:cNvCxnSpPr/>
            <p:nvPr/>
          </p:nvCxnSpPr>
          <p:spPr bwMode="auto">
            <a:xfrm>
              <a:off x="6438128" y="4004546"/>
              <a:ext cx="84167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Conector recto 62"/>
            <p:cNvCxnSpPr/>
            <p:nvPr/>
          </p:nvCxnSpPr>
          <p:spPr bwMode="auto">
            <a:xfrm>
              <a:off x="7683165" y="4004546"/>
              <a:ext cx="111322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Conector recto 63"/>
            <p:cNvCxnSpPr>
              <a:cxnSpLocks/>
            </p:cNvCxnSpPr>
            <p:nvPr/>
          </p:nvCxnSpPr>
          <p:spPr bwMode="auto">
            <a:xfrm flipV="1">
              <a:off x="8796392" y="3380373"/>
              <a:ext cx="0" cy="6241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5" name="Conector recto 64"/>
            <p:cNvCxnSpPr>
              <a:cxnSpLocks/>
            </p:cNvCxnSpPr>
            <p:nvPr/>
          </p:nvCxnSpPr>
          <p:spPr bwMode="auto">
            <a:xfrm flipH="1">
              <a:off x="6436540" y="4004546"/>
              <a:ext cx="1589" cy="32876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Conector recto 65"/>
            <p:cNvCxnSpPr/>
            <p:nvPr/>
          </p:nvCxnSpPr>
          <p:spPr bwMode="auto">
            <a:xfrm flipV="1">
              <a:off x="6438128" y="4322192"/>
              <a:ext cx="2367793" cy="2064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7" name="Conector recto 66"/>
            <p:cNvCxnSpPr/>
            <p:nvPr/>
          </p:nvCxnSpPr>
          <p:spPr bwMode="auto">
            <a:xfrm>
              <a:off x="8805921" y="4004546"/>
              <a:ext cx="0" cy="3112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3211" name="CuadroTexto 20"/>
            <p:cNvSpPr txBox="1">
              <a:spLocks noChangeArrowheads="1"/>
            </p:cNvSpPr>
            <p:nvPr/>
          </p:nvSpPr>
          <p:spPr bwMode="auto">
            <a:xfrm>
              <a:off x="6152278" y="2438555"/>
              <a:ext cx="722231" cy="327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a:t>E</a:t>
              </a:r>
              <a:r>
                <a:rPr lang="es-MX" altLang="es-MX"/>
                <a:t>ntrada</a:t>
              </a:r>
            </a:p>
          </p:txBody>
        </p:sp>
        <p:sp>
          <p:nvSpPr>
            <p:cNvPr id="93212" name="CuadroTexto 21"/>
            <p:cNvSpPr txBox="1">
              <a:spLocks noChangeArrowheads="1"/>
            </p:cNvSpPr>
            <p:nvPr/>
          </p:nvSpPr>
          <p:spPr bwMode="auto">
            <a:xfrm>
              <a:off x="8478769" y="3055888"/>
              <a:ext cx="624119" cy="32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b="1"/>
                <a:t>S</a:t>
              </a:r>
              <a:r>
                <a:rPr lang="es-MX" altLang="es-MX"/>
                <a:t>alida</a:t>
              </a:r>
            </a:p>
          </p:txBody>
        </p:sp>
        <p:cxnSp>
          <p:nvCxnSpPr>
            <p:cNvPr id="70" name="Conector recto 69"/>
            <p:cNvCxnSpPr/>
            <p:nvPr/>
          </p:nvCxnSpPr>
          <p:spPr bwMode="auto">
            <a:xfrm>
              <a:off x="7683165" y="2748259"/>
              <a:ext cx="96871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 name="Conector recto 70"/>
            <p:cNvCxnSpPr>
              <a:cxnSpLocks/>
            </p:cNvCxnSpPr>
            <p:nvPr/>
          </p:nvCxnSpPr>
          <p:spPr bwMode="auto">
            <a:xfrm flipV="1">
              <a:off x="6668396" y="3088139"/>
              <a:ext cx="238209" cy="111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 name="Conector recto 71"/>
            <p:cNvCxnSpPr>
              <a:cxnSpLocks/>
            </p:cNvCxnSpPr>
            <p:nvPr/>
          </p:nvCxnSpPr>
          <p:spPr>
            <a:xfrm flipH="1">
              <a:off x="7138461" y="2681553"/>
              <a:ext cx="14293" cy="78776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ector recto 72"/>
            <p:cNvCxnSpPr>
              <a:cxnSpLocks/>
            </p:cNvCxnSpPr>
            <p:nvPr/>
          </p:nvCxnSpPr>
          <p:spPr>
            <a:xfrm flipV="1">
              <a:off x="6463537" y="2673613"/>
              <a:ext cx="692393" cy="17470"/>
            </a:xfrm>
            <a:prstGeom prst="line">
              <a:avLst/>
            </a:prstGeom>
            <a:ln w="25400">
              <a:solidFill>
                <a:schemeClr val="accent6"/>
              </a:solidFill>
              <a:headEnd w="sm" len="med"/>
              <a:tailEnd type="triangle"/>
            </a:ln>
          </p:spPr>
          <p:style>
            <a:lnRef idx="1">
              <a:schemeClr val="accent1"/>
            </a:lnRef>
            <a:fillRef idx="0">
              <a:schemeClr val="accent1"/>
            </a:fillRef>
            <a:effectRef idx="0">
              <a:schemeClr val="accent1"/>
            </a:effectRef>
            <a:fontRef idx="minor">
              <a:schemeClr val="tx1"/>
            </a:fontRef>
          </p:style>
        </p:cxnSp>
        <p:cxnSp>
          <p:nvCxnSpPr>
            <p:cNvPr id="74" name="Conector recto 73"/>
            <p:cNvCxnSpPr/>
            <p:nvPr/>
          </p:nvCxnSpPr>
          <p:spPr>
            <a:xfrm flipH="1">
              <a:off x="6993948" y="3455020"/>
              <a:ext cx="173098"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flipV="1">
              <a:off x="6990772" y="3002375"/>
              <a:ext cx="0" cy="462174"/>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ector recto 75"/>
            <p:cNvCxnSpPr/>
            <p:nvPr/>
          </p:nvCxnSpPr>
          <p:spPr>
            <a:xfrm flipH="1">
              <a:off x="6560408" y="3002375"/>
              <a:ext cx="433540" cy="0"/>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ector recto 76"/>
            <p:cNvCxnSpPr>
              <a:cxnSpLocks/>
            </p:cNvCxnSpPr>
            <p:nvPr/>
          </p:nvCxnSpPr>
          <p:spPr>
            <a:xfrm>
              <a:off x="6566760" y="3002375"/>
              <a:ext cx="6352" cy="247763"/>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ector recto 77"/>
            <p:cNvCxnSpPr>
              <a:cxnSpLocks/>
            </p:cNvCxnSpPr>
            <p:nvPr/>
          </p:nvCxnSpPr>
          <p:spPr>
            <a:xfrm flipV="1">
              <a:off x="6566760" y="3250138"/>
              <a:ext cx="362077" cy="6353"/>
            </a:xfrm>
            <a:prstGeom prst="line">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83" name="Conector recto de flecha 182"/>
            <p:cNvCxnSpPr>
              <a:cxnSpLocks/>
            </p:cNvCxnSpPr>
            <p:nvPr/>
          </p:nvCxnSpPr>
          <p:spPr>
            <a:xfrm flipH="1">
              <a:off x="6585817" y="3467726"/>
              <a:ext cx="300143" cy="952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92" name="Conector recto de flecha 191"/>
            <p:cNvCxnSpPr/>
            <p:nvPr/>
          </p:nvCxnSpPr>
          <p:spPr>
            <a:xfrm>
              <a:off x="6914545" y="3266020"/>
              <a:ext cx="0" cy="20646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
        <p:nvSpPr>
          <p:cNvPr id="196" name="Rectángulo 195"/>
          <p:cNvSpPr>
            <a:spLocks noChangeArrowheads="1"/>
          </p:cNvSpPr>
          <p:nvPr/>
        </p:nvSpPr>
        <p:spPr bwMode="auto">
          <a:xfrm>
            <a:off x="71438" y="5203825"/>
            <a:ext cx="3803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solidFill>
                  <a:srgbClr val="FF0066"/>
                </a:solidFill>
              </a:rPr>
              <a:t>para lo cual se marca el recorrido como no necesario</a:t>
            </a:r>
            <a:endParaRPr lang="es-MX" altLang="es-MX" sz="2200" b="1">
              <a:solidFill>
                <a:schemeClr val="bg1"/>
              </a:solidFill>
            </a:endParaRPr>
          </a:p>
        </p:txBody>
      </p:sp>
      <p:sp>
        <p:nvSpPr>
          <p:cNvPr id="197" name="Rectángulo 196"/>
          <p:cNvSpPr>
            <a:spLocks noChangeArrowheads="1"/>
          </p:cNvSpPr>
          <p:nvPr/>
        </p:nvSpPr>
        <p:spPr bwMode="auto">
          <a:xfrm>
            <a:off x="25400" y="5930900"/>
            <a:ext cx="39068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a:t>o </a:t>
            </a:r>
            <a:r>
              <a:rPr lang="es-MX" altLang="es-MX" b="1">
                <a:solidFill>
                  <a:schemeClr val="bg1"/>
                </a:solidFill>
              </a:rPr>
              <a:t>se pone una marca para ya no pasar por ese recorrido</a:t>
            </a:r>
            <a:endParaRPr lang="es-MX" altLang="es-MX"/>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79" grpId="0"/>
      <p:bldP spid="80" grpId="0"/>
      <p:bldP spid="196" grpId="0"/>
      <p:bldP spid="19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ángulo 1"/>
          <p:cNvSpPr>
            <a:spLocks noChangeArrowheads="1"/>
          </p:cNvSpPr>
          <p:nvPr/>
        </p:nvSpPr>
        <p:spPr bwMode="auto">
          <a:xfrm>
            <a:off x="441325" y="1127125"/>
            <a:ext cx="4711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600"/>
              <a:t>Recorrido en una ciudad</a:t>
            </a:r>
          </a:p>
        </p:txBody>
      </p:sp>
      <p:sp>
        <p:nvSpPr>
          <p:cNvPr id="94211" name="Rectángulo 2"/>
          <p:cNvSpPr>
            <a:spLocks noChangeArrowheads="1"/>
          </p:cNvSpPr>
          <p:nvPr/>
        </p:nvSpPr>
        <p:spPr bwMode="auto">
          <a:xfrm>
            <a:off x="1160463" y="1773238"/>
            <a:ext cx="79835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MX" altLang="es-MX" sz="3200"/>
              <a:t>Algebra para seleccionar el recorrido mas corto</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ángulo 1"/>
          <p:cNvSpPr>
            <a:spLocks noChangeArrowheads="1"/>
          </p:cNvSpPr>
          <p:nvPr/>
        </p:nvSpPr>
        <p:spPr bwMode="auto">
          <a:xfrm>
            <a:off x="0" y="428625"/>
            <a:ext cx="9144000" cy="433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s-ES" altLang="es-MX" sz="2800">
                <a:cs typeface="Times New Roman" panose="02020603050405020304" pitchFamily="18" charset="0"/>
              </a:rPr>
              <a:t>La trayectoria no es una línea es una brama en múltiples dimensiones</a:t>
            </a:r>
          </a:p>
          <a:p>
            <a:r>
              <a:rPr lang="es-ES" altLang="es-MX" sz="2800">
                <a:cs typeface="Times New Roman" panose="02020603050405020304" pitchFamily="18" charset="0"/>
              </a:rPr>
              <a:t>Cada punto de la brama forma un espacio caótico, o sea que cuando seguimos una trayectoria no seguimos una línea sino que cada punto forma un espacio de caos y podemos tomar múltiples posibilidades en ese espacio.</a:t>
            </a:r>
          </a:p>
          <a:p>
            <a:endParaRPr lang="es-ES" altLang="es-MX">
              <a:cs typeface="Times New Roman" panose="02020603050405020304" pitchFamily="18" charset="0"/>
            </a:endParaRPr>
          </a:p>
          <a:p>
            <a:r>
              <a:rPr lang="es-ES" altLang="es-MX" sz="2800">
                <a:cs typeface="Times New Roman" panose="02020603050405020304" pitchFamily="18" charset="0"/>
              </a:rPr>
              <a:t>La trayectoria no solo puede ser espacial, también puede ser temporal o espacio temporal o sea puede formar un espacio de recuerdos</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5551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9499398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72968" y="1242924"/>
            <a:ext cx="4827782" cy="1569660"/>
          </a:xfrm>
          <a:prstGeom prst="rect">
            <a:avLst/>
          </a:prstGeom>
        </p:spPr>
        <p:txBody>
          <a:bodyPr wrap="square">
            <a:spAutoFit/>
          </a:bodyPr>
          <a:lstStyle/>
          <a:p>
            <a:r>
              <a:rPr lang="es-MX" sz="3200" dirty="0">
                <a:ea typeface="Calibri" panose="020F0502020204030204" pitchFamily="34" charset="0"/>
              </a:rPr>
              <a:t>La conciencia del entorno permite encontrar datos, patrones, teor</a:t>
            </a:r>
            <a:r>
              <a:rPr lang="es-MX" sz="3200" dirty="0">
                <a:latin typeface="Calibri" panose="020F0502020204030204" pitchFamily="34" charset="0"/>
                <a:ea typeface="Calibri" panose="020F0502020204030204" pitchFamily="34" charset="0"/>
                <a:cs typeface="Times New Roman" panose="02020603050405020304" pitchFamily="18" charset="0"/>
              </a:rPr>
              <a:t>í</a:t>
            </a:r>
            <a:r>
              <a:rPr lang="es-MX" sz="3200" dirty="0">
                <a:ea typeface="Calibri" panose="020F0502020204030204" pitchFamily="34" charset="0"/>
              </a:rPr>
              <a:t>a leyes</a:t>
            </a:r>
            <a:endParaRPr lang="es-MX" sz="3200" dirty="0"/>
          </a:p>
        </p:txBody>
      </p:sp>
    </p:spTree>
    <p:extLst>
      <p:ext uri="{BB962C8B-B14F-4D97-AF65-F5344CB8AC3E}">
        <p14:creationId xmlns:p14="http://schemas.microsoft.com/office/powerpoint/2010/main" val="35540099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27023" y="540763"/>
            <a:ext cx="5973580" cy="4031873"/>
          </a:xfrm>
          <a:prstGeom prst="rect">
            <a:avLst/>
          </a:prstGeom>
        </p:spPr>
        <p:txBody>
          <a:bodyPr wrap="square">
            <a:spAutoFit/>
          </a:bodyPr>
          <a:lstStyle/>
          <a:p>
            <a:pPr>
              <a:spcAft>
                <a:spcPts val="0"/>
              </a:spcAft>
            </a:pPr>
            <a:r>
              <a:rPr lang="es-ES" sz="3200" b="1" dirty="0">
                <a:ea typeface="Times New Roman" panose="02020603050405020304" pitchFamily="18" charset="0"/>
              </a:rPr>
              <a:t>realidad e imagen de la realidad son lo mismo</a:t>
            </a:r>
          </a:p>
          <a:p>
            <a:pPr>
              <a:spcAft>
                <a:spcPts val="0"/>
              </a:spcAft>
            </a:pPr>
            <a:endParaRPr lang="es-ES" sz="3200" b="1" dirty="0">
              <a:ea typeface="Times New Roman" panose="02020603050405020304" pitchFamily="18" charset="0"/>
            </a:endParaRPr>
          </a:p>
          <a:p>
            <a:pPr>
              <a:spcAft>
                <a:spcPts val="0"/>
              </a:spcAft>
            </a:pPr>
            <a:r>
              <a:rPr lang="es-ES" sz="3200" b="1" dirty="0">
                <a:ea typeface="Times New Roman" panose="02020603050405020304" pitchFamily="18" charset="0"/>
              </a:rPr>
              <a:t>Lacan</a:t>
            </a:r>
          </a:p>
          <a:p>
            <a:pPr>
              <a:spcAft>
                <a:spcPts val="0"/>
              </a:spcAft>
            </a:pPr>
            <a:endParaRPr lang="es-ES" sz="3200" b="1" dirty="0">
              <a:ea typeface="Times New Roman" panose="02020603050405020304" pitchFamily="18" charset="0"/>
            </a:endParaRPr>
          </a:p>
          <a:p>
            <a:pPr>
              <a:spcAft>
                <a:spcPts val="0"/>
              </a:spcAft>
            </a:pPr>
            <a:r>
              <a:rPr lang="es-ES" sz="3200" b="1" dirty="0">
                <a:ea typeface="Times New Roman" panose="02020603050405020304" pitchFamily="18" charset="0"/>
              </a:rPr>
              <a:t>permanentemente estamos interactuando con la realidad y modificando nuestra imagen </a:t>
            </a:r>
          </a:p>
        </p:txBody>
      </p:sp>
    </p:spTree>
    <p:extLst>
      <p:ext uri="{BB962C8B-B14F-4D97-AF65-F5344CB8AC3E}">
        <p14:creationId xmlns:p14="http://schemas.microsoft.com/office/powerpoint/2010/main" val="52980036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563880" y="754277"/>
            <a:ext cx="8229600" cy="1384995"/>
          </a:xfrm>
          <a:prstGeom prst="rect">
            <a:avLst/>
          </a:prstGeom>
        </p:spPr>
        <p:txBody>
          <a:bodyPr wrap="square">
            <a:spAutoFit/>
          </a:bodyPr>
          <a:lstStyle/>
          <a:p>
            <a:r>
              <a:rPr lang="es-MX" sz="2800" dirty="0"/>
              <a:t>Percibe</a:t>
            </a:r>
          </a:p>
          <a:p>
            <a:endParaRPr lang="es-MX" sz="2800" dirty="0"/>
          </a:p>
          <a:p>
            <a:r>
              <a:rPr lang="es-MX" sz="2800" dirty="0"/>
              <a:t>Sabe donde esta, sabe a donde va y como llegar </a:t>
            </a:r>
          </a:p>
        </p:txBody>
      </p:sp>
      <p:sp>
        <p:nvSpPr>
          <p:cNvPr id="4" name="Rectángulo 3"/>
          <p:cNvSpPr/>
          <p:nvPr/>
        </p:nvSpPr>
        <p:spPr>
          <a:xfrm>
            <a:off x="0" y="36055"/>
            <a:ext cx="4820550" cy="707886"/>
          </a:xfrm>
          <a:prstGeom prst="rect">
            <a:avLst/>
          </a:prstGeom>
        </p:spPr>
        <p:txBody>
          <a:bodyPr wrap="none">
            <a:spAutoFit/>
          </a:bodyPr>
          <a:lstStyle/>
          <a:p>
            <a:pPr>
              <a:spcAft>
                <a:spcPts val="0"/>
              </a:spcAft>
            </a:pPr>
            <a:r>
              <a:rPr lang="es-ES" sz="4000" b="1" dirty="0">
                <a:ea typeface="Times New Roman" panose="02020603050405020304" pitchFamily="18" charset="0"/>
              </a:rPr>
              <a:t>Sistemas Conscientes</a:t>
            </a:r>
          </a:p>
        </p:txBody>
      </p:sp>
      <p:sp>
        <p:nvSpPr>
          <p:cNvPr id="5" name="Rectángulo 4"/>
          <p:cNvSpPr/>
          <p:nvPr/>
        </p:nvSpPr>
        <p:spPr>
          <a:xfrm>
            <a:off x="1194020" y="4075109"/>
            <a:ext cx="3345788" cy="461665"/>
          </a:xfrm>
          <a:prstGeom prst="rect">
            <a:avLst/>
          </a:prstGeom>
        </p:spPr>
        <p:txBody>
          <a:bodyPr wrap="none">
            <a:spAutoFit/>
          </a:bodyPr>
          <a:lstStyle/>
          <a:p>
            <a:r>
              <a:rPr lang="es-MX" b="1" spc="300" dirty="0">
                <a:solidFill>
                  <a:srgbClr val="FF0000"/>
                </a:solidFill>
              </a:rPr>
              <a:t>SABE  QUE  SABE</a:t>
            </a:r>
            <a:endParaRPr lang="es-MX" spc="300" dirty="0"/>
          </a:p>
        </p:txBody>
      </p:sp>
      <p:sp>
        <p:nvSpPr>
          <p:cNvPr id="6" name="Rectángulo 5"/>
          <p:cNvSpPr/>
          <p:nvPr/>
        </p:nvSpPr>
        <p:spPr>
          <a:xfrm>
            <a:off x="1194020" y="2497268"/>
            <a:ext cx="3852337" cy="646331"/>
          </a:xfrm>
          <a:prstGeom prst="rect">
            <a:avLst/>
          </a:prstGeom>
        </p:spPr>
        <p:txBody>
          <a:bodyPr wrap="none">
            <a:spAutoFit/>
          </a:bodyPr>
          <a:lstStyle/>
          <a:p>
            <a:pPr>
              <a:spcAft>
                <a:spcPts val="0"/>
              </a:spcAft>
            </a:pPr>
            <a:r>
              <a:rPr lang="es-ES" sz="3600" b="1" dirty="0">
                <a:solidFill>
                  <a:srgbClr val="FF0000"/>
                </a:solidFill>
                <a:ea typeface="Times New Roman" panose="02020603050405020304" pitchFamily="18" charset="0"/>
              </a:rPr>
              <a:t>RECURSIVIDAD</a:t>
            </a:r>
            <a:r>
              <a:rPr lang="es-ES" dirty="0">
                <a:solidFill>
                  <a:srgbClr val="FF0000"/>
                </a:solidFill>
                <a:ea typeface="Times New Roman" panose="02020603050405020304" pitchFamily="18" charset="0"/>
              </a:rPr>
              <a:t> </a:t>
            </a:r>
            <a:endParaRPr lang="es-MX" dirty="0">
              <a:solidFill>
                <a:srgbClr val="FF0000"/>
              </a:solidFill>
              <a:ea typeface="Times New Roman" panose="02020603050405020304" pitchFamily="18" charset="0"/>
            </a:endParaRPr>
          </a:p>
        </p:txBody>
      </p:sp>
      <p:sp>
        <p:nvSpPr>
          <p:cNvPr id="7" name="Rectángulo 6"/>
          <p:cNvSpPr/>
          <p:nvPr/>
        </p:nvSpPr>
        <p:spPr>
          <a:xfrm>
            <a:off x="1194020" y="3207778"/>
            <a:ext cx="4705134" cy="461665"/>
          </a:xfrm>
          <a:prstGeom prst="rect">
            <a:avLst/>
          </a:prstGeom>
        </p:spPr>
        <p:txBody>
          <a:bodyPr wrap="none">
            <a:spAutoFit/>
          </a:bodyPr>
          <a:lstStyle/>
          <a:p>
            <a:r>
              <a:rPr lang="es-MX" b="1" spc="300" dirty="0">
                <a:solidFill>
                  <a:srgbClr val="FF0000"/>
                </a:solidFill>
              </a:rPr>
              <a:t>PERCIBE  QUE  PERCIBE</a:t>
            </a:r>
          </a:p>
        </p:txBody>
      </p:sp>
      <p:sp>
        <p:nvSpPr>
          <p:cNvPr id="8" name="Rectángulo 7"/>
          <p:cNvSpPr/>
          <p:nvPr/>
        </p:nvSpPr>
        <p:spPr>
          <a:xfrm>
            <a:off x="1194020" y="4536774"/>
            <a:ext cx="7802880" cy="954107"/>
          </a:xfrm>
          <a:prstGeom prst="rect">
            <a:avLst/>
          </a:prstGeom>
        </p:spPr>
        <p:txBody>
          <a:bodyPr wrap="square">
            <a:spAutoFit/>
          </a:bodyPr>
          <a:lstStyle/>
          <a:p>
            <a:r>
              <a:rPr lang="es-MX" sz="2800" dirty="0"/>
              <a:t>Sabe que sabe donde esta, sabe que sabe a donde va y sabe que sabe como llegar</a:t>
            </a:r>
          </a:p>
        </p:txBody>
      </p:sp>
    </p:spTree>
    <p:extLst>
      <p:ext uri="{BB962C8B-B14F-4D97-AF65-F5344CB8AC3E}">
        <p14:creationId xmlns:p14="http://schemas.microsoft.com/office/powerpoint/2010/main" val="427773719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5067" y="1252917"/>
            <a:ext cx="4343400" cy="3416320"/>
          </a:xfrm>
          <a:prstGeom prst="rect">
            <a:avLst/>
          </a:prstGeom>
        </p:spPr>
        <p:txBody>
          <a:bodyPr wrap="square">
            <a:spAutoFit/>
          </a:bodyPr>
          <a:lstStyle/>
          <a:p>
            <a:r>
              <a:rPr lang="es-MX" sz="1800" dirty="0">
                <a:cs typeface="Times New Roman" panose="02020603050405020304" pitchFamily="18" charset="0"/>
              </a:rPr>
              <a:t>Rutina </a:t>
            </a:r>
            <a:r>
              <a:rPr lang="es-MX" sz="1800" b="1" dirty="0">
                <a:solidFill>
                  <a:schemeClr val="bg1"/>
                </a:solidFill>
                <a:cs typeface="Times New Roman" panose="02020603050405020304" pitchFamily="18" charset="0"/>
              </a:rPr>
              <a:t>Caracol </a:t>
            </a:r>
            <a:r>
              <a:rPr lang="es-MX" sz="1800" dirty="0">
                <a:cs typeface="Times New Roman" panose="02020603050405020304" pitchFamily="18" charset="0"/>
              </a:rPr>
              <a:t>(x0, y0, </a:t>
            </a:r>
            <a:r>
              <a:rPr lang="es-MX" sz="1800" dirty="0" err="1">
                <a:cs typeface="Times New Roman" panose="02020603050405020304" pitchFamily="18" charset="0"/>
              </a:rPr>
              <a:t>linea</a:t>
            </a:r>
            <a:r>
              <a:rPr lang="es-MX" sz="1800" dirty="0">
                <a:cs typeface="Times New Roman" panose="02020603050405020304" pitchFamily="18" charset="0"/>
              </a:rPr>
              <a:t>, </a:t>
            </a:r>
            <a:r>
              <a:rPr lang="es-MX" sz="1800" dirty="0" err="1">
                <a:cs typeface="Times New Roman" panose="02020603050405020304" pitchFamily="18" charset="0"/>
              </a:rPr>
              <a:t>angulo</a:t>
            </a:r>
            <a:r>
              <a:rPr lang="es-MX" sz="1800" dirty="0">
                <a:cs typeface="Times New Roman" panose="02020603050405020304" pitchFamily="18" charset="0"/>
              </a:rPr>
              <a:t>)</a:t>
            </a:r>
          </a:p>
          <a:p>
            <a:r>
              <a:rPr lang="es-MX" sz="1800" dirty="0">
                <a:cs typeface="Times New Roman" panose="02020603050405020304" pitchFamily="18" charset="0"/>
              </a:rPr>
              <a:t>{</a:t>
            </a:r>
          </a:p>
          <a:p>
            <a:pPr marL="180000"/>
            <a:r>
              <a:rPr lang="es-MX" sz="1800" dirty="0" err="1">
                <a:solidFill>
                  <a:schemeClr val="accent1"/>
                </a:solidFill>
                <a:cs typeface="Times New Roman" panose="02020603050405020304" pitchFamily="18" charset="0"/>
              </a:rPr>
              <a:t>if</a:t>
            </a:r>
            <a:r>
              <a:rPr lang="es-MX" sz="1800" dirty="0">
                <a:solidFill>
                  <a:schemeClr val="accent1"/>
                </a:solidFill>
                <a:cs typeface="Times New Roman" panose="02020603050405020304" pitchFamily="18" charset="0"/>
              </a:rPr>
              <a:t>(</a:t>
            </a:r>
            <a:r>
              <a:rPr lang="es-MX" sz="1800" dirty="0" err="1">
                <a:solidFill>
                  <a:schemeClr val="accent1"/>
                </a:solidFill>
                <a:cs typeface="Times New Roman" panose="02020603050405020304" pitchFamily="18" charset="0"/>
              </a:rPr>
              <a:t>linea</a:t>
            </a:r>
            <a:r>
              <a:rPr lang="es-MX" sz="1800" dirty="0">
                <a:solidFill>
                  <a:schemeClr val="accent1"/>
                </a:solidFill>
                <a:cs typeface="Times New Roman" panose="02020603050405020304" pitchFamily="18" charset="0"/>
              </a:rPr>
              <a:t> &gt;0)</a:t>
            </a:r>
          </a:p>
          <a:p>
            <a:pPr marL="180000"/>
            <a:r>
              <a:rPr lang="es-MX" sz="1800" dirty="0">
                <a:cs typeface="Times New Roman" panose="02020603050405020304" pitchFamily="18" charset="0"/>
              </a:rPr>
              <a:t>{</a:t>
            </a:r>
          </a:p>
          <a:p>
            <a:pPr marL="360000"/>
            <a:r>
              <a:rPr lang="es-MX" sz="1800" dirty="0">
                <a:cs typeface="Times New Roman" panose="02020603050405020304" pitchFamily="18" charset="0"/>
              </a:rPr>
              <a:t>x1=x0+(</a:t>
            </a:r>
            <a:r>
              <a:rPr lang="es-MX" sz="1800" dirty="0" err="1">
                <a:cs typeface="Times New Roman" panose="02020603050405020304" pitchFamily="18" charset="0"/>
              </a:rPr>
              <a:t>linea</a:t>
            </a:r>
            <a:r>
              <a:rPr lang="es-MX" sz="1800" dirty="0">
                <a:cs typeface="Times New Roman" panose="02020603050405020304" pitchFamily="18" charset="0"/>
              </a:rPr>
              <a:t> *</a:t>
            </a:r>
            <a:r>
              <a:rPr lang="es-MX" sz="1800" dirty="0" err="1">
                <a:cs typeface="Times New Roman" panose="02020603050405020304" pitchFamily="18" charset="0"/>
              </a:rPr>
              <a:t>cos</a:t>
            </a:r>
            <a:r>
              <a:rPr lang="es-MX" sz="1800" dirty="0">
                <a:cs typeface="Times New Roman" panose="02020603050405020304" pitchFamily="18" charset="0"/>
              </a:rPr>
              <a:t>(</a:t>
            </a:r>
            <a:r>
              <a:rPr lang="es-MX" sz="1800" dirty="0" err="1">
                <a:cs typeface="Times New Roman" panose="02020603050405020304" pitchFamily="18" charset="0"/>
              </a:rPr>
              <a:t>angulo</a:t>
            </a:r>
            <a:r>
              <a:rPr lang="es-MX" sz="1800" dirty="0">
                <a:cs typeface="Times New Roman" panose="02020603050405020304" pitchFamily="18" charset="0"/>
              </a:rPr>
              <a:t> /57.29578));</a:t>
            </a:r>
          </a:p>
          <a:p>
            <a:pPr marL="360000"/>
            <a:r>
              <a:rPr lang="es-MX" sz="1800" dirty="0">
                <a:cs typeface="Times New Roman" panose="02020603050405020304" pitchFamily="18" charset="0"/>
              </a:rPr>
              <a:t>y1=y0+(</a:t>
            </a:r>
            <a:r>
              <a:rPr lang="es-MX" sz="1800" dirty="0" err="1">
                <a:cs typeface="Times New Roman" panose="02020603050405020304" pitchFamily="18" charset="0"/>
              </a:rPr>
              <a:t>linea</a:t>
            </a:r>
            <a:r>
              <a:rPr lang="es-MX" sz="1800" dirty="0">
                <a:cs typeface="Times New Roman" panose="02020603050405020304" pitchFamily="18" charset="0"/>
              </a:rPr>
              <a:t> *sin(</a:t>
            </a:r>
            <a:r>
              <a:rPr lang="es-MX" sz="1800" dirty="0" err="1">
                <a:cs typeface="Times New Roman" panose="02020603050405020304" pitchFamily="18" charset="0"/>
              </a:rPr>
              <a:t>angulo</a:t>
            </a:r>
            <a:r>
              <a:rPr lang="es-MX" sz="1800" dirty="0">
                <a:cs typeface="Times New Roman" panose="02020603050405020304" pitchFamily="18" charset="0"/>
              </a:rPr>
              <a:t> /57.29578));</a:t>
            </a:r>
          </a:p>
          <a:p>
            <a:pPr marL="360000"/>
            <a:r>
              <a:rPr lang="es-MX" sz="1800" dirty="0">
                <a:cs typeface="Times New Roman" panose="02020603050405020304" pitchFamily="18" charset="0"/>
              </a:rPr>
              <a:t>Dibuja línea (x0,y0,x1,y1);</a:t>
            </a:r>
          </a:p>
          <a:p>
            <a:pPr marL="360000"/>
            <a:r>
              <a:rPr lang="es-MX" sz="1800" dirty="0" err="1">
                <a:solidFill>
                  <a:srgbClr val="00B050"/>
                </a:solidFill>
                <a:cs typeface="Times New Roman" panose="02020603050405020304" pitchFamily="18" charset="0"/>
              </a:rPr>
              <a:t>linea</a:t>
            </a:r>
            <a:r>
              <a:rPr lang="es-MX" sz="1800" dirty="0">
                <a:solidFill>
                  <a:srgbClr val="00B050"/>
                </a:solidFill>
                <a:cs typeface="Times New Roman" panose="02020603050405020304" pitchFamily="18" charset="0"/>
              </a:rPr>
              <a:t> -=3, </a:t>
            </a:r>
            <a:r>
              <a:rPr lang="es-MX" sz="1800" dirty="0" err="1">
                <a:solidFill>
                  <a:srgbClr val="00B050"/>
                </a:solidFill>
                <a:cs typeface="Times New Roman" panose="02020603050405020304" pitchFamily="18" charset="0"/>
              </a:rPr>
              <a:t>angulo</a:t>
            </a:r>
            <a:r>
              <a:rPr lang="es-MX" sz="1800" dirty="0">
                <a:solidFill>
                  <a:srgbClr val="00B050"/>
                </a:solidFill>
                <a:cs typeface="Times New Roman" panose="02020603050405020304" pitchFamily="18" charset="0"/>
              </a:rPr>
              <a:t> +=90</a:t>
            </a:r>
          </a:p>
          <a:p>
            <a:pPr marL="360000"/>
            <a:endParaRPr lang="es-MX" sz="1800" dirty="0">
              <a:solidFill>
                <a:srgbClr val="00B050"/>
              </a:solidFill>
              <a:cs typeface="Times New Roman" panose="02020603050405020304" pitchFamily="18" charset="0"/>
            </a:endParaRPr>
          </a:p>
          <a:p>
            <a:pPr marL="360000"/>
            <a:r>
              <a:rPr lang="es-MX" sz="1800" b="1" dirty="0">
                <a:solidFill>
                  <a:schemeClr val="bg1"/>
                </a:solidFill>
                <a:cs typeface="Times New Roman" panose="02020603050405020304" pitchFamily="18" charset="0"/>
              </a:rPr>
              <a:t>Caracol </a:t>
            </a:r>
            <a:r>
              <a:rPr lang="es-MX" sz="1800" b="1" dirty="0">
                <a:cs typeface="Times New Roman" panose="02020603050405020304" pitchFamily="18" charset="0"/>
              </a:rPr>
              <a:t>(x1,y1, </a:t>
            </a:r>
            <a:r>
              <a:rPr lang="es-MX" sz="1800" b="1" dirty="0" err="1">
                <a:cs typeface="Times New Roman" panose="02020603050405020304" pitchFamily="18" charset="0"/>
              </a:rPr>
              <a:t>linea</a:t>
            </a:r>
            <a:r>
              <a:rPr lang="es-MX" sz="1800" b="1" dirty="0">
                <a:cs typeface="Times New Roman" panose="02020603050405020304" pitchFamily="18" charset="0"/>
              </a:rPr>
              <a:t>, </a:t>
            </a:r>
            <a:r>
              <a:rPr lang="es-MX" sz="1800" b="1" dirty="0" err="1">
                <a:cs typeface="Times New Roman" panose="02020603050405020304" pitchFamily="18" charset="0"/>
              </a:rPr>
              <a:t>angulo</a:t>
            </a:r>
            <a:r>
              <a:rPr lang="es-MX" sz="1800" b="1" dirty="0">
                <a:cs typeface="Times New Roman" panose="02020603050405020304" pitchFamily="18" charset="0"/>
              </a:rPr>
              <a:t>);</a:t>
            </a:r>
          </a:p>
          <a:p>
            <a:pPr marL="180000"/>
            <a:r>
              <a:rPr lang="es-MX" sz="1800" dirty="0">
                <a:cs typeface="Times New Roman" panose="02020603050405020304" pitchFamily="18" charset="0"/>
              </a:rPr>
              <a:t>}</a:t>
            </a:r>
          </a:p>
          <a:p>
            <a:r>
              <a:rPr lang="es-MX" sz="1800" dirty="0">
                <a:cs typeface="Times New Roman" panose="02020603050405020304" pitchFamily="18" charset="0"/>
              </a:rPr>
              <a:t>}</a:t>
            </a:r>
          </a:p>
        </p:txBody>
      </p:sp>
      <p:sp>
        <p:nvSpPr>
          <p:cNvPr id="3" name="Rectángulo 2"/>
          <p:cNvSpPr/>
          <p:nvPr/>
        </p:nvSpPr>
        <p:spPr>
          <a:xfrm>
            <a:off x="85067" y="542904"/>
            <a:ext cx="4076757" cy="461665"/>
          </a:xfrm>
          <a:prstGeom prst="rect">
            <a:avLst/>
          </a:prstGeom>
        </p:spPr>
        <p:txBody>
          <a:bodyPr wrap="none">
            <a:spAutoFit/>
          </a:bodyPr>
          <a:lstStyle/>
          <a:p>
            <a:pPr>
              <a:spcAft>
                <a:spcPts val="0"/>
              </a:spcAft>
            </a:pPr>
            <a:r>
              <a:rPr lang="es-ES" dirty="0">
                <a:ea typeface="Times New Roman" panose="02020603050405020304" pitchFamily="18" charset="0"/>
              </a:rPr>
              <a:t>Por ejemplo el siguiente código</a:t>
            </a:r>
          </a:p>
        </p:txBody>
      </p:sp>
      <p:sp>
        <p:nvSpPr>
          <p:cNvPr id="4" name="Rectángulo 3"/>
          <p:cNvSpPr/>
          <p:nvPr/>
        </p:nvSpPr>
        <p:spPr>
          <a:xfrm>
            <a:off x="4186989" y="1268624"/>
            <a:ext cx="4957011" cy="2893100"/>
          </a:xfrm>
          <a:prstGeom prst="rect">
            <a:avLst/>
          </a:prstGeom>
        </p:spPr>
        <p:txBody>
          <a:bodyPr wrap="square">
            <a:spAutoFit/>
          </a:bodyPr>
          <a:lstStyle/>
          <a:p>
            <a:pPr>
              <a:spcAft>
                <a:spcPts val="0"/>
              </a:spcAft>
            </a:pPr>
            <a:r>
              <a:rPr lang="es-ES" sz="1800" dirty="0">
                <a:ea typeface="Times New Roman" panose="02020603050405020304" pitchFamily="18" charset="0"/>
              </a:rPr>
              <a:t>Llamada a la rutina </a:t>
            </a:r>
            <a:r>
              <a:rPr lang="es-ES" sz="1800" dirty="0">
                <a:solidFill>
                  <a:schemeClr val="bg1"/>
                </a:solidFill>
                <a:ea typeface="Times New Roman" panose="02020603050405020304" pitchFamily="18" charset="0"/>
              </a:rPr>
              <a:t>Caracol</a:t>
            </a:r>
          </a:p>
          <a:p>
            <a:pPr>
              <a:spcAft>
                <a:spcPts val="0"/>
              </a:spcAft>
            </a:pPr>
            <a:endParaRPr lang="es-ES" sz="1400" dirty="0">
              <a:ea typeface="Times New Roman" panose="02020603050405020304" pitchFamily="18" charset="0"/>
            </a:endParaRPr>
          </a:p>
          <a:p>
            <a:pPr>
              <a:spcAft>
                <a:spcPts val="0"/>
              </a:spcAft>
            </a:pPr>
            <a:r>
              <a:rPr lang="es-ES" sz="1800" dirty="0">
                <a:solidFill>
                  <a:schemeClr val="accent1"/>
                </a:solidFill>
                <a:ea typeface="Times New Roman" panose="02020603050405020304" pitchFamily="18" charset="0"/>
              </a:rPr>
              <a:t>Mientras el tamaño de la línea sea mayor que cero</a:t>
            </a:r>
          </a:p>
          <a:p>
            <a:pPr marL="180000">
              <a:spcAft>
                <a:spcPts val="0"/>
              </a:spcAft>
            </a:pPr>
            <a:endParaRPr lang="es-ES" sz="1000" dirty="0">
              <a:ea typeface="Times New Roman" panose="02020603050405020304" pitchFamily="18" charset="0"/>
            </a:endParaRPr>
          </a:p>
          <a:p>
            <a:pPr marL="180000">
              <a:spcAft>
                <a:spcPts val="0"/>
              </a:spcAft>
            </a:pPr>
            <a:endParaRPr lang="es-ES" sz="1000" dirty="0">
              <a:ea typeface="Times New Roman" panose="02020603050405020304" pitchFamily="18" charset="0"/>
            </a:endParaRPr>
          </a:p>
          <a:p>
            <a:pPr marL="180000">
              <a:spcAft>
                <a:spcPts val="0"/>
              </a:spcAft>
            </a:pPr>
            <a:r>
              <a:rPr lang="es-ES" sz="1800" dirty="0">
                <a:ea typeface="Times New Roman" panose="02020603050405020304" pitchFamily="18" charset="0"/>
              </a:rPr>
              <a:t>dibuja una línea a partir de las coordenadas</a:t>
            </a:r>
          </a:p>
          <a:p>
            <a:pPr marL="180000">
              <a:spcAft>
                <a:spcPts val="0"/>
              </a:spcAft>
            </a:pPr>
            <a:endParaRPr lang="es-ES" sz="1800" dirty="0">
              <a:ea typeface="Times New Roman" panose="02020603050405020304" pitchFamily="18" charset="0"/>
            </a:endParaRPr>
          </a:p>
          <a:p>
            <a:pPr marL="180000">
              <a:spcAft>
                <a:spcPts val="0"/>
              </a:spcAft>
            </a:pPr>
            <a:endParaRPr lang="es-ES" sz="1200" dirty="0">
              <a:ea typeface="Times New Roman" panose="02020603050405020304" pitchFamily="18" charset="0"/>
            </a:endParaRPr>
          </a:p>
          <a:p>
            <a:pPr marL="180000">
              <a:spcAft>
                <a:spcPts val="0"/>
              </a:spcAft>
            </a:pPr>
            <a:r>
              <a:rPr lang="es-ES" sz="1800" dirty="0">
                <a:solidFill>
                  <a:schemeClr val="accent6"/>
                </a:solidFill>
                <a:ea typeface="Times New Roman" panose="02020603050405020304" pitchFamily="18" charset="0"/>
              </a:rPr>
              <a:t>Modifica los parámetros de la siguiente línea</a:t>
            </a:r>
          </a:p>
          <a:p>
            <a:pPr marL="180000">
              <a:spcAft>
                <a:spcPts val="0"/>
              </a:spcAft>
            </a:pPr>
            <a:endParaRPr lang="es-ES" sz="1400" dirty="0">
              <a:ea typeface="Times New Roman" panose="02020603050405020304" pitchFamily="18" charset="0"/>
            </a:endParaRPr>
          </a:p>
          <a:p>
            <a:pPr marL="180000">
              <a:spcAft>
                <a:spcPts val="0"/>
              </a:spcAft>
            </a:pPr>
            <a:endParaRPr lang="es-ES" sz="1400" dirty="0">
              <a:ea typeface="Times New Roman" panose="02020603050405020304" pitchFamily="18" charset="0"/>
            </a:endParaRPr>
          </a:p>
          <a:p>
            <a:pPr marL="180000">
              <a:spcAft>
                <a:spcPts val="0"/>
              </a:spcAft>
            </a:pPr>
            <a:r>
              <a:rPr lang="es-ES" sz="1800" b="1" dirty="0">
                <a:solidFill>
                  <a:schemeClr val="bg1"/>
                </a:solidFill>
                <a:ea typeface="Times New Roman" panose="02020603050405020304" pitchFamily="18" charset="0"/>
              </a:rPr>
              <a:t>llama en forma recursiva a la rutina Caracol</a:t>
            </a:r>
          </a:p>
        </p:txBody>
      </p:sp>
      <p:sp>
        <p:nvSpPr>
          <p:cNvPr id="5" name="Rectángulo 4"/>
          <p:cNvSpPr/>
          <p:nvPr/>
        </p:nvSpPr>
        <p:spPr>
          <a:xfrm>
            <a:off x="0" y="5864009"/>
            <a:ext cx="9144000" cy="707886"/>
          </a:xfrm>
          <a:prstGeom prst="rect">
            <a:avLst/>
          </a:prstGeom>
        </p:spPr>
        <p:txBody>
          <a:bodyPr wrap="square">
            <a:spAutoFit/>
          </a:bodyPr>
          <a:lstStyle/>
          <a:p>
            <a:pPr marL="180000" algn="r">
              <a:spcAft>
                <a:spcPts val="0"/>
              </a:spcAft>
            </a:pPr>
            <a:r>
              <a:rPr lang="es-ES" sz="2000" dirty="0">
                <a:ea typeface="Times New Roman" panose="02020603050405020304" pitchFamily="18" charset="0"/>
              </a:rPr>
              <a:t>Nota: en este ejemplo y por facilidad de dibujo, el caracol jira 90 grados en cada paso, por lo que el caracol es medio cuadrado</a:t>
            </a:r>
          </a:p>
        </p:txBody>
      </p:sp>
      <p:grpSp>
        <p:nvGrpSpPr>
          <p:cNvPr id="46" name="Grupo 45"/>
          <p:cNvGrpSpPr/>
          <p:nvPr/>
        </p:nvGrpSpPr>
        <p:grpSpPr>
          <a:xfrm>
            <a:off x="2919454" y="4455097"/>
            <a:ext cx="2026920" cy="1191260"/>
            <a:chOff x="1082040" y="4739640"/>
            <a:chExt cx="2026920" cy="1191260"/>
          </a:xfrm>
        </p:grpSpPr>
        <p:cxnSp>
          <p:nvCxnSpPr>
            <p:cNvPr id="7" name="Conector recto 6"/>
            <p:cNvCxnSpPr>
              <a:cxnSpLocks/>
            </p:cNvCxnSpPr>
            <p:nvPr/>
          </p:nvCxnSpPr>
          <p:spPr>
            <a:xfrm>
              <a:off x="1082040" y="4739640"/>
              <a:ext cx="202692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 name="Conector recto 8"/>
            <p:cNvCxnSpPr>
              <a:cxnSpLocks/>
            </p:cNvCxnSpPr>
            <p:nvPr/>
          </p:nvCxnSpPr>
          <p:spPr>
            <a:xfrm flipH="1">
              <a:off x="3083560" y="4739640"/>
              <a:ext cx="8947" cy="119126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Conector recto 13"/>
            <p:cNvCxnSpPr>
              <a:cxnSpLocks/>
            </p:cNvCxnSpPr>
            <p:nvPr/>
          </p:nvCxnSpPr>
          <p:spPr>
            <a:xfrm flipH="1">
              <a:off x="1630680" y="5928996"/>
              <a:ext cx="1452880" cy="190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0" name="Conector recto 19"/>
            <p:cNvCxnSpPr>
              <a:cxnSpLocks/>
            </p:cNvCxnSpPr>
            <p:nvPr/>
          </p:nvCxnSpPr>
          <p:spPr>
            <a:xfrm flipV="1">
              <a:off x="1629467" y="5201668"/>
              <a:ext cx="1213" cy="72732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Conector recto 21"/>
            <p:cNvCxnSpPr>
              <a:cxnSpLocks/>
            </p:cNvCxnSpPr>
            <p:nvPr/>
          </p:nvCxnSpPr>
          <p:spPr>
            <a:xfrm>
              <a:off x="1641044" y="5206942"/>
              <a:ext cx="595574"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Conector recto 23"/>
            <p:cNvCxnSpPr>
              <a:cxnSpLocks/>
            </p:cNvCxnSpPr>
            <p:nvPr/>
          </p:nvCxnSpPr>
          <p:spPr>
            <a:xfrm flipH="1">
              <a:off x="2240497" y="5200202"/>
              <a:ext cx="1219" cy="27753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8" name="Conector recto 27"/>
            <p:cNvCxnSpPr>
              <a:cxnSpLocks/>
            </p:cNvCxnSpPr>
            <p:nvPr/>
          </p:nvCxnSpPr>
          <p:spPr>
            <a:xfrm flipH="1" flipV="1">
              <a:off x="2062792" y="5476421"/>
              <a:ext cx="182803" cy="131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Conector recto 34"/>
            <p:cNvCxnSpPr>
              <a:cxnSpLocks/>
            </p:cNvCxnSpPr>
            <p:nvPr/>
          </p:nvCxnSpPr>
          <p:spPr>
            <a:xfrm flipH="1" flipV="1">
              <a:off x="2059511" y="5407773"/>
              <a:ext cx="3281" cy="6545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Conector recto 36"/>
            <p:cNvCxnSpPr>
              <a:cxnSpLocks/>
            </p:cNvCxnSpPr>
            <p:nvPr/>
          </p:nvCxnSpPr>
          <p:spPr>
            <a:xfrm>
              <a:off x="2061151" y="5405931"/>
              <a:ext cx="56526" cy="5163"/>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47" name="Rectángulo 46"/>
          <p:cNvSpPr/>
          <p:nvPr/>
        </p:nvSpPr>
        <p:spPr>
          <a:xfrm>
            <a:off x="-57482" y="28385"/>
            <a:ext cx="6696218" cy="461665"/>
          </a:xfrm>
          <a:prstGeom prst="rect">
            <a:avLst/>
          </a:prstGeom>
        </p:spPr>
        <p:txBody>
          <a:bodyPr wrap="square">
            <a:spAutoFit/>
          </a:bodyPr>
          <a:lstStyle/>
          <a:p>
            <a:pPr>
              <a:spcAft>
                <a:spcPts val="0"/>
              </a:spcAft>
            </a:pPr>
            <a:r>
              <a:rPr lang="es-ES" dirty="0">
                <a:ea typeface="Times New Roman" panose="02020603050405020304" pitchFamily="18" charset="0"/>
              </a:rPr>
              <a:t>En programación es normal usar rutinas recursivas</a:t>
            </a:r>
          </a:p>
        </p:txBody>
      </p:sp>
      <p:sp>
        <p:nvSpPr>
          <p:cNvPr id="48" name="Rectángulo 47"/>
          <p:cNvSpPr/>
          <p:nvPr/>
        </p:nvSpPr>
        <p:spPr>
          <a:xfrm>
            <a:off x="4186989" y="359061"/>
            <a:ext cx="4572000" cy="830997"/>
          </a:xfrm>
          <a:prstGeom prst="rect">
            <a:avLst/>
          </a:prstGeom>
        </p:spPr>
        <p:txBody>
          <a:bodyPr>
            <a:spAutoFit/>
          </a:bodyPr>
          <a:lstStyle/>
          <a:p>
            <a:r>
              <a:rPr lang="es-ES" dirty="0">
                <a:ea typeface="Times New Roman" panose="02020603050405020304" pitchFamily="18" charset="0"/>
              </a:rPr>
              <a:t>Representa un programa recursivo que dibuja un </a:t>
            </a:r>
            <a:r>
              <a:rPr lang="es-ES" dirty="0">
                <a:solidFill>
                  <a:schemeClr val="bg1"/>
                </a:solidFill>
                <a:ea typeface="Times New Roman" panose="02020603050405020304" pitchFamily="18" charset="0"/>
              </a:rPr>
              <a:t>Caracol,</a:t>
            </a:r>
            <a:r>
              <a:rPr lang="es-ES" dirty="0">
                <a:ea typeface="Times New Roman" panose="02020603050405020304" pitchFamily="18" charset="0"/>
              </a:rPr>
              <a:t>, </a:t>
            </a:r>
            <a:endParaRPr lang="es-MX" dirty="0"/>
          </a:p>
        </p:txBody>
      </p:sp>
    </p:spTree>
    <p:extLst>
      <p:ext uri="{BB962C8B-B14F-4D97-AF65-F5344CB8AC3E}">
        <p14:creationId xmlns:p14="http://schemas.microsoft.com/office/powerpoint/2010/main" val="101772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11" end="1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48" grpId="0"/>
    </p:bldLst>
  </p:timing>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800000"/>
      </a:hlink>
      <a:folHlink>
        <a:srgbClr val="B2B2B2"/>
      </a:folHlink>
    </a:clrScheme>
    <a:fontScheme name="Diseño predeterminado">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rgbClr val="000000"/>
          </a:solidFill>
          <a:prstDash val="solid"/>
          <a:round/>
          <a:headEnd type="triangle" w="med" len="med"/>
          <a:tailEnd type="triangl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s-MX" sz="24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rgbClr val="000000"/>
          </a:solidFill>
          <a:prstDash val="solid"/>
          <a:round/>
          <a:headEnd type="triangle" w="med" len="med"/>
          <a:tailEnd type="triangl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s-MX" sz="24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5429</TotalTime>
  <Words>7311</Words>
  <Application>Microsoft Office PowerPoint</Application>
  <PresentationFormat>Presentación en pantalla (4:3)</PresentationFormat>
  <Paragraphs>1130</Paragraphs>
  <Slides>98</Slides>
  <Notes>11</Notes>
  <HiddenSlides>0</HiddenSlides>
  <MMClips>11</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98</vt:i4>
      </vt:variant>
    </vt:vector>
  </HeadingPairs>
  <TitlesOfParts>
    <vt:vector size="108" baseType="lpstr">
      <vt:lpstr>Arial Unicode MS</vt:lpstr>
      <vt:lpstr>Arial</vt:lpstr>
      <vt:lpstr>Calibri</vt:lpstr>
      <vt:lpstr>Calibri Light</vt:lpstr>
      <vt:lpstr>Courier</vt:lpstr>
      <vt:lpstr>Garamond</vt:lpstr>
      <vt:lpstr>Times New Roman</vt:lpstr>
      <vt:lpstr>Wingdings</vt:lpstr>
      <vt:lpstr>1_Tema de Office</vt:lpstr>
      <vt:lpstr>Diseño predeterminado</vt:lpstr>
      <vt:lpstr>Fernando Galindo Soria www.fgalindosoria.com        fgalindo@ipn.mx Tenayuca, Ciudad de México, 15 de Enero del 2017</vt:lpstr>
      <vt:lpstr>Soy Informático</vt:lpstr>
      <vt:lpstr>Presentación de PowerPoint</vt:lpstr>
      <vt:lpstr>Presentación de PowerPoint</vt:lpstr>
      <vt:lpstr>Presentación de PowerPoint</vt:lpstr>
      <vt:lpstr>Presentación de PowerPoint</vt:lpstr>
      <vt:lpstr>““Sistemas conscientes de su entorno””  ““Sistemas conscientes de los demás””   ““Sistemas conscientes de si mismos””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  t A A   </vt:lpstr>
      <vt:lpstr>Presentación de PowerPoint</vt:lpstr>
      <vt:lpstr>Presentación de PowerPoint</vt:lpstr>
      <vt:lpstr>Presentación de PowerPoint</vt:lpstr>
      <vt:lpstr>Presentación de PowerPoint</vt:lpstr>
      <vt:lpstr>Presentación de PowerPoint</vt:lpstr>
      <vt:lpstr>Presentación de PowerPoint</vt:lpstr>
      <vt:lpstr>En esencia se plantea que   la evolución, el crecimiento, la vida, el aprendizaje, el pensamiento, la transformación de nuestra imagen de la realidad, los procesos de descomposición,   el desarrollo y transformación de las empresas, sociedades, organizaciones, países, galaxias y universos, etc.,  son manifestaciones de un mismo proceso general de transformación o cambio, y que existen reglas y propiedades generales que se aplican a las diferentes manifestaciones particulares.   Por facilidad  al concepto general lo denominaremos Evolución</vt:lpstr>
      <vt:lpstr>Presentación de PowerPoint</vt:lpstr>
      <vt:lpstr>Un sistema evolutivo se comporta como un niño que está aprendiendo y aplicando este aprendizaje a su entorno,   ya que, de entrada el Sistema Evolutivo no cuenta con reglas o programas que le digan cómo resolver un problema dado,  sino que cuenta con la capacidad de construir su propia imagen de la realidad y con los mecanismos que le permiten percibir esa realidad y actuar dentro de ella.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Fernando Galindo Soria www.fgalindosoria.com        fgalindo@ipn.mx Tenayuca, Ciudad de México, 15 de Enero del 2017</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Sistemas Conscientes de su Entorno  Esquema</dc:title>
  <dc:creator>FGS</dc:creator>
  <cp:lastModifiedBy>FGS FGS</cp:lastModifiedBy>
  <cp:revision>603</cp:revision>
  <cp:lastPrinted>2017-02-24T17:09:38Z</cp:lastPrinted>
  <dcterms:created xsi:type="dcterms:W3CDTF">2017-01-29T01:59:51Z</dcterms:created>
  <dcterms:modified xsi:type="dcterms:W3CDTF">2017-03-04T23:19:57Z</dcterms:modified>
</cp:coreProperties>
</file>