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9.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1" r:id="rId1"/>
    <p:sldMasterId id="2147483873" r:id="rId2"/>
    <p:sldMasterId id="2147483908" r:id="rId3"/>
    <p:sldMasterId id="2147483930" r:id="rId4"/>
    <p:sldMasterId id="2147484008" r:id="rId5"/>
    <p:sldMasterId id="2147484032" r:id="rId6"/>
    <p:sldMasterId id="2147484057" r:id="rId7"/>
    <p:sldMasterId id="2147484081" r:id="rId8"/>
    <p:sldMasterId id="2147484092" r:id="rId9"/>
    <p:sldMasterId id="2147484115" r:id="rId10"/>
  </p:sldMasterIdLst>
  <p:notesMasterIdLst>
    <p:notesMasterId r:id="rId290"/>
  </p:notesMasterIdLst>
  <p:sldIdLst>
    <p:sldId id="1108" r:id="rId11"/>
    <p:sldId id="915" r:id="rId12"/>
    <p:sldId id="917" r:id="rId13"/>
    <p:sldId id="918" r:id="rId14"/>
    <p:sldId id="919" r:id="rId15"/>
    <p:sldId id="1331" r:id="rId16"/>
    <p:sldId id="916" r:id="rId17"/>
    <p:sldId id="1334" r:id="rId18"/>
    <p:sldId id="577" r:id="rId19"/>
    <p:sldId id="578" r:id="rId20"/>
    <p:sldId id="579" r:id="rId21"/>
    <p:sldId id="580" r:id="rId22"/>
    <p:sldId id="581" r:id="rId23"/>
    <p:sldId id="582" r:id="rId24"/>
    <p:sldId id="583" r:id="rId25"/>
    <p:sldId id="584" r:id="rId26"/>
    <p:sldId id="585" r:id="rId27"/>
    <p:sldId id="586" r:id="rId28"/>
    <p:sldId id="591" r:id="rId29"/>
    <p:sldId id="589" r:id="rId30"/>
    <p:sldId id="600" r:id="rId31"/>
    <p:sldId id="885" r:id="rId32"/>
    <p:sldId id="886" r:id="rId33"/>
    <p:sldId id="887" r:id="rId34"/>
    <p:sldId id="888" r:id="rId35"/>
    <p:sldId id="889" r:id="rId36"/>
    <p:sldId id="892" r:id="rId37"/>
    <p:sldId id="891" r:id="rId38"/>
    <p:sldId id="893" r:id="rId39"/>
    <p:sldId id="894" r:id="rId40"/>
    <p:sldId id="895" r:id="rId41"/>
    <p:sldId id="896" r:id="rId42"/>
    <p:sldId id="1110" r:id="rId43"/>
    <p:sldId id="922" r:id="rId44"/>
    <p:sldId id="921" r:id="rId45"/>
    <p:sldId id="923" r:id="rId46"/>
    <p:sldId id="924" r:id="rId47"/>
    <p:sldId id="925" r:id="rId48"/>
    <p:sldId id="839" r:id="rId49"/>
    <p:sldId id="840" r:id="rId50"/>
    <p:sldId id="841" r:id="rId51"/>
    <p:sldId id="842" r:id="rId52"/>
    <p:sldId id="843" r:id="rId53"/>
    <p:sldId id="933" r:id="rId54"/>
    <p:sldId id="926" r:id="rId55"/>
    <p:sldId id="927" r:id="rId56"/>
    <p:sldId id="928" r:id="rId57"/>
    <p:sldId id="1328" r:id="rId58"/>
    <p:sldId id="1255" r:id="rId59"/>
    <p:sldId id="1256" r:id="rId60"/>
    <p:sldId id="1257" r:id="rId61"/>
    <p:sldId id="1232" r:id="rId62"/>
    <p:sldId id="1264" r:id="rId63"/>
    <p:sldId id="1259" r:id="rId64"/>
    <p:sldId id="1260" r:id="rId65"/>
    <p:sldId id="1261" r:id="rId66"/>
    <p:sldId id="1131" r:id="rId67"/>
    <p:sldId id="1141" r:id="rId68"/>
    <p:sldId id="1142" r:id="rId69"/>
    <p:sldId id="1143" r:id="rId70"/>
    <p:sldId id="1144" r:id="rId71"/>
    <p:sldId id="1145" r:id="rId72"/>
    <p:sldId id="1146" r:id="rId73"/>
    <p:sldId id="1147" r:id="rId74"/>
    <p:sldId id="1148" r:id="rId75"/>
    <p:sldId id="1149" r:id="rId76"/>
    <p:sldId id="1150" r:id="rId77"/>
    <p:sldId id="1151" r:id="rId78"/>
    <p:sldId id="1152" r:id="rId79"/>
    <p:sldId id="1153" r:id="rId80"/>
    <p:sldId id="1154" r:id="rId81"/>
    <p:sldId id="1155" r:id="rId82"/>
    <p:sldId id="1156" r:id="rId83"/>
    <p:sldId id="1157" r:id="rId84"/>
    <p:sldId id="1158" r:id="rId85"/>
    <p:sldId id="1159" r:id="rId86"/>
    <p:sldId id="1160" r:id="rId87"/>
    <p:sldId id="1161" r:id="rId88"/>
    <p:sldId id="1162" r:id="rId89"/>
    <p:sldId id="1163" r:id="rId90"/>
    <p:sldId id="1164" r:id="rId91"/>
    <p:sldId id="1165" r:id="rId92"/>
    <p:sldId id="1166" r:id="rId93"/>
    <p:sldId id="1167" r:id="rId94"/>
    <p:sldId id="1168" r:id="rId95"/>
    <p:sldId id="1169" r:id="rId96"/>
    <p:sldId id="1170" r:id="rId97"/>
    <p:sldId id="1171" r:id="rId98"/>
    <p:sldId id="1172" r:id="rId99"/>
    <p:sldId id="1173" r:id="rId100"/>
    <p:sldId id="1174" r:id="rId101"/>
    <p:sldId id="1175" r:id="rId102"/>
    <p:sldId id="1176" r:id="rId103"/>
    <p:sldId id="1177" r:id="rId104"/>
    <p:sldId id="1178" r:id="rId105"/>
    <p:sldId id="1179" r:id="rId106"/>
    <p:sldId id="1180" r:id="rId107"/>
    <p:sldId id="1181" r:id="rId108"/>
    <p:sldId id="1183" r:id="rId109"/>
    <p:sldId id="1184" r:id="rId110"/>
    <p:sldId id="1185" r:id="rId111"/>
    <p:sldId id="1186" r:id="rId112"/>
    <p:sldId id="1187" r:id="rId113"/>
    <p:sldId id="1188" r:id="rId114"/>
    <p:sldId id="1189" r:id="rId115"/>
    <p:sldId id="1190" r:id="rId116"/>
    <p:sldId id="1191" r:id="rId117"/>
    <p:sldId id="1192" r:id="rId118"/>
    <p:sldId id="1193" r:id="rId119"/>
    <p:sldId id="1194" r:id="rId120"/>
    <p:sldId id="1195" r:id="rId121"/>
    <p:sldId id="1196" r:id="rId122"/>
    <p:sldId id="1197" r:id="rId123"/>
    <p:sldId id="1198" r:id="rId124"/>
    <p:sldId id="1199" r:id="rId125"/>
    <p:sldId id="1200" r:id="rId126"/>
    <p:sldId id="1201" r:id="rId127"/>
    <p:sldId id="1202" r:id="rId128"/>
    <p:sldId id="1203" r:id="rId129"/>
    <p:sldId id="1204" r:id="rId130"/>
    <p:sldId id="1205" r:id="rId131"/>
    <p:sldId id="1206" r:id="rId132"/>
    <p:sldId id="1207" r:id="rId133"/>
    <p:sldId id="1209" r:id="rId134"/>
    <p:sldId id="1210" r:id="rId135"/>
    <p:sldId id="1211" r:id="rId136"/>
    <p:sldId id="1212" r:id="rId137"/>
    <p:sldId id="1372" r:id="rId138"/>
    <p:sldId id="1213" r:id="rId139"/>
    <p:sldId id="1215" r:id="rId140"/>
    <p:sldId id="1216" r:id="rId141"/>
    <p:sldId id="1217" r:id="rId142"/>
    <p:sldId id="1218" r:id="rId143"/>
    <p:sldId id="1359" r:id="rId144"/>
    <p:sldId id="1360" r:id="rId145"/>
    <p:sldId id="1361" r:id="rId146"/>
    <p:sldId id="1386" r:id="rId147"/>
    <p:sldId id="1362" r:id="rId148"/>
    <p:sldId id="1363" r:id="rId149"/>
    <p:sldId id="1364" r:id="rId150"/>
    <p:sldId id="1365" r:id="rId151"/>
    <p:sldId id="1366" r:id="rId152"/>
    <p:sldId id="1367" r:id="rId153"/>
    <p:sldId id="1368" r:id="rId154"/>
    <p:sldId id="1369" r:id="rId155"/>
    <p:sldId id="1337" r:id="rId156"/>
    <p:sldId id="1351" r:id="rId157"/>
    <p:sldId id="1338" r:id="rId158"/>
    <p:sldId id="1339" r:id="rId159"/>
    <p:sldId id="1262" r:id="rId160"/>
    <p:sldId id="1317" r:id="rId161"/>
    <p:sldId id="1318" r:id="rId162"/>
    <p:sldId id="1319" r:id="rId163"/>
    <p:sldId id="1134" r:id="rId164"/>
    <p:sldId id="1340" r:id="rId165"/>
    <p:sldId id="1341" r:id="rId166"/>
    <p:sldId id="1137" r:id="rId167"/>
    <p:sldId id="1060" r:id="rId168"/>
    <p:sldId id="1345" r:id="rId169"/>
    <p:sldId id="1348" r:id="rId170"/>
    <p:sldId id="1343" r:id="rId171"/>
    <p:sldId id="1344" r:id="rId172"/>
    <p:sldId id="1329" r:id="rId173"/>
    <p:sldId id="944" r:id="rId174"/>
    <p:sldId id="945" r:id="rId175"/>
    <p:sldId id="946" r:id="rId176"/>
    <p:sldId id="947" r:id="rId177"/>
    <p:sldId id="948" r:id="rId178"/>
    <p:sldId id="949" r:id="rId179"/>
    <p:sldId id="950" r:id="rId180"/>
    <p:sldId id="1373" r:id="rId181"/>
    <p:sldId id="1353" r:id="rId182"/>
    <p:sldId id="991" r:id="rId183"/>
    <p:sldId id="989" r:id="rId184"/>
    <p:sldId id="990" r:id="rId185"/>
    <p:sldId id="992" r:id="rId186"/>
    <p:sldId id="993" r:id="rId187"/>
    <p:sldId id="994" r:id="rId188"/>
    <p:sldId id="995" r:id="rId189"/>
    <p:sldId id="996" r:id="rId190"/>
    <p:sldId id="997" r:id="rId191"/>
    <p:sldId id="998" r:id="rId192"/>
    <p:sldId id="999" r:id="rId193"/>
    <p:sldId id="1315" r:id="rId194"/>
    <p:sldId id="1000" r:id="rId195"/>
    <p:sldId id="1354" r:id="rId196"/>
    <p:sldId id="1001" r:id="rId197"/>
    <p:sldId id="1002" r:id="rId198"/>
    <p:sldId id="1003" r:id="rId199"/>
    <p:sldId id="1278" r:id="rId200"/>
    <p:sldId id="1316" r:id="rId201"/>
    <p:sldId id="1355" r:id="rId202"/>
    <p:sldId id="1279" r:id="rId203"/>
    <p:sldId id="1280" r:id="rId204"/>
    <p:sldId id="1281" r:id="rId205"/>
    <p:sldId id="1282" r:id="rId206"/>
    <p:sldId id="1283" r:id="rId207"/>
    <p:sldId id="1284" r:id="rId208"/>
    <p:sldId id="1285" r:id="rId209"/>
    <p:sldId id="1286" r:id="rId210"/>
    <p:sldId id="1287" r:id="rId211"/>
    <p:sldId id="1288" r:id="rId212"/>
    <p:sldId id="1289" r:id="rId213"/>
    <p:sldId id="1290" r:id="rId214"/>
    <p:sldId id="1291" r:id="rId215"/>
    <p:sldId id="1292" r:id="rId216"/>
    <p:sldId id="1293" r:id="rId217"/>
    <p:sldId id="1294" r:id="rId218"/>
    <p:sldId id="1295" r:id="rId219"/>
    <p:sldId id="1296" r:id="rId220"/>
    <p:sldId id="1297" r:id="rId221"/>
    <p:sldId id="1298" r:id="rId222"/>
    <p:sldId id="1299" r:id="rId223"/>
    <p:sldId id="1300" r:id="rId224"/>
    <p:sldId id="1301" r:id="rId225"/>
    <p:sldId id="1356" r:id="rId226"/>
    <p:sldId id="765" r:id="rId227"/>
    <p:sldId id="766" r:id="rId228"/>
    <p:sldId id="767" r:id="rId229"/>
    <p:sldId id="768" r:id="rId230"/>
    <p:sldId id="769" r:id="rId231"/>
    <p:sldId id="770" r:id="rId232"/>
    <p:sldId id="771" r:id="rId233"/>
    <p:sldId id="772" r:id="rId234"/>
    <p:sldId id="773" r:id="rId235"/>
    <p:sldId id="774" r:id="rId236"/>
    <p:sldId id="775" r:id="rId237"/>
    <p:sldId id="776" r:id="rId238"/>
    <p:sldId id="777" r:id="rId239"/>
    <p:sldId id="778" r:id="rId240"/>
    <p:sldId id="780" r:id="rId241"/>
    <p:sldId id="781" r:id="rId242"/>
    <p:sldId id="779" r:id="rId243"/>
    <p:sldId id="1385" r:id="rId244"/>
    <p:sldId id="1376" r:id="rId245"/>
    <p:sldId id="1377" r:id="rId246"/>
    <p:sldId id="1379" r:id="rId247"/>
    <p:sldId id="1380" r:id="rId248"/>
    <p:sldId id="1381" r:id="rId249"/>
    <p:sldId id="1382" r:id="rId250"/>
    <p:sldId id="1383" r:id="rId251"/>
    <p:sldId id="1307" r:id="rId252"/>
    <p:sldId id="1308" r:id="rId253"/>
    <p:sldId id="1309" r:id="rId254"/>
    <p:sldId id="1312" r:id="rId255"/>
    <p:sldId id="1268" r:id="rId256"/>
    <p:sldId id="1358" r:id="rId257"/>
    <p:sldId id="1357" r:id="rId258"/>
    <p:sldId id="1269" r:id="rId259"/>
    <p:sldId id="1042" r:id="rId260"/>
    <p:sldId id="1049" r:id="rId261"/>
    <p:sldId id="1330" r:id="rId262"/>
    <p:sldId id="1090" r:id="rId263"/>
    <p:sldId id="1091" r:id="rId264"/>
    <p:sldId id="1107" r:id="rId265"/>
    <p:sldId id="1093" r:id="rId266"/>
    <p:sldId id="1094" r:id="rId267"/>
    <p:sldId id="1095" r:id="rId268"/>
    <p:sldId id="1096" r:id="rId269"/>
    <p:sldId id="1097" r:id="rId270"/>
    <p:sldId id="1098" r:id="rId271"/>
    <p:sldId id="1099" r:id="rId272"/>
    <p:sldId id="1100" r:id="rId273"/>
    <p:sldId id="1101" r:id="rId274"/>
    <p:sldId id="1102" r:id="rId275"/>
    <p:sldId id="1103" r:id="rId276"/>
    <p:sldId id="1320" r:id="rId277"/>
    <p:sldId id="1321" r:id="rId278"/>
    <p:sldId id="1322" r:id="rId279"/>
    <p:sldId id="1323" r:id="rId280"/>
    <p:sldId id="1324" r:id="rId281"/>
    <p:sldId id="1325" r:id="rId282"/>
    <p:sldId id="1326" r:id="rId283"/>
    <p:sldId id="1327" r:id="rId284"/>
    <p:sldId id="1370" r:id="rId285"/>
    <p:sldId id="1371" r:id="rId286"/>
    <p:sldId id="1374" r:id="rId287"/>
    <p:sldId id="1375" r:id="rId288"/>
    <p:sldId id="1384" r:id="rId28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6CE"/>
    <a:srgbClr val="CD840D"/>
    <a:srgbClr val="B2B2B2"/>
    <a:srgbClr val="00FF00"/>
    <a:srgbClr val="26269A"/>
    <a:srgbClr val="11FF7D"/>
    <a:srgbClr val="FFFFFF"/>
    <a:srgbClr val="B5FF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1250" autoAdjust="0"/>
    <p:restoredTop sz="94280" autoAdjust="0"/>
  </p:normalViewPr>
  <p:slideViewPr>
    <p:cSldViewPr snapToGrid="0">
      <p:cViewPr varScale="1">
        <p:scale>
          <a:sx n="65" d="100"/>
          <a:sy n="65" d="100"/>
        </p:scale>
        <p:origin x="1224" y="66"/>
      </p:cViewPr>
      <p:guideLst/>
    </p:cSldViewPr>
  </p:slideViewPr>
  <p:outlineViewPr>
    <p:cViewPr>
      <p:scale>
        <a:sx n="33" d="100"/>
        <a:sy n="33" d="100"/>
      </p:scale>
      <p:origin x="0" y="-70926"/>
    </p:cViewPr>
    <p:sldLst>
      <p:sld r:id="rId1" collapse="1"/>
    </p:sldLst>
  </p:outlineViewPr>
  <p:notesTextViewPr>
    <p:cViewPr>
      <p:scale>
        <a:sx n="1" d="1"/>
        <a:sy n="1" d="1"/>
      </p:scale>
      <p:origin x="0" y="0"/>
    </p:cViewPr>
  </p:notesTextViewPr>
  <p:sorterViewPr>
    <p:cViewPr varScale="1">
      <p:scale>
        <a:sx n="1" d="1"/>
        <a:sy n="1" d="1"/>
      </p:scale>
      <p:origin x="0" y="-4580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63" Type="http://schemas.openxmlformats.org/officeDocument/2006/relationships/slide" Target="slides/slide53.xml"/><Relationship Id="rId84" Type="http://schemas.openxmlformats.org/officeDocument/2006/relationships/slide" Target="slides/slide74.xml"/><Relationship Id="rId138" Type="http://schemas.openxmlformats.org/officeDocument/2006/relationships/slide" Target="slides/slide128.xml"/><Relationship Id="rId159" Type="http://schemas.openxmlformats.org/officeDocument/2006/relationships/slide" Target="slides/slide149.xml"/><Relationship Id="rId170" Type="http://schemas.openxmlformats.org/officeDocument/2006/relationships/slide" Target="slides/slide160.xml"/><Relationship Id="rId191" Type="http://schemas.openxmlformats.org/officeDocument/2006/relationships/slide" Target="slides/slide181.xml"/><Relationship Id="rId205" Type="http://schemas.openxmlformats.org/officeDocument/2006/relationships/slide" Target="slides/slide195.xml"/><Relationship Id="rId226" Type="http://schemas.openxmlformats.org/officeDocument/2006/relationships/slide" Target="slides/slide216.xml"/><Relationship Id="rId247" Type="http://schemas.openxmlformats.org/officeDocument/2006/relationships/slide" Target="slides/slide237.xml"/><Relationship Id="rId107" Type="http://schemas.openxmlformats.org/officeDocument/2006/relationships/slide" Target="slides/slide97.xml"/><Relationship Id="rId268" Type="http://schemas.openxmlformats.org/officeDocument/2006/relationships/slide" Target="slides/slide258.xml"/><Relationship Id="rId289" Type="http://schemas.openxmlformats.org/officeDocument/2006/relationships/slide" Target="slides/slide279.xml"/><Relationship Id="rId11" Type="http://schemas.openxmlformats.org/officeDocument/2006/relationships/slide" Target="slides/slide1.xml"/><Relationship Id="rId32" Type="http://schemas.openxmlformats.org/officeDocument/2006/relationships/slide" Target="slides/slide22.xml"/><Relationship Id="rId53" Type="http://schemas.openxmlformats.org/officeDocument/2006/relationships/slide" Target="slides/slide43.xml"/><Relationship Id="rId74" Type="http://schemas.openxmlformats.org/officeDocument/2006/relationships/slide" Target="slides/slide64.xml"/><Relationship Id="rId128" Type="http://schemas.openxmlformats.org/officeDocument/2006/relationships/slide" Target="slides/slide118.xml"/><Relationship Id="rId149" Type="http://schemas.openxmlformats.org/officeDocument/2006/relationships/slide" Target="slides/slide139.xml"/><Relationship Id="rId5" Type="http://schemas.openxmlformats.org/officeDocument/2006/relationships/slideMaster" Target="slideMasters/slideMaster5.xml"/><Relationship Id="rId95" Type="http://schemas.openxmlformats.org/officeDocument/2006/relationships/slide" Target="slides/slide85.xml"/><Relationship Id="rId160" Type="http://schemas.openxmlformats.org/officeDocument/2006/relationships/slide" Target="slides/slide150.xml"/><Relationship Id="rId181" Type="http://schemas.openxmlformats.org/officeDocument/2006/relationships/slide" Target="slides/slide171.xml"/><Relationship Id="rId216" Type="http://schemas.openxmlformats.org/officeDocument/2006/relationships/slide" Target="slides/slide206.xml"/><Relationship Id="rId237" Type="http://schemas.openxmlformats.org/officeDocument/2006/relationships/slide" Target="slides/slide227.xml"/><Relationship Id="rId258" Type="http://schemas.openxmlformats.org/officeDocument/2006/relationships/slide" Target="slides/slide248.xml"/><Relationship Id="rId279" Type="http://schemas.openxmlformats.org/officeDocument/2006/relationships/slide" Target="slides/slide269.xml"/><Relationship Id="rId22" Type="http://schemas.openxmlformats.org/officeDocument/2006/relationships/slide" Target="slides/slide12.xml"/><Relationship Id="rId43" Type="http://schemas.openxmlformats.org/officeDocument/2006/relationships/slide" Target="slides/slide33.xml"/><Relationship Id="rId64" Type="http://schemas.openxmlformats.org/officeDocument/2006/relationships/slide" Target="slides/slide54.xml"/><Relationship Id="rId118" Type="http://schemas.openxmlformats.org/officeDocument/2006/relationships/slide" Target="slides/slide108.xml"/><Relationship Id="rId139" Type="http://schemas.openxmlformats.org/officeDocument/2006/relationships/slide" Target="slides/slide129.xml"/><Relationship Id="rId290" Type="http://schemas.openxmlformats.org/officeDocument/2006/relationships/notesMaster" Target="notesMasters/notesMaster1.xml"/><Relationship Id="rId85" Type="http://schemas.openxmlformats.org/officeDocument/2006/relationships/slide" Target="slides/slide75.xml"/><Relationship Id="rId150" Type="http://schemas.openxmlformats.org/officeDocument/2006/relationships/slide" Target="slides/slide140.xml"/><Relationship Id="rId171" Type="http://schemas.openxmlformats.org/officeDocument/2006/relationships/slide" Target="slides/slide161.xml"/><Relationship Id="rId192" Type="http://schemas.openxmlformats.org/officeDocument/2006/relationships/slide" Target="slides/slide182.xml"/><Relationship Id="rId206" Type="http://schemas.openxmlformats.org/officeDocument/2006/relationships/slide" Target="slides/slide196.xml"/><Relationship Id="rId227" Type="http://schemas.openxmlformats.org/officeDocument/2006/relationships/slide" Target="slides/slide217.xml"/><Relationship Id="rId248" Type="http://schemas.openxmlformats.org/officeDocument/2006/relationships/slide" Target="slides/slide238.xml"/><Relationship Id="rId269" Type="http://schemas.openxmlformats.org/officeDocument/2006/relationships/slide" Target="slides/slide259.xml"/><Relationship Id="rId12" Type="http://schemas.openxmlformats.org/officeDocument/2006/relationships/slide" Target="slides/slide2.xml"/><Relationship Id="rId33" Type="http://schemas.openxmlformats.org/officeDocument/2006/relationships/slide" Target="slides/slide23.xml"/><Relationship Id="rId108" Type="http://schemas.openxmlformats.org/officeDocument/2006/relationships/slide" Target="slides/slide98.xml"/><Relationship Id="rId129" Type="http://schemas.openxmlformats.org/officeDocument/2006/relationships/slide" Target="slides/slide119.xml"/><Relationship Id="rId280" Type="http://schemas.openxmlformats.org/officeDocument/2006/relationships/slide" Target="slides/slide270.xml"/><Relationship Id="rId54" Type="http://schemas.openxmlformats.org/officeDocument/2006/relationships/slide" Target="slides/slide44.xml"/><Relationship Id="rId75" Type="http://schemas.openxmlformats.org/officeDocument/2006/relationships/slide" Target="slides/slide65.xml"/><Relationship Id="rId96" Type="http://schemas.openxmlformats.org/officeDocument/2006/relationships/slide" Target="slides/slide86.xml"/><Relationship Id="rId140" Type="http://schemas.openxmlformats.org/officeDocument/2006/relationships/slide" Target="slides/slide130.xml"/><Relationship Id="rId161" Type="http://schemas.openxmlformats.org/officeDocument/2006/relationships/slide" Target="slides/slide151.xml"/><Relationship Id="rId182" Type="http://schemas.openxmlformats.org/officeDocument/2006/relationships/slide" Target="slides/slide172.xml"/><Relationship Id="rId217" Type="http://schemas.openxmlformats.org/officeDocument/2006/relationships/slide" Target="slides/slide207.xml"/><Relationship Id="rId6" Type="http://schemas.openxmlformats.org/officeDocument/2006/relationships/slideMaster" Target="slideMasters/slideMaster6.xml"/><Relationship Id="rId238" Type="http://schemas.openxmlformats.org/officeDocument/2006/relationships/slide" Target="slides/slide228.xml"/><Relationship Id="rId259" Type="http://schemas.openxmlformats.org/officeDocument/2006/relationships/slide" Target="slides/slide249.xml"/><Relationship Id="rId23" Type="http://schemas.openxmlformats.org/officeDocument/2006/relationships/slide" Target="slides/slide13.xml"/><Relationship Id="rId119" Type="http://schemas.openxmlformats.org/officeDocument/2006/relationships/slide" Target="slides/slide109.xml"/><Relationship Id="rId270" Type="http://schemas.openxmlformats.org/officeDocument/2006/relationships/slide" Target="slides/slide260.xml"/><Relationship Id="rId291" Type="http://schemas.openxmlformats.org/officeDocument/2006/relationships/presProps" Target="presProps.xml"/><Relationship Id="rId44" Type="http://schemas.openxmlformats.org/officeDocument/2006/relationships/slide" Target="slides/slide34.xml"/><Relationship Id="rId65" Type="http://schemas.openxmlformats.org/officeDocument/2006/relationships/slide" Target="slides/slide55.xml"/><Relationship Id="rId86" Type="http://schemas.openxmlformats.org/officeDocument/2006/relationships/slide" Target="slides/slide76.xml"/><Relationship Id="rId130" Type="http://schemas.openxmlformats.org/officeDocument/2006/relationships/slide" Target="slides/slide120.xml"/><Relationship Id="rId151" Type="http://schemas.openxmlformats.org/officeDocument/2006/relationships/slide" Target="slides/slide141.xml"/><Relationship Id="rId172" Type="http://schemas.openxmlformats.org/officeDocument/2006/relationships/slide" Target="slides/slide162.xml"/><Relationship Id="rId193" Type="http://schemas.openxmlformats.org/officeDocument/2006/relationships/slide" Target="slides/slide183.xml"/><Relationship Id="rId207" Type="http://schemas.openxmlformats.org/officeDocument/2006/relationships/slide" Target="slides/slide197.xml"/><Relationship Id="rId228" Type="http://schemas.openxmlformats.org/officeDocument/2006/relationships/slide" Target="slides/slide218.xml"/><Relationship Id="rId249" Type="http://schemas.openxmlformats.org/officeDocument/2006/relationships/slide" Target="slides/slide239.xml"/><Relationship Id="rId13" Type="http://schemas.openxmlformats.org/officeDocument/2006/relationships/slide" Target="slides/slide3.xml"/><Relationship Id="rId109" Type="http://schemas.openxmlformats.org/officeDocument/2006/relationships/slide" Target="slides/slide99.xml"/><Relationship Id="rId260" Type="http://schemas.openxmlformats.org/officeDocument/2006/relationships/slide" Target="slides/slide250.xml"/><Relationship Id="rId281" Type="http://schemas.openxmlformats.org/officeDocument/2006/relationships/slide" Target="slides/slide271.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slide" Target="slides/slide136.xml"/><Relationship Id="rId167" Type="http://schemas.openxmlformats.org/officeDocument/2006/relationships/slide" Target="slides/slide157.xml"/><Relationship Id="rId188" Type="http://schemas.openxmlformats.org/officeDocument/2006/relationships/slide" Target="slides/slide178.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162" Type="http://schemas.openxmlformats.org/officeDocument/2006/relationships/slide" Target="slides/slide152.xml"/><Relationship Id="rId183" Type="http://schemas.openxmlformats.org/officeDocument/2006/relationships/slide" Target="slides/slide173.xml"/><Relationship Id="rId213" Type="http://schemas.openxmlformats.org/officeDocument/2006/relationships/slide" Target="slides/slide203.xml"/><Relationship Id="rId218" Type="http://schemas.openxmlformats.org/officeDocument/2006/relationships/slide" Target="slides/slide208.xml"/><Relationship Id="rId234" Type="http://schemas.openxmlformats.org/officeDocument/2006/relationships/slide" Target="slides/slide224.xml"/><Relationship Id="rId239" Type="http://schemas.openxmlformats.org/officeDocument/2006/relationships/slide" Target="slides/slide229.xml"/><Relationship Id="rId2" Type="http://schemas.openxmlformats.org/officeDocument/2006/relationships/slideMaster" Target="slideMasters/slideMaster2.xml"/><Relationship Id="rId29" Type="http://schemas.openxmlformats.org/officeDocument/2006/relationships/slide" Target="slides/slide19.xml"/><Relationship Id="rId250" Type="http://schemas.openxmlformats.org/officeDocument/2006/relationships/slide" Target="slides/slide240.xml"/><Relationship Id="rId255" Type="http://schemas.openxmlformats.org/officeDocument/2006/relationships/slide" Target="slides/slide245.xml"/><Relationship Id="rId271" Type="http://schemas.openxmlformats.org/officeDocument/2006/relationships/slide" Target="slides/slide261.xml"/><Relationship Id="rId276" Type="http://schemas.openxmlformats.org/officeDocument/2006/relationships/slide" Target="slides/slide266.xml"/><Relationship Id="rId292" Type="http://schemas.openxmlformats.org/officeDocument/2006/relationships/viewProps" Target="viewProps.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157" Type="http://schemas.openxmlformats.org/officeDocument/2006/relationships/slide" Target="slides/slide147.xml"/><Relationship Id="rId178" Type="http://schemas.openxmlformats.org/officeDocument/2006/relationships/slide" Target="slides/slide168.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slide" Target="slides/slide142.xml"/><Relationship Id="rId173" Type="http://schemas.openxmlformats.org/officeDocument/2006/relationships/slide" Target="slides/slide163.xml"/><Relationship Id="rId194" Type="http://schemas.openxmlformats.org/officeDocument/2006/relationships/slide" Target="slides/slide184.xml"/><Relationship Id="rId199" Type="http://schemas.openxmlformats.org/officeDocument/2006/relationships/slide" Target="slides/slide189.xml"/><Relationship Id="rId203" Type="http://schemas.openxmlformats.org/officeDocument/2006/relationships/slide" Target="slides/slide193.xml"/><Relationship Id="rId208" Type="http://schemas.openxmlformats.org/officeDocument/2006/relationships/slide" Target="slides/slide198.xml"/><Relationship Id="rId229" Type="http://schemas.openxmlformats.org/officeDocument/2006/relationships/slide" Target="slides/slide219.xml"/><Relationship Id="rId19" Type="http://schemas.openxmlformats.org/officeDocument/2006/relationships/slide" Target="slides/slide9.xml"/><Relationship Id="rId224" Type="http://schemas.openxmlformats.org/officeDocument/2006/relationships/slide" Target="slides/slide214.xml"/><Relationship Id="rId240" Type="http://schemas.openxmlformats.org/officeDocument/2006/relationships/slide" Target="slides/slide230.xml"/><Relationship Id="rId245" Type="http://schemas.openxmlformats.org/officeDocument/2006/relationships/slide" Target="slides/slide235.xml"/><Relationship Id="rId261" Type="http://schemas.openxmlformats.org/officeDocument/2006/relationships/slide" Target="slides/slide251.xml"/><Relationship Id="rId266" Type="http://schemas.openxmlformats.org/officeDocument/2006/relationships/slide" Target="slides/slide256.xml"/><Relationship Id="rId287" Type="http://schemas.openxmlformats.org/officeDocument/2006/relationships/slide" Target="slides/slide277.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168" Type="http://schemas.openxmlformats.org/officeDocument/2006/relationships/slide" Target="slides/slide158.xml"/><Relationship Id="rId282" Type="http://schemas.openxmlformats.org/officeDocument/2006/relationships/slide" Target="slides/slide272.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163" Type="http://schemas.openxmlformats.org/officeDocument/2006/relationships/slide" Target="slides/slide153.xml"/><Relationship Id="rId184" Type="http://schemas.openxmlformats.org/officeDocument/2006/relationships/slide" Target="slides/slide174.xml"/><Relationship Id="rId189" Type="http://schemas.openxmlformats.org/officeDocument/2006/relationships/slide" Target="slides/slide179.xml"/><Relationship Id="rId219" Type="http://schemas.openxmlformats.org/officeDocument/2006/relationships/slide" Target="slides/slide209.xml"/><Relationship Id="rId3" Type="http://schemas.openxmlformats.org/officeDocument/2006/relationships/slideMaster" Target="slideMasters/slideMaster3.xml"/><Relationship Id="rId214" Type="http://schemas.openxmlformats.org/officeDocument/2006/relationships/slide" Target="slides/slide204.xml"/><Relationship Id="rId230" Type="http://schemas.openxmlformats.org/officeDocument/2006/relationships/slide" Target="slides/slide220.xml"/><Relationship Id="rId235" Type="http://schemas.openxmlformats.org/officeDocument/2006/relationships/slide" Target="slides/slide225.xml"/><Relationship Id="rId251" Type="http://schemas.openxmlformats.org/officeDocument/2006/relationships/slide" Target="slides/slide241.xml"/><Relationship Id="rId256" Type="http://schemas.openxmlformats.org/officeDocument/2006/relationships/slide" Target="slides/slide246.xml"/><Relationship Id="rId277" Type="http://schemas.openxmlformats.org/officeDocument/2006/relationships/slide" Target="slides/slide267.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slide" Target="slides/slide148.xml"/><Relationship Id="rId272" Type="http://schemas.openxmlformats.org/officeDocument/2006/relationships/slide" Target="slides/slide262.xml"/><Relationship Id="rId293" Type="http://schemas.openxmlformats.org/officeDocument/2006/relationships/theme" Target="theme/theme1.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slide" Target="slides/slide122.xml"/><Relationship Id="rId153" Type="http://schemas.openxmlformats.org/officeDocument/2006/relationships/slide" Target="slides/slide143.xml"/><Relationship Id="rId174" Type="http://schemas.openxmlformats.org/officeDocument/2006/relationships/slide" Target="slides/slide164.xml"/><Relationship Id="rId179" Type="http://schemas.openxmlformats.org/officeDocument/2006/relationships/slide" Target="slides/slide169.xml"/><Relationship Id="rId195" Type="http://schemas.openxmlformats.org/officeDocument/2006/relationships/slide" Target="slides/slide185.xml"/><Relationship Id="rId209" Type="http://schemas.openxmlformats.org/officeDocument/2006/relationships/slide" Target="slides/slide199.xml"/><Relationship Id="rId190" Type="http://schemas.openxmlformats.org/officeDocument/2006/relationships/slide" Target="slides/slide180.xml"/><Relationship Id="rId204" Type="http://schemas.openxmlformats.org/officeDocument/2006/relationships/slide" Target="slides/slide194.xml"/><Relationship Id="rId220" Type="http://schemas.openxmlformats.org/officeDocument/2006/relationships/slide" Target="slides/slide210.xml"/><Relationship Id="rId225" Type="http://schemas.openxmlformats.org/officeDocument/2006/relationships/slide" Target="slides/slide215.xml"/><Relationship Id="rId241" Type="http://schemas.openxmlformats.org/officeDocument/2006/relationships/slide" Target="slides/slide231.xml"/><Relationship Id="rId246" Type="http://schemas.openxmlformats.org/officeDocument/2006/relationships/slide" Target="slides/slide236.xml"/><Relationship Id="rId267" Type="http://schemas.openxmlformats.org/officeDocument/2006/relationships/slide" Target="slides/slide257.xml"/><Relationship Id="rId288" Type="http://schemas.openxmlformats.org/officeDocument/2006/relationships/slide" Target="slides/slide278.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slide" Target="slides/slide117.xml"/><Relationship Id="rId262" Type="http://schemas.openxmlformats.org/officeDocument/2006/relationships/slide" Target="slides/slide252.xml"/><Relationship Id="rId283" Type="http://schemas.openxmlformats.org/officeDocument/2006/relationships/slide" Target="slides/slide273.xml"/><Relationship Id="rId10" Type="http://schemas.openxmlformats.org/officeDocument/2006/relationships/slideMaster" Target="slideMasters/slideMaster10.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43" Type="http://schemas.openxmlformats.org/officeDocument/2006/relationships/slide" Target="slides/slide133.xml"/><Relationship Id="rId148" Type="http://schemas.openxmlformats.org/officeDocument/2006/relationships/slide" Target="slides/slide138.xml"/><Relationship Id="rId164" Type="http://schemas.openxmlformats.org/officeDocument/2006/relationships/slide" Target="slides/slide154.xml"/><Relationship Id="rId169" Type="http://schemas.openxmlformats.org/officeDocument/2006/relationships/slide" Target="slides/slide159.xml"/><Relationship Id="rId185" Type="http://schemas.openxmlformats.org/officeDocument/2006/relationships/slide" Target="slides/slide175.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70.xml"/><Relationship Id="rId210" Type="http://schemas.openxmlformats.org/officeDocument/2006/relationships/slide" Target="slides/slide200.xml"/><Relationship Id="rId215" Type="http://schemas.openxmlformats.org/officeDocument/2006/relationships/slide" Target="slides/slide205.xml"/><Relationship Id="rId236" Type="http://schemas.openxmlformats.org/officeDocument/2006/relationships/slide" Target="slides/slide226.xml"/><Relationship Id="rId257" Type="http://schemas.openxmlformats.org/officeDocument/2006/relationships/slide" Target="slides/slide247.xml"/><Relationship Id="rId278" Type="http://schemas.openxmlformats.org/officeDocument/2006/relationships/slide" Target="slides/slide268.xml"/><Relationship Id="rId26" Type="http://schemas.openxmlformats.org/officeDocument/2006/relationships/slide" Target="slides/slide16.xml"/><Relationship Id="rId231" Type="http://schemas.openxmlformats.org/officeDocument/2006/relationships/slide" Target="slides/slide221.xml"/><Relationship Id="rId252" Type="http://schemas.openxmlformats.org/officeDocument/2006/relationships/slide" Target="slides/slide242.xml"/><Relationship Id="rId273" Type="http://schemas.openxmlformats.org/officeDocument/2006/relationships/slide" Target="slides/slide263.xml"/><Relationship Id="rId294" Type="http://schemas.openxmlformats.org/officeDocument/2006/relationships/tableStyles" Target="tableStyles.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54" Type="http://schemas.openxmlformats.org/officeDocument/2006/relationships/slide" Target="slides/slide144.xml"/><Relationship Id="rId175" Type="http://schemas.openxmlformats.org/officeDocument/2006/relationships/slide" Target="slides/slide165.xml"/><Relationship Id="rId196" Type="http://schemas.openxmlformats.org/officeDocument/2006/relationships/slide" Target="slides/slide186.xml"/><Relationship Id="rId200" Type="http://schemas.openxmlformats.org/officeDocument/2006/relationships/slide" Target="slides/slide190.xml"/><Relationship Id="rId16" Type="http://schemas.openxmlformats.org/officeDocument/2006/relationships/slide" Target="slides/slide6.xml"/><Relationship Id="rId221" Type="http://schemas.openxmlformats.org/officeDocument/2006/relationships/slide" Target="slides/slide211.xml"/><Relationship Id="rId242" Type="http://schemas.openxmlformats.org/officeDocument/2006/relationships/slide" Target="slides/slide232.xml"/><Relationship Id="rId263" Type="http://schemas.openxmlformats.org/officeDocument/2006/relationships/slide" Target="slides/slide253.xml"/><Relationship Id="rId284" Type="http://schemas.openxmlformats.org/officeDocument/2006/relationships/slide" Target="slides/slide274.xml"/><Relationship Id="rId37" Type="http://schemas.openxmlformats.org/officeDocument/2006/relationships/slide" Target="slides/slide27.xml"/><Relationship Id="rId58" Type="http://schemas.openxmlformats.org/officeDocument/2006/relationships/slide" Target="slides/slide48.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44" Type="http://schemas.openxmlformats.org/officeDocument/2006/relationships/slide" Target="slides/slide134.xml"/><Relationship Id="rId90" Type="http://schemas.openxmlformats.org/officeDocument/2006/relationships/slide" Target="slides/slide80.xml"/><Relationship Id="rId165" Type="http://schemas.openxmlformats.org/officeDocument/2006/relationships/slide" Target="slides/slide155.xml"/><Relationship Id="rId186" Type="http://schemas.openxmlformats.org/officeDocument/2006/relationships/slide" Target="slides/slide176.xml"/><Relationship Id="rId211" Type="http://schemas.openxmlformats.org/officeDocument/2006/relationships/slide" Target="slides/slide201.xml"/><Relationship Id="rId232" Type="http://schemas.openxmlformats.org/officeDocument/2006/relationships/slide" Target="slides/slide222.xml"/><Relationship Id="rId253" Type="http://schemas.openxmlformats.org/officeDocument/2006/relationships/slide" Target="slides/slide243.xml"/><Relationship Id="rId274" Type="http://schemas.openxmlformats.org/officeDocument/2006/relationships/slide" Target="slides/slide264.xml"/><Relationship Id="rId27" Type="http://schemas.openxmlformats.org/officeDocument/2006/relationships/slide" Target="slides/slide17.xml"/><Relationship Id="rId48" Type="http://schemas.openxmlformats.org/officeDocument/2006/relationships/slide" Target="slides/slide38.xml"/><Relationship Id="rId69" Type="http://schemas.openxmlformats.org/officeDocument/2006/relationships/slide" Target="slides/slide59.xml"/><Relationship Id="rId113" Type="http://schemas.openxmlformats.org/officeDocument/2006/relationships/slide" Target="slides/slide103.xml"/><Relationship Id="rId134" Type="http://schemas.openxmlformats.org/officeDocument/2006/relationships/slide" Target="slides/slide124.xml"/><Relationship Id="rId80" Type="http://schemas.openxmlformats.org/officeDocument/2006/relationships/slide" Target="slides/slide70.xml"/><Relationship Id="rId155" Type="http://schemas.openxmlformats.org/officeDocument/2006/relationships/slide" Target="slides/slide145.xml"/><Relationship Id="rId176" Type="http://schemas.openxmlformats.org/officeDocument/2006/relationships/slide" Target="slides/slide166.xml"/><Relationship Id="rId197" Type="http://schemas.openxmlformats.org/officeDocument/2006/relationships/slide" Target="slides/slide187.xml"/><Relationship Id="rId201" Type="http://schemas.openxmlformats.org/officeDocument/2006/relationships/slide" Target="slides/slide191.xml"/><Relationship Id="rId222" Type="http://schemas.openxmlformats.org/officeDocument/2006/relationships/slide" Target="slides/slide212.xml"/><Relationship Id="rId243" Type="http://schemas.openxmlformats.org/officeDocument/2006/relationships/slide" Target="slides/slide233.xml"/><Relationship Id="rId264" Type="http://schemas.openxmlformats.org/officeDocument/2006/relationships/slide" Target="slides/slide254.xml"/><Relationship Id="rId285" Type="http://schemas.openxmlformats.org/officeDocument/2006/relationships/slide" Target="slides/slide275.xml"/><Relationship Id="rId17" Type="http://schemas.openxmlformats.org/officeDocument/2006/relationships/slide" Target="slides/slide7.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24" Type="http://schemas.openxmlformats.org/officeDocument/2006/relationships/slide" Target="slides/slide114.xml"/><Relationship Id="rId70" Type="http://schemas.openxmlformats.org/officeDocument/2006/relationships/slide" Target="slides/slide60.xml"/><Relationship Id="rId91" Type="http://schemas.openxmlformats.org/officeDocument/2006/relationships/slide" Target="slides/slide81.xml"/><Relationship Id="rId145" Type="http://schemas.openxmlformats.org/officeDocument/2006/relationships/slide" Target="slides/slide135.xml"/><Relationship Id="rId166" Type="http://schemas.openxmlformats.org/officeDocument/2006/relationships/slide" Target="slides/slide156.xml"/><Relationship Id="rId187" Type="http://schemas.openxmlformats.org/officeDocument/2006/relationships/slide" Target="slides/slide177.xml"/><Relationship Id="rId1" Type="http://schemas.openxmlformats.org/officeDocument/2006/relationships/slideMaster" Target="slideMasters/slideMaster1.xml"/><Relationship Id="rId212" Type="http://schemas.openxmlformats.org/officeDocument/2006/relationships/slide" Target="slides/slide202.xml"/><Relationship Id="rId233" Type="http://schemas.openxmlformats.org/officeDocument/2006/relationships/slide" Target="slides/slide223.xml"/><Relationship Id="rId254" Type="http://schemas.openxmlformats.org/officeDocument/2006/relationships/slide" Target="slides/slide244.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275" Type="http://schemas.openxmlformats.org/officeDocument/2006/relationships/slide" Target="slides/slide265.xml"/><Relationship Id="rId60" Type="http://schemas.openxmlformats.org/officeDocument/2006/relationships/slide" Target="slides/slide50.xml"/><Relationship Id="rId81" Type="http://schemas.openxmlformats.org/officeDocument/2006/relationships/slide" Target="slides/slide71.xml"/><Relationship Id="rId135" Type="http://schemas.openxmlformats.org/officeDocument/2006/relationships/slide" Target="slides/slide125.xml"/><Relationship Id="rId156" Type="http://schemas.openxmlformats.org/officeDocument/2006/relationships/slide" Target="slides/slide146.xml"/><Relationship Id="rId177" Type="http://schemas.openxmlformats.org/officeDocument/2006/relationships/slide" Target="slides/slide167.xml"/><Relationship Id="rId198" Type="http://schemas.openxmlformats.org/officeDocument/2006/relationships/slide" Target="slides/slide188.xml"/><Relationship Id="rId202" Type="http://schemas.openxmlformats.org/officeDocument/2006/relationships/slide" Target="slides/slide192.xml"/><Relationship Id="rId223" Type="http://schemas.openxmlformats.org/officeDocument/2006/relationships/slide" Target="slides/slide213.xml"/><Relationship Id="rId244" Type="http://schemas.openxmlformats.org/officeDocument/2006/relationships/slide" Target="slides/slide234.xml"/><Relationship Id="rId18" Type="http://schemas.openxmlformats.org/officeDocument/2006/relationships/slide" Target="slides/slide8.xml"/><Relationship Id="rId39" Type="http://schemas.openxmlformats.org/officeDocument/2006/relationships/slide" Target="slides/slide29.xml"/><Relationship Id="rId265" Type="http://schemas.openxmlformats.org/officeDocument/2006/relationships/slide" Target="slides/slide255.xml"/><Relationship Id="rId286" Type="http://schemas.openxmlformats.org/officeDocument/2006/relationships/slide" Target="slides/slide276.xml"/></Relationships>
</file>

<file path=ppt/_rels/viewProps.xml.rels><?xml version="1.0" encoding="UTF-8" standalone="yes"?>
<Relationships xmlns="http://schemas.openxmlformats.org/package/2006/relationships"><Relationship Id="rId1" Type="http://schemas.openxmlformats.org/officeDocument/2006/relationships/slide" Target="slides/slide2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9DEE40-EA92-4B47-8D10-A8A22F6177DA}" type="datetimeFigureOut">
              <a:rPr lang="es-MX" smtClean="0"/>
              <a:t>14/03/2017</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054C04-E2EA-48EA-A8E6-AE8157E4E96E}" type="slidenum">
              <a:rPr lang="es-MX" smtClean="0"/>
              <a:t>‹Nº›</a:t>
            </a:fld>
            <a:endParaRPr lang="es-MX"/>
          </a:p>
        </p:txBody>
      </p:sp>
    </p:spTree>
    <p:extLst>
      <p:ext uri="{BB962C8B-B14F-4D97-AF65-F5344CB8AC3E}">
        <p14:creationId xmlns:p14="http://schemas.microsoft.com/office/powerpoint/2010/main" val="348635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96054C04-E2EA-48EA-A8E6-AE8157E4E96E}" type="slidenum">
              <a:rPr lang="es-MX" smtClean="0"/>
              <a:t>1</a:t>
            </a:fld>
            <a:endParaRPr lang="es-MX"/>
          </a:p>
        </p:txBody>
      </p:sp>
    </p:spTree>
    <p:extLst>
      <p:ext uri="{BB962C8B-B14F-4D97-AF65-F5344CB8AC3E}">
        <p14:creationId xmlns:p14="http://schemas.microsoft.com/office/powerpoint/2010/main" val="33514979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501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53D3B21-A729-43F3-8373-B3DD69F2DB76}"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75</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965754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5837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BE0E630-2D6C-4047-AB66-C5AC4B8B3D1F}"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83</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051887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8090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E1BCF45-49EE-4D43-8119-A0267484398F}"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107</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766063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10547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E7B6530-D99D-4AD1-B290-A7698A6CED18}"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121</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893277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5837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BE0E630-2D6C-4047-AB66-C5AC4B8B3D1F}"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128</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751024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983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3939DAA-3B68-4D12-9658-04955021D07E}"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129</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9651387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71D4F0C-BE52-4066-A54F-A6ECACBB6B81}"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135</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412434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15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BE3CA55-A2F9-45C3-A1F2-BD095200B234}" type="slidenum">
              <a:rPr kumimoji="0" lang="es-MX" altLang="es-MX"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138</a:t>
            </a:fld>
            <a:endParaRPr kumimoji="0" lang="es-MX" altLang="es-MX"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4188914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D71D4F0C-BE52-4066-A54F-A6ECACBB6B81}"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139</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4632716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140</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485822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fld id="{96054C04-E2EA-48EA-A8E6-AE8157E4E96E}" type="slidenum">
              <a:rPr lang="es-MX" smtClean="0"/>
              <a:t>7</a:t>
            </a:fld>
            <a:endParaRPr lang="es-MX"/>
          </a:p>
        </p:txBody>
      </p:sp>
    </p:spTree>
    <p:extLst>
      <p:ext uri="{BB962C8B-B14F-4D97-AF65-F5344CB8AC3E}">
        <p14:creationId xmlns:p14="http://schemas.microsoft.com/office/powerpoint/2010/main" val="39620332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C153E13-1999-4A7B-B1CA-53F2CCFBA8B8}" type="slidenum">
              <a:rPr kumimoji="0" lang="es-MX" sz="13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141</a:t>
            </a:fld>
            <a:endParaRPr kumimoji="0" 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308565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142</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4736773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143</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5627491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144</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04984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D393A3C-852A-46FB-8FCD-F6343EFE7FF9}" type="slidenum">
              <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145</a:t>
            </a:fld>
            <a:endParaRPr kumimoji="0" lang="es-MX" alt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614845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b="1"/>
          </a:p>
        </p:txBody>
      </p:sp>
      <p:sp>
        <p:nvSpPr>
          <p:cNvPr id="4" name="Marcador de número de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C153E13-1999-4A7B-B1CA-53F2CCFBA8B8}" type="slidenum">
              <a:rPr kumimoji="0" lang="es-MX" sz="13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236</a:t>
            </a:fld>
            <a:endParaRPr kumimoji="0" 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7795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MX" altLang="es-MX"/>
          </a:p>
        </p:txBody>
      </p:sp>
      <p:sp>
        <p:nvSpPr>
          <p:cNvPr id="1402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E25CEC6-6EAB-4D51-A43F-C1FE1772F47E}" type="slidenum">
              <a:rPr kumimoji="0" lang="es-MX" altLang="es-MX"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245</a:t>
            </a:fld>
            <a:endParaRPr kumimoji="0" lang="es-MX" altLang="es-MX"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72792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054C04-E2EA-48EA-A8E6-AE8157E4E96E}"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2863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C34191C5-CEF0-4129-9784-9E8572411384}" type="slidenum">
              <a:rPr kumimoji="0" lang="es-MX" sz="1200" b="0" i="0" u="none" strike="noStrike" kern="1200" cap="none" spc="0" normalizeH="0" baseline="0" noProof="0" smtClean="0">
                <a:ln>
                  <a:noFill/>
                </a:ln>
                <a:solidFill>
                  <a:prstClr val="black"/>
                </a:solidFill>
                <a:effectLst/>
                <a:uLnTx/>
                <a:uFillTx/>
                <a:latin typeface="Palatino Linotype" panose="02040502050505030304" pitchFamily="18"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43</a:t>
            </a:fld>
            <a:endParaRPr kumimoji="0" lang="es-MX" sz="12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Tree>
    <p:extLst>
      <p:ext uri="{BB962C8B-B14F-4D97-AF65-F5344CB8AC3E}">
        <p14:creationId xmlns:p14="http://schemas.microsoft.com/office/powerpoint/2010/main" val="663487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337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F27C36C-B0CA-4ADB-A161-CFB04C574021}"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63</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216989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419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8927422-4596-4472-9ED2-1411FAD1C275}"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71</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00442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4403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6FAD502-7235-4B1A-A210-412AC08111B0}"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72</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671021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4608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D9C9544-B2FB-4F52-9E35-4BFC8E2FA511}"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73</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129086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4813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DD80022-AA93-49E1-BF40-4040901D1D3E}" type="slidenum">
              <a:rPr kumimoji="0" lang="es-MX" altLang="es-MX" sz="1200" b="0" i="1" u="none" strike="noStrike" kern="1200" cap="none" spc="0" normalizeH="0" baseline="0" noProof="0" smtClean="0">
                <a:ln>
                  <a:noFill/>
                </a:ln>
                <a:solidFill>
                  <a:srgbClr val="44546A"/>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74</a:t>
            </a:fld>
            <a:endParaRPr kumimoji="0" lang="es-MX" altLang="es-MX" sz="1200" b="0" i="1" u="none" strike="noStrike" kern="1200" cap="none" spc="0" normalizeH="0" baseline="0" noProof="0">
              <a:ln>
                <a:noFill/>
              </a:ln>
              <a:solidFill>
                <a:srgbClr val="44546A"/>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524677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78182" y="802299"/>
            <a:ext cx="5536652" cy="2541431"/>
          </a:xfrm>
        </p:spPr>
        <p:txBody>
          <a:bodyPr bIns="0" anchor="b">
            <a:normAutofit/>
          </a:bodyPr>
          <a:lstStyle>
            <a:lvl1pPr algn="l">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78182" y="3531205"/>
            <a:ext cx="5536652"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a:xfrm>
            <a:off x="2478181" y="329308"/>
            <a:ext cx="3004429" cy="309201"/>
          </a:xfrm>
        </p:spPr>
        <p:txBody>
          <a:bodyPr/>
          <a:lstStyle/>
          <a:p>
            <a:pPr>
              <a:defRPr/>
            </a:pPr>
            <a:endParaRPr lang="en-US" altLang="es-MX"/>
          </a:p>
        </p:txBody>
      </p:sp>
      <p:sp>
        <p:nvSpPr>
          <p:cNvPr id="6" name="Slide Number Placeholder 5"/>
          <p:cNvSpPr>
            <a:spLocks noGrp="1"/>
          </p:cNvSpPr>
          <p:nvPr>
            <p:ph type="sldNum" sz="quarter" idx="12"/>
          </p:nvPr>
        </p:nvSpPr>
        <p:spPr>
          <a:xfrm>
            <a:off x="1434703" y="798973"/>
            <a:ext cx="802005" cy="503578"/>
          </a:xfrm>
        </p:spPr>
        <p:txBody>
          <a:bodyPr/>
          <a:lstStyle/>
          <a:p>
            <a:pPr>
              <a:defRPr/>
            </a:pPr>
            <a:fld id="{E2025851-DB45-4AE8-A582-9D62037CD6F2}" type="slidenum">
              <a:rPr lang="en-US" altLang="es-MX" smtClean="0"/>
              <a:pPr>
                <a:defRPr/>
              </a:pPr>
              <a:t>‹Nº›</a:t>
            </a:fld>
            <a:endParaRPr lang="en-US" altLang="es-MX"/>
          </a:p>
        </p:txBody>
      </p:sp>
      <p:cxnSp>
        <p:nvCxnSpPr>
          <p:cNvPr id="8" name="Straight Connector 7"/>
          <p:cNvCxnSpPr/>
          <p:nvPr/>
        </p:nvCxnSpPr>
        <p:spPr>
          <a:xfrm>
            <a:off x="2316514" y="798973"/>
            <a:ext cx="0" cy="254475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1255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D0EC02FA-2655-4996-9ED8-E8E409E36C3A}"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4702426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535411" y="1756130"/>
            <a:ext cx="5525081" cy="1887950"/>
          </a:xfrm>
        </p:spPr>
        <p:txBody>
          <a:bodyPr anchor="b">
            <a:normAutofit/>
          </a:bodyPr>
          <a:lstStyle>
            <a:lvl1pPr algn="l">
              <a:defRPr sz="3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2" y="3806196"/>
            <a:ext cx="5525081"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309AC7A-5219-4D57-96A3-EAF470A2396A}" type="slidenum">
              <a:rPr lang="en-US" altLang="es-MX" smtClean="0"/>
              <a:pPr>
                <a:defRPr/>
              </a:pPr>
              <a:t>‹Nº›</a:t>
            </a:fld>
            <a:endParaRPr lang="en-US" altLang="es-MX"/>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8581075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890"/>
            <a:ext cx="6479421"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35412" y="2013936"/>
            <a:ext cx="3079690" cy="34375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935143" y="2013936"/>
            <a:ext cx="3079690" cy="343755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EE8E3BEB-D133-4B04-A460-6E4142058A58}" type="slidenum">
              <a:rPr lang="en-US" altLang="es-MX" smtClean="0"/>
              <a:pPr>
                <a:defRPr/>
              </a:pPr>
              <a:t>‹Nº›</a:t>
            </a:fld>
            <a:endParaRPr lang="en-US" altLang="es-MX"/>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450256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164"/>
            <a:ext cx="6479422"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9550"/>
            <a:ext cx="3079690"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1535413" y="2824270"/>
            <a:ext cx="3079690" cy="264445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935142" y="2023004"/>
            <a:ext cx="3079691"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935142" y="2821491"/>
            <a:ext cx="3079691" cy="2637371"/>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n-US" altLang="es-MX"/>
          </a:p>
        </p:txBody>
      </p:sp>
      <p:sp>
        <p:nvSpPr>
          <p:cNvPr id="8" name="Footer Placeholder 7"/>
          <p:cNvSpPr>
            <a:spLocks noGrp="1"/>
          </p:cNvSpPr>
          <p:nvPr>
            <p:ph type="ftr" sz="quarter" idx="11"/>
          </p:nvPr>
        </p:nvSpPr>
        <p:spPr/>
        <p:txBody>
          <a:bodyPr/>
          <a:lstStyle/>
          <a:p>
            <a:pPr>
              <a:defRPr/>
            </a:pPr>
            <a:endParaRPr lang="en-US" altLang="es-MX"/>
          </a:p>
        </p:txBody>
      </p:sp>
      <p:sp>
        <p:nvSpPr>
          <p:cNvPr id="9" name="Slide Number Placeholder 8"/>
          <p:cNvSpPr>
            <a:spLocks noGrp="1"/>
          </p:cNvSpPr>
          <p:nvPr>
            <p:ph type="sldNum" sz="quarter" idx="12"/>
          </p:nvPr>
        </p:nvSpPr>
        <p:spPr/>
        <p:txBody>
          <a:bodyPr/>
          <a:lstStyle/>
          <a:p>
            <a:pPr>
              <a:defRPr/>
            </a:pPr>
            <a:fld id="{C895A8F1-E5D5-4C57-BCC7-79CEAC328346}" type="slidenum">
              <a:rPr lang="en-US" altLang="es-MX" smtClean="0"/>
              <a:pPr>
                <a:defRPr/>
              </a:pPr>
              <a:t>‹Nº›</a:t>
            </a:fld>
            <a:endParaRPr lang="en-US" altLang="es-MX"/>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409691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n-US" altLang="es-MX"/>
          </a:p>
        </p:txBody>
      </p:sp>
      <p:sp>
        <p:nvSpPr>
          <p:cNvPr id="4" name="Footer Placeholder 3"/>
          <p:cNvSpPr>
            <a:spLocks noGrp="1"/>
          </p:cNvSpPr>
          <p:nvPr>
            <p:ph type="ftr" sz="quarter" idx="11"/>
          </p:nvPr>
        </p:nvSpPr>
        <p:spPr/>
        <p:txBody>
          <a:bodyPr/>
          <a:lstStyle/>
          <a:p>
            <a:pPr>
              <a:defRPr/>
            </a:pPr>
            <a:endParaRPr lang="en-US" altLang="es-MX"/>
          </a:p>
        </p:txBody>
      </p:sp>
      <p:sp>
        <p:nvSpPr>
          <p:cNvPr id="5" name="Slide Number Placeholder 4"/>
          <p:cNvSpPr>
            <a:spLocks noGrp="1"/>
          </p:cNvSpPr>
          <p:nvPr>
            <p:ph type="sldNum" sz="quarter" idx="12"/>
          </p:nvPr>
        </p:nvSpPr>
        <p:spPr/>
        <p:txBody>
          <a:bodyPr/>
          <a:lstStyle/>
          <a:p>
            <a:pPr>
              <a:defRPr/>
            </a:pPr>
            <a:fld id="{51EB0909-36C0-4E51-80AD-064E4AE4C393}" type="slidenum">
              <a:rPr lang="en-US" altLang="es-MX" smtClean="0"/>
              <a:pPr>
                <a:defRPr/>
              </a:pPr>
              <a:t>‹Nº›</a:t>
            </a:fld>
            <a:endParaRPr lang="en-US" altLang="es-MX"/>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514134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s-MX"/>
          </a:p>
        </p:txBody>
      </p:sp>
      <p:sp>
        <p:nvSpPr>
          <p:cNvPr id="3" name="Footer Placeholder 2"/>
          <p:cNvSpPr>
            <a:spLocks noGrp="1"/>
          </p:cNvSpPr>
          <p:nvPr>
            <p:ph type="ftr" sz="quarter" idx="11"/>
          </p:nvPr>
        </p:nvSpPr>
        <p:spPr/>
        <p:txBody>
          <a:bodyPr/>
          <a:lstStyle/>
          <a:p>
            <a:pPr>
              <a:defRPr/>
            </a:pPr>
            <a:endParaRPr lang="en-US" altLang="es-MX"/>
          </a:p>
        </p:txBody>
      </p:sp>
      <p:sp>
        <p:nvSpPr>
          <p:cNvPr id="4" name="Slide Number Placeholder 3"/>
          <p:cNvSpPr>
            <a:spLocks noGrp="1"/>
          </p:cNvSpPr>
          <p:nvPr>
            <p:ph type="sldNum" sz="quarter" idx="12"/>
          </p:nvPr>
        </p:nvSpPr>
        <p:spPr/>
        <p:txBody>
          <a:bodyPr/>
          <a:lstStyle/>
          <a:p>
            <a:pPr>
              <a:defRPr/>
            </a:pPr>
            <a:fld id="{AD7E9039-F061-46C2-908A-0507DAB3DC6C}" type="slidenum">
              <a:rPr lang="en-US" altLang="es-MX" smtClean="0"/>
              <a:pPr>
                <a:defRPr/>
              </a:pPr>
              <a:t>‹Nº›</a:t>
            </a:fld>
            <a:endParaRPr lang="en-US" altLang="es-MX"/>
          </a:p>
        </p:txBody>
      </p:sp>
    </p:spTree>
    <p:extLst>
      <p:ext uri="{BB962C8B-B14F-4D97-AF65-F5344CB8AC3E}">
        <p14:creationId xmlns:p14="http://schemas.microsoft.com/office/powerpoint/2010/main" val="279113061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535356" y="798973"/>
            <a:ext cx="2329635"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535413" y="3205492"/>
            <a:ext cx="2330998"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9B5A88A1-5AF5-453B-AFAD-721B57F9CE9A}" type="slidenum">
              <a:rPr lang="en-US" altLang="es-MX" smtClean="0"/>
              <a:pPr>
                <a:defRPr/>
              </a:pPr>
              <a:t>‹Nº›</a:t>
            </a:fld>
            <a:endParaRPr lang="en-US" altLang="es-MX"/>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5350358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9" name="Group 8"/>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6201" y="1129513"/>
            <a:ext cx="3152882"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a:p>
        </p:txBody>
      </p:sp>
      <p:sp>
        <p:nvSpPr>
          <p:cNvPr id="4" name="Text Placeholder 3"/>
          <p:cNvSpPr>
            <a:spLocks noGrp="1"/>
          </p:cNvSpPr>
          <p:nvPr>
            <p:ph type="body" sz="half" idx="2"/>
          </p:nvPr>
        </p:nvSpPr>
        <p:spPr>
          <a:xfrm>
            <a:off x="1535412" y="3145992"/>
            <a:ext cx="3148365"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a:xfrm>
            <a:off x="1535412" y="5469857"/>
            <a:ext cx="3153672" cy="320123"/>
          </a:xfrm>
        </p:spPr>
        <p:txBody>
          <a:bodyPr/>
          <a:lstStyle>
            <a:lvl1pPr algn="l">
              <a:defRPr/>
            </a:lvl1pPr>
          </a:lstStyle>
          <a:p>
            <a:pPr>
              <a:defRPr/>
            </a:pPr>
            <a:endParaRPr lang="en-US" altLang="es-MX"/>
          </a:p>
        </p:txBody>
      </p:sp>
      <p:sp>
        <p:nvSpPr>
          <p:cNvPr id="6" name="Footer Placeholder 5"/>
          <p:cNvSpPr>
            <a:spLocks noGrp="1"/>
          </p:cNvSpPr>
          <p:nvPr>
            <p:ph type="ftr" sz="quarter" idx="11"/>
          </p:nvPr>
        </p:nvSpPr>
        <p:spPr>
          <a:xfrm>
            <a:off x="1536252" y="318641"/>
            <a:ext cx="3152831" cy="320931"/>
          </a:xfrm>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DC79CE15-E7AA-4190-8410-4A870F662B46}" type="slidenum">
              <a:rPr lang="en-US" altLang="es-MX" smtClean="0"/>
              <a:pPr>
                <a:defRPr/>
              </a:pPr>
              <a:t>‹Nº›</a:t>
            </a:fld>
            <a:endParaRPr lang="en-US" altLang="es-MX"/>
          </a:p>
        </p:txBody>
      </p:sp>
      <p:cxnSp>
        <p:nvCxnSpPr>
          <p:cNvPr id="12" name="Straight Connector 11"/>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207915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D0EC02FA-2655-4996-9ED8-E8E409E36C3A}"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23511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881269"/>
            <a:ext cx="1103027" cy="4577594"/>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535413" y="881269"/>
            <a:ext cx="5209173" cy="457759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BF30FD8E-756A-4F69-A32F-BBDBCBE538D7}" type="slidenum">
              <a:rPr lang="en-US" altLang="es-MX" smtClean="0"/>
              <a:pPr>
                <a:defRPr/>
              </a:pPr>
              <a:t>‹Nº›</a:t>
            </a:fld>
            <a:endParaRPr lang="en-US" altLang="es-MX"/>
          </a:p>
        </p:txBody>
      </p:sp>
      <p:cxnSp>
        <p:nvCxnSpPr>
          <p:cNvPr id="8" name="Straight Connector 7"/>
          <p:cNvCxnSpPr/>
          <p:nvPr/>
        </p:nvCxnSpPr>
        <p:spPr>
          <a:xfrm flipH="1">
            <a:off x="6918028" y="719273"/>
            <a:ext cx="1096806"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96556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881269"/>
            <a:ext cx="1103027" cy="4577594"/>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535413" y="881269"/>
            <a:ext cx="5209173" cy="457759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BF30FD8E-756A-4F69-A32F-BBDBCBE538D7}" type="slidenum">
              <a:rPr lang="en-US" altLang="es-MX" smtClean="0"/>
              <a:pPr>
                <a:defRPr/>
              </a:pPr>
              <a:t>‹Nº›</a:t>
            </a:fld>
            <a:endParaRPr lang="en-US" altLang="es-MX"/>
          </a:p>
        </p:txBody>
      </p:sp>
      <p:cxnSp>
        <p:nvCxnSpPr>
          <p:cNvPr id="8" name="Straight Connector 7"/>
          <p:cNvCxnSpPr/>
          <p:nvPr/>
        </p:nvCxnSpPr>
        <p:spPr>
          <a:xfrm flipH="1">
            <a:off x="6918028" y="719273"/>
            <a:ext cx="1096806"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31806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261122" name="Group 2"/>
          <p:cNvGrpSpPr>
            <a:grpSpLocks/>
          </p:cNvGrpSpPr>
          <p:nvPr/>
        </p:nvGrpSpPr>
        <p:grpSpPr bwMode="auto">
          <a:xfrm>
            <a:off x="457200" y="2363788"/>
            <a:ext cx="8153400" cy="1600200"/>
            <a:chOff x="288" y="1489"/>
            <a:chExt cx="5136" cy="1008"/>
          </a:xfrm>
        </p:grpSpPr>
        <p:sp>
          <p:nvSpPr>
            <p:cNvPr id="261123" name="Arc 3"/>
            <p:cNvSpPr>
              <a:spLocks/>
            </p:cNvSpPr>
            <p:nvPr/>
          </p:nvSpPr>
          <p:spPr bwMode="invGray">
            <a:xfrm>
              <a:off x="3595" y="1489"/>
              <a:ext cx="1829" cy="1008"/>
            </a:xfrm>
            <a:custGeom>
              <a:avLst/>
              <a:gdLst>
                <a:gd name="G0" fmla="+- 312 0 0"/>
                <a:gd name="G1" fmla="+- 21600 0 0"/>
                <a:gd name="G2" fmla="+- 21600 0 0"/>
                <a:gd name="T0" fmla="*/ 300 w 21912"/>
                <a:gd name="T1" fmla="*/ 0 h 43200"/>
                <a:gd name="T2" fmla="*/ 0 w 21912"/>
                <a:gd name="T3" fmla="*/ 43198 h 43200"/>
                <a:gd name="T4" fmla="*/ 312 w 21912"/>
                <a:gd name="T5" fmla="*/ 21600 h 43200"/>
              </a:gdLst>
              <a:ahLst/>
              <a:cxnLst>
                <a:cxn ang="0">
                  <a:pos x="T0" y="T1"/>
                </a:cxn>
                <a:cxn ang="0">
                  <a:pos x="T2" y="T3"/>
                </a:cxn>
                <a:cxn ang="0">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261124" name="Arc 4"/>
            <p:cNvSpPr>
              <a:spLocks/>
            </p:cNvSpPr>
            <p:nvPr/>
          </p:nvSpPr>
          <p:spPr bwMode="invGray">
            <a:xfrm>
              <a:off x="3548" y="1593"/>
              <a:ext cx="1831" cy="800"/>
            </a:xfrm>
            <a:custGeom>
              <a:avLst/>
              <a:gdLst>
                <a:gd name="G0" fmla="+- 324 0 0"/>
                <a:gd name="G1" fmla="+- 21600 0 0"/>
                <a:gd name="G2" fmla="+- 21600 0 0"/>
                <a:gd name="T0" fmla="*/ 312 w 21924"/>
                <a:gd name="T1" fmla="*/ 0 h 43200"/>
                <a:gd name="T2" fmla="*/ 0 w 21924"/>
                <a:gd name="T3" fmla="*/ 43198 h 43200"/>
                <a:gd name="T4" fmla="*/ 324 w 21924"/>
                <a:gd name="T5" fmla="*/ 21600 h 43200"/>
              </a:gdLst>
              <a:ahLst/>
              <a:cxnLst>
                <a:cxn ang="0">
                  <a:pos x="T0" y="T1"/>
                </a:cxn>
                <a:cxn ang="0">
                  <a:pos x="T2" y="T3"/>
                </a:cxn>
                <a:cxn ang="0">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261125" name="Arc 5"/>
            <p:cNvSpPr>
              <a:spLocks/>
            </p:cNvSpPr>
            <p:nvPr/>
          </p:nvSpPr>
          <p:spPr bwMode="invGray">
            <a:xfrm>
              <a:off x="3521" y="1732"/>
              <a:ext cx="1830" cy="522"/>
            </a:xfrm>
            <a:custGeom>
              <a:avLst/>
              <a:gdLst>
                <a:gd name="G0" fmla="+- 325 0 0"/>
                <a:gd name="G1" fmla="+- 21600 0 0"/>
                <a:gd name="G2" fmla="+- 21600 0 0"/>
                <a:gd name="T0" fmla="*/ 313 w 21925"/>
                <a:gd name="T1" fmla="*/ 0 h 43200"/>
                <a:gd name="T2" fmla="*/ 0 w 21925"/>
                <a:gd name="T3" fmla="*/ 43198 h 43200"/>
                <a:gd name="T4" fmla="*/ 325 w 21925"/>
                <a:gd name="T5" fmla="*/ 21600 h 43200"/>
              </a:gdLst>
              <a:ahLst/>
              <a:cxnLst>
                <a:cxn ang="0">
                  <a:pos x="T0" y="T1"/>
                </a:cxn>
                <a:cxn ang="0">
                  <a:pos x="T2" y="T3"/>
                </a:cxn>
                <a:cxn ang="0">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261126"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grpSp>
      <p:sp>
        <p:nvSpPr>
          <p:cNvPr id="261127" name="Rectangle 7"/>
          <p:cNvSpPr>
            <a:spLocks noGrp="1" noChangeArrowheads="1"/>
          </p:cNvSpPr>
          <p:nvPr>
            <p:ph type="ctrTitle" sz="quarter"/>
          </p:nvPr>
        </p:nvSpPr>
        <p:spPr>
          <a:xfrm>
            <a:off x="685800" y="1447800"/>
            <a:ext cx="7772400" cy="1143000"/>
          </a:xfrm>
        </p:spPr>
        <p:txBody>
          <a:bodyPr/>
          <a:lstStyle>
            <a:lvl1pPr>
              <a:defRPr/>
            </a:lvl1pPr>
          </a:lstStyle>
          <a:p>
            <a:pPr lvl="0"/>
            <a:r>
              <a:rPr lang="es-ES" altLang="es-MX" noProof="0"/>
              <a:t>Haga clic para modificar el estilo de título del patrón</a:t>
            </a:r>
          </a:p>
        </p:txBody>
      </p:sp>
      <p:sp>
        <p:nvSpPr>
          <p:cNvPr id="261128"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pPr lvl="0"/>
            <a:r>
              <a:rPr lang="es-ES" altLang="es-MX" noProof="0"/>
              <a:t>Haga clic para modificar el estilo de subtítulo del patrón</a:t>
            </a:r>
          </a:p>
        </p:txBody>
      </p:sp>
      <p:sp>
        <p:nvSpPr>
          <p:cNvPr id="261129" name="Rectangle 9"/>
          <p:cNvSpPr>
            <a:spLocks noGrp="1" noChangeArrowheads="1"/>
          </p:cNvSpPr>
          <p:nvPr>
            <p:ph type="dt" sz="quarter" idx="2"/>
          </p:nvPr>
        </p:nvSpPr>
        <p:spPr/>
        <p:txBody>
          <a:bodyPr/>
          <a:lstStyle>
            <a:lvl1pPr>
              <a:defRPr/>
            </a:lvl1pPr>
          </a:lstStyle>
          <a:p>
            <a:endParaRPr lang="es-ES" altLang="es-MX"/>
          </a:p>
        </p:txBody>
      </p:sp>
      <p:sp>
        <p:nvSpPr>
          <p:cNvPr id="261130" name="Rectangle 10"/>
          <p:cNvSpPr>
            <a:spLocks noGrp="1" noChangeArrowheads="1"/>
          </p:cNvSpPr>
          <p:nvPr>
            <p:ph type="ftr" sz="quarter" idx="3"/>
          </p:nvPr>
        </p:nvSpPr>
        <p:spPr/>
        <p:txBody>
          <a:bodyPr/>
          <a:lstStyle>
            <a:lvl1pPr>
              <a:defRPr/>
            </a:lvl1pPr>
          </a:lstStyle>
          <a:p>
            <a:endParaRPr lang="es-ES" altLang="es-MX"/>
          </a:p>
        </p:txBody>
      </p:sp>
      <p:sp>
        <p:nvSpPr>
          <p:cNvPr id="261131" name="Rectangle 11"/>
          <p:cNvSpPr>
            <a:spLocks noGrp="1" noChangeArrowheads="1"/>
          </p:cNvSpPr>
          <p:nvPr>
            <p:ph type="sldNum" sz="quarter" idx="4"/>
          </p:nvPr>
        </p:nvSpPr>
        <p:spPr/>
        <p:txBody>
          <a:bodyPr/>
          <a:lstStyle>
            <a:lvl1pPr>
              <a:defRPr/>
            </a:lvl1pPr>
          </a:lstStyle>
          <a:p>
            <a:fld id="{E55322A7-B53A-4DA7-A481-AB98F7636B61}" type="slidenum">
              <a:rPr lang="es-ES" altLang="es-MX"/>
              <a:pPr/>
              <a:t>‹Nº›</a:t>
            </a:fld>
            <a:endParaRPr lang="es-ES" altLang="es-MX"/>
          </a:p>
        </p:txBody>
      </p:sp>
    </p:spTree>
    <p:extLst>
      <p:ext uri="{BB962C8B-B14F-4D97-AF65-F5344CB8AC3E}">
        <p14:creationId xmlns:p14="http://schemas.microsoft.com/office/powerpoint/2010/main" val="688359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endParaRPr lang="es-ES" altLang="es-MX"/>
          </a:p>
        </p:txBody>
      </p:sp>
      <p:sp>
        <p:nvSpPr>
          <p:cNvPr id="5" name="Marcador de pie de página 4"/>
          <p:cNvSpPr>
            <a:spLocks noGrp="1"/>
          </p:cNvSpPr>
          <p:nvPr>
            <p:ph type="ftr" sz="quarter" idx="11"/>
          </p:nvPr>
        </p:nvSpPr>
        <p:spPr/>
        <p:txBody>
          <a:bodyPr/>
          <a:lstStyle>
            <a:lvl1pPr>
              <a:defRPr/>
            </a:lvl1pPr>
          </a:lstStyle>
          <a:p>
            <a:endParaRPr lang="es-ES" altLang="es-MX"/>
          </a:p>
        </p:txBody>
      </p:sp>
      <p:sp>
        <p:nvSpPr>
          <p:cNvPr id="6" name="Marcador de número de diapositiva 5"/>
          <p:cNvSpPr>
            <a:spLocks noGrp="1"/>
          </p:cNvSpPr>
          <p:nvPr>
            <p:ph type="sldNum" sz="quarter" idx="12"/>
          </p:nvPr>
        </p:nvSpPr>
        <p:spPr/>
        <p:txBody>
          <a:bodyPr/>
          <a:lstStyle>
            <a:lvl1pPr>
              <a:defRPr/>
            </a:lvl1pPr>
          </a:lstStyle>
          <a:p>
            <a:fld id="{72CC5CF4-881F-488A-BAEE-42BA77DEC7DB}" type="slidenum">
              <a:rPr lang="es-ES" altLang="es-MX"/>
              <a:pPr/>
              <a:t>‹Nº›</a:t>
            </a:fld>
            <a:endParaRPr lang="es-ES" altLang="es-MX"/>
          </a:p>
        </p:txBody>
      </p:sp>
    </p:spTree>
    <p:extLst>
      <p:ext uri="{BB962C8B-B14F-4D97-AF65-F5344CB8AC3E}">
        <p14:creationId xmlns:p14="http://schemas.microsoft.com/office/powerpoint/2010/main" val="1672521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endParaRPr lang="es-ES" altLang="es-MX"/>
          </a:p>
        </p:txBody>
      </p:sp>
      <p:sp>
        <p:nvSpPr>
          <p:cNvPr id="5" name="Marcador de pie de página 4"/>
          <p:cNvSpPr>
            <a:spLocks noGrp="1"/>
          </p:cNvSpPr>
          <p:nvPr>
            <p:ph type="ftr" sz="quarter" idx="11"/>
          </p:nvPr>
        </p:nvSpPr>
        <p:spPr/>
        <p:txBody>
          <a:bodyPr/>
          <a:lstStyle>
            <a:lvl1pPr>
              <a:defRPr/>
            </a:lvl1pPr>
          </a:lstStyle>
          <a:p>
            <a:endParaRPr lang="es-ES" altLang="es-MX"/>
          </a:p>
        </p:txBody>
      </p:sp>
      <p:sp>
        <p:nvSpPr>
          <p:cNvPr id="6" name="Marcador de número de diapositiva 5"/>
          <p:cNvSpPr>
            <a:spLocks noGrp="1"/>
          </p:cNvSpPr>
          <p:nvPr>
            <p:ph type="sldNum" sz="quarter" idx="12"/>
          </p:nvPr>
        </p:nvSpPr>
        <p:spPr/>
        <p:txBody>
          <a:bodyPr/>
          <a:lstStyle>
            <a:lvl1pPr>
              <a:defRPr/>
            </a:lvl1pPr>
          </a:lstStyle>
          <a:p>
            <a:fld id="{75250F6F-19D7-4644-946D-7BADFAF92B2C}" type="slidenum">
              <a:rPr lang="es-ES" altLang="es-MX"/>
              <a:pPr/>
              <a:t>‹Nº›</a:t>
            </a:fld>
            <a:endParaRPr lang="es-ES" altLang="es-MX"/>
          </a:p>
        </p:txBody>
      </p:sp>
    </p:spTree>
    <p:extLst>
      <p:ext uri="{BB962C8B-B14F-4D97-AF65-F5344CB8AC3E}">
        <p14:creationId xmlns:p14="http://schemas.microsoft.com/office/powerpoint/2010/main" val="5841958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lvl1pPr>
              <a:defRPr/>
            </a:lvl1pPr>
          </a:lstStyle>
          <a:p>
            <a:endParaRPr lang="es-ES" altLang="es-MX"/>
          </a:p>
        </p:txBody>
      </p:sp>
      <p:sp>
        <p:nvSpPr>
          <p:cNvPr id="6" name="Marcador de pie de página 5"/>
          <p:cNvSpPr>
            <a:spLocks noGrp="1"/>
          </p:cNvSpPr>
          <p:nvPr>
            <p:ph type="ftr" sz="quarter" idx="11"/>
          </p:nvPr>
        </p:nvSpPr>
        <p:spPr/>
        <p:txBody>
          <a:bodyPr/>
          <a:lstStyle>
            <a:lvl1pPr>
              <a:defRPr/>
            </a:lvl1pPr>
          </a:lstStyle>
          <a:p>
            <a:endParaRPr lang="es-ES" altLang="es-MX"/>
          </a:p>
        </p:txBody>
      </p:sp>
      <p:sp>
        <p:nvSpPr>
          <p:cNvPr id="7" name="Marcador de número de diapositiva 6"/>
          <p:cNvSpPr>
            <a:spLocks noGrp="1"/>
          </p:cNvSpPr>
          <p:nvPr>
            <p:ph type="sldNum" sz="quarter" idx="12"/>
          </p:nvPr>
        </p:nvSpPr>
        <p:spPr/>
        <p:txBody>
          <a:bodyPr/>
          <a:lstStyle>
            <a:lvl1pPr>
              <a:defRPr/>
            </a:lvl1pPr>
          </a:lstStyle>
          <a:p>
            <a:fld id="{F56116C3-58BD-47A4-9E52-EB6CA09F314F}" type="slidenum">
              <a:rPr lang="es-ES" altLang="es-MX"/>
              <a:pPr/>
              <a:t>‹Nº›</a:t>
            </a:fld>
            <a:endParaRPr lang="es-ES" altLang="es-MX"/>
          </a:p>
        </p:txBody>
      </p:sp>
    </p:spTree>
    <p:extLst>
      <p:ext uri="{BB962C8B-B14F-4D97-AF65-F5344CB8AC3E}">
        <p14:creationId xmlns:p14="http://schemas.microsoft.com/office/powerpoint/2010/main" val="414633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lvl1pPr>
              <a:defRPr/>
            </a:lvl1pPr>
          </a:lstStyle>
          <a:p>
            <a:endParaRPr lang="es-ES" altLang="es-MX"/>
          </a:p>
        </p:txBody>
      </p:sp>
      <p:sp>
        <p:nvSpPr>
          <p:cNvPr id="8" name="Marcador de pie de página 7"/>
          <p:cNvSpPr>
            <a:spLocks noGrp="1"/>
          </p:cNvSpPr>
          <p:nvPr>
            <p:ph type="ftr" sz="quarter" idx="11"/>
          </p:nvPr>
        </p:nvSpPr>
        <p:spPr/>
        <p:txBody>
          <a:bodyPr/>
          <a:lstStyle>
            <a:lvl1pPr>
              <a:defRPr/>
            </a:lvl1pPr>
          </a:lstStyle>
          <a:p>
            <a:endParaRPr lang="es-ES" altLang="es-MX"/>
          </a:p>
        </p:txBody>
      </p:sp>
      <p:sp>
        <p:nvSpPr>
          <p:cNvPr id="9" name="Marcador de número de diapositiva 8"/>
          <p:cNvSpPr>
            <a:spLocks noGrp="1"/>
          </p:cNvSpPr>
          <p:nvPr>
            <p:ph type="sldNum" sz="quarter" idx="12"/>
          </p:nvPr>
        </p:nvSpPr>
        <p:spPr/>
        <p:txBody>
          <a:bodyPr/>
          <a:lstStyle>
            <a:lvl1pPr>
              <a:defRPr/>
            </a:lvl1pPr>
          </a:lstStyle>
          <a:p>
            <a:fld id="{83BC8A1F-3F77-42B8-8105-193399A215C5}" type="slidenum">
              <a:rPr lang="es-ES" altLang="es-MX"/>
              <a:pPr/>
              <a:t>‹Nº›</a:t>
            </a:fld>
            <a:endParaRPr lang="es-ES" altLang="es-MX"/>
          </a:p>
        </p:txBody>
      </p:sp>
    </p:spTree>
    <p:extLst>
      <p:ext uri="{BB962C8B-B14F-4D97-AF65-F5344CB8AC3E}">
        <p14:creationId xmlns:p14="http://schemas.microsoft.com/office/powerpoint/2010/main" val="2118404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lvl1pPr>
              <a:defRPr/>
            </a:lvl1pPr>
          </a:lstStyle>
          <a:p>
            <a:endParaRPr lang="es-ES" altLang="es-MX"/>
          </a:p>
        </p:txBody>
      </p:sp>
      <p:sp>
        <p:nvSpPr>
          <p:cNvPr id="4" name="Marcador de pie de página 3"/>
          <p:cNvSpPr>
            <a:spLocks noGrp="1"/>
          </p:cNvSpPr>
          <p:nvPr>
            <p:ph type="ftr" sz="quarter" idx="11"/>
          </p:nvPr>
        </p:nvSpPr>
        <p:spPr/>
        <p:txBody>
          <a:bodyPr/>
          <a:lstStyle>
            <a:lvl1pPr>
              <a:defRPr/>
            </a:lvl1pPr>
          </a:lstStyle>
          <a:p>
            <a:endParaRPr lang="es-ES" altLang="es-MX"/>
          </a:p>
        </p:txBody>
      </p:sp>
      <p:sp>
        <p:nvSpPr>
          <p:cNvPr id="5" name="Marcador de número de diapositiva 4"/>
          <p:cNvSpPr>
            <a:spLocks noGrp="1"/>
          </p:cNvSpPr>
          <p:nvPr>
            <p:ph type="sldNum" sz="quarter" idx="12"/>
          </p:nvPr>
        </p:nvSpPr>
        <p:spPr/>
        <p:txBody>
          <a:bodyPr/>
          <a:lstStyle>
            <a:lvl1pPr>
              <a:defRPr/>
            </a:lvl1pPr>
          </a:lstStyle>
          <a:p>
            <a:fld id="{71D47012-31E9-49F4-A004-EFA7B3FCE14B}" type="slidenum">
              <a:rPr lang="es-ES" altLang="es-MX"/>
              <a:pPr/>
              <a:t>‹Nº›</a:t>
            </a:fld>
            <a:endParaRPr lang="es-ES" altLang="es-MX"/>
          </a:p>
        </p:txBody>
      </p:sp>
    </p:spTree>
    <p:extLst>
      <p:ext uri="{BB962C8B-B14F-4D97-AF65-F5344CB8AC3E}">
        <p14:creationId xmlns:p14="http://schemas.microsoft.com/office/powerpoint/2010/main" val="30415154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lvl1pPr>
              <a:defRPr/>
            </a:lvl1pPr>
          </a:lstStyle>
          <a:p>
            <a:endParaRPr lang="es-ES" altLang="es-MX"/>
          </a:p>
        </p:txBody>
      </p:sp>
      <p:sp>
        <p:nvSpPr>
          <p:cNvPr id="3" name="Marcador de pie de página 2"/>
          <p:cNvSpPr>
            <a:spLocks noGrp="1"/>
          </p:cNvSpPr>
          <p:nvPr>
            <p:ph type="ftr" sz="quarter" idx="11"/>
          </p:nvPr>
        </p:nvSpPr>
        <p:spPr/>
        <p:txBody>
          <a:bodyPr/>
          <a:lstStyle>
            <a:lvl1pPr>
              <a:defRPr/>
            </a:lvl1pPr>
          </a:lstStyle>
          <a:p>
            <a:endParaRPr lang="es-ES" altLang="es-MX"/>
          </a:p>
        </p:txBody>
      </p:sp>
      <p:sp>
        <p:nvSpPr>
          <p:cNvPr id="4" name="Marcador de número de diapositiva 3"/>
          <p:cNvSpPr>
            <a:spLocks noGrp="1"/>
          </p:cNvSpPr>
          <p:nvPr>
            <p:ph type="sldNum" sz="quarter" idx="12"/>
          </p:nvPr>
        </p:nvSpPr>
        <p:spPr/>
        <p:txBody>
          <a:bodyPr/>
          <a:lstStyle>
            <a:lvl1pPr>
              <a:defRPr/>
            </a:lvl1pPr>
          </a:lstStyle>
          <a:p>
            <a:fld id="{84BFEBC3-59A3-4B60-8BED-1AD020CC8915}" type="slidenum">
              <a:rPr lang="es-ES" altLang="es-MX"/>
              <a:pPr/>
              <a:t>‹Nº›</a:t>
            </a:fld>
            <a:endParaRPr lang="es-ES" altLang="es-MX"/>
          </a:p>
        </p:txBody>
      </p:sp>
    </p:spTree>
    <p:extLst>
      <p:ext uri="{BB962C8B-B14F-4D97-AF65-F5344CB8AC3E}">
        <p14:creationId xmlns:p14="http://schemas.microsoft.com/office/powerpoint/2010/main" val="30540268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lvl1pPr>
              <a:defRPr/>
            </a:lvl1pPr>
          </a:lstStyle>
          <a:p>
            <a:endParaRPr lang="es-ES" altLang="es-MX"/>
          </a:p>
        </p:txBody>
      </p:sp>
      <p:sp>
        <p:nvSpPr>
          <p:cNvPr id="6" name="Marcador de pie de página 5"/>
          <p:cNvSpPr>
            <a:spLocks noGrp="1"/>
          </p:cNvSpPr>
          <p:nvPr>
            <p:ph type="ftr" sz="quarter" idx="11"/>
          </p:nvPr>
        </p:nvSpPr>
        <p:spPr/>
        <p:txBody>
          <a:bodyPr/>
          <a:lstStyle>
            <a:lvl1pPr>
              <a:defRPr/>
            </a:lvl1pPr>
          </a:lstStyle>
          <a:p>
            <a:endParaRPr lang="es-ES" altLang="es-MX"/>
          </a:p>
        </p:txBody>
      </p:sp>
      <p:sp>
        <p:nvSpPr>
          <p:cNvPr id="7" name="Marcador de número de diapositiva 6"/>
          <p:cNvSpPr>
            <a:spLocks noGrp="1"/>
          </p:cNvSpPr>
          <p:nvPr>
            <p:ph type="sldNum" sz="quarter" idx="12"/>
          </p:nvPr>
        </p:nvSpPr>
        <p:spPr/>
        <p:txBody>
          <a:bodyPr/>
          <a:lstStyle>
            <a:lvl1pPr>
              <a:defRPr/>
            </a:lvl1pPr>
          </a:lstStyle>
          <a:p>
            <a:fld id="{473CBF08-E2D6-48A2-B934-DFD8F8A8B856}" type="slidenum">
              <a:rPr lang="es-ES" altLang="es-MX"/>
              <a:pPr/>
              <a:t>‹Nº›</a:t>
            </a:fld>
            <a:endParaRPr lang="es-ES" altLang="es-MX"/>
          </a:p>
        </p:txBody>
      </p:sp>
    </p:spTree>
    <p:extLst>
      <p:ext uri="{BB962C8B-B14F-4D97-AF65-F5344CB8AC3E}">
        <p14:creationId xmlns:p14="http://schemas.microsoft.com/office/powerpoint/2010/main" val="3809015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277BCDF-9062-405D-8F08-4A5BCEFBCA2B}"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64477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lvl1pPr>
              <a:defRPr/>
            </a:lvl1pPr>
          </a:lstStyle>
          <a:p>
            <a:endParaRPr lang="es-ES" altLang="es-MX"/>
          </a:p>
        </p:txBody>
      </p:sp>
      <p:sp>
        <p:nvSpPr>
          <p:cNvPr id="6" name="Marcador de pie de página 5"/>
          <p:cNvSpPr>
            <a:spLocks noGrp="1"/>
          </p:cNvSpPr>
          <p:nvPr>
            <p:ph type="ftr" sz="quarter" idx="11"/>
          </p:nvPr>
        </p:nvSpPr>
        <p:spPr/>
        <p:txBody>
          <a:bodyPr/>
          <a:lstStyle>
            <a:lvl1pPr>
              <a:defRPr/>
            </a:lvl1pPr>
          </a:lstStyle>
          <a:p>
            <a:endParaRPr lang="es-ES" altLang="es-MX"/>
          </a:p>
        </p:txBody>
      </p:sp>
      <p:sp>
        <p:nvSpPr>
          <p:cNvPr id="7" name="Marcador de número de diapositiva 6"/>
          <p:cNvSpPr>
            <a:spLocks noGrp="1"/>
          </p:cNvSpPr>
          <p:nvPr>
            <p:ph type="sldNum" sz="quarter" idx="12"/>
          </p:nvPr>
        </p:nvSpPr>
        <p:spPr/>
        <p:txBody>
          <a:bodyPr/>
          <a:lstStyle>
            <a:lvl1pPr>
              <a:defRPr/>
            </a:lvl1pPr>
          </a:lstStyle>
          <a:p>
            <a:fld id="{0AE724BA-3F3A-41D8-9E3E-3356A4535CF8}" type="slidenum">
              <a:rPr lang="es-ES" altLang="es-MX"/>
              <a:pPr/>
              <a:t>‹Nº›</a:t>
            </a:fld>
            <a:endParaRPr lang="es-ES" altLang="es-MX"/>
          </a:p>
        </p:txBody>
      </p:sp>
    </p:spTree>
    <p:extLst>
      <p:ext uri="{BB962C8B-B14F-4D97-AF65-F5344CB8AC3E}">
        <p14:creationId xmlns:p14="http://schemas.microsoft.com/office/powerpoint/2010/main" val="2645104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endParaRPr lang="es-ES" altLang="es-MX"/>
          </a:p>
        </p:txBody>
      </p:sp>
      <p:sp>
        <p:nvSpPr>
          <p:cNvPr id="5" name="Marcador de pie de página 4"/>
          <p:cNvSpPr>
            <a:spLocks noGrp="1"/>
          </p:cNvSpPr>
          <p:nvPr>
            <p:ph type="ftr" sz="quarter" idx="11"/>
          </p:nvPr>
        </p:nvSpPr>
        <p:spPr/>
        <p:txBody>
          <a:bodyPr/>
          <a:lstStyle>
            <a:lvl1pPr>
              <a:defRPr/>
            </a:lvl1pPr>
          </a:lstStyle>
          <a:p>
            <a:endParaRPr lang="es-ES" altLang="es-MX"/>
          </a:p>
        </p:txBody>
      </p:sp>
      <p:sp>
        <p:nvSpPr>
          <p:cNvPr id="6" name="Marcador de número de diapositiva 5"/>
          <p:cNvSpPr>
            <a:spLocks noGrp="1"/>
          </p:cNvSpPr>
          <p:nvPr>
            <p:ph type="sldNum" sz="quarter" idx="12"/>
          </p:nvPr>
        </p:nvSpPr>
        <p:spPr/>
        <p:txBody>
          <a:bodyPr/>
          <a:lstStyle>
            <a:lvl1pPr>
              <a:defRPr/>
            </a:lvl1pPr>
          </a:lstStyle>
          <a:p>
            <a:fld id="{E67AB060-6455-4333-BBAF-255DAB687C4C}" type="slidenum">
              <a:rPr lang="es-ES" altLang="es-MX"/>
              <a:pPr/>
              <a:t>‹Nº›</a:t>
            </a:fld>
            <a:endParaRPr lang="es-ES" altLang="es-MX"/>
          </a:p>
        </p:txBody>
      </p:sp>
    </p:spTree>
    <p:extLst>
      <p:ext uri="{BB962C8B-B14F-4D97-AF65-F5344CB8AC3E}">
        <p14:creationId xmlns:p14="http://schemas.microsoft.com/office/powerpoint/2010/main" val="42152211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endParaRPr lang="es-ES" altLang="es-MX"/>
          </a:p>
        </p:txBody>
      </p:sp>
      <p:sp>
        <p:nvSpPr>
          <p:cNvPr id="5" name="Marcador de pie de página 4"/>
          <p:cNvSpPr>
            <a:spLocks noGrp="1"/>
          </p:cNvSpPr>
          <p:nvPr>
            <p:ph type="ftr" sz="quarter" idx="11"/>
          </p:nvPr>
        </p:nvSpPr>
        <p:spPr/>
        <p:txBody>
          <a:bodyPr/>
          <a:lstStyle>
            <a:lvl1pPr>
              <a:defRPr/>
            </a:lvl1pPr>
          </a:lstStyle>
          <a:p>
            <a:endParaRPr lang="es-ES" altLang="es-MX"/>
          </a:p>
        </p:txBody>
      </p:sp>
      <p:sp>
        <p:nvSpPr>
          <p:cNvPr id="6" name="Marcador de número de diapositiva 5"/>
          <p:cNvSpPr>
            <a:spLocks noGrp="1"/>
          </p:cNvSpPr>
          <p:nvPr>
            <p:ph type="sldNum" sz="quarter" idx="12"/>
          </p:nvPr>
        </p:nvSpPr>
        <p:spPr/>
        <p:txBody>
          <a:bodyPr/>
          <a:lstStyle>
            <a:lvl1pPr>
              <a:defRPr/>
            </a:lvl1pPr>
          </a:lstStyle>
          <a:p>
            <a:fld id="{FC9BC405-BC82-4B86-9C10-E2324D9B4B21}" type="slidenum">
              <a:rPr lang="es-ES" altLang="es-MX"/>
              <a:pPr/>
              <a:t>‹Nº›</a:t>
            </a:fld>
            <a:endParaRPr lang="es-ES" altLang="es-MX"/>
          </a:p>
        </p:txBody>
      </p:sp>
    </p:spTree>
    <p:extLst>
      <p:ext uri="{BB962C8B-B14F-4D97-AF65-F5344CB8AC3E}">
        <p14:creationId xmlns:p14="http://schemas.microsoft.com/office/powerpoint/2010/main" val="18085530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BFCE13F3-DB38-4046-8223-2E92BA1675DB}" type="slidenum">
              <a:rPr lang="es-ES"/>
              <a:pPr>
                <a:defRPr/>
              </a:pPr>
              <a:t>‹Nº›</a:t>
            </a:fld>
            <a:endParaRPr lang="es-ES"/>
          </a:p>
        </p:txBody>
      </p:sp>
    </p:spTree>
    <p:extLst>
      <p:ext uri="{BB962C8B-B14F-4D97-AF65-F5344CB8AC3E}">
        <p14:creationId xmlns:p14="http://schemas.microsoft.com/office/powerpoint/2010/main" val="32105074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el estilo de texto del patrón</a:t>
            </a:r>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D8598063-1236-43FD-B295-F9EEF8D9E114}" type="slidenum">
              <a:rPr lang="es-ES"/>
              <a:pPr>
                <a:defRPr/>
              </a:pPr>
              <a:t>‹Nº›</a:t>
            </a:fld>
            <a:endParaRPr lang="es-ES"/>
          </a:p>
        </p:txBody>
      </p:sp>
    </p:spTree>
    <p:extLst>
      <p:ext uri="{BB962C8B-B14F-4D97-AF65-F5344CB8AC3E}">
        <p14:creationId xmlns:p14="http://schemas.microsoft.com/office/powerpoint/2010/main" val="21265520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6"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7" name="Rectangle 11"/>
          <p:cNvSpPr>
            <a:spLocks noGrp="1" noChangeArrowheads="1"/>
          </p:cNvSpPr>
          <p:nvPr>
            <p:ph type="sldNum" sz="quarter" idx="12"/>
          </p:nvPr>
        </p:nvSpPr>
        <p:spPr/>
        <p:txBody>
          <a:bodyPr/>
          <a:lstStyle>
            <a:lvl1pPr>
              <a:defRPr>
                <a:cs typeface="+mn-cs"/>
              </a:defRPr>
            </a:lvl1pPr>
          </a:lstStyle>
          <a:p>
            <a:pPr>
              <a:defRPr/>
            </a:pPr>
            <a:fld id="{02A045BF-A324-45F9-91EE-900BEA7D4DF4}" type="slidenum">
              <a:rPr lang="es-ES"/>
              <a:pPr>
                <a:defRPr/>
              </a:pPr>
              <a:t>‹Nº›</a:t>
            </a:fld>
            <a:endParaRPr lang="es-ES"/>
          </a:p>
        </p:txBody>
      </p:sp>
    </p:spTree>
    <p:extLst>
      <p:ext uri="{BB962C8B-B14F-4D97-AF65-F5344CB8AC3E}">
        <p14:creationId xmlns:p14="http://schemas.microsoft.com/office/powerpoint/2010/main" val="9460191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8"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9" name="Rectangle 11"/>
          <p:cNvSpPr>
            <a:spLocks noGrp="1" noChangeArrowheads="1"/>
          </p:cNvSpPr>
          <p:nvPr>
            <p:ph type="sldNum" sz="quarter" idx="12"/>
          </p:nvPr>
        </p:nvSpPr>
        <p:spPr/>
        <p:txBody>
          <a:bodyPr/>
          <a:lstStyle>
            <a:lvl1pPr>
              <a:defRPr>
                <a:cs typeface="+mn-cs"/>
              </a:defRPr>
            </a:lvl1pPr>
          </a:lstStyle>
          <a:p>
            <a:pPr>
              <a:defRPr/>
            </a:pPr>
            <a:fld id="{43258AAD-6EBE-40E3-9B64-F3FD6F2B1A32}" type="slidenum">
              <a:rPr lang="es-ES"/>
              <a:pPr>
                <a:defRPr/>
              </a:pPr>
              <a:t>‹Nº›</a:t>
            </a:fld>
            <a:endParaRPr lang="es-ES"/>
          </a:p>
        </p:txBody>
      </p:sp>
    </p:spTree>
    <p:extLst>
      <p:ext uri="{BB962C8B-B14F-4D97-AF65-F5344CB8AC3E}">
        <p14:creationId xmlns:p14="http://schemas.microsoft.com/office/powerpoint/2010/main" val="40619149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4"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5" name="Rectangle 11"/>
          <p:cNvSpPr>
            <a:spLocks noGrp="1" noChangeArrowheads="1"/>
          </p:cNvSpPr>
          <p:nvPr>
            <p:ph type="sldNum" sz="quarter" idx="12"/>
          </p:nvPr>
        </p:nvSpPr>
        <p:spPr/>
        <p:txBody>
          <a:bodyPr/>
          <a:lstStyle>
            <a:lvl1pPr>
              <a:defRPr>
                <a:cs typeface="+mn-cs"/>
              </a:defRPr>
            </a:lvl1pPr>
          </a:lstStyle>
          <a:p>
            <a:pPr>
              <a:defRPr/>
            </a:pPr>
            <a:fld id="{0C2BCF1E-E472-4A76-A420-87D71B01F94C}" type="slidenum">
              <a:rPr lang="es-ES"/>
              <a:pPr>
                <a:defRPr/>
              </a:pPr>
              <a:t>‹Nº›</a:t>
            </a:fld>
            <a:endParaRPr lang="es-ES"/>
          </a:p>
        </p:txBody>
      </p:sp>
    </p:spTree>
    <p:extLst>
      <p:ext uri="{BB962C8B-B14F-4D97-AF65-F5344CB8AC3E}">
        <p14:creationId xmlns:p14="http://schemas.microsoft.com/office/powerpoint/2010/main" val="24969232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3"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4" name="Rectangle 11"/>
          <p:cNvSpPr>
            <a:spLocks noGrp="1" noChangeArrowheads="1"/>
          </p:cNvSpPr>
          <p:nvPr>
            <p:ph type="sldNum" sz="quarter" idx="12"/>
          </p:nvPr>
        </p:nvSpPr>
        <p:spPr/>
        <p:txBody>
          <a:bodyPr/>
          <a:lstStyle>
            <a:lvl1pPr>
              <a:defRPr>
                <a:cs typeface="+mn-cs"/>
              </a:defRPr>
            </a:lvl1pPr>
          </a:lstStyle>
          <a:p>
            <a:pPr>
              <a:defRPr/>
            </a:pPr>
            <a:fld id="{B88F55A1-F02D-497D-A7C1-4F35CDE327FB}" type="slidenum">
              <a:rPr lang="es-ES"/>
              <a:pPr>
                <a:defRPr/>
              </a:pPr>
              <a:t>‹Nº›</a:t>
            </a:fld>
            <a:endParaRPr lang="es-ES"/>
          </a:p>
        </p:txBody>
      </p:sp>
    </p:spTree>
    <p:extLst>
      <p:ext uri="{BB962C8B-B14F-4D97-AF65-F5344CB8AC3E}">
        <p14:creationId xmlns:p14="http://schemas.microsoft.com/office/powerpoint/2010/main" val="38493957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6"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7" name="Rectangle 11"/>
          <p:cNvSpPr>
            <a:spLocks noGrp="1" noChangeArrowheads="1"/>
          </p:cNvSpPr>
          <p:nvPr>
            <p:ph type="sldNum" sz="quarter" idx="12"/>
          </p:nvPr>
        </p:nvSpPr>
        <p:spPr/>
        <p:txBody>
          <a:bodyPr/>
          <a:lstStyle>
            <a:lvl1pPr>
              <a:defRPr>
                <a:cs typeface="+mn-cs"/>
              </a:defRPr>
            </a:lvl1pPr>
          </a:lstStyle>
          <a:p>
            <a:pPr>
              <a:defRPr/>
            </a:pPr>
            <a:fld id="{4AB5A1E2-0B8B-4AA0-BFA9-8D9966F7882A}" type="slidenum">
              <a:rPr lang="es-ES"/>
              <a:pPr>
                <a:defRPr/>
              </a:pPr>
              <a:t>‹Nº›</a:t>
            </a:fld>
            <a:endParaRPr lang="es-ES"/>
          </a:p>
        </p:txBody>
      </p:sp>
    </p:spTree>
    <p:extLst>
      <p:ext uri="{BB962C8B-B14F-4D97-AF65-F5344CB8AC3E}">
        <p14:creationId xmlns:p14="http://schemas.microsoft.com/office/powerpoint/2010/main" val="1495604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535411" y="1756130"/>
            <a:ext cx="5525081" cy="1887950"/>
          </a:xfrm>
        </p:spPr>
        <p:txBody>
          <a:bodyPr anchor="b">
            <a:normAutofit/>
          </a:bodyPr>
          <a:lstStyle>
            <a:lvl1pPr algn="l">
              <a:defRPr sz="3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2" y="3806196"/>
            <a:ext cx="5525081"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309AC7A-5219-4D57-96A3-EAF470A2396A}" type="slidenum">
              <a:rPr lang="en-US" altLang="es-MX" smtClean="0"/>
              <a:pPr>
                <a:defRPr/>
              </a:pPr>
              <a:t>‹Nº›</a:t>
            </a:fld>
            <a:endParaRPr lang="en-US" altLang="es-MX"/>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21344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6"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7" name="Rectangle 11"/>
          <p:cNvSpPr>
            <a:spLocks noGrp="1" noChangeArrowheads="1"/>
          </p:cNvSpPr>
          <p:nvPr>
            <p:ph type="sldNum" sz="quarter" idx="12"/>
          </p:nvPr>
        </p:nvSpPr>
        <p:spPr/>
        <p:txBody>
          <a:bodyPr/>
          <a:lstStyle>
            <a:lvl1pPr>
              <a:defRPr>
                <a:cs typeface="+mn-cs"/>
              </a:defRPr>
            </a:lvl1pPr>
          </a:lstStyle>
          <a:p>
            <a:pPr>
              <a:defRPr/>
            </a:pPr>
            <a:fld id="{6E19AD15-2887-40EA-B931-05B24537E736}" type="slidenum">
              <a:rPr lang="es-ES"/>
              <a:pPr>
                <a:defRPr/>
              </a:pPr>
              <a:t>‹Nº›</a:t>
            </a:fld>
            <a:endParaRPr lang="es-ES"/>
          </a:p>
        </p:txBody>
      </p:sp>
    </p:spTree>
    <p:extLst>
      <p:ext uri="{BB962C8B-B14F-4D97-AF65-F5344CB8AC3E}">
        <p14:creationId xmlns:p14="http://schemas.microsoft.com/office/powerpoint/2010/main" val="21600595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CBCB5A6C-1855-48BE-94A9-9ABCE38EBC4C}" type="slidenum">
              <a:rPr lang="es-ES"/>
              <a:pPr>
                <a:defRPr/>
              </a:pPr>
              <a:t>‹Nº›</a:t>
            </a:fld>
            <a:endParaRPr lang="es-ES"/>
          </a:p>
        </p:txBody>
      </p:sp>
    </p:spTree>
    <p:extLst>
      <p:ext uri="{BB962C8B-B14F-4D97-AF65-F5344CB8AC3E}">
        <p14:creationId xmlns:p14="http://schemas.microsoft.com/office/powerpoint/2010/main" val="17217780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A343BFE5-AFD1-4BAA-9452-ADCCA75E9360}" type="slidenum">
              <a:rPr lang="es-ES"/>
              <a:pPr>
                <a:defRPr/>
              </a:pPr>
              <a:t>‹Nº›</a:t>
            </a:fld>
            <a:endParaRPr lang="es-ES"/>
          </a:p>
        </p:txBody>
      </p:sp>
    </p:spTree>
    <p:extLst>
      <p:ext uri="{BB962C8B-B14F-4D97-AF65-F5344CB8AC3E}">
        <p14:creationId xmlns:p14="http://schemas.microsoft.com/office/powerpoint/2010/main" val="3445883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lvl1pPr>
              <a:defRPr/>
            </a:lvl1pPr>
          </a:lstStyle>
          <a:p>
            <a:pPr>
              <a:defRPr/>
            </a:pPr>
            <a:endParaRPr lang="es-ES" altLang="es-MX"/>
          </a:p>
        </p:txBody>
      </p:sp>
      <p:sp>
        <p:nvSpPr>
          <p:cNvPr id="5" name="Marcador de pie de página 4"/>
          <p:cNvSpPr>
            <a:spLocks noGrp="1"/>
          </p:cNvSpPr>
          <p:nvPr>
            <p:ph type="ftr" sz="quarter" idx="11"/>
          </p:nvPr>
        </p:nvSpPr>
        <p:spPr/>
        <p:txBody>
          <a:bodyPr/>
          <a:lstStyle>
            <a:lvl1pPr>
              <a:defRPr/>
            </a:lvl1pPr>
          </a:lstStyle>
          <a:p>
            <a:pPr>
              <a:defRPr/>
            </a:pPr>
            <a:endParaRPr lang="es-ES" altLang="es-MX"/>
          </a:p>
        </p:txBody>
      </p:sp>
      <p:sp>
        <p:nvSpPr>
          <p:cNvPr id="6" name="Marcador de número de diapositiva 5"/>
          <p:cNvSpPr>
            <a:spLocks noGrp="1"/>
          </p:cNvSpPr>
          <p:nvPr>
            <p:ph type="sldNum" sz="quarter" idx="12"/>
          </p:nvPr>
        </p:nvSpPr>
        <p:spPr/>
        <p:txBody>
          <a:bodyPr/>
          <a:lstStyle>
            <a:lvl1pPr>
              <a:defRPr/>
            </a:lvl1pPr>
          </a:lstStyle>
          <a:p>
            <a:pPr>
              <a:defRPr/>
            </a:pPr>
            <a:fld id="{1CF6E4D9-85E5-4BC7-9165-9201D51F3199}" type="slidenum">
              <a:rPr lang="es-ES" altLang="es-MX"/>
              <a:pPr>
                <a:defRPr/>
              </a:pPr>
              <a:t>‹Nº›</a:t>
            </a:fld>
            <a:endParaRPr lang="es-ES" altLang="es-MX"/>
          </a:p>
        </p:txBody>
      </p:sp>
    </p:spTree>
    <p:extLst>
      <p:ext uri="{BB962C8B-B14F-4D97-AF65-F5344CB8AC3E}">
        <p14:creationId xmlns:p14="http://schemas.microsoft.com/office/powerpoint/2010/main" val="42837246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ES" altLang="es-MX"/>
          </a:p>
        </p:txBody>
      </p:sp>
      <p:sp>
        <p:nvSpPr>
          <p:cNvPr id="5" name="Marcador de pie de página 4"/>
          <p:cNvSpPr>
            <a:spLocks noGrp="1"/>
          </p:cNvSpPr>
          <p:nvPr>
            <p:ph type="ftr" sz="quarter" idx="11"/>
          </p:nvPr>
        </p:nvSpPr>
        <p:spPr/>
        <p:txBody>
          <a:bodyPr/>
          <a:lstStyle>
            <a:lvl1pPr>
              <a:defRPr/>
            </a:lvl1pPr>
          </a:lstStyle>
          <a:p>
            <a:pPr>
              <a:defRPr/>
            </a:pPr>
            <a:endParaRPr lang="es-ES" altLang="es-MX"/>
          </a:p>
        </p:txBody>
      </p:sp>
      <p:sp>
        <p:nvSpPr>
          <p:cNvPr id="6" name="Marcador de número de diapositiva 5"/>
          <p:cNvSpPr>
            <a:spLocks noGrp="1"/>
          </p:cNvSpPr>
          <p:nvPr>
            <p:ph type="sldNum" sz="quarter" idx="12"/>
          </p:nvPr>
        </p:nvSpPr>
        <p:spPr/>
        <p:txBody>
          <a:bodyPr/>
          <a:lstStyle>
            <a:lvl1pPr>
              <a:defRPr/>
            </a:lvl1pPr>
          </a:lstStyle>
          <a:p>
            <a:pPr>
              <a:defRPr/>
            </a:pPr>
            <a:fld id="{2B37A3B2-126A-4009-A7A8-2D7E818C6CFC}" type="slidenum">
              <a:rPr lang="es-ES" altLang="es-MX"/>
              <a:pPr>
                <a:defRPr/>
              </a:pPr>
              <a:t>‹Nº›</a:t>
            </a:fld>
            <a:endParaRPr lang="es-ES" altLang="es-MX"/>
          </a:p>
        </p:txBody>
      </p:sp>
    </p:spTree>
    <p:extLst>
      <p:ext uri="{BB962C8B-B14F-4D97-AF65-F5344CB8AC3E}">
        <p14:creationId xmlns:p14="http://schemas.microsoft.com/office/powerpoint/2010/main" val="4045476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pPr>
              <a:defRPr/>
            </a:pPr>
            <a:endParaRPr lang="es-ES" altLang="es-MX"/>
          </a:p>
        </p:txBody>
      </p:sp>
      <p:sp>
        <p:nvSpPr>
          <p:cNvPr id="5" name="Marcador de pie de página 4"/>
          <p:cNvSpPr>
            <a:spLocks noGrp="1"/>
          </p:cNvSpPr>
          <p:nvPr>
            <p:ph type="ftr" sz="quarter" idx="11"/>
          </p:nvPr>
        </p:nvSpPr>
        <p:spPr/>
        <p:txBody>
          <a:bodyPr/>
          <a:lstStyle>
            <a:lvl1pPr>
              <a:defRPr/>
            </a:lvl1pPr>
          </a:lstStyle>
          <a:p>
            <a:pPr>
              <a:defRPr/>
            </a:pPr>
            <a:endParaRPr lang="es-ES" altLang="es-MX"/>
          </a:p>
        </p:txBody>
      </p:sp>
      <p:sp>
        <p:nvSpPr>
          <p:cNvPr id="6" name="Marcador de número de diapositiva 5"/>
          <p:cNvSpPr>
            <a:spLocks noGrp="1"/>
          </p:cNvSpPr>
          <p:nvPr>
            <p:ph type="sldNum" sz="quarter" idx="12"/>
          </p:nvPr>
        </p:nvSpPr>
        <p:spPr/>
        <p:txBody>
          <a:bodyPr/>
          <a:lstStyle>
            <a:lvl1pPr>
              <a:defRPr/>
            </a:lvl1pPr>
          </a:lstStyle>
          <a:p>
            <a:pPr>
              <a:defRPr/>
            </a:pPr>
            <a:fld id="{BB8A5A4B-5C5D-4978-89A7-C0BF9E3FDCD0}" type="slidenum">
              <a:rPr lang="es-ES" altLang="es-MX"/>
              <a:pPr>
                <a:defRPr/>
              </a:pPr>
              <a:t>‹Nº›</a:t>
            </a:fld>
            <a:endParaRPr lang="es-ES" altLang="es-MX"/>
          </a:p>
        </p:txBody>
      </p:sp>
    </p:spTree>
    <p:extLst>
      <p:ext uri="{BB962C8B-B14F-4D97-AF65-F5344CB8AC3E}">
        <p14:creationId xmlns:p14="http://schemas.microsoft.com/office/powerpoint/2010/main" val="28952474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3"/>
          <p:cNvSpPr>
            <a:spLocks noGrp="1"/>
          </p:cNvSpPr>
          <p:nvPr>
            <p:ph type="dt" sz="half" idx="10"/>
          </p:nvPr>
        </p:nvSpPr>
        <p:spPr/>
        <p:txBody>
          <a:bodyPr/>
          <a:lstStyle>
            <a:lvl1pPr>
              <a:defRPr/>
            </a:lvl1pPr>
          </a:lstStyle>
          <a:p>
            <a:pPr>
              <a:defRPr/>
            </a:pPr>
            <a:endParaRPr lang="es-ES" altLang="es-MX"/>
          </a:p>
        </p:txBody>
      </p:sp>
      <p:sp>
        <p:nvSpPr>
          <p:cNvPr id="6" name="Marcador de pie de página 4"/>
          <p:cNvSpPr>
            <a:spLocks noGrp="1"/>
          </p:cNvSpPr>
          <p:nvPr>
            <p:ph type="ftr" sz="quarter" idx="11"/>
          </p:nvPr>
        </p:nvSpPr>
        <p:spPr/>
        <p:txBody>
          <a:bodyPr/>
          <a:lstStyle>
            <a:lvl1pPr>
              <a:defRPr/>
            </a:lvl1pPr>
          </a:lstStyle>
          <a:p>
            <a:pPr>
              <a:defRPr/>
            </a:pPr>
            <a:endParaRPr lang="es-ES" altLang="es-MX"/>
          </a:p>
        </p:txBody>
      </p:sp>
      <p:sp>
        <p:nvSpPr>
          <p:cNvPr id="7" name="Marcador de número de diapositiva 5"/>
          <p:cNvSpPr>
            <a:spLocks noGrp="1"/>
          </p:cNvSpPr>
          <p:nvPr>
            <p:ph type="sldNum" sz="quarter" idx="12"/>
          </p:nvPr>
        </p:nvSpPr>
        <p:spPr/>
        <p:txBody>
          <a:bodyPr/>
          <a:lstStyle>
            <a:lvl1pPr>
              <a:defRPr/>
            </a:lvl1pPr>
          </a:lstStyle>
          <a:p>
            <a:pPr>
              <a:defRPr/>
            </a:pPr>
            <a:fld id="{4495F597-B276-492D-A289-98483D1F6CF5}" type="slidenum">
              <a:rPr lang="es-ES" altLang="es-MX"/>
              <a:pPr>
                <a:defRPr/>
              </a:pPr>
              <a:t>‹Nº›</a:t>
            </a:fld>
            <a:endParaRPr lang="es-ES" altLang="es-MX"/>
          </a:p>
        </p:txBody>
      </p:sp>
    </p:spTree>
    <p:extLst>
      <p:ext uri="{BB962C8B-B14F-4D97-AF65-F5344CB8AC3E}">
        <p14:creationId xmlns:p14="http://schemas.microsoft.com/office/powerpoint/2010/main" val="22108414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3"/>
          <p:cNvSpPr>
            <a:spLocks noGrp="1"/>
          </p:cNvSpPr>
          <p:nvPr>
            <p:ph type="dt" sz="half" idx="10"/>
          </p:nvPr>
        </p:nvSpPr>
        <p:spPr/>
        <p:txBody>
          <a:bodyPr/>
          <a:lstStyle>
            <a:lvl1pPr>
              <a:defRPr/>
            </a:lvl1pPr>
          </a:lstStyle>
          <a:p>
            <a:pPr>
              <a:defRPr/>
            </a:pPr>
            <a:endParaRPr lang="es-ES" altLang="es-MX"/>
          </a:p>
        </p:txBody>
      </p:sp>
      <p:sp>
        <p:nvSpPr>
          <p:cNvPr id="8" name="Marcador de pie de página 4"/>
          <p:cNvSpPr>
            <a:spLocks noGrp="1"/>
          </p:cNvSpPr>
          <p:nvPr>
            <p:ph type="ftr" sz="quarter" idx="11"/>
          </p:nvPr>
        </p:nvSpPr>
        <p:spPr/>
        <p:txBody>
          <a:bodyPr/>
          <a:lstStyle>
            <a:lvl1pPr>
              <a:defRPr/>
            </a:lvl1pPr>
          </a:lstStyle>
          <a:p>
            <a:pPr>
              <a:defRPr/>
            </a:pPr>
            <a:endParaRPr lang="es-ES" altLang="es-MX"/>
          </a:p>
        </p:txBody>
      </p:sp>
      <p:sp>
        <p:nvSpPr>
          <p:cNvPr id="9" name="Marcador de número de diapositiva 5"/>
          <p:cNvSpPr>
            <a:spLocks noGrp="1"/>
          </p:cNvSpPr>
          <p:nvPr>
            <p:ph type="sldNum" sz="quarter" idx="12"/>
          </p:nvPr>
        </p:nvSpPr>
        <p:spPr/>
        <p:txBody>
          <a:bodyPr/>
          <a:lstStyle>
            <a:lvl1pPr>
              <a:defRPr/>
            </a:lvl1pPr>
          </a:lstStyle>
          <a:p>
            <a:pPr>
              <a:defRPr/>
            </a:pPr>
            <a:fld id="{AF131684-A94E-48E6-8E72-5DBA63059845}" type="slidenum">
              <a:rPr lang="es-ES" altLang="es-MX"/>
              <a:pPr>
                <a:defRPr/>
              </a:pPr>
              <a:t>‹Nº›</a:t>
            </a:fld>
            <a:endParaRPr lang="es-ES" altLang="es-MX"/>
          </a:p>
        </p:txBody>
      </p:sp>
    </p:spTree>
    <p:extLst>
      <p:ext uri="{BB962C8B-B14F-4D97-AF65-F5344CB8AC3E}">
        <p14:creationId xmlns:p14="http://schemas.microsoft.com/office/powerpoint/2010/main" val="42818390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3"/>
          <p:cNvSpPr>
            <a:spLocks noGrp="1"/>
          </p:cNvSpPr>
          <p:nvPr>
            <p:ph type="dt" sz="half" idx="10"/>
          </p:nvPr>
        </p:nvSpPr>
        <p:spPr/>
        <p:txBody>
          <a:bodyPr/>
          <a:lstStyle>
            <a:lvl1pPr>
              <a:defRPr/>
            </a:lvl1pPr>
          </a:lstStyle>
          <a:p>
            <a:pPr>
              <a:defRPr/>
            </a:pPr>
            <a:endParaRPr lang="es-ES" altLang="es-MX"/>
          </a:p>
        </p:txBody>
      </p:sp>
      <p:sp>
        <p:nvSpPr>
          <p:cNvPr id="4" name="Marcador de pie de página 4"/>
          <p:cNvSpPr>
            <a:spLocks noGrp="1"/>
          </p:cNvSpPr>
          <p:nvPr>
            <p:ph type="ftr" sz="quarter" idx="11"/>
          </p:nvPr>
        </p:nvSpPr>
        <p:spPr/>
        <p:txBody>
          <a:bodyPr/>
          <a:lstStyle>
            <a:lvl1pPr>
              <a:defRPr/>
            </a:lvl1pPr>
          </a:lstStyle>
          <a:p>
            <a:pPr>
              <a:defRPr/>
            </a:pPr>
            <a:endParaRPr lang="es-ES" altLang="es-MX"/>
          </a:p>
        </p:txBody>
      </p:sp>
      <p:sp>
        <p:nvSpPr>
          <p:cNvPr id="5" name="Marcador de número de diapositiva 5"/>
          <p:cNvSpPr>
            <a:spLocks noGrp="1"/>
          </p:cNvSpPr>
          <p:nvPr>
            <p:ph type="sldNum" sz="quarter" idx="12"/>
          </p:nvPr>
        </p:nvSpPr>
        <p:spPr/>
        <p:txBody>
          <a:bodyPr/>
          <a:lstStyle>
            <a:lvl1pPr>
              <a:defRPr/>
            </a:lvl1pPr>
          </a:lstStyle>
          <a:p>
            <a:pPr>
              <a:defRPr/>
            </a:pPr>
            <a:fld id="{44F416DC-D041-4D5B-A4B6-89D5B24C5005}" type="slidenum">
              <a:rPr lang="es-ES" altLang="es-MX"/>
              <a:pPr>
                <a:defRPr/>
              </a:pPr>
              <a:t>‹Nº›</a:t>
            </a:fld>
            <a:endParaRPr lang="es-ES" altLang="es-MX"/>
          </a:p>
        </p:txBody>
      </p:sp>
    </p:spTree>
    <p:extLst>
      <p:ext uri="{BB962C8B-B14F-4D97-AF65-F5344CB8AC3E}">
        <p14:creationId xmlns:p14="http://schemas.microsoft.com/office/powerpoint/2010/main" val="22558112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endParaRPr lang="es-ES" altLang="es-MX"/>
          </a:p>
        </p:txBody>
      </p:sp>
      <p:sp>
        <p:nvSpPr>
          <p:cNvPr id="3" name="Marcador de pie de página 4"/>
          <p:cNvSpPr>
            <a:spLocks noGrp="1"/>
          </p:cNvSpPr>
          <p:nvPr>
            <p:ph type="ftr" sz="quarter" idx="11"/>
          </p:nvPr>
        </p:nvSpPr>
        <p:spPr/>
        <p:txBody>
          <a:bodyPr/>
          <a:lstStyle>
            <a:lvl1pPr>
              <a:defRPr/>
            </a:lvl1pPr>
          </a:lstStyle>
          <a:p>
            <a:pPr>
              <a:defRPr/>
            </a:pPr>
            <a:endParaRPr lang="es-ES" altLang="es-MX"/>
          </a:p>
        </p:txBody>
      </p:sp>
      <p:sp>
        <p:nvSpPr>
          <p:cNvPr id="4" name="Marcador de número de diapositiva 5"/>
          <p:cNvSpPr>
            <a:spLocks noGrp="1"/>
          </p:cNvSpPr>
          <p:nvPr>
            <p:ph type="sldNum" sz="quarter" idx="12"/>
          </p:nvPr>
        </p:nvSpPr>
        <p:spPr/>
        <p:txBody>
          <a:bodyPr/>
          <a:lstStyle>
            <a:lvl1pPr>
              <a:defRPr/>
            </a:lvl1pPr>
          </a:lstStyle>
          <a:p>
            <a:pPr>
              <a:defRPr/>
            </a:pPr>
            <a:fld id="{B4D4F51B-ABCA-44FC-A49D-7A70B62BDB3E}" type="slidenum">
              <a:rPr lang="es-ES" altLang="es-MX"/>
              <a:pPr>
                <a:defRPr/>
              </a:pPr>
              <a:t>‹Nº›</a:t>
            </a:fld>
            <a:endParaRPr lang="es-ES" altLang="es-MX"/>
          </a:p>
        </p:txBody>
      </p:sp>
    </p:spTree>
    <p:extLst>
      <p:ext uri="{BB962C8B-B14F-4D97-AF65-F5344CB8AC3E}">
        <p14:creationId xmlns:p14="http://schemas.microsoft.com/office/powerpoint/2010/main" val="97012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890"/>
            <a:ext cx="6479421"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35412" y="2013936"/>
            <a:ext cx="3079690" cy="34375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935143" y="2013936"/>
            <a:ext cx="3079690" cy="343755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EE8E3BEB-D133-4B04-A460-6E4142058A58}" type="slidenum">
              <a:rPr lang="en-US" altLang="es-MX" smtClean="0"/>
              <a:pPr>
                <a:defRPr/>
              </a:pPr>
              <a:t>‹Nº›</a:t>
            </a:fld>
            <a:endParaRPr lang="en-US" altLang="es-MX"/>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515858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ES" altLang="es-MX"/>
          </a:p>
        </p:txBody>
      </p:sp>
      <p:sp>
        <p:nvSpPr>
          <p:cNvPr id="6" name="Marcador de pie de página 4"/>
          <p:cNvSpPr>
            <a:spLocks noGrp="1"/>
          </p:cNvSpPr>
          <p:nvPr>
            <p:ph type="ftr" sz="quarter" idx="11"/>
          </p:nvPr>
        </p:nvSpPr>
        <p:spPr/>
        <p:txBody>
          <a:bodyPr/>
          <a:lstStyle>
            <a:lvl1pPr>
              <a:defRPr/>
            </a:lvl1pPr>
          </a:lstStyle>
          <a:p>
            <a:pPr>
              <a:defRPr/>
            </a:pPr>
            <a:endParaRPr lang="es-ES" altLang="es-MX"/>
          </a:p>
        </p:txBody>
      </p:sp>
      <p:sp>
        <p:nvSpPr>
          <p:cNvPr id="7" name="Marcador de número de diapositiva 5"/>
          <p:cNvSpPr>
            <a:spLocks noGrp="1"/>
          </p:cNvSpPr>
          <p:nvPr>
            <p:ph type="sldNum" sz="quarter" idx="12"/>
          </p:nvPr>
        </p:nvSpPr>
        <p:spPr/>
        <p:txBody>
          <a:bodyPr/>
          <a:lstStyle>
            <a:lvl1pPr>
              <a:defRPr/>
            </a:lvl1pPr>
          </a:lstStyle>
          <a:p>
            <a:pPr>
              <a:defRPr/>
            </a:pPr>
            <a:fld id="{D410C24A-B729-451C-80FE-EFC3FABBBB8C}" type="slidenum">
              <a:rPr lang="es-ES" altLang="es-MX"/>
              <a:pPr>
                <a:defRPr/>
              </a:pPr>
              <a:t>‹Nº›</a:t>
            </a:fld>
            <a:endParaRPr lang="es-ES" altLang="es-MX"/>
          </a:p>
        </p:txBody>
      </p:sp>
    </p:spTree>
    <p:extLst>
      <p:ext uri="{BB962C8B-B14F-4D97-AF65-F5344CB8AC3E}">
        <p14:creationId xmlns:p14="http://schemas.microsoft.com/office/powerpoint/2010/main" val="18179970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s-MX" noProof="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ES" altLang="es-MX"/>
          </a:p>
        </p:txBody>
      </p:sp>
      <p:sp>
        <p:nvSpPr>
          <p:cNvPr id="6" name="Marcador de pie de página 4"/>
          <p:cNvSpPr>
            <a:spLocks noGrp="1"/>
          </p:cNvSpPr>
          <p:nvPr>
            <p:ph type="ftr" sz="quarter" idx="11"/>
          </p:nvPr>
        </p:nvSpPr>
        <p:spPr/>
        <p:txBody>
          <a:bodyPr/>
          <a:lstStyle>
            <a:lvl1pPr>
              <a:defRPr/>
            </a:lvl1pPr>
          </a:lstStyle>
          <a:p>
            <a:pPr>
              <a:defRPr/>
            </a:pPr>
            <a:endParaRPr lang="es-ES" altLang="es-MX"/>
          </a:p>
        </p:txBody>
      </p:sp>
      <p:sp>
        <p:nvSpPr>
          <p:cNvPr id="7" name="Marcador de número de diapositiva 5"/>
          <p:cNvSpPr>
            <a:spLocks noGrp="1"/>
          </p:cNvSpPr>
          <p:nvPr>
            <p:ph type="sldNum" sz="quarter" idx="12"/>
          </p:nvPr>
        </p:nvSpPr>
        <p:spPr/>
        <p:txBody>
          <a:bodyPr/>
          <a:lstStyle>
            <a:lvl1pPr>
              <a:defRPr/>
            </a:lvl1pPr>
          </a:lstStyle>
          <a:p>
            <a:pPr>
              <a:defRPr/>
            </a:pPr>
            <a:fld id="{AF6A1365-AF22-40D8-8E02-EF513B3027F0}" type="slidenum">
              <a:rPr lang="es-ES" altLang="es-MX"/>
              <a:pPr>
                <a:defRPr/>
              </a:pPr>
              <a:t>‹Nº›</a:t>
            </a:fld>
            <a:endParaRPr lang="es-ES" altLang="es-MX"/>
          </a:p>
        </p:txBody>
      </p:sp>
    </p:spTree>
    <p:extLst>
      <p:ext uri="{BB962C8B-B14F-4D97-AF65-F5344CB8AC3E}">
        <p14:creationId xmlns:p14="http://schemas.microsoft.com/office/powerpoint/2010/main" val="37201796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ES" altLang="es-MX"/>
          </a:p>
        </p:txBody>
      </p:sp>
      <p:sp>
        <p:nvSpPr>
          <p:cNvPr id="5" name="Marcador de pie de página 4"/>
          <p:cNvSpPr>
            <a:spLocks noGrp="1"/>
          </p:cNvSpPr>
          <p:nvPr>
            <p:ph type="ftr" sz="quarter" idx="11"/>
          </p:nvPr>
        </p:nvSpPr>
        <p:spPr/>
        <p:txBody>
          <a:bodyPr/>
          <a:lstStyle>
            <a:lvl1pPr>
              <a:defRPr/>
            </a:lvl1pPr>
          </a:lstStyle>
          <a:p>
            <a:pPr>
              <a:defRPr/>
            </a:pPr>
            <a:endParaRPr lang="es-ES" altLang="es-MX"/>
          </a:p>
        </p:txBody>
      </p:sp>
      <p:sp>
        <p:nvSpPr>
          <p:cNvPr id="6" name="Marcador de número de diapositiva 5"/>
          <p:cNvSpPr>
            <a:spLocks noGrp="1"/>
          </p:cNvSpPr>
          <p:nvPr>
            <p:ph type="sldNum" sz="quarter" idx="12"/>
          </p:nvPr>
        </p:nvSpPr>
        <p:spPr/>
        <p:txBody>
          <a:bodyPr/>
          <a:lstStyle>
            <a:lvl1pPr>
              <a:defRPr/>
            </a:lvl1pPr>
          </a:lstStyle>
          <a:p>
            <a:pPr>
              <a:defRPr/>
            </a:pPr>
            <a:fld id="{7320A8A8-6F57-4CAE-8372-2D0C7DD6FC58}" type="slidenum">
              <a:rPr lang="es-ES" altLang="es-MX"/>
              <a:pPr>
                <a:defRPr/>
              </a:pPr>
              <a:t>‹Nº›</a:t>
            </a:fld>
            <a:endParaRPr lang="es-ES" altLang="es-MX"/>
          </a:p>
        </p:txBody>
      </p:sp>
    </p:spTree>
    <p:extLst>
      <p:ext uri="{BB962C8B-B14F-4D97-AF65-F5344CB8AC3E}">
        <p14:creationId xmlns:p14="http://schemas.microsoft.com/office/powerpoint/2010/main" val="28766160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ES" altLang="es-MX"/>
          </a:p>
        </p:txBody>
      </p:sp>
      <p:sp>
        <p:nvSpPr>
          <p:cNvPr id="5" name="Marcador de pie de página 4"/>
          <p:cNvSpPr>
            <a:spLocks noGrp="1"/>
          </p:cNvSpPr>
          <p:nvPr>
            <p:ph type="ftr" sz="quarter" idx="11"/>
          </p:nvPr>
        </p:nvSpPr>
        <p:spPr/>
        <p:txBody>
          <a:bodyPr/>
          <a:lstStyle>
            <a:lvl1pPr>
              <a:defRPr/>
            </a:lvl1pPr>
          </a:lstStyle>
          <a:p>
            <a:pPr>
              <a:defRPr/>
            </a:pPr>
            <a:endParaRPr lang="es-ES" altLang="es-MX"/>
          </a:p>
        </p:txBody>
      </p:sp>
      <p:sp>
        <p:nvSpPr>
          <p:cNvPr id="6" name="Marcador de número de diapositiva 5"/>
          <p:cNvSpPr>
            <a:spLocks noGrp="1"/>
          </p:cNvSpPr>
          <p:nvPr>
            <p:ph type="sldNum" sz="quarter" idx="12"/>
          </p:nvPr>
        </p:nvSpPr>
        <p:spPr/>
        <p:txBody>
          <a:bodyPr/>
          <a:lstStyle>
            <a:lvl1pPr>
              <a:defRPr/>
            </a:lvl1pPr>
          </a:lstStyle>
          <a:p>
            <a:pPr>
              <a:defRPr/>
            </a:pPr>
            <a:fld id="{D3C1B383-E3F9-4C06-B1DD-6241CE0CE877}" type="slidenum">
              <a:rPr lang="es-ES" altLang="es-MX"/>
              <a:pPr>
                <a:defRPr/>
              </a:pPr>
              <a:t>‹Nº›</a:t>
            </a:fld>
            <a:endParaRPr lang="es-ES" altLang="es-MX"/>
          </a:p>
        </p:txBody>
      </p:sp>
    </p:spTree>
    <p:extLst>
      <p:ext uri="{BB962C8B-B14F-4D97-AF65-F5344CB8AC3E}">
        <p14:creationId xmlns:p14="http://schemas.microsoft.com/office/powerpoint/2010/main" val="16733934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457200" y="2363788"/>
            <a:ext cx="8153400" cy="1600200"/>
            <a:chOff x="288" y="1489"/>
            <a:chExt cx="5136" cy="1008"/>
          </a:xfrm>
        </p:grpSpPr>
        <p:sp>
          <p:nvSpPr>
            <p:cNvPr id="5" name="Arc 3"/>
            <p:cNvSpPr>
              <a:spLocks/>
            </p:cNvSpPr>
            <p:nvPr/>
          </p:nvSpPr>
          <p:spPr bwMode="invGray">
            <a:xfrm>
              <a:off x="3595" y="1489"/>
              <a:ext cx="1829" cy="1008"/>
            </a:xfrm>
            <a:custGeom>
              <a:avLst/>
              <a:gdLst>
                <a:gd name="T0" fmla="*/ 25 w 21912"/>
                <a:gd name="T1" fmla="*/ 0 h 43200"/>
                <a:gd name="T2" fmla="*/ 0 w 21912"/>
                <a:gd name="T3" fmla="*/ 1008 h 43200"/>
                <a:gd name="T4" fmla="*/ 26 w 21912"/>
                <a:gd name="T5" fmla="*/ 504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6" name="Arc 4"/>
            <p:cNvSpPr>
              <a:spLocks/>
            </p:cNvSpPr>
            <p:nvPr/>
          </p:nvSpPr>
          <p:spPr bwMode="invGray">
            <a:xfrm>
              <a:off x="3548" y="1593"/>
              <a:ext cx="1831" cy="800"/>
            </a:xfrm>
            <a:custGeom>
              <a:avLst/>
              <a:gdLst>
                <a:gd name="T0" fmla="*/ 26 w 21924"/>
                <a:gd name="T1" fmla="*/ 0 h 43200"/>
                <a:gd name="T2" fmla="*/ 0 w 21924"/>
                <a:gd name="T3" fmla="*/ 800 h 43200"/>
                <a:gd name="T4" fmla="*/ 27 w 21924"/>
                <a:gd name="T5" fmla="*/ 40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7" name="Arc 5"/>
            <p:cNvSpPr>
              <a:spLocks/>
            </p:cNvSpPr>
            <p:nvPr/>
          </p:nvSpPr>
          <p:spPr bwMode="invGray">
            <a:xfrm>
              <a:off x="3521" y="1732"/>
              <a:ext cx="1830" cy="522"/>
            </a:xfrm>
            <a:custGeom>
              <a:avLst/>
              <a:gdLst>
                <a:gd name="T0" fmla="*/ 26 w 21925"/>
                <a:gd name="T1" fmla="*/ 0 h 43200"/>
                <a:gd name="T2" fmla="*/ 0 w 21925"/>
                <a:gd name="T3" fmla="*/ 522 h 43200"/>
                <a:gd name="T4" fmla="*/ 27 w 21925"/>
                <a:gd name="T5" fmla="*/ 261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eaLnBrk="1" hangingPunct="1"/>
              <a:endParaRPr lang="es-MX" altLang="es-MX"/>
            </a:p>
          </p:txBody>
        </p:sp>
      </p:grpSp>
      <p:sp>
        <p:nvSpPr>
          <p:cNvPr id="261127" name="Rectangle 7"/>
          <p:cNvSpPr>
            <a:spLocks noGrp="1" noChangeArrowheads="1"/>
          </p:cNvSpPr>
          <p:nvPr>
            <p:ph type="ctrTitle" sz="quarter"/>
          </p:nvPr>
        </p:nvSpPr>
        <p:spPr>
          <a:xfrm>
            <a:off x="685800" y="1447800"/>
            <a:ext cx="7772400" cy="1143000"/>
          </a:xfrm>
        </p:spPr>
        <p:txBody>
          <a:bodyPr/>
          <a:lstStyle>
            <a:lvl1pPr>
              <a:defRPr/>
            </a:lvl1pPr>
          </a:lstStyle>
          <a:p>
            <a:pPr lvl="0"/>
            <a:r>
              <a:rPr lang="es-ES" altLang="es-MX" noProof="0"/>
              <a:t>Haga clic para modificar el estilo de título del patrón</a:t>
            </a:r>
          </a:p>
        </p:txBody>
      </p:sp>
      <p:sp>
        <p:nvSpPr>
          <p:cNvPr id="261128"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pPr lvl="0"/>
            <a:r>
              <a:rPr lang="es-ES" altLang="es-MX" noProof="0"/>
              <a:t>Haga clic para modificar el estilo de subtítulo del patrón</a:t>
            </a:r>
          </a:p>
        </p:txBody>
      </p:sp>
      <p:sp>
        <p:nvSpPr>
          <p:cNvPr id="9" name="Rectangle 9"/>
          <p:cNvSpPr>
            <a:spLocks noGrp="1" noChangeArrowheads="1"/>
          </p:cNvSpPr>
          <p:nvPr>
            <p:ph type="dt" sz="quarter" idx="10"/>
          </p:nvPr>
        </p:nvSpPr>
        <p:spPr/>
        <p:txBody>
          <a:bodyPr/>
          <a:lstStyle>
            <a:lvl1pPr>
              <a:defRPr/>
            </a:lvl1pPr>
          </a:lstStyle>
          <a:p>
            <a:pPr>
              <a:defRPr/>
            </a:pPr>
            <a:endParaRPr lang="es-ES" altLang="es-MX"/>
          </a:p>
        </p:txBody>
      </p:sp>
      <p:sp>
        <p:nvSpPr>
          <p:cNvPr id="10" name="Rectangle 10"/>
          <p:cNvSpPr>
            <a:spLocks noGrp="1" noChangeArrowheads="1"/>
          </p:cNvSpPr>
          <p:nvPr>
            <p:ph type="ftr" sz="quarter" idx="11"/>
          </p:nvPr>
        </p:nvSpPr>
        <p:spPr/>
        <p:txBody>
          <a:bodyPr/>
          <a:lstStyle>
            <a:lvl1pPr>
              <a:defRPr/>
            </a:lvl1pPr>
          </a:lstStyle>
          <a:p>
            <a:pPr>
              <a:defRPr/>
            </a:pPr>
            <a:endParaRPr lang="es-ES" altLang="es-MX"/>
          </a:p>
        </p:txBody>
      </p:sp>
      <p:sp>
        <p:nvSpPr>
          <p:cNvPr id="11" name="Rectangle 11"/>
          <p:cNvSpPr>
            <a:spLocks noGrp="1" noChangeArrowheads="1"/>
          </p:cNvSpPr>
          <p:nvPr>
            <p:ph type="sldNum" sz="quarter" idx="12"/>
          </p:nvPr>
        </p:nvSpPr>
        <p:spPr/>
        <p:txBody>
          <a:bodyPr/>
          <a:lstStyle>
            <a:lvl1pPr>
              <a:defRPr smtClean="0"/>
            </a:lvl1pPr>
          </a:lstStyle>
          <a:p>
            <a:pPr>
              <a:defRPr/>
            </a:pPr>
            <a:fld id="{982DCD81-1D84-4CA3-9A79-1CFF00591F9F}" type="slidenum">
              <a:rPr lang="es-ES" altLang="es-MX"/>
              <a:pPr>
                <a:defRPr/>
              </a:pPr>
              <a:t>‹Nº›</a:t>
            </a:fld>
            <a:endParaRPr lang="es-ES" altLang="es-MX"/>
          </a:p>
        </p:txBody>
      </p:sp>
    </p:spTree>
    <p:extLst>
      <p:ext uri="{BB962C8B-B14F-4D97-AF65-F5344CB8AC3E}">
        <p14:creationId xmlns:p14="http://schemas.microsoft.com/office/powerpoint/2010/main" val="41920065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p:cNvSpPr>
            <a:spLocks noGrp="1" noChangeArrowheads="1"/>
          </p:cNvSpPr>
          <p:nvPr>
            <p:ph type="sldNum" sz="quarter" idx="12"/>
          </p:nvPr>
        </p:nvSpPr>
        <p:spPr>
          <a:ln/>
        </p:spPr>
        <p:txBody>
          <a:bodyPr/>
          <a:lstStyle>
            <a:lvl1pPr>
              <a:defRPr/>
            </a:lvl1pPr>
          </a:lstStyle>
          <a:p>
            <a:pPr>
              <a:defRPr/>
            </a:pPr>
            <a:fld id="{0183D5E7-B478-4426-87AF-5776047A5F35}" type="slidenum">
              <a:rPr lang="es-ES" altLang="es-MX"/>
              <a:pPr>
                <a:defRPr/>
              </a:pPr>
              <a:t>‹Nº›</a:t>
            </a:fld>
            <a:endParaRPr lang="es-ES" altLang="es-MX"/>
          </a:p>
        </p:txBody>
      </p:sp>
    </p:spTree>
    <p:extLst>
      <p:ext uri="{BB962C8B-B14F-4D97-AF65-F5344CB8AC3E}">
        <p14:creationId xmlns:p14="http://schemas.microsoft.com/office/powerpoint/2010/main" val="11900714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p:cNvSpPr>
            <a:spLocks noGrp="1" noChangeArrowheads="1"/>
          </p:cNvSpPr>
          <p:nvPr>
            <p:ph type="sldNum" sz="quarter" idx="12"/>
          </p:nvPr>
        </p:nvSpPr>
        <p:spPr>
          <a:ln/>
        </p:spPr>
        <p:txBody>
          <a:bodyPr/>
          <a:lstStyle>
            <a:lvl1pPr>
              <a:defRPr/>
            </a:lvl1pPr>
          </a:lstStyle>
          <a:p>
            <a:pPr>
              <a:defRPr/>
            </a:pPr>
            <a:fld id="{41632C48-0D67-47CB-BCDC-EF186C60EE4E}" type="slidenum">
              <a:rPr lang="es-ES" altLang="es-MX"/>
              <a:pPr>
                <a:defRPr/>
              </a:pPr>
              <a:t>‹Nº›</a:t>
            </a:fld>
            <a:endParaRPr lang="es-ES" altLang="es-MX"/>
          </a:p>
        </p:txBody>
      </p:sp>
    </p:spTree>
    <p:extLst>
      <p:ext uri="{BB962C8B-B14F-4D97-AF65-F5344CB8AC3E}">
        <p14:creationId xmlns:p14="http://schemas.microsoft.com/office/powerpoint/2010/main" val="24474823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p:cNvSpPr>
            <a:spLocks noGrp="1" noChangeArrowheads="1"/>
          </p:cNvSpPr>
          <p:nvPr>
            <p:ph type="sldNum" sz="quarter" idx="12"/>
          </p:nvPr>
        </p:nvSpPr>
        <p:spPr>
          <a:ln/>
        </p:spPr>
        <p:txBody>
          <a:bodyPr/>
          <a:lstStyle>
            <a:lvl1pPr>
              <a:defRPr/>
            </a:lvl1pPr>
          </a:lstStyle>
          <a:p>
            <a:pPr>
              <a:defRPr/>
            </a:pPr>
            <a:fld id="{8E0CEB5F-77DA-4271-B490-AD1A692585ED}" type="slidenum">
              <a:rPr lang="es-ES" altLang="es-MX"/>
              <a:pPr>
                <a:defRPr/>
              </a:pPr>
              <a:t>‹Nº›</a:t>
            </a:fld>
            <a:endParaRPr lang="es-ES" altLang="es-MX"/>
          </a:p>
        </p:txBody>
      </p:sp>
    </p:spTree>
    <p:extLst>
      <p:ext uri="{BB962C8B-B14F-4D97-AF65-F5344CB8AC3E}">
        <p14:creationId xmlns:p14="http://schemas.microsoft.com/office/powerpoint/2010/main" val="9571310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9"/>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10"/>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11"/>
          <p:cNvSpPr>
            <a:spLocks noGrp="1" noChangeArrowheads="1"/>
          </p:cNvSpPr>
          <p:nvPr>
            <p:ph type="sldNum" sz="quarter" idx="12"/>
          </p:nvPr>
        </p:nvSpPr>
        <p:spPr>
          <a:ln/>
        </p:spPr>
        <p:txBody>
          <a:bodyPr/>
          <a:lstStyle>
            <a:lvl1pPr>
              <a:defRPr/>
            </a:lvl1pPr>
          </a:lstStyle>
          <a:p>
            <a:pPr>
              <a:defRPr/>
            </a:pPr>
            <a:fld id="{A2AF157F-AD25-4AB0-A3E8-53D185216549}" type="slidenum">
              <a:rPr lang="es-ES" altLang="es-MX"/>
              <a:pPr>
                <a:defRPr/>
              </a:pPr>
              <a:t>‹Nº›</a:t>
            </a:fld>
            <a:endParaRPr lang="es-ES" altLang="es-MX"/>
          </a:p>
        </p:txBody>
      </p:sp>
    </p:spTree>
    <p:extLst>
      <p:ext uri="{BB962C8B-B14F-4D97-AF65-F5344CB8AC3E}">
        <p14:creationId xmlns:p14="http://schemas.microsoft.com/office/powerpoint/2010/main" val="33013053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9"/>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10"/>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11"/>
          <p:cNvSpPr>
            <a:spLocks noGrp="1" noChangeArrowheads="1"/>
          </p:cNvSpPr>
          <p:nvPr>
            <p:ph type="sldNum" sz="quarter" idx="12"/>
          </p:nvPr>
        </p:nvSpPr>
        <p:spPr>
          <a:ln/>
        </p:spPr>
        <p:txBody>
          <a:bodyPr/>
          <a:lstStyle>
            <a:lvl1pPr>
              <a:defRPr/>
            </a:lvl1pPr>
          </a:lstStyle>
          <a:p>
            <a:pPr>
              <a:defRPr/>
            </a:pPr>
            <a:fld id="{A21CC628-D8DF-4453-AF89-BCE2BE18C61C}" type="slidenum">
              <a:rPr lang="es-ES" altLang="es-MX"/>
              <a:pPr>
                <a:defRPr/>
              </a:pPr>
              <a:t>‹Nº›</a:t>
            </a:fld>
            <a:endParaRPr lang="es-ES" altLang="es-MX"/>
          </a:p>
        </p:txBody>
      </p:sp>
    </p:spTree>
    <p:extLst>
      <p:ext uri="{BB962C8B-B14F-4D97-AF65-F5344CB8AC3E}">
        <p14:creationId xmlns:p14="http://schemas.microsoft.com/office/powerpoint/2010/main" val="1936671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164"/>
            <a:ext cx="6479422"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9550"/>
            <a:ext cx="3079690"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1535413" y="2824270"/>
            <a:ext cx="3079690" cy="264445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935142" y="2023004"/>
            <a:ext cx="3079691"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935142" y="2821491"/>
            <a:ext cx="3079691" cy="2637371"/>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n-US" altLang="es-MX"/>
          </a:p>
        </p:txBody>
      </p:sp>
      <p:sp>
        <p:nvSpPr>
          <p:cNvPr id="8" name="Footer Placeholder 7"/>
          <p:cNvSpPr>
            <a:spLocks noGrp="1"/>
          </p:cNvSpPr>
          <p:nvPr>
            <p:ph type="ftr" sz="quarter" idx="11"/>
          </p:nvPr>
        </p:nvSpPr>
        <p:spPr/>
        <p:txBody>
          <a:bodyPr/>
          <a:lstStyle/>
          <a:p>
            <a:pPr>
              <a:defRPr/>
            </a:pPr>
            <a:endParaRPr lang="en-US" altLang="es-MX"/>
          </a:p>
        </p:txBody>
      </p:sp>
      <p:sp>
        <p:nvSpPr>
          <p:cNvPr id="9" name="Slide Number Placeholder 8"/>
          <p:cNvSpPr>
            <a:spLocks noGrp="1"/>
          </p:cNvSpPr>
          <p:nvPr>
            <p:ph type="sldNum" sz="quarter" idx="12"/>
          </p:nvPr>
        </p:nvSpPr>
        <p:spPr/>
        <p:txBody>
          <a:bodyPr/>
          <a:lstStyle/>
          <a:p>
            <a:pPr>
              <a:defRPr/>
            </a:pPr>
            <a:fld id="{C895A8F1-E5D5-4C57-BCC7-79CEAC328346}" type="slidenum">
              <a:rPr lang="en-US" altLang="es-MX" smtClean="0"/>
              <a:pPr>
                <a:defRPr/>
              </a:pPr>
              <a:t>‹Nº›</a:t>
            </a:fld>
            <a:endParaRPr lang="en-US" altLang="es-MX"/>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930212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10"/>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11"/>
          <p:cNvSpPr>
            <a:spLocks noGrp="1" noChangeArrowheads="1"/>
          </p:cNvSpPr>
          <p:nvPr>
            <p:ph type="sldNum" sz="quarter" idx="12"/>
          </p:nvPr>
        </p:nvSpPr>
        <p:spPr>
          <a:ln/>
        </p:spPr>
        <p:txBody>
          <a:bodyPr/>
          <a:lstStyle>
            <a:lvl1pPr>
              <a:defRPr/>
            </a:lvl1pPr>
          </a:lstStyle>
          <a:p>
            <a:pPr>
              <a:defRPr/>
            </a:pPr>
            <a:fld id="{DA28CB1F-0A34-499A-85ED-8B45353AF80F}" type="slidenum">
              <a:rPr lang="es-ES" altLang="es-MX"/>
              <a:pPr>
                <a:defRPr/>
              </a:pPr>
              <a:t>‹Nº›</a:t>
            </a:fld>
            <a:endParaRPr lang="es-ES" altLang="es-MX"/>
          </a:p>
        </p:txBody>
      </p:sp>
    </p:spTree>
    <p:extLst>
      <p:ext uri="{BB962C8B-B14F-4D97-AF65-F5344CB8AC3E}">
        <p14:creationId xmlns:p14="http://schemas.microsoft.com/office/powerpoint/2010/main" val="5105056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p:cNvSpPr>
            <a:spLocks noGrp="1" noChangeArrowheads="1"/>
          </p:cNvSpPr>
          <p:nvPr>
            <p:ph type="sldNum" sz="quarter" idx="12"/>
          </p:nvPr>
        </p:nvSpPr>
        <p:spPr>
          <a:ln/>
        </p:spPr>
        <p:txBody>
          <a:bodyPr/>
          <a:lstStyle>
            <a:lvl1pPr>
              <a:defRPr/>
            </a:lvl1pPr>
          </a:lstStyle>
          <a:p>
            <a:pPr>
              <a:defRPr/>
            </a:pPr>
            <a:fld id="{68B45890-A5F0-4BAC-B224-BCD36E0361D1}" type="slidenum">
              <a:rPr lang="es-ES" altLang="es-MX"/>
              <a:pPr>
                <a:defRPr/>
              </a:pPr>
              <a:t>‹Nº›</a:t>
            </a:fld>
            <a:endParaRPr lang="es-ES" altLang="es-MX"/>
          </a:p>
        </p:txBody>
      </p:sp>
    </p:spTree>
    <p:extLst>
      <p:ext uri="{BB962C8B-B14F-4D97-AF65-F5344CB8AC3E}">
        <p14:creationId xmlns:p14="http://schemas.microsoft.com/office/powerpoint/2010/main" val="38712334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p:cNvSpPr>
            <a:spLocks noGrp="1" noChangeArrowheads="1"/>
          </p:cNvSpPr>
          <p:nvPr>
            <p:ph type="sldNum" sz="quarter" idx="12"/>
          </p:nvPr>
        </p:nvSpPr>
        <p:spPr>
          <a:ln/>
        </p:spPr>
        <p:txBody>
          <a:bodyPr/>
          <a:lstStyle>
            <a:lvl1pPr>
              <a:defRPr/>
            </a:lvl1pPr>
          </a:lstStyle>
          <a:p>
            <a:pPr>
              <a:defRPr/>
            </a:pPr>
            <a:fld id="{8B510599-1A80-4392-B0F7-6AF0D3E129EE}" type="slidenum">
              <a:rPr lang="es-ES" altLang="es-MX"/>
              <a:pPr>
                <a:defRPr/>
              </a:pPr>
              <a:t>‹Nº›</a:t>
            </a:fld>
            <a:endParaRPr lang="es-ES" altLang="es-MX"/>
          </a:p>
        </p:txBody>
      </p:sp>
    </p:spTree>
    <p:extLst>
      <p:ext uri="{BB962C8B-B14F-4D97-AF65-F5344CB8AC3E}">
        <p14:creationId xmlns:p14="http://schemas.microsoft.com/office/powerpoint/2010/main" val="21764235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p:cNvSpPr>
            <a:spLocks noGrp="1" noChangeArrowheads="1"/>
          </p:cNvSpPr>
          <p:nvPr>
            <p:ph type="sldNum" sz="quarter" idx="12"/>
          </p:nvPr>
        </p:nvSpPr>
        <p:spPr>
          <a:ln/>
        </p:spPr>
        <p:txBody>
          <a:bodyPr/>
          <a:lstStyle>
            <a:lvl1pPr>
              <a:defRPr/>
            </a:lvl1pPr>
          </a:lstStyle>
          <a:p>
            <a:pPr>
              <a:defRPr/>
            </a:pPr>
            <a:fld id="{2FB81B9E-CCA0-4433-A8B7-B63049253162}" type="slidenum">
              <a:rPr lang="es-ES" altLang="es-MX"/>
              <a:pPr>
                <a:defRPr/>
              </a:pPr>
              <a:t>‹Nº›</a:t>
            </a:fld>
            <a:endParaRPr lang="es-ES" altLang="es-MX"/>
          </a:p>
        </p:txBody>
      </p:sp>
    </p:spTree>
    <p:extLst>
      <p:ext uri="{BB962C8B-B14F-4D97-AF65-F5344CB8AC3E}">
        <p14:creationId xmlns:p14="http://schemas.microsoft.com/office/powerpoint/2010/main" val="28250577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p:cNvSpPr>
            <a:spLocks noGrp="1" noChangeArrowheads="1"/>
          </p:cNvSpPr>
          <p:nvPr>
            <p:ph type="sldNum" sz="quarter" idx="12"/>
          </p:nvPr>
        </p:nvSpPr>
        <p:spPr>
          <a:ln/>
        </p:spPr>
        <p:txBody>
          <a:bodyPr/>
          <a:lstStyle>
            <a:lvl1pPr>
              <a:defRPr/>
            </a:lvl1pPr>
          </a:lstStyle>
          <a:p>
            <a:pPr>
              <a:defRPr/>
            </a:pPr>
            <a:fld id="{2D28D0FD-4D9C-435F-A4FD-DC765C650257}" type="slidenum">
              <a:rPr lang="es-ES" altLang="es-MX"/>
              <a:pPr>
                <a:defRPr/>
              </a:pPr>
              <a:t>‹Nº›</a:t>
            </a:fld>
            <a:endParaRPr lang="es-ES" altLang="es-MX"/>
          </a:p>
        </p:txBody>
      </p:sp>
    </p:spTree>
    <p:extLst>
      <p:ext uri="{BB962C8B-B14F-4D97-AF65-F5344CB8AC3E}">
        <p14:creationId xmlns:p14="http://schemas.microsoft.com/office/powerpoint/2010/main" val="22584047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B36ED671-7337-4514-88AE-F2C44D1C7233}" type="slidenum">
              <a:rPr lang="es-ES" altLang="es-MX"/>
              <a:pPr>
                <a:defRPr/>
              </a:pPr>
              <a:t>‹Nº›</a:t>
            </a:fld>
            <a:endParaRPr lang="es-ES" altLang="es-MX"/>
          </a:p>
        </p:txBody>
      </p:sp>
    </p:spTree>
    <p:extLst>
      <p:ext uri="{BB962C8B-B14F-4D97-AF65-F5344CB8AC3E}">
        <p14:creationId xmlns:p14="http://schemas.microsoft.com/office/powerpoint/2010/main" val="2142216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FD8C465A-2C1F-4A4C-80D9-CC712F1F9389}" type="slidenum">
              <a:rPr lang="es-ES" altLang="es-MX"/>
              <a:pPr>
                <a:defRPr/>
              </a:pPr>
              <a:t>‹Nº›</a:t>
            </a:fld>
            <a:endParaRPr lang="es-ES" altLang="es-MX"/>
          </a:p>
        </p:txBody>
      </p:sp>
    </p:spTree>
    <p:extLst>
      <p:ext uri="{BB962C8B-B14F-4D97-AF65-F5344CB8AC3E}">
        <p14:creationId xmlns:p14="http://schemas.microsoft.com/office/powerpoint/2010/main" val="1234895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A8779154-20EB-4081-97CF-3549825F0028}" type="slidenum">
              <a:rPr lang="es-ES" altLang="es-MX"/>
              <a:pPr>
                <a:defRPr/>
              </a:pPr>
              <a:t>‹Nº›</a:t>
            </a:fld>
            <a:endParaRPr lang="es-ES" altLang="es-MX"/>
          </a:p>
        </p:txBody>
      </p:sp>
    </p:spTree>
    <p:extLst>
      <p:ext uri="{BB962C8B-B14F-4D97-AF65-F5344CB8AC3E}">
        <p14:creationId xmlns:p14="http://schemas.microsoft.com/office/powerpoint/2010/main" val="6634387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547EDC7D-447A-4378-9F79-10E64E29E6D2}" type="slidenum">
              <a:rPr lang="es-ES" altLang="es-MX"/>
              <a:pPr>
                <a:defRPr/>
              </a:pPr>
              <a:t>‹Nº›</a:t>
            </a:fld>
            <a:endParaRPr lang="es-ES" altLang="es-MX"/>
          </a:p>
        </p:txBody>
      </p:sp>
    </p:spTree>
    <p:extLst>
      <p:ext uri="{BB962C8B-B14F-4D97-AF65-F5344CB8AC3E}">
        <p14:creationId xmlns:p14="http://schemas.microsoft.com/office/powerpoint/2010/main" val="5067127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p:cNvSpPr>
            <a:spLocks noGrp="1" noChangeArrowheads="1"/>
          </p:cNvSpPr>
          <p:nvPr>
            <p:ph type="sldNum" sz="quarter" idx="12"/>
          </p:nvPr>
        </p:nvSpPr>
        <p:spPr>
          <a:ln/>
        </p:spPr>
        <p:txBody>
          <a:bodyPr/>
          <a:lstStyle>
            <a:lvl1pPr>
              <a:defRPr/>
            </a:lvl1pPr>
          </a:lstStyle>
          <a:p>
            <a:pPr>
              <a:defRPr/>
            </a:pPr>
            <a:fld id="{8880BB49-31A8-4BBE-8872-BDAD72324C73}" type="slidenum">
              <a:rPr lang="es-ES" altLang="es-MX"/>
              <a:pPr>
                <a:defRPr/>
              </a:pPr>
              <a:t>‹Nº›</a:t>
            </a:fld>
            <a:endParaRPr lang="es-ES" altLang="es-MX"/>
          </a:p>
        </p:txBody>
      </p:sp>
    </p:spTree>
    <p:extLst>
      <p:ext uri="{BB962C8B-B14F-4D97-AF65-F5344CB8AC3E}">
        <p14:creationId xmlns:p14="http://schemas.microsoft.com/office/powerpoint/2010/main" val="3082502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n-US" altLang="es-MX"/>
          </a:p>
        </p:txBody>
      </p:sp>
      <p:sp>
        <p:nvSpPr>
          <p:cNvPr id="4" name="Footer Placeholder 3"/>
          <p:cNvSpPr>
            <a:spLocks noGrp="1"/>
          </p:cNvSpPr>
          <p:nvPr>
            <p:ph type="ftr" sz="quarter" idx="11"/>
          </p:nvPr>
        </p:nvSpPr>
        <p:spPr/>
        <p:txBody>
          <a:bodyPr/>
          <a:lstStyle/>
          <a:p>
            <a:pPr>
              <a:defRPr/>
            </a:pPr>
            <a:endParaRPr lang="en-US" altLang="es-MX"/>
          </a:p>
        </p:txBody>
      </p:sp>
      <p:sp>
        <p:nvSpPr>
          <p:cNvPr id="5" name="Slide Number Placeholder 4"/>
          <p:cNvSpPr>
            <a:spLocks noGrp="1"/>
          </p:cNvSpPr>
          <p:nvPr>
            <p:ph type="sldNum" sz="quarter" idx="12"/>
          </p:nvPr>
        </p:nvSpPr>
        <p:spPr/>
        <p:txBody>
          <a:bodyPr/>
          <a:lstStyle/>
          <a:p>
            <a:pPr>
              <a:defRPr/>
            </a:pPr>
            <a:fld id="{51EB0909-36C0-4E51-80AD-064E4AE4C393}" type="slidenum">
              <a:rPr lang="en-US" altLang="es-MX" smtClean="0"/>
              <a:pPr>
                <a:defRPr/>
              </a:pPr>
              <a:t>‹Nº›</a:t>
            </a:fld>
            <a:endParaRPr lang="en-US" altLang="es-MX"/>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534166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p:cNvSpPr>
            <a:spLocks noGrp="1" noChangeArrowheads="1"/>
          </p:cNvSpPr>
          <p:nvPr>
            <p:ph type="sldNum" sz="quarter" idx="12"/>
          </p:nvPr>
        </p:nvSpPr>
        <p:spPr>
          <a:ln/>
        </p:spPr>
        <p:txBody>
          <a:bodyPr/>
          <a:lstStyle>
            <a:lvl1pPr>
              <a:defRPr/>
            </a:lvl1pPr>
          </a:lstStyle>
          <a:p>
            <a:pPr>
              <a:defRPr/>
            </a:pPr>
            <a:fld id="{E0788E79-A50E-4E19-978F-448F8930AE85}" type="slidenum">
              <a:rPr lang="es-ES" altLang="es-MX"/>
              <a:pPr>
                <a:defRPr/>
              </a:pPr>
              <a:t>‹Nº›</a:t>
            </a:fld>
            <a:endParaRPr lang="es-ES" altLang="es-MX"/>
          </a:p>
        </p:txBody>
      </p:sp>
    </p:spTree>
    <p:extLst>
      <p:ext uri="{BB962C8B-B14F-4D97-AF65-F5344CB8AC3E}">
        <p14:creationId xmlns:p14="http://schemas.microsoft.com/office/powerpoint/2010/main" val="27447160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p:cNvSpPr>
            <a:spLocks noGrp="1" noChangeArrowheads="1"/>
          </p:cNvSpPr>
          <p:nvPr>
            <p:ph type="sldNum" sz="quarter" idx="12"/>
          </p:nvPr>
        </p:nvSpPr>
        <p:spPr>
          <a:ln/>
        </p:spPr>
        <p:txBody>
          <a:bodyPr/>
          <a:lstStyle>
            <a:lvl1pPr>
              <a:defRPr/>
            </a:lvl1pPr>
          </a:lstStyle>
          <a:p>
            <a:pPr>
              <a:defRPr/>
            </a:pPr>
            <a:fld id="{FB25BE8B-ED62-4896-9465-A624811684D2}" type="slidenum">
              <a:rPr lang="es-ES" altLang="es-MX"/>
              <a:pPr>
                <a:defRPr/>
              </a:pPr>
              <a:t>‹Nº›</a:t>
            </a:fld>
            <a:endParaRPr lang="es-ES" altLang="es-MX"/>
          </a:p>
        </p:txBody>
      </p:sp>
    </p:spTree>
    <p:extLst>
      <p:ext uri="{BB962C8B-B14F-4D97-AF65-F5344CB8AC3E}">
        <p14:creationId xmlns:p14="http://schemas.microsoft.com/office/powerpoint/2010/main" val="30217499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F4D6EA8C-71AE-4FEB-9F57-8DC476E5FFA0}" type="slidenum">
              <a:rPr lang="es-ES" altLang="es-MX"/>
              <a:pPr>
                <a:defRPr/>
              </a:pPr>
              <a:t>‹Nº›</a:t>
            </a:fld>
            <a:endParaRPr lang="es-ES" altLang="es-MX"/>
          </a:p>
        </p:txBody>
      </p:sp>
    </p:spTree>
    <p:extLst>
      <p:ext uri="{BB962C8B-B14F-4D97-AF65-F5344CB8AC3E}">
        <p14:creationId xmlns:p14="http://schemas.microsoft.com/office/powerpoint/2010/main" val="39896412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29A44C20-C840-4F5D-B145-6B94566778A9}" type="slidenum">
              <a:rPr lang="es-ES" altLang="es-MX"/>
              <a:pPr>
                <a:defRPr/>
              </a:pPr>
              <a:t>‹Nº›</a:t>
            </a:fld>
            <a:endParaRPr lang="es-ES" altLang="es-MX"/>
          </a:p>
        </p:txBody>
      </p:sp>
    </p:spTree>
    <p:extLst>
      <p:ext uri="{BB962C8B-B14F-4D97-AF65-F5344CB8AC3E}">
        <p14:creationId xmlns:p14="http://schemas.microsoft.com/office/powerpoint/2010/main" val="23420314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DAC80C68-25F4-41B1-B0AD-E8D46F851A23}" type="slidenum">
              <a:rPr lang="es-ES" altLang="es-MX"/>
              <a:pPr>
                <a:defRPr/>
              </a:pPr>
              <a:t>‹Nº›</a:t>
            </a:fld>
            <a:endParaRPr lang="es-ES" altLang="es-MX"/>
          </a:p>
        </p:txBody>
      </p:sp>
    </p:spTree>
    <p:extLst>
      <p:ext uri="{BB962C8B-B14F-4D97-AF65-F5344CB8AC3E}">
        <p14:creationId xmlns:p14="http://schemas.microsoft.com/office/powerpoint/2010/main" val="8149892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65A3EEDF-3C17-4DA2-8343-F78BCB06ED6F}" type="slidenum">
              <a:rPr lang="es-ES" altLang="es-MX"/>
              <a:pPr>
                <a:defRPr/>
              </a:pPr>
              <a:t>‹Nº›</a:t>
            </a:fld>
            <a:endParaRPr lang="es-ES" altLang="es-MX"/>
          </a:p>
        </p:txBody>
      </p:sp>
    </p:spTree>
    <p:extLst>
      <p:ext uri="{BB962C8B-B14F-4D97-AF65-F5344CB8AC3E}">
        <p14:creationId xmlns:p14="http://schemas.microsoft.com/office/powerpoint/2010/main" val="24774267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chartAndTx">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5800" y="381000"/>
            <a:ext cx="7772400" cy="1143000"/>
          </a:xfrm>
        </p:spPr>
        <p:txBody>
          <a:bodyPr/>
          <a:lstStyle/>
          <a:p>
            <a:r>
              <a:rPr lang="es-ES"/>
              <a:t>Haga clic para modificar el estilo de título del patrón</a:t>
            </a:r>
            <a:endParaRPr lang="es-MX"/>
          </a:p>
        </p:txBody>
      </p:sp>
      <p:sp>
        <p:nvSpPr>
          <p:cNvPr id="3" name="Marcador de gráfico 2"/>
          <p:cNvSpPr>
            <a:spLocks noGrp="1"/>
          </p:cNvSpPr>
          <p:nvPr>
            <p:ph type="chart" sz="half" idx="1"/>
          </p:nvPr>
        </p:nvSpPr>
        <p:spPr>
          <a:xfrm>
            <a:off x="685800" y="2057400"/>
            <a:ext cx="3810000" cy="4114800"/>
          </a:xfrm>
        </p:spPr>
        <p:txBody>
          <a:bodyPr/>
          <a:lstStyle/>
          <a:p>
            <a:pPr lvl="0"/>
            <a:endParaRPr lang="es-MX" noProof="0"/>
          </a:p>
        </p:txBody>
      </p:sp>
      <p:sp>
        <p:nvSpPr>
          <p:cNvPr id="4" name="Marcador de texto 3"/>
          <p:cNvSpPr>
            <a:spLocks noGrp="1"/>
          </p:cNvSpPr>
          <p:nvPr>
            <p:ph type="body" sz="half" idx="2"/>
          </p:nvPr>
        </p:nvSpPr>
        <p:spPr>
          <a:xfrm>
            <a:off x="46482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a:xfrm>
            <a:off x="685800" y="6324600"/>
            <a:ext cx="1905000" cy="457200"/>
          </a:xfrm>
        </p:spPr>
        <p:txBody>
          <a:bodyPr/>
          <a:lstStyle>
            <a:lvl1pPr>
              <a:defRPr/>
            </a:lvl1pPr>
          </a:lstStyle>
          <a:p>
            <a:pPr>
              <a:defRPr/>
            </a:pPr>
            <a:endParaRPr lang="es-ES" altLang="es-MX"/>
          </a:p>
        </p:txBody>
      </p:sp>
      <p:sp>
        <p:nvSpPr>
          <p:cNvPr id="6" name="Marcador de pie de página 5"/>
          <p:cNvSpPr>
            <a:spLocks noGrp="1"/>
          </p:cNvSpPr>
          <p:nvPr>
            <p:ph type="ftr" sz="quarter" idx="11"/>
          </p:nvPr>
        </p:nvSpPr>
        <p:spPr>
          <a:xfrm>
            <a:off x="3124200" y="6324600"/>
            <a:ext cx="2895600" cy="457200"/>
          </a:xfrm>
        </p:spPr>
        <p:txBody>
          <a:bodyPr/>
          <a:lstStyle>
            <a:lvl1pPr>
              <a:defRPr/>
            </a:lvl1pPr>
          </a:lstStyle>
          <a:p>
            <a:pPr>
              <a:defRPr/>
            </a:pPr>
            <a:endParaRPr lang="es-ES" altLang="es-MX"/>
          </a:p>
        </p:txBody>
      </p:sp>
      <p:sp>
        <p:nvSpPr>
          <p:cNvPr id="7" name="Marcador de número de diapositiva 6"/>
          <p:cNvSpPr>
            <a:spLocks noGrp="1"/>
          </p:cNvSpPr>
          <p:nvPr>
            <p:ph type="sldNum" sz="quarter" idx="12"/>
          </p:nvPr>
        </p:nvSpPr>
        <p:spPr>
          <a:xfrm>
            <a:off x="6553200" y="6324600"/>
            <a:ext cx="1905000" cy="457200"/>
          </a:xfrm>
        </p:spPr>
        <p:txBody>
          <a:bodyPr/>
          <a:lstStyle>
            <a:lvl1pPr>
              <a:defRPr/>
            </a:lvl1pPr>
          </a:lstStyle>
          <a:p>
            <a:pPr>
              <a:defRPr/>
            </a:pPr>
            <a:fld id="{A7A807ED-7027-4A2A-AD74-DAD96CC01943}" type="slidenum">
              <a:rPr lang="es-ES" altLang="es-MX"/>
              <a:pPr>
                <a:defRPr/>
              </a:pPr>
              <a:t>‹Nº›</a:t>
            </a:fld>
            <a:endParaRPr lang="es-ES" altLang="es-MX"/>
          </a:p>
        </p:txBody>
      </p:sp>
    </p:spTree>
    <p:extLst>
      <p:ext uri="{BB962C8B-B14F-4D97-AF65-F5344CB8AC3E}">
        <p14:creationId xmlns:p14="http://schemas.microsoft.com/office/powerpoint/2010/main" val="7492921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EE78AFBA-68C7-4D6C-AE23-786AE1506F34}" type="slidenum">
              <a:rPr lang="es-ES" altLang="es-MX" smtClean="0"/>
              <a:pPr>
                <a:defRPr/>
              </a:pPr>
              <a:t>‹Nº›</a:t>
            </a:fld>
            <a:endParaRPr lang="es-ES" altLang="es-MX"/>
          </a:p>
        </p:txBody>
      </p:sp>
    </p:spTree>
    <p:extLst>
      <p:ext uri="{BB962C8B-B14F-4D97-AF65-F5344CB8AC3E}">
        <p14:creationId xmlns:p14="http://schemas.microsoft.com/office/powerpoint/2010/main" val="19133796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223F520E-4A0A-473E-A715-13009A50C5A3}" type="slidenum">
              <a:rPr lang="es-ES" altLang="es-MX" smtClean="0"/>
              <a:pPr>
                <a:defRPr/>
              </a:pPr>
              <a:t>‹Nº›</a:t>
            </a:fld>
            <a:endParaRPr lang="es-ES" altLang="es-MX"/>
          </a:p>
        </p:txBody>
      </p:sp>
    </p:spTree>
    <p:extLst>
      <p:ext uri="{BB962C8B-B14F-4D97-AF65-F5344CB8AC3E}">
        <p14:creationId xmlns:p14="http://schemas.microsoft.com/office/powerpoint/2010/main" val="42045540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D7099E8C-FC0E-4AE5-A1C3-F9775C486791}" type="slidenum">
              <a:rPr lang="es-ES" altLang="es-MX" smtClean="0"/>
              <a:pPr>
                <a:defRPr/>
              </a:pPr>
              <a:t>‹Nº›</a:t>
            </a:fld>
            <a:endParaRPr lang="es-ES" altLang="es-MX"/>
          </a:p>
        </p:txBody>
      </p:sp>
    </p:spTree>
    <p:extLst>
      <p:ext uri="{BB962C8B-B14F-4D97-AF65-F5344CB8AC3E}">
        <p14:creationId xmlns:p14="http://schemas.microsoft.com/office/powerpoint/2010/main" val="4270718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s-MX"/>
          </a:p>
        </p:txBody>
      </p:sp>
      <p:sp>
        <p:nvSpPr>
          <p:cNvPr id="3" name="Footer Placeholder 2"/>
          <p:cNvSpPr>
            <a:spLocks noGrp="1"/>
          </p:cNvSpPr>
          <p:nvPr>
            <p:ph type="ftr" sz="quarter" idx="11"/>
          </p:nvPr>
        </p:nvSpPr>
        <p:spPr/>
        <p:txBody>
          <a:bodyPr/>
          <a:lstStyle/>
          <a:p>
            <a:pPr>
              <a:defRPr/>
            </a:pPr>
            <a:endParaRPr lang="en-US" altLang="es-MX"/>
          </a:p>
        </p:txBody>
      </p:sp>
      <p:sp>
        <p:nvSpPr>
          <p:cNvPr id="4" name="Slide Number Placeholder 3"/>
          <p:cNvSpPr>
            <a:spLocks noGrp="1"/>
          </p:cNvSpPr>
          <p:nvPr>
            <p:ph type="sldNum" sz="quarter" idx="12"/>
          </p:nvPr>
        </p:nvSpPr>
        <p:spPr/>
        <p:txBody>
          <a:bodyPr/>
          <a:lstStyle/>
          <a:p>
            <a:pPr>
              <a:defRPr/>
            </a:pPr>
            <a:fld id="{AD7E9039-F061-46C2-908A-0507DAB3DC6C}" type="slidenum">
              <a:rPr lang="en-US" altLang="es-MX" smtClean="0"/>
              <a:pPr>
                <a:defRPr/>
              </a:pPr>
              <a:t>‹Nº›</a:t>
            </a:fld>
            <a:endParaRPr lang="en-US" altLang="es-MX"/>
          </a:p>
        </p:txBody>
      </p:sp>
    </p:spTree>
    <p:extLst>
      <p:ext uri="{BB962C8B-B14F-4D97-AF65-F5344CB8AC3E}">
        <p14:creationId xmlns:p14="http://schemas.microsoft.com/office/powerpoint/2010/main" val="5702091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40939079-419F-4E40-93D8-88EB64021892}" type="slidenum">
              <a:rPr lang="es-ES" altLang="es-MX" smtClean="0"/>
              <a:pPr>
                <a:defRPr/>
              </a:pPr>
              <a:t>‹Nº›</a:t>
            </a:fld>
            <a:endParaRPr lang="es-ES" altLang="es-MX"/>
          </a:p>
        </p:txBody>
      </p:sp>
    </p:spTree>
    <p:extLst>
      <p:ext uri="{BB962C8B-B14F-4D97-AF65-F5344CB8AC3E}">
        <p14:creationId xmlns:p14="http://schemas.microsoft.com/office/powerpoint/2010/main" val="23242815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629151"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ltLang="es-MX"/>
          </a:p>
        </p:txBody>
      </p:sp>
      <p:sp>
        <p:nvSpPr>
          <p:cNvPr id="8" name="Footer Placeholder 7"/>
          <p:cNvSpPr>
            <a:spLocks noGrp="1"/>
          </p:cNvSpPr>
          <p:nvPr>
            <p:ph type="ftr" sz="quarter" idx="11"/>
          </p:nvPr>
        </p:nvSpPr>
        <p:spPr/>
        <p:txBody>
          <a:bodyPr/>
          <a:lstStyle/>
          <a:p>
            <a:pPr>
              <a:defRPr/>
            </a:pPr>
            <a:endParaRPr lang="es-ES" altLang="es-MX"/>
          </a:p>
        </p:txBody>
      </p:sp>
      <p:sp>
        <p:nvSpPr>
          <p:cNvPr id="9" name="Slide Number Placeholder 8"/>
          <p:cNvSpPr>
            <a:spLocks noGrp="1"/>
          </p:cNvSpPr>
          <p:nvPr>
            <p:ph type="sldNum" sz="quarter" idx="12"/>
          </p:nvPr>
        </p:nvSpPr>
        <p:spPr/>
        <p:txBody>
          <a:bodyPr/>
          <a:lstStyle/>
          <a:p>
            <a:pPr>
              <a:defRPr/>
            </a:pPr>
            <a:fld id="{B78D0B3D-3047-4980-9CCB-4DEC205C4C5D}" type="slidenum">
              <a:rPr lang="es-ES" altLang="es-MX" smtClean="0"/>
              <a:pPr>
                <a:defRPr/>
              </a:pPr>
              <a:t>‹Nº›</a:t>
            </a:fld>
            <a:endParaRPr lang="es-ES" altLang="es-MX"/>
          </a:p>
        </p:txBody>
      </p:sp>
    </p:spTree>
    <p:extLst>
      <p:ext uri="{BB962C8B-B14F-4D97-AF65-F5344CB8AC3E}">
        <p14:creationId xmlns:p14="http://schemas.microsoft.com/office/powerpoint/2010/main" val="5604325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ltLang="es-MX"/>
          </a:p>
        </p:txBody>
      </p:sp>
      <p:sp>
        <p:nvSpPr>
          <p:cNvPr id="4" name="Footer Placeholder 3"/>
          <p:cNvSpPr>
            <a:spLocks noGrp="1"/>
          </p:cNvSpPr>
          <p:nvPr>
            <p:ph type="ftr" sz="quarter" idx="11"/>
          </p:nvPr>
        </p:nvSpPr>
        <p:spPr/>
        <p:txBody>
          <a:bodyPr/>
          <a:lstStyle/>
          <a:p>
            <a:pPr>
              <a:defRPr/>
            </a:pPr>
            <a:endParaRPr lang="es-ES" altLang="es-MX"/>
          </a:p>
        </p:txBody>
      </p:sp>
      <p:sp>
        <p:nvSpPr>
          <p:cNvPr id="5" name="Slide Number Placeholder 4"/>
          <p:cNvSpPr>
            <a:spLocks noGrp="1"/>
          </p:cNvSpPr>
          <p:nvPr>
            <p:ph type="sldNum" sz="quarter" idx="12"/>
          </p:nvPr>
        </p:nvSpPr>
        <p:spPr/>
        <p:txBody>
          <a:bodyPr/>
          <a:lstStyle/>
          <a:p>
            <a:pPr>
              <a:defRPr/>
            </a:pPr>
            <a:fld id="{3C3F3F07-CE81-43F9-85B4-DE345D6F981C}" type="slidenum">
              <a:rPr lang="es-ES" altLang="es-MX" smtClean="0"/>
              <a:pPr>
                <a:defRPr/>
              </a:pPr>
              <a:t>‹Nº›</a:t>
            </a:fld>
            <a:endParaRPr lang="es-ES" altLang="es-MX"/>
          </a:p>
        </p:txBody>
      </p:sp>
    </p:spTree>
    <p:extLst>
      <p:ext uri="{BB962C8B-B14F-4D97-AF65-F5344CB8AC3E}">
        <p14:creationId xmlns:p14="http://schemas.microsoft.com/office/powerpoint/2010/main" val="38174986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ltLang="es-MX"/>
          </a:p>
        </p:txBody>
      </p:sp>
      <p:sp>
        <p:nvSpPr>
          <p:cNvPr id="3" name="Footer Placeholder 2"/>
          <p:cNvSpPr>
            <a:spLocks noGrp="1"/>
          </p:cNvSpPr>
          <p:nvPr>
            <p:ph type="ftr" sz="quarter" idx="11"/>
          </p:nvPr>
        </p:nvSpPr>
        <p:spPr/>
        <p:txBody>
          <a:bodyPr/>
          <a:lstStyle/>
          <a:p>
            <a:pPr>
              <a:defRPr/>
            </a:pPr>
            <a:endParaRPr lang="es-ES" altLang="es-MX"/>
          </a:p>
        </p:txBody>
      </p:sp>
      <p:sp>
        <p:nvSpPr>
          <p:cNvPr id="4" name="Slide Number Placeholder 3"/>
          <p:cNvSpPr>
            <a:spLocks noGrp="1"/>
          </p:cNvSpPr>
          <p:nvPr>
            <p:ph type="sldNum" sz="quarter" idx="12"/>
          </p:nvPr>
        </p:nvSpPr>
        <p:spPr/>
        <p:txBody>
          <a:bodyPr/>
          <a:lstStyle/>
          <a:p>
            <a:pPr>
              <a:defRPr/>
            </a:pPr>
            <a:fld id="{E1C4A1C2-8ED4-4C4E-84AF-BB1D231CAEB8}" type="slidenum">
              <a:rPr lang="es-ES" altLang="es-MX" smtClean="0"/>
              <a:pPr>
                <a:defRPr/>
              </a:pPr>
              <a:t>‹Nº›</a:t>
            </a:fld>
            <a:endParaRPr lang="es-ES" altLang="es-MX"/>
          </a:p>
        </p:txBody>
      </p:sp>
    </p:spTree>
    <p:extLst>
      <p:ext uri="{BB962C8B-B14F-4D97-AF65-F5344CB8AC3E}">
        <p14:creationId xmlns:p14="http://schemas.microsoft.com/office/powerpoint/2010/main" val="41194222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5D55C08F-DB12-4F15-ACD4-F2DAB2A6A010}" type="slidenum">
              <a:rPr lang="es-ES" altLang="es-MX" smtClean="0"/>
              <a:pPr>
                <a:defRPr/>
              </a:pPr>
              <a:t>‹Nº›</a:t>
            </a:fld>
            <a:endParaRPr lang="es-ES" altLang="es-MX"/>
          </a:p>
        </p:txBody>
      </p:sp>
    </p:spTree>
    <p:extLst>
      <p:ext uri="{BB962C8B-B14F-4D97-AF65-F5344CB8AC3E}">
        <p14:creationId xmlns:p14="http://schemas.microsoft.com/office/powerpoint/2010/main" val="1326434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01889C6A-C2AD-4698-9B2E-A2A0CA290B94}" type="slidenum">
              <a:rPr lang="es-ES" altLang="es-MX" smtClean="0"/>
              <a:pPr>
                <a:defRPr/>
              </a:pPr>
              <a:t>‹Nº›</a:t>
            </a:fld>
            <a:endParaRPr lang="es-ES" altLang="es-MX"/>
          </a:p>
        </p:txBody>
      </p:sp>
    </p:spTree>
    <p:extLst>
      <p:ext uri="{BB962C8B-B14F-4D97-AF65-F5344CB8AC3E}">
        <p14:creationId xmlns:p14="http://schemas.microsoft.com/office/powerpoint/2010/main" val="312736903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3651C016-CEEE-4934-B1EA-717635C2D152}" type="slidenum">
              <a:rPr lang="es-ES" altLang="es-MX" smtClean="0"/>
              <a:pPr>
                <a:defRPr/>
              </a:pPr>
              <a:t>‹Nº›</a:t>
            </a:fld>
            <a:endParaRPr lang="es-ES" altLang="es-MX"/>
          </a:p>
        </p:txBody>
      </p:sp>
    </p:spTree>
    <p:extLst>
      <p:ext uri="{BB962C8B-B14F-4D97-AF65-F5344CB8AC3E}">
        <p14:creationId xmlns:p14="http://schemas.microsoft.com/office/powerpoint/2010/main" val="19576195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8EAB5804-A094-432B-B5E7-B6D2B34278B2}" type="slidenum">
              <a:rPr lang="es-ES" altLang="es-MX" smtClean="0"/>
              <a:pPr>
                <a:defRPr/>
              </a:pPr>
              <a:t>‹Nº›</a:t>
            </a:fld>
            <a:endParaRPr lang="es-ES" altLang="es-MX"/>
          </a:p>
        </p:txBody>
      </p:sp>
    </p:spTree>
    <p:extLst>
      <p:ext uri="{BB962C8B-B14F-4D97-AF65-F5344CB8AC3E}">
        <p14:creationId xmlns:p14="http://schemas.microsoft.com/office/powerpoint/2010/main" val="19847593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a:ln/>
        </p:spPr>
        <p:txBody>
          <a:bodyPr/>
          <a:lstStyle>
            <a:lvl1pPr>
              <a:defRPr/>
            </a:lvl1pPr>
          </a:lstStyle>
          <a:p>
            <a:pPr>
              <a:defRPr/>
            </a:pPr>
            <a:endParaRPr lang="es-ES"/>
          </a:p>
        </p:txBody>
      </p:sp>
      <p:sp>
        <p:nvSpPr>
          <p:cNvPr id="5" name="Rectangle 10"/>
          <p:cNvSpPr>
            <a:spLocks noGrp="1" noChangeArrowheads="1"/>
          </p:cNvSpPr>
          <p:nvPr>
            <p:ph type="ftr" sz="quarter" idx="11"/>
          </p:nvPr>
        </p:nvSpPr>
        <p:spPr>
          <a:ln/>
        </p:spPr>
        <p:txBody>
          <a:bodyPr/>
          <a:lstStyle>
            <a:lvl1pPr>
              <a:defRPr/>
            </a:lvl1pPr>
          </a:lstStyle>
          <a:p>
            <a:pPr>
              <a:defRPr/>
            </a:pPr>
            <a:endParaRPr lang="es-ES"/>
          </a:p>
        </p:txBody>
      </p:sp>
      <p:sp>
        <p:nvSpPr>
          <p:cNvPr id="6" name="Rectangle 11"/>
          <p:cNvSpPr>
            <a:spLocks noGrp="1" noChangeArrowheads="1"/>
          </p:cNvSpPr>
          <p:nvPr>
            <p:ph type="sldNum" sz="quarter" idx="12"/>
          </p:nvPr>
        </p:nvSpPr>
        <p:spPr>
          <a:ln/>
        </p:spPr>
        <p:txBody>
          <a:bodyPr/>
          <a:lstStyle>
            <a:lvl1pPr>
              <a:defRPr/>
            </a:lvl1pPr>
          </a:lstStyle>
          <a:p>
            <a:pPr>
              <a:defRPr/>
            </a:pPr>
            <a:fld id="{B32CF31C-0E0E-402D-AEAB-241F30508D92}" type="slidenum">
              <a:rPr lang="es-ES"/>
              <a:pPr>
                <a:defRPr/>
              </a:pPr>
              <a:t>‹Nº›</a:t>
            </a:fld>
            <a:endParaRPr lang="es-ES"/>
          </a:p>
        </p:txBody>
      </p:sp>
    </p:spTree>
    <p:extLst>
      <p:ext uri="{BB962C8B-B14F-4D97-AF65-F5344CB8AC3E}">
        <p14:creationId xmlns:p14="http://schemas.microsoft.com/office/powerpoint/2010/main" val="38670691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el estilo de texto del patrón</a:t>
            </a:r>
          </a:p>
        </p:txBody>
      </p:sp>
      <p:sp>
        <p:nvSpPr>
          <p:cNvPr id="4" name="Rectangle 9"/>
          <p:cNvSpPr>
            <a:spLocks noGrp="1" noChangeArrowheads="1"/>
          </p:cNvSpPr>
          <p:nvPr>
            <p:ph type="dt" sz="half" idx="10"/>
          </p:nvPr>
        </p:nvSpPr>
        <p:spPr>
          <a:ln/>
        </p:spPr>
        <p:txBody>
          <a:bodyPr/>
          <a:lstStyle>
            <a:lvl1pPr>
              <a:defRPr/>
            </a:lvl1pPr>
          </a:lstStyle>
          <a:p>
            <a:pPr>
              <a:defRPr/>
            </a:pPr>
            <a:endParaRPr lang="es-ES"/>
          </a:p>
        </p:txBody>
      </p:sp>
      <p:sp>
        <p:nvSpPr>
          <p:cNvPr id="5" name="Rectangle 10"/>
          <p:cNvSpPr>
            <a:spLocks noGrp="1" noChangeArrowheads="1"/>
          </p:cNvSpPr>
          <p:nvPr>
            <p:ph type="ftr" sz="quarter" idx="11"/>
          </p:nvPr>
        </p:nvSpPr>
        <p:spPr>
          <a:ln/>
        </p:spPr>
        <p:txBody>
          <a:bodyPr/>
          <a:lstStyle>
            <a:lvl1pPr>
              <a:defRPr/>
            </a:lvl1pPr>
          </a:lstStyle>
          <a:p>
            <a:pPr>
              <a:defRPr/>
            </a:pPr>
            <a:endParaRPr lang="es-ES"/>
          </a:p>
        </p:txBody>
      </p:sp>
      <p:sp>
        <p:nvSpPr>
          <p:cNvPr id="6" name="Rectangle 11"/>
          <p:cNvSpPr>
            <a:spLocks noGrp="1" noChangeArrowheads="1"/>
          </p:cNvSpPr>
          <p:nvPr>
            <p:ph type="sldNum" sz="quarter" idx="12"/>
          </p:nvPr>
        </p:nvSpPr>
        <p:spPr>
          <a:ln/>
        </p:spPr>
        <p:txBody>
          <a:bodyPr/>
          <a:lstStyle>
            <a:lvl1pPr>
              <a:defRPr/>
            </a:lvl1pPr>
          </a:lstStyle>
          <a:p>
            <a:pPr>
              <a:defRPr/>
            </a:pPr>
            <a:fld id="{011C813B-1258-41A4-9D4C-7BD201E76B43}" type="slidenum">
              <a:rPr lang="es-ES"/>
              <a:pPr>
                <a:defRPr/>
              </a:pPr>
              <a:t>‹Nº›</a:t>
            </a:fld>
            <a:endParaRPr lang="es-ES"/>
          </a:p>
        </p:txBody>
      </p:sp>
    </p:spTree>
    <p:extLst>
      <p:ext uri="{BB962C8B-B14F-4D97-AF65-F5344CB8AC3E}">
        <p14:creationId xmlns:p14="http://schemas.microsoft.com/office/powerpoint/2010/main" val="2163022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535356" y="798973"/>
            <a:ext cx="2329635"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535413" y="3205492"/>
            <a:ext cx="2330998"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9B5A88A1-5AF5-453B-AFAD-721B57F9CE9A}" type="slidenum">
              <a:rPr lang="en-US" altLang="es-MX" smtClean="0"/>
              <a:pPr>
                <a:defRPr/>
              </a:pPr>
              <a:t>‹Nº›</a:t>
            </a:fld>
            <a:endParaRPr lang="en-US" altLang="es-MX"/>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4806198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p:cNvSpPr>
            <a:spLocks noGrp="1" noChangeArrowheads="1"/>
          </p:cNvSpPr>
          <p:nvPr>
            <p:ph type="dt" sz="half" idx="10"/>
          </p:nvPr>
        </p:nvSpPr>
        <p:spPr>
          <a:ln/>
        </p:spPr>
        <p:txBody>
          <a:bodyPr/>
          <a:lstStyle>
            <a:lvl1pPr>
              <a:defRPr/>
            </a:lvl1pPr>
          </a:lstStyle>
          <a:p>
            <a:pPr>
              <a:defRPr/>
            </a:pPr>
            <a:endParaRPr lang="es-ES"/>
          </a:p>
        </p:txBody>
      </p:sp>
      <p:sp>
        <p:nvSpPr>
          <p:cNvPr id="6" name="Rectangle 10"/>
          <p:cNvSpPr>
            <a:spLocks noGrp="1" noChangeArrowheads="1"/>
          </p:cNvSpPr>
          <p:nvPr>
            <p:ph type="ftr" sz="quarter" idx="11"/>
          </p:nvPr>
        </p:nvSpPr>
        <p:spPr>
          <a:ln/>
        </p:spPr>
        <p:txBody>
          <a:bodyPr/>
          <a:lstStyle>
            <a:lvl1pPr>
              <a:defRPr/>
            </a:lvl1pPr>
          </a:lstStyle>
          <a:p>
            <a:pPr>
              <a:defRPr/>
            </a:pPr>
            <a:endParaRPr lang="es-ES"/>
          </a:p>
        </p:txBody>
      </p:sp>
      <p:sp>
        <p:nvSpPr>
          <p:cNvPr id="7" name="Rectangle 11"/>
          <p:cNvSpPr>
            <a:spLocks noGrp="1" noChangeArrowheads="1"/>
          </p:cNvSpPr>
          <p:nvPr>
            <p:ph type="sldNum" sz="quarter" idx="12"/>
          </p:nvPr>
        </p:nvSpPr>
        <p:spPr>
          <a:ln/>
        </p:spPr>
        <p:txBody>
          <a:bodyPr/>
          <a:lstStyle>
            <a:lvl1pPr>
              <a:defRPr/>
            </a:lvl1pPr>
          </a:lstStyle>
          <a:p>
            <a:pPr>
              <a:defRPr/>
            </a:pPr>
            <a:fld id="{58016BAA-927F-4CE3-B034-A4763AB61C1F}" type="slidenum">
              <a:rPr lang="es-ES"/>
              <a:pPr>
                <a:defRPr/>
              </a:pPr>
              <a:t>‹Nº›</a:t>
            </a:fld>
            <a:endParaRPr lang="es-ES"/>
          </a:p>
        </p:txBody>
      </p:sp>
    </p:spTree>
    <p:extLst>
      <p:ext uri="{BB962C8B-B14F-4D97-AF65-F5344CB8AC3E}">
        <p14:creationId xmlns:p14="http://schemas.microsoft.com/office/powerpoint/2010/main" val="21315698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9"/>
          <p:cNvSpPr>
            <a:spLocks noGrp="1" noChangeArrowheads="1"/>
          </p:cNvSpPr>
          <p:nvPr>
            <p:ph type="dt" sz="half" idx="10"/>
          </p:nvPr>
        </p:nvSpPr>
        <p:spPr>
          <a:ln/>
        </p:spPr>
        <p:txBody>
          <a:bodyPr/>
          <a:lstStyle>
            <a:lvl1pPr>
              <a:defRPr/>
            </a:lvl1pPr>
          </a:lstStyle>
          <a:p>
            <a:pPr>
              <a:defRPr/>
            </a:pPr>
            <a:endParaRPr lang="es-ES"/>
          </a:p>
        </p:txBody>
      </p:sp>
      <p:sp>
        <p:nvSpPr>
          <p:cNvPr id="8" name="Rectangle 10"/>
          <p:cNvSpPr>
            <a:spLocks noGrp="1" noChangeArrowheads="1"/>
          </p:cNvSpPr>
          <p:nvPr>
            <p:ph type="ftr" sz="quarter" idx="11"/>
          </p:nvPr>
        </p:nvSpPr>
        <p:spPr>
          <a:ln/>
        </p:spPr>
        <p:txBody>
          <a:bodyPr/>
          <a:lstStyle>
            <a:lvl1pPr>
              <a:defRPr/>
            </a:lvl1pPr>
          </a:lstStyle>
          <a:p>
            <a:pPr>
              <a:defRPr/>
            </a:pPr>
            <a:endParaRPr lang="es-ES"/>
          </a:p>
        </p:txBody>
      </p:sp>
      <p:sp>
        <p:nvSpPr>
          <p:cNvPr id="9" name="Rectangle 11"/>
          <p:cNvSpPr>
            <a:spLocks noGrp="1" noChangeArrowheads="1"/>
          </p:cNvSpPr>
          <p:nvPr>
            <p:ph type="sldNum" sz="quarter" idx="12"/>
          </p:nvPr>
        </p:nvSpPr>
        <p:spPr>
          <a:ln/>
        </p:spPr>
        <p:txBody>
          <a:bodyPr/>
          <a:lstStyle>
            <a:lvl1pPr>
              <a:defRPr/>
            </a:lvl1pPr>
          </a:lstStyle>
          <a:p>
            <a:pPr>
              <a:defRPr/>
            </a:pPr>
            <a:fld id="{95E3F5EE-EEA4-49C2-94B5-5EB8A8D64F87}" type="slidenum">
              <a:rPr lang="es-ES"/>
              <a:pPr>
                <a:defRPr/>
              </a:pPr>
              <a:t>‹Nº›</a:t>
            </a:fld>
            <a:endParaRPr lang="es-ES"/>
          </a:p>
        </p:txBody>
      </p:sp>
    </p:spTree>
    <p:extLst>
      <p:ext uri="{BB962C8B-B14F-4D97-AF65-F5344CB8AC3E}">
        <p14:creationId xmlns:p14="http://schemas.microsoft.com/office/powerpoint/2010/main" val="304083653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9"/>
          <p:cNvSpPr>
            <a:spLocks noGrp="1" noChangeArrowheads="1"/>
          </p:cNvSpPr>
          <p:nvPr>
            <p:ph type="dt" sz="half" idx="10"/>
          </p:nvPr>
        </p:nvSpPr>
        <p:spPr>
          <a:ln/>
        </p:spPr>
        <p:txBody>
          <a:bodyPr/>
          <a:lstStyle>
            <a:lvl1pPr>
              <a:defRPr/>
            </a:lvl1pPr>
          </a:lstStyle>
          <a:p>
            <a:pPr>
              <a:defRPr/>
            </a:pPr>
            <a:endParaRPr lang="es-ES"/>
          </a:p>
        </p:txBody>
      </p:sp>
      <p:sp>
        <p:nvSpPr>
          <p:cNvPr id="4" name="Rectangle 10"/>
          <p:cNvSpPr>
            <a:spLocks noGrp="1" noChangeArrowheads="1"/>
          </p:cNvSpPr>
          <p:nvPr>
            <p:ph type="ftr" sz="quarter" idx="11"/>
          </p:nvPr>
        </p:nvSpPr>
        <p:spPr>
          <a:ln/>
        </p:spPr>
        <p:txBody>
          <a:bodyPr/>
          <a:lstStyle>
            <a:lvl1pPr>
              <a:defRPr/>
            </a:lvl1pPr>
          </a:lstStyle>
          <a:p>
            <a:pPr>
              <a:defRPr/>
            </a:pPr>
            <a:endParaRPr lang="es-ES"/>
          </a:p>
        </p:txBody>
      </p:sp>
      <p:sp>
        <p:nvSpPr>
          <p:cNvPr id="5" name="Rectangle 11"/>
          <p:cNvSpPr>
            <a:spLocks noGrp="1" noChangeArrowheads="1"/>
          </p:cNvSpPr>
          <p:nvPr>
            <p:ph type="sldNum" sz="quarter" idx="12"/>
          </p:nvPr>
        </p:nvSpPr>
        <p:spPr>
          <a:ln/>
        </p:spPr>
        <p:txBody>
          <a:bodyPr/>
          <a:lstStyle>
            <a:lvl1pPr>
              <a:defRPr/>
            </a:lvl1pPr>
          </a:lstStyle>
          <a:p>
            <a:pPr>
              <a:defRPr/>
            </a:pPr>
            <a:fld id="{2B39524D-3F66-40B0-8ED0-7FE0A2A7C9DF}" type="slidenum">
              <a:rPr lang="es-ES"/>
              <a:pPr>
                <a:defRPr/>
              </a:pPr>
              <a:t>‹Nº›</a:t>
            </a:fld>
            <a:endParaRPr lang="es-ES"/>
          </a:p>
        </p:txBody>
      </p:sp>
    </p:spTree>
    <p:extLst>
      <p:ext uri="{BB962C8B-B14F-4D97-AF65-F5344CB8AC3E}">
        <p14:creationId xmlns:p14="http://schemas.microsoft.com/office/powerpoint/2010/main" val="335184935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s-ES"/>
          </a:p>
        </p:txBody>
      </p:sp>
      <p:sp>
        <p:nvSpPr>
          <p:cNvPr id="3" name="Rectangle 10"/>
          <p:cNvSpPr>
            <a:spLocks noGrp="1" noChangeArrowheads="1"/>
          </p:cNvSpPr>
          <p:nvPr>
            <p:ph type="ftr" sz="quarter" idx="11"/>
          </p:nvPr>
        </p:nvSpPr>
        <p:spPr>
          <a:ln/>
        </p:spPr>
        <p:txBody>
          <a:bodyPr/>
          <a:lstStyle>
            <a:lvl1pPr>
              <a:defRPr/>
            </a:lvl1pPr>
          </a:lstStyle>
          <a:p>
            <a:pPr>
              <a:defRPr/>
            </a:pPr>
            <a:endParaRPr lang="es-ES"/>
          </a:p>
        </p:txBody>
      </p:sp>
      <p:sp>
        <p:nvSpPr>
          <p:cNvPr id="4" name="Rectangle 11"/>
          <p:cNvSpPr>
            <a:spLocks noGrp="1" noChangeArrowheads="1"/>
          </p:cNvSpPr>
          <p:nvPr>
            <p:ph type="sldNum" sz="quarter" idx="12"/>
          </p:nvPr>
        </p:nvSpPr>
        <p:spPr>
          <a:ln/>
        </p:spPr>
        <p:txBody>
          <a:bodyPr/>
          <a:lstStyle>
            <a:lvl1pPr>
              <a:defRPr/>
            </a:lvl1pPr>
          </a:lstStyle>
          <a:p>
            <a:pPr>
              <a:defRPr/>
            </a:pPr>
            <a:fld id="{B38C2FC6-2371-486D-8B15-906DD767514F}" type="slidenum">
              <a:rPr lang="es-ES"/>
              <a:pPr>
                <a:defRPr/>
              </a:pPr>
              <a:t>‹Nº›</a:t>
            </a:fld>
            <a:endParaRPr lang="es-ES"/>
          </a:p>
        </p:txBody>
      </p:sp>
    </p:spTree>
    <p:extLst>
      <p:ext uri="{BB962C8B-B14F-4D97-AF65-F5344CB8AC3E}">
        <p14:creationId xmlns:p14="http://schemas.microsoft.com/office/powerpoint/2010/main" val="13316719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s-ES"/>
          </a:p>
        </p:txBody>
      </p:sp>
      <p:sp>
        <p:nvSpPr>
          <p:cNvPr id="6" name="Rectangle 10"/>
          <p:cNvSpPr>
            <a:spLocks noGrp="1" noChangeArrowheads="1"/>
          </p:cNvSpPr>
          <p:nvPr>
            <p:ph type="ftr" sz="quarter" idx="11"/>
          </p:nvPr>
        </p:nvSpPr>
        <p:spPr>
          <a:ln/>
        </p:spPr>
        <p:txBody>
          <a:bodyPr/>
          <a:lstStyle>
            <a:lvl1pPr>
              <a:defRPr/>
            </a:lvl1pPr>
          </a:lstStyle>
          <a:p>
            <a:pPr>
              <a:defRPr/>
            </a:pPr>
            <a:endParaRPr lang="es-ES"/>
          </a:p>
        </p:txBody>
      </p:sp>
      <p:sp>
        <p:nvSpPr>
          <p:cNvPr id="7" name="Rectangle 11"/>
          <p:cNvSpPr>
            <a:spLocks noGrp="1" noChangeArrowheads="1"/>
          </p:cNvSpPr>
          <p:nvPr>
            <p:ph type="sldNum" sz="quarter" idx="12"/>
          </p:nvPr>
        </p:nvSpPr>
        <p:spPr>
          <a:ln/>
        </p:spPr>
        <p:txBody>
          <a:bodyPr/>
          <a:lstStyle>
            <a:lvl1pPr>
              <a:defRPr/>
            </a:lvl1pPr>
          </a:lstStyle>
          <a:p>
            <a:pPr>
              <a:defRPr/>
            </a:pPr>
            <a:fld id="{D5D61C56-55EA-44D8-B167-9D2C2A0C90CE}" type="slidenum">
              <a:rPr lang="es-ES"/>
              <a:pPr>
                <a:defRPr/>
              </a:pPr>
              <a:t>‹Nº›</a:t>
            </a:fld>
            <a:endParaRPr lang="es-ES"/>
          </a:p>
        </p:txBody>
      </p:sp>
    </p:spTree>
    <p:extLst>
      <p:ext uri="{BB962C8B-B14F-4D97-AF65-F5344CB8AC3E}">
        <p14:creationId xmlns:p14="http://schemas.microsoft.com/office/powerpoint/2010/main" val="12891421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9"/>
          <p:cNvSpPr>
            <a:spLocks noGrp="1" noChangeArrowheads="1"/>
          </p:cNvSpPr>
          <p:nvPr>
            <p:ph type="dt" sz="half" idx="10"/>
          </p:nvPr>
        </p:nvSpPr>
        <p:spPr>
          <a:ln/>
        </p:spPr>
        <p:txBody>
          <a:bodyPr/>
          <a:lstStyle>
            <a:lvl1pPr>
              <a:defRPr/>
            </a:lvl1pPr>
          </a:lstStyle>
          <a:p>
            <a:pPr>
              <a:defRPr/>
            </a:pPr>
            <a:endParaRPr lang="es-ES"/>
          </a:p>
        </p:txBody>
      </p:sp>
      <p:sp>
        <p:nvSpPr>
          <p:cNvPr id="6" name="Rectangle 10"/>
          <p:cNvSpPr>
            <a:spLocks noGrp="1" noChangeArrowheads="1"/>
          </p:cNvSpPr>
          <p:nvPr>
            <p:ph type="ftr" sz="quarter" idx="11"/>
          </p:nvPr>
        </p:nvSpPr>
        <p:spPr>
          <a:ln/>
        </p:spPr>
        <p:txBody>
          <a:bodyPr/>
          <a:lstStyle>
            <a:lvl1pPr>
              <a:defRPr/>
            </a:lvl1pPr>
          </a:lstStyle>
          <a:p>
            <a:pPr>
              <a:defRPr/>
            </a:pPr>
            <a:endParaRPr lang="es-ES"/>
          </a:p>
        </p:txBody>
      </p:sp>
      <p:sp>
        <p:nvSpPr>
          <p:cNvPr id="7" name="Rectangle 11"/>
          <p:cNvSpPr>
            <a:spLocks noGrp="1" noChangeArrowheads="1"/>
          </p:cNvSpPr>
          <p:nvPr>
            <p:ph type="sldNum" sz="quarter" idx="12"/>
          </p:nvPr>
        </p:nvSpPr>
        <p:spPr>
          <a:ln/>
        </p:spPr>
        <p:txBody>
          <a:bodyPr/>
          <a:lstStyle>
            <a:lvl1pPr>
              <a:defRPr/>
            </a:lvl1pPr>
          </a:lstStyle>
          <a:p>
            <a:pPr>
              <a:defRPr/>
            </a:pPr>
            <a:fld id="{99CECFE2-9A66-4BD8-AB31-E4A69B5EE33C}" type="slidenum">
              <a:rPr lang="es-ES"/>
              <a:pPr>
                <a:defRPr/>
              </a:pPr>
              <a:t>‹Nº›</a:t>
            </a:fld>
            <a:endParaRPr lang="es-ES"/>
          </a:p>
        </p:txBody>
      </p:sp>
    </p:spTree>
    <p:extLst>
      <p:ext uri="{BB962C8B-B14F-4D97-AF65-F5344CB8AC3E}">
        <p14:creationId xmlns:p14="http://schemas.microsoft.com/office/powerpoint/2010/main" val="16529181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a:ln/>
        </p:spPr>
        <p:txBody>
          <a:bodyPr/>
          <a:lstStyle>
            <a:lvl1pPr>
              <a:defRPr/>
            </a:lvl1pPr>
          </a:lstStyle>
          <a:p>
            <a:pPr>
              <a:defRPr/>
            </a:pPr>
            <a:endParaRPr lang="es-ES"/>
          </a:p>
        </p:txBody>
      </p:sp>
      <p:sp>
        <p:nvSpPr>
          <p:cNvPr id="5" name="Rectangle 10"/>
          <p:cNvSpPr>
            <a:spLocks noGrp="1" noChangeArrowheads="1"/>
          </p:cNvSpPr>
          <p:nvPr>
            <p:ph type="ftr" sz="quarter" idx="11"/>
          </p:nvPr>
        </p:nvSpPr>
        <p:spPr>
          <a:ln/>
        </p:spPr>
        <p:txBody>
          <a:bodyPr/>
          <a:lstStyle>
            <a:lvl1pPr>
              <a:defRPr/>
            </a:lvl1pPr>
          </a:lstStyle>
          <a:p>
            <a:pPr>
              <a:defRPr/>
            </a:pPr>
            <a:endParaRPr lang="es-ES"/>
          </a:p>
        </p:txBody>
      </p:sp>
      <p:sp>
        <p:nvSpPr>
          <p:cNvPr id="6" name="Rectangle 11"/>
          <p:cNvSpPr>
            <a:spLocks noGrp="1" noChangeArrowheads="1"/>
          </p:cNvSpPr>
          <p:nvPr>
            <p:ph type="sldNum" sz="quarter" idx="12"/>
          </p:nvPr>
        </p:nvSpPr>
        <p:spPr>
          <a:ln/>
        </p:spPr>
        <p:txBody>
          <a:bodyPr/>
          <a:lstStyle>
            <a:lvl1pPr>
              <a:defRPr/>
            </a:lvl1pPr>
          </a:lstStyle>
          <a:p>
            <a:pPr>
              <a:defRPr/>
            </a:pPr>
            <a:fld id="{B7D0BBD0-381C-4905-9522-2D589F7D0750}" type="slidenum">
              <a:rPr lang="es-ES"/>
              <a:pPr>
                <a:defRPr/>
              </a:pPr>
              <a:t>‹Nº›</a:t>
            </a:fld>
            <a:endParaRPr lang="es-ES"/>
          </a:p>
        </p:txBody>
      </p:sp>
    </p:spTree>
    <p:extLst>
      <p:ext uri="{BB962C8B-B14F-4D97-AF65-F5344CB8AC3E}">
        <p14:creationId xmlns:p14="http://schemas.microsoft.com/office/powerpoint/2010/main" val="173047431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a:ln/>
        </p:spPr>
        <p:txBody>
          <a:bodyPr/>
          <a:lstStyle>
            <a:lvl1pPr>
              <a:defRPr/>
            </a:lvl1pPr>
          </a:lstStyle>
          <a:p>
            <a:pPr>
              <a:defRPr/>
            </a:pPr>
            <a:endParaRPr lang="es-ES"/>
          </a:p>
        </p:txBody>
      </p:sp>
      <p:sp>
        <p:nvSpPr>
          <p:cNvPr id="5" name="Rectangle 10"/>
          <p:cNvSpPr>
            <a:spLocks noGrp="1" noChangeArrowheads="1"/>
          </p:cNvSpPr>
          <p:nvPr>
            <p:ph type="ftr" sz="quarter" idx="11"/>
          </p:nvPr>
        </p:nvSpPr>
        <p:spPr>
          <a:ln/>
        </p:spPr>
        <p:txBody>
          <a:bodyPr/>
          <a:lstStyle>
            <a:lvl1pPr>
              <a:defRPr/>
            </a:lvl1pPr>
          </a:lstStyle>
          <a:p>
            <a:pPr>
              <a:defRPr/>
            </a:pPr>
            <a:endParaRPr lang="es-ES"/>
          </a:p>
        </p:txBody>
      </p:sp>
      <p:sp>
        <p:nvSpPr>
          <p:cNvPr id="6" name="Rectangle 11"/>
          <p:cNvSpPr>
            <a:spLocks noGrp="1" noChangeArrowheads="1"/>
          </p:cNvSpPr>
          <p:nvPr>
            <p:ph type="sldNum" sz="quarter" idx="12"/>
          </p:nvPr>
        </p:nvSpPr>
        <p:spPr>
          <a:ln/>
        </p:spPr>
        <p:txBody>
          <a:bodyPr/>
          <a:lstStyle>
            <a:lvl1pPr>
              <a:defRPr/>
            </a:lvl1pPr>
          </a:lstStyle>
          <a:p>
            <a:pPr>
              <a:defRPr/>
            </a:pPr>
            <a:fld id="{9E14DC6F-551C-430F-AFFB-3ECEB3F21FF8}" type="slidenum">
              <a:rPr lang="es-ES"/>
              <a:pPr>
                <a:defRPr/>
              </a:pPr>
              <a:t>‹Nº›</a:t>
            </a:fld>
            <a:endParaRPr lang="es-ES"/>
          </a:p>
        </p:txBody>
      </p:sp>
    </p:spTree>
    <p:extLst>
      <p:ext uri="{BB962C8B-B14F-4D97-AF65-F5344CB8AC3E}">
        <p14:creationId xmlns:p14="http://schemas.microsoft.com/office/powerpoint/2010/main" val="18002528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1A775168-09A0-413A-8631-8C560CD70F46}" type="slidenum">
              <a:rPr lang="es-ES"/>
              <a:pPr>
                <a:defRPr/>
              </a:pPr>
              <a:t>‹Nº›</a:t>
            </a:fld>
            <a:endParaRPr lang="es-ES"/>
          </a:p>
        </p:txBody>
      </p:sp>
    </p:spTree>
    <p:extLst>
      <p:ext uri="{BB962C8B-B14F-4D97-AF65-F5344CB8AC3E}">
        <p14:creationId xmlns:p14="http://schemas.microsoft.com/office/powerpoint/2010/main" val="146983349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el estilo de texto del patrón</a:t>
            </a:r>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847BB3AF-6411-4285-ABCD-3183E6439823}" type="slidenum">
              <a:rPr lang="es-ES"/>
              <a:pPr>
                <a:defRPr/>
              </a:pPr>
              <a:t>‹Nº›</a:t>
            </a:fld>
            <a:endParaRPr lang="es-ES"/>
          </a:p>
        </p:txBody>
      </p:sp>
    </p:spTree>
    <p:extLst>
      <p:ext uri="{BB962C8B-B14F-4D97-AF65-F5344CB8AC3E}">
        <p14:creationId xmlns:p14="http://schemas.microsoft.com/office/powerpoint/2010/main" val="1454638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9" name="Group 8"/>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6201" y="1129513"/>
            <a:ext cx="3152882"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a:p>
        </p:txBody>
      </p:sp>
      <p:sp>
        <p:nvSpPr>
          <p:cNvPr id="4" name="Text Placeholder 3"/>
          <p:cNvSpPr>
            <a:spLocks noGrp="1"/>
          </p:cNvSpPr>
          <p:nvPr>
            <p:ph type="body" sz="half" idx="2"/>
          </p:nvPr>
        </p:nvSpPr>
        <p:spPr>
          <a:xfrm>
            <a:off x="1535412" y="3145992"/>
            <a:ext cx="3148365"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a:xfrm>
            <a:off x="1535412" y="5469857"/>
            <a:ext cx="3153672" cy="320123"/>
          </a:xfrm>
        </p:spPr>
        <p:txBody>
          <a:bodyPr/>
          <a:lstStyle>
            <a:lvl1pPr algn="l">
              <a:defRPr/>
            </a:lvl1pPr>
          </a:lstStyle>
          <a:p>
            <a:pPr>
              <a:defRPr/>
            </a:pPr>
            <a:endParaRPr lang="en-US" altLang="es-MX"/>
          </a:p>
        </p:txBody>
      </p:sp>
      <p:sp>
        <p:nvSpPr>
          <p:cNvPr id="6" name="Footer Placeholder 5"/>
          <p:cNvSpPr>
            <a:spLocks noGrp="1"/>
          </p:cNvSpPr>
          <p:nvPr>
            <p:ph type="ftr" sz="quarter" idx="11"/>
          </p:nvPr>
        </p:nvSpPr>
        <p:spPr>
          <a:xfrm>
            <a:off x="1536252" y="318641"/>
            <a:ext cx="3152831" cy="320931"/>
          </a:xfrm>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DC79CE15-E7AA-4190-8410-4A870F662B46}" type="slidenum">
              <a:rPr lang="en-US" altLang="es-MX" smtClean="0"/>
              <a:pPr>
                <a:defRPr/>
              </a:pPr>
              <a:t>‹Nº›</a:t>
            </a:fld>
            <a:endParaRPr lang="en-US" altLang="es-MX"/>
          </a:p>
        </p:txBody>
      </p:sp>
      <p:cxnSp>
        <p:nvCxnSpPr>
          <p:cNvPr id="12" name="Straight Connector 11"/>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2036430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6"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7" name="Rectangle 11"/>
          <p:cNvSpPr>
            <a:spLocks noGrp="1" noChangeArrowheads="1"/>
          </p:cNvSpPr>
          <p:nvPr>
            <p:ph type="sldNum" sz="quarter" idx="12"/>
          </p:nvPr>
        </p:nvSpPr>
        <p:spPr/>
        <p:txBody>
          <a:bodyPr/>
          <a:lstStyle>
            <a:lvl1pPr>
              <a:defRPr>
                <a:cs typeface="+mn-cs"/>
              </a:defRPr>
            </a:lvl1pPr>
          </a:lstStyle>
          <a:p>
            <a:pPr>
              <a:defRPr/>
            </a:pPr>
            <a:fld id="{5DCC1EEA-B281-4D4A-B271-5B92B3573372}" type="slidenum">
              <a:rPr lang="es-ES"/>
              <a:pPr>
                <a:defRPr/>
              </a:pPr>
              <a:t>‹Nº›</a:t>
            </a:fld>
            <a:endParaRPr lang="es-ES"/>
          </a:p>
        </p:txBody>
      </p:sp>
    </p:spTree>
    <p:extLst>
      <p:ext uri="{BB962C8B-B14F-4D97-AF65-F5344CB8AC3E}">
        <p14:creationId xmlns:p14="http://schemas.microsoft.com/office/powerpoint/2010/main" val="1568969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8"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9" name="Rectangle 11"/>
          <p:cNvSpPr>
            <a:spLocks noGrp="1" noChangeArrowheads="1"/>
          </p:cNvSpPr>
          <p:nvPr>
            <p:ph type="sldNum" sz="quarter" idx="12"/>
          </p:nvPr>
        </p:nvSpPr>
        <p:spPr/>
        <p:txBody>
          <a:bodyPr/>
          <a:lstStyle>
            <a:lvl1pPr>
              <a:defRPr>
                <a:cs typeface="+mn-cs"/>
              </a:defRPr>
            </a:lvl1pPr>
          </a:lstStyle>
          <a:p>
            <a:pPr>
              <a:defRPr/>
            </a:pPr>
            <a:fld id="{74A6C106-2AFE-4572-B0F8-F972755DD822}" type="slidenum">
              <a:rPr lang="es-ES"/>
              <a:pPr>
                <a:defRPr/>
              </a:pPr>
              <a:t>‹Nº›</a:t>
            </a:fld>
            <a:endParaRPr lang="es-ES"/>
          </a:p>
        </p:txBody>
      </p:sp>
    </p:spTree>
    <p:extLst>
      <p:ext uri="{BB962C8B-B14F-4D97-AF65-F5344CB8AC3E}">
        <p14:creationId xmlns:p14="http://schemas.microsoft.com/office/powerpoint/2010/main" val="32449093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4"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5" name="Rectangle 11"/>
          <p:cNvSpPr>
            <a:spLocks noGrp="1" noChangeArrowheads="1"/>
          </p:cNvSpPr>
          <p:nvPr>
            <p:ph type="sldNum" sz="quarter" idx="12"/>
          </p:nvPr>
        </p:nvSpPr>
        <p:spPr/>
        <p:txBody>
          <a:bodyPr/>
          <a:lstStyle>
            <a:lvl1pPr>
              <a:defRPr>
                <a:cs typeface="+mn-cs"/>
              </a:defRPr>
            </a:lvl1pPr>
          </a:lstStyle>
          <a:p>
            <a:pPr>
              <a:defRPr/>
            </a:pPr>
            <a:fld id="{D7CB6B0B-EE5C-4AFF-8FB6-2D132D838EE3}" type="slidenum">
              <a:rPr lang="es-ES"/>
              <a:pPr>
                <a:defRPr/>
              </a:pPr>
              <a:t>‹Nº›</a:t>
            </a:fld>
            <a:endParaRPr lang="es-ES"/>
          </a:p>
        </p:txBody>
      </p:sp>
    </p:spTree>
    <p:extLst>
      <p:ext uri="{BB962C8B-B14F-4D97-AF65-F5344CB8AC3E}">
        <p14:creationId xmlns:p14="http://schemas.microsoft.com/office/powerpoint/2010/main" val="282177346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3"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4" name="Rectangle 11"/>
          <p:cNvSpPr>
            <a:spLocks noGrp="1" noChangeArrowheads="1"/>
          </p:cNvSpPr>
          <p:nvPr>
            <p:ph type="sldNum" sz="quarter" idx="12"/>
          </p:nvPr>
        </p:nvSpPr>
        <p:spPr/>
        <p:txBody>
          <a:bodyPr/>
          <a:lstStyle>
            <a:lvl1pPr>
              <a:defRPr>
                <a:cs typeface="+mn-cs"/>
              </a:defRPr>
            </a:lvl1pPr>
          </a:lstStyle>
          <a:p>
            <a:pPr>
              <a:defRPr/>
            </a:pPr>
            <a:fld id="{9EC675FB-0675-4E96-B5CF-EC33762D7498}" type="slidenum">
              <a:rPr lang="es-ES"/>
              <a:pPr>
                <a:defRPr/>
              </a:pPr>
              <a:t>‹Nº›</a:t>
            </a:fld>
            <a:endParaRPr lang="es-ES"/>
          </a:p>
        </p:txBody>
      </p:sp>
    </p:spTree>
    <p:extLst>
      <p:ext uri="{BB962C8B-B14F-4D97-AF65-F5344CB8AC3E}">
        <p14:creationId xmlns:p14="http://schemas.microsoft.com/office/powerpoint/2010/main" val="379986240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6"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7" name="Rectangle 11"/>
          <p:cNvSpPr>
            <a:spLocks noGrp="1" noChangeArrowheads="1"/>
          </p:cNvSpPr>
          <p:nvPr>
            <p:ph type="sldNum" sz="quarter" idx="12"/>
          </p:nvPr>
        </p:nvSpPr>
        <p:spPr/>
        <p:txBody>
          <a:bodyPr/>
          <a:lstStyle>
            <a:lvl1pPr>
              <a:defRPr>
                <a:cs typeface="+mn-cs"/>
              </a:defRPr>
            </a:lvl1pPr>
          </a:lstStyle>
          <a:p>
            <a:pPr>
              <a:defRPr/>
            </a:pPr>
            <a:fld id="{55905A57-C21A-4665-8CBD-473523701DBE}" type="slidenum">
              <a:rPr lang="es-ES"/>
              <a:pPr>
                <a:defRPr/>
              </a:pPr>
              <a:t>‹Nº›</a:t>
            </a:fld>
            <a:endParaRPr lang="es-ES"/>
          </a:p>
        </p:txBody>
      </p:sp>
    </p:spTree>
    <p:extLst>
      <p:ext uri="{BB962C8B-B14F-4D97-AF65-F5344CB8AC3E}">
        <p14:creationId xmlns:p14="http://schemas.microsoft.com/office/powerpoint/2010/main" val="207184264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6"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7" name="Rectangle 11"/>
          <p:cNvSpPr>
            <a:spLocks noGrp="1" noChangeArrowheads="1"/>
          </p:cNvSpPr>
          <p:nvPr>
            <p:ph type="sldNum" sz="quarter" idx="12"/>
          </p:nvPr>
        </p:nvSpPr>
        <p:spPr/>
        <p:txBody>
          <a:bodyPr/>
          <a:lstStyle>
            <a:lvl1pPr>
              <a:defRPr>
                <a:cs typeface="+mn-cs"/>
              </a:defRPr>
            </a:lvl1pPr>
          </a:lstStyle>
          <a:p>
            <a:pPr>
              <a:defRPr/>
            </a:pPr>
            <a:fld id="{C1B38FEF-E9FD-409F-91DE-FF8652DC2DE1}" type="slidenum">
              <a:rPr lang="es-ES"/>
              <a:pPr>
                <a:defRPr/>
              </a:pPr>
              <a:t>‹Nº›</a:t>
            </a:fld>
            <a:endParaRPr lang="es-ES"/>
          </a:p>
        </p:txBody>
      </p:sp>
    </p:spTree>
    <p:extLst>
      <p:ext uri="{BB962C8B-B14F-4D97-AF65-F5344CB8AC3E}">
        <p14:creationId xmlns:p14="http://schemas.microsoft.com/office/powerpoint/2010/main" val="3165799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CA58A9BE-20C6-4DBE-89CA-1C27CE3EB31E}" type="slidenum">
              <a:rPr lang="es-ES"/>
              <a:pPr>
                <a:defRPr/>
              </a:pPr>
              <a:t>‹Nº›</a:t>
            </a:fld>
            <a:endParaRPr lang="es-ES"/>
          </a:p>
        </p:txBody>
      </p:sp>
    </p:spTree>
    <p:extLst>
      <p:ext uri="{BB962C8B-B14F-4D97-AF65-F5344CB8AC3E}">
        <p14:creationId xmlns:p14="http://schemas.microsoft.com/office/powerpoint/2010/main" val="29839251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p:cNvSpPr>
            <a:spLocks noGrp="1" noChangeArrowheads="1"/>
          </p:cNvSpPr>
          <p:nvPr>
            <p:ph type="dt" sz="half" idx="10"/>
          </p:nvPr>
        </p:nvSpPr>
        <p:spPr/>
        <p:txBody>
          <a:bodyPr/>
          <a:lstStyle>
            <a:lvl1pPr>
              <a:defRPr>
                <a:cs typeface="+mn-cs"/>
              </a:defRPr>
            </a:lvl1pPr>
          </a:lstStyle>
          <a:p>
            <a:pPr>
              <a:defRPr/>
            </a:pPr>
            <a:endParaRPr lang="es-ES"/>
          </a:p>
        </p:txBody>
      </p:sp>
      <p:sp>
        <p:nvSpPr>
          <p:cNvPr id="5" name="Rectangle 10"/>
          <p:cNvSpPr>
            <a:spLocks noGrp="1" noChangeArrowheads="1"/>
          </p:cNvSpPr>
          <p:nvPr>
            <p:ph type="ftr" sz="quarter" idx="11"/>
          </p:nvPr>
        </p:nvSpPr>
        <p:spPr/>
        <p:txBody>
          <a:bodyPr/>
          <a:lstStyle>
            <a:lvl1pPr>
              <a:defRPr>
                <a:cs typeface="+mn-cs"/>
              </a:defRPr>
            </a:lvl1pPr>
          </a:lstStyle>
          <a:p>
            <a:pPr>
              <a:defRPr/>
            </a:pPr>
            <a:endParaRPr lang="es-ES"/>
          </a:p>
        </p:txBody>
      </p:sp>
      <p:sp>
        <p:nvSpPr>
          <p:cNvPr id="6" name="Rectangle 11"/>
          <p:cNvSpPr>
            <a:spLocks noGrp="1" noChangeArrowheads="1"/>
          </p:cNvSpPr>
          <p:nvPr>
            <p:ph type="sldNum" sz="quarter" idx="12"/>
          </p:nvPr>
        </p:nvSpPr>
        <p:spPr/>
        <p:txBody>
          <a:bodyPr/>
          <a:lstStyle>
            <a:lvl1pPr>
              <a:defRPr>
                <a:cs typeface="+mn-cs"/>
              </a:defRPr>
            </a:lvl1pPr>
          </a:lstStyle>
          <a:p>
            <a:pPr>
              <a:defRPr/>
            </a:pPr>
            <a:fld id="{54FEEF9C-5366-445D-AEA7-6FF86ECB5FA6}" type="slidenum">
              <a:rPr lang="es-ES"/>
              <a:pPr>
                <a:defRPr/>
              </a:pPr>
              <a:t>‹Nº›</a:t>
            </a:fld>
            <a:endParaRPr lang="es-ES"/>
          </a:p>
        </p:txBody>
      </p:sp>
    </p:spTree>
    <p:extLst>
      <p:ext uri="{BB962C8B-B14F-4D97-AF65-F5344CB8AC3E}">
        <p14:creationId xmlns:p14="http://schemas.microsoft.com/office/powerpoint/2010/main" val="37824438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78182" y="802299"/>
            <a:ext cx="5536652" cy="2541431"/>
          </a:xfrm>
        </p:spPr>
        <p:txBody>
          <a:bodyPr bIns="0" anchor="b">
            <a:normAutofit/>
          </a:bodyPr>
          <a:lstStyle>
            <a:lvl1pPr algn="l">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78182" y="3531205"/>
            <a:ext cx="5536652"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a:xfrm>
            <a:off x="2478181" y="329308"/>
            <a:ext cx="3004429" cy="309201"/>
          </a:xfrm>
        </p:spPr>
        <p:txBody>
          <a:bodyPr/>
          <a:lstStyle/>
          <a:p>
            <a:pPr>
              <a:defRPr/>
            </a:pPr>
            <a:endParaRPr lang="en-US" altLang="es-MX"/>
          </a:p>
        </p:txBody>
      </p:sp>
      <p:sp>
        <p:nvSpPr>
          <p:cNvPr id="6" name="Slide Number Placeholder 5"/>
          <p:cNvSpPr>
            <a:spLocks noGrp="1"/>
          </p:cNvSpPr>
          <p:nvPr>
            <p:ph type="sldNum" sz="quarter" idx="12"/>
          </p:nvPr>
        </p:nvSpPr>
        <p:spPr>
          <a:xfrm>
            <a:off x="1434703" y="798973"/>
            <a:ext cx="802005" cy="503578"/>
          </a:xfrm>
        </p:spPr>
        <p:txBody>
          <a:bodyPr/>
          <a:lstStyle/>
          <a:p>
            <a:pPr>
              <a:defRPr/>
            </a:pPr>
            <a:fld id="{E2025851-DB45-4AE8-A582-9D62037CD6F2}" type="slidenum">
              <a:rPr lang="en-US" altLang="es-MX" smtClean="0"/>
              <a:pPr>
                <a:defRPr/>
              </a:pPr>
              <a:t>‹Nº›</a:t>
            </a:fld>
            <a:endParaRPr lang="en-US" altLang="es-MX"/>
          </a:p>
        </p:txBody>
      </p:sp>
      <p:cxnSp>
        <p:nvCxnSpPr>
          <p:cNvPr id="8" name="Straight Connector 7"/>
          <p:cNvCxnSpPr/>
          <p:nvPr/>
        </p:nvCxnSpPr>
        <p:spPr>
          <a:xfrm>
            <a:off x="2316514" y="798973"/>
            <a:ext cx="0" cy="254475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1884260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277BCDF-9062-405D-8F08-4A5BCEFBCA2B}"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56571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image" Target="../media/image1.jpg"/><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theme" Target="../theme/theme10.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2.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6.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3.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4.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microsoft.com/office/2007/relationships/hdphoto" Target="../media/hdphoto1.wdp"/></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theme" Target="../theme/theme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theme" Target="../theme/theme9.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14732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873" b="-2873"/>
          <a:stretch/>
        </p:blipFill>
        <p:spPr>
          <a:xfrm>
            <a:off x="0" y="6163056"/>
            <a:ext cx="9144000" cy="715502"/>
          </a:xfrm>
          <a:prstGeom prst="rect">
            <a:avLst/>
          </a:prstGeom>
        </p:spPr>
      </p:pic>
      <p:sp>
        <p:nvSpPr>
          <p:cNvPr id="2" name="Title Placeholder 1"/>
          <p:cNvSpPr>
            <a:spLocks noGrp="1"/>
          </p:cNvSpPr>
          <p:nvPr>
            <p:ph type="title"/>
          </p:nvPr>
        </p:nvSpPr>
        <p:spPr>
          <a:xfrm>
            <a:off x="1535413" y="804520"/>
            <a:ext cx="6479421" cy="1049235"/>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5733"/>
            <a:ext cx="6479421"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1535413" y="329308"/>
            <a:ext cx="3942082"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pPr>
              <a:defRPr/>
            </a:pPr>
            <a:fld id="{BB0F36F3-5C20-4577-82D9-C152D81961E5}" type="slidenum">
              <a:rPr lang="en-US" altLang="es-MX" smtClean="0"/>
              <a:pPr>
                <a:defRPr/>
              </a:pPr>
              <a:t>‹Nº›</a:t>
            </a:fld>
            <a:endParaRPr lang="en-US" altLang="es-MX"/>
          </a:p>
        </p:txBody>
      </p:sp>
      <p:cxnSp>
        <p:nvCxnSpPr>
          <p:cNvPr id="12" name="Straight Connector 11"/>
          <p:cNvCxnSpPr/>
          <p:nvPr/>
        </p:nvCxnSpPr>
        <p:spPr>
          <a:xfrm>
            <a:off x="0" y="6171272"/>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3112775"/>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txStyles>
    <p:title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14732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873" b="-2873"/>
          <a:stretch/>
        </p:blipFill>
        <p:spPr>
          <a:xfrm>
            <a:off x="0" y="6163056"/>
            <a:ext cx="9144000" cy="715502"/>
          </a:xfrm>
          <a:prstGeom prst="rect">
            <a:avLst/>
          </a:prstGeom>
        </p:spPr>
      </p:pic>
      <p:sp>
        <p:nvSpPr>
          <p:cNvPr id="2" name="Title Placeholder 1"/>
          <p:cNvSpPr>
            <a:spLocks noGrp="1"/>
          </p:cNvSpPr>
          <p:nvPr>
            <p:ph type="title"/>
          </p:nvPr>
        </p:nvSpPr>
        <p:spPr>
          <a:xfrm>
            <a:off x="1535413" y="804520"/>
            <a:ext cx="6479421" cy="1049235"/>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5733"/>
            <a:ext cx="6479421"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1535413" y="329308"/>
            <a:ext cx="3942082"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pPr>
              <a:defRPr/>
            </a:pPr>
            <a:fld id="{BB0F36F3-5C20-4577-82D9-C152D81961E5}" type="slidenum">
              <a:rPr lang="en-US" altLang="es-MX" smtClean="0"/>
              <a:pPr>
                <a:defRPr/>
              </a:pPr>
              <a:t>‹Nº›</a:t>
            </a:fld>
            <a:endParaRPr lang="en-US" altLang="es-MX"/>
          </a:p>
        </p:txBody>
      </p:sp>
      <p:cxnSp>
        <p:nvCxnSpPr>
          <p:cNvPr id="12" name="Straight Connector 11"/>
          <p:cNvCxnSpPr/>
          <p:nvPr/>
        </p:nvCxnSpPr>
        <p:spPr>
          <a:xfrm>
            <a:off x="0" y="6171272"/>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0542165"/>
      </p:ext>
    </p:extLst>
  </p:cSld>
  <p:clrMap bg1="lt1" tx1="dk1" bg2="lt2" tx2="dk2" accent1="accent1" accent2="accent2" accent3="accent3" accent4="accent4" accent5="accent5" accent6="accent6" hlink="hlink" folHlink="folHlink"/>
  <p:sldLayoutIdLst>
    <p:sldLayoutId id="2147484116" r:id="rId1"/>
    <p:sldLayoutId id="2147484117" r:id="rId2"/>
    <p:sldLayoutId id="2147484118" r:id="rId3"/>
    <p:sldLayoutId id="2147484119" r:id="rId4"/>
    <p:sldLayoutId id="2147484120" r:id="rId5"/>
    <p:sldLayoutId id="2147484121" r:id="rId6"/>
    <p:sldLayoutId id="2147484122" r:id="rId7"/>
    <p:sldLayoutId id="2147484123" r:id="rId8"/>
    <p:sldLayoutId id="2147484124" r:id="rId9"/>
    <p:sldLayoutId id="2147484125" r:id="rId10"/>
    <p:sldLayoutId id="2147484126" r:id="rId11"/>
  </p:sldLayoutIdLst>
  <p:hf hdr="0" ftr="0" dt="0"/>
  <p:txStyles>
    <p:title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60098" name="Group 2"/>
          <p:cNvGrpSpPr>
            <a:grpSpLocks/>
          </p:cNvGrpSpPr>
          <p:nvPr/>
        </p:nvGrpSpPr>
        <p:grpSpPr bwMode="auto">
          <a:xfrm>
            <a:off x="457200" y="992188"/>
            <a:ext cx="8153400" cy="1600200"/>
            <a:chOff x="288" y="625"/>
            <a:chExt cx="5136" cy="1008"/>
          </a:xfrm>
        </p:grpSpPr>
        <p:sp>
          <p:nvSpPr>
            <p:cNvPr id="260099" name="Arc 3"/>
            <p:cNvSpPr>
              <a:spLocks/>
            </p:cNvSpPr>
            <p:nvPr/>
          </p:nvSpPr>
          <p:spPr bwMode="invGray">
            <a:xfrm>
              <a:off x="3595" y="625"/>
              <a:ext cx="1829" cy="1008"/>
            </a:xfrm>
            <a:custGeom>
              <a:avLst/>
              <a:gdLst>
                <a:gd name="G0" fmla="+- 312 0 0"/>
                <a:gd name="G1" fmla="+- 21600 0 0"/>
                <a:gd name="G2" fmla="+- 21600 0 0"/>
                <a:gd name="T0" fmla="*/ 300 w 21912"/>
                <a:gd name="T1" fmla="*/ 0 h 43200"/>
                <a:gd name="T2" fmla="*/ 0 w 21912"/>
                <a:gd name="T3" fmla="*/ 43198 h 43200"/>
                <a:gd name="T4" fmla="*/ 312 w 21912"/>
                <a:gd name="T5" fmla="*/ 21600 h 43200"/>
              </a:gdLst>
              <a:ahLst/>
              <a:cxnLst>
                <a:cxn ang="0">
                  <a:pos x="T0" y="T1"/>
                </a:cxn>
                <a:cxn ang="0">
                  <a:pos x="T2" y="T3"/>
                </a:cxn>
                <a:cxn ang="0">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260100" name="Arc 4"/>
            <p:cNvSpPr>
              <a:spLocks/>
            </p:cNvSpPr>
            <p:nvPr/>
          </p:nvSpPr>
          <p:spPr bwMode="invGray">
            <a:xfrm>
              <a:off x="3548" y="729"/>
              <a:ext cx="1831" cy="800"/>
            </a:xfrm>
            <a:custGeom>
              <a:avLst/>
              <a:gdLst>
                <a:gd name="G0" fmla="+- 324 0 0"/>
                <a:gd name="G1" fmla="+- 21600 0 0"/>
                <a:gd name="G2" fmla="+- 21600 0 0"/>
                <a:gd name="T0" fmla="*/ 312 w 21924"/>
                <a:gd name="T1" fmla="*/ 0 h 43200"/>
                <a:gd name="T2" fmla="*/ 0 w 21924"/>
                <a:gd name="T3" fmla="*/ 43198 h 43200"/>
                <a:gd name="T4" fmla="*/ 324 w 21924"/>
                <a:gd name="T5" fmla="*/ 21600 h 43200"/>
              </a:gdLst>
              <a:ahLst/>
              <a:cxnLst>
                <a:cxn ang="0">
                  <a:pos x="T0" y="T1"/>
                </a:cxn>
                <a:cxn ang="0">
                  <a:pos x="T2" y="T3"/>
                </a:cxn>
                <a:cxn ang="0">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260101" name="Arc 5"/>
            <p:cNvSpPr>
              <a:spLocks/>
            </p:cNvSpPr>
            <p:nvPr/>
          </p:nvSpPr>
          <p:spPr bwMode="invGray">
            <a:xfrm>
              <a:off x="3521" y="868"/>
              <a:ext cx="1830" cy="522"/>
            </a:xfrm>
            <a:custGeom>
              <a:avLst/>
              <a:gdLst>
                <a:gd name="G0" fmla="+- 325 0 0"/>
                <a:gd name="G1" fmla="+- 21600 0 0"/>
                <a:gd name="G2" fmla="+- 21600 0 0"/>
                <a:gd name="T0" fmla="*/ 313 w 21925"/>
                <a:gd name="T1" fmla="*/ 0 h 43200"/>
                <a:gd name="T2" fmla="*/ 0 w 21925"/>
                <a:gd name="T3" fmla="*/ 43198 h 43200"/>
                <a:gd name="T4" fmla="*/ 325 w 21925"/>
                <a:gd name="T5" fmla="*/ 21600 h 43200"/>
              </a:gdLst>
              <a:ahLst/>
              <a:cxnLst>
                <a:cxn ang="0">
                  <a:pos x="T0" y="T1"/>
                </a:cxn>
                <a:cxn ang="0">
                  <a:pos x="T2" y="T3"/>
                </a:cxn>
                <a:cxn ang="0">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260102"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grpSp>
      <p:sp>
        <p:nvSpPr>
          <p:cNvPr id="260103" name="Rectangle 7"/>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260104" name="Rectangle 8"/>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260105" name="Rectangle 9"/>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l">
              <a:defRPr sz="1400" i="0">
                <a:solidFill>
                  <a:schemeClr val="tx1"/>
                </a:solidFill>
                <a:latin typeface="Arial" panose="020B0604020202020204" pitchFamily="34" charset="0"/>
              </a:defRPr>
            </a:lvl1pPr>
          </a:lstStyle>
          <a:p>
            <a:endParaRPr lang="es-ES" altLang="es-MX"/>
          </a:p>
        </p:txBody>
      </p:sp>
      <p:sp>
        <p:nvSpPr>
          <p:cNvPr id="260106" name="Rectangle 10"/>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a:defRPr sz="1400" i="0">
                <a:solidFill>
                  <a:schemeClr val="tx1"/>
                </a:solidFill>
                <a:latin typeface="Arial" panose="020B0604020202020204" pitchFamily="34" charset="0"/>
              </a:defRPr>
            </a:lvl1pPr>
          </a:lstStyle>
          <a:p>
            <a:endParaRPr lang="es-ES" altLang="es-MX"/>
          </a:p>
        </p:txBody>
      </p:sp>
      <p:sp>
        <p:nvSpPr>
          <p:cNvPr id="260107" name="Rectangle 11"/>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defRPr sz="1400" i="0">
                <a:solidFill>
                  <a:schemeClr val="tx1"/>
                </a:solidFill>
                <a:latin typeface="Arial" panose="020B0604020202020204" pitchFamily="34" charset="0"/>
              </a:defRPr>
            </a:lvl1pPr>
          </a:lstStyle>
          <a:p>
            <a:fld id="{55C4EDD1-F4F3-4426-BE90-B144D12B0054}" type="slidenum">
              <a:rPr lang="es-ES" altLang="es-MX"/>
              <a:pPr/>
              <a:t>‹Nº›</a:t>
            </a:fld>
            <a:endParaRPr lang="es-ES" altLang="es-MX"/>
          </a:p>
        </p:txBody>
      </p:sp>
    </p:spTree>
    <p:extLst>
      <p:ext uri="{BB962C8B-B14F-4D97-AF65-F5344CB8AC3E}">
        <p14:creationId xmlns:p14="http://schemas.microsoft.com/office/powerpoint/2010/main" val="3861219838"/>
      </p:ext>
    </p:extLst>
  </p:cSld>
  <p:clrMap bg1="dk2" tx1="lt1" bg2="dk1" tx2="lt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r" rtl="0" fontAlgn="base">
        <a:spcBef>
          <a:spcPct val="0"/>
        </a:spcBef>
        <a:spcAft>
          <a:spcPct val="0"/>
        </a:spcAft>
        <a:defRPr sz="4400" i="1" kern="1200">
          <a:solidFill>
            <a:schemeClr val="tx2"/>
          </a:solidFill>
          <a:latin typeface="+mj-lt"/>
          <a:ea typeface="+mj-ea"/>
          <a:cs typeface="+mj-cs"/>
        </a:defRPr>
      </a:lvl1pPr>
      <a:lvl2pPr algn="r" rtl="0" fontAlgn="base">
        <a:spcBef>
          <a:spcPct val="0"/>
        </a:spcBef>
        <a:spcAft>
          <a:spcPct val="0"/>
        </a:spcAft>
        <a:defRPr sz="4400" i="1">
          <a:solidFill>
            <a:schemeClr val="tx2"/>
          </a:solidFill>
          <a:latin typeface="Times New Roman" panose="02020603050405020304" pitchFamily="18" charset="0"/>
        </a:defRPr>
      </a:lvl2pPr>
      <a:lvl3pPr algn="r" rtl="0" fontAlgn="base">
        <a:spcBef>
          <a:spcPct val="0"/>
        </a:spcBef>
        <a:spcAft>
          <a:spcPct val="0"/>
        </a:spcAft>
        <a:defRPr sz="4400" i="1">
          <a:solidFill>
            <a:schemeClr val="tx2"/>
          </a:solidFill>
          <a:latin typeface="Times New Roman" panose="02020603050405020304" pitchFamily="18" charset="0"/>
        </a:defRPr>
      </a:lvl3pPr>
      <a:lvl4pPr algn="r" rtl="0" fontAlgn="base">
        <a:spcBef>
          <a:spcPct val="0"/>
        </a:spcBef>
        <a:spcAft>
          <a:spcPct val="0"/>
        </a:spcAft>
        <a:defRPr sz="4400" i="1">
          <a:solidFill>
            <a:schemeClr val="tx2"/>
          </a:solidFill>
          <a:latin typeface="Times New Roman" panose="02020603050405020304" pitchFamily="18" charset="0"/>
        </a:defRPr>
      </a:lvl4pPr>
      <a:lvl5pPr algn="r" rtl="0" fontAlgn="base">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fontAlgn="base">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fontAlgn="base">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457200" y="992188"/>
            <a:ext cx="8153400" cy="1600200"/>
            <a:chOff x="288" y="625"/>
            <a:chExt cx="5136" cy="1008"/>
          </a:xfrm>
        </p:grpSpPr>
        <p:sp>
          <p:nvSpPr>
            <p:cNvPr id="2056" name="Arc 3"/>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2057"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2058"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eaLnBrk="1" hangingPunct="1">
                <a:defRPr/>
              </a:pPr>
              <a:endParaRPr lang="es-MX">
                <a:solidFill>
                  <a:srgbClr val="FFCC66"/>
                </a:solidFill>
                <a:cs typeface="Times New Roman" panose="02020603050405020304" pitchFamily="18" charset="0"/>
              </a:endParaRPr>
            </a:p>
          </p:txBody>
        </p:sp>
      </p:grpSp>
      <p:sp>
        <p:nvSpPr>
          <p:cNvPr id="2051" name="Rectangle 7"/>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2052" name="Rectangle 8"/>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513033" name="Rectangle 9"/>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eaLnBrk="1" hangingPunct="1">
              <a:defRPr sz="1400" i="0">
                <a:solidFill>
                  <a:srgbClr val="FFFFCC"/>
                </a:solidFill>
                <a:latin typeface="Arial" panose="020B0604020202020204" pitchFamily="34" charset="0"/>
                <a:cs typeface="Times New Roman" panose="02020603050405020304" pitchFamily="18" charset="0"/>
              </a:defRPr>
            </a:lvl1pPr>
          </a:lstStyle>
          <a:p>
            <a:pPr>
              <a:defRPr/>
            </a:pPr>
            <a:endParaRPr lang="es-ES"/>
          </a:p>
        </p:txBody>
      </p:sp>
      <p:sp>
        <p:nvSpPr>
          <p:cNvPr id="513034" name="Rectangle 10"/>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400" i="0">
                <a:solidFill>
                  <a:srgbClr val="FFFFCC"/>
                </a:solidFill>
                <a:latin typeface="Arial" panose="020B0604020202020204" pitchFamily="34" charset="0"/>
                <a:cs typeface="Times New Roman" panose="02020603050405020304" pitchFamily="18" charset="0"/>
              </a:defRPr>
            </a:lvl1pPr>
          </a:lstStyle>
          <a:p>
            <a:pPr>
              <a:defRPr/>
            </a:pPr>
            <a:endParaRPr lang="es-ES"/>
          </a:p>
        </p:txBody>
      </p:sp>
      <p:sp>
        <p:nvSpPr>
          <p:cNvPr id="513035" name="Rectangle 11"/>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400" i="0">
                <a:solidFill>
                  <a:srgbClr val="FFFFCC"/>
                </a:solidFill>
                <a:latin typeface="Arial" panose="020B0604020202020204" pitchFamily="34" charset="0"/>
                <a:cs typeface="Times New Roman" panose="02020603050405020304" pitchFamily="18" charset="0"/>
              </a:defRPr>
            </a:lvl1pPr>
          </a:lstStyle>
          <a:p>
            <a:pPr>
              <a:defRPr/>
            </a:pPr>
            <a:fld id="{876AC6B2-5850-4913-A4DA-DB7E8877D298}" type="slidenum">
              <a:rPr lang="es-ES"/>
              <a:pPr>
                <a:defRPr/>
              </a:pPr>
              <a:t>‹Nº›</a:t>
            </a:fld>
            <a:endParaRPr lang="es-ES"/>
          </a:p>
        </p:txBody>
      </p:sp>
    </p:spTree>
    <p:extLst>
      <p:ext uri="{BB962C8B-B14F-4D97-AF65-F5344CB8AC3E}">
        <p14:creationId xmlns:p14="http://schemas.microsoft.com/office/powerpoint/2010/main" val="2165429312"/>
      </p:ext>
    </p:extLst>
  </p:cSld>
  <p:clrMap bg1="dk2" tx1="lt1" bg2="dk1" tx2="lt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Lst>
  <p:txStyles>
    <p:title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1027"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Editar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s-ES" altLang="es-MX"/>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s-ES" altLang="es-MX"/>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1152A22C-6CE1-4CF2-8134-ED255D840C94}" type="slidenum">
              <a:rPr lang="es-ES" altLang="es-MX"/>
              <a:pPr>
                <a:defRPr/>
              </a:pPr>
              <a:t>‹Nº›</a:t>
            </a:fld>
            <a:endParaRPr lang="es-ES" altLang="es-MX"/>
          </a:p>
        </p:txBody>
      </p:sp>
    </p:spTree>
    <p:extLst>
      <p:ext uri="{BB962C8B-B14F-4D97-AF65-F5344CB8AC3E}">
        <p14:creationId xmlns:p14="http://schemas.microsoft.com/office/powerpoint/2010/main" val="1201100928"/>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57200" y="992188"/>
            <a:ext cx="8153400" cy="1600200"/>
            <a:chOff x="288" y="625"/>
            <a:chExt cx="5136" cy="1008"/>
          </a:xfrm>
        </p:grpSpPr>
        <p:sp>
          <p:nvSpPr>
            <p:cNvPr id="1032" name="Arc 3"/>
            <p:cNvSpPr>
              <a:spLocks/>
            </p:cNvSpPr>
            <p:nvPr/>
          </p:nvSpPr>
          <p:spPr bwMode="invGray">
            <a:xfrm>
              <a:off x="3595" y="625"/>
              <a:ext cx="1829" cy="1008"/>
            </a:xfrm>
            <a:custGeom>
              <a:avLst/>
              <a:gdLst>
                <a:gd name="T0" fmla="*/ 25 w 21912"/>
                <a:gd name="T1" fmla="*/ 0 h 43200"/>
                <a:gd name="T2" fmla="*/ 0 w 21912"/>
                <a:gd name="T3" fmla="*/ 1008 h 43200"/>
                <a:gd name="T4" fmla="*/ 26 w 21912"/>
                <a:gd name="T5" fmla="*/ 504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3" name="Arc 4"/>
            <p:cNvSpPr>
              <a:spLocks/>
            </p:cNvSpPr>
            <p:nvPr/>
          </p:nvSpPr>
          <p:spPr bwMode="invGray">
            <a:xfrm>
              <a:off x="3548" y="729"/>
              <a:ext cx="1831" cy="800"/>
            </a:xfrm>
            <a:custGeom>
              <a:avLst/>
              <a:gdLst>
                <a:gd name="T0" fmla="*/ 26 w 21924"/>
                <a:gd name="T1" fmla="*/ 0 h 43200"/>
                <a:gd name="T2" fmla="*/ 0 w 21924"/>
                <a:gd name="T3" fmla="*/ 800 h 43200"/>
                <a:gd name="T4" fmla="*/ 27 w 21924"/>
                <a:gd name="T5" fmla="*/ 40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4" name="Arc 5"/>
            <p:cNvSpPr>
              <a:spLocks/>
            </p:cNvSpPr>
            <p:nvPr/>
          </p:nvSpPr>
          <p:spPr bwMode="invGray">
            <a:xfrm>
              <a:off x="3521" y="868"/>
              <a:ext cx="1830" cy="522"/>
            </a:xfrm>
            <a:custGeom>
              <a:avLst/>
              <a:gdLst>
                <a:gd name="T0" fmla="*/ 26 w 21925"/>
                <a:gd name="T1" fmla="*/ 0 h 43200"/>
                <a:gd name="T2" fmla="*/ 0 w 21925"/>
                <a:gd name="T3" fmla="*/ 522 h 43200"/>
                <a:gd name="T4" fmla="*/ 27 w 21925"/>
                <a:gd name="T5" fmla="*/ 261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eaLnBrk="1" hangingPunct="1"/>
              <a:endParaRPr lang="es-MX" altLang="es-MX"/>
            </a:p>
          </p:txBody>
        </p:sp>
      </p:grpSp>
      <p:sp>
        <p:nvSpPr>
          <p:cNvPr id="1027" name="Rectangle 7"/>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1028" name="Rectangle 8"/>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260105" name="Rectangle 9"/>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l" eaLnBrk="1" hangingPunct="1">
              <a:defRPr sz="1400" i="0">
                <a:solidFill>
                  <a:schemeClr val="tx1"/>
                </a:solidFill>
                <a:latin typeface="Arial" panose="020B0604020202020204" pitchFamily="34" charset="0"/>
              </a:defRPr>
            </a:lvl1pPr>
          </a:lstStyle>
          <a:p>
            <a:pPr>
              <a:defRPr/>
            </a:pPr>
            <a:endParaRPr lang="es-ES" altLang="es-MX"/>
          </a:p>
        </p:txBody>
      </p:sp>
      <p:sp>
        <p:nvSpPr>
          <p:cNvPr id="260106" name="Rectangle 10"/>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400" i="0">
                <a:solidFill>
                  <a:schemeClr val="tx1"/>
                </a:solidFill>
                <a:latin typeface="Arial" panose="020B0604020202020204" pitchFamily="34" charset="0"/>
              </a:defRPr>
            </a:lvl1pPr>
          </a:lstStyle>
          <a:p>
            <a:pPr>
              <a:defRPr/>
            </a:pPr>
            <a:endParaRPr lang="es-ES" altLang="es-MX"/>
          </a:p>
        </p:txBody>
      </p:sp>
      <p:sp>
        <p:nvSpPr>
          <p:cNvPr id="260107" name="Rectangle 11"/>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400" i="0" smtClean="0">
                <a:solidFill>
                  <a:schemeClr val="tx1"/>
                </a:solidFill>
                <a:latin typeface="Arial" panose="020B0604020202020204" pitchFamily="34" charset="0"/>
              </a:defRPr>
            </a:lvl1pPr>
          </a:lstStyle>
          <a:p>
            <a:pPr>
              <a:defRPr/>
            </a:pPr>
            <a:fld id="{4CFF4B7E-5211-45EF-8901-841DE9111628}" type="slidenum">
              <a:rPr lang="es-ES" altLang="es-MX"/>
              <a:pPr>
                <a:defRPr/>
              </a:pPr>
              <a:t>‹Nº›</a:t>
            </a:fld>
            <a:endParaRPr lang="es-ES" altLang="es-MX"/>
          </a:p>
        </p:txBody>
      </p:sp>
    </p:spTree>
    <p:extLst>
      <p:ext uri="{BB962C8B-B14F-4D97-AF65-F5344CB8AC3E}">
        <p14:creationId xmlns:p14="http://schemas.microsoft.com/office/powerpoint/2010/main" val="3751576285"/>
      </p:ext>
    </p:extLst>
  </p:cSld>
  <p:clrMap bg1="dk2" tx1="lt1" bg2="dk1" tx2="lt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cs typeface="+mn-cs"/>
              </a:defRPr>
            </a:lvl1pPr>
          </a:lstStyle>
          <a:p>
            <a:pPr>
              <a:defRPr/>
            </a:pPr>
            <a:endParaRPr lang="es-ES" altLang="es-MX"/>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solidFill>
                  <a:schemeClr val="tx1"/>
                </a:solidFill>
                <a:cs typeface="+mn-cs"/>
              </a:defRPr>
            </a:lvl1pPr>
          </a:lstStyle>
          <a:p>
            <a:pPr>
              <a:defRPr/>
            </a:pPr>
            <a:endParaRPr lang="es-ES" altLang="es-MX"/>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cs typeface="+mn-cs"/>
              </a:defRPr>
            </a:lvl1pPr>
          </a:lstStyle>
          <a:p>
            <a:pPr>
              <a:defRPr/>
            </a:pPr>
            <a:fld id="{AB7D116D-D281-490F-9CB3-FF2DE4F8B465}" type="slidenum">
              <a:rPr lang="es-ES" altLang="es-MX"/>
              <a:pPr>
                <a:defRPr/>
              </a:pPr>
              <a:t>‹Nº›</a:t>
            </a:fld>
            <a:endParaRPr lang="es-ES" altLang="es-MX"/>
          </a:p>
        </p:txBody>
      </p:sp>
    </p:spTree>
    <p:extLst>
      <p:ext uri="{BB962C8B-B14F-4D97-AF65-F5344CB8AC3E}">
        <p14:creationId xmlns:p14="http://schemas.microsoft.com/office/powerpoint/2010/main" val="1721312664"/>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 id="2147484044" r:id="rId12"/>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B0F36F3-5C20-4577-82D9-C152D81961E5}" type="slidenum">
              <a:rPr lang="en-US" altLang="es-MX" smtClean="0"/>
              <a:pPr>
                <a:defRPr/>
              </a:pPr>
              <a:t>‹Nº›</a:t>
            </a:fld>
            <a:endParaRPr lang="en-US" altLang="es-MX"/>
          </a:p>
        </p:txBody>
      </p:sp>
    </p:spTree>
    <p:extLst>
      <p:ext uri="{BB962C8B-B14F-4D97-AF65-F5344CB8AC3E}">
        <p14:creationId xmlns:p14="http://schemas.microsoft.com/office/powerpoint/2010/main" val="3760789505"/>
      </p:ext>
    </p:extLst>
  </p:cSld>
  <p:clrMap bg1="lt1" tx1="dk1" bg2="lt2" tx2="dk2" accent1="accent1" accent2="accent2" accent3="accent3" accent4="accent4" accent5="accent5" accent6="accent6" hlink="hlink" folHlink="folHlink"/>
  <p:sldLayoutIdLst>
    <p:sldLayoutId id="2147484058" r:id="rId1"/>
    <p:sldLayoutId id="2147484059" r:id="rId2"/>
    <p:sldLayoutId id="2147484060" r:id="rId3"/>
    <p:sldLayoutId id="2147484061" r:id="rId4"/>
    <p:sldLayoutId id="2147484062" r:id="rId5"/>
    <p:sldLayoutId id="2147484063" r:id="rId6"/>
    <p:sldLayoutId id="2147484064" r:id="rId7"/>
    <p:sldLayoutId id="2147484065" r:id="rId8"/>
    <p:sldLayoutId id="2147484066" r:id="rId9"/>
    <p:sldLayoutId id="2147484067" r:id="rId10"/>
    <p:sldLayoutId id="214748406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57200" y="992188"/>
            <a:ext cx="8153400" cy="1600200"/>
            <a:chOff x="288" y="625"/>
            <a:chExt cx="5136" cy="1008"/>
          </a:xfrm>
        </p:grpSpPr>
        <p:sp>
          <p:nvSpPr>
            <p:cNvPr id="1032" name="Arc 3"/>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3"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4"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eaLnBrk="1" hangingPunct="1">
                <a:defRPr/>
              </a:pPr>
              <a:endParaRPr lang="es-MX"/>
            </a:p>
          </p:txBody>
        </p:sp>
      </p:grpSp>
      <p:sp>
        <p:nvSpPr>
          <p:cNvPr id="1027" name="Rectangle 7"/>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1028" name="Rectangle 8"/>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513033" name="Rectangle 9"/>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eaLnBrk="1" hangingPunct="1">
              <a:defRPr sz="1400" i="0">
                <a:solidFill>
                  <a:schemeClr val="tx1"/>
                </a:solidFill>
                <a:latin typeface="Arial" panose="020B0604020202020204" pitchFamily="34" charset="0"/>
              </a:defRPr>
            </a:lvl1pPr>
          </a:lstStyle>
          <a:p>
            <a:pPr>
              <a:defRPr/>
            </a:pPr>
            <a:endParaRPr lang="es-ES"/>
          </a:p>
        </p:txBody>
      </p:sp>
      <p:sp>
        <p:nvSpPr>
          <p:cNvPr id="513034" name="Rectangle 10"/>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400" i="0">
                <a:solidFill>
                  <a:schemeClr val="tx1"/>
                </a:solidFill>
                <a:latin typeface="Arial" panose="020B0604020202020204" pitchFamily="34" charset="0"/>
              </a:defRPr>
            </a:lvl1pPr>
          </a:lstStyle>
          <a:p>
            <a:pPr>
              <a:defRPr/>
            </a:pPr>
            <a:endParaRPr lang="es-ES"/>
          </a:p>
        </p:txBody>
      </p:sp>
      <p:sp>
        <p:nvSpPr>
          <p:cNvPr id="513035" name="Rectangle 11"/>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400" i="0">
                <a:solidFill>
                  <a:schemeClr val="tx1"/>
                </a:solidFill>
                <a:latin typeface="Arial" panose="020B0604020202020204" pitchFamily="34" charset="0"/>
              </a:defRPr>
            </a:lvl1pPr>
          </a:lstStyle>
          <a:p>
            <a:pPr>
              <a:defRPr/>
            </a:pPr>
            <a:fld id="{39412A15-E517-45B2-B7FD-F497DA1A5EB2}" type="slidenum">
              <a:rPr lang="es-ES"/>
              <a:pPr>
                <a:defRPr/>
              </a:pPr>
              <a:t>‹Nº›</a:t>
            </a:fld>
            <a:endParaRPr lang="es-ES"/>
          </a:p>
        </p:txBody>
      </p:sp>
    </p:spTree>
    <p:extLst>
      <p:ext uri="{BB962C8B-B14F-4D97-AF65-F5344CB8AC3E}">
        <p14:creationId xmlns:p14="http://schemas.microsoft.com/office/powerpoint/2010/main" val="2467113282"/>
      </p:ext>
    </p:extLst>
  </p:cSld>
  <p:clrMap bg1="dk2" tx1="lt1" bg2="dk1" tx2="lt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Lst>
  <p:txStyles>
    <p:title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457200" y="992188"/>
            <a:ext cx="8153400" cy="1600200"/>
            <a:chOff x="288" y="625"/>
            <a:chExt cx="5136" cy="1008"/>
          </a:xfrm>
        </p:grpSpPr>
        <p:sp>
          <p:nvSpPr>
            <p:cNvPr id="3080" name="Arc 3"/>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3081" name="Arc 4"/>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3082" name="Arc 5"/>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5"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400" i="1">
                  <a:solidFill>
                    <a:schemeClr val="tx2"/>
                  </a:solidFill>
                  <a:latin typeface="Times New Roman" panose="02020603050405020304" pitchFamily="18" charset="0"/>
                </a:defRPr>
              </a:lvl1pPr>
              <a:lvl2pPr marL="742950" indent="-285750">
                <a:defRPr sz="4400" i="1">
                  <a:solidFill>
                    <a:schemeClr val="tx2"/>
                  </a:solidFill>
                  <a:latin typeface="Times New Roman" panose="02020603050405020304" pitchFamily="18" charset="0"/>
                </a:defRPr>
              </a:lvl2pPr>
              <a:lvl3pPr marL="1143000" indent="-228600">
                <a:defRPr sz="4400" i="1">
                  <a:solidFill>
                    <a:schemeClr val="tx2"/>
                  </a:solidFill>
                  <a:latin typeface="Times New Roman" panose="02020603050405020304" pitchFamily="18" charset="0"/>
                </a:defRPr>
              </a:lvl3pPr>
              <a:lvl4pPr marL="1600200" indent="-228600">
                <a:defRPr sz="4400" i="1">
                  <a:solidFill>
                    <a:schemeClr val="tx2"/>
                  </a:solidFill>
                  <a:latin typeface="Times New Roman" panose="02020603050405020304" pitchFamily="18" charset="0"/>
                </a:defRPr>
              </a:lvl4pPr>
              <a:lvl5pPr marL="2057400" indent="-228600">
                <a:defRPr sz="4400" i="1">
                  <a:solidFill>
                    <a:schemeClr val="tx2"/>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2"/>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2"/>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2"/>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2"/>
                  </a:solidFill>
                  <a:latin typeface="Times New Roman" panose="02020603050405020304" pitchFamily="18" charset="0"/>
                </a:defRPr>
              </a:lvl9pPr>
            </a:lstStyle>
            <a:p>
              <a:pPr eaLnBrk="1" hangingPunct="1">
                <a:defRPr/>
              </a:pPr>
              <a:endParaRPr lang="es-MX">
                <a:solidFill>
                  <a:srgbClr val="FFCC66"/>
                </a:solidFill>
                <a:cs typeface="Times New Roman" panose="02020603050405020304" pitchFamily="18" charset="0"/>
              </a:endParaRPr>
            </a:p>
          </p:txBody>
        </p:sp>
      </p:grpSp>
      <p:sp>
        <p:nvSpPr>
          <p:cNvPr id="3075" name="Rectangle 7"/>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3076" name="Rectangle 8"/>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513033" name="Rectangle 9"/>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eaLnBrk="1" hangingPunct="1">
              <a:defRPr sz="1400" i="0">
                <a:solidFill>
                  <a:srgbClr val="FFFFCC"/>
                </a:solidFill>
                <a:latin typeface="Arial" panose="020B0604020202020204" pitchFamily="34" charset="0"/>
                <a:cs typeface="Times New Roman" panose="02020603050405020304" pitchFamily="18" charset="0"/>
              </a:defRPr>
            </a:lvl1pPr>
          </a:lstStyle>
          <a:p>
            <a:pPr>
              <a:defRPr/>
            </a:pPr>
            <a:endParaRPr lang="es-ES"/>
          </a:p>
        </p:txBody>
      </p:sp>
      <p:sp>
        <p:nvSpPr>
          <p:cNvPr id="513034" name="Rectangle 10"/>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400" i="0">
                <a:solidFill>
                  <a:srgbClr val="FFFFCC"/>
                </a:solidFill>
                <a:latin typeface="Arial" panose="020B0604020202020204" pitchFamily="34" charset="0"/>
                <a:cs typeface="Times New Roman" panose="02020603050405020304" pitchFamily="18" charset="0"/>
              </a:defRPr>
            </a:lvl1pPr>
          </a:lstStyle>
          <a:p>
            <a:pPr>
              <a:defRPr/>
            </a:pPr>
            <a:endParaRPr lang="es-ES"/>
          </a:p>
        </p:txBody>
      </p:sp>
      <p:sp>
        <p:nvSpPr>
          <p:cNvPr id="513035" name="Rectangle 11"/>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400" i="0">
                <a:solidFill>
                  <a:srgbClr val="FFFFCC"/>
                </a:solidFill>
                <a:latin typeface="Arial" panose="020B0604020202020204" pitchFamily="34" charset="0"/>
                <a:cs typeface="Times New Roman" panose="02020603050405020304" pitchFamily="18" charset="0"/>
              </a:defRPr>
            </a:lvl1pPr>
          </a:lstStyle>
          <a:p>
            <a:pPr>
              <a:defRPr/>
            </a:pPr>
            <a:fld id="{15180B63-9F20-454A-B7A1-C0ACB9FF2AD2}" type="slidenum">
              <a:rPr lang="es-ES"/>
              <a:pPr>
                <a:defRPr/>
              </a:pPr>
              <a:t>‹Nº›</a:t>
            </a:fld>
            <a:endParaRPr lang="es-ES"/>
          </a:p>
        </p:txBody>
      </p:sp>
    </p:spTree>
    <p:extLst>
      <p:ext uri="{BB962C8B-B14F-4D97-AF65-F5344CB8AC3E}">
        <p14:creationId xmlns:p14="http://schemas.microsoft.com/office/powerpoint/2010/main" val="2822076827"/>
      </p:ext>
    </p:extLst>
  </p:cSld>
  <p:clrMap bg1="dk2" tx1="lt1" bg2="dk1" tx2="lt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Lst>
  <p:txStyles>
    <p:title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galindosoria.com/eac/" TargetMode="External"/><Relationship Id="rId7" Type="http://schemas.openxmlformats.org/officeDocument/2006/relationships/hyperlink" Target="http://www.fgalindosoria.com/eac/2017/"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www.fgalindosoria.com/informaticos/investigadores/Itztli_(Horacio_Alberto)_Garcia_Salas/" TargetMode="External"/><Relationship Id="rId5" Type="http://schemas.openxmlformats.org/officeDocument/2006/relationships/hyperlink" Target="http://www.eventbrite.com/o/paola-neri-ortiz-12877179662" TargetMode="External"/><Relationship Id="rId4" Type="http://schemas.openxmlformats.org/officeDocument/2006/relationships/hyperlink" Target="http://www.fgalindosoria.com/"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www.fgalindosoria.com/informaticos/fundamentales/Kurt_Godel" TargetMode="External"/><Relationship Id="rId3" Type="http://schemas.openxmlformats.org/officeDocument/2006/relationships/hyperlink" Target="http://www.fgalindosoria.com/informaticos/pf/Jacques_Lacan" TargetMode="External"/><Relationship Id="rId7" Type="http://schemas.openxmlformats.org/officeDocument/2006/relationships/hyperlink" Target="http://www.fgalindosoria.com/informaticos/pf/Pierre_Teilhard_de_Chardin" TargetMode="External"/><Relationship Id="rId2" Type="http://schemas.openxmlformats.org/officeDocument/2006/relationships/hyperlink" Target="http://en.wikipedia.org/wiki/Santiago_Ram%C3%B3n_y_Cajal" TargetMode="External"/><Relationship Id="rId1" Type="http://schemas.openxmlformats.org/officeDocument/2006/relationships/slideLayout" Target="../slideLayouts/slideLayout17.xml"/><Relationship Id="rId6" Type="http://schemas.openxmlformats.org/officeDocument/2006/relationships/hyperlink" Target="http://es.wikipedia.org/wiki/Aleksandr_L%C3%BAriya" TargetMode="External"/><Relationship Id="rId5" Type="http://schemas.openxmlformats.org/officeDocument/2006/relationships/hyperlink" Target="http://es.wikipedia.org/wiki/Lev_Vygotski" TargetMode="External"/><Relationship Id="rId4" Type="http://schemas.openxmlformats.org/officeDocument/2006/relationships/hyperlink" Target="http://www.fgalindosoria.com/informaticos/pf/Jean_Piaget" TargetMode="Externa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1.xml.rels><?xml version="1.0" encoding="UTF-8" standalone="yes"?>
<Relationships xmlns="http://schemas.openxmlformats.org/package/2006/relationships"><Relationship Id="rId8" Type="http://schemas.openxmlformats.org/officeDocument/2006/relationships/hyperlink" Target="http://es.wikipedia.org/wiki/Oskar_Lange" TargetMode="External"/><Relationship Id="rId3" Type="http://schemas.openxmlformats.org/officeDocument/2006/relationships/hyperlink" Target="http://en.wikipedia.org/wiki/Ludwig_von_Bertalanffy" TargetMode="External"/><Relationship Id="rId7" Type="http://schemas.openxmlformats.org/officeDocument/2006/relationships/hyperlink" Target="http://www.fgalindosoria.com/informaticos/fundamentales/Arturo_Rosenblueth_Stearns/" TargetMode="External"/><Relationship Id="rId2" Type="http://schemas.openxmlformats.org/officeDocument/2006/relationships/hyperlink" Target="http://www.fgalindosoria.com/informaticos/fundamentales/Alan_Mathison_Turing" TargetMode="External"/><Relationship Id="rId1" Type="http://schemas.openxmlformats.org/officeDocument/2006/relationships/slideLayout" Target="../slideLayouts/slideLayout17.xml"/><Relationship Id="rId6" Type="http://schemas.openxmlformats.org/officeDocument/2006/relationships/hyperlink" Target="http://es.wikipedia.org/wiki/Norbert_Wiener" TargetMode="External"/><Relationship Id="rId11" Type="http://schemas.openxmlformats.org/officeDocument/2006/relationships/hyperlink" Target="http://es.wikipedia.org/wiki/Andr%C3%A9i_Kolmog%C3%B3rov" TargetMode="External"/><Relationship Id="rId5" Type="http://schemas.openxmlformats.org/officeDocument/2006/relationships/hyperlink" Target="http://en.wikipedia.org/wiki/Walter_Pitts" TargetMode="External"/><Relationship Id="rId10" Type="http://schemas.openxmlformats.org/officeDocument/2006/relationships/hyperlink" Target="http://fr.wikipedia.org/wiki/Pierre_de_Latil" TargetMode="External"/><Relationship Id="rId4" Type="http://schemas.openxmlformats.org/officeDocument/2006/relationships/hyperlink" Target="http://en.wikipedia.org/wiki/Warren_Sturgis_McCulloch" TargetMode="External"/><Relationship Id="rId9" Type="http://schemas.openxmlformats.org/officeDocument/2006/relationships/hyperlink" Target="http://es.wikipedia.org/wiki/Stafford_Beer" TargetMode="Externa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2.xml.rels><?xml version="1.0" encoding="UTF-8" standalone="yes"?>
<Relationships xmlns="http://schemas.openxmlformats.org/package/2006/relationships"><Relationship Id="rId8" Type="http://schemas.openxmlformats.org/officeDocument/2006/relationships/hyperlink" Target="http://www.fgalindosoria.com/informaticos/fundamentales/Harold_V_McIntosh/" TargetMode="External"/><Relationship Id="rId3" Type="http://schemas.openxmlformats.org/officeDocument/2006/relationships/hyperlink" Target="http://www.fgalindosoria.com/informaticos/desarrolladores/William_Grey_Walter" TargetMode="External"/><Relationship Id="rId7" Type="http://schemas.openxmlformats.org/officeDocument/2006/relationships/hyperlink" Target="http://www.fgalindosoria.com/informaticos/fundamentales/Herbert_Alexander_Simon" TargetMode="External"/><Relationship Id="rId2" Type="http://schemas.openxmlformats.org/officeDocument/2006/relationships/hyperlink" Target="http://www.fgalindosoria.com/informaticos/desarrolladores/William_Ross_Ashby" TargetMode="External"/><Relationship Id="rId1" Type="http://schemas.openxmlformats.org/officeDocument/2006/relationships/slideLayout" Target="../slideLayouts/slideLayout17.xml"/><Relationship Id="rId6" Type="http://schemas.openxmlformats.org/officeDocument/2006/relationships/hyperlink" Target="http://en.wikipedia.org/wiki/Stephen_Cole_Kleene" TargetMode="External"/><Relationship Id="rId5" Type="http://schemas.openxmlformats.org/officeDocument/2006/relationships/hyperlink" Target="http://en.wikipedia.org/wiki/John_von_Neumann" TargetMode="External"/><Relationship Id="rId10" Type="http://schemas.openxmlformats.org/officeDocument/2006/relationships/hyperlink" Target="http://es.wikipedia.org/wiki/Noam_Chomsky" TargetMode="External"/><Relationship Id="rId4" Type="http://schemas.openxmlformats.org/officeDocument/2006/relationships/hyperlink" Target="http://en.wikipedia.org/wiki/Claude_Shannon" TargetMode="External"/><Relationship Id="rId9" Type="http://schemas.openxmlformats.org/officeDocument/2006/relationships/hyperlink" Target="http://es.wikipedia.org/wiki/Pablo_Rudom%C3%ADn" TargetMode="External"/></Relationships>
</file>

<file path=ppt/slides/_rels/slide120.xml.rels><?xml version="1.0" encoding="UTF-8" standalone="yes"?>
<Relationships xmlns="http://schemas.openxmlformats.org/package/2006/relationships"><Relationship Id="rId2" Type="http://schemas.openxmlformats.org/officeDocument/2006/relationships/hyperlink" Target="http://dl.acm.org/citation.cfm?id=800551" TargetMode="External"/><Relationship Id="rId1" Type="http://schemas.openxmlformats.org/officeDocument/2006/relationships/slideLayout" Target="../slideLayouts/slideLayout92.xml"/></Relationships>
</file>

<file path=ppt/slides/_rels/slide121.xml.rels><?xml version="1.0" encoding="UTF-8" standalone="yes"?>
<Relationships xmlns="http://schemas.openxmlformats.org/package/2006/relationships"><Relationship Id="rId3" Type="http://schemas.openxmlformats.org/officeDocument/2006/relationships/hyperlink" Target="http://www.fgalindosoria.com/eac/evolucion/" TargetMode="External"/><Relationship Id="rId2" Type="http://schemas.openxmlformats.org/officeDocument/2006/relationships/notesSlide" Target="../notesSlides/notesSlide13.xml"/><Relationship Id="rId1" Type="http://schemas.openxmlformats.org/officeDocument/2006/relationships/slideLayout" Target="../slideLayouts/slideLayout92.xml"/><Relationship Id="rId5" Type="http://schemas.openxmlformats.org/officeDocument/2006/relationships/hyperlink" Target="http://www.fgalindosoria.com/eac/evolucion/evolucion_sev/evolucion_sev_a.pdf" TargetMode="External"/><Relationship Id="rId4" Type="http://schemas.openxmlformats.org/officeDocument/2006/relationships/hyperlink" Target="http://www.fgalindosoria.com/eac/evolucion/evolucion_sev/evolucion_sev.pdf" TargetMode="Externa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23.xml.rels><?xml version="1.0" encoding="UTF-8" standalone="yes"?>
<Relationships xmlns="http://schemas.openxmlformats.org/package/2006/relationships"><Relationship Id="rId8" Type="http://schemas.openxmlformats.org/officeDocument/2006/relationships/hyperlink" Target="http://www.fgalindosoria.com/linguisticamatematica/enfoque_linguistico/enfoque_linguistico.pdf" TargetMode="External"/><Relationship Id="rId3" Type="http://schemas.openxmlformats.org/officeDocument/2006/relationships/hyperlink" Target="http://www.fgalindosoria.com/eac/evolucion/" TargetMode="External"/><Relationship Id="rId7" Type="http://schemas.openxmlformats.org/officeDocument/2006/relationships/hyperlink" Target="http://www.fgalindosoria.com/linguisticamatematica/enfoque_linguistico/enfoque_linguistico.htm" TargetMode="External"/><Relationship Id="rId12" Type="http://schemas.openxmlformats.org/officeDocument/2006/relationships/hyperlink" Target="http://www.fgalindosoria.com/linguisticamatematica/programacion_dirigida_por_lenguaje/programaciondirigidaporsintaxis.doc" TargetMode="External"/><Relationship Id="rId2" Type="http://schemas.openxmlformats.org/officeDocument/2006/relationships/hyperlink" Target="http://www.fgalindosoria.com/eac/" TargetMode="External"/><Relationship Id="rId1" Type="http://schemas.openxmlformats.org/officeDocument/2006/relationships/slideLayout" Target="../slideLayouts/slideLayout92.xml"/><Relationship Id="rId6" Type="http://schemas.openxmlformats.org/officeDocument/2006/relationships/hyperlink" Target="http://www.fgalindosoria.com/ling&#252;&#237;sticamatematica/index.htm" TargetMode="External"/><Relationship Id="rId11" Type="http://schemas.openxmlformats.org/officeDocument/2006/relationships/hyperlink" Target="http://www.fgalindosoria.com/linguisticamatematica/programacion_dirigida_por_lenguaje/programaciondirigidaporsintaxis.pdf" TargetMode="External"/><Relationship Id="rId5" Type="http://schemas.openxmlformats.org/officeDocument/2006/relationships/hyperlink" Target="http://www.fgalindosoria.com/eac/evolucion/gp_a_se/generadores_programas_a_se.pdf" TargetMode="External"/><Relationship Id="rId10" Type="http://schemas.openxmlformats.org/officeDocument/2006/relationships/hyperlink" Target="http://www.fgalindosoria.com/linguisticamatematica/programacion_dirigida_por_lenguaje/programaciondirigidaporsintaxis.htm" TargetMode="External"/><Relationship Id="rId4" Type="http://schemas.openxmlformats.org/officeDocument/2006/relationships/hyperlink" Target="http://www.fgalindosoria.com/eac/evolucion/gp_a_se/generadores_programas_a_se.ppt" TargetMode="External"/><Relationship Id="rId9" Type="http://schemas.openxmlformats.org/officeDocument/2006/relationships/hyperlink" Target="http://www.fgalindosoria.com/linguisticamatematica/enfoque_linguistico/enfoque_linguistico.doc" TargetMode="Externa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3.xml"/></Relationships>
</file>

<file path=ppt/slides/_rels/slide13.xml.rels><?xml version="1.0" encoding="UTF-8" standalone="yes"?>
<Relationships xmlns="http://schemas.openxmlformats.org/package/2006/relationships"><Relationship Id="rId8" Type="http://schemas.openxmlformats.org/officeDocument/2006/relationships/hyperlink" Target="http://en.wikipedia.org/wiki/Seymour_Papert" TargetMode="External"/><Relationship Id="rId3" Type="http://schemas.openxmlformats.org/officeDocument/2006/relationships/hyperlink" Target="http://es.wikipedia.org/wiki/Jacob_D._Bekenstein" TargetMode="External"/><Relationship Id="rId7" Type="http://schemas.openxmlformats.org/officeDocument/2006/relationships/hyperlink" Target="http://es.wikipedia.org/wiki/Marvin_Minsky" TargetMode="External"/><Relationship Id="rId2" Type="http://schemas.openxmlformats.org/officeDocument/2006/relationships/hyperlink" Target="http://www.fgalindosoria.com/informaticos/fundamentales/Jose_Negrete_Martinez/" TargetMode="External"/><Relationship Id="rId1" Type="http://schemas.openxmlformats.org/officeDocument/2006/relationships/slideLayout" Target="../slideLayouts/slideLayout17.xml"/><Relationship Id="rId6" Type="http://schemas.openxmlformats.org/officeDocument/2006/relationships/hyperlink" Target="http://www.fgalindosoria.com/informaticos/fundamentales/Benoit_Mandelbrot" TargetMode="External"/><Relationship Id="rId5" Type="http://schemas.openxmlformats.org/officeDocument/2006/relationships/hyperlink" Target="http://es.wikipedia.org/wiki/Humberto_Maturana" TargetMode="External"/><Relationship Id="rId4" Type="http://schemas.openxmlformats.org/officeDocument/2006/relationships/hyperlink" Target="http://www.fgalindosoria.com/informaticos/fundamentales/Adolfo_Guzman_Arenas/" TargetMode="External"/><Relationship Id="rId9" Type="http://schemas.openxmlformats.org/officeDocument/2006/relationships/hyperlink" Target="http://www.fgalindosoria.com/informaticos/pf/" TargetMode="Externa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3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61.xml"/></Relationships>
</file>

<file path=ppt/slides/_rels/slide1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61.xml"/><Relationship Id="rId4" Type="http://schemas.microsoft.com/office/2007/relationships/hdphoto" Target="../media/hdphoto3.wdp"/></Relationships>
</file>

<file path=ppt/slides/_rels/slide13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6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61.xml"/><Relationship Id="rId4" Type="http://schemas.microsoft.com/office/2007/relationships/hdphoto" Target="../media/hdphoto3.wdp"/></Relationships>
</file>

<file path=ppt/slides/_rels/slide1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http://www.rutherfordjournal.org/images/020101-04.jpg" TargetMode="External"/><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61.xml"/><Relationship Id="rId4" Type="http://schemas.microsoft.com/office/2007/relationships/hdphoto" Target="../media/hdphoto3.wdp"/></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1.xml"/></Relationships>
</file>

<file path=ppt/slides/_rels/slide1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61.xml"/><Relationship Id="rId4" Type="http://schemas.microsoft.com/office/2007/relationships/hdphoto" Target="../media/hdphoto3.wdp"/></Relationships>
</file>

<file path=ppt/slides/_rels/slide1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61.xml"/><Relationship Id="rId4" Type="http://schemas.microsoft.com/office/2007/relationships/hdphoto" Target="../media/hdphoto3.wdp"/></Relationships>
</file>

<file path=ppt/slides/_rels/slide1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61.xml"/><Relationship Id="rId4" Type="http://schemas.microsoft.com/office/2007/relationships/hdphoto" Target="../media/hdphoto3.wdp"/></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0.xml.rels><?xml version="1.0" encoding="UTF-8" standalone="yes"?>
<Relationships xmlns="http://schemas.openxmlformats.org/package/2006/relationships"><Relationship Id="rId2" Type="http://schemas.openxmlformats.org/officeDocument/2006/relationships/hyperlink" Target="http://www.rand.org/pubs/research_memoranda/2008/RM704.pdf" TargetMode="External"/><Relationship Id="rId1" Type="http://schemas.openxmlformats.org/officeDocument/2006/relationships/slideLayout" Target="../slideLayouts/slideLayout61.xml"/></Relationships>
</file>

<file path=ppt/slides/_rels/slide161.xml.rels><?xml version="1.0" encoding="UTF-8" standalone="yes"?>
<Relationships xmlns="http://schemas.openxmlformats.org/package/2006/relationships"><Relationship Id="rId3" Type="http://schemas.openxmlformats.org/officeDocument/2006/relationships/hyperlink" Target="http://www.fgalindosoria.com/linguisticamatematica/enfoque_linguistico/enfoque_linguistico.pdf" TargetMode="External"/><Relationship Id="rId2" Type="http://schemas.openxmlformats.org/officeDocument/2006/relationships/hyperlink" Target="http://www.fgalindosoria.com/ling&#252;&#237;sticamatematica/index.htm" TargetMode="External"/><Relationship Id="rId1" Type="http://schemas.openxmlformats.org/officeDocument/2006/relationships/slideLayout" Target="../slideLayouts/slideLayout60.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73.xml.rels><?xml version="1.0" encoding="UTF-8" standalone="yes"?>
<Relationships xmlns="http://schemas.openxmlformats.org/package/2006/relationships"><Relationship Id="rId2" Type="http://schemas.openxmlformats.org/officeDocument/2006/relationships/hyperlink" Target="http://www.fgalindosoria.com/ling&#252;&#237;sticamatematica/index.htm" TargetMode="External"/><Relationship Id="rId1" Type="http://schemas.openxmlformats.org/officeDocument/2006/relationships/slideLayout" Target="../slideLayouts/slideLayout61.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78.xml.rels><?xml version="1.0" encoding="UTF-8" standalone="yes"?>
<Relationships xmlns="http://schemas.openxmlformats.org/package/2006/relationships"><Relationship Id="rId2" Type="http://schemas.openxmlformats.org/officeDocument/2006/relationships/hyperlink" Target="http://www.fgalindosoria.com/linguisticamatematica/propiedades_matematicas_sistemas_linguisticos/prop_mate_sistemas_linguisticos.pdf" TargetMode="External"/><Relationship Id="rId1" Type="http://schemas.openxmlformats.org/officeDocument/2006/relationships/slideLayout" Target="../slideLayouts/slideLayout60.xml"/></Relationships>
</file>

<file path=ppt/slides/_rels/slide179.xml.rels><?xml version="1.0" encoding="UTF-8" standalone="yes"?>
<Relationships xmlns="http://schemas.openxmlformats.org/package/2006/relationships"><Relationship Id="rId2" Type="http://schemas.openxmlformats.org/officeDocument/2006/relationships/hyperlink" Target="http://www.fgalindosoria.com/linguisticamatematica/propiedades_matematicas_sistemas_linguisticos/prop_mate_sistemas_linguisticos.pdf" TargetMode="External"/><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82.xml.rels><?xml version="1.0" encoding="UTF-8" standalone="yes"?>
<Relationships xmlns="http://schemas.openxmlformats.org/package/2006/relationships"><Relationship Id="rId2" Type="http://schemas.openxmlformats.org/officeDocument/2006/relationships/hyperlink" Target="http://www.fgalindosoria.com/linguisticamatematica/propiedades_matematicas_sistemas_linguisticos/prop_mate_sistemas_linguisticos.pdf" TargetMode="External"/><Relationship Id="rId1" Type="http://schemas.openxmlformats.org/officeDocument/2006/relationships/slideLayout" Target="../slideLayouts/slideLayout60.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84.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gif"/><Relationship Id="rId1" Type="http://schemas.openxmlformats.org/officeDocument/2006/relationships/slideLayout" Target="../slideLayouts/slideLayout61.xml"/><Relationship Id="rId6" Type="http://schemas.openxmlformats.org/officeDocument/2006/relationships/hyperlink" Target="http://www.fgalindosoria.com/informaticos/investigadores/Jesus_Manuel_Olivares_Ceja/serc/serc_tesis_jesus_olivares.pdf" TargetMode="External"/><Relationship Id="rId5" Type="http://schemas.openxmlformats.org/officeDocument/2006/relationships/hyperlink" Target="http://www.fgalindosoria.com/eac/evolucion/libro_sistemas_evolutivos/VII6-SER.pdf" TargetMode="External"/><Relationship Id="rId4" Type="http://schemas.openxmlformats.org/officeDocument/2006/relationships/image" Target="../media/image19.gif"/></Relationships>
</file>

<file path=ppt/slides/_rels/slide185.xml.rels><?xml version="1.0" encoding="UTF-8" standalone="yes"?>
<Relationships xmlns="http://schemas.openxmlformats.org/package/2006/relationships"><Relationship Id="rId2" Type="http://schemas.openxmlformats.org/officeDocument/2006/relationships/hyperlink" Target="http://www.fgalindosoria.com/informaticos/investigadores/Jesus_Manuel_Olivares_Ceja/serc/serc_tesis_jesus_olivares.pdf" TargetMode="External"/><Relationship Id="rId1" Type="http://schemas.openxmlformats.org/officeDocument/2006/relationships/slideLayout" Target="../slideLayouts/slideLayout6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2" Type="http://schemas.openxmlformats.org/officeDocument/2006/relationships/hyperlink" Target="http://www.fgalindosoria.com/eac/evolucion/mev/" TargetMode="External"/><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fgalindosoria.com/eac/"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fgalindosoria.com/linguisticamatematica/" TargetMode="External"/><Relationship Id="rId2" Type="http://schemas.openxmlformats.org/officeDocument/2006/relationships/hyperlink" Target="http://www.fgalindosoria.com/icu/" TargetMode="External"/><Relationship Id="rId1" Type="http://schemas.openxmlformats.org/officeDocument/2006/relationships/slideLayout" Target="../slideLayouts/slideLayout18.xml"/><Relationship Id="rId4" Type="http://schemas.openxmlformats.org/officeDocument/2006/relationships/hyperlink" Target="http://www.fgalindosoria.com/linguisticamatematica" TargetMode="Externa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2" Type="http://schemas.openxmlformats.org/officeDocument/2006/relationships/hyperlink" Target="http://www.fgalindosoria.com/eac/evolucion/mev/" TargetMode="External"/><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3" Type="http://schemas.openxmlformats.org/officeDocument/2006/relationships/hyperlink" Target="http://www.fgalindosoria.com/informaticos/investigadores/Itztli/secm/aplicacion_sev_composicion_musical.pdf" TargetMode="External"/><Relationship Id="rId7" Type="http://schemas.openxmlformats.org/officeDocument/2006/relationships/hyperlink" Target="http://www.fgalindosoria.com/eac/evolucion/mev/" TargetMode="External"/><Relationship Id="rId2" Type="http://schemas.openxmlformats.org/officeDocument/2006/relationships/hyperlink" Target="http://www.gelbukh.com/thesis/Horacio%20Alberto%20Garcia%20Salas%20-%20PhD.pdf" TargetMode="External"/><Relationship Id="rId1" Type="http://schemas.openxmlformats.org/officeDocument/2006/relationships/slideLayout" Target="../slideLayouts/slideLayout7.xml"/><Relationship Id="rId6" Type="http://schemas.openxmlformats.org/officeDocument/2006/relationships/hyperlink" Target="http://www.fgalindosoria.com/linguisticamatematica/sistema_de_mimetismo_basado_en_gramaticas/index.htm" TargetMode="External"/><Relationship Id="rId5" Type="http://schemas.openxmlformats.org/officeDocument/2006/relationships/hyperlink" Target="http://www.fgalindosoria.com/informaticos/investigadores/Paola_Neri_Ortiz/bichosevolutivos/TT1doc.htm" TargetMode="External"/><Relationship Id="rId4" Type="http://schemas.openxmlformats.org/officeDocument/2006/relationships/hyperlink" Target="http://www.fgalindosoria.com/eac/evolucion/espertcom/" TargetMode="Externa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3" Type="http://schemas.openxmlformats.org/officeDocument/2006/relationships/hyperlink" Target="http://www.fgalindosoria.com/transfinitoydinamicadimensional/" TargetMode="External"/><Relationship Id="rId2" Type="http://schemas.openxmlformats.org/officeDocument/2006/relationships/hyperlink" Target="http://www.fgalindosoria.com/eac/evolucion/mev/" TargetMode="External"/><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3" Type="http://schemas.openxmlformats.org/officeDocument/2006/relationships/hyperlink" Target="http://www.fgalindosoria.com/eac/evolucion/mev/" TargetMode="External"/><Relationship Id="rId2" Type="http://schemas.openxmlformats.org/officeDocument/2006/relationships/hyperlink" Target="http://www.fgalindosoria.com/transfinitoydinamicadimensional/" TargetMode="External"/><Relationship Id="rId1" Type="http://schemas.openxmlformats.org/officeDocument/2006/relationships/slideLayout" Target="../slideLayouts/slideLayout38.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2" Type="http://schemas.openxmlformats.org/officeDocument/2006/relationships/hyperlink" Target="http://www.fgalindosoria.com/eac/evolucion/libro_sistemas_evolutivos/VII1-RCO.pdf" TargetMode="External"/><Relationship Id="rId1" Type="http://schemas.openxmlformats.org/officeDocument/2006/relationships/slideLayout" Target="../slideLayouts/slideLayout49.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32.xml.rels><?xml version="1.0" encoding="UTF-8" standalone="yes"?>
<Relationships xmlns="http://schemas.openxmlformats.org/package/2006/relationships"><Relationship Id="rId2" Type="http://schemas.openxmlformats.org/officeDocument/2006/relationships/hyperlink" Target="http://www.fgalindosoria.com/eac/evolucion/mev/" TargetMode="External"/><Relationship Id="rId1" Type="http://schemas.openxmlformats.org/officeDocument/2006/relationships/slideLayout" Target="../slideLayouts/slideLayout39.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3.xml"/></Relationships>
</file>

<file path=ppt/slides/_rels/slide236.xml.rels><?xml version="1.0" encoding="UTF-8" standalone="yes"?>
<Relationships xmlns="http://schemas.openxmlformats.org/package/2006/relationships"><Relationship Id="rId8" Type="http://schemas.openxmlformats.org/officeDocument/2006/relationships/hyperlink" Target="https://es.wikipedia.org/wiki/Operaci%C3%B3n_matem%C3%A1tica" TargetMode="External"/><Relationship Id="rId13" Type="http://schemas.openxmlformats.org/officeDocument/2006/relationships/hyperlink" Target="https://es.wikipedia.org/wiki/Operador" TargetMode="External"/><Relationship Id="rId3" Type="http://schemas.openxmlformats.org/officeDocument/2006/relationships/image" Target="../media/image21.png"/><Relationship Id="rId7" Type="http://schemas.openxmlformats.org/officeDocument/2006/relationships/hyperlink" Target="https://es.wikipedia.org/wiki/S%C3%ADmbolo_matem%C3%A1tico" TargetMode="External"/><Relationship Id="rId12" Type="http://schemas.openxmlformats.org/officeDocument/2006/relationships/hyperlink" Target="https://es.wikipedia.org/wiki/Vector_(espacio_eucl%C3%ADdeo)" TargetMode="External"/><Relationship Id="rId2" Type="http://schemas.openxmlformats.org/officeDocument/2006/relationships/notesSlide" Target="../notesSlides/notesSlide25.xml"/><Relationship Id="rId1" Type="http://schemas.openxmlformats.org/officeDocument/2006/relationships/slideLayout" Target="../slideLayouts/slideLayout73.xml"/><Relationship Id="rId6" Type="http://schemas.openxmlformats.org/officeDocument/2006/relationships/hyperlink" Target="https://es.wikipedia.org/wiki/Matem%C3%A1ticas" TargetMode="External"/><Relationship Id="rId11" Type="http://schemas.openxmlformats.org/officeDocument/2006/relationships/hyperlink" Target="https://es.wikipedia.org/wiki/Funci%C3%B3n_(matem%C3%A1ticas)" TargetMode="External"/><Relationship Id="rId5" Type="http://schemas.openxmlformats.org/officeDocument/2006/relationships/hyperlink" Target="http://profe-alexz.blogspot.mx/2010/05/operadores-matematicos-ejercicios.html" TargetMode="External"/><Relationship Id="rId10" Type="http://schemas.openxmlformats.org/officeDocument/2006/relationships/hyperlink" Target="https://es.wikipedia.org/wiki/N%C3%BAmero" TargetMode="External"/><Relationship Id="rId4" Type="http://schemas.openxmlformats.org/officeDocument/2006/relationships/hyperlink" Target="http://matematica.carpetapedagogica.com/2012/04/operadores-matematicos.html" TargetMode="External"/><Relationship Id="rId9" Type="http://schemas.openxmlformats.org/officeDocument/2006/relationships/hyperlink" Target="https://es.wikipedia.org/wiki/Operando" TargetMode="External"/><Relationship Id="rId14" Type="http://schemas.openxmlformats.org/officeDocument/2006/relationships/image" Target="../media/image20.png"/></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3.xml"/></Relationships>
</file>

<file path=ppt/slides/_rels/slide2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3.xml"/></Relationships>
</file>

<file path=ppt/slides/_rels/slide2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3.xml"/></Relationships>
</file>

<file path=ppt/slides/_rels/slide2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3.xml"/></Relationships>
</file>

<file path=ppt/slides/_rels/slide2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3.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3.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3" Type="http://schemas.openxmlformats.org/officeDocument/2006/relationships/hyperlink" Target="http://www.fgalindosoria.com/eac/evolucion/" TargetMode="External"/><Relationship Id="rId2" Type="http://schemas.openxmlformats.org/officeDocument/2006/relationships/hyperlink" Target="http://www.fgalindosoria.com/eac/" TargetMode="External"/><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8" Type="http://schemas.openxmlformats.org/officeDocument/2006/relationships/hyperlink" Target="mailto:itztzin@gmail.com" TargetMode="External"/><Relationship Id="rId3" Type="http://schemas.openxmlformats.org/officeDocument/2006/relationships/hyperlink" Target="http://www.fgalindosoria.com/seac2017/" TargetMode="External"/><Relationship Id="rId7" Type="http://schemas.openxmlformats.org/officeDocument/2006/relationships/hyperlink" Target="http://www.eventbrite.com/o/paola-neri-ortiz-12877179662" TargetMode="External"/><Relationship Id="rId2" Type="http://schemas.openxmlformats.org/officeDocument/2006/relationships/hyperlink" Target="http://www.fgalindosoria.com/eac/" TargetMode="External"/><Relationship Id="rId1" Type="http://schemas.openxmlformats.org/officeDocument/2006/relationships/slideLayout" Target="../slideLayouts/slideLayout104.xml"/><Relationship Id="rId6" Type="http://schemas.openxmlformats.org/officeDocument/2006/relationships/hyperlink" Target="mailto:paolaneriortiz@yahoo.com" TargetMode="External"/><Relationship Id="rId5" Type="http://schemas.openxmlformats.org/officeDocument/2006/relationships/hyperlink" Target="http://www.fgalindosoria.com/" TargetMode="External"/><Relationship Id="rId4" Type="http://schemas.openxmlformats.org/officeDocument/2006/relationships/hyperlink" Target="http://www.fgalindosoria.com/eac/2017/" TargetMode="External"/><Relationship Id="rId9" Type="http://schemas.openxmlformats.org/officeDocument/2006/relationships/hyperlink" Target="http://www.fgalindosoria.com/informaticos/investigadores/Itztli_(Horacio_Alberto)_Garcia_Salas/" TargetMode="External"/></Relationships>
</file>

<file path=ppt/slides/_rels/slide253.xml.rels><?xml version="1.0" encoding="UTF-8" standalone="yes"?>
<Relationships xmlns="http://schemas.openxmlformats.org/package/2006/relationships"><Relationship Id="rId2" Type="http://schemas.openxmlformats.org/officeDocument/2006/relationships/hyperlink" Target="http://www.fgalindosoria.com/eac/evolucion/" TargetMode="External"/><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8.xml.rels><?xml version="1.0" encoding="UTF-8" standalone="yes"?>
<Relationships xmlns="http://schemas.openxmlformats.org/package/2006/relationships"><Relationship Id="rId2" Type="http://schemas.openxmlformats.org/officeDocument/2006/relationships/hyperlink" Target="http://en.wikipedia.org/wiki/Ludwig_von_Bertalanffy" TargetMode="External"/><Relationship Id="rId1" Type="http://schemas.openxmlformats.org/officeDocument/2006/relationships/slideLayout" Target="../slideLayouts/slideLayout18.xml"/></Relationships>
</file>

<file path=ppt/slides/_rels/slide269.xml.rels><?xml version="1.0" encoding="UTF-8" standalone="yes"?>
<Relationships xmlns="http://schemas.openxmlformats.org/package/2006/relationships"><Relationship Id="rId3" Type="http://schemas.openxmlformats.org/officeDocument/2006/relationships/hyperlink" Target="http://es.wikipedia.org/wiki/Inteligencia" TargetMode="External"/><Relationship Id="rId2" Type="http://schemas.openxmlformats.org/officeDocument/2006/relationships/hyperlink" Target="http://es.wikipedia.org/wiki/Jean_Piaget" TargetMode="External"/><Relationship Id="rId1" Type="http://schemas.openxmlformats.org/officeDocument/2006/relationships/slideLayout" Target="../slideLayouts/slideLayout18.xml"/><Relationship Id="rId6" Type="http://schemas.openxmlformats.org/officeDocument/2006/relationships/hyperlink" Target="http://es.wikipedia.org/wiki/Teor%C3%ADa_Constructivista_del_Aprendizaje" TargetMode="External"/><Relationship Id="rId5" Type="http://schemas.openxmlformats.org/officeDocument/2006/relationships/hyperlink" Target="http://es.wikipedia.org/wiki/Acomodaci%C3%B3n" TargetMode="External"/><Relationship Id="rId4" Type="http://schemas.openxmlformats.org/officeDocument/2006/relationships/hyperlink" Target="http://es.wikipedia.org/wiki/Asimilaci%C3%B3n_(psicolog%C3%ADa)"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www.fgalindosoria.com/informatica/properties/symmetry/fractal_symmetry.htm#Benfords_law" TargetMode="External"/><Relationship Id="rId13" Type="http://schemas.openxmlformats.org/officeDocument/2006/relationships/hyperlink" Target="http://www.fgalindosoria.com/informatica/properties/symmetry/fractal_space_time.htm" TargetMode="External"/><Relationship Id="rId3" Type="http://schemas.openxmlformats.org/officeDocument/2006/relationships/hyperlink" Target="http://www.fgalindosoria.com/informatica/properties/symmetry/symmetry_invariance_groups.htm" TargetMode="External"/><Relationship Id="rId7" Type="http://schemas.openxmlformats.org/officeDocument/2006/relationships/hyperlink" Target="http://www.fgalindosoria.com/informatica/properties/symmetry/fractal_symmetry.htm#Zipfs_law" TargetMode="External"/><Relationship Id="rId12" Type="http://schemas.openxmlformats.org/officeDocument/2006/relationships/hyperlink" Target="http://www.fgalindosoria.com/informatica/properties/symmetry/fractal_symmetry.htm#Invariancia_de_Escala" TargetMode="External"/><Relationship Id="rId2" Type="http://schemas.openxmlformats.org/officeDocument/2006/relationships/hyperlink" Target="http://www.fgalindosoria.com/informatica/properties/symmetry/" TargetMode="External"/><Relationship Id="rId1" Type="http://schemas.openxmlformats.org/officeDocument/2006/relationships/slideLayout" Target="../slideLayouts/slideLayout50.xml"/><Relationship Id="rId6" Type="http://schemas.openxmlformats.org/officeDocument/2006/relationships/hyperlink" Target="http://www.fgalindosoria.com/informatica/properties/symmetry/fractal_symmetry.htm#Ecuacion_de_la_Naturaleza" TargetMode="External"/><Relationship Id="rId11" Type="http://schemas.openxmlformats.org/officeDocument/2006/relationships/hyperlink" Target="http://www.fgalindosoria.com/informatica/properties/symmetry/fractal_symmetry.htm#Ondas_de_Elliott" TargetMode="External"/><Relationship Id="rId5" Type="http://schemas.openxmlformats.org/officeDocument/2006/relationships/hyperlink" Target="http://www.fgalindosoria.com/informatica/properties/symmetry/fractal_symmetry.htm#Similarity" TargetMode="External"/><Relationship Id="rId15" Type="http://schemas.openxmlformats.org/officeDocument/2006/relationships/hyperlink" Target="http://www.fgalindosoria.com/informatica/properties/symmetry/symmetric_music.htm" TargetMode="External"/><Relationship Id="rId10" Type="http://schemas.openxmlformats.org/officeDocument/2006/relationships/hyperlink" Target="http://www.fgalindosoria.com/informatica/properties/symmetry/fractal_symmetry.htm#Long_Tail" TargetMode="External"/><Relationship Id="rId4" Type="http://schemas.openxmlformats.org/officeDocument/2006/relationships/hyperlink" Target="http://www.fgalindosoria.com/informatica/properties/symmetry/fractal_symmetry.htm" TargetMode="External"/><Relationship Id="rId9" Type="http://schemas.openxmlformats.org/officeDocument/2006/relationships/hyperlink" Target="http://www.fgalindosoria.com/informatica/properties/symmetry/fractal_symmetry.htm#Sucesion_de_Farey" TargetMode="External"/><Relationship Id="rId14" Type="http://schemas.openxmlformats.org/officeDocument/2006/relationships/hyperlink" Target="http://www.fgalindosoria.com/informatica/properties/symmetry/gauge_invariance.htm" TargetMode="External"/></Relationships>
</file>

<file path=ppt/slides/_rels/slide270.xml.rels><?xml version="1.0" encoding="UTF-8" standalone="yes"?>
<Relationships xmlns="http://schemas.openxmlformats.org/package/2006/relationships"><Relationship Id="rId3" Type="http://schemas.openxmlformats.org/officeDocument/2006/relationships/hyperlink" Target="http://es.wikipedia.org/wiki/Psicolog%C3%ADa" TargetMode="External"/><Relationship Id="rId7" Type="http://schemas.openxmlformats.org/officeDocument/2006/relationships/hyperlink" Target="http://es.wikipedia.org/wiki/Acomodaci%C3%B3n" TargetMode="External"/><Relationship Id="rId2" Type="http://schemas.openxmlformats.org/officeDocument/2006/relationships/hyperlink" Target="http://es.wikipedia.org/wiki/Asimilaci%C3%B3n" TargetMode="External"/><Relationship Id="rId1" Type="http://schemas.openxmlformats.org/officeDocument/2006/relationships/slideLayout" Target="../slideLayouts/slideLayout18.xml"/><Relationship Id="rId6" Type="http://schemas.openxmlformats.org/officeDocument/2006/relationships/hyperlink" Target="http://es.wikipedia.org/w/index.php?title=Funciones_cognitivas&amp;action=edit&amp;redlink=1" TargetMode="External"/><Relationship Id="rId5" Type="http://schemas.openxmlformats.org/officeDocument/2006/relationships/hyperlink" Target="http://es.wikipedia.org/wiki/Asimilaci%C3%B3n_(psicolog%C3%ADa" TargetMode="External"/><Relationship Id="rId4" Type="http://schemas.openxmlformats.org/officeDocument/2006/relationships/hyperlink" Target="http://es.wikipedia.org/wiki/Jean_Piaget" TargetMode="External"/></Relationships>
</file>

<file path=ppt/slides/_rels/slide271.xml.rels><?xml version="1.0" encoding="UTF-8" standalone="yes"?>
<Relationships xmlns="http://schemas.openxmlformats.org/package/2006/relationships"><Relationship Id="rId2" Type="http://schemas.openxmlformats.org/officeDocument/2006/relationships/hyperlink" Target="http://es.wikipedia.org/wiki/Noam_Chomsky" TargetMode="External"/><Relationship Id="rId1" Type="http://schemas.openxmlformats.org/officeDocument/2006/relationships/slideLayout" Target="../slideLayouts/slideLayout18.xml"/></Relationships>
</file>

<file path=ppt/slides/_rels/slide272.xml.rels><?xml version="1.0" encoding="UTF-8" standalone="yes"?>
<Relationships xmlns="http://schemas.openxmlformats.org/package/2006/relationships"><Relationship Id="rId3" Type="http://schemas.openxmlformats.org/officeDocument/2006/relationships/hyperlink" Target="http://es.wikipedia.org/wiki/Noam_Chomsky" TargetMode="External"/><Relationship Id="rId2" Type="http://schemas.openxmlformats.org/officeDocument/2006/relationships/hyperlink" Target="http://en.wikipedia.org/wiki/Ludwig_von_Bertalanffy" TargetMode="External"/><Relationship Id="rId1" Type="http://schemas.openxmlformats.org/officeDocument/2006/relationships/slideLayout" Target="../slideLayouts/slideLayout18.xml"/><Relationship Id="rId6" Type="http://schemas.openxmlformats.org/officeDocument/2006/relationships/hyperlink" Target="http://es.wikipedia.org/wiki/Acomodaci%C3%B3n" TargetMode="External"/><Relationship Id="rId5" Type="http://schemas.openxmlformats.org/officeDocument/2006/relationships/hyperlink" Target="http://es.wikipedia.org/wiki/Asimilaci%C3%B3n_(psicolog%C3%ADa)" TargetMode="External"/><Relationship Id="rId4" Type="http://schemas.openxmlformats.org/officeDocument/2006/relationships/hyperlink" Target="http://es.wikipedia.org/wiki/Jean_Piaget" TargetMode="Externa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7.xml.rels><?xml version="1.0" encoding="UTF-8" standalone="yes"?>
<Relationships xmlns="http://schemas.openxmlformats.org/package/2006/relationships"><Relationship Id="rId3" Type="http://schemas.openxmlformats.org/officeDocument/2006/relationships/hyperlink" Target="http://es.wikipedia.org/wiki/Inteligencia" TargetMode="External"/><Relationship Id="rId2" Type="http://schemas.openxmlformats.org/officeDocument/2006/relationships/hyperlink" Target="http://es.wikipedia.org/wiki/Jean_Piaget" TargetMode="External"/><Relationship Id="rId1" Type="http://schemas.openxmlformats.org/officeDocument/2006/relationships/slideLayout" Target="../slideLayouts/slideLayout18.xml"/><Relationship Id="rId6" Type="http://schemas.openxmlformats.org/officeDocument/2006/relationships/hyperlink" Target="http://es.wikipedia.org/wiki/Teor%C3%ADa_Constructivista_del_Aprendizaje" TargetMode="External"/><Relationship Id="rId5" Type="http://schemas.openxmlformats.org/officeDocument/2006/relationships/hyperlink" Target="http://es.wikipedia.org/wiki/Acomodaci%C3%B3n" TargetMode="External"/><Relationship Id="rId4" Type="http://schemas.openxmlformats.org/officeDocument/2006/relationships/hyperlink" Target="http://es.wikipedia.org/wiki/Asimilaci%C3%B3n_(psicolog%C3%ADa)" TargetMode="External"/></Relationships>
</file>

<file path=ppt/slides/_rels/slide278.xml.rels><?xml version="1.0" encoding="UTF-8" standalone="yes"?>
<Relationships xmlns="http://schemas.openxmlformats.org/package/2006/relationships"><Relationship Id="rId3" Type="http://schemas.openxmlformats.org/officeDocument/2006/relationships/hyperlink" Target="http://es.wikipedia.org/wiki/Psicolog%C3%ADa" TargetMode="External"/><Relationship Id="rId7" Type="http://schemas.openxmlformats.org/officeDocument/2006/relationships/hyperlink" Target="http://es.wikipedia.org/wiki/Acomodaci%C3%B3n" TargetMode="External"/><Relationship Id="rId2" Type="http://schemas.openxmlformats.org/officeDocument/2006/relationships/hyperlink" Target="http://es.wikipedia.org/wiki/Asimilaci%C3%B3n" TargetMode="External"/><Relationship Id="rId1" Type="http://schemas.openxmlformats.org/officeDocument/2006/relationships/slideLayout" Target="../slideLayouts/slideLayout18.xml"/><Relationship Id="rId6" Type="http://schemas.openxmlformats.org/officeDocument/2006/relationships/hyperlink" Target="http://es.wikipedia.org/w/index.php?title=Funciones_cognitivas&amp;action=edit&amp;redlink=1" TargetMode="External"/><Relationship Id="rId5" Type="http://schemas.openxmlformats.org/officeDocument/2006/relationships/hyperlink" Target="http://es.wikipedia.org/wiki/Asimilaci%C3%B3n_(psicolog%C3%ADa" TargetMode="External"/><Relationship Id="rId4" Type="http://schemas.openxmlformats.org/officeDocument/2006/relationships/hyperlink" Target="http://es.wikipedia.org/wiki/Jean_Piaget" TargetMode="Externa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8.xml.rels><?xml version="1.0" encoding="UTF-8" standalone="yes"?>
<Relationships xmlns="http://schemas.openxmlformats.org/package/2006/relationships"><Relationship Id="rId3" Type="http://schemas.openxmlformats.org/officeDocument/2006/relationships/hyperlink" Target="http://es.wikipedia.org/wiki/Teorema_de_Noether" TargetMode="External"/><Relationship Id="rId2" Type="http://schemas.openxmlformats.org/officeDocument/2006/relationships/hyperlink" Target="http://bloxito.blogalia.com/historias/35856" TargetMode="External"/><Relationship Id="rId1" Type="http://schemas.openxmlformats.org/officeDocument/2006/relationships/slideLayout" Target="../slideLayouts/slideLayout50.xml"/><Relationship Id="rId4" Type="http://schemas.openxmlformats.org/officeDocument/2006/relationships/hyperlink" Target="http://www.fgalindosoria.com/informatica/fundamentals/noether/"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hyperlink" Target="http://www.fgalindosoria.com/eac/evolucion/evolucion_sev/evolucion_sev_a.pdf" TargetMode="External"/><Relationship Id="rId2" Type="http://schemas.openxmlformats.org/officeDocument/2006/relationships/hyperlink" Target="http://www.fgalindosoria.com/eac/evolucion/evolucion_sev/evolucion_sev.pdf" TargetMode="External"/><Relationship Id="rId1" Type="http://schemas.openxmlformats.org/officeDocument/2006/relationships/slideLayout" Target="../slideLayouts/slideLayout7.xml"/><Relationship Id="rId4" Type="http://schemas.openxmlformats.org/officeDocument/2006/relationships/hyperlink" Target="http://www.fgalindosoria.com/eac/evolucion/" TargetMode="External"/></Relationships>
</file>

<file path=ppt/slides/_rels/slide30.xml.rels><?xml version="1.0" encoding="UTF-8" standalone="yes"?>
<Relationships xmlns="http://schemas.openxmlformats.org/package/2006/relationships"><Relationship Id="rId8" Type="http://schemas.openxmlformats.org/officeDocument/2006/relationships/hyperlink" Target="http://en.wikipedia.org/wiki/Philosophy" TargetMode="External"/><Relationship Id="rId3" Type="http://schemas.openxmlformats.org/officeDocument/2006/relationships/image" Target="http://upload.wikimedia.org/wikipedia/commons/thumb/b/b7/Cognitive_science_heptagram.svg/300px-Cognitive_science_heptagram.svg.png" TargetMode="External"/><Relationship Id="rId7" Type="http://schemas.openxmlformats.org/officeDocument/2006/relationships/hyperlink" Target="http://en.wikipedia.org/wiki/Artificial_Intelligence" TargetMode="External"/><Relationship Id="rId12" Type="http://schemas.openxmlformats.org/officeDocument/2006/relationships/hyperlink" Target="http://es.wikipedia.org/wiki/Ciencia_cognitiva" TargetMode="External"/><Relationship Id="rId2" Type="http://schemas.openxmlformats.org/officeDocument/2006/relationships/image" Target="../media/image7.png"/><Relationship Id="rId1" Type="http://schemas.openxmlformats.org/officeDocument/2006/relationships/slideLayout" Target="../slideLayouts/slideLayout50.xml"/><Relationship Id="rId6" Type="http://schemas.openxmlformats.org/officeDocument/2006/relationships/hyperlink" Target="http://en.wikipedia.org/wiki/Neuroscience" TargetMode="External"/><Relationship Id="rId11" Type="http://schemas.openxmlformats.org/officeDocument/2006/relationships/hyperlink" Target="http://en.wikipedia.org/wiki/Cognitive_scientist" TargetMode="External"/><Relationship Id="rId5" Type="http://schemas.openxmlformats.org/officeDocument/2006/relationships/hyperlink" Target="http://en.wikipedia.org/wiki/Education" TargetMode="External"/><Relationship Id="rId10" Type="http://schemas.openxmlformats.org/officeDocument/2006/relationships/hyperlink" Target="http://en.wikipedia.org/wiki/Psychology" TargetMode="External"/><Relationship Id="rId4" Type="http://schemas.openxmlformats.org/officeDocument/2006/relationships/hyperlink" Target="http://en.wikipedia.org/wiki/Linguistics" TargetMode="External"/><Relationship Id="rId9" Type="http://schemas.openxmlformats.org/officeDocument/2006/relationships/hyperlink" Target="http://en.wikipedia.org/wiki/Anthropology"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comunidad.escom.ipn.mx/sistemascomplejos/Welcome.html" TargetMode="External"/><Relationship Id="rId2" Type="http://schemas.openxmlformats.org/officeDocument/2006/relationships/image" Target="../media/image8.png"/><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3" Type="http://schemas.openxmlformats.org/officeDocument/2006/relationships/hyperlink" Target="http://www.fgalindosoria.com/eac/" TargetMode="External"/><Relationship Id="rId2" Type="http://schemas.openxmlformats.org/officeDocument/2006/relationships/notesSlide" Target="../notesSlides/notesSlide3.xml"/><Relationship Id="rId1" Type="http://schemas.openxmlformats.org/officeDocument/2006/relationships/slideLayout" Target="../slideLayouts/slideLayout73.xml"/><Relationship Id="rId5" Type="http://schemas.openxmlformats.org/officeDocument/2006/relationships/hyperlink" Target="http://www.fgalindosoria.com/eac/evolucion/" TargetMode="External"/><Relationship Id="rId4" Type="http://schemas.openxmlformats.org/officeDocument/2006/relationships/hyperlink" Target="http://www.fgalindosoria.com/seac/2017/"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www.fgalindosoria.com/eac/evolucion/sistemas_evolutivos/sistemas_evolutivos.pdf" TargetMode="External"/><Relationship Id="rId1" Type="http://schemas.openxmlformats.org/officeDocument/2006/relationships/slideLayout" Target="../slideLayouts/slideLayout72.xml"/></Relationships>
</file>

<file path=ppt/slides/_rels/slide35.xml.rels><?xml version="1.0" encoding="UTF-8" standalone="yes"?>
<Relationships xmlns="http://schemas.openxmlformats.org/package/2006/relationships"><Relationship Id="rId2" Type="http://schemas.openxmlformats.org/officeDocument/2006/relationships/hyperlink" Target="http://www.fgalindosoria.com/eac/evolucion/sistemas_evolutivos/sistemas_evolutivos.pdf" TargetMode="External"/><Relationship Id="rId1" Type="http://schemas.openxmlformats.org/officeDocument/2006/relationships/slideLayout" Target="../slideLayouts/slideLayout7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8.xml.rels><?xml version="1.0" encoding="UTF-8" standalone="yes"?>
<Relationships xmlns="http://schemas.openxmlformats.org/package/2006/relationships"><Relationship Id="rId2" Type="http://schemas.openxmlformats.org/officeDocument/2006/relationships/hyperlink" Target="http://www.fgalindosoria.com/eac/evolucion/mev/mev/matrices_evolutivas.pdf" TargetMode="External"/><Relationship Id="rId1" Type="http://schemas.openxmlformats.org/officeDocument/2006/relationships/slideLayout" Target="../slideLayouts/slideLayout7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3" Type="http://schemas.openxmlformats.org/officeDocument/2006/relationships/hyperlink" Target="http://www.fgalindosoria.com/eac/afectividad/saf/sistemas_afectivos_a.pdf" TargetMode="External"/><Relationship Id="rId2" Type="http://schemas.openxmlformats.org/officeDocument/2006/relationships/hyperlink" Target="http://www.fgalindosoria.com/eac/afectividad/saf/sistemas_afectivos.pdf" TargetMode="External"/><Relationship Id="rId1" Type="http://schemas.openxmlformats.org/officeDocument/2006/relationships/slideLayout" Target="../slideLayouts/slideLayout7.xml"/><Relationship Id="rId4" Type="http://schemas.openxmlformats.org/officeDocument/2006/relationships/hyperlink" Target="http://www.fgalindosoria.com/eac/afectividad/"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cienciaconcerebro.com/2016/10/05/el-hombre-que-intento-salvar-al-mundo-con-la-logica/" TargetMode="External"/><Relationship Id="rId2" Type="http://schemas.openxmlformats.org/officeDocument/2006/relationships/image" Target="../media/image9.jpeg"/><Relationship Id="rId1" Type="http://schemas.openxmlformats.org/officeDocument/2006/relationships/slideLayout" Target="../slideLayouts/slideLayout73.xml"/><Relationship Id="rId4" Type="http://schemas.openxmlformats.org/officeDocument/2006/relationships/hyperlink" Target="https://pdfs.semanticscholar.org/5272/8a99829792c3272043842455f3a110e841b1.pdf"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hyperlink" Target="https://en.wikipedia.org/wiki/Cerebellum" TargetMode="External"/><Relationship Id="rId7" Type="http://schemas.openxmlformats.org/officeDocument/2006/relationships/hyperlink" Target="https://en.wikipedia.org/wiki/Neuron" TargetMode="External"/><Relationship Id="rId2" Type="http://schemas.openxmlformats.org/officeDocument/2006/relationships/image" Target="../media/image10.jpg"/><Relationship Id="rId1" Type="http://schemas.openxmlformats.org/officeDocument/2006/relationships/slideLayout" Target="../slideLayouts/slideLayout73.xml"/><Relationship Id="rId6" Type="http://schemas.openxmlformats.org/officeDocument/2006/relationships/hyperlink" Target="https://en.wikipedia.org/wiki/Granule_cells" TargetMode="External"/><Relationship Id="rId5" Type="http://schemas.openxmlformats.org/officeDocument/2006/relationships/hyperlink" Target="https://en.wikipedia.org/wiki/Purkinje_cell" TargetMode="External"/><Relationship Id="rId10" Type="http://schemas.openxmlformats.org/officeDocument/2006/relationships/image" Target="../media/image12.emf"/><Relationship Id="rId4" Type="http://schemas.openxmlformats.org/officeDocument/2006/relationships/hyperlink" Target="https://en.wikipedia.org/wiki/Santiago_Ram%C3%B3n_y_Cajal" TargetMode="External"/><Relationship Id="rId9" Type="http://schemas.openxmlformats.org/officeDocument/2006/relationships/hyperlink" Target="http://www.cubasolar.cu/biblioteca/Energia/Energia42/HTML/Articulo07.htm"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73.xml"/><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5.xml.rels><?xml version="1.0" encoding="UTF-8" standalone="yes"?>
<Relationships xmlns="http://schemas.openxmlformats.org/package/2006/relationships"><Relationship Id="rId2" Type="http://schemas.openxmlformats.org/officeDocument/2006/relationships/hyperlink" Target="https://en.wikipedia.org/wiki/Machine_learning" TargetMode="External"/><Relationship Id="rId1" Type="http://schemas.openxmlformats.org/officeDocument/2006/relationships/slideLayout" Target="../slideLayouts/slideLayout7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3" Type="http://schemas.openxmlformats.org/officeDocument/2006/relationships/hyperlink" Target="http://www.fgalindosoria.com/eac/consciencia/scon/sistemas_conscientes_a.pdf" TargetMode="External"/><Relationship Id="rId2" Type="http://schemas.openxmlformats.org/officeDocument/2006/relationships/hyperlink" Target="http://www.fgalindosoria.com/eac/consciencia/scon/sistemas_conscientes.pdf" TargetMode="External"/><Relationship Id="rId1" Type="http://schemas.openxmlformats.org/officeDocument/2006/relationships/slideLayout" Target="../slideLayouts/slideLayout7.xml"/><Relationship Id="rId4" Type="http://schemas.openxmlformats.org/officeDocument/2006/relationships/hyperlink" Target="http://www.fgalindosoria.com/eac/consciencia/"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6.xml.rels><?xml version="1.0" encoding="UTF-8" standalone="yes"?>
<Relationships xmlns="http://schemas.openxmlformats.org/package/2006/relationships"><Relationship Id="rId3" Type="http://schemas.openxmlformats.org/officeDocument/2006/relationships/hyperlink" Target="http://www.fgalindosoria.com/linguisticamatematica/"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6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3.xml"/></Relationships>
</file>

<file path=ppt/slides/_rels/slide7.xml.rels><?xml version="1.0" encoding="UTF-8" standalone="yes"?>
<Relationships xmlns="http://schemas.openxmlformats.org/package/2006/relationships"><Relationship Id="rId3" Type="http://schemas.openxmlformats.org/officeDocument/2006/relationships/hyperlink" Target="http://www.fgalindosoria.com/informatica/"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microsoft.com/office/2007/relationships/hdphoto" Target="../media/hdphoto2.wdp"/><Relationship Id="rId5" Type="http://schemas.openxmlformats.org/officeDocument/2006/relationships/image" Target="../media/image5.png"/><Relationship Id="rId4" Type="http://schemas.openxmlformats.org/officeDocument/2006/relationships/hyperlink" Target="http://www.fgalindosoria.com/informatica/information/"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8.xml.rels><?xml version="1.0" encoding="UTF-8" standalone="yes"?>
<Relationships xmlns="http://schemas.openxmlformats.org/package/2006/relationships"><Relationship Id="rId2" Type="http://schemas.openxmlformats.org/officeDocument/2006/relationships/hyperlink" Target="http://www.fgalindosoria.com/linguisticamatematica/" TargetMode="Externa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6.xml.rels><?xml version="1.0" encoding="UTF-8" standalone="yes"?>
<Relationships xmlns="http://schemas.openxmlformats.org/package/2006/relationships"><Relationship Id="rId2" Type="http://schemas.openxmlformats.org/officeDocument/2006/relationships/hyperlink" Target="http://www.fgalindosoria.com/ling&#252;&#237;sticamatematica/index.htm" TargetMode="External"/><Relationship Id="rId1" Type="http://schemas.openxmlformats.org/officeDocument/2006/relationships/slideLayout" Target="../slideLayouts/slideLayout83.xml"/></Relationships>
</file>

<file path=ppt/slides/_rels/slide87.xml.rels><?xml version="1.0" encoding="UTF-8" standalone="yes"?>
<Relationships xmlns="http://schemas.openxmlformats.org/package/2006/relationships"><Relationship Id="rId2" Type="http://schemas.openxmlformats.org/officeDocument/2006/relationships/hyperlink" Target="http://www.fgalindosoria.com/linguisticamatematica/enfoque_linguistico/enfoque_linguistico.pdf" TargetMode="External"/><Relationship Id="rId1" Type="http://schemas.openxmlformats.org/officeDocument/2006/relationships/slideLayout" Target="../slideLayouts/slideLayout8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89.xml.rels><?xml version="1.0" encoding="UTF-8" standalone="yes"?>
<Relationships xmlns="http://schemas.openxmlformats.org/package/2006/relationships"><Relationship Id="rId2" Type="http://schemas.openxmlformats.org/officeDocument/2006/relationships/hyperlink" Target="http://www.fgalindosoria.com/linguisticamatematica/programacion_dirigida_por_lenguaje/programaciondirigidaporsintaxis.pdf" TargetMode="Externa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hyperlink" Target="http://www.fgalindosoria.com/areas/ai/" TargetMode="External"/><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9" name="Group 3"/>
          <p:cNvGrpSpPr>
            <a:grpSpLocks/>
          </p:cNvGrpSpPr>
          <p:nvPr/>
        </p:nvGrpSpPr>
        <p:grpSpPr bwMode="auto">
          <a:xfrm>
            <a:off x="128260" y="144614"/>
            <a:ext cx="3583144" cy="2533272"/>
            <a:chOff x="1711" y="2142"/>
            <a:chExt cx="2916" cy="1892"/>
          </a:xfrm>
        </p:grpSpPr>
        <p:sp>
          <p:nvSpPr>
            <p:cNvPr id="4105" name="AutoShape 4"/>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106" name="Text Box 5"/>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Evolución</a:t>
              </a:r>
              <a:endParaRPr kumimoji="0" lang="es-ES"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7" name="Text Box 6"/>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Afectividad</a:t>
              </a:r>
              <a:endParaRPr kumimoji="0" lang="es-ES"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8" name="Text Box 7"/>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a:t>
              </a:r>
              <a:r>
                <a:rPr kumimoji="0" lang="es-ES" altLang="es-MX" sz="2000" b="1" i="0" u="none" strike="noStrike" kern="1200" cap="none" spc="0" normalizeH="0" baseline="0" noProof="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onsciencia</a:t>
              </a:r>
              <a:endParaRPr kumimoji="0" lang="es-ES"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9" name="Text Box 8"/>
            <p:cNvSpPr txBox="1">
              <a:spLocks noChangeArrowheads="1"/>
            </p:cNvSpPr>
            <p:nvPr/>
          </p:nvSpPr>
          <p:spPr bwMode="auto">
            <a:xfrm>
              <a:off x="2797" y="2934"/>
              <a:ext cx="847"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2000" b="1" i="0" u="none" strike="noStrike" kern="1200" cap="none" spc="0" normalizeH="0" baseline="0" noProof="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EAC</a:t>
              </a:r>
              <a:endPar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sp>
        <p:nvSpPr>
          <p:cNvPr id="4100" name="Rectangle 9"/>
          <p:cNvSpPr>
            <a:spLocks noChangeArrowheads="1"/>
          </p:cNvSpPr>
          <p:nvPr/>
        </p:nvSpPr>
        <p:spPr bwMode="auto">
          <a:xfrm>
            <a:off x="419545" y="2449419"/>
            <a:ext cx="31271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3"/>
              </a:rPr>
              <a:t>www.fgalindosoria.com/eac/</a:t>
            </a:r>
            <a:endPar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0FCA50-BFE3-4A09-A699-F96A9BC9E5D7}"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 name="Rectángulo 3"/>
          <p:cNvSpPr/>
          <p:nvPr/>
        </p:nvSpPr>
        <p:spPr>
          <a:xfrm>
            <a:off x="3694201" y="316016"/>
            <a:ext cx="5364600" cy="156966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Seminario de Investigación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a:t>
            </a:r>
            <a:r>
              <a:rPr kumimoji="0" lang="es-MX" altLang="es-MX" sz="32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Evolutivos, Afectivos y Conscientes</a:t>
            </a:r>
            <a:endParaRPr kumimoji="0" lang="es-MX" sz="32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graphicFrame>
        <p:nvGraphicFramePr>
          <p:cNvPr id="6" name="Tabla 5"/>
          <p:cNvGraphicFramePr>
            <a:graphicFrameLocks noGrp="1"/>
          </p:cNvGraphicFramePr>
          <p:nvPr>
            <p:extLst>
              <p:ext uri="{D42A27DB-BD31-4B8C-83A1-F6EECF244321}">
                <p14:modId xmlns:p14="http://schemas.microsoft.com/office/powerpoint/2010/main" val="377222067"/>
              </p:ext>
            </p:extLst>
          </p:nvPr>
        </p:nvGraphicFramePr>
        <p:xfrm>
          <a:off x="269429" y="3315278"/>
          <a:ext cx="8552956" cy="883920"/>
        </p:xfrm>
        <a:graphic>
          <a:graphicData uri="http://schemas.openxmlformats.org/drawingml/2006/table">
            <a:tbl>
              <a:tblPr firstRow="1" firstCol="1" bandRow="1"/>
              <a:tblGrid>
                <a:gridCol w="3249121">
                  <a:extLst>
                    <a:ext uri="{9D8B030D-6E8A-4147-A177-3AD203B41FA5}">
                      <a16:colId xmlns:a16="http://schemas.microsoft.com/office/drawing/2014/main" val="4013048998"/>
                    </a:ext>
                  </a:extLst>
                </a:gridCol>
                <a:gridCol w="2255537">
                  <a:extLst>
                    <a:ext uri="{9D8B030D-6E8A-4147-A177-3AD203B41FA5}">
                      <a16:colId xmlns:a16="http://schemas.microsoft.com/office/drawing/2014/main" val="1558667328"/>
                    </a:ext>
                  </a:extLst>
                </a:gridCol>
                <a:gridCol w="3048298">
                  <a:extLst>
                    <a:ext uri="{9D8B030D-6E8A-4147-A177-3AD203B41FA5}">
                      <a16:colId xmlns:a16="http://schemas.microsoft.com/office/drawing/2014/main" val="739513278"/>
                    </a:ext>
                  </a:extLst>
                </a:gridCol>
              </a:tblGrid>
              <a:tr h="883920">
                <a:tc>
                  <a:txBody>
                    <a:bodyPr/>
                    <a:lstStyle/>
                    <a:p>
                      <a:pPr algn="ctr">
                        <a:spcAft>
                          <a:spcPts val="0"/>
                        </a:spcAft>
                      </a:pPr>
                      <a:r>
                        <a:rPr lang="es-MX" sz="2400" b="0" i="1">
                          <a:effectLst/>
                          <a:latin typeface="Times New Roman" panose="02020603050405020304" pitchFamily="18" charset="0"/>
                          <a:ea typeface="Times New Roman" panose="02020603050405020304" pitchFamily="18" charset="0"/>
                        </a:rPr>
                        <a:t>Fernando Galindo Soria</a:t>
                      </a:r>
                      <a:endParaRPr lang="es-MX" sz="2400" b="0">
                        <a:effectLst/>
                        <a:latin typeface="Times New Roman" panose="02020603050405020304" pitchFamily="18" charset="0"/>
                        <a:ea typeface="Times New Roman" panose="02020603050405020304" pitchFamily="18" charset="0"/>
                      </a:endParaRPr>
                    </a:p>
                    <a:p>
                      <a:pPr algn="ctr">
                        <a:spcAft>
                          <a:spcPts val="0"/>
                        </a:spcAft>
                      </a:pPr>
                      <a:r>
                        <a:rPr lang="es-MX" sz="1000" u="none" strike="noStrike" kern="1200">
                          <a:solidFill>
                            <a:srgbClr val="0000FF"/>
                          </a:solidFill>
                          <a:effectLst/>
                          <a:latin typeface="Times New Roman" panose="02020603050405020304" pitchFamily="18" charset="0"/>
                          <a:ea typeface="+mj-ea"/>
                          <a:hlinkClick r:id="rId4"/>
                        </a:rPr>
                        <a:t>www.fgalindosoria.com</a:t>
                      </a:r>
                      <a:endParaRPr lang="es-MX" sz="100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algn="ctr">
                        <a:spcAft>
                          <a:spcPts val="0"/>
                        </a:spcAft>
                      </a:pPr>
                      <a:r>
                        <a:rPr lang="es-MX" sz="2400" b="0" i="1">
                          <a:effectLst/>
                          <a:latin typeface="Times New Roman" panose="02020603050405020304" pitchFamily="18" charset="0"/>
                          <a:ea typeface="Times New Roman" panose="02020603050405020304" pitchFamily="18" charset="0"/>
                        </a:rPr>
                        <a:t>Paola Neri Ortiz</a:t>
                      </a:r>
                      <a:endParaRPr lang="es-MX" sz="2400" b="0">
                        <a:effectLst/>
                        <a:latin typeface="Times New Roman" panose="02020603050405020304" pitchFamily="18" charset="0"/>
                        <a:ea typeface="Times New Roman" panose="02020603050405020304" pitchFamily="18" charset="0"/>
                      </a:endParaRPr>
                    </a:p>
                    <a:p>
                      <a:pPr algn="ctr">
                        <a:spcAft>
                          <a:spcPts val="0"/>
                        </a:spcAft>
                        <a:tabLst>
                          <a:tab pos="8450580" algn="l"/>
                          <a:tab pos="9363075" algn="l"/>
                          <a:tab pos="10622280" algn="l"/>
                        </a:tabLst>
                      </a:pPr>
                      <a:r>
                        <a:rPr lang="es-MX" sz="1400" u="none" strike="noStrike">
                          <a:solidFill>
                            <a:srgbClr val="0000FF"/>
                          </a:solidFill>
                          <a:effectLst/>
                          <a:latin typeface="Times New Roman" panose="02020603050405020304" pitchFamily="18" charset="0"/>
                          <a:ea typeface="Times New Roman" panose="02020603050405020304" pitchFamily="18" charset="0"/>
                          <a:hlinkClick r:id="rId5"/>
                        </a:rPr>
                        <a:t> </a:t>
                      </a:r>
                      <a:r>
                        <a:rPr lang="es-MX" sz="1000" u="none" strike="noStrike">
                          <a:solidFill>
                            <a:srgbClr val="0000FF"/>
                          </a:solidFill>
                          <a:effectLst/>
                          <a:latin typeface="Times New Roman" panose="02020603050405020304" pitchFamily="18" charset="0"/>
                          <a:ea typeface="Times New Roman" panose="02020603050405020304" pitchFamily="18" charset="0"/>
                          <a:hlinkClick r:id="rId5"/>
                        </a:rPr>
                        <a:t>www.eventbrite.com/o/paola-neri-ortiz-12877179662</a:t>
                      </a:r>
                      <a:endParaRPr lang="es-MX" sz="100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algn="ctr">
                        <a:spcAft>
                          <a:spcPts val="0"/>
                        </a:spcAft>
                        <a:tabLst>
                          <a:tab pos="8450580" algn="l"/>
                          <a:tab pos="9363075" algn="l"/>
                          <a:tab pos="10622280" algn="l"/>
                        </a:tabLst>
                      </a:pPr>
                      <a:r>
                        <a:rPr lang="es-MX" sz="2400" b="0" kern="1200">
                          <a:solidFill>
                            <a:schemeClr val="tx1"/>
                          </a:solidFill>
                          <a:effectLst/>
                          <a:latin typeface="Times New Roman" panose="02020603050405020304" pitchFamily="18" charset="0"/>
                          <a:ea typeface="+mn-ea"/>
                          <a:cs typeface="Times New Roman" panose="02020603050405020304" pitchFamily="18" charset="0"/>
                        </a:rPr>
                        <a:t> </a:t>
                      </a:r>
                      <a:r>
                        <a:rPr lang="es-MX" sz="2400" b="0" kern="1200" err="1">
                          <a:solidFill>
                            <a:schemeClr val="tx1"/>
                          </a:solidFill>
                          <a:effectLst/>
                          <a:latin typeface="Times New Roman" panose="02020603050405020304" pitchFamily="18" charset="0"/>
                          <a:ea typeface="+mn-ea"/>
                          <a:cs typeface="Times New Roman" panose="02020603050405020304" pitchFamily="18" charset="0"/>
                        </a:rPr>
                        <a:t>Itztli</a:t>
                      </a:r>
                      <a:r>
                        <a:rPr lang="es-MX" sz="2400" b="0" kern="1200">
                          <a:solidFill>
                            <a:schemeClr val="tx1"/>
                          </a:solidFill>
                          <a:effectLst/>
                          <a:latin typeface="Times New Roman" panose="02020603050405020304" pitchFamily="18" charset="0"/>
                          <a:ea typeface="+mn-ea"/>
                          <a:cs typeface="Times New Roman" panose="02020603050405020304" pitchFamily="18" charset="0"/>
                        </a:rPr>
                        <a:t> García Salas</a:t>
                      </a:r>
                    </a:p>
                    <a:p>
                      <a:pPr algn="ctr">
                        <a:spcAft>
                          <a:spcPts val="0"/>
                        </a:spcAft>
                        <a:tabLst>
                          <a:tab pos="8450580" algn="l"/>
                          <a:tab pos="9363075" algn="l"/>
                          <a:tab pos="10622280" algn="l"/>
                        </a:tabLst>
                      </a:pPr>
                      <a:r>
                        <a:rPr lang="es-MX" sz="1000">
                          <a:effectLst/>
                          <a:latin typeface="Times New Roman" panose="02020603050405020304" pitchFamily="18" charset="0"/>
                          <a:ea typeface="Times New Roman" panose="02020603050405020304" pitchFamily="18" charset="0"/>
                          <a:hlinkClick r:id="rId6"/>
                        </a:rPr>
                        <a:t>http://www.fgalindosoria.com/informaticos/investigadores/Itztli_(Horacio_Alberto)_Garcia_Salas/</a:t>
                      </a:r>
                      <a:endParaRPr lang="es-MX" sz="100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725934695"/>
                  </a:ext>
                </a:extLst>
              </a:tr>
            </a:tbl>
          </a:graphicData>
        </a:graphic>
      </p:graphicFrame>
      <p:sp>
        <p:nvSpPr>
          <p:cNvPr id="7" name="Rectangle 1"/>
          <p:cNvSpPr>
            <a:spLocks noChangeArrowheads="1"/>
          </p:cNvSpPr>
          <p:nvPr/>
        </p:nvSpPr>
        <p:spPr bwMode="auto">
          <a:xfrm>
            <a:off x="128260" y="4474621"/>
            <a:ext cx="883529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8450263" algn="l"/>
                <a:tab pos="9363075" algn="l"/>
                <a:tab pos="10621963" algn="l"/>
              </a:tabLst>
              <a:defRPr>
                <a:solidFill>
                  <a:schemeClr val="tx1"/>
                </a:solidFill>
                <a:latin typeface="Arial" panose="020B0604020202020204" pitchFamily="34" charset="0"/>
              </a:defRPr>
            </a:lvl1pPr>
            <a:lvl2pPr>
              <a:tabLst>
                <a:tab pos="8450263" algn="l"/>
                <a:tab pos="9363075" algn="l"/>
                <a:tab pos="10621963" algn="l"/>
              </a:tabLst>
              <a:defRPr>
                <a:solidFill>
                  <a:schemeClr val="tx1"/>
                </a:solidFill>
                <a:latin typeface="Arial" panose="020B0604020202020204" pitchFamily="34" charset="0"/>
              </a:defRPr>
            </a:lvl2pPr>
            <a:lvl3pPr>
              <a:tabLst>
                <a:tab pos="8450263" algn="l"/>
                <a:tab pos="9363075" algn="l"/>
                <a:tab pos="10621963" algn="l"/>
              </a:tabLst>
              <a:defRPr>
                <a:solidFill>
                  <a:schemeClr val="tx1"/>
                </a:solidFill>
                <a:latin typeface="Arial" panose="020B0604020202020204" pitchFamily="34" charset="0"/>
              </a:defRPr>
            </a:lvl3pPr>
            <a:lvl4pPr>
              <a:tabLst>
                <a:tab pos="8450263" algn="l"/>
                <a:tab pos="9363075" algn="l"/>
                <a:tab pos="10621963" algn="l"/>
              </a:tabLst>
              <a:defRPr>
                <a:solidFill>
                  <a:schemeClr val="tx1"/>
                </a:solidFill>
                <a:latin typeface="Arial" panose="020B0604020202020204" pitchFamily="34" charset="0"/>
              </a:defRPr>
            </a:lvl4pPr>
            <a:lvl5pPr>
              <a:tabLst>
                <a:tab pos="8450263" algn="l"/>
                <a:tab pos="9363075" algn="l"/>
                <a:tab pos="10621963" algn="l"/>
              </a:tabLst>
              <a:defRPr>
                <a:solidFill>
                  <a:schemeClr val="tx1"/>
                </a:solidFill>
                <a:latin typeface="Arial" panose="020B0604020202020204" pitchFamily="34" charset="0"/>
              </a:defRPr>
            </a:lvl5pPr>
            <a:lvl6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6pPr>
            <a:lvl7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7pPr>
            <a:lvl8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8pPr>
            <a:lvl9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MX" altLang="es-MX" sz="2000" b="1"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a:rPr>
              <a:t>Auditorio Sor Juana (edificio C)</a:t>
            </a:r>
            <a:r>
              <a:rPr kumimoji="0" lang="es-MX" altLang="es-MX" sz="20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a:rPr>
              <a:t>  </a:t>
            </a:r>
            <a:endParaRPr kumimoji="0" lang="es-MX" altLang="es-MX" sz="2000" b="0" i="0" u="none" strike="noStrike" kern="1200" cap="none" spc="0" normalizeH="0" baseline="0" noProof="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MX" altLang="es-MX" sz="2000" b="1" i="1"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a:rPr>
              <a:t>Tecnológico de Estudios Superiores de Ecatepec (TESE)</a:t>
            </a:r>
            <a:endParaRPr kumimoji="0" lang="es-MX" altLang="es-MX" sz="2000" b="0" i="0" u="none" strike="noStrike" kern="1200" cap="none" spc="0" normalizeH="0" baseline="0" noProof="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ES" altLang="es-MX" sz="2000" b="0" i="1"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a:rPr>
              <a:t>Del </a:t>
            </a:r>
            <a:r>
              <a:rPr kumimoji="0" lang="es-ES" altLang="es-MX" sz="2000" b="1" i="1"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a:rPr>
              <a:t>Lunes 13 al Jueves 16 de Marzo de 2017</a:t>
            </a: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ES" altLang="es-MX" sz="2000" b="1" i="1"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a:rPr>
              <a:t>de 12:00 a 17:00 </a:t>
            </a:r>
            <a:r>
              <a:rPr kumimoji="0" lang="es-ES" altLang="es-MX" sz="2000" b="0" i="1"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a:rPr>
              <a:t>horas de la Ciudad de México</a:t>
            </a:r>
            <a:endParaRPr kumimoji="0" lang="es-ES" altLang="es-MX" sz="2000" b="0" i="0" u="none" strike="noStrike" kern="1200" cap="none" spc="0" normalizeH="0" baseline="0" noProof="0">
              <a:ln>
                <a:noFill/>
              </a:ln>
              <a:solidFill>
                <a:srgbClr val="000000"/>
              </a:solidFill>
              <a:effectLst/>
              <a:uLnTx/>
              <a:uFillTx/>
              <a:latin typeface="Arial" panose="020B0604020202020204" pitchFamily="34" charset="0"/>
              <a:ea typeface="+mn-ea"/>
              <a:cs typeface="Times New Roman"/>
            </a:endParaRPr>
          </a:p>
        </p:txBody>
      </p:sp>
      <p:sp>
        <p:nvSpPr>
          <p:cNvPr id="14" name="Rectangle 9"/>
          <p:cNvSpPr>
            <a:spLocks noChangeArrowheads="1"/>
          </p:cNvSpPr>
          <p:nvPr/>
        </p:nvSpPr>
        <p:spPr bwMode="auto">
          <a:xfrm>
            <a:off x="4167787" y="1713917"/>
            <a:ext cx="44174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7"/>
              </a:rPr>
              <a:t>www.fgalindosoria.com/eac/2017/</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148820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3074"/>
          <p:cNvSpPr>
            <a:spLocks noGrp="1" noChangeArrowheads="1"/>
          </p:cNvSpPr>
          <p:nvPr>
            <p:ph type="title"/>
          </p:nvPr>
        </p:nvSpPr>
        <p:spPr>
          <a:xfrm>
            <a:off x="457200" y="174171"/>
            <a:ext cx="8458200" cy="6324600"/>
          </a:xfrm>
        </p:spPr>
        <p:txBody>
          <a:bodyPr/>
          <a:lstStyle/>
          <a:p>
            <a:r>
              <a:rPr lang="en-US" altLang="es-MX" sz="2400" b="1">
                <a:solidFill>
                  <a:srgbClr val="FFD7AF"/>
                </a:solidFill>
                <a:cs typeface="Courier New" panose="02070309020205020404" pitchFamily="49" charset="0"/>
                <a:hlinkClick r:id="rId2"/>
              </a:rPr>
              <a:t>Santiago Ramón y </a:t>
            </a:r>
            <a:r>
              <a:rPr lang="en-US" altLang="es-MX" sz="2400" b="1" err="1">
                <a:solidFill>
                  <a:srgbClr val="FFD7AF"/>
                </a:solidFill>
                <a:cs typeface="Courier New" panose="02070309020205020404" pitchFamily="49" charset="0"/>
                <a:hlinkClick r:id="rId2"/>
              </a:rPr>
              <a:t>Cajal</a:t>
            </a:r>
            <a:r>
              <a:rPr lang="en-US" altLang="es-MX" sz="2400" b="1">
                <a:solidFill>
                  <a:srgbClr val="FFD7AF"/>
                </a:solidFill>
                <a:cs typeface="Courier New" panose="02070309020205020404" pitchFamily="49" charset="0"/>
                <a:hlinkClick r:id="rId2"/>
              </a:rPr>
              <a:t> </a:t>
            </a:r>
            <a:r>
              <a:rPr lang="en-US" altLang="es-MX" sz="2400" b="1">
                <a:solidFill>
                  <a:srgbClr val="FFD7AF"/>
                </a:solidFill>
                <a:cs typeface="Courier New" panose="02070309020205020404" pitchFamily="49" charset="0"/>
              </a:rPr>
              <a:t>Spanish pathologist, histologist and Nobel laureate. the father of modern neuroscience.</a:t>
            </a:r>
            <a:br>
              <a:rPr lang="es-ES" altLang="es-MX" sz="2400" b="1">
                <a:solidFill>
                  <a:srgbClr val="FFD7AF"/>
                </a:solidFill>
                <a:cs typeface="Times New Roman" panose="02020603050405020304" pitchFamily="18" charset="0"/>
              </a:rPr>
            </a:br>
            <a:br>
              <a:rPr lang="es-MX" altLang="es-MX" sz="1200" b="1">
                <a:cs typeface="Times New Roman" panose="02020603050405020304" pitchFamily="18" charset="0"/>
              </a:rPr>
            </a:br>
            <a:r>
              <a:rPr lang="fr-FR" altLang="es-MX" sz="2400" b="1">
                <a:cs typeface="Courier New" panose="02070309020205020404" pitchFamily="49" charset="0"/>
                <a:hlinkClick r:id="rId3"/>
              </a:rPr>
              <a:t>Jacques Lacan</a:t>
            </a:r>
            <a:r>
              <a:rPr lang="fr-FR" altLang="es-MX" sz="2400" b="1">
                <a:cs typeface="Courier New" panose="02070309020205020404" pitchFamily="49" charset="0"/>
              </a:rPr>
              <a:t>, est un psychiatre et psychanalyste français.</a:t>
            </a:r>
            <a:r>
              <a:rPr lang="es-ES" altLang="es-MX" sz="2400" b="1">
                <a:cs typeface="Times New Roman" panose="02020603050405020304" pitchFamily="18" charset="0"/>
              </a:rPr>
              <a:t> </a:t>
            </a:r>
            <a:br>
              <a:rPr lang="fr-FR" altLang="es-MX" sz="2400" b="1">
                <a:cs typeface="Times New Roman" panose="02020603050405020304" pitchFamily="18" charset="0"/>
              </a:rPr>
            </a:br>
            <a:br>
              <a:rPr lang="fr-FR" altLang="es-MX" sz="1200" b="1">
                <a:cs typeface="Times New Roman" panose="02020603050405020304" pitchFamily="18" charset="0"/>
              </a:rPr>
            </a:br>
            <a:r>
              <a:rPr lang="en-US" altLang="es-MX" sz="2400" b="1">
                <a:cs typeface="Courier New" panose="02070309020205020404" pitchFamily="49" charset="0"/>
                <a:hlinkClick r:id="rId4"/>
              </a:rPr>
              <a:t>Jean Piaget</a:t>
            </a:r>
            <a:r>
              <a:rPr lang="en-US" altLang="es-MX" sz="2400" b="1">
                <a:cs typeface="Courier New" panose="02070309020205020404" pitchFamily="49" charset="0"/>
              </a:rPr>
              <a:t>, Swiss, psychologist and philosopher, epistemological studies with children, the great pioneer of the constructivist theory of knowing </a:t>
            </a:r>
            <a:br>
              <a:rPr lang="fr-FR" altLang="es-MX" sz="2400" b="1">
                <a:cs typeface="Times New Roman" panose="02020603050405020304" pitchFamily="18" charset="0"/>
              </a:rPr>
            </a:br>
            <a:br>
              <a:rPr lang="fr-FR" altLang="es-MX" sz="1200" b="1">
                <a:cs typeface="Times New Roman" panose="02020603050405020304" pitchFamily="18" charset="0"/>
              </a:rPr>
            </a:br>
            <a:r>
              <a:rPr lang="es-MX" altLang="es-MX" sz="2400" b="1">
                <a:latin typeface="+mn-lt"/>
                <a:cs typeface="Courier New" panose="02070309020205020404" pitchFamily="49" charset="0"/>
                <a:hlinkClick r:id="rId5"/>
              </a:rPr>
              <a:t>Lev </a:t>
            </a:r>
            <a:r>
              <a:rPr lang="es-MX" altLang="es-MX" sz="2400" b="1" err="1">
                <a:latin typeface="+mn-lt"/>
                <a:cs typeface="Courier New" panose="02070309020205020404" pitchFamily="49" charset="0"/>
                <a:hlinkClick r:id="rId5"/>
              </a:rPr>
              <a:t>Semiónovich</a:t>
            </a:r>
            <a:r>
              <a:rPr lang="es-MX" altLang="es-MX" sz="2400" b="1">
                <a:latin typeface="+mn-lt"/>
                <a:cs typeface="Courier New" panose="02070309020205020404" pitchFamily="49" charset="0"/>
                <a:hlinkClick r:id="rId5"/>
              </a:rPr>
              <a:t> Vygotsky </a:t>
            </a:r>
            <a:r>
              <a:rPr lang="es-MX" altLang="es-MX" sz="2400" b="1">
                <a:latin typeface="+mn-lt"/>
                <a:cs typeface="Courier New" panose="02070309020205020404" pitchFamily="49" charset="0"/>
              </a:rPr>
              <a:t>psicólogo ruso, psicología del desarrollo, fundador de la psicología histórico-cultural, precursor de la neuropsicología </a:t>
            </a:r>
            <a:br>
              <a:rPr lang="es-ES" altLang="es-MX" sz="2400" b="1">
                <a:latin typeface="Arial Unicode MS" panose="020B0604020202020204" pitchFamily="34" charset="-128"/>
                <a:cs typeface="Times New Roman" panose="02020603050405020304" pitchFamily="18" charset="0"/>
              </a:rPr>
            </a:br>
            <a:br>
              <a:rPr lang="es-MX" altLang="es-MX" sz="1200" b="1">
                <a:cs typeface="Times New Roman" panose="02020603050405020304" pitchFamily="18" charset="0"/>
              </a:rPr>
            </a:br>
            <a:r>
              <a:rPr lang="es-MX" altLang="es-MX" sz="2400" b="1">
                <a:latin typeface="+mn-lt"/>
                <a:cs typeface="Courier New" panose="02070309020205020404" pitchFamily="49" charset="0"/>
                <a:hlinkClick r:id="rId6"/>
              </a:rPr>
              <a:t>Alexander Luria </a:t>
            </a:r>
            <a:r>
              <a:rPr lang="es-MX" altLang="es-MX" sz="2400" b="1" err="1">
                <a:latin typeface="+mn-lt"/>
                <a:cs typeface="Courier New" panose="02070309020205020404" pitchFamily="49" charset="0"/>
              </a:rPr>
              <a:t>neuropsicólogo</a:t>
            </a:r>
            <a:r>
              <a:rPr lang="es-MX" altLang="es-MX" sz="2400" b="1">
                <a:latin typeface="+mn-lt"/>
                <a:cs typeface="Courier New" panose="02070309020205020404" pitchFamily="49" charset="0"/>
              </a:rPr>
              <a:t> y médico ruso. uno de los fundadores de la neurociencia cognitiva</a:t>
            </a:r>
            <a:br>
              <a:rPr lang="es-ES" altLang="es-MX" sz="2400" b="1">
                <a:latin typeface="+mn-lt"/>
                <a:cs typeface="Times New Roman" panose="02020603050405020304" pitchFamily="18" charset="0"/>
              </a:rPr>
            </a:br>
            <a:br>
              <a:rPr lang="es-MX" altLang="es-MX" sz="1200" b="1">
                <a:latin typeface="+mn-lt"/>
                <a:cs typeface="Times New Roman" panose="02020603050405020304" pitchFamily="18" charset="0"/>
              </a:rPr>
            </a:br>
            <a:r>
              <a:rPr lang="en-US" altLang="es-MX" sz="2400" b="1">
                <a:cs typeface="Courier New" panose="02070309020205020404" pitchFamily="49" charset="0"/>
                <a:hlinkClick r:id="rId7"/>
              </a:rPr>
              <a:t>Pierre </a:t>
            </a:r>
            <a:r>
              <a:rPr lang="en-US" altLang="es-MX" sz="2400" b="1" err="1">
                <a:cs typeface="Courier New" panose="02070309020205020404" pitchFamily="49" charset="0"/>
                <a:hlinkClick r:id="rId7"/>
              </a:rPr>
              <a:t>Teilhard</a:t>
            </a:r>
            <a:r>
              <a:rPr lang="en-US" altLang="es-MX" sz="2400" b="1">
                <a:cs typeface="Courier New" panose="02070309020205020404" pitchFamily="49" charset="0"/>
                <a:hlinkClick r:id="rId7"/>
              </a:rPr>
              <a:t> de </a:t>
            </a:r>
            <a:r>
              <a:rPr lang="en-US" altLang="es-MX" sz="2400" b="1" err="1">
                <a:cs typeface="Courier New" panose="02070309020205020404" pitchFamily="49" charset="0"/>
                <a:hlinkClick r:id="rId7"/>
              </a:rPr>
              <a:t>Chardin</a:t>
            </a:r>
            <a:r>
              <a:rPr lang="en-US" altLang="es-MX" sz="2400" b="1">
                <a:cs typeface="Courier New" panose="02070309020205020404" pitchFamily="49" charset="0"/>
              </a:rPr>
              <a:t>, French philosopher and Jesuit priest ,Paleontology, Philosophy, Cosmology, Evolutionary theory</a:t>
            </a:r>
            <a:br>
              <a:rPr lang="en-US" altLang="es-MX" sz="2400" b="1">
                <a:cs typeface="Courier New" panose="02070309020205020404" pitchFamily="49" charset="0"/>
              </a:rPr>
            </a:br>
            <a:br>
              <a:rPr lang="en-US" altLang="es-MX" sz="1200" b="1">
                <a:cs typeface="Courier New" panose="02070309020205020404" pitchFamily="49" charset="0"/>
              </a:rPr>
            </a:br>
            <a:r>
              <a:rPr lang="es-MX" altLang="es-MX" sz="2400" b="1" err="1">
                <a:cs typeface="Times New Roman" panose="02020603050405020304" pitchFamily="18" charset="0"/>
                <a:hlinkClick r:id="rId8"/>
              </a:rPr>
              <a:t>Kurt</a:t>
            </a:r>
            <a:r>
              <a:rPr lang="es-MX" altLang="es-MX" sz="2400" b="1">
                <a:cs typeface="Times New Roman" panose="02020603050405020304" pitchFamily="18" charset="0"/>
                <a:hlinkClick r:id="rId8"/>
              </a:rPr>
              <a:t> </a:t>
            </a:r>
            <a:r>
              <a:rPr lang="es-MX" altLang="es-MX" sz="2400" b="1" err="1">
                <a:cs typeface="Times New Roman" panose="02020603050405020304" pitchFamily="18" charset="0"/>
                <a:hlinkClick r:id="rId8"/>
              </a:rPr>
              <a:t>Gödel</a:t>
            </a:r>
            <a:r>
              <a:rPr lang="es-MX" altLang="es-MX" sz="2400" b="1">
                <a:cs typeface="Times New Roman" panose="02020603050405020304" pitchFamily="18" charset="0"/>
                <a:hlinkClick r:id="rId8"/>
              </a:rPr>
              <a:t> </a:t>
            </a:r>
            <a:r>
              <a:rPr lang="es-MX" altLang="es-MX" sz="2400" b="1">
                <a:cs typeface="Times New Roman" panose="02020603050405020304" pitchFamily="18" charset="0"/>
              </a:rPr>
              <a:t>austrohúngaro lógico, matemático y filósofo</a:t>
            </a:r>
            <a:endParaRPr lang="es-ES" altLang="es-MX" sz="2400" b="1">
              <a:cs typeface="Times New Roman" panose="02020603050405020304" pitchFamily="18" charset="0"/>
            </a:endParaRPr>
          </a:p>
        </p:txBody>
      </p:sp>
    </p:spTree>
    <p:extLst>
      <p:ext uri="{BB962C8B-B14F-4D97-AF65-F5344CB8AC3E}">
        <p14:creationId xmlns:p14="http://schemas.microsoft.com/office/powerpoint/2010/main" val="135800163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ángulo 1"/>
          <p:cNvSpPr>
            <a:spLocks noChangeArrowheads="1"/>
          </p:cNvSpPr>
          <p:nvPr/>
        </p:nvSpPr>
        <p:spPr bwMode="auto">
          <a:xfrm>
            <a:off x="179388" y="0"/>
            <a:ext cx="8816975" cy="646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Ya que se tiene un Generadores de Sistemas es relativamente fácil construir productos,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8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ya que lo que cambia de un producto a otro son: la tabla de parámetros, el vector teórico y los esqueletos (aun mas para muchos productos los esqueletos y sus parámetros son prácticamente los mismos) pero el generador de sistemas ya esta hecho y es el mismo.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8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O sea que </a:t>
            </a:r>
            <a:r>
              <a:rPr kumimoji="0" lang="es-MX" altLang="es-MX" sz="3400" b="1" i="1" u="none" strike="noStrike" kern="1200" cap="none" spc="0" normalizeH="0" baseline="0" noProof="0">
                <a:ln>
                  <a:noFill/>
                </a:ln>
                <a:solidFill>
                  <a:srgbClr val="66FF33"/>
                </a:solidFill>
                <a:effectLst/>
                <a:uLnTx/>
                <a:uFillTx/>
                <a:latin typeface="Times New Roman" panose="02020603050405020304" pitchFamily="18" charset="0"/>
                <a:ea typeface="+mn-ea"/>
                <a:cs typeface="Times New Roman" panose="02020603050405020304" pitchFamily="18" charset="0"/>
              </a:rPr>
              <a:t>el Generador de Sistemas se construye una sola vez y con el se pueden construir una gran cantidad de productos específicos.</a:t>
            </a:r>
          </a:p>
        </p:txBody>
      </p:sp>
    </p:spTree>
    <p:extLst>
      <p:ext uri="{BB962C8B-B14F-4D97-AF65-F5344CB8AC3E}">
        <p14:creationId xmlns:p14="http://schemas.microsoft.com/office/powerpoint/2010/main" val="91736581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ángulo 2"/>
          <p:cNvSpPr>
            <a:spLocks noChangeArrowheads="1"/>
          </p:cNvSpPr>
          <p:nvPr/>
        </p:nvSpPr>
        <p:spPr bwMode="auto">
          <a:xfrm>
            <a:off x="107950" y="71438"/>
            <a:ext cx="8928100" cy="666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66FF33"/>
                </a:solidFill>
                <a:effectLst/>
                <a:uLnTx/>
                <a:uFillTx/>
                <a:latin typeface="Times New Roman" panose="02020603050405020304" pitchFamily="18" charset="0"/>
                <a:ea typeface="+mn-ea"/>
                <a:cs typeface="Times New Roman" panose="02020603050405020304" pitchFamily="18" charset="0"/>
              </a:rPr>
              <a:t>Cuando se tiene un Generador de sistemas no tiene sentido estar programando la misma aplicación una y otra vez.</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0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El generador de sistemas funciona como una plataforma de desarrollo, a la que se le tiene que proporcionar la tabla de parámetros, los esqueletos y el vector teórico del sistema especifico que se quiere convertir en un producto.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0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Con esta información el Generador de Sistemas genera el producto o sea una herramienta que solo se tiene que llamar e instalar en el entorno especifico del usuario para que funcione,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0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FFCC66"/>
                </a:solidFill>
                <a:effectLst/>
                <a:uLnTx/>
                <a:uFillTx/>
                <a:latin typeface="Times New Roman" panose="02020603050405020304" pitchFamily="18" charset="0"/>
                <a:ea typeface="+mn-ea"/>
                <a:cs typeface="Times New Roman" panose="02020603050405020304" pitchFamily="18" charset="0"/>
              </a:rPr>
              <a:t>o sea que en lugar de desarrollar una y otra y otra vez la misma aplicación para diferentes usuarios, simplemente se instala el producto en el entorno de cada usuario.</a:t>
            </a:r>
          </a:p>
        </p:txBody>
      </p:sp>
    </p:spTree>
    <p:extLst>
      <p:ext uri="{BB962C8B-B14F-4D97-AF65-F5344CB8AC3E}">
        <p14:creationId xmlns:p14="http://schemas.microsoft.com/office/powerpoint/2010/main" val="45890711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ángulo 2"/>
          <p:cNvSpPr>
            <a:spLocks noChangeArrowheads="1"/>
          </p:cNvSpPr>
          <p:nvPr/>
        </p:nvSpPr>
        <p:spPr bwMode="auto">
          <a:xfrm>
            <a:off x="709613" y="139700"/>
            <a:ext cx="777557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Con la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66FF33"/>
                </a:solidFill>
                <a:effectLst/>
                <a:uLnTx/>
                <a:uFillTx/>
                <a:latin typeface="Times New Roman" panose="02020603050405020304" pitchFamily="18" charset="0"/>
                <a:ea typeface="+mn-ea"/>
                <a:cs typeface="Times New Roman" panose="02020603050405020304" pitchFamily="18" charset="0"/>
              </a:rPr>
              <a:t>Plataforma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se pueden desarrollar múltiples productos, herramienta, sistemas y aplicaciones.</a:t>
            </a:r>
          </a:p>
        </p:txBody>
      </p:sp>
      <p:sp>
        <p:nvSpPr>
          <p:cNvPr id="75779" name="Rectángulo 3"/>
          <p:cNvSpPr>
            <a:spLocks noChangeArrowheads="1"/>
          </p:cNvSpPr>
          <p:nvPr/>
        </p:nvSpPr>
        <p:spPr bwMode="auto">
          <a:xfrm>
            <a:off x="7116763" y="3048000"/>
            <a:ext cx="1800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D6AD"/>
                </a:solidFill>
                <a:effectLst/>
                <a:uLnTx/>
                <a:uFillTx/>
                <a:latin typeface="Times New Roman" panose="02020603050405020304" pitchFamily="18" charset="0"/>
                <a:ea typeface="+mn-ea"/>
                <a:cs typeface="Times New Roman" panose="02020603050405020304" pitchFamily="18" charset="0"/>
              </a:rPr>
              <a:t>Producto</a:t>
            </a:r>
          </a:p>
        </p:txBody>
      </p:sp>
      <p:sp>
        <p:nvSpPr>
          <p:cNvPr id="75780" name="Rectángulo 4"/>
          <p:cNvSpPr>
            <a:spLocks noChangeArrowheads="1"/>
          </p:cNvSpPr>
          <p:nvPr/>
        </p:nvSpPr>
        <p:spPr bwMode="auto">
          <a:xfrm>
            <a:off x="5378450" y="2024063"/>
            <a:ext cx="8651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t>
            </a:r>
          </a:p>
        </p:txBody>
      </p:sp>
      <p:sp>
        <p:nvSpPr>
          <p:cNvPr id="75781" name="Rectángulo 5"/>
          <p:cNvSpPr>
            <a:spLocks noChangeArrowheads="1"/>
          </p:cNvSpPr>
          <p:nvPr/>
        </p:nvSpPr>
        <p:spPr bwMode="auto">
          <a:xfrm>
            <a:off x="4308475" y="3048000"/>
            <a:ext cx="1800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D6AD"/>
                </a:solidFill>
                <a:effectLst/>
                <a:uLnTx/>
                <a:uFillTx/>
                <a:latin typeface="Times New Roman" panose="02020603050405020304" pitchFamily="18" charset="0"/>
                <a:ea typeface="+mn-ea"/>
                <a:cs typeface="Times New Roman" panose="02020603050405020304" pitchFamily="18" charset="0"/>
              </a:rPr>
              <a:t>Producto</a:t>
            </a:r>
          </a:p>
        </p:txBody>
      </p:sp>
      <p:sp>
        <p:nvSpPr>
          <p:cNvPr id="75782" name="Rectángulo 6"/>
          <p:cNvSpPr>
            <a:spLocks noChangeArrowheads="1"/>
          </p:cNvSpPr>
          <p:nvPr/>
        </p:nvSpPr>
        <p:spPr bwMode="auto">
          <a:xfrm>
            <a:off x="268288" y="3046413"/>
            <a:ext cx="1800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D6AD"/>
                </a:solidFill>
                <a:effectLst/>
                <a:uLnTx/>
                <a:uFillTx/>
                <a:latin typeface="Times New Roman" panose="02020603050405020304" pitchFamily="18" charset="0"/>
                <a:ea typeface="+mn-ea"/>
                <a:cs typeface="Times New Roman" panose="02020603050405020304" pitchFamily="18" charset="0"/>
              </a:rPr>
              <a:t>Producto</a:t>
            </a:r>
          </a:p>
        </p:txBody>
      </p:sp>
      <p:sp>
        <p:nvSpPr>
          <p:cNvPr id="75783" name="Rectángulo 7"/>
          <p:cNvSpPr>
            <a:spLocks noChangeArrowheads="1"/>
          </p:cNvSpPr>
          <p:nvPr/>
        </p:nvSpPr>
        <p:spPr bwMode="auto">
          <a:xfrm>
            <a:off x="639763" y="3632200"/>
            <a:ext cx="66976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DADAAE"/>
                </a:solidFill>
                <a:effectLst/>
                <a:uLnTx/>
                <a:uFillTx/>
                <a:latin typeface="Times New Roman" panose="02020603050405020304" pitchFamily="18" charset="0"/>
                <a:ea typeface="+mn-ea"/>
                <a:cs typeface="Times New Roman" panose="02020603050405020304" pitchFamily="18" charset="0"/>
              </a:rPr>
              <a:t>se pueden desarrollar múltiples sistemas o aplicaciones</a:t>
            </a:r>
          </a:p>
        </p:txBody>
      </p:sp>
      <p:sp>
        <p:nvSpPr>
          <p:cNvPr id="75784" name="Rectángulo 8"/>
          <p:cNvSpPr>
            <a:spLocks noChangeArrowheads="1"/>
          </p:cNvSpPr>
          <p:nvPr/>
        </p:nvSpPr>
        <p:spPr bwMode="auto">
          <a:xfrm>
            <a:off x="4616450" y="5451475"/>
            <a:ext cx="26384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8F8EF"/>
                </a:solidFill>
                <a:effectLst/>
                <a:uLnTx/>
                <a:uFillTx/>
                <a:latin typeface="Times New Roman" panose="02020603050405020304" pitchFamily="18" charset="0"/>
                <a:ea typeface="+mn-ea"/>
                <a:cs typeface="Times New Roman" panose="02020603050405020304" pitchFamily="18" charset="0"/>
              </a:rPr>
              <a:t>Sistema o Aplicación</a:t>
            </a:r>
          </a:p>
        </p:txBody>
      </p:sp>
      <p:sp>
        <p:nvSpPr>
          <p:cNvPr id="75785" name="Rectángulo 9"/>
          <p:cNvSpPr>
            <a:spLocks noChangeArrowheads="1"/>
          </p:cNvSpPr>
          <p:nvPr/>
        </p:nvSpPr>
        <p:spPr bwMode="auto">
          <a:xfrm>
            <a:off x="2168525" y="5451475"/>
            <a:ext cx="2159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8F8EF"/>
                </a:solidFill>
                <a:effectLst/>
                <a:uLnTx/>
                <a:uFillTx/>
                <a:latin typeface="Times New Roman" panose="02020603050405020304" pitchFamily="18" charset="0"/>
                <a:ea typeface="+mn-ea"/>
                <a:cs typeface="Times New Roman" panose="02020603050405020304" pitchFamily="18" charset="0"/>
              </a:rPr>
              <a:t>Sistema o Aplicación</a:t>
            </a:r>
          </a:p>
        </p:txBody>
      </p:sp>
      <p:sp>
        <p:nvSpPr>
          <p:cNvPr id="75786" name="Rectángulo 10"/>
          <p:cNvSpPr>
            <a:spLocks noChangeArrowheads="1"/>
          </p:cNvSpPr>
          <p:nvPr/>
        </p:nvSpPr>
        <p:spPr bwMode="auto">
          <a:xfrm>
            <a:off x="88900" y="5451475"/>
            <a:ext cx="2159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8F8EF"/>
                </a:solidFill>
                <a:effectLst/>
                <a:uLnTx/>
                <a:uFillTx/>
                <a:latin typeface="Times New Roman" panose="02020603050405020304" pitchFamily="18" charset="0"/>
                <a:ea typeface="+mn-ea"/>
                <a:cs typeface="Times New Roman" panose="02020603050405020304" pitchFamily="18" charset="0"/>
              </a:rPr>
              <a:t>Sistema o Aplicación</a:t>
            </a:r>
          </a:p>
        </p:txBody>
      </p:sp>
      <p:sp>
        <p:nvSpPr>
          <p:cNvPr id="75787" name="Rectángulo 11"/>
          <p:cNvSpPr>
            <a:spLocks noChangeArrowheads="1"/>
          </p:cNvSpPr>
          <p:nvPr/>
        </p:nvSpPr>
        <p:spPr bwMode="auto">
          <a:xfrm>
            <a:off x="3503613" y="4564063"/>
            <a:ext cx="9350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8F8EF"/>
                </a:solidFill>
                <a:effectLst/>
                <a:uLnTx/>
                <a:uFillTx/>
                <a:latin typeface="Times New Roman" panose="02020603050405020304" pitchFamily="18" charset="0"/>
                <a:ea typeface="+mn-ea"/>
                <a:cs typeface="Times New Roman" panose="02020603050405020304" pitchFamily="18" charset="0"/>
              </a:rPr>
              <a:t>…..</a:t>
            </a:r>
          </a:p>
        </p:txBody>
      </p:sp>
      <p:sp>
        <p:nvSpPr>
          <p:cNvPr id="75788" name="Flecha abajo 15"/>
          <p:cNvSpPr>
            <a:spLocks noChangeArrowheads="1"/>
          </p:cNvSpPr>
          <p:nvPr/>
        </p:nvSpPr>
        <p:spPr bwMode="auto">
          <a:xfrm rot="2940000">
            <a:off x="2251075" y="1671638"/>
            <a:ext cx="280987" cy="954088"/>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89" name="Flecha abajo 16"/>
          <p:cNvSpPr>
            <a:spLocks noChangeArrowheads="1"/>
          </p:cNvSpPr>
          <p:nvPr/>
        </p:nvSpPr>
        <p:spPr bwMode="auto">
          <a:xfrm rot="2220000">
            <a:off x="3592513" y="1773238"/>
            <a:ext cx="280987" cy="954087"/>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0" name="Flecha abajo 17"/>
          <p:cNvSpPr>
            <a:spLocks noChangeArrowheads="1"/>
          </p:cNvSpPr>
          <p:nvPr/>
        </p:nvSpPr>
        <p:spPr bwMode="auto">
          <a:xfrm rot="-1020000">
            <a:off x="4822825" y="1822450"/>
            <a:ext cx="280988" cy="954088"/>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1" name="Flecha abajo 18"/>
          <p:cNvSpPr>
            <a:spLocks noChangeArrowheads="1"/>
          </p:cNvSpPr>
          <p:nvPr/>
        </p:nvSpPr>
        <p:spPr bwMode="auto">
          <a:xfrm rot="-3000000">
            <a:off x="6403975" y="1760538"/>
            <a:ext cx="280987" cy="954088"/>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2" name="Flecha abajo 19"/>
          <p:cNvSpPr>
            <a:spLocks noChangeArrowheads="1"/>
          </p:cNvSpPr>
          <p:nvPr/>
        </p:nvSpPr>
        <p:spPr bwMode="auto">
          <a:xfrm rot="2580000">
            <a:off x="1763713" y="4224338"/>
            <a:ext cx="280987" cy="954087"/>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3" name="Flecha abajo 20"/>
          <p:cNvSpPr>
            <a:spLocks noChangeArrowheads="1"/>
          </p:cNvSpPr>
          <p:nvPr/>
        </p:nvSpPr>
        <p:spPr bwMode="auto">
          <a:xfrm rot="-240000">
            <a:off x="3106738" y="4262438"/>
            <a:ext cx="280987" cy="954087"/>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4" name="Flecha abajo 21"/>
          <p:cNvSpPr>
            <a:spLocks noChangeArrowheads="1"/>
          </p:cNvSpPr>
          <p:nvPr/>
        </p:nvSpPr>
        <p:spPr bwMode="auto">
          <a:xfrm rot="-2760000">
            <a:off x="4454525" y="4141788"/>
            <a:ext cx="280987" cy="954088"/>
          </a:xfrm>
          <a:prstGeom prst="downArrow">
            <a:avLst>
              <a:gd name="adj1" fmla="val 50000"/>
              <a:gd name="adj2" fmla="val 49958"/>
            </a:avLst>
          </a:prstGeom>
          <a:solidFill>
            <a:srgbClr val="FFFFFF"/>
          </a:solidFill>
          <a:ln w="9525">
            <a:solidFill>
              <a:schemeClr val="tx1"/>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5795" name="Rectángulo 22"/>
          <p:cNvSpPr>
            <a:spLocks noChangeArrowheads="1"/>
          </p:cNvSpPr>
          <p:nvPr/>
        </p:nvSpPr>
        <p:spPr bwMode="auto">
          <a:xfrm>
            <a:off x="4027488" y="5848350"/>
            <a:ext cx="9366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8F8EF"/>
                </a:solidFill>
                <a:effectLst/>
                <a:uLnTx/>
                <a:uFillTx/>
                <a:latin typeface="Times New Roman" panose="02020603050405020304" pitchFamily="18" charset="0"/>
                <a:ea typeface="+mn-ea"/>
                <a:cs typeface="Times New Roman" panose="02020603050405020304" pitchFamily="18" charset="0"/>
              </a:rPr>
              <a:t>…..</a:t>
            </a:r>
          </a:p>
        </p:txBody>
      </p:sp>
      <p:sp>
        <p:nvSpPr>
          <p:cNvPr id="75796" name="Rectángulo 23"/>
          <p:cNvSpPr>
            <a:spLocks noChangeArrowheads="1"/>
          </p:cNvSpPr>
          <p:nvPr/>
        </p:nvSpPr>
        <p:spPr bwMode="auto">
          <a:xfrm>
            <a:off x="6108700" y="3082925"/>
            <a:ext cx="863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t>
            </a:r>
          </a:p>
        </p:txBody>
      </p:sp>
      <p:sp>
        <p:nvSpPr>
          <p:cNvPr id="75797" name="Rectángulo 1"/>
          <p:cNvSpPr>
            <a:spLocks noChangeArrowheads="1"/>
          </p:cNvSpPr>
          <p:nvPr/>
        </p:nvSpPr>
        <p:spPr bwMode="auto">
          <a:xfrm>
            <a:off x="3711689" y="2693444"/>
            <a:ext cx="8905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DADAAE"/>
                </a:solidFill>
                <a:effectLst/>
                <a:uLnTx/>
                <a:uFillTx/>
                <a:latin typeface="Times New Roman" panose="02020603050405020304" pitchFamily="18" charset="0"/>
                <a:ea typeface="+mn-ea"/>
                <a:cs typeface="Times New Roman" panose="02020603050405020304" pitchFamily="18" charset="0"/>
              </a:rPr>
              <a:t>Con el</a:t>
            </a:r>
          </a:p>
        </p:txBody>
      </p:sp>
      <p:sp>
        <p:nvSpPr>
          <p:cNvPr id="75798" name="Rectángulo 12"/>
          <p:cNvSpPr>
            <a:spLocks noChangeArrowheads="1"/>
          </p:cNvSpPr>
          <p:nvPr/>
        </p:nvSpPr>
        <p:spPr bwMode="auto">
          <a:xfrm>
            <a:off x="2370138" y="3044825"/>
            <a:ext cx="17938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D6AD"/>
                </a:solidFill>
                <a:effectLst/>
                <a:uLnTx/>
                <a:uFillTx/>
                <a:latin typeface="Times New Roman" panose="02020603050405020304" pitchFamily="18" charset="0"/>
                <a:ea typeface="+mn-ea"/>
                <a:cs typeface="Times New Roman" panose="02020603050405020304" pitchFamily="18" charset="0"/>
              </a:rPr>
              <a:t>Producto</a:t>
            </a:r>
          </a:p>
        </p:txBody>
      </p:sp>
    </p:spTree>
    <p:extLst>
      <p:ext uri="{BB962C8B-B14F-4D97-AF65-F5344CB8AC3E}">
        <p14:creationId xmlns:p14="http://schemas.microsoft.com/office/powerpoint/2010/main" val="86927666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98450" y="933450"/>
            <a:ext cx="8382000" cy="571500"/>
          </a:xfrm>
        </p:spPr>
        <p:txBody>
          <a:bodyPr/>
          <a:lstStyle/>
          <a:p>
            <a:pPr algn="ctr"/>
            <a:r>
              <a:rPr lang="es-MX" altLang="es-MX" sz="3000" b="1"/>
              <a:t>Inversión </a:t>
            </a:r>
            <a:r>
              <a:rPr lang="es-ES" altLang="es-MX" sz="3000" b="1">
                <a:solidFill>
                  <a:schemeClr val="tx1"/>
                </a:solidFill>
              </a:rPr>
              <a:t>1 -&gt; </a:t>
            </a:r>
            <a:r>
              <a:rPr lang="es-MX" altLang="es-MX" sz="3000" b="1">
                <a:solidFill>
                  <a:schemeClr val="tx1"/>
                </a:solidFill>
              </a:rPr>
              <a:t>Ganancia</a:t>
            </a:r>
            <a:r>
              <a:rPr lang="es-MX" altLang="es-MX" sz="3000" b="1"/>
              <a:t> </a:t>
            </a:r>
            <a:r>
              <a:rPr lang="es-ES" altLang="es-MX" sz="3000" b="1">
                <a:solidFill>
                  <a:schemeClr val="tx1"/>
                </a:solidFill>
              </a:rPr>
              <a:t>1 a 10</a:t>
            </a:r>
          </a:p>
        </p:txBody>
      </p:sp>
      <p:sp>
        <p:nvSpPr>
          <p:cNvPr id="76803" name="Rectangle 4"/>
          <p:cNvSpPr>
            <a:spLocks noChangeArrowheads="1"/>
          </p:cNvSpPr>
          <p:nvPr/>
        </p:nvSpPr>
        <p:spPr bwMode="auto">
          <a:xfrm>
            <a:off x="831850" y="244475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Inversión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1 -&gt; </a:t>
            </a:r>
            <a:r>
              <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Ganancia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10 a 1000</a:t>
            </a:r>
          </a:p>
        </p:txBody>
      </p:sp>
      <p:sp>
        <p:nvSpPr>
          <p:cNvPr id="76804" name="Rectangle 10"/>
          <p:cNvSpPr>
            <a:spLocks noChangeArrowheads="1"/>
          </p:cNvSpPr>
          <p:nvPr/>
        </p:nvSpPr>
        <p:spPr bwMode="auto">
          <a:xfrm>
            <a:off x="1166813" y="4302125"/>
            <a:ext cx="765333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Inversión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1 -&gt; </a:t>
            </a:r>
            <a:r>
              <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Ganancia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100 a 10,000</a:t>
            </a:r>
          </a:p>
        </p:txBody>
      </p:sp>
      <p:sp>
        <p:nvSpPr>
          <p:cNvPr id="76805" name="Rectangle 11"/>
          <p:cNvSpPr>
            <a:spLocks noChangeArrowheads="1"/>
          </p:cNvSpPr>
          <p:nvPr/>
        </p:nvSpPr>
        <p:spPr bwMode="auto">
          <a:xfrm>
            <a:off x="1147763" y="5610225"/>
            <a:ext cx="753268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Inversión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1 -&gt; </a:t>
            </a:r>
            <a:r>
              <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Ganancia </a:t>
            </a: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1000 a     ....</a:t>
            </a:r>
          </a:p>
        </p:txBody>
      </p:sp>
      <p:sp>
        <p:nvSpPr>
          <p:cNvPr id="76806" name="Rectangle 12"/>
          <p:cNvSpPr>
            <a:spLocks noChangeArrowheads="1"/>
          </p:cNvSpPr>
          <p:nvPr/>
        </p:nvSpPr>
        <p:spPr bwMode="auto">
          <a:xfrm>
            <a:off x="1703388" y="122238"/>
            <a:ext cx="496728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9933"/>
                </a:solidFill>
                <a:effectLst/>
                <a:uLnTx/>
                <a:uFillTx/>
                <a:latin typeface="Times New Roman" panose="02020603050405020304" pitchFamily="18" charset="0"/>
                <a:ea typeface="+mn-ea"/>
                <a:cs typeface="Times New Roman" panose="02020603050405020304" pitchFamily="18" charset="0"/>
              </a:rPr>
              <a:t>Cuatro Niveles de Empresas</a:t>
            </a:r>
          </a:p>
        </p:txBody>
      </p:sp>
      <p:sp>
        <p:nvSpPr>
          <p:cNvPr id="76807" name="Rectangle 15"/>
          <p:cNvSpPr>
            <a:spLocks noChangeArrowheads="1"/>
          </p:cNvSpPr>
          <p:nvPr/>
        </p:nvSpPr>
        <p:spPr bwMode="auto">
          <a:xfrm>
            <a:off x="187325" y="2863850"/>
            <a:ext cx="7620000" cy="57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La idea es llegar a millones de copias</a:t>
            </a:r>
          </a:p>
        </p:txBody>
      </p:sp>
      <p:sp>
        <p:nvSpPr>
          <p:cNvPr id="76808" name="Rectángulo 1"/>
          <p:cNvSpPr>
            <a:spLocks noChangeArrowheads="1"/>
          </p:cNvSpPr>
          <p:nvPr/>
        </p:nvSpPr>
        <p:spPr bwMode="auto">
          <a:xfrm>
            <a:off x="228600" y="531813"/>
            <a:ext cx="83756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1.- Servicios, sistemas, aplicaciones, consultorias,...</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6809" name="Rectángulo 2"/>
          <p:cNvSpPr>
            <a:spLocks noChangeArrowheads="1"/>
          </p:cNvSpPr>
          <p:nvPr/>
        </p:nvSpPr>
        <p:spPr bwMode="auto">
          <a:xfrm>
            <a:off x="298450" y="2143125"/>
            <a:ext cx="23971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2.- Productos </a:t>
            </a:r>
            <a:endPar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6810" name="Rectángulo 3"/>
          <p:cNvSpPr>
            <a:spLocks noChangeArrowheads="1"/>
          </p:cNvSpPr>
          <p:nvPr/>
        </p:nvSpPr>
        <p:spPr bwMode="auto">
          <a:xfrm>
            <a:off x="287338" y="3968750"/>
            <a:ext cx="27400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3.- Plataformas </a:t>
            </a:r>
            <a:endPar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6811" name="Rectángulo 4"/>
          <p:cNvSpPr>
            <a:spLocks noChangeArrowheads="1"/>
          </p:cNvSpPr>
          <p:nvPr/>
        </p:nvSpPr>
        <p:spPr bwMode="auto">
          <a:xfrm>
            <a:off x="273050" y="5253038"/>
            <a:ext cx="156368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4.- Base </a:t>
            </a:r>
            <a:endParaRPr kumimoji="0" lang="es-MX"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8315796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43412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ángulo 2"/>
          <p:cNvSpPr>
            <a:spLocks noChangeArrowheads="1"/>
          </p:cNvSpPr>
          <p:nvPr/>
        </p:nvSpPr>
        <p:spPr bwMode="auto">
          <a:xfrm>
            <a:off x="539750" y="2133600"/>
            <a:ext cx="6985000"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Sistema Evolutivo Generador de Nominas Federales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rPr>
              <a:t>Juan Martín González Vázquez       1983 </a:t>
            </a:r>
            <a:endParaRPr kumimoji="0" lang="es-MX" altLang="es-MX" sz="3000" b="0"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9123144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ítulo 2"/>
          <p:cNvSpPr>
            <a:spLocks noGrp="1"/>
          </p:cNvSpPr>
          <p:nvPr>
            <p:ph type="title"/>
          </p:nvPr>
        </p:nvSpPr>
        <p:spPr>
          <a:xfrm>
            <a:off x="107950" y="71438"/>
            <a:ext cx="8928100" cy="6661150"/>
          </a:xfrm>
        </p:spPr>
        <p:txBody>
          <a:bodyPr/>
          <a:lstStyle/>
          <a:p>
            <a:pPr algn="l"/>
            <a:r>
              <a:rPr lang="es-MX" altLang="es-MX" sz="2400" b="1">
                <a:solidFill>
                  <a:srgbClr val="66FF33"/>
                </a:solidFill>
              </a:rPr>
              <a:t>En 1983 Juan Martín González Vázquez desarrolló un sistema evolutivo generador de nominas federales,</a:t>
            </a:r>
            <a:br>
              <a:rPr lang="es-MX" altLang="es-MX" sz="2400" b="1">
                <a:solidFill>
                  <a:srgbClr val="FFFFFF"/>
                </a:solidFill>
              </a:rPr>
            </a:br>
            <a:r>
              <a:rPr lang="es-MX" altLang="es-MX" sz="2400" b="1">
                <a:solidFill>
                  <a:srgbClr val="FFFFFF"/>
                </a:solidFill>
              </a:rPr>
              <a:t>para lo cual analizó múltiples nominas federales buscando cuales eran los procesos comunes en este tipo de problema y encontró alrededor de 50 procesos que al combinarlos generaban cualquier tipo de nomina,</a:t>
            </a:r>
            <a:br>
              <a:rPr lang="es-MX" altLang="es-MX" sz="2400" b="1">
                <a:solidFill>
                  <a:schemeClr val="tx1"/>
                </a:solidFill>
              </a:rPr>
            </a:br>
            <a:r>
              <a:rPr lang="es-MX" altLang="es-MX" sz="2400" b="1">
                <a:solidFill>
                  <a:srgbClr val="FFFFFF"/>
                </a:solidFill>
              </a:rPr>
              <a:t>a partir de esto construyo el generador de sistemas y los esqueletos para cada proceso, junto con su tabla de variables y el vector teórico de una nomina federal,</a:t>
            </a:r>
            <a:br>
              <a:rPr lang="es-MX" altLang="es-MX" sz="2400" b="1">
                <a:solidFill>
                  <a:srgbClr val="FFFFFF"/>
                </a:solidFill>
              </a:rPr>
            </a:br>
            <a:br>
              <a:rPr lang="es-MX" altLang="es-MX" sz="1100" b="1">
                <a:solidFill>
                  <a:schemeClr val="tx1"/>
                </a:solidFill>
              </a:rPr>
            </a:br>
            <a:r>
              <a:rPr lang="es-MX" altLang="es-MX" sz="2400" b="1">
                <a:solidFill>
                  <a:schemeClr val="tx1"/>
                </a:solidFill>
              </a:rPr>
              <a:t>Y dado que lo que buscaba era desarrollar un producto que se pudiera instalar en múltiples organizaciones, y cada organización cambia la forma como se almacenan los datos (base de datos),</a:t>
            </a:r>
            <a:br>
              <a:rPr lang="es-MX" altLang="es-MX" sz="2400" b="1">
                <a:solidFill>
                  <a:schemeClr val="tx1"/>
                </a:solidFill>
              </a:rPr>
            </a:br>
            <a:br>
              <a:rPr lang="es-MX" altLang="es-MX" sz="800" b="1">
                <a:solidFill>
                  <a:schemeClr val="tx1"/>
                </a:solidFill>
              </a:rPr>
            </a:br>
            <a:r>
              <a:rPr lang="es-MX" altLang="es-MX" sz="2400" b="1">
                <a:solidFill>
                  <a:schemeClr val="tx1"/>
                </a:solidFill>
              </a:rPr>
              <a:t>integró un mecanismo que para cada nueva aplicación, relacionaba la información de la base de datos de la organización con el generador de sistemas, </a:t>
            </a:r>
            <a:br>
              <a:rPr lang="es-MX" altLang="es-MX" sz="2400" b="1">
                <a:solidFill>
                  <a:schemeClr val="tx1"/>
                </a:solidFill>
              </a:rPr>
            </a:br>
            <a:br>
              <a:rPr lang="es-MX" altLang="es-MX" sz="800" b="1">
                <a:solidFill>
                  <a:schemeClr val="tx1"/>
                </a:solidFill>
              </a:rPr>
            </a:br>
            <a:r>
              <a:rPr lang="es-MX" altLang="es-MX" sz="2400" b="1">
                <a:solidFill>
                  <a:schemeClr val="tx1"/>
                </a:solidFill>
              </a:rPr>
              <a:t>para lo cual relacionaba la tabla de variables con el diccionario de datos de la base de datos de la organización.</a:t>
            </a:r>
          </a:p>
        </p:txBody>
      </p:sp>
    </p:spTree>
    <p:extLst>
      <p:ext uri="{BB962C8B-B14F-4D97-AF65-F5344CB8AC3E}">
        <p14:creationId xmlns:p14="http://schemas.microsoft.com/office/powerpoint/2010/main" val="8097033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ángulo 3"/>
          <p:cNvSpPr>
            <a:spLocks noChangeArrowheads="1"/>
          </p:cNvSpPr>
          <p:nvPr/>
        </p:nvSpPr>
        <p:spPr bwMode="auto">
          <a:xfrm>
            <a:off x="4240213" y="5613400"/>
            <a:ext cx="2459037" cy="8302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Datos del sistema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Parámetros</a:t>
            </a:r>
            <a:endParaRPr kumimoji="0" lang="es-MX" altLang="es-MX" sz="24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79875" name="Rectángulo 4"/>
          <p:cNvSpPr>
            <a:spLocks noChangeArrowheads="1"/>
          </p:cNvSpPr>
          <p:nvPr/>
        </p:nvSpPr>
        <p:spPr bwMode="auto">
          <a:xfrm>
            <a:off x="193675" y="3144838"/>
            <a:ext cx="2919413" cy="120173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Diccionario de Datos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de la Base de Datos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de la Organización</a:t>
            </a:r>
            <a:endParaRPr kumimoji="0" lang="es-MX"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9876" name="Rectángulo 6"/>
          <p:cNvSpPr>
            <a:spLocks noChangeArrowheads="1"/>
          </p:cNvSpPr>
          <p:nvPr/>
        </p:nvSpPr>
        <p:spPr bwMode="auto">
          <a:xfrm>
            <a:off x="3829050" y="1166813"/>
            <a:ext cx="2176463" cy="157003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Procesos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(Esqueletos)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 de una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nomina federal</a:t>
            </a:r>
            <a:endParaRPr kumimoji="0" lang="es-MX" altLang="es-MX" sz="24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95237" name="Rectángulo 7"/>
          <p:cNvSpPr>
            <a:spLocks noChangeArrowheads="1"/>
          </p:cNvSpPr>
          <p:nvPr/>
        </p:nvSpPr>
        <p:spPr bwMode="auto">
          <a:xfrm>
            <a:off x="7205663" y="5394325"/>
            <a:ext cx="1763712" cy="107632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Nomina Federal</a:t>
            </a:r>
            <a:endParaRPr kumimoji="0" lang="es-MX" altLang="es-MX" sz="3200" b="0"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endParaRPr>
          </a:p>
        </p:txBody>
      </p:sp>
      <p:grpSp>
        <p:nvGrpSpPr>
          <p:cNvPr id="79878" name="Grupo 11"/>
          <p:cNvGrpSpPr>
            <a:grpSpLocks/>
          </p:cNvGrpSpPr>
          <p:nvPr/>
        </p:nvGrpSpPr>
        <p:grpSpPr bwMode="auto">
          <a:xfrm>
            <a:off x="4368800" y="3463925"/>
            <a:ext cx="3421063" cy="973138"/>
            <a:chOff x="3992233" y="2596009"/>
            <a:chExt cx="3420000" cy="972000"/>
          </a:xfrm>
        </p:grpSpPr>
        <p:sp>
          <p:nvSpPr>
            <p:cNvPr id="79902" name="Rectángulo 2"/>
            <p:cNvSpPr>
              <a:spLocks noChangeArrowheads="1"/>
            </p:cNvSpPr>
            <p:nvPr/>
          </p:nvSpPr>
          <p:spPr bwMode="auto">
            <a:xfrm>
              <a:off x="4110132" y="2780928"/>
              <a:ext cx="3220587" cy="46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Generador de Sistemas</a:t>
              </a:r>
              <a:endParaRPr kumimoji="0" lang="es-MX" altLang="es-MX" sz="2400" b="0"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endParaRPr>
            </a:p>
          </p:txBody>
        </p:sp>
        <p:sp>
          <p:nvSpPr>
            <p:cNvPr id="79903" name="Rectángulo redondeado 8"/>
            <p:cNvSpPr>
              <a:spLocks noChangeArrowheads="1"/>
            </p:cNvSpPr>
            <p:nvPr/>
          </p:nvSpPr>
          <p:spPr bwMode="auto">
            <a:xfrm>
              <a:off x="3992233" y="2596009"/>
              <a:ext cx="3420000" cy="972000"/>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grpSp>
      <p:grpSp>
        <p:nvGrpSpPr>
          <p:cNvPr id="79879" name="Grupo 10"/>
          <p:cNvGrpSpPr>
            <a:grpSpLocks/>
          </p:cNvGrpSpPr>
          <p:nvPr/>
        </p:nvGrpSpPr>
        <p:grpSpPr bwMode="auto">
          <a:xfrm>
            <a:off x="179388" y="5040313"/>
            <a:ext cx="3384550" cy="1295400"/>
            <a:chOff x="855385" y="841982"/>
            <a:chExt cx="3528000" cy="1114541"/>
          </a:xfrm>
        </p:grpSpPr>
        <p:sp>
          <p:nvSpPr>
            <p:cNvPr id="79900" name="Rectángulo 5"/>
            <p:cNvSpPr>
              <a:spLocks noChangeArrowheads="1"/>
            </p:cNvSpPr>
            <p:nvPr/>
          </p:nvSpPr>
          <p:spPr bwMode="auto">
            <a:xfrm>
              <a:off x="925665" y="878255"/>
              <a:ext cx="3354350" cy="1078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integra información del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Diccionario de Datos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con los parámetros</a:t>
              </a:r>
              <a:endParaRPr kumimoji="0" lang="es-MX" altLang="es-MX" sz="2400" b="0"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endParaRPr>
            </a:p>
          </p:txBody>
        </p:sp>
        <p:sp>
          <p:nvSpPr>
            <p:cNvPr id="79901" name="Rectángulo redondeado 9"/>
            <p:cNvSpPr>
              <a:spLocks noChangeArrowheads="1"/>
            </p:cNvSpPr>
            <p:nvPr/>
          </p:nvSpPr>
          <p:spPr bwMode="auto">
            <a:xfrm>
              <a:off x="855385" y="841982"/>
              <a:ext cx="3528000" cy="1080000"/>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grpSp>
      <p:sp>
        <p:nvSpPr>
          <p:cNvPr id="79880" name="Rectángulo 1"/>
          <p:cNvSpPr>
            <a:spLocks noChangeArrowheads="1"/>
          </p:cNvSpPr>
          <p:nvPr/>
        </p:nvSpPr>
        <p:spPr bwMode="auto">
          <a:xfrm>
            <a:off x="87313" y="66675"/>
            <a:ext cx="8445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66FF33"/>
                </a:solidFill>
                <a:effectLst/>
                <a:uLnTx/>
                <a:uFillTx/>
                <a:latin typeface="Times New Roman" panose="02020603050405020304" pitchFamily="18" charset="0"/>
                <a:ea typeface="+mn-ea"/>
                <a:cs typeface="Times New Roman" panose="02020603050405020304" pitchFamily="18" charset="0"/>
              </a:rPr>
              <a:t>Sistema Evolutivo Generador de Nominas Federales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66FF33"/>
                </a:solidFill>
                <a:effectLst/>
                <a:uLnTx/>
                <a:uFillTx/>
                <a:latin typeface="Times New Roman" panose="02020603050405020304" pitchFamily="18" charset="0"/>
                <a:ea typeface="+mn-ea"/>
                <a:cs typeface="Times New Roman" panose="02020603050405020304" pitchFamily="18" charset="0"/>
              </a:rPr>
              <a:t>Juan Martín González Vázquez    1983 </a:t>
            </a:r>
            <a:endParaRPr kumimoji="0" lang="es-MX" altLang="es-MX" sz="2400" b="0" i="0" u="none" strike="noStrike" kern="1200" cap="none" spc="0" normalizeH="0" baseline="0" noProof="0">
              <a:ln>
                <a:noFill/>
              </a:ln>
              <a:solidFill>
                <a:srgbClr val="66FF33"/>
              </a:solidFill>
              <a:effectLst/>
              <a:uLnTx/>
              <a:uFillTx/>
              <a:latin typeface="Times New Roman" panose="02020603050405020304" pitchFamily="18" charset="0"/>
              <a:ea typeface="+mn-ea"/>
              <a:cs typeface="Times New Roman" panose="02020603050405020304" pitchFamily="18" charset="0"/>
            </a:endParaRPr>
          </a:p>
        </p:txBody>
      </p:sp>
      <p:grpSp>
        <p:nvGrpSpPr>
          <p:cNvPr id="79881" name="Grupo 13"/>
          <p:cNvGrpSpPr>
            <a:grpSpLocks/>
          </p:cNvGrpSpPr>
          <p:nvPr/>
        </p:nvGrpSpPr>
        <p:grpSpPr bwMode="auto">
          <a:xfrm>
            <a:off x="407988" y="257175"/>
            <a:ext cx="463550" cy="969963"/>
            <a:chOff x="1043608" y="594966"/>
            <a:chExt cx="464079" cy="1229397"/>
          </a:xfrm>
        </p:grpSpPr>
        <p:sp>
          <p:nvSpPr>
            <p:cNvPr id="79894" name="Elipse 2"/>
            <p:cNvSpPr>
              <a:spLocks noChangeArrowheads="1"/>
            </p:cNvSpPr>
            <p:nvPr/>
          </p:nvSpPr>
          <p:spPr bwMode="auto">
            <a:xfrm>
              <a:off x="1115616" y="594966"/>
              <a:ext cx="324000" cy="324000"/>
            </a:xfrm>
            <a:prstGeom prst="ellipse">
              <a:avLst/>
            </a:prstGeom>
            <a:noFill/>
            <a:ln w="28575">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cxnSp>
          <p:nvCxnSpPr>
            <p:cNvPr id="79895" name="Conector recto 4"/>
            <p:cNvCxnSpPr>
              <a:cxnSpLocks noChangeShapeType="1"/>
            </p:cNvCxnSpPr>
            <p:nvPr/>
          </p:nvCxnSpPr>
          <p:spPr bwMode="auto">
            <a:xfrm>
              <a:off x="1277500" y="957629"/>
              <a:ext cx="0" cy="637826"/>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896" name="Conector recto 6"/>
            <p:cNvCxnSpPr>
              <a:cxnSpLocks noChangeShapeType="1"/>
            </p:cNvCxnSpPr>
            <p:nvPr/>
          </p:nvCxnSpPr>
          <p:spPr bwMode="auto">
            <a:xfrm>
              <a:off x="1277500" y="1193083"/>
              <a:ext cx="211286" cy="83459"/>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897" name="Conector recto 18"/>
            <p:cNvCxnSpPr>
              <a:cxnSpLocks noChangeShapeType="1"/>
            </p:cNvCxnSpPr>
            <p:nvPr/>
          </p:nvCxnSpPr>
          <p:spPr bwMode="auto">
            <a:xfrm flipV="1">
              <a:off x="1043608" y="1193084"/>
              <a:ext cx="226460" cy="66687"/>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898" name="Conector recto 21"/>
            <p:cNvCxnSpPr>
              <a:cxnSpLocks noChangeShapeType="1"/>
            </p:cNvCxnSpPr>
            <p:nvPr/>
          </p:nvCxnSpPr>
          <p:spPr bwMode="auto">
            <a:xfrm>
              <a:off x="1270068" y="1572974"/>
              <a:ext cx="237619" cy="251389"/>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899" name="Conector recto 22"/>
            <p:cNvCxnSpPr>
              <a:cxnSpLocks noChangeShapeType="1"/>
            </p:cNvCxnSpPr>
            <p:nvPr/>
          </p:nvCxnSpPr>
          <p:spPr bwMode="auto">
            <a:xfrm flipV="1">
              <a:off x="1043608" y="1579747"/>
              <a:ext cx="226460" cy="224043"/>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9882" name="Flecha abajo 29"/>
          <p:cNvSpPr>
            <a:spLocks noChangeArrowheads="1"/>
          </p:cNvSpPr>
          <p:nvPr/>
        </p:nvSpPr>
        <p:spPr bwMode="auto">
          <a:xfrm rot="1226725">
            <a:off x="1489075" y="4413250"/>
            <a:ext cx="287338" cy="539750"/>
          </a:xfrm>
          <a:prstGeom prst="downArrow">
            <a:avLst>
              <a:gd name="adj1" fmla="val 50000"/>
              <a:gd name="adj2" fmla="val 50205"/>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9883" name="Flecha abajo 30"/>
          <p:cNvSpPr>
            <a:spLocks noChangeArrowheads="1"/>
          </p:cNvSpPr>
          <p:nvPr/>
        </p:nvSpPr>
        <p:spPr bwMode="auto">
          <a:xfrm rot="-1157088">
            <a:off x="5021263" y="2836863"/>
            <a:ext cx="360362" cy="539750"/>
          </a:xfrm>
          <a:prstGeom prst="downArrow">
            <a:avLst>
              <a:gd name="adj1" fmla="val 50000"/>
              <a:gd name="adj2" fmla="val 49837"/>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s</a:t>
            </a:r>
          </a:p>
        </p:txBody>
      </p:sp>
      <p:sp>
        <p:nvSpPr>
          <p:cNvPr id="79884" name="Flecha abajo 31"/>
          <p:cNvSpPr>
            <a:spLocks noChangeArrowheads="1"/>
          </p:cNvSpPr>
          <p:nvPr/>
        </p:nvSpPr>
        <p:spPr bwMode="auto">
          <a:xfrm rot="1888549">
            <a:off x="6735763" y="2632075"/>
            <a:ext cx="360362" cy="647700"/>
          </a:xfrm>
          <a:prstGeom prst="downArrow">
            <a:avLst>
              <a:gd name="adj1" fmla="val 50000"/>
              <a:gd name="adj2" fmla="val 49927"/>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9885" name="Flecha abajo 32"/>
          <p:cNvSpPr>
            <a:spLocks noChangeArrowheads="1"/>
          </p:cNvSpPr>
          <p:nvPr/>
        </p:nvSpPr>
        <p:spPr bwMode="auto">
          <a:xfrm rot="-8820000">
            <a:off x="5343525" y="4616450"/>
            <a:ext cx="360363" cy="900113"/>
          </a:xfrm>
          <a:prstGeom prst="downArrow">
            <a:avLst>
              <a:gd name="adj1" fmla="val 50000"/>
              <a:gd name="adj2" fmla="val 49863"/>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9886" name="Flecha abajo 33"/>
          <p:cNvSpPr>
            <a:spLocks noChangeArrowheads="1"/>
          </p:cNvSpPr>
          <p:nvPr/>
        </p:nvSpPr>
        <p:spPr bwMode="auto">
          <a:xfrm rot="-2992426">
            <a:off x="3775076" y="5613400"/>
            <a:ext cx="323850" cy="504825"/>
          </a:xfrm>
          <a:prstGeom prst="downArrow">
            <a:avLst>
              <a:gd name="adj1" fmla="val 50000"/>
              <a:gd name="adj2" fmla="val 50077"/>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s</a:t>
            </a:r>
          </a:p>
        </p:txBody>
      </p:sp>
      <p:sp>
        <p:nvSpPr>
          <p:cNvPr id="79887" name="Flecha abajo 34"/>
          <p:cNvSpPr>
            <a:spLocks noChangeArrowheads="1"/>
          </p:cNvSpPr>
          <p:nvPr/>
        </p:nvSpPr>
        <p:spPr bwMode="auto">
          <a:xfrm rot="-2939039">
            <a:off x="7437437" y="4573588"/>
            <a:ext cx="468313" cy="827088"/>
          </a:xfrm>
          <a:prstGeom prst="downArrow">
            <a:avLst>
              <a:gd name="adj1" fmla="val 50000"/>
              <a:gd name="adj2" fmla="val 49909"/>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79888" name="Rectángulo 7"/>
          <p:cNvSpPr>
            <a:spLocks noChangeArrowheads="1"/>
          </p:cNvSpPr>
          <p:nvPr/>
        </p:nvSpPr>
        <p:spPr bwMode="auto">
          <a:xfrm>
            <a:off x="6105525" y="965200"/>
            <a:ext cx="2690813" cy="15700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Estructura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 </a:t>
            </a:r>
            <a:r>
              <a:rPr kumimoji="0" lang="es-MX" altLang="es-MX" sz="20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(vectores teóricos.)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de una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nomina federal</a:t>
            </a:r>
            <a:endParaRPr kumimoji="0" lang="es-MX" altLang="es-MX" sz="24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79889" name="Flecha izquierda y derecha 1"/>
          <p:cNvSpPr>
            <a:spLocks noChangeArrowheads="1"/>
          </p:cNvSpPr>
          <p:nvPr/>
        </p:nvSpPr>
        <p:spPr bwMode="auto">
          <a:xfrm rot="2040000">
            <a:off x="825500" y="855663"/>
            <a:ext cx="719138" cy="323850"/>
          </a:xfrm>
          <a:prstGeom prst="leftRightArrow">
            <a:avLst>
              <a:gd name="adj1" fmla="val 50000"/>
              <a:gd name="adj2" fmla="val 49809"/>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grpSp>
        <p:nvGrpSpPr>
          <p:cNvPr id="79890" name="Grupo 10"/>
          <p:cNvGrpSpPr>
            <a:grpSpLocks/>
          </p:cNvGrpSpPr>
          <p:nvPr/>
        </p:nvGrpSpPr>
        <p:grpSpPr bwMode="auto">
          <a:xfrm>
            <a:off x="179388" y="1411288"/>
            <a:ext cx="3455987" cy="1079500"/>
            <a:chOff x="855385" y="841982"/>
            <a:chExt cx="3528000" cy="1080000"/>
          </a:xfrm>
        </p:grpSpPr>
        <p:sp>
          <p:nvSpPr>
            <p:cNvPr id="79892" name="Rectángulo 5"/>
            <p:cNvSpPr>
              <a:spLocks noChangeArrowheads="1"/>
            </p:cNvSpPr>
            <p:nvPr/>
          </p:nvSpPr>
          <p:spPr bwMode="auto">
            <a:xfrm>
              <a:off x="939488" y="929843"/>
              <a:ext cx="3312540" cy="83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Recaba información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del sistema a desarrollar</a:t>
              </a:r>
              <a:endParaRPr kumimoji="0" lang="es-MX" altLang="es-MX" sz="2400" b="0"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endParaRPr>
            </a:p>
          </p:txBody>
        </p:sp>
        <p:sp>
          <p:nvSpPr>
            <p:cNvPr id="79893" name="Rectángulo redondeado 9"/>
            <p:cNvSpPr>
              <a:spLocks noChangeArrowheads="1"/>
            </p:cNvSpPr>
            <p:nvPr/>
          </p:nvSpPr>
          <p:spPr bwMode="auto">
            <a:xfrm>
              <a:off x="855385" y="841982"/>
              <a:ext cx="3528000" cy="1080000"/>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grpSp>
      <p:sp>
        <p:nvSpPr>
          <p:cNvPr id="79891" name="Flecha abajo 30"/>
          <p:cNvSpPr>
            <a:spLocks noChangeArrowheads="1"/>
          </p:cNvSpPr>
          <p:nvPr/>
        </p:nvSpPr>
        <p:spPr bwMode="auto">
          <a:xfrm rot="-1157088">
            <a:off x="1436688" y="2605088"/>
            <a:ext cx="323850" cy="503237"/>
          </a:xfrm>
          <a:prstGeom prst="downArrow">
            <a:avLst>
              <a:gd name="adj1" fmla="val 50000"/>
              <a:gd name="adj2" fmla="val 49855"/>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s</a:t>
            </a:r>
          </a:p>
        </p:txBody>
      </p:sp>
    </p:spTree>
    <p:extLst>
      <p:ext uri="{BB962C8B-B14F-4D97-AF65-F5344CB8AC3E}">
        <p14:creationId xmlns:p14="http://schemas.microsoft.com/office/powerpoint/2010/main" val="54324505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ítulo 2"/>
          <p:cNvSpPr>
            <a:spLocks noGrp="1"/>
          </p:cNvSpPr>
          <p:nvPr>
            <p:ph type="title"/>
          </p:nvPr>
        </p:nvSpPr>
        <p:spPr>
          <a:xfrm>
            <a:off x="107950" y="339213"/>
            <a:ext cx="8928100" cy="5382035"/>
          </a:xfrm>
        </p:spPr>
        <p:txBody>
          <a:bodyPr/>
          <a:lstStyle/>
          <a:p>
            <a:pPr algn="l"/>
            <a:r>
              <a:rPr lang="es-MX" altLang="es-MX" sz="2400" b="1">
                <a:solidFill>
                  <a:schemeClr val="tx1"/>
                </a:solidFill>
              </a:rPr>
              <a:t>Generalizando esta idea se tiene un producto donde solo cambiando la Base de Datos y en particular el diccionario de Datos, que es donde esta los atributos de los datos del sistema, como posición, tamaño, tipo, etc., dentro de la Base de Datos, el sistema genera la mueva aplicación sin necesidad de programar.</a:t>
            </a:r>
            <a:br>
              <a:rPr lang="es-MX" altLang="es-MX" sz="2400" b="1">
                <a:solidFill>
                  <a:schemeClr val="tx1"/>
                </a:solidFill>
              </a:rPr>
            </a:br>
            <a:r>
              <a:rPr lang="es-MX" altLang="es-MX" sz="2400" b="1">
                <a:solidFill>
                  <a:schemeClr val="tx1"/>
                </a:solidFill>
              </a:rPr>
              <a:t>Esta idea se aplica a muchos sistemas, por lo que, dado que se tiene el sistema evolutivo generador de sistemas, se pueden desarrollar </a:t>
            </a:r>
            <a:r>
              <a:rPr lang="es-MX" altLang="es-MX" sz="2400" b="1" err="1">
                <a:solidFill>
                  <a:schemeClr val="tx1"/>
                </a:solidFill>
              </a:rPr>
              <a:t>miltiples</a:t>
            </a:r>
            <a:r>
              <a:rPr lang="es-MX" altLang="es-MX" sz="2400" b="1">
                <a:solidFill>
                  <a:schemeClr val="tx1"/>
                </a:solidFill>
              </a:rPr>
              <a:t> productos, por lo que en lugar de hacer una y otra vez el mismo </a:t>
            </a:r>
            <a:r>
              <a:rPr lang="es-MX" altLang="es-MX" sz="2400" b="1" err="1">
                <a:solidFill>
                  <a:schemeClr val="tx1"/>
                </a:solidFill>
              </a:rPr>
              <a:t>sisyema</a:t>
            </a:r>
            <a:r>
              <a:rPr lang="es-MX" altLang="es-MX" sz="2400" b="1">
                <a:solidFill>
                  <a:schemeClr val="tx1"/>
                </a:solidFill>
              </a:rPr>
              <a:t>, se hace el </a:t>
            </a:r>
            <a:r>
              <a:rPr lang="es-MX" altLang="es-MX" sz="2400" b="1" err="1">
                <a:solidFill>
                  <a:schemeClr val="tx1"/>
                </a:solidFill>
              </a:rPr>
              <a:t>sitema</a:t>
            </a:r>
            <a:r>
              <a:rPr lang="es-MX" altLang="es-MX" sz="2400" b="1">
                <a:solidFill>
                  <a:schemeClr val="tx1"/>
                </a:solidFill>
              </a:rPr>
              <a:t> evolutivo generador de sistemas.</a:t>
            </a:r>
            <a:br>
              <a:rPr lang="es-MX" altLang="es-MX" sz="2400" b="1">
                <a:solidFill>
                  <a:schemeClr val="tx1"/>
                </a:solidFill>
              </a:rPr>
            </a:br>
            <a:br>
              <a:rPr lang="es-MX" altLang="es-MX" sz="2400" b="1">
                <a:solidFill>
                  <a:schemeClr val="tx1"/>
                </a:solidFill>
              </a:rPr>
            </a:br>
            <a:r>
              <a:rPr lang="es-MX" altLang="es-MX" sz="2400" b="1">
                <a:solidFill>
                  <a:schemeClr val="tx1"/>
                </a:solidFill>
              </a:rPr>
              <a:t>Y </a:t>
            </a:r>
            <a:r>
              <a:rPr lang="es-MX" altLang="es-MX" sz="3600" b="1">
                <a:solidFill>
                  <a:schemeClr val="tx1">
                    <a:lumMod val="75000"/>
                  </a:schemeClr>
                </a:solidFill>
              </a:rPr>
              <a:t>en lugar de enseñar a hacer una y otra vez el mismo sistema es necesario que aprendan a hacer y desarrollar plataformas y productos.</a:t>
            </a:r>
          </a:p>
        </p:txBody>
      </p:sp>
    </p:spTree>
    <p:extLst>
      <p:ext uri="{BB962C8B-B14F-4D97-AF65-F5344CB8AC3E}">
        <p14:creationId xmlns:p14="http://schemas.microsoft.com/office/powerpoint/2010/main" val="25447103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ángulo 4"/>
          <p:cNvSpPr>
            <a:spLocks noChangeArrowheads="1"/>
          </p:cNvSpPr>
          <p:nvPr/>
        </p:nvSpPr>
        <p:spPr bwMode="auto">
          <a:xfrm>
            <a:off x="190500" y="188913"/>
            <a:ext cx="8774113"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Actualmente se tiene una gran oportunidad, con el surgimiento de la Informática Ubicua y multiplataforma surge la gran oportunidad de desarrollar estos productos con un mercado de millones de copias.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Son herramientas con las cuales se pueden desarrollar productos ahora.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La proliferación de plataformas hace que se cree obsolescencia muy rápidamente y requiere herramientas que permitan migrar fácilmente de una plataforma a otra.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8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Por ejemplo con los generadores de sistemas cambio el esqueleto y tengo la aplicación para la nueva plataforma.</a:t>
            </a:r>
          </a:p>
        </p:txBody>
      </p:sp>
    </p:spTree>
    <p:extLst>
      <p:ext uri="{BB962C8B-B14F-4D97-AF65-F5344CB8AC3E}">
        <p14:creationId xmlns:p14="http://schemas.microsoft.com/office/powerpoint/2010/main" val="680736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a:xfrm>
            <a:off x="0" y="130628"/>
            <a:ext cx="9144000" cy="6400800"/>
          </a:xfrm>
        </p:spPr>
        <p:txBody>
          <a:bodyPr/>
          <a:lstStyle/>
          <a:p>
            <a:br>
              <a:rPr lang="es-MX" altLang="es-MX" sz="2400" b="1">
                <a:latin typeface="+mn-lt"/>
                <a:cs typeface="Times New Roman" panose="02020603050405020304" pitchFamily="18" charset="0"/>
              </a:rPr>
            </a:br>
            <a:br>
              <a:rPr lang="es-MX" altLang="es-MX" sz="1200" b="1">
                <a:latin typeface="+mn-lt"/>
                <a:cs typeface="Times New Roman" panose="02020603050405020304" pitchFamily="18" charset="0"/>
              </a:rPr>
            </a:br>
            <a:r>
              <a:rPr lang="en-US" altLang="es-MX" sz="2400" b="1">
                <a:latin typeface="+mn-lt"/>
                <a:cs typeface="Times New Roman" panose="02020603050405020304" pitchFamily="18" charset="0"/>
                <a:hlinkClick r:id="rId2"/>
              </a:rPr>
              <a:t>Alan Turing </a:t>
            </a:r>
            <a:r>
              <a:rPr lang="en-US" altLang="es-MX" sz="2400" b="1">
                <a:latin typeface="+mn-lt"/>
                <a:cs typeface="Times New Roman" panose="02020603050405020304" pitchFamily="18" charset="0"/>
              </a:rPr>
              <a:t>English mathematician, logician, cryptanalyst, and computer scientist.</a:t>
            </a:r>
            <a:br>
              <a:rPr lang="en-US" altLang="es-MX" sz="2400" b="1">
                <a:latin typeface="+mn-lt"/>
                <a:cs typeface="Times New Roman" panose="02020603050405020304" pitchFamily="18" charset="0"/>
              </a:rPr>
            </a:br>
            <a:br>
              <a:rPr lang="en-US" altLang="es-MX" sz="1200" b="1">
                <a:latin typeface="+mn-lt"/>
                <a:cs typeface="Times New Roman" panose="02020603050405020304" pitchFamily="18" charset="0"/>
              </a:rPr>
            </a:br>
            <a:r>
              <a:rPr lang="en-US" altLang="es-MX" sz="2400" b="1">
                <a:latin typeface="+mn-lt"/>
                <a:cs typeface="Courier New" panose="02070309020205020404" pitchFamily="49" charset="0"/>
                <a:hlinkClick r:id="rId3"/>
              </a:rPr>
              <a:t>Karl Ludwig von </a:t>
            </a:r>
            <a:r>
              <a:rPr lang="en-US" altLang="es-MX" sz="2400" b="1" err="1">
                <a:latin typeface="+mn-lt"/>
                <a:cs typeface="Courier New" panose="02070309020205020404" pitchFamily="49" charset="0"/>
                <a:hlinkClick r:id="rId3"/>
              </a:rPr>
              <a:t>Bertalanffy</a:t>
            </a:r>
            <a:r>
              <a:rPr lang="en-US" altLang="es-MX" sz="2400" b="1">
                <a:latin typeface="+mn-lt"/>
                <a:cs typeface="Courier New" panose="02070309020205020404" pitchFamily="49" charset="0"/>
                <a:hlinkClick r:id="rId3"/>
              </a:rPr>
              <a:t> </a:t>
            </a:r>
            <a:r>
              <a:rPr lang="en-US" altLang="es-MX" sz="2400" b="1">
                <a:latin typeface="+mn-lt"/>
                <a:cs typeface="Courier New" panose="02070309020205020404" pitchFamily="49" charset="0"/>
              </a:rPr>
              <a:t>Austrian-born biologist, founders of general systems theory</a:t>
            </a:r>
            <a:br>
              <a:rPr lang="en-US" altLang="es-MX" sz="1200" b="1">
                <a:latin typeface="+mn-lt"/>
                <a:cs typeface="Times New Roman" panose="02020603050405020304" pitchFamily="18" charset="0"/>
              </a:rPr>
            </a:br>
            <a:br>
              <a:rPr lang="es-ES" altLang="es-MX" sz="1200" b="1">
                <a:latin typeface="+mn-lt"/>
                <a:cs typeface="Times New Roman" panose="02020603050405020304" pitchFamily="18" charset="0"/>
              </a:rPr>
            </a:br>
            <a:r>
              <a:rPr lang="en-US" altLang="es-MX" sz="2400" b="1">
                <a:latin typeface="+mn-lt"/>
                <a:cs typeface="Times New Roman" panose="02020603050405020304" pitchFamily="18" charset="0"/>
                <a:hlinkClick r:id="rId4"/>
              </a:rPr>
              <a:t>Warren McCulloch </a:t>
            </a:r>
            <a:r>
              <a:rPr lang="en-US" altLang="es-MX" sz="2400" b="1">
                <a:latin typeface="+mn-lt"/>
                <a:cs typeface="Times New Roman" panose="02020603050405020304" pitchFamily="18" charset="0"/>
              </a:rPr>
              <a:t>American neurophysiologist</a:t>
            </a:r>
            <a:br>
              <a:rPr lang="es-ES" altLang="es-MX" sz="2400" b="1">
                <a:latin typeface="+mn-lt"/>
                <a:cs typeface="Times New Roman" panose="02020603050405020304" pitchFamily="18" charset="0"/>
              </a:rPr>
            </a:br>
            <a:r>
              <a:rPr lang="en-US" altLang="es-MX" sz="1200" b="1">
                <a:latin typeface="+mn-lt"/>
                <a:cs typeface="Times New Roman" panose="02020603050405020304" pitchFamily="18" charset="0"/>
              </a:rPr>
              <a:t> </a:t>
            </a:r>
            <a:br>
              <a:rPr lang="es-ES" altLang="es-MX" sz="1200" b="1">
                <a:latin typeface="+mn-lt"/>
                <a:cs typeface="Times New Roman" panose="02020603050405020304" pitchFamily="18" charset="0"/>
              </a:rPr>
            </a:br>
            <a:r>
              <a:rPr lang="en-US" altLang="es-MX" sz="2400" b="1">
                <a:latin typeface="+mn-lt"/>
                <a:cs typeface="Times New Roman" panose="02020603050405020304" pitchFamily="18" charset="0"/>
                <a:hlinkClick r:id="rId5"/>
              </a:rPr>
              <a:t>Walter Harry Pitts</a:t>
            </a:r>
            <a:r>
              <a:rPr lang="en-US" altLang="es-MX" sz="2400" b="1">
                <a:latin typeface="+mn-lt"/>
                <a:cs typeface="Times New Roman" panose="02020603050405020304" pitchFamily="18" charset="0"/>
              </a:rPr>
              <a:t>, logician worked cognitive psychology</a:t>
            </a:r>
            <a:r>
              <a:rPr lang="es-MX" altLang="es-MX" sz="2400" b="1">
                <a:latin typeface="+mn-lt"/>
                <a:cs typeface="Times New Roman" panose="02020603050405020304" pitchFamily="18" charset="0"/>
              </a:rPr>
              <a:t> </a:t>
            </a:r>
            <a:br>
              <a:rPr lang="es-MX" altLang="es-MX" sz="2400" b="1">
                <a:latin typeface="+mn-lt"/>
                <a:cs typeface="Times New Roman" panose="02020603050405020304" pitchFamily="18" charset="0"/>
              </a:rPr>
            </a:br>
            <a:br>
              <a:rPr lang="es-MX" altLang="es-MX" sz="1200" b="1">
                <a:latin typeface="+mn-lt"/>
                <a:cs typeface="Times New Roman" panose="02020603050405020304" pitchFamily="18" charset="0"/>
              </a:rPr>
            </a:br>
            <a:r>
              <a:rPr lang="es-MX" altLang="es-MX" sz="2400" b="1" err="1">
                <a:latin typeface="+mn-lt"/>
                <a:cs typeface="Times New Roman" panose="02020603050405020304" pitchFamily="18" charset="0"/>
                <a:hlinkClick r:id="rId6"/>
              </a:rPr>
              <a:t>Norbert</a:t>
            </a:r>
            <a:r>
              <a:rPr lang="es-MX" altLang="es-MX" sz="2400" b="1">
                <a:latin typeface="+mn-lt"/>
                <a:cs typeface="Times New Roman" panose="02020603050405020304" pitchFamily="18" charset="0"/>
                <a:hlinkClick r:id="rId6"/>
              </a:rPr>
              <a:t> Wiener </a:t>
            </a:r>
            <a:r>
              <a:rPr lang="es-MX" altLang="es-MX" sz="2400" b="1">
                <a:latin typeface="+mn-lt"/>
                <a:cs typeface="Times New Roman" panose="02020603050405020304" pitchFamily="18" charset="0"/>
              </a:rPr>
              <a:t>Columbia Missouri, matemático estadounidense</a:t>
            </a:r>
            <a:br>
              <a:rPr lang="es-ES" altLang="es-MX" sz="2400" b="1">
                <a:latin typeface="+mn-lt"/>
                <a:cs typeface="Times New Roman" panose="02020603050405020304" pitchFamily="18" charset="0"/>
              </a:rPr>
            </a:br>
            <a:r>
              <a:rPr lang="es-MX" altLang="es-MX" sz="1200" b="1">
                <a:latin typeface="+mn-lt"/>
                <a:cs typeface="Times New Roman" panose="02020603050405020304" pitchFamily="18" charset="0"/>
              </a:rPr>
              <a:t> </a:t>
            </a:r>
            <a:br>
              <a:rPr lang="es-ES" altLang="es-MX" sz="1200" b="1">
                <a:latin typeface="+mn-lt"/>
                <a:cs typeface="Times New Roman" panose="02020603050405020304" pitchFamily="18" charset="0"/>
              </a:rPr>
            </a:br>
            <a:r>
              <a:rPr lang="en-US" altLang="es-MX" sz="2400" b="1">
                <a:latin typeface="+mn-lt"/>
                <a:cs typeface="Courier New" panose="02070309020205020404" pitchFamily="49" charset="0"/>
                <a:hlinkClick r:id="rId7"/>
              </a:rPr>
              <a:t>Arturo </a:t>
            </a:r>
            <a:r>
              <a:rPr lang="en-US" altLang="es-MX" sz="2400" b="1" err="1">
                <a:latin typeface="+mn-lt"/>
                <a:cs typeface="Courier New" panose="02070309020205020404" pitchFamily="49" charset="0"/>
                <a:hlinkClick r:id="rId7"/>
              </a:rPr>
              <a:t>Rosenblueth</a:t>
            </a:r>
            <a:r>
              <a:rPr lang="en-US" altLang="es-MX" sz="2400" b="1">
                <a:latin typeface="+mn-lt"/>
                <a:cs typeface="Courier New" panose="02070309020205020404" pitchFamily="49" charset="0"/>
                <a:hlinkClick r:id="rId7"/>
              </a:rPr>
              <a:t> Stearns</a:t>
            </a:r>
            <a:r>
              <a:rPr lang="en-US" altLang="es-MX" sz="2400" b="1">
                <a:latin typeface="+mn-lt"/>
                <a:cs typeface="Courier New" panose="02070309020205020404" pitchFamily="49" charset="0"/>
              </a:rPr>
              <a:t>,</a:t>
            </a:r>
            <a:r>
              <a:rPr lang="es-ES" altLang="es-MX" sz="2400" b="1">
                <a:latin typeface="+mn-lt"/>
                <a:cs typeface="Times New Roman" panose="02020603050405020304" pitchFamily="18" charset="0"/>
              </a:rPr>
              <a:t> </a:t>
            </a:r>
            <a:r>
              <a:rPr lang="en-US" altLang="es-MX" sz="2400" b="1">
                <a:latin typeface="+mn-lt"/>
                <a:cs typeface="Times New Roman" panose="02020603050405020304" pitchFamily="18" charset="0"/>
              </a:rPr>
              <a:t>Mexican physician and physiologist </a:t>
            </a:r>
            <a:br>
              <a:rPr lang="en-US" altLang="es-MX" sz="2400" b="1">
                <a:latin typeface="+mn-lt"/>
                <a:cs typeface="Times New Roman" panose="02020603050405020304" pitchFamily="18" charset="0"/>
              </a:rPr>
            </a:br>
            <a:r>
              <a:rPr lang="en-US" altLang="es-MX" sz="1200" b="1">
                <a:latin typeface="+mn-lt"/>
                <a:cs typeface="Times New Roman" panose="02020603050405020304" pitchFamily="18" charset="0"/>
              </a:rPr>
              <a:t> </a:t>
            </a:r>
            <a:br>
              <a:rPr lang="es-ES" altLang="es-MX" sz="1200" b="1">
                <a:latin typeface="+mn-lt"/>
                <a:cs typeface="Times New Roman" panose="02020603050405020304" pitchFamily="18" charset="0"/>
              </a:rPr>
            </a:br>
            <a:r>
              <a:rPr lang="es-MX" altLang="es-MX" sz="2400" b="1" err="1">
                <a:latin typeface="+mn-lt"/>
                <a:cs typeface="Courier New" panose="02070309020205020404" pitchFamily="49" charset="0"/>
                <a:hlinkClick r:id="rId8"/>
              </a:rPr>
              <a:t>Oskar</a:t>
            </a:r>
            <a:r>
              <a:rPr lang="es-MX" altLang="es-MX" sz="2400" b="1">
                <a:latin typeface="+mn-lt"/>
                <a:cs typeface="Courier New" panose="02070309020205020404" pitchFamily="49" charset="0"/>
                <a:hlinkClick r:id="rId8"/>
              </a:rPr>
              <a:t> </a:t>
            </a:r>
            <a:r>
              <a:rPr lang="es-MX" altLang="es-MX" sz="2400" b="1" err="1">
                <a:latin typeface="+mn-lt"/>
                <a:cs typeface="Courier New" panose="02070309020205020404" pitchFamily="49" charset="0"/>
                <a:hlinkClick r:id="rId8"/>
              </a:rPr>
              <a:t>Ryszard</a:t>
            </a:r>
            <a:r>
              <a:rPr lang="es-MX" altLang="es-MX" sz="2400" b="1">
                <a:latin typeface="+mn-lt"/>
                <a:cs typeface="Courier New" panose="02070309020205020404" pitchFamily="49" charset="0"/>
                <a:hlinkClick r:id="rId8"/>
              </a:rPr>
              <a:t> </a:t>
            </a:r>
            <a:r>
              <a:rPr lang="es-MX" altLang="es-MX" sz="2400" b="1" err="1">
                <a:latin typeface="+mn-lt"/>
                <a:cs typeface="Courier New" panose="02070309020205020404" pitchFamily="49" charset="0"/>
                <a:hlinkClick r:id="rId8"/>
              </a:rPr>
              <a:t>Lange</a:t>
            </a:r>
            <a:r>
              <a:rPr lang="es-MX" altLang="es-MX" sz="2400" b="1">
                <a:latin typeface="+mn-lt"/>
                <a:cs typeface="Courier New" panose="02070309020205020404" pitchFamily="49" charset="0"/>
              </a:rPr>
              <a:t>, economista, diplomático y político polaco. En 195 7 Vicepresidente de Polonia. Cibernética social</a:t>
            </a:r>
            <a:br>
              <a:rPr lang="es-ES" altLang="es-MX" sz="2400" b="1">
                <a:latin typeface="+mn-lt"/>
                <a:cs typeface="Times New Roman" panose="02020603050405020304" pitchFamily="18" charset="0"/>
              </a:rPr>
            </a:br>
            <a:r>
              <a:rPr lang="es-MX" altLang="es-MX" sz="1200" b="1">
                <a:latin typeface="+mn-lt"/>
                <a:cs typeface="Times New Roman" panose="02020603050405020304" pitchFamily="18" charset="0"/>
              </a:rPr>
              <a:t> </a:t>
            </a:r>
            <a:br>
              <a:rPr lang="es-ES" altLang="es-MX" sz="1200" b="1">
                <a:latin typeface="+mn-lt"/>
                <a:cs typeface="Times New Roman" panose="02020603050405020304" pitchFamily="18" charset="0"/>
              </a:rPr>
            </a:br>
            <a:r>
              <a:rPr lang="es-MX" altLang="es-MX" sz="2400" b="1" err="1">
                <a:latin typeface="+mn-lt"/>
                <a:cs typeface="Times New Roman" panose="02020603050405020304" pitchFamily="18" charset="0"/>
                <a:hlinkClick r:id="rId9"/>
              </a:rPr>
              <a:t>Stafford</a:t>
            </a:r>
            <a:r>
              <a:rPr lang="es-MX" altLang="es-MX" sz="2400" b="1">
                <a:latin typeface="+mn-lt"/>
                <a:cs typeface="Times New Roman" panose="02020603050405020304" pitchFamily="18" charset="0"/>
                <a:hlinkClick r:id="rId9"/>
              </a:rPr>
              <a:t> </a:t>
            </a:r>
            <a:r>
              <a:rPr lang="es-MX" altLang="es-MX" sz="2400" b="1" err="1">
                <a:latin typeface="+mn-lt"/>
                <a:cs typeface="Times New Roman" panose="02020603050405020304" pitchFamily="18" charset="0"/>
                <a:hlinkClick r:id="rId9"/>
              </a:rPr>
              <a:t>Beer</a:t>
            </a:r>
            <a:r>
              <a:rPr lang="es-MX" altLang="es-MX" sz="2400" b="1">
                <a:latin typeface="+mn-lt"/>
                <a:cs typeface="Times New Roman" panose="02020603050405020304" pitchFamily="18" charset="0"/>
                <a:hlinkClick r:id="rId9"/>
              </a:rPr>
              <a:t> </a:t>
            </a:r>
            <a:r>
              <a:rPr lang="es-MX" altLang="es-MX" sz="2400" b="1">
                <a:latin typeface="+mn-lt"/>
                <a:cs typeface="Times New Roman" panose="02020603050405020304" pitchFamily="18" charset="0"/>
              </a:rPr>
              <a:t>Teórico británico, académico, consultor, </a:t>
            </a:r>
            <a:r>
              <a:rPr lang="es-MX" altLang="es-MX" sz="2400" b="1">
                <a:latin typeface="+mn-lt"/>
                <a:cs typeface="Courier New" panose="02070309020205020404" pitchFamily="49" charset="0"/>
              </a:rPr>
              <a:t>Cibernética social, primer proyecto de Gobierno Informático</a:t>
            </a:r>
            <a:br>
              <a:rPr lang="es-MX" altLang="es-MX" sz="2400" b="1">
                <a:latin typeface="+mn-lt"/>
                <a:cs typeface="Courier New" panose="02070309020205020404" pitchFamily="49" charset="0"/>
              </a:rPr>
            </a:br>
            <a:br>
              <a:rPr lang="es-MX" altLang="es-MX" sz="1200" b="1">
                <a:latin typeface="+mn-lt"/>
                <a:cs typeface="Courier New" panose="02070309020205020404" pitchFamily="49" charset="0"/>
              </a:rPr>
            </a:br>
            <a:r>
              <a:rPr lang="fr-FR" altLang="es-MX" sz="2400" b="1">
                <a:cs typeface="Times New Roman" panose="02020603050405020304" pitchFamily="18" charset="0"/>
                <a:hlinkClick r:id="rId10"/>
              </a:rPr>
              <a:t>Pierre de </a:t>
            </a:r>
            <a:r>
              <a:rPr lang="fr-FR" altLang="es-MX" sz="2400" b="1" err="1">
                <a:cs typeface="Times New Roman" panose="02020603050405020304" pitchFamily="18" charset="0"/>
                <a:hlinkClick r:id="rId10"/>
              </a:rPr>
              <a:t>Latil</a:t>
            </a:r>
            <a:r>
              <a:rPr lang="fr-FR" altLang="es-MX" sz="2400" b="1">
                <a:cs typeface="Times New Roman" panose="02020603050405020304" pitchFamily="18" charset="0"/>
                <a:hlinkClick r:id="rId10"/>
              </a:rPr>
              <a:t> </a:t>
            </a:r>
            <a:r>
              <a:rPr lang="fr-FR" altLang="es-MX" sz="2400" b="1">
                <a:cs typeface="Times New Roman" panose="02020603050405020304" pitchFamily="18" charset="0"/>
              </a:rPr>
              <a:t>journaliste scientifique français,</a:t>
            </a:r>
            <a:br>
              <a:rPr lang="fr-FR" altLang="es-MX" sz="2400" b="1">
                <a:cs typeface="Times New Roman" panose="02020603050405020304" pitchFamily="18" charset="0"/>
              </a:rPr>
            </a:br>
            <a:br>
              <a:rPr lang="fr-FR" altLang="es-MX" sz="1200" b="1">
                <a:cs typeface="Times New Roman" panose="02020603050405020304" pitchFamily="18" charset="0"/>
              </a:rPr>
            </a:br>
            <a:r>
              <a:rPr lang="es-MX" altLang="es-MX" sz="2400" b="1" err="1">
                <a:cs typeface="Courier New" panose="02070309020205020404" pitchFamily="49" charset="0"/>
                <a:hlinkClick r:id="rId11"/>
              </a:rPr>
              <a:t>Andréi</a:t>
            </a:r>
            <a:r>
              <a:rPr lang="es-MX" altLang="es-MX" sz="2400" b="1">
                <a:cs typeface="Courier New" panose="02070309020205020404" pitchFamily="49" charset="0"/>
                <a:hlinkClick r:id="rId11"/>
              </a:rPr>
              <a:t> </a:t>
            </a:r>
            <a:r>
              <a:rPr lang="es-MX" altLang="es-MX" sz="2400" b="1" err="1">
                <a:cs typeface="Courier New" panose="02070309020205020404" pitchFamily="49" charset="0"/>
                <a:hlinkClick r:id="rId11"/>
              </a:rPr>
              <a:t>Nikoláyevich</a:t>
            </a:r>
            <a:r>
              <a:rPr lang="es-MX" altLang="es-MX" sz="2400" b="1">
                <a:cs typeface="Courier New" panose="02070309020205020404" pitchFamily="49" charset="0"/>
                <a:hlinkClick r:id="rId11"/>
              </a:rPr>
              <a:t> </a:t>
            </a:r>
            <a:r>
              <a:rPr lang="es-MX" altLang="es-MX" sz="2400" b="1" err="1">
                <a:cs typeface="Courier New" panose="02070309020205020404" pitchFamily="49" charset="0"/>
                <a:hlinkClick r:id="rId11"/>
              </a:rPr>
              <a:t>Kolmogórov</a:t>
            </a:r>
            <a:r>
              <a:rPr lang="es-MX" altLang="es-MX" sz="2400" b="1">
                <a:cs typeface="Courier New" panose="02070309020205020404" pitchFamily="49" charset="0"/>
              </a:rPr>
              <a:t>, matemático ruso, probabilidad, topología. fundador de la teoría de la complejidad algorítmica</a:t>
            </a:r>
            <a:r>
              <a:rPr lang="es-ES" altLang="es-MX" sz="2400" b="1">
                <a:latin typeface="+mn-lt"/>
                <a:cs typeface="Times New Roman" panose="02020603050405020304" pitchFamily="18" charset="0"/>
              </a:rPr>
              <a:t> </a:t>
            </a:r>
          </a:p>
        </p:txBody>
      </p:sp>
    </p:spTree>
    <p:extLst>
      <p:ext uri="{BB962C8B-B14F-4D97-AF65-F5344CB8AC3E}">
        <p14:creationId xmlns:p14="http://schemas.microsoft.com/office/powerpoint/2010/main" val="20299883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9325272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ángulo 2"/>
          <p:cNvSpPr>
            <a:spLocks noChangeArrowheads="1"/>
          </p:cNvSpPr>
          <p:nvPr/>
        </p:nvSpPr>
        <p:spPr bwMode="auto">
          <a:xfrm>
            <a:off x="539750" y="2133600"/>
            <a:ext cx="84963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Migradores Automáticos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rPr>
              <a:t>Christian Zempoaltecatl Ibarra       Principios 80´s </a:t>
            </a:r>
            <a:endParaRPr kumimoji="0" lang="es-MX" altLang="es-MX" sz="3000" b="0"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9958236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ángulo 2"/>
          <p:cNvSpPr>
            <a:spLocks noChangeArrowheads="1"/>
          </p:cNvSpPr>
          <p:nvPr/>
        </p:nvSpPr>
        <p:spPr bwMode="auto">
          <a:xfrm>
            <a:off x="107950" y="107950"/>
            <a:ext cx="8964613" cy="627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Ante</a:t>
            </a:r>
            <a:r>
              <a:rPr kumimoji="0" lang="es-MX" altLang="es-MX" sz="26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s del uso masivo de las PC´s existían muchos equipos que tenían arquitecturas diferentes, y entre 2 equipos era común que sus sistemas operativos fueran diferentes,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la forma de almacenar los datos era diferentes, por ejemplo además del código ASCII existía el EBCDIC (Extended Binary Coded Decimal Interchange Code), y muchos otros codigos, existían códigos que manejaban 9 o 10 bits en lugar de 8 o como el Radix50 que requería alrededor de 5.64 bits,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el tamaño de la palabra no era de 32 o 64 bits como en la PC, había computadoras con palabras de 8, 9, 12 y hasta 72 bits,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y existían otras muchas diferencias entre los diferentes equipos de computo,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o sea que no existía prácticamente compatibilidad entre los diferentes equipos.</a:t>
            </a:r>
          </a:p>
        </p:txBody>
      </p:sp>
    </p:spTree>
    <p:extLst>
      <p:ext uri="{BB962C8B-B14F-4D97-AF65-F5344CB8AC3E}">
        <p14:creationId xmlns:p14="http://schemas.microsoft.com/office/powerpoint/2010/main" val="423894794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ángulo 2"/>
          <p:cNvSpPr>
            <a:spLocks noChangeArrowheads="1"/>
          </p:cNvSpPr>
          <p:nvPr/>
        </p:nvSpPr>
        <p:spPr bwMode="auto">
          <a:xfrm>
            <a:off x="107950" y="188913"/>
            <a:ext cx="8929688" cy="655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El problema surgía cuando se adquiría un nuevo equipo de computo y se quería migrar todo lo desarrollado de una plataforma a otra.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 principio de los 80´s</a:t>
            </a:r>
            <a:r>
              <a:rPr kumimoji="0" lang="es-MX" altLang="es-MX" sz="2800" b="1"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rPr>
              <a:t> </a:t>
            </a:r>
            <a:r>
              <a:rPr kumimoji="0" lang="es-MX" altLang="es-MX" sz="2800" b="1" i="0" u="none" strike="noStrike" kern="1200" cap="none" spc="0" normalizeH="0" baseline="0" noProof="0">
                <a:ln>
                  <a:noFill/>
                </a:ln>
                <a:solidFill>
                  <a:srgbClr val="66FF33"/>
                </a:solidFill>
                <a:effectLst/>
                <a:uLnTx/>
                <a:uFillTx/>
                <a:latin typeface="Times New Roman" panose="02020603050405020304" pitchFamily="18" charset="0"/>
                <a:ea typeface="+mn-ea"/>
                <a:cs typeface="Times New Roman" panose="02020603050405020304" pitchFamily="18" charset="0"/>
              </a:rPr>
              <a:t>Christian Zempoaltecatl Ibarra</a:t>
            </a:r>
            <a:r>
              <a:rPr kumimoji="0" lang="es-MX" altLang="es-MX" sz="28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 que precisamente tenia el problema de migrar de una plataforma a otra, porque su dependencia adquirió un nuevo equipo, desarrollo una herramienta para migrar lo desarrollado de una plataforma a otra.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Este </a:t>
            </a:r>
            <a:r>
              <a:rPr kumimoji="0" lang="es-MX" altLang="es-MX" sz="2800" b="1" i="0" u="none" strike="noStrike" kern="1200" cap="none" spc="0" normalizeH="0" baseline="0" noProof="0">
                <a:ln>
                  <a:noFill/>
                </a:ln>
                <a:solidFill>
                  <a:srgbClr val="66FF33"/>
                </a:solidFill>
                <a:effectLst/>
                <a:uLnTx/>
                <a:uFillTx/>
                <a:latin typeface="Times New Roman" panose="02020603050405020304" pitchFamily="18" charset="0"/>
                <a:ea typeface="+mn-ea"/>
                <a:cs typeface="Times New Roman" panose="02020603050405020304" pitchFamily="18" charset="0"/>
              </a:rPr>
              <a:t>migrador automático </a:t>
            </a:r>
            <a:r>
              <a:rPr kumimoji="0" lang="es-MX" altLang="es-MX" sz="28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tomaba como datos de entrada el código escrito para la plataforma original y generaba el código para la nueva plataforma, y migraba rápidamente miles de líneas de código prácticamente sin errores.</a:t>
            </a:r>
            <a:endParaRPr kumimoji="0" lang="es-MX" altLang="es-MX" sz="2800" b="0"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8701904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ángulo 1"/>
          <p:cNvSpPr>
            <a:spLocks noChangeArrowheads="1"/>
          </p:cNvSpPr>
          <p:nvPr/>
        </p:nvSpPr>
        <p:spPr bwMode="auto">
          <a:xfrm>
            <a:off x="587375" y="795338"/>
            <a:ext cx="3529013" cy="954087"/>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código escrito para la plataforma original </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87043" name="Rectángulo 2"/>
          <p:cNvSpPr>
            <a:spLocks noChangeArrowheads="1"/>
          </p:cNvSpPr>
          <p:nvPr/>
        </p:nvSpPr>
        <p:spPr bwMode="auto">
          <a:xfrm>
            <a:off x="3779838" y="4941888"/>
            <a:ext cx="3529012" cy="95408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código para la nueva plataforma</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87044" name="Rectángulo 3"/>
          <p:cNvSpPr>
            <a:spLocks noChangeArrowheads="1"/>
          </p:cNvSpPr>
          <p:nvPr/>
        </p:nvSpPr>
        <p:spPr bwMode="auto">
          <a:xfrm>
            <a:off x="2627313" y="2744788"/>
            <a:ext cx="25574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66FF33"/>
                </a:solidFill>
                <a:effectLst/>
                <a:uLnTx/>
                <a:uFillTx/>
                <a:latin typeface="Times New Roman" panose="02020603050405020304" pitchFamily="18" charset="0"/>
                <a:ea typeface="+mn-ea"/>
                <a:cs typeface="Times New Roman" panose="02020603050405020304" pitchFamily="18" charset="0"/>
              </a:rPr>
              <a:t>migrador automático </a:t>
            </a:r>
            <a:endParaRPr kumimoji="0" lang="es-MX" altLang="es-MX" sz="36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87045" name="Elipse 4"/>
          <p:cNvSpPr>
            <a:spLocks noChangeArrowheads="1"/>
          </p:cNvSpPr>
          <p:nvPr/>
        </p:nvSpPr>
        <p:spPr bwMode="auto">
          <a:xfrm>
            <a:off x="2351088" y="2420938"/>
            <a:ext cx="3444875" cy="1800225"/>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87046" name="Elipse 5"/>
          <p:cNvSpPr>
            <a:spLocks noChangeArrowheads="1"/>
          </p:cNvSpPr>
          <p:nvPr/>
        </p:nvSpPr>
        <p:spPr bwMode="auto">
          <a:xfrm>
            <a:off x="2351088" y="2506663"/>
            <a:ext cx="3013075" cy="1677987"/>
          </a:xfrm>
          <a:prstGeom prst="ellipse">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87047" name="Flecha abajo 7"/>
          <p:cNvSpPr>
            <a:spLocks noChangeArrowheads="1"/>
          </p:cNvSpPr>
          <p:nvPr/>
        </p:nvSpPr>
        <p:spPr bwMode="auto">
          <a:xfrm rot="-1380000">
            <a:off x="3087688" y="1846263"/>
            <a:ext cx="323850" cy="576262"/>
          </a:xfrm>
          <a:prstGeom prst="downArrow">
            <a:avLst>
              <a:gd name="adj1" fmla="val 50000"/>
              <a:gd name="adj2" fmla="val 50038"/>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87048" name="Flecha abajo 8"/>
          <p:cNvSpPr>
            <a:spLocks noChangeArrowheads="1"/>
          </p:cNvSpPr>
          <p:nvPr/>
        </p:nvSpPr>
        <p:spPr bwMode="auto">
          <a:xfrm rot="-1380000">
            <a:off x="4760913" y="4135438"/>
            <a:ext cx="323850" cy="574675"/>
          </a:xfrm>
          <a:prstGeom prst="downArrow">
            <a:avLst>
              <a:gd name="adj1" fmla="val 50000"/>
              <a:gd name="adj2" fmla="val 49900"/>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4891330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ángulo 2"/>
          <p:cNvSpPr>
            <a:spLocks noChangeArrowheads="1"/>
          </p:cNvSpPr>
          <p:nvPr/>
        </p:nvSpPr>
        <p:spPr bwMode="auto">
          <a:xfrm>
            <a:off x="107950" y="287338"/>
            <a:ext cx="89281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err="1">
                <a:ln>
                  <a:noFill/>
                </a:ln>
                <a:solidFill>
                  <a:srgbClr val="FFFF59"/>
                </a:solidFill>
                <a:effectLst/>
                <a:uLnTx/>
                <a:uFillTx/>
                <a:latin typeface="Times New Roman" panose="02020603050405020304" pitchFamily="18" charset="0"/>
                <a:ea typeface="+mn-ea"/>
                <a:cs typeface="Times New Roman" panose="02020603050405020304" pitchFamily="18" charset="0"/>
              </a:rPr>
              <a:t>Migradores</a:t>
            </a:r>
            <a:r>
              <a:rPr kumimoji="0" lang="es-MX" altLang="es-MX" sz="2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Convertidores de archivos, </a:t>
            </a:r>
            <a:r>
              <a:rPr kumimoji="0" lang="es-MX" altLang="es-MX" sz="2800" b="1" i="0" u="none" strike="noStrike" kern="1200" cap="none" spc="0" normalizeH="0" baseline="0" noProof="0" err="1">
                <a:ln>
                  <a:noFill/>
                </a:ln>
                <a:solidFill>
                  <a:srgbClr val="FFFF59"/>
                </a:solidFill>
                <a:effectLst/>
                <a:uLnTx/>
                <a:uFillTx/>
                <a:latin typeface="Times New Roman" panose="02020603050405020304" pitchFamily="18" charset="0"/>
                <a:ea typeface="+mn-ea"/>
                <a:cs typeface="Times New Roman" panose="02020603050405020304" pitchFamily="18" charset="0"/>
              </a:rPr>
              <a:t>Recodificadores</a:t>
            </a:r>
            <a:r>
              <a:rPr kumimoji="0" lang="es-MX" altLang="es-MX" sz="2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Simuladores, Recuperadores de información, etc.,</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Automáticos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Con la explosión de nuevos dispositivos como teléfonos inteligentes, </a:t>
            </a:r>
            <a:r>
              <a:rPr kumimoji="0" lang="es-MX" altLang="es-MX" sz="2400" b="1" i="0" u="none" strike="noStrike" kern="1200" cap="none" spc="0" normalizeH="0" baseline="0" noProof="0" err="1">
                <a:ln>
                  <a:noFill/>
                </a:ln>
                <a:solidFill>
                  <a:srgbClr val="FFFF59"/>
                </a:solidFill>
                <a:effectLst/>
                <a:uLnTx/>
                <a:uFillTx/>
                <a:latin typeface="Times New Roman" panose="02020603050405020304" pitchFamily="18" charset="0"/>
                <a:ea typeface="+mn-ea"/>
                <a:cs typeface="Times New Roman" panose="02020603050405020304" pitchFamily="18" charset="0"/>
              </a:rPr>
              <a:t>tables</a:t>
            </a: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y dispositivos integrados a las cosas (carros, televisiones, refrigeradores, </a:t>
            </a:r>
            <a:r>
              <a:rPr kumimoji="0" lang="es-MX" altLang="es-MX" sz="2400" b="1" i="0" u="none" strike="noStrike" kern="1200" cap="none" spc="0" normalizeH="0" baseline="0" noProof="0" err="1">
                <a:ln>
                  <a:noFill/>
                </a:ln>
                <a:solidFill>
                  <a:srgbClr val="FFFF59"/>
                </a:solidFill>
                <a:effectLst/>
                <a:uLnTx/>
                <a:uFillTx/>
                <a:latin typeface="Times New Roman" panose="02020603050405020304" pitchFamily="18" charset="0"/>
                <a:ea typeface="+mn-ea"/>
                <a:cs typeface="Times New Roman" panose="02020603050405020304" pitchFamily="18" charset="0"/>
              </a:rPr>
              <a:t>etc</a:t>
            </a: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y en general de la </a:t>
            </a: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informática ubicua </a:t>
            </a:r>
            <a:r>
              <a:rPr kumimoji="0" lang="es-MX" altLang="es-MX" sz="2400" b="1" i="0" u="none" strike="noStrike" kern="1200" cap="none" spc="0" normalizeH="0" baseline="0" noProof="0">
                <a:ln>
                  <a:noFill/>
                </a:ln>
                <a:solidFill>
                  <a:srgbClr val="FFFFCC">
                    <a:lumMod val="90000"/>
                  </a:srgbClr>
                </a:solidFill>
                <a:effectLst/>
                <a:uLnTx/>
                <a:uFillTx/>
                <a:latin typeface="Times New Roman" panose="02020603050405020304" pitchFamily="18" charset="0"/>
                <a:ea typeface="+mn-ea"/>
                <a:cs typeface="Times New Roman" panose="02020603050405020304" pitchFamily="18" charset="0"/>
              </a:rPr>
              <a:t>y  con la presencia cada vez mayor de archivos, programas y aplicaciones que ya no son compatibles con las tecnologías que están surgiendo, </a:t>
            </a: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 </a:t>
            </a: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es cada vez mas necesario desarrollar herramientas que permitan migrar entre múltiples plataformas y sistemas operativos, es ahí donde </a:t>
            </a: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surge cada vez mas la necesidad de contar con productos que permitan migrar en forma automática. </a:t>
            </a:r>
          </a:p>
        </p:txBody>
      </p:sp>
    </p:spTree>
    <p:extLst>
      <p:ext uri="{BB962C8B-B14F-4D97-AF65-F5344CB8AC3E}">
        <p14:creationId xmlns:p14="http://schemas.microsoft.com/office/powerpoint/2010/main" val="398794835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ángulo 2"/>
          <p:cNvSpPr>
            <a:spLocks noChangeArrowheads="1"/>
          </p:cNvSpPr>
          <p:nvPr/>
        </p:nvSpPr>
        <p:spPr bwMode="auto">
          <a:xfrm>
            <a:off x="179388" y="765175"/>
            <a:ext cx="8785225"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Cada vez existe mas información que se esta quedando obsoleta y que requiere migrar de plataformas antiguas a las nuevas arquitecturas,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por ejemplo archivos escritos en algún procesador de textos que ya no es comercial o código escrito para algún lenguaje o versión de lenguaje que ya quedo obsoleto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Prácticamente no existen en el mundo herramientas que permitan recuperar toda la información que se esta perdiendo y que esta impactando fuertemente en las organizaciones,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lo cual crea un nicho de mercado impresionante para nuevos productos que en general son fáciles de desarrollar, </a:t>
            </a:r>
          </a:p>
        </p:txBody>
      </p:sp>
    </p:spTree>
    <p:extLst>
      <p:ext uri="{BB962C8B-B14F-4D97-AF65-F5344CB8AC3E}">
        <p14:creationId xmlns:p14="http://schemas.microsoft.com/office/powerpoint/2010/main" val="59642149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ángulo 2"/>
          <p:cNvSpPr>
            <a:spLocks noChangeArrowheads="1"/>
          </p:cNvSpPr>
          <p:nvPr/>
        </p:nvSpPr>
        <p:spPr bwMode="auto">
          <a:xfrm>
            <a:off x="71438" y="188913"/>
            <a:ext cx="8964612"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Por ejemplo, en varios de los caso de los archivos de texto es fácil construir los migradores, ya que lo único que se requiere es encontrar el formato de cada carácter (o sea la combinación de números que representan a cada carácter) en el archivo original y su equivalente en el nuevo formato y construir una tabla de conversión de datos entre los dos formatos y un programa que para cada carácter en el formato original lo reescriba en el nuevo formato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Entonces, si en el formato original la letra </a:t>
            </a: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a</a:t>
            </a: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toma el valor </a:t>
            </a: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30</a:t>
            </a: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y en el nuevo formato toma el valor </a:t>
            </a: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48</a:t>
            </a: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el migrador cada vez que encuentra en el archivo original el numero 30 lo reescribe en el nuevo archivo como 48</a:t>
            </a:r>
            <a:endParaRPr kumimoji="0" lang="es-MX" altLang="es-MX" sz="2400" b="0"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18640073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ángulo 1"/>
          <p:cNvSpPr>
            <a:spLocks noChangeArrowheads="1"/>
          </p:cNvSpPr>
          <p:nvPr/>
        </p:nvSpPr>
        <p:spPr bwMode="auto">
          <a:xfrm>
            <a:off x="4699000" y="5627688"/>
            <a:ext cx="2251075" cy="83185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Archivo en el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nuevo formato</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91139" name="Rectángulo 10"/>
          <p:cNvSpPr>
            <a:spLocks noChangeArrowheads="1"/>
          </p:cNvSpPr>
          <p:nvPr/>
        </p:nvSpPr>
        <p:spPr bwMode="auto">
          <a:xfrm>
            <a:off x="4725988" y="271463"/>
            <a:ext cx="2447925" cy="830262"/>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Archivo en el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formato original </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grpSp>
        <p:nvGrpSpPr>
          <p:cNvPr id="91140" name="Grupo 16"/>
          <p:cNvGrpSpPr>
            <a:grpSpLocks/>
          </p:cNvGrpSpPr>
          <p:nvPr/>
        </p:nvGrpSpPr>
        <p:grpSpPr bwMode="auto">
          <a:xfrm>
            <a:off x="3060700" y="2241550"/>
            <a:ext cx="5903913" cy="2286000"/>
            <a:chOff x="4646498" y="2420888"/>
            <a:chExt cx="5904000" cy="2489016"/>
          </a:xfrm>
        </p:grpSpPr>
        <p:sp>
          <p:nvSpPr>
            <p:cNvPr id="91153" name="Rectángulo 2"/>
            <p:cNvSpPr>
              <a:spLocks noChangeArrowheads="1"/>
            </p:cNvSpPr>
            <p:nvPr/>
          </p:nvSpPr>
          <p:spPr bwMode="auto">
            <a:xfrm>
              <a:off x="4646499" y="2598161"/>
              <a:ext cx="5832000" cy="231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Migrador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Mientras existan caracteres en el Archivo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  Lee carácter (número en el Formato original)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  Busca el carácter en la columna de Formato original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  Toma el número de la columna del Nuevo formato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  Escribe el nuevo numero en el Archivo de nuevo formato</a:t>
              </a:r>
            </a:p>
          </p:txBody>
        </p:sp>
        <p:sp>
          <p:nvSpPr>
            <p:cNvPr id="91154" name="Rectángulo redondeado 14"/>
            <p:cNvSpPr>
              <a:spLocks noChangeArrowheads="1"/>
            </p:cNvSpPr>
            <p:nvPr/>
          </p:nvSpPr>
          <p:spPr bwMode="auto">
            <a:xfrm>
              <a:off x="4646498" y="2420888"/>
              <a:ext cx="5904000" cy="2463110"/>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grpSp>
      <p:grpSp>
        <p:nvGrpSpPr>
          <p:cNvPr id="91141" name="Grupo 20"/>
          <p:cNvGrpSpPr>
            <a:grpSpLocks/>
          </p:cNvGrpSpPr>
          <p:nvPr/>
        </p:nvGrpSpPr>
        <p:grpSpPr bwMode="auto">
          <a:xfrm>
            <a:off x="179388" y="252413"/>
            <a:ext cx="2665412" cy="3211512"/>
            <a:chOff x="179512" y="242026"/>
            <a:chExt cx="2953256" cy="3609974"/>
          </a:xfrm>
        </p:grpSpPr>
        <p:sp>
          <p:nvSpPr>
            <p:cNvPr id="91145" name="Rectángulo 3"/>
            <p:cNvSpPr>
              <a:spLocks noChangeArrowheads="1"/>
            </p:cNvSpPr>
            <p:nvPr/>
          </p:nvSpPr>
          <p:spPr bwMode="auto">
            <a:xfrm>
              <a:off x="200994" y="242026"/>
              <a:ext cx="2910482" cy="899184"/>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Tabla de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conversión de datos</a:t>
              </a: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 </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91146" name="Rectángulo 4"/>
            <p:cNvSpPr>
              <a:spLocks noChangeArrowheads="1"/>
            </p:cNvSpPr>
            <p:nvPr/>
          </p:nvSpPr>
          <p:spPr bwMode="auto">
            <a:xfrm>
              <a:off x="1203656" y="1156869"/>
              <a:ext cx="984241" cy="6840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Formato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original </a:t>
              </a:r>
              <a:endParaRPr kumimoji="0" lang="es-MX" altLang="es-MX" sz="1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91147" name="Rectángulo 5"/>
            <p:cNvSpPr>
              <a:spLocks noChangeArrowheads="1"/>
            </p:cNvSpPr>
            <p:nvPr/>
          </p:nvSpPr>
          <p:spPr bwMode="auto">
            <a:xfrm>
              <a:off x="2187897" y="1156870"/>
              <a:ext cx="944871" cy="6840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Nuevo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formato</a:t>
              </a:r>
              <a:endParaRPr kumimoji="0" lang="es-MX" altLang="es-MX" sz="1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91148" name="Rectángulo 6"/>
            <p:cNvSpPr>
              <a:spLocks noChangeArrowheads="1"/>
            </p:cNvSpPr>
            <p:nvPr/>
          </p:nvSpPr>
          <p:spPr bwMode="auto">
            <a:xfrm>
              <a:off x="1473564" y="1893388"/>
              <a:ext cx="44114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30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31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32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33</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t>
              </a:r>
              <a:endParaRPr kumimoji="0" lang="es-MX" altLang="es-MX" sz="20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91149" name="Rectángulo 7"/>
            <p:cNvSpPr>
              <a:spLocks noChangeArrowheads="1"/>
            </p:cNvSpPr>
            <p:nvPr/>
          </p:nvSpPr>
          <p:spPr bwMode="auto">
            <a:xfrm>
              <a:off x="606725" y="1883349"/>
              <a:ext cx="327334"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b</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c</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t>
              </a:r>
            </a:p>
          </p:txBody>
        </p:sp>
        <p:sp>
          <p:nvSpPr>
            <p:cNvPr id="91150" name="Rectángulo 8"/>
            <p:cNvSpPr>
              <a:spLocks noChangeArrowheads="1"/>
            </p:cNvSpPr>
            <p:nvPr/>
          </p:nvSpPr>
          <p:spPr bwMode="auto">
            <a:xfrm>
              <a:off x="180237" y="1169558"/>
              <a:ext cx="1023611" cy="646331"/>
            </a:xfrm>
            <a:prstGeom prst="rect">
              <a:avLst/>
            </a:prstGeom>
            <a:noFill/>
            <a:ln w="1905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Carácter</a:t>
              </a:r>
              <a:endParaRPr kumimoji="0" lang="es-MX" altLang="es-MX" sz="1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91151" name="Rectángulo 9"/>
            <p:cNvSpPr>
              <a:spLocks noChangeArrowheads="1"/>
            </p:cNvSpPr>
            <p:nvPr/>
          </p:nvSpPr>
          <p:spPr bwMode="auto">
            <a:xfrm>
              <a:off x="2414425" y="1893388"/>
              <a:ext cx="44114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48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49</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50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51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a:t>
              </a:r>
              <a:endParaRPr kumimoji="0" lang="es-MX" altLang="es-MX" sz="20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91152" name="Rectángulo 15"/>
            <p:cNvSpPr>
              <a:spLocks noChangeArrowheads="1"/>
            </p:cNvSpPr>
            <p:nvPr/>
          </p:nvSpPr>
          <p:spPr bwMode="auto">
            <a:xfrm>
              <a:off x="179512" y="1836000"/>
              <a:ext cx="2952000" cy="2016000"/>
            </a:xfrm>
            <a:prstGeom prst="rect">
              <a:avLst/>
            </a:prstGeom>
            <a:noFill/>
            <a:ln w="1905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grpSp>
      <p:sp>
        <p:nvSpPr>
          <p:cNvPr id="91142" name="Flecha abajo 17"/>
          <p:cNvSpPr>
            <a:spLocks noChangeArrowheads="1"/>
          </p:cNvSpPr>
          <p:nvPr/>
        </p:nvSpPr>
        <p:spPr bwMode="auto">
          <a:xfrm rot="-3237547">
            <a:off x="3525045" y="1193006"/>
            <a:ext cx="360362" cy="936625"/>
          </a:xfrm>
          <a:prstGeom prst="downArrow">
            <a:avLst>
              <a:gd name="adj1" fmla="val 50000"/>
              <a:gd name="adj2" fmla="val 49985"/>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91143" name="Flecha abajo 18"/>
          <p:cNvSpPr>
            <a:spLocks noChangeArrowheads="1"/>
          </p:cNvSpPr>
          <p:nvPr/>
        </p:nvSpPr>
        <p:spPr bwMode="auto">
          <a:xfrm>
            <a:off x="5838825" y="1241425"/>
            <a:ext cx="360363" cy="935038"/>
          </a:xfrm>
          <a:prstGeom prst="downArrow">
            <a:avLst>
              <a:gd name="adj1" fmla="val 50000"/>
              <a:gd name="adj2" fmla="val 49900"/>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91144" name="Flecha abajo 19"/>
          <p:cNvSpPr>
            <a:spLocks noChangeArrowheads="1"/>
          </p:cNvSpPr>
          <p:nvPr/>
        </p:nvSpPr>
        <p:spPr bwMode="auto">
          <a:xfrm>
            <a:off x="5824538" y="4583113"/>
            <a:ext cx="360362" cy="935037"/>
          </a:xfrm>
          <a:prstGeom prst="downArrow">
            <a:avLst>
              <a:gd name="adj1" fmla="val 50000"/>
              <a:gd name="adj2" fmla="val 49900"/>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18434626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09129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a:xfrm>
            <a:off x="337458" y="266700"/>
            <a:ext cx="8610600" cy="6477000"/>
          </a:xfrm>
        </p:spPr>
        <p:txBody>
          <a:bodyPr/>
          <a:lstStyle/>
          <a:p>
            <a:br>
              <a:rPr lang="fr-FR" altLang="es-MX" sz="2400" b="1">
                <a:cs typeface="Times New Roman" panose="02020603050405020304" pitchFamily="18" charset="0"/>
              </a:rPr>
            </a:br>
            <a:br>
              <a:rPr lang="fr-FR" altLang="es-MX" sz="1200" b="1">
                <a:cs typeface="Times New Roman" panose="02020603050405020304" pitchFamily="18" charset="0"/>
              </a:rPr>
            </a:br>
            <a:r>
              <a:rPr lang="es-MX" altLang="es-MX" sz="2400" b="1">
                <a:cs typeface="Times New Roman" panose="02020603050405020304" pitchFamily="18" charset="0"/>
                <a:hlinkClick r:id="rId2"/>
              </a:rPr>
              <a:t>William Ross Ashby </a:t>
            </a:r>
            <a:r>
              <a:rPr lang="es-MX" altLang="es-MX" sz="2400" b="1">
                <a:cs typeface="Times New Roman" panose="02020603050405020304" pitchFamily="18" charset="0"/>
              </a:rPr>
              <a:t>médico y neurólogo inglés, </a:t>
            </a:r>
            <a:r>
              <a:rPr lang="es-MX" altLang="es-MX" sz="2400" b="1" err="1">
                <a:cs typeface="Times New Roman" panose="02020603050405020304" pitchFamily="18" charset="0"/>
              </a:rPr>
              <a:t>Homeostat</a:t>
            </a:r>
            <a:br>
              <a:rPr lang="es-ES" altLang="es-MX" sz="2400" b="1">
                <a:cs typeface="Times New Roman" panose="02020603050405020304" pitchFamily="18" charset="0"/>
              </a:rPr>
            </a:br>
            <a:r>
              <a:rPr lang="es-MX" altLang="es-MX" sz="1200" b="1">
                <a:cs typeface="Times New Roman" panose="02020603050405020304" pitchFamily="18" charset="0"/>
              </a:rPr>
              <a:t> </a:t>
            </a:r>
            <a:br>
              <a:rPr lang="es-ES" altLang="es-MX" sz="1200" b="1">
                <a:cs typeface="Times New Roman" panose="02020603050405020304" pitchFamily="18" charset="0"/>
              </a:rPr>
            </a:br>
            <a:r>
              <a:rPr lang="en-US" altLang="es-MX" sz="2400" b="1">
                <a:cs typeface="Times New Roman" panose="02020603050405020304" pitchFamily="18" charset="0"/>
                <a:hlinkClick r:id="rId3"/>
              </a:rPr>
              <a:t>W. Grey Walter </a:t>
            </a:r>
            <a:r>
              <a:rPr lang="en-US" altLang="es-MX" sz="2400" b="1">
                <a:cs typeface="Times New Roman" panose="02020603050405020304" pitchFamily="18" charset="0"/>
              </a:rPr>
              <a:t>neurophysiologist and </a:t>
            </a:r>
            <a:r>
              <a:rPr lang="en-US" altLang="es-MX" sz="2400" b="1" err="1">
                <a:cs typeface="Times New Roman" panose="02020603050405020304" pitchFamily="18" charset="0"/>
              </a:rPr>
              <a:t>robotician</a:t>
            </a:r>
            <a:r>
              <a:rPr lang="en-US" altLang="es-MX" sz="2400" b="1">
                <a:cs typeface="Times New Roman" panose="02020603050405020304" pitchFamily="18" charset="0"/>
              </a:rPr>
              <a:t>. Tortoises</a:t>
            </a:r>
            <a:r>
              <a:rPr lang="en-US" altLang="es-MX" sz="2400">
                <a:cs typeface="Times New Roman" panose="02020603050405020304" pitchFamily="18" charset="0"/>
              </a:rPr>
              <a:t> </a:t>
            </a:r>
            <a:br>
              <a:rPr lang="en-US" altLang="es-MX" sz="2400">
                <a:cs typeface="Times New Roman" panose="02020603050405020304" pitchFamily="18" charset="0"/>
              </a:rPr>
            </a:br>
            <a:br>
              <a:rPr lang="es-MX" altLang="es-MX" sz="1200">
                <a:cs typeface="Times New Roman" panose="02020603050405020304" pitchFamily="18" charset="0"/>
              </a:rPr>
            </a:br>
            <a:r>
              <a:rPr lang="es-MX" altLang="es-MX" sz="2400" b="1">
                <a:cs typeface="Times New Roman" panose="02020603050405020304" pitchFamily="18" charset="0"/>
                <a:hlinkClick r:id="rId4"/>
              </a:rPr>
              <a:t>Claude Shannon </a:t>
            </a:r>
            <a:r>
              <a:rPr lang="es-MX" altLang="es-MX" sz="2400" b="1">
                <a:cs typeface="Times New Roman" panose="02020603050405020304" pitchFamily="18" charset="0"/>
              </a:rPr>
              <a:t>ingeniero electrónico y matemático estadounidense</a:t>
            </a:r>
            <a:br>
              <a:rPr lang="es-ES" altLang="es-MX" sz="2400" b="1">
                <a:cs typeface="Times New Roman" panose="02020603050405020304" pitchFamily="18" charset="0"/>
              </a:rPr>
            </a:br>
            <a:r>
              <a:rPr lang="es-MX" altLang="es-MX" sz="1200" b="1">
                <a:cs typeface="Times New Roman" panose="02020603050405020304" pitchFamily="18" charset="0"/>
              </a:rPr>
              <a:t> </a:t>
            </a:r>
            <a:br>
              <a:rPr lang="es-ES" altLang="es-MX" sz="1200" b="1">
                <a:cs typeface="Times New Roman" panose="02020603050405020304" pitchFamily="18" charset="0"/>
              </a:rPr>
            </a:br>
            <a:r>
              <a:rPr lang="en-US" altLang="es-MX" sz="2400" b="1">
                <a:cs typeface="Times New Roman" panose="02020603050405020304" pitchFamily="18" charset="0"/>
                <a:hlinkClick r:id="rId5"/>
              </a:rPr>
              <a:t>John von Neumann </a:t>
            </a:r>
            <a:r>
              <a:rPr lang="en-US" altLang="es-MX" sz="2400" b="1">
                <a:cs typeface="Times New Roman" panose="02020603050405020304" pitchFamily="18" charset="0"/>
              </a:rPr>
              <a:t>Hungarian-American mathematician </a:t>
            </a:r>
            <a:br>
              <a:rPr lang="es-ES" altLang="es-MX" sz="2400" b="1">
                <a:cs typeface="Times New Roman" panose="02020603050405020304" pitchFamily="18" charset="0"/>
              </a:rPr>
            </a:br>
            <a:r>
              <a:rPr lang="es-MX" altLang="es-MX" sz="1200" b="1">
                <a:cs typeface="Times New Roman" panose="02020603050405020304" pitchFamily="18" charset="0"/>
              </a:rPr>
              <a:t> </a:t>
            </a:r>
            <a:br>
              <a:rPr lang="es-ES" altLang="es-MX" sz="1200" b="1">
                <a:cs typeface="Times New Roman" panose="02020603050405020304" pitchFamily="18" charset="0"/>
              </a:rPr>
            </a:br>
            <a:r>
              <a:rPr lang="en-US" altLang="es-MX" sz="2400" b="1">
                <a:cs typeface="Courier New" panose="02070309020205020404" pitchFamily="49" charset="0"/>
                <a:hlinkClick r:id="rId6"/>
              </a:rPr>
              <a:t>Stephen Cole Kleene</a:t>
            </a:r>
            <a:r>
              <a:rPr lang="en-US" altLang="es-MX" sz="2400" b="1">
                <a:cs typeface="Courier New" panose="02070309020205020404" pitchFamily="49" charset="0"/>
              </a:rPr>
              <a:t>, </a:t>
            </a:r>
            <a:r>
              <a:rPr lang="en-US" altLang="es-MX" sz="2400" b="1">
                <a:cs typeface="Times New Roman" panose="02020603050405020304" pitchFamily="18" charset="0"/>
              </a:rPr>
              <a:t>American mathematician</a:t>
            </a:r>
            <a:r>
              <a:rPr lang="es-MX" altLang="es-MX" sz="2400" b="1">
                <a:cs typeface="Times New Roman" panose="02020603050405020304" pitchFamily="18" charset="0"/>
              </a:rPr>
              <a:t>.</a:t>
            </a:r>
            <a:br>
              <a:rPr lang="es-MX" altLang="es-MX" sz="2400" b="1">
                <a:cs typeface="Times New Roman" panose="02020603050405020304" pitchFamily="18" charset="0"/>
              </a:rPr>
            </a:br>
            <a:r>
              <a:rPr lang="es-MX" altLang="es-MX" sz="1200" b="1">
                <a:cs typeface="Times New Roman" panose="02020603050405020304" pitchFamily="18" charset="0"/>
              </a:rPr>
              <a:t> </a:t>
            </a:r>
            <a:br>
              <a:rPr lang="es-MX" altLang="es-MX" sz="1200" b="1">
                <a:cs typeface="Times New Roman" panose="02020603050405020304" pitchFamily="18" charset="0"/>
              </a:rPr>
            </a:br>
            <a:r>
              <a:rPr lang="es-MX" altLang="es-MX" sz="1200" b="1">
                <a:cs typeface="Times New Roman" panose="02020603050405020304" pitchFamily="18" charset="0"/>
              </a:rPr>
              <a:t> </a:t>
            </a:r>
            <a:r>
              <a:rPr lang="en-US" altLang="es-MX" sz="2400" b="1">
                <a:cs typeface="Times New Roman" panose="02020603050405020304" pitchFamily="18" charset="0"/>
                <a:hlinkClick r:id="rId7"/>
              </a:rPr>
              <a:t>Herbert Simon </a:t>
            </a:r>
            <a:r>
              <a:rPr lang="en-US" altLang="es-MX" sz="2400" b="1">
                <a:cs typeface="Times New Roman" panose="02020603050405020304" pitchFamily="18" charset="0"/>
              </a:rPr>
              <a:t>American political scientist, economist, sociologist, and psychologist, </a:t>
            </a:r>
            <a:br>
              <a:rPr lang="es-ES" altLang="es-MX" sz="2400" b="1">
                <a:cs typeface="Times New Roman" panose="02020603050405020304" pitchFamily="18" charset="0"/>
              </a:rPr>
            </a:br>
            <a:r>
              <a:rPr lang="en-US" altLang="es-MX" sz="1200" b="1">
                <a:cs typeface="Times New Roman" panose="02020603050405020304" pitchFamily="18" charset="0"/>
              </a:rPr>
              <a:t> </a:t>
            </a:r>
            <a:br>
              <a:rPr lang="es-ES" altLang="es-MX" sz="1200" b="1">
                <a:cs typeface="Times New Roman" panose="02020603050405020304" pitchFamily="18" charset="0"/>
              </a:rPr>
            </a:br>
            <a:r>
              <a:rPr lang="es-MX" altLang="es-MX" sz="2400" b="1">
                <a:cs typeface="Times New Roman" panose="02020603050405020304" pitchFamily="18" charset="0"/>
                <a:hlinkClick r:id="rId8"/>
              </a:rPr>
              <a:t>Harold V. </a:t>
            </a:r>
            <a:r>
              <a:rPr lang="es-MX" altLang="es-MX" sz="2400" b="1" err="1">
                <a:cs typeface="Times New Roman" panose="02020603050405020304" pitchFamily="18" charset="0"/>
                <a:hlinkClick r:id="rId8"/>
              </a:rPr>
              <a:t>McIntosh</a:t>
            </a:r>
            <a:r>
              <a:rPr lang="es-MX" altLang="es-MX" sz="2400" b="1">
                <a:cs typeface="Times New Roman" panose="02020603050405020304" pitchFamily="18" charset="0"/>
                <a:hlinkClick r:id="rId8"/>
              </a:rPr>
              <a:t> </a:t>
            </a:r>
            <a:r>
              <a:rPr lang="es-MX" altLang="es-MX" sz="2400" b="1">
                <a:cs typeface="Times New Roman" panose="02020603050405020304" pitchFamily="18" charset="0"/>
              </a:rPr>
              <a:t>Físico, fundamental en el desarrollo de la Informática</a:t>
            </a:r>
            <a:br>
              <a:rPr lang="es-MX" altLang="es-MX" sz="2400" b="1">
                <a:cs typeface="Times New Roman" panose="02020603050405020304" pitchFamily="18" charset="0"/>
              </a:rPr>
            </a:br>
            <a:br>
              <a:rPr lang="es-MX" altLang="es-MX" sz="1200" b="1">
                <a:cs typeface="Times New Roman" panose="02020603050405020304" pitchFamily="18" charset="0"/>
              </a:rPr>
            </a:br>
            <a:r>
              <a:rPr lang="es-MX" altLang="es-MX" sz="2400" b="1">
                <a:cs typeface="Times New Roman" panose="02020603050405020304" pitchFamily="18" charset="0"/>
                <a:hlinkClick r:id="rId9"/>
              </a:rPr>
              <a:t>Pablo </a:t>
            </a:r>
            <a:r>
              <a:rPr lang="es-MX" altLang="es-MX" sz="2400" b="1" err="1">
                <a:cs typeface="Times New Roman" panose="02020603050405020304" pitchFamily="18" charset="0"/>
                <a:hlinkClick r:id="rId9"/>
              </a:rPr>
              <a:t>Rudomín</a:t>
            </a:r>
            <a:r>
              <a:rPr lang="es-MX" altLang="es-MX" sz="2400" b="1">
                <a:cs typeface="Times New Roman" panose="02020603050405020304" pitchFamily="18" charset="0"/>
                <a:hlinkClick r:id="rId9"/>
              </a:rPr>
              <a:t> </a:t>
            </a:r>
            <a:r>
              <a:rPr lang="es-MX" altLang="es-MX" sz="2400" b="1" err="1">
                <a:cs typeface="Times New Roman" panose="02020603050405020304" pitchFamily="18" charset="0"/>
                <a:hlinkClick r:id="rId9"/>
              </a:rPr>
              <a:t>Zevnovaty</a:t>
            </a:r>
            <a:r>
              <a:rPr lang="es-MX" altLang="es-MX" sz="2400" b="1">
                <a:cs typeface="Times New Roman" panose="02020603050405020304" pitchFamily="18" charset="0"/>
                <a:hlinkClick r:id="rId9"/>
              </a:rPr>
              <a:t> </a:t>
            </a:r>
            <a:r>
              <a:rPr lang="es-MX" altLang="es-MX" sz="2400" b="1">
                <a:cs typeface="Times New Roman" panose="02020603050405020304" pitchFamily="18" charset="0"/>
              </a:rPr>
              <a:t>biólogo, fisiólogo, </a:t>
            </a:r>
            <a:r>
              <a:rPr lang="es-MX" altLang="es-MX" sz="2400" b="1" err="1">
                <a:cs typeface="Times New Roman" panose="02020603050405020304" pitchFamily="18" charset="0"/>
              </a:rPr>
              <a:t>neurocientífico</a:t>
            </a:r>
            <a:r>
              <a:rPr lang="es-MX" altLang="es-MX" sz="2400" b="1">
                <a:cs typeface="Times New Roman" panose="02020603050405020304" pitchFamily="18" charset="0"/>
              </a:rPr>
              <a:t> y académico mexicano.</a:t>
            </a:r>
            <a:br>
              <a:rPr lang="es-MX" altLang="es-MX" sz="2400" b="1">
                <a:cs typeface="Times New Roman" panose="02020603050405020304" pitchFamily="18" charset="0"/>
              </a:rPr>
            </a:br>
            <a:br>
              <a:rPr lang="es-MX" altLang="es-MX" sz="1200" b="1">
                <a:cs typeface="Times New Roman" panose="02020603050405020304" pitchFamily="18" charset="0"/>
              </a:rPr>
            </a:br>
            <a:r>
              <a:rPr lang="es-MX" altLang="es-MX" sz="2400" b="1">
                <a:solidFill>
                  <a:srgbClr val="FFCC66"/>
                </a:solidFill>
                <a:cs typeface="Times New Roman" panose="02020603050405020304" pitchFamily="18" charset="0"/>
                <a:hlinkClick r:id="rId10"/>
              </a:rPr>
              <a:t>Noam Chomsky </a:t>
            </a:r>
            <a:r>
              <a:rPr lang="es-MX" altLang="es-MX" sz="2400" b="1">
                <a:solidFill>
                  <a:srgbClr val="FFCC66"/>
                </a:solidFill>
                <a:cs typeface="Times New Roman" panose="02020603050405020304" pitchFamily="18" charset="0"/>
              </a:rPr>
              <a:t>lingüista, filósofo y activista estadounidense</a:t>
            </a:r>
            <a:r>
              <a:rPr lang="es-ES" altLang="es-MX" sz="1200" b="1">
                <a:cs typeface="Times New Roman" panose="02020603050405020304" pitchFamily="18" charset="0"/>
              </a:rPr>
              <a:t> </a:t>
            </a:r>
            <a:endParaRPr lang="es-ES" altLang="es-MX" sz="2400" b="1">
              <a:cs typeface="Times New Roman" panose="02020603050405020304" pitchFamily="18" charset="0"/>
            </a:endParaRPr>
          </a:p>
        </p:txBody>
      </p:sp>
    </p:spTree>
    <p:extLst>
      <p:ext uri="{BB962C8B-B14F-4D97-AF65-F5344CB8AC3E}">
        <p14:creationId xmlns:p14="http://schemas.microsoft.com/office/powerpoint/2010/main" val="105154034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ángulo 2"/>
          <p:cNvSpPr>
            <a:spLocks noChangeArrowheads="1"/>
          </p:cNvSpPr>
          <p:nvPr/>
        </p:nvSpPr>
        <p:spPr bwMode="auto">
          <a:xfrm>
            <a:off x="107950" y="71438"/>
            <a:ext cx="8891588"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Documentadores Automáticos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Desarrollados por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rPr>
              <a:t>Christian </a:t>
            </a:r>
            <a:r>
              <a:rPr kumimoji="0" lang="es-MX" altLang="es-MX" sz="2400" b="1" i="0" u="none" strike="noStrike" kern="1200" cap="none" spc="0" normalizeH="0" baseline="0" noProof="0" err="1">
                <a:ln>
                  <a:noFill/>
                </a:ln>
                <a:solidFill>
                  <a:srgbClr val="FFC285"/>
                </a:solidFill>
                <a:effectLst/>
                <a:uLnTx/>
                <a:uFillTx/>
                <a:latin typeface="Times New Roman" panose="02020603050405020304" pitchFamily="18" charset="0"/>
                <a:ea typeface="+mn-ea"/>
                <a:cs typeface="Times New Roman" panose="02020603050405020304" pitchFamily="18" charset="0"/>
              </a:rPr>
              <a:t>Zempoaltecatl</a:t>
            </a:r>
            <a:r>
              <a:rPr kumimoji="0" lang="es-MX" altLang="es-MX" sz="2400" b="1"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rPr>
              <a:t> Ibarra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Y por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effectLst/>
                <a:uLnTx/>
                <a:uFillTx/>
                <a:latin typeface="Times New Roman" panose="02020603050405020304" pitchFamily="18" charset="0"/>
                <a:ea typeface="+mn-ea"/>
                <a:cs typeface="Times New Roman" panose="02020603050405020304" pitchFamily="18" charset="0"/>
              </a:rPr>
              <a:t>Vicente López Trueba, Julio Cesar León Carrillo, Oscar Olvera Posadas, Carlos Ortega Hurtado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400" b="1"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srgbClr val="66FF33"/>
                </a:solidFill>
                <a:effectLst/>
                <a:uLnTx/>
                <a:uFillTx/>
                <a:latin typeface="Times New Roman" panose="02020603050405020304" pitchFamily="18" charset="0"/>
                <a:ea typeface="+mn-ea"/>
                <a:cs typeface="Times New Roman" panose="02020603050405020304" pitchFamily="18" charset="0"/>
              </a:rPr>
              <a:t>Básicamente un documentador automático es un programa al que se le proporciona la información de un sistema, o de la base de datos o el código de algún programa o sistema y genera la documentación del sistema.</a:t>
            </a:r>
          </a:p>
        </p:txBody>
      </p:sp>
      <p:sp>
        <p:nvSpPr>
          <p:cNvPr id="92163" name="Rectángulo 3"/>
          <p:cNvSpPr>
            <a:spLocks noChangeArrowheads="1"/>
          </p:cNvSpPr>
          <p:nvPr/>
        </p:nvSpPr>
        <p:spPr bwMode="auto">
          <a:xfrm>
            <a:off x="107950" y="4211638"/>
            <a:ext cx="8928100"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EBD6"/>
                </a:solidFill>
                <a:effectLst/>
                <a:uLnTx/>
                <a:uFillTx/>
                <a:latin typeface="Times New Roman" panose="02020603050405020304" pitchFamily="18" charset="0"/>
                <a:ea typeface="+mn-ea"/>
                <a:cs typeface="Times New Roman" panose="02020603050405020304" pitchFamily="18" charset="0"/>
              </a:rPr>
              <a:t>A system for automatic Cobol program documentation</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rPr>
              <a:t>Vicente López Trueba, Julio Cesar León Carrillo, Oscar Olvera Posadas, Carlos Ortega Hurtado</a:t>
            </a:r>
            <a:endParaRPr kumimoji="0" lang="es-MX" altLang="es-MX" sz="2000" b="1" i="0" u="none" strike="noStrike" kern="1200" cap="none" spc="0" normalizeH="0" baseline="0" noProof="0">
              <a:ln>
                <a:noFill/>
              </a:ln>
              <a:solidFill>
                <a:srgbClr val="FFEBD6"/>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EBD6"/>
                </a:solidFill>
                <a:effectLst/>
                <a:uLnTx/>
                <a:uFillTx/>
                <a:latin typeface="Times New Roman" panose="02020603050405020304" pitchFamily="18" charset="0"/>
                <a:ea typeface="+mn-ea"/>
                <a:cs typeface="Times New Roman" panose="02020603050405020304" pitchFamily="18" charset="0"/>
              </a:rPr>
              <a:t>Proceedings of the 3rd annual international conference on Systems documentation</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EBD6"/>
                </a:solidFill>
                <a:effectLst/>
                <a:uLnTx/>
                <a:uFillTx/>
                <a:latin typeface="Times New Roman" panose="02020603050405020304" pitchFamily="18" charset="0"/>
                <a:ea typeface="+mn-ea"/>
                <a:cs typeface="Times New Roman" panose="02020603050405020304" pitchFamily="18" charset="0"/>
              </a:rPr>
              <a:t>ACM Special Interest Group for Design of Communication</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EBD6"/>
                </a:solidFill>
                <a:effectLst/>
                <a:uLnTx/>
                <a:uFillTx/>
                <a:latin typeface="Times New Roman" panose="02020603050405020304" pitchFamily="18" charset="0"/>
                <a:ea typeface="+mn-ea"/>
                <a:cs typeface="Times New Roman" panose="02020603050405020304" pitchFamily="18" charset="0"/>
              </a:rPr>
              <a:t>Pages: 36 - 43, Mexico City, México, 1984</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EBD6"/>
                </a:solidFill>
                <a:effectLst/>
                <a:uLnTx/>
                <a:uFillTx/>
                <a:latin typeface="Times New Roman" panose="02020603050405020304" pitchFamily="18" charset="0"/>
                <a:ea typeface="+mn-ea"/>
                <a:cs typeface="Times New Roman" panose="02020603050405020304" pitchFamily="18" charset="0"/>
                <a:hlinkClick r:id="rId2"/>
              </a:rPr>
              <a:t>http://dl.acm.org/citation.cfm?id=800551</a:t>
            </a:r>
            <a:endParaRPr kumimoji="0" lang="es-MX" altLang="es-MX" sz="2000" b="1" i="0" u="none" strike="noStrike" kern="1200" cap="none" spc="0" normalizeH="0" baseline="0" noProof="0">
              <a:ln>
                <a:noFill/>
              </a:ln>
              <a:solidFill>
                <a:srgbClr val="FFEBD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13753196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ítulo 2"/>
          <p:cNvSpPr>
            <a:spLocks noGrp="1"/>
          </p:cNvSpPr>
          <p:nvPr>
            <p:ph type="title"/>
          </p:nvPr>
        </p:nvSpPr>
        <p:spPr>
          <a:xfrm>
            <a:off x="179388" y="260350"/>
            <a:ext cx="8785225" cy="5040313"/>
          </a:xfrm>
        </p:spPr>
        <p:txBody>
          <a:bodyPr/>
          <a:lstStyle/>
          <a:p>
            <a:pPr algn="l">
              <a:defRPr/>
            </a:pPr>
            <a:r>
              <a:rPr lang="es-ES" altLang="es-MX" sz="3200" b="1"/>
              <a:t>Generador de Programas</a:t>
            </a:r>
            <a:br>
              <a:rPr lang="es-ES" altLang="es-MX" sz="3200" b="1"/>
            </a:br>
            <a:br>
              <a:rPr lang="es-ES" altLang="es-MX" sz="1600" b="1"/>
            </a:br>
            <a:r>
              <a:rPr lang="es-ES" altLang="es-MX" sz="3200" b="1"/>
              <a:t>             Generador de Sistemas</a:t>
            </a:r>
            <a:br>
              <a:rPr lang="es-ES" altLang="es-MX" sz="3200" b="1"/>
            </a:br>
            <a:br>
              <a:rPr lang="es-ES" altLang="es-MX" sz="1600" b="1"/>
            </a:br>
            <a:r>
              <a:rPr lang="es-ES" altLang="es-MX" sz="3200" b="1">
                <a:solidFill>
                  <a:schemeClr val="tx1">
                    <a:lumMod val="75000"/>
                  </a:schemeClr>
                </a:solidFill>
              </a:rPr>
              <a:t>Vectores Teóricos        Gramáticas</a:t>
            </a:r>
            <a:br>
              <a:rPr lang="es-ES" altLang="es-MX" sz="3200" b="1">
                <a:solidFill>
                  <a:schemeClr val="tx1">
                    <a:lumMod val="75000"/>
                  </a:schemeClr>
                </a:solidFill>
              </a:rPr>
            </a:br>
            <a:br>
              <a:rPr lang="es-ES" altLang="es-MX" sz="1600" b="1">
                <a:solidFill>
                  <a:schemeClr val="tx1">
                    <a:lumMod val="75000"/>
                  </a:schemeClr>
                </a:solidFill>
              </a:rPr>
            </a:br>
            <a:r>
              <a:rPr lang="es-MX" altLang="es-MX" sz="3200" b="1">
                <a:solidFill>
                  <a:srgbClr val="FFFFFF"/>
                </a:solidFill>
              </a:rPr>
              <a:t>enfoque lingüístico</a:t>
            </a:r>
            <a:br>
              <a:rPr lang="es-MX" altLang="es-MX" sz="3200" b="1">
                <a:solidFill>
                  <a:srgbClr val="FFFFFF"/>
                </a:solidFill>
              </a:rPr>
            </a:br>
            <a:br>
              <a:rPr lang="es-MX" altLang="es-MX" sz="1600" b="1">
                <a:solidFill>
                  <a:srgbClr val="FFFFFF"/>
                </a:solidFill>
              </a:rPr>
            </a:br>
            <a:r>
              <a:rPr lang="es-ES_tradnl" altLang="es-MX" sz="3200" b="1">
                <a:solidFill>
                  <a:srgbClr val="CCFF99"/>
                </a:solidFill>
              </a:rPr>
              <a:t>Programación Dirigida por Lenguaje</a:t>
            </a:r>
            <a:br>
              <a:rPr lang="es-ES_tradnl" altLang="es-MX" sz="3200" b="1">
                <a:solidFill>
                  <a:srgbClr val="CCFF99"/>
                </a:solidFill>
              </a:rPr>
            </a:br>
            <a:br>
              <a:rPr lang="es-ES" altLang="es-MX" sz="1600" b="1">
                <a:solidFill>
                  <a:schemeClr val="tx1">
                    <a:lumMod val="75000"/>
                  </a:schemeClr>
                </a:solidFill>
              </a:rPr>
            </a:br>
            <a:r>
              <a:rPr lang="es-ES" altLang="es-MX" sz="3200" b="1">
                <a:solidFill>
                  <a:schemeClr val="tx1">
                    <a:lumMod val="75000"/>
                  </a:schemeClr>
                </a:solidFill>
              </a:rPr>
              <a:t>Independencia Relativa</a:t>
            </a:r>
            <a:br>
              <a:rPr lang="es-ES" altLang="es-MX" sz="3200" b="1">
                <a:solidFill>
                  <a:schemeClr val="tx1">
                    <a:lumMod val="75000"/>
                  </a:schemeClr>
                </a:solidFill>
              </a:rPr>
            </a:br>
            <a:br>
              <a:rPr lang="es-ES" altLang="es-MX" sz="1600" b="1">
                <a:solidFill>
                  <a:schemeClr val="tx1">
                    <a:lumMod val="75000"/>
                  </a:schemeClr>
                </a:solidFill>
              </a:rPr>
            </a:br>
            <a:r>
              <a:rPr lang="es-ES" altLang="es-MX" sz="3200" b="1">
                <a:solidFill>
                  <a:srgbClr val="CCFF99"/>
                </a:solidFill>
              </a:rPr>
              <a:t>Sistemas Evolutivos</a:t>
            </a:r>
            <a:endParaRPr lang="es-MX" altLang="es-MX" sz="3200" b="1">
              <a:solidFill>
                <a:schemeClr val="bg2">
                  <a:lumMod val="20000"/>
                  <a:lumOff val="80000"/>
                </a:schemeClr>
              </a:solidFill>
            </a:endParaRPr>
          </a:p>
        </p:txBody>
      </p:sp>
      <p:sp>
        <p:nvSpPr>
          <p:cNvPr id="104451" name="Rectángulo 1"/>
          <p:cNvSpPr>
            <a:spLocks noChangeArrowheads="1"/>
          </p:cNvSpPr>
          <p:nvPr/>
        </p:nvSpPr>
        <p:spPr bwMode="auto">
          <a:xfrm>
            <a:off x="4033838" y="5380038"/>
            <a:ext cx="4930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hlinkClick r:id="rId3"/>
              </a:rPr>
              <a:t>http://www.fgalindosoria.com/eac/evolucion/</a:t>
            </a:r>
            <a:endParaRPr kumimoji="0" lang="es-MX"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104452" name="Rectángulo 2"/>
          <p:cNvSpPr>
            <a:spLocks noChangeArrowheads="1"/>
          </p:cNvSpPr>
          <p:nvPr/>
        </p:nvSpPr>
        <p:spPr bwMode="auto">
          <a:xfrm>
            <a:off x="611188" y="5822950"/>
            <a:ext cx="83534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hlinkClick r:id="rId4"/>
              </a:rPr>
              <a:t>http://www.fgalindosoria.com/eac/evolucion/evolucion_sev/evolucion_sev.pdf</a:t>
            </a:r>
            <a:endParaRPr kumimoji="0" lang="es-MX"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104453" name="Rectángulo 3"/>
          <p:cNvSpPr>
            <a:spLocks noChangeArrowheads="1"/>
          </p:cNvSpPr>
          <p:nvPr/>
        </p:nvSpPr>
        <p:spPr bwMode="auto">
          <a:xfrm>
            <a:off x="395288" y="6227763"/>
            <a:ext cx="8569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hlinkClick r:id="rId5"/>
              </a:rPr>
              <a:t>http://www.fgalindosoria.com/eac/evolucion/evolucion_sev/evolucion_sev_a.pdf</a:t>
            </a:r>
            <a:endParaRPr kumimoji="0" lang="es-MX"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62484091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ángulo 1"/>
          <p:cNvSpPr>
            <a:spLocks noChangeArrowheads="1"/>
          </p:cNvSpPr>
          <p:nvPr/>
        </p:nvSpPr>
        <p:spPr bwMode="auto">
          <a:xfrm>
            <a:off x="250825" y="260350"/>
            <a:ext cx="8785225"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Vicente López Trueba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Christian </a:t>
            </a:r>
            <a:r>
              <a:rPr kumimoji="0" lang="es-MX" altLang="es-MX" sz="3600" b="1" i="1" u="none" strike="noStrike" kern="1200" cap="none" spc="0" normalizeH="0" baseline="0" noProof="0" err="1">
                <a:ln>
                  <a:noFill/>
                </a:ln>
                <a:solidFill>
                  <a:srgbClr val="CCFF99"/>
                </a:solidFill>
                <a:effectLst/>
                <a:uLnTx/>
                <a:uFillTx/>
                <a:latin typeface="Times New Roman" panose="02020603050405020304" pitchFamily="18" charset="0"/>
                <a:ea typeface="+mn-ea"/>
                <a:cs typeface="+mn-cs"/>
              </a:rPr>
              <a:t>Zempoaltecatl</a:t>
            </a:r>
            <a:r>
              <a:rPr kumimoji="0" lang="es-MX"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Ibarra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Ricardo García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36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36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Juan Martín González Vázquez</a:t>
            </a:r>
          </a:p>
          <a:p>
            <a:pPr marL="0" marR="0" lvl="0" indent="0" algn="l" defTabSz="914400" rtl="0" eaLnBrk="0" fontAlgn="base" latinLnBrk="0" hangingPunct="0">
              <a:lnSpc>
                <a:spcPct val="100000"/>
              </a:lnSpc>
              <a:spcBef>
                <a:spcPct val="0"/>
              </a:spcBef>
              <a:spcAft>
                <a:spcPct val="0"/>
              </a:spcAft>
              <a:buClrTx/>
              <a:buSzTx/>
              <a:buFontTx/>
              <a:buNone/>
              <a:tabLst/>
              <a:defRPr/>
            </a:pPr>
            <a:endParaRPr lang="es-ES_tradnl" altLang="es-MX" sz="3600" b="1" i="1">
              <a:solidFill>
                <a:srgbClr val="FFCC66"/>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3600" b="1" i="1" u="none" strike="noStrike" kern="1200" cap="none" spc="0" normalizeH="0" baseline="0" noProof="0">
                <a:ln>
                  <a:noFill/>
                </a:ln>
                <a:effectLst/>
                <a:uLnTx/>
                <a:uFillTx/>
                <a:latin typeface="Times New Roman" panose="02020603050405020304" pitchFamily="18" charset="0"/>
                <a:ea typeface="+mn-ea"/>
                <a:cs typeface="+mn-cs"/>
              </a:rPr>
              <a:t>Guillermina Pérez</a:t>
            </a:r>
            <a:r>
              <a:rPr lang="es-ES_tradnl" altLang="es-MX" sz="3600" b="1" i="1"/>
              <a:t> Salas</a:t>
            </a:r>
            <a:endParaRPr kumimoji="0" lang="es-ES_tradnl" altLang="es-MX" sz="3600" b="1" i="1" u="none" strike="noStrike" kern="1200" cap="none" spc="0" normalizeH="0" baseline="0" noProof="0">
              <a:ln>
                <a:noFill/>
              </a:ln>
              <a:effectLst/>
              <a:uLnTx/>
              <a:uFillTx/>
            </a:endParaRPr>
          </a:p>
        </p:txBody>
      </p:sp>
    </p:spTree>
    <p:extLst>
      <p:ext uri="{BB962C8B-B14F-4D97-AF65-F5344CB8AC3E}">
        <p14:creationId xmlns:p14="http://schemas.microsoft.com/office/powerpoint/2010/main" val="2959275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950" y="179388"/>
            <a:ext cx="8964613" cy="5924550"/>
          </a:xfrm>
          <a:prstGeom prst="rect">
            <a:avLst/>
          </a:prstGeom>
        </p:spPr>
        <p:txBody>
          <a:bodyP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r>
              <a:rPr kumimoji="0" lang="es-MX" sz="2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Ligas</a:t>
            </a:r>
            <a:endParaRPr kumimoji="0" lang="es-ES" sz="2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MX"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Sistemas Evolutivo-Afectivo-</a:t>
            </a:r>
            <a:r>
              <a:rPr kumimoji="0" lang="es-MX" sz="1800" b="1" i="1" u="none" strike="noStrike" kern="1200" cap="none" spc="0" normalizeH="0" baseline="0" noProof="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Concientes</a:t>
            </a:r>
            <a:r>
              <a:rPr kumimoji="0" lang="es-MX"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a:t>
            </a:r>
            <a:r>
              <a:rPr kumimoji="0" lang="es-MX" sz="1800" b="1" i="1" u="none" strike="noStrike" kern="1200" cap="none" spc="0" normalizeH="0" baseline="0" noProof="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SEAC</a:t>
            </a:r>
            <a:endParaRPr kumimoji="0" lang="es-ES"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Página    </a:t>
            </a:r>
            <a:r>
              <a:rPr kumimoji="0" lang="es-MX"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2"/>
              </a:rPr>
              <a:t>http://www.fgalindosoria.com/eac/</a:t>
            </a:r>
            <a:endParaRPr kumimoji="0" lang="es-MX"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ES"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Evolución y Sistemas Evolutivos</a:t>
            </a:r>
            <a:endParaRPr kumimoji="0" lang="es-ES"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Página    </a:t>
            </a:r>
            <a:r>
              <a:rPr kumimoji="0" lang="es-MX"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3"/>
              </a:rPr>
              <a:t>http://www.fgalindosoria.com/eac/evolucion/</a:t>
            </a:r>
            <a:endParaRPr kumimoji="0" lang="es-MX"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ES"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De los generadores de Programas a los Sistemas Evolutivos</a:t>
            </a:r>
            <a:endParaRPr kumimoji="0" lang="es-ES"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400" b="1" i="1" u="none" strike="noStrike" kern="1200" cap="none" spc="0" normalizeH="0" baseline="0" noProof="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ppt</a:t>
            </a:r>
            <a:r>
              <a:rPr kumimoji="0" lang="es-MX"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a:t>
            </a:r>
            <a:r>
              <a:rPr kumimoji="0" lang="es-MX"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4"/>
              </a:rPr>
              <a:t>http://www.fgalindosoria.com/eac/evolucion/gp_a_se/generadores_programas_a_se.ppt</a:t>
            </a:r>
            <a:endParaRPr kumimoji="0" lang="es-ES"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400" b="1" i="1" u="none" strike="noStrike" kern="1200" cap="none" spc="0" normalizeH="0" baseline="0" noProof="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pdf</a:t>
            </a:r>
            <a:r>
              <a:rPr kumimoji="0" lang="es-MX"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a:t>
            </a:r>
            <a:r>
              <a:rPr kumimoji="0" lang="es-MX"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5"/>
              </a:rPr>
              <a:t>http://www.fgalindosoria.com/eac/evolucion/gp_a_se/generadores_programas_a_se.pdf</a:t>
            </a:r>
            <a:endParaRPr kumimoji="0" lang="es-MX"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ES"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Enfoque Lingüístico y Lingüística Matemática</a:t>
            </a:r>
            <a:endParaRPr kumimoji="0" lang="es-ES"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Página    </a:t>
            </a:r>
            <a:r>
              <a:rPr kumimoji="0" lang="es-MX"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6"/>
              </a:rPr>
              <a:t>http://www.fgalindosoria.com/</a:t>
            </a:r>
            <a:r>
              <a:rPr kumimoji="0" lang="es-MX" sz="1400" b="1" i="1" u="sng" strike="noStrike" kern="1200" cap="none" spc="0" normalizeH="0" baseline="0" noProof="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6"/>
              </a:rPr>
              <a:t>lingüísticamatematica</a:t>
            </a:r>
            <a:r>
              <a:rPr kumimoji="0" lang="es-MX"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6"/>
              </a:rPr>
              <a:t>/index.htm</a:t>
            </a:r>
            <a:endParaRPr kumimoji="0" lang="es-MX"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ES"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Enfoque Lingüístico</a:t>
            </a:r>
            <a:endParaRPr kumimoji="0" lang="es-ES"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n-US"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html    </a:t>
            </a:r>
            <a:r>
              <a:rPr kumimoji="0" lang="en-US"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7"/>
              </a:rPr>
              <a:t>http://www.fgalindosoria.com/linguisticamatematica/enfoque_linguistico/enfoque_linguistico.htm</a:t>
            </a:r>
            <a:endParaRPr kumimoji="0" lang="es-ES"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n-US"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pdf    </a:t>
            </a:r>
            <a:r>
              <a:rPr kumimoji="0" lang="en-US"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8"/>
              </a:rPr>
              <a:t>http://www.fgalindosoria.com/linguisticamatematica/enfoque_linguistico/enfoque_linguistico.pdf</a:t>
            </a:r>
            <a:endParaRPr kumimoji="0" lang="es-ES"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n-US"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Word    </a:t>
            </a:r>
            <a:r>
              <a:rPr kumimoji="0" lang="en-US"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9"/>
              </a:rPr>
              <a:t>http://www.fgalindosoria.com/linguisticamatematica/enfoque_linguistico/enfoque_linguistico.doc</a:t>
            </a:r>
            <a:endParaRPr kumimoji="0" lang="en-US" sz="14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ES" sz="1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Programación Dirigida por Sintaxis</a:t>
            </a:r>
            <a:endParaRPr kumimoji="0" lang="es-ES" sz="18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n-US" sz="13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html  </a:t>
            </a:r>
            <a:r>
              <a:rPr kumimoji="0" lang="en-US" sz="13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10"/>
              </a:rPr>
              <a:t>www.fgalindosoria.com/linguisticamatematica/programacion_dirigida_por_lenguaje/programaciondirigidaporsintaxis.htm</a:t>
            </a:r>
            <a:endParaRPr kumimoji="0" lang="es-ES" sz="13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n-US" sz="13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pdf     </a:t>
            </a:r>
            <a:r>
              <a:rPr kumimoji="0" lang="en-US" sz="13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11"/>
              </a:rPr>
              <a:t>www.fgalindosoria.com/linguisticamatematica/programacion_dirigida_por_lenguaje/programaciondirigidaporsintaxis.pdf</a:t>
            </a:r>
            <a:endParaRPr kumimoji="0" lang="es-ES" sz="13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3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Word </a:t>
            </a:r>
            <a:r>
              <a:rPr kumimoji="0" lang="en-US" sz="1300" b="1" i="1" u="sng" strike="noStrike" kern="1200" cap="none" spc="0" normalizeH="0" baseline="0" noProof="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hlinkClick r:id="rId12"/>
              </a:rPr>
              <a:t>www.fgalindosoria.com/linguisticamatematica/programacion_dirigida_por_lenguaje/programaciondirigidaporsintaxis.doc</a:t>
            </a:r>
            <a:endParaRPr kumimoji="0" lang="es-MX" sz="13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39609855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376611" y="825910"/>
            <a:ext cx="7772400" cy="1858297"/>
          </a:xfrm>
        </p:spPr>
        <p:txBody>
          <a:bodyPr/>
          <a:lstStyle/>
          <a:p>
            <a:r>
              <a:rPr lang="es-ES" altLang="es-MX" sz="6000" b="1"/>
              <a:t>INDEPENDENCIA RELATIVA</a:t>
            </a:r>
          </a:p>
        </p:txBody>
      </p:sp>
    </p:spTree>
    <p:extLst>
      <p:ext uri="{BB962C8B-B14F-4D97-AF65-F5344CB8AC3E}">
        <p14:creationId xmlns:p14="http://schemas.microsoft.com/office/powerpoint/2010/main" val="145911661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10" name="Group 59"/>
          <p:cNvGrpSpPr>
            <a:grpSpLocks/>
          </p:cNvGrpSpPr>
          <p:nvPr/>
        </p:nvGrpSpPr>
        <p:grpSpPr bwMode="auto">
          <a:xfrm>
            <a:off x="395288" y="2613467"/>
            <a:ext cx="8196263" cy="1166813"/>
            <a:chOff x="336" y="1488"/>
            <a:chExt cx="5163" cy="735"/>
          </a:xfrm>
        </p:grpSpPr>
        <p:sp>
          <p:nvSpPr>
            <p:cNvPr id="94214" name="Rectangle 44"/>
            <p:cNvSpPr>
              <a:spLocks noChangeArrowheads="1"/>
            </p:cNvSpPr>
            <p:nvPr/>
          </p:nvSpPr>
          <p:spPr bwMode="auto">
            <a:xfrm>
              <a:off x="2064" y="1488"/>
              <a:ext cx="1673" cy="700"/>
            </a:xfrm>
            <a:prstGeom prst="rect">
              <a:avLst/>
            </a:prstGeom>
            <a:solidFill>
              <a:srgbClr val="FFFFFF"/>
            </a:solidFill>
            <a:ln w="12700">
              <a:solidFill>
                <a:srgbClr val="000000"/>
              </a:solidFill>
              <a:miter lim="800000"/>
              <a:headEnd/>
              <a:tailEnd/>
            </a:ln>
          </p:spPr>
          <p:txBody>
            <a:bodyPr lIns="0" tIns="0" rIns="0" bIns="0"/>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1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PROCESO</a:t>
              </a:r>
            </a:p>
          </p:txBody>
        </p:sp>
        <p:sp>
          <p:nvSpPr>
            <p:cNvPr id="94215" name="Rectangle 43"/>
            <p:cNvSpPr>
              <a:spLocks noChangeArrowheads="1"/>
            </p:cNvSpPr>
            <p:nvPr/>
          </p:nvSpPr>
          <p:spPr bwMode="auto">
            <a:xfrm>
              <a:off x="336" y="1488"/>
              <a:ext cx="1165" cy="735"/>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1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Entrada</a:t>
              </a:r>
              <a:endParaRPr kumimoji="0" lang="es-ES_tradnl" altLang="es-MX" sz="44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4216" name="Rectangle 42"/>
            <p:cNvSpPr>
              <a:spLocks noChangeArrowheads="1"/>
            </p:cNvSpPr>
            <p:nvPr/>
          </p:nvSpPr>
          <p:spPr bwMode="auto">
            <a:xfrm>
              <a:off x="4320" y="1488"/>
              <a:ext cx="1179" cy="720"/>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1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Salida</a:t>
              </a:r>
            </a:p>
          </p:txBody>
        </p:sp>
        <p:sp>
          <p:nvSpPr>
            <p:cNvPr id="94217" name="Line 40"/>
            <p:cNvSpPr>
              <a:spLocks noChangeShapeType="1"/>
            </p:cNvSpPr>
            <p:nvPr/>
          </p:nvSpPr>
          <p:spPr bwMode="auto">
            <a:xfrm>
              <a:off x="3792" y="1872"/>
              <a:ext cx="528" cy="0"/>
            </a:xfrm>
            <a:prstGeom prst="line">
              <a:avLst/>
            </a:prstGeom>
            <a:noFill/>
            <a:ln w="120650">
              <a:solidFill>
                <a:srgbClr val="FFFFFF"/>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grpSp>
      <p:sp>
        <p:nvSpPr>
          <p:cNvPr id="94211" name="Rectangle 45"/>
          <p:cNvSpPr>
            <a:spLocks noChangeArrowheads="1"/>
          </p:cNvSpPr>
          <p:nvPr/>
        </p:nvSpPr>
        <p:spPr bwMode="auto">
          <a:xfrm>
            <a:off x="235744" y="221546"/>
            <a:ext cx="86868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_tradnl" altLang="es-MX" sz="3200" b="1" i="1" u="none" strike="noStrike" kern="1200" cap="none" spc="0" normalizeH="0" baseline="0" noProof="0">
                <a:ln>
                  <a:noFill/>
                </a:ln>
                <a:solidFill>
                  <a:srgbClr val="FFCC66"/>
                </a:solidFill>
                <a:effectLst/>
                <a:uLnTx/>
                <a:uFillTx/>
                <a:latin typeface="Garamond" panose="02020404030301010803" pitchFamily="18" charset="0"/>
                <a:ea typeface="+mn-ea"/>
                <a:cs typeface="Arial" panose="020B0604020202020204" pitchFamily="34" charset="0"/>
              </a:rPr>
              <a:t>Desde hace muchos años se ha considerado que en general un Sistema de Informaci</a:t>
            </a:r>
            <a:r>
              <a:rPr kumimoji="0" lang="es-ES_tradnl"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Arial" panose="020B0604020202020204" pitchFamily="34" charset="0"/>
              </a:rPr>
              <a:t>ó</a:t>
            </a:r>
            <a:r>
              <a:rPr kumimoji="0" lang="es-ES_tradnl" altLang="es-MX" sz="3200" b="1" i="1" u="none" strike="noStrike" kern="1200" cap="none" spc="0" normalizeH="0" baseline="0" noProof="0">
                <a:ln>
                  <a:noFill/>
                </a:ln>
                <a:solidFill>
                  <a:srgbClr val="FFCC66"/>
                </a:solidFill>
                <a:effectLst/>
                <a:uLnTx/>
                <a:uFillTx/>
                <a:latin typeface="Garamond" panose="02020404030301010803" pitchFamily="18" charset="0"/>
                <a:ea typeface="+mn-ea"/>
                <a:cs typeface="Arial" panose="020B0604020202020204" pitchFamily="34" charset="0"/>
              </a:rPr>
              <a:t>n o programa de c</a:t>
            </a:r>
            <a:r>
              <a:rPr kumimoji="0" lang="es-ES_tradnl"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Arial" panose="020B0604020202020204" pitchFamily="34" charset="0"/>
              </a:rPr>
              <a:t>ó</a:t>
            </a:r>
            <a:r>
              <a:rPr kumimoji="0" lang="es-ES_tradnl" altLang="es-MX" sz="3200" b="1" i="1" u="none" strike="noStrike" kern="1200" cap="none" spc="0" normalizeH="0" baseline="0" noProof="0">
                <a:ln>
                  <a:noFill/>
                </a:ln>
                <a:solidFill>
                  <a:srgbClr val="FFCC66"/>
                </a:solidFill>
                <a:effectLst/>
                <a:uLnTx/>
                <a:uFillTx/>
                <a:latin typeface="Garamond" panose="02020404030301010803" pitchFamily="18" charset="0"/>
                <a:ea typeface="+mn-ea"/>
                <a:cs typeface="Arial" panose="020B0604020202020204" pitchFamily="34" charset="0"/>
              </a:rPr>
              <a:t>mputo tiene la siguiente arquitectura</a:t>
            </a:r>
            <a:endParaRPr kumimoji="0" lang="es-ES_tradnl" altLang="es-MX" sz="4400" b="1" i="1" u="none" strike="noStrike" kern="1200" cap="none" spc="0" normalizeH="0" baseline="0" noProof="0">
              <a:ln>
                <a:noFill/>
              </a:ln>
              <a:solidFill>
                <a:srgbClr val="FFCC66"/>
              </a:solidFill>
              <a:effectLst/>
              <a:uLnTx/>
              <a:uFillTx/>
              <a:latin typeface="Arial" panose="020B0604020202020204" pitchFamily="34" charset="0"/>
              <a:ea typeface="+mn-ea"/>
              <a:cs typeface="Arial" panose="020B0604020202020204" pitchFamily="34" charset="0"/>
            </a:endParaRPr>
          </a:p>
        </p:txBody>
      </p:sp>
      <p:sp>
        <p:nvSpPr>
          <p:cNvPr id="94212" name="Rectangle 58"/>
          <p:cNvSpPr>
            <a:spLocks noChangeArrowheads="1"/>
          </p:cNvSpPr>
          <p:nvPr/>
        </p:nvSpPr>
        <p:spPr bwMode="auto">
          <a:xfrm>
            <a:off x="395288" y="4114800"/>
            <a:ext cx="8367712"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s-ES_tradnl"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Arquitectura de los sistemas de información en los 50´s</a:t>
            </a:r>
          </a:p>
        </p:txBody>
      </p:sp>
      <p:sp>
        <p:nvSpPr>
          <p:cNvPr id="94213" name="Line 40"/>
          <p:cNvSpPr>
            <a:spLocks noChangeShapeType="1"/>
          </p:cNvSpPr>
          <p:nvPr/>
        </p:nvSpPr>
        <p:spPr bwMode="auto">
          <a:xfrm>
            <a:off x="2438400" y="3048000"/>
            <a:ext cx="838200" cy="0"/>
          </a:xfrm>
          <a:prstGeom prst="line">
            <a:avLst/>
          </a:prstGeom>
          <a:noFill/>
          <a:ln w="120650">
            <a:solidFill>
              <a:srgbClr val="FFFFFF"/>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94020610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035"/>
          <p:cNvSpPr>
            <a:spLocks noChangeArrowheads="1"/>
          </p:cNvSpPr>
          <p:nvPr/>
        </p:nvSpPr>
        <p:spPr bwMode="auto">
          <a:xfrm>
            <a:off x="190500" y="174625"/>
            <a:ext cx="8686800" cy="206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3200" b="1" i="1" u="none" strike="noStrike" kern="1200" cap="none" spc="0" normalizeH="0" baseline="0" noProof="0">
                <a:ln>
                  <a:noFill/>
                </a:ln>
                <a:solidFill>
                  <a:srgbClr val="CCFF99"/>
                </a:solidFill>
                <a:effectLst/>
                <a:uLnTx/>
                <a:uFillTx/>
                <a:latin typeface="Times New Roman"/>
                <a:ea typeface="+mn-ea"/>
                <a:cs typeface="Arial" panose="020B0604020202020204" pitchFamily="34" charset="0"/>
              </a:rPr>
              <a:t>Para finales de los 70's ya se manejaba un modelo generalizado en el cual se considera que cualquier sistema de información tiene la siguiente arquitectura</a:t>
            </a:r>
            <a:endParaRPr kumimoji="0" lang="es-ES_tradnl" altLang="es-MX" sz="3200" b="1" i="1" u="none" strike="noStrike" kern="1200" cap="none" spc="0" normalizeH="0" baseline="0" noProof="0">
              <a:ln>
                <a:noFill/>
              </a:ln>
              <a:solidFill>
                <a:srgbClr val="CCFF99"/>
              </a:solidFill>
              <a:effectLst/>
              <a:uLnTx/>
              <a:uFillTx/>
              <a:latin typeface="Times New Roman"/>
              <a:ea typeface="+mn-ea"/>
              <a:cs typeface="+mn-cs"/>
            </a:endParaRPr>
          </a:p>
        </p:txBody>
      </p:sp>
      <p:sp>
        <p:nvSpPr>
          <p:cNvPr id="95235" name="Rectangle 1042"/>
          <p:cNvSpPr>
            <a:spLocks noChangeArrowheads="1"/>
          </p:cNvSpPr>
          <p:nvPr/>
        </p:nvSpPr>
        <p:spPr bwMode="auto">
          <a:xfrm>
            <a:off x="190500" y="5116513"/>
            <a:ext cx="8837613"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Arquitectura de los sistemas de información en los 70s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altLang="es-MX" sz="2800" b="1" i="1" u="none" strike="noStrike" kern="1200" cap="none" spc="0" normalizeH="0" baseline="0" noProof="0">
                <a:ln>
                  <a:noFill/>
                </a:ln>
                <a:solidFill>
                  <a:srgbClr val="FFE999"/>
                </a:solidFill>
                <a:effectLst/>
                <a:uLnTx/>
                <a:uFillTx/>
                <a:latin typeface="Times New Roman" panose="02020603050405020304" pitchFamily="18" charset="0"/>
                <a:ea typeface="+mn-ea"/>
                <a:cs typeface="+mn-cs"/>
              </a:rPr>
              <a:t>Vicente López Trueba</a:t>
            </a:r>
          </a:p>
        </p:txBody>
      </p:sp>
      <p:grpSp>
        <p:nvGrpSpPr>
          <p:cNvPr id="95236" name="Grupo 1"/>
          <p:cNvGrpSpPr>
            <a:grpSpLocks/>
          </p:cNvGrpSpPr>
          <p:nvPr/>
        </p:nvGrpSpPr>
        <p:grpSpPr bwMode="auto">
          <a:xfrm>
            <a:off x="531813" y="2492375"/>
            <a:ext cx="8345487" cy="2209800"/>
            <a:chOff x="381000" y="2362200"/>
            <a:chExt cx="8345488" cy="2209800"/>
          </a:xfrm>
        </p:grpSpPr>
        <p:grpSp>
          <p:nvGrpSpPr>
            <p:cNvPr id="95237" name="Group 1043"/>
            <p:cNvGrpSpPr>
              <a:grpSpLocks/>
            </p:cNvGrpSpPr>
            <p:nvPr/>
          </p:nvGrpSpPr>
          <p:grpSpPr bwMode="auto">
            <a:xfrm>
              <a:off x="381000" y="2362200"/>
              <a:ext cx="8345488" cy="2209800"/>
              <a:chOff x="240" y="1488"/>
              <a:chExt cx="5257" cy="1392"/>
            </a:xfrm>
          </p:grpSpPr>
          <p:sp>
            <p:nvSpPr>
              <p:cNvPr id="95240" name="Rectangle 1034"/>
              <p:cNvSpPr>
                <a:spLocks noChangeArrowheads="1"/>
              </p:cNvSpPr>
              <p:nvPr/>
            </p:nvSpPr>
            <p:spPr bwMode="auto">
              <a:xfrm>
                <a:off x="240" y="1824"/>
                <a:ext cx="791" cy="339"/>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28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Entrada</a:t>
                </a:r>
              </a:p>
            </p:txBody>
          </p:sp>
          <p:sp>
            <p:nvSpPr>
              <p:cNvPr id="95241" name="Rectangle 1033"/>
              <p:cNvSpPr>
                <a:spLocks noChangeArrowheads="1"/>
              </p:cNvSpPr>
              <p:nvPr/>
            </p:nvSpPr>
            <p:spPr bwMode="auto">
              <a:xfrm>
                <a:off x="4704" y="1848"/>
                <a:ext cx="793" cy="336"/>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28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Salida</a:t>
                </a:r>
              </a:p>
            </p:txBody>
          </p:sp>
          <p:sp>
            <p:nvSpPr>
              <p:cNvPr id="95242" name="Rectangle 1030"/>
              <p:cNvSpPr>
                <a:spLocks noChangeArrowheads="1"/>
              </p:cNvSpPr>
              <p:nvPr/>
            </p:nvSpPr>
            <p:spPr bwMode="auto">
              <a:xfrm>
                <a:off x="1642" y="1488"/>
                <a:ext cx="2668" cy="1392"/>
              </a:xfrm>
              <a:prstGeom prst="rect">
                <a:avLst/>
              </a:prstGeom>
              <a:solidFill>
                <a:srgbClr val="FFFFFF"/>
              </a:solidFill>
              <a:ln w="9525">
                <a:solidFill>
                  <a:srgbClr val="000000"/>
                </a:solidFill>
                <a:miter lim="800000"/>
                <a:headEnd/>
                <a:tailEnd/>
              </a:ln>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95243" name="Rectangle 1029"/>
              <p:cNvSpPr>
                <a:spLocks noChangeArrowheads="1"/>
              </p:cNvSpPr>
              <p:nvPr/>
            </p:nvSpPr>
            <p:spPr bwMode="auto">
              <a:xfrm>
                <a:off x="2398" y="1672"/>
                <a:ext cx="1032" cy="341"/>
              </a:xfrm>
              <a:prstGeom prst="rect">
                <a:avLst/>
              </a:prstGeom>
              <a:solidFill>
                <a:srgbClr val="FFFFFF"/>
              </a:solidFill>
              <a:ln w="12700">
                <a:solidFill>
                  <a:srgbClr val="000000"/>
                </a:solidFill>
                <a:miter lim="800000"/>
                <a:headEnd/>
                <a:tailEnd/>
              </a:ln>
            </p:spPr>
            <p:txBody>
              <a:bodyPr lIns="0" tIns="0" rIns="0" bIns="0"/>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24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PROCESOS</a:t>
                </a:r>
              </a:p>
            </p:txBody>
          </p:sp>
          <p:sp>
            <p:nvSpPr>
              <p:cNvPr id="95244" name="Rectangle 1028"/>
              <p:cNvSpPr>
                <a:spLocks noChangeArrowheads="1"/>
              </p:cNvSpPr>
              <p:nvPr/>
            </p:nvSpPr>
            <p:spPr bwMode="auto">
              <a:xfrm>
                <a:off x="2949" y="2103"/>
                <a:ext cx="1292" cy="622"/>
              </a:xfrm>
              <a:prstGeom prst="rect">
                <a:avLst/>
              </a:prstGeom>
              <a:solidFill>
                <a:srgbClr val="FFFFFF"/>
              </a:solidFill>
              <a:ln w="12700">
                <a:solidFill>
                  <a:srgbClr val="000000"/>
                </a:solidFill>
                <a:miter lim="800000"/>
                <a:headEnd/>
                <a:tailEnd/>
              </a:ln>
            </p:spPr>
            <p:txBody>
              <a:bodyPr lIns="0" tIns="0" rIns="0" bIns="0"/>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24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ESTRUCTURA DEL SISTEMA</a:t>
                </a:r>
              </a:p>
            </p:txBody>
          </p:sp>
          <p:sp>
            <p:nvSpPr>
              <p:cNvPr id="95245" name="Rectangle 1027"/>
              <p:cNvSpPr>
                <a:spLocks noChangeArrowheads="1"/>
              </p:cNvSpPr>
              <p:nvPr/>
            </p:nvSpPr>
            <p:spPr bwMode="auto">
              <a:xfrm>
                <a:off x="1824" y="2208"/>
                <a:ext cx="1032" cy="347"/>
              </a:xfrm>
              <a:prstGeom prst="rect">
                <a:avLst/>
              </a:prstGeom>
              <a:solidFill>
                <a:srgbClr val="FFFFFF"/>
              </a:solidFill>
              <a:ln w="12700">
                <a:solidFill>
                  <a:srgbClr val="000000"/>
                </a:solidFill>
                <a:miter lim="800000"/>
                <a:headEnd/>
                <a:tailEnd/>
              </a:ln>
            </p:spPr>
            <p:txBody>
              <a:bodyPr lIns="0" tIns="0" rIns="0" bIns="0"/>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2400" b="1"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DATOS</a:t>
                </a:r>
              </a:p>
            </p:txBody>
          </p:sp>
        </p:grpSp>
        <p:sp>
          <p:nvSpPr>
            <p:cNvPr id="95238" name="Flecha derecha 1"/>
            <p:cNvSpPr>
              <a:spLocks noChangeArrowheads="1"/>
            </p:cNvSpPr>
            <p:nvPr/>
          </p:nvSpPr>
          <p:spPr bwMode="auto">
            <a:xfrm>
              <a:off x="1693863" y="3073400"/>
              <a:ext cx="865187" cy="360363"/>
            </a:xfrm>
            <a:prstGeom prst="rightArrow">
              <a:avLst>
                <a:gd name="adj1" fmla="val 50000"/>
                <a:gd name="adj2" fmla="val 50018"/>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95239" name="Flecha derecha 14"/>
            <p:cNvSpPr>
              <a:spLocks noChangeArrowheads="1"/>
            </p:cNvSpPr>
            <p:nvPr/>
          </p:nvSpPr>
          <p:spPr bwMode="auto">
            <a:xfrm>
              <a:off x="6938963" y="3013075"/>
              <a:ext cx="431800" cy="365125"/>
            </a:xfrm>
            <a:prstGeom prst="rightArrow">
              <a:avLst>
                <a:gd name="adj1" fmla="val 50000"/>
                <a:gd name="adj2" fmla="val 49921"/>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06505927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8"/>
          <p:cNvSpPr>
            <a:spLocks noChangeArrowheads="1"/>
          </p:cNvSpPr>
          <p:nvPr/>
        </p:nvSpPr>
        <p:spPr bwMode="auto">
          <a:xfrm>
            <a:off x="247187" y="1338379"/>
            <a:ext cx="8785225"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s-ES_tradnl"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los Generadores de Sistemas, desarrollados con las técnicas mostradas anteriormente, </a:t>
            </a:r>
            <a:r>
              <a:rPr kumimoji="0" lang="es-ES_tradnl" altLang="es-MX" sz="3600" b="1" i="1" u="none" strike="noStrike" kern="1200" cap="none" spc="0" normalizeH="0" baseline="0" noProof="0">
                <a:ln>
                  <a:noFill/>
                </a:ln>
                <a:solidFill>
                  <a:schemeClr val="tx1">
                    <a:lumMod val="75000"/>
                  </a:schemeClr>
                </a:solidFill>
                <a:effectLst/>
                <a:uLnTx/>
                <a:uFillTx/>
                <a:latin typeface="Times New Roman" panose="02020603050405020304" pitchFamily="18" charset="0"/>
                <a:ea typeface="+mn-ea"/>
                <a:cs typeface="+mn-cs"/>
              </a:rPr>
              <a:t>manejan separados explícitamente los datos, procesos y estructura del sistema</a:t>
            </a:r>
            <a:endParaRPr kumimoji="0" lang="es-ES_tradnl" altLang="es-MX" sz="3200" b="1" i="1" u="none" strike="noStrike" kern="1200" cap="none" spc="0" normalizeH="0" baseline="0" noProof="0">
              <a:ln>
                <a:noFill/>
              </a:ln>
              <a:solidFill>
                <a:schemeClr val="tx1">
                  <a:lumMod val="75000"/>
                </a:schemeClr>
              </a:solidFill>
              <a:effectLst/>
              <a:uLnTx/>
              <a:uFillTx/>
              <a:latin typeface="Times New Roman" panose="02020603050405020304" pitchFamily="18" charset="0"/>
              <a:ea typeface="+mn-ea"/>
              <a:cs typeface="+mn-cs"/>
            </a:endParaRPr>
          </a:p>
        </p:txBody>
      </p:sp>
      <p:sp>
        <p:nvSpPr>
          <p:cNvPr id="3" name="Título 2"/>
          <p:cNvSpPr txBox="1">
            <a:spLocks/>
          </p:cNvSpPr>
          <p:nvPr/>
        </p:nvSpPr>
        <p:spPr>
          <a:xfrm>
            <a:off x="247188" y="198734"/>
            <a:ext cx="8785225" cy="1111735"/>
          </a:xfrm>
          <a:prstGeom prst="rect">
            <a:avLst/>
          </a:prstGeom>
        </p:spPr>
        <p:txBody>
          <a:bodyPr/>
          <a:lst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a:lstStyle>
          <a:p>
            <a:pPr algn="l" defTabSz="914400">
              <a:defRPr/>
            </a:pPr>
            <a:r>
              <a:rPr lang="es-ES" altLang="es-MX" sz="3200" b="1">
                <a:solidFill>
                  <a:schemeClr val="tx1">
                    <a:lumMod val="75000"/>
                  </a:schemeClr>
                </a:solidFill>
              </a:rPr>
              <a:t>Un sistema tiene datos, procesos y estructura</a:t>
            </a:r>
            <a:br>
              <a:rPr lang="es-ES" altLang="es-MX" sz="3200"/>
            </a:br>
            <a:r>
              <a:rPr lang="es-ES" altLang="es-MX" sz="3000" b="1">
                <a:solidFill>
                  <a:schemeClr val="accent1">
                    <a:lumMod val="20000"/>
                    <a:lumOff val="80000"/>
                  </a:schemeClr>
                </a:solidFill>
              </a:rPr>
              <a:t>Vicente López Trueba    Finales 70´s</a:t>
            </a:r>
            <a:endParaRPr lang="es-MX" altLang="es-MX" sz="3000" b="1">
              <a:solidFill>
                <a:schemeClr val="accent1">
                  <a:lumMod val="20000"/>
                  <a:lumOff val="80000"/>
                </a:schemeClr>
              </a:solidFill>
            </a:endParaRPr>
          </a:p>
        </p:txBody>
      </p:sp>
      <p:grpSp>
        <p:nvGrpSpPr>
          <p:cNvPr id="2" name="Grupo 1"/>
          <p:cNvGrpSpPr/>
          <p:nvPr/>
        </p:nvGrpSpPr>
        <p:grpSpPr>
          <a:xfrm>
            <a:off x="878962" y="3428451"/>
            <a:ext cx="6956988" cy="3096623"/>
            <a:chOff x="923208" y="3156053"/>
            <a:chExt cx="6956988" cy="3096623"/>
          </a:xfrm>
        </p:grpSpPr>
        <p:sp>
          <p:nvSpPr>
            <p:cNvPr id="4" name="Rectángulo 2"/>
            <p:cNvSpPr>
              <a:spLocks noChangeArrowheads="1"/>
            </p:cNvSpPr>
            <p:nvPr/>
          </p:nvSpPr>
          <p:spPr bwMode="auto">
            <a:xfrm>
              <a:off x="923208" y="3156053"/>
              <a:ext cx="1998663"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Datos</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Procesos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Estructura</a:t>
              </a: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5" name="Rectángulo 4"/>
            <p:cNvSpPr>
              <a:spLocks noChangeArrowheads="1"/>
            </p:cNvSpPr>
            <p:nvPr/>
          </p:nvSpPr>
          <p:spPr bwMode="auto">
            <a:xfrm>
              <a:off x="4279746" y="3204676"/>
              <a:ext cx="360045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Parámetros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Esqueletos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Vectores Teóricos Gramáticas</a:t>
              </a: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6" name="Flecha izquierda y derecha 5"/>
            <p:cNvSpPr>
              <a:spLocks noChangeArrowheads="1"/>
            </p:cNvSpPr>
            <p:nvPr/>
          </p:nvSpPr>
          <p:spPr bwMode="auto">
            <a:xfrm>
              <a:off x="3166346" y="3362428"/>
              <a:ext cx="647700" cy="252413"/>
            </a:xfrm>
            <a:prstGeom prst="leftRightArrow">
              <a:avLst>
                <a:gd name="adj1" fmla="val 50000"/>
                <a:gd name="adj2" fmla="val 50026"/>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 name="Flecha izquierda y derecha 12"/>
            <p:cNvSpPr>
              <a:spLocks noChangeArrowheads="1"/>
            </p:cNvSpPr>
            <p:nvPr/>
          </p:nvSpPr>
          <p:spPr bwMode="auto">
            <a:xfrm>
              <a:off x="3166346" y="4378428"/>
              <a:ext cx="647700" cy="252413"/>
            </a:xfrm>
            <a:prstGeom prst="leftRightArrow">
              <a:avLst>
                <a:gd name="adj1" fmla="val 50000"/>
                <a:gd name="adj2" fmla="val 50026"/>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8" name="Flecha izquierda y derecha 13"/>
            <p:cNvSpPr>
              <a:spLocks noChangeArrowheads="1"/>
            </p:cNvSpPr>
            <p:nvPr/>
          </p:nvSpPr>
          <p:spPr bwMode="auto">
            <a:xfrm>
              <a:off x="3167933" y="5269016"/>
              <a:ext cx="647700" cy="252412"/>
            </a:xfrm>
            <a:prstGeom prst="leftRightArrow">
              <a:avLst>
                <a:gd name="adj1" fmla="val 50000"/>
                <a:gd name="adj2" fmla="val 50026"/>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307893108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ángulo 1"/>
          <p:cNvSpPr>
            <a:spLocks noChangeArrowheads="1"/>
          </p:cNvSpPr>
          <p:nvPr/>
        </p:nvSpPr>
        <p:spPr bwMode="auto">
          <a:xfrm>
            <a:off x="2870200" y="1038225"/>
            <a:ext cx="47736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Generador de Sistemas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DDDDDD"/>
                </a:solidFill>
                <a:effectLst/>
                <a:uLnTx/>
                <a:uFillTx/>
                <a:latin typeface="Times New Roman" panose="02020603050405020304" pitchFamily="18" charset="0"/>
                <a:ea typeface="+mn-ea"/>
                <a:cs typeface="+mn-cs"/>
              </a:rPr>
              <a:t>Mientras existan programas en el vector teórico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DDDDDD"/>
                </a:solidFill>
                <a:effectLst/>
                <a:uLnTx/>
                <a:uFillTx/>
                <a:latin typeface="Times New Roman" panose="02020603050405020304" pitchFamily="18" charset="0"/>
                <a:ea typeface="+mn-ea"/>
                <a:cs typeface="+mn-cs"/>
              </a:rPr>
              <a:t>     Llama al generador de programas</a:t>
            </a:r>
          </a:p>
        </p:txBody>
      </p:sp>
      <p:sp>
        <p:nvSpPr>
          <p:cNvPr id="57347" name="Rectángulo 2"/>
          <p:cNvSpPr>
            <a:spLocks noChangeArrowheads="1"/>
          </p:cNvSpPr>
          <p:nvPr/>
        </p:nvSpPr>
        <p:spPr bwMode="auto">
          <a:xfrm>
            <a:off x="2665413" y="3171825"/>
            <a:ext cx="49625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Lee siguiente carácter del Esqueleto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a:t>
            </a:r>
            <a:r>
              <a:rPr kumimoji="0" lang="es-ES" altLang="es-MX" sz="18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Si no es parámetro (si no es el carácter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Escribe el carácter en Programa Generado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a:t>
            </a:r>
            <a:r>
              <a:rPr kumimoji="0" lang="es-ES"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Si es parámetro (si es el carácter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        Lee el número de parámetro del Esqueleto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        Toma el parámetro de la Tabla de parámetros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        Escribe el parámetro en Programa Generado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Mientras no fin de archivo Repite el ciclo</a:t>
            </a:r>
          </a:p>
        </p:txBody>
      </p:sp>
      <p:sp>
        <p:nvSpPr>
          <p:cNvPr id="27" name="Flecha derecha 26"/>
          <p:cNvSpPr/>
          <p:nvPr/>
        </p:nvSpPr>
        <p:spPr>
          <a:xfrm rot="2597071">
            <a:off x="2287588" y="2403475"/>
            <a:ext cx="539750" cy="288925"/>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8" name="Flecha derecha 47"/>
          <p:cNvSpPr/>
          <p:nvPr/>
        </p:nvSpPr>
        <p:spPr>
          <a:xfrm rot="1959803">
            <a:off x="7181850" y="5713413"/>
            <a:ext cx="525463"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nvGrpSpPr>
          <p:cNvPr id="57350" name="Grupo 3"/>
          <p:cNvGrpSpPr>
            <a:grpSpLocks/>
          </p:cNvGrpSpPr>
          <p:nvPr/>
        </p:nvGrpSpPr>
        <p:grpSpPr bwMode="auto">
          <a:xfrm>
            <a:off x="7693025" y="4549775"/>
            <a:ext cx="1174750" cy="2060575"/>
            <a:chOff x="7693025" y="4549775"/>
            <a:chExt cx="1174750" cy="2060575"/>
          </a:xfrm>
        </p:grpSpPr>
        <p:sp>
          <p:nvSpPr>
            <p:cNvPr id="52" name="Rectángulo 51"/>
            <p:cNvSpPr/>
            <p:nvPr/>
          </p:nvSpPr>
          <p:spPr bwMode="auto">
            <a:xfrm>
              <a:off x="7770813" y="4613275"/>
              <a:ext cx="1052512" cy="1997075"/>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88" name="CuadroTexto 52"/>
            <p:cNvSpPr txBox="1">
              <a:spLocks noChangeArrowheads="1"/>
            </p:cNvSpPr>
            <p:nvPr/>
          </p:nvSpPr>
          <p:spPr bwMode="auto">
            <a:xfrm>
              <a:off x="7693026" y="4549775"/>
              <a:ext cx="1174749" cy="73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Sistema generado</a:t>
              </a:r>
              <a:endParaRPr kumimoji="0" lang="es-MX" altLang="es-MX" sz="2000" b="0"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57389" name="Rectángulo 53"/>
            <p:cNvSpPr>
              <a:spLocks noChangeArrowheads="1"/>
            </p:cNvSpPr>
            <p:nvPr/>
          </p:nvSpPr>
          <p:spPr bwMode="auto">
            <a:xfrm>
              <a:off x="7693025" y="5219227"/>
              <a:ext cx="1054727" cy="13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a:t>
              </a:r>
              <a:endPar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B</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C</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D</a:t>
              </a:r>
              <a:endParaRPr kumimoji="0" lang="es-ES" altLang="es-MX" sz="2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grpSp>
      <p:sp>
        <p:nvSpPr>
          <p:cNvPr id="64" name="Flecha derecha 63"/>
          <p:cNvSpPr/>
          <p:nvPr/>
        </p:nvSpPr>
        <p:spPr>
          <a:xfrm rot="20125278">
            <a:off x="2351088" y="5659438"/>
            <a:ext cx="527050"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52" name="Rectángulo 1"/>
          <p:cNvSpPr>
            <a:spLocks noChangeArrowheads="1"/>
          </p:cNvSpPr>
          <p:nvPr/>
        </p:nvSpPr>
        <p:spPr bwMode="auto">
          <a:xfrm>
            <a:off x="2728913" y="2889250"/>
            <a:ext cx="29765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Generador de Programas</a:t>
            </a:r>
          </a:p>
        </p:txBody>
      </p:sp>
      <p:grpSp>
        <p:nvGrpSpPr>
          <p:cNvPr id="57353" name="Grupo 2"/>
          <p:cNvGrpSpPr>
            <a:grpSpLocks/>
          </p:cNvGrpSpPr>
          <p:nvPr/>
        </p:nvGrpSpPr>
        <p:grpSpPr bwMode="auto">
          <a:xfrm>
            <a:off x="258763" y="1073150"/>
            <a:ext cx="1973262" cy="2316163"/>
            <a:chOff x="258763" y="1073150"/>
            <a:chExt cx="1973262" cy="2316163"/>
          </a:xfrm>
        </p:grpSpPr>
        <p:grpSp>
          <p:nvGrpSpPr>
            <p:cNvPr id="57379" name="Grupo 48"/>
            <p:cNvGrpSpPr>
              <a:grpSpLocks/>
            </p:cNvGrpSpPr>
            <p:nvPr/>
          </p:nvGrpSpPr>
          <p:grpSpPr bwMode="auto">
            <a:xfrm>
              <a:off x="582612" y="1411287"/>
              <a:ext cx="1649413" cy="1978026"/>
              <a:chOff x="5493559" y="2338363"/>
              <a:chExt cx="1950571" cy="1907626"/>
            </a:xfrm>
          </p:grpSpPr>
          <p:sp>
            <p:nvSpPr>
              <p:cNvPr id="59" name="Rectángulo 58"/>
              <p:cNvSpPr/>
              <p:nvPr/>
            </p:nvSpPr>
            <p:spPr>
              <a:xfrm>
                <a:off x="5493560" y="2338364"/>
                <a:ext cx="1875476" cy="1907625"/>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85" name="Rectángulo 59"/>
              <p:cNvSpPr>
                <a:spLocks noChangeArrowheads="1"/>
              </p:cNvSpPr>
              <p:nvPr/>
            </p:nvSpPr>
            <p:spPr bwMode="auto">
              <a:xfrm>
                <a:off x="5816450" y="2849893"/>
                <a:ext cx="1627680" cy="1015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2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S3</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2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$3</a:t>
                </a:r>
              </a:p>
            </p:txBody>
          </p:sp>
          <p:sp>
            <p:nvSpPr>
              <p:cNvPr id="57386" name="Rectángulo 60"/>
              <p:cNvSpPr>
                <a:spLocks noChangeArrowheads="1"/>
              </p:cNvSpPr>
              <p:nvPr/>
            </p:nvSpPr>
            <p:spPr bwMode="auto">
              <a:xfrm>
                <a:off x="5503874" y="2383436"/>
                <a:ext cx="1693230" cy="44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5E0"/>
                    </a:solidFill>
                    <a:effectLst/>
                    <a:uLnTx/>
                    <a:uFillTx/>
                    <a:latin typeface="Times New Roman" panose="02020603050405020304" pitchFamily="18" charset="0"/>
                    <a:ea typeface="+mn-ea"/>
                    <a:cs typeface="+mn-cs"/>
                  </a:rPr>
                  <a:t>Esqueleto</a:t>
                </a:r>
                <a:endParaRPr kumimoji="0" lang="es-MX" altLang="es-MX" sz="2400" b="0" i="1" u="none" strike="noStrike" kern="1200" cap="none" spc="0" normalizeH="0" baseline="0" noProof="0">
                  <a:ln>
                    <a:noFill/>
                  </a:ln>
                  <a:solidFill>
                    <a:srgbClr val="FFF5E0"/>
                  </a:solidFill>
                  <a:effectLst/>
                  <a:uLnTx/>
                  <a:uFillTx/>
                  <a:latin typeface="Times New Roman" panose="02020603050405020304" pitchFamily="18" charset="0"/>
                  <a:ea typeface="+mn-ea"/>
                  <a:cs typeface="+mn-cs"/>
                </a:endParaRPr>
              </a:p>
            </p:txBody>
          </p:sp>
        </p:grpSp>
        <p:grpSp>
          <p:nvGrpSpPr>
            <p:cNvPr id="57380" name="Grupo 29"/>
            <p:cNvGrpSpPr>
              <a:grpSpLocks/>
            </p:cNvGrpSpPr>
            <p:nvPr/>
          </p:nvGrpSpPr>
          <p:grpSpPr bwMode="auto">
            <a:xfrm>
              <a:off x="258763" y="1073150"/>
              <a:ext cx="1585913" cy="1979614"/>
              <a:chOff x="336168" y="855246"/>
              <a:chExt cx="1584069" cy="1980813"/>
            </a:xfrm>
          </p:grpSpPr>
          <p:sp>
            <p:nvSpPr>
              <p:cNvPr id="31" name="Rectángulo 30"/>
              <p:cNvSpPr/>
              <p:nvPr/>
            </p:nvSpPr>
            <p:spPr bwMode="auto">
              <a:xfrm>
                <a:off x="336168" y="855246"/>
                <a:ext cx="1584068" cy="1980812"/>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83" name="Rectángulo 31"/>
              <p:cNvSpPr>
                <a:spLocks noChangeArrowheads="1"/>
              </p:cNvSpPr>
              <p:nvPr/>
            </p:nvSpPr>
            <p:spPr bwMode="auto">
              <a:xfrm>
                <a:off x="355062" y="906107"/>
                <a:ext cx="1430139" cy="461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5E0"/>
                    </a:solidFill>
                    <a:effectLst/>
                    <a:uLnTx/>
                    <a:uFillTx/>
                    <a:latin typeface="Times New Roman" panose="02020603050405020304" pitchFamily="18" charset="0"/>
                    <a:ea typeface="+mn-ea"/>
                    <a:cs typeface="+mn-cs"/>
                  </a:rPr>
                  <a:t>Esqueleto</a:t>
                </a:r>
                <a:endParaRPr kumimoji="0" lang="es-MX" altLang="es-MX" sz="2400" b="0" i="1" u="none" strike="noStrike" kern="1200" cap="none" spc="0" normalizeH="0" baseline="0" noProof="0">
                  <a:ln>
                    <a:noFill/>
                  </a:ln>
                  <a:solidFill>
                    <a:srgbClr val="FFF5E0"/>
                  </a:solidFill>
                  <a:effectLst/>
                  <a:uLnTx/>
                  <a:uFillTx/>
                  <a:latin typeface="Times New Roman" panose="02020603050405020304" pitchFamily="18" charset="0"/>
                  <a:ea typeface="+mn-ea"/>
                  <a:cs typeface="+mn-cs"/>
                </a:endParaRPr>
              </a:p>
            </p:txBody>
          </p:sp>
        </p:grpSp>
        <p:sp>
          <p:nvSpPr>
            <p:cNvPr id="34" name="Rectángulo 33"/>
            <p:cNvSpPr/>
            <p:nvPr/>
          </p:nvSpPr>
          <p:spPr bwMode="auto">
            <a:xfrm>
              <a:off x="411163" y="1225550"/>
              <a:ext cx="1587500" cy="1979613"/>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grpSp>
        <p:nvGrpSpPr>
          <p:cNvPr id="57354" name="Grupo 1"/>
          <p:cNvGrpSpPr>
            <a:grpSpLocks/>
          </p:cNvGrpSpPr>
          <p:nvPr/>
        </p:nvGrpSpPr>
        <p:grpSpPr bwMode="auto">
          <a:xfrm>
            <a:off x="331788" y="3841750"/>
            <a:ext cx="1874837" cy="2740025"/>
            <a:chOff x="331788" y="3841750"/>
            <a:chExt cx="1874837" cy="2740025"/>
          </a:xfrm>
        </p:grpSpPr>
        <p:grpSp>
          <p:nvGrpSpPr>
            <p:cNvPr id="57372" name="Grupo 49"/>
            <p:cNvGrpSpPr>
              <a:grpSpLocks/>
            </p:cNvGrpSpPr>
            <p:nvPr/>
          </p:nvGrpSpPr>
          <p:grpSpPr bwMode="auto">
            <a:xfrm>
              <a:off x="561706" y="4128694"/>
              <a:ext cx="1644919" cy="2453081"/>
              <a:chOff x="266195" y="3017652"/>
              <a:chExt cx="2181505" cy="2379783"/>
            </a:xfrm>
          </p:grpSpPr>
          <p:sp>
            <p:nvSpPr>
              <p:cNvPr id="38" name="Rectángulo 37"/>
              <p:cNvSpPr/>
              <p:nvPr/>
            </p:nvSpPr>
            <p:spPr>
              <a:xfrm>
                <a:off x="325502" y="3018034"/>
                <a:ext cx="2122198" cy="2379401"/>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76" name="CuadroTexto 55"/>
              <p:cNvSpPr txBox="1">
                <a:spLocks noChangeArrowheads="1"/>
              </p:cNvSpPr>
              <p:nvPr/>
            </p:nvSpPr>
            <p:spPr bwMode="auto">
              <a:xfrm>
                <a:off x="266195" y="3104685"/>
                <a:ext cx="1882683" cy="985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Tabla</a:t>
                </a:r>
                <a:r>
                  <a:rPr kumimoji="0" lang="es-ES"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con los parámetros </a:t>
                </a:r>
                <a:endParaRPr kumimoji="0" lang="es-MX"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57377" name="CuadroTexto 56"/>
              <p:cNvSpPr txBox="1">
                <a:spLocks noChangeArrowheads="1"/>
              </p:cNvSpPr>
              <p:nvPr/>
            </p:nvSpPr>
            <p:spPr bwMode="auto">
              <a:xfrm>
                <a:off x="652520" y="4001064"/>
                <a:ext cx="7855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3</a:t>
                </a:r>
                <a:endParaRPr kumimoji="0" lang="es-MX" altLang="es-MX" sz="2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57378" name="CuadroTexto 57"/>
              <p:cNvSpPr txBox="1">
                <a:spLocks noChangeArrowheads="1"/>
              </p:cNvSpPr>
              <p:nvPr/>
            </p:nvSpPr>
            <p:spPr bwMode="auto">
              <a:xfrm>
                <a:off x="1438071" y="4001064"/>
                <a:ext cx="57606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P</a:t>
                </a:r>
                <a:endParaRPr kumimoji="0" lang="es-MX" altLang="es-MX" sz="2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grpSp>
        <p:sp>
          <p:nvSpPr>
            <p:cNvPr id="50" name="Rectángulo 49"/>
            <p:cNvSpPr/>
            <p:nvPr/>
          </p:nvSpPr>
          <p:spPr bwMode="auto">
            <a:xfrm>
              <a:off x="331788" y="3841750"/>
              <a:ext cx="1600200" cy="2452688"/>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1" name="Rectángulo 50"/>
            <p:cNvSpPr/>
            <p:nvPr/>
          </p:nvSpPr>
          <p:spPr bwMode="auto">
            <a:xfrm>
              <a:off x="484188" y="3994150"/>
              <a:ext cx="1585912" cy="2419350"/>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graphicFrame>
        <p:nvGraphicFramePr>
          <p:cNvPr id="43" name="Tabla 42"/>
          <p:cNvGraphicFramePr>
            <a:graphicFrameLocks noGrp="1"/>
          </p:cNvGraphicFramePr>
          <p:nvPr/>
        </p:nvGraphicFramePr>
        <p:xfrm>
          <a:off x="4427538" y="190500"/>
          <a:ext cx="4319588" cy="415925"/>
        </p:xfrm>
        <a:graphic>
          <a:graphicData uri="http://schemas.openxmlformats.org/drawingml/2006/table">
            <a:tbl>
              <a:tblPr firstRow="1" bandRow="1">
                <a:tableStyleId>{5C22544A-7EE6-4342-B048-85BDC9FD1C3A}</a:tableStyleId>
              </a:tblPr>
              <a:tblGrid>
                <a:gridCol w="1079897">
                  <a:extLst>
                    <a:ext uri="{9D8B030D-6E8A-4147-A177-3AD203B41FA5}">
                      <a16:colId xmlns:a16="http://schemas.microsoft.com/office/drawing/2014/main" val="20000"/>
                    </a:ext>
                  </a:extLst>
                </a:gridCol>
                <a:gridCol w="1079897">
                  <a:extLst>
                    <a:ext uri="{9D8B030D-6E8A-4147-A177-3AD203B41FA5}">
                      <a16:colId xmlns:a16="http://schemas.microsoft.com/office/drawing/2014/main" val="20001"/>
                    </a:ext>
                  </a:extLst>
                </a:gridCol>
                <a:gridCol w="1079897">
                  <a:extLst>
                    <a:ext uri="{9D8B030D-6E8A-4147-A177-3AD203B41FA5}">
                      <a16:colId xmlns:a16="http://schemas.microsoft.com/office/drawing/2014/main" val="20002"/>
                    </a:ext>
                  </a:extLst>
                </a:gridCol>
                <a:gridCol w="1079897">
                  <a:extLst>
                    <a:ext uri="{9D8B030D-6E8A-4147-A177-3AD203B41FA5}">
                      <a16:colId xmlns:a16="http://schemas.microsoft.com/office/drawing/2014/main" val="20003"/>
                    </a:ext>
                  </a:extLst>
                </a:gridCol>
              </a:tblGrid>
              <a:tr h="415925">
                <a:tc>
                  <a:txBody>
                    <a:bodyPr/>
                    <a:lstStyle/>
                    <a:p>
                      <a:pPr algn="ctr"/>
                      <a:r>
                        <a:rPr lang="es-MX" altLang="es-MX" sz="1800" b="1">
                          <a:solidFill>
                            <a:schemeClr val="bg2"/>
                          </a:solidFill>
                        </a:rPr>
                        <a:t>A</a:t>
                      </a:r>
                      <a:endParaRPr lang="es-MX" sz="1800">
                        <a:solidFill>
                          <a:schemeClr val="bg2"/>
                        </a:solidFill>
                      </a:endParaRPr>
                    </a:p>
                  </a:txBody>
                  <a:tcPr marL="91421" marR="91421" marT="45445" marB="45445">
                    <a:solidFill>
                      <a:schemeClr val="tx2">
                        <a:lumMod val="20000"/>
                        <a:lumOff val="80000"/>
                      </a:schemeClr>
                    </a:solidFill>
                  </a:tcPr>
                </a:tc>
                <a:tc>
                  <a:txBody>
                    <a:bodyPr/>
                    <a:lstStyle/>
                    <a:p>
                      <a:pPr algn="ctr"/>
                      <a:r>
                        <a:rPr lang="es-MX" altLang="es-MX" sz="1800" b="1">
                          <a:solidFill>
                            <a:schemeClr val="bg2"/>
                          </a:solidFill>
                        </a:rPr>
                        <a:t>B</a:t>
                      </a:r>
                      <a:endParaRPr lang="es-MX" sz="1800"/>
                    </a:p>
                  </a:txBody>
                  <a:tcPr marL="91421" marR="91421" marT="45445" marB="45445"/>
                </a:tc>
                <a:tc>
                  <a:txBody>
                    <a:bodyPr/>
                    <a:lstStyle/>
                    <a:p>
                      <a:pPr algn="ctr"/>
                      <a:r>
                        <a:rPr lang="es-MX" altLang="es-MX" sz="1800" b="1">
                          <a:solidFill>
                            <a:schemeClr val="bg2"/>
                          </a:solidFill>
                        </a:rPr>
                        <a:t>C</a:t>
                      </a:r>
                      <a:endParaRPr lang="es-MX" sz="1800"/>
                    </a:p>
                  </a:txBody>
                  <a:tcPr marL="91421" marR="91421" marT="45445" marB="45445">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altLang="es-MX" sz="1800" b="1">
                          <a:solidFill>
                            <a:schemeClr val="bg2"/>
                          </a:solidFill>
                        </a:rPr>
                        <a:t>D</a:t>
                      </a:r>
                    </a:p>
                  </a:txBody>
                  <a:tcPr marL="91421" marR="91421" marT="45445" marB="45445"/>
                </a:tc>
                <a:extLst>
                  <a:ext uri="{0D108BD9-81ED-4DB2-BD59-A6C34878D82A}">
                    <a16:rowId xmlns:a16="http://schemas.microsoft.com/office/drawing/2014/main" val="10000"/>
                  </a:ext>
                </a:extLst>
              </a:tr>
            </a:tbl>
          </a:graphicData>
        </a:graphic>
      </p:graphicFrame>
      <p:sp>
        <p:nvSpPr>
          <p:cNvPr id="57367" name="Rectángulo 6"/>
          <p:cNvSpPr>
            <a:spLocks noChangeArrowheads="1"/>
          </p:cNvSpPr>
          <p:nvPr/>
        </p:nvSpPr>
        <p:spPr bwMode="auto">
          <a:xfrm>
            <a:off x="2411413" y="174625"/>
            <a:ext cx="2085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Vector Teórico </a:t>
            </a:r>
            <a:endParaRPr kumimoji="0" lang="es-MX" altLang="es-MX" sz="2400" b="0"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6" name="Flecha derecha 45"/>
          <p:cNvSpPr/>
          <p:nvPr/>
        </p:nvSpPr>
        <p:spPr>
          <a:xfrm rot="7211991">
            <a:off x="5018881" y="2493169"/>
            <a:ext cx="503238"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69" name="Rectángulo redondeado 1"/>
          <p:cNvSpPr>
            <a:spLocks noChangeArrowheads="1"/>
          </p:cNvSpPr>
          <p:nvPr/>
        </p:nvSpPr>
        <p:spPr bwMode="auto">
          <a:xfrm>
            <a:off x="2665413" y="1116013"/>
            <a:ext cx="5364162" cy="1187450"/>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57370" name="Rectángulo redondeado 2"/>
          <p:cNvSpPr>
            <a:spLocks noChangeArrowheads="1"/>
          </p:cNvSpPr>
          <p:nvPr/>
        </p:nvSpPr>
        <p:spPr bwMode="auto">
          <a:xfrm>
            <a:off x="2487613" y="2889250"/>
            <a:ext cx="5038725" cy="2627313"/>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7" name="Flecha derecha 36"/>
          <p:cNvSpPr/>
          <p:nvPr/>
        </p:nvSpPr>
        <p:spPr>
          <a:xfrm rot="7211991">
            <a:off x="5552281" y="719932"/>
            <a:ext cx="468313"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45506325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ángulo 1"/>
          <p:cNvSpPr>
            <a:spLocks noChangeArrowheads="1"/>
          </p:cNvSpPr>
          <p:nvPr/>
        </p:nvSpPr>
        <p:spPr bwMode="auto">
          <a:xfrm>
            <a:off x="3328393" y="2325802"/>
            <a:ext cx="46243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Generador de Sistemas</a:t>
            </a:r>
          </a:p>
        </p:txBody>
      </p:sp>
      <p:sp>
        <p:nvSpPr>
          <p:cNvPr id="97283" name="Elipse 62"/>
          <p:cNvSpPr>
            <a:spLocks noChangeArrowheads="1"/>
          </p:cNvSpPr>
          <p:nvPr/>
        </p:nvSpPr>
        <p:spPr bwMode="auto">
          <a:xfrm>
            <a:off x="2884487" y="3957586"/>
            <a:ext cx="4510088" cy="2476500"/>
          </a:xfrm>
          <a:prstGeom prst="ellipse">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27" name="Flecha derecha 26"/>
          <p:cNvSpPr/>
          <p:nvPr/>
        </p:nvSpPr>
        <p:spPr>
          <a:xfrm rot="2571252">
            <a:off x="2625128" y="3097242"/>
            <a:ext cx="539750" cy="288925"/>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8" name="Flecha derecha 47"/>
          <p:cNvSpPr/>
          <p:nvPr/>
        </p:nvSpPr>
        <p:spPr>
          <a:xfrm rot="615205">
            <a:off x="7050088" y="5811838"/>
            <a:ext cx="525462"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nvGrpSpPr>
          <p:cNvPr id="97286" name="Grupo 7"/>
          <p:cNvGrpSpPr>
            <a:grpSpLocks/>
          </p:cNvGrpSpPr>
          <p:nvPr/>
        </p:nvGrpSpPr>
        <p:grpSpPr bwMode="auto">
          <a:xfrm>
            <a:off x="7566025" y="4189413"/>
            <a:ext cx="1439863" cy="2239962"/>
            <a:chOff x="7432774" y="4353067"/>
            <a:chExt cx="1645712" cy="2312618"/>
          </a:xfrm>
        </p:grpSpPr>
        <p:sp>
          <p:nvSpPr>
            <p:cNvPr id="52" name="Rectángulo 51"/>
            <p:cNvSpPr/>
            <p:nvPr/>
          </p:nvSpPr>
          <p:spPr bwMode="auto">
            <a:xfrm>
              <a:off x="7496281" y="4398959"/>
              <a:ext cx="1398945" cy="2266726"/>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97321" name="CuadroTexto 52"/>
            <p:cNvSpPr txBox="1">
              <a:spLocks noChangeArrowheads="1"/>
            </p:cNvSpPr>
            <p:nvPr/>
          </p:nvSpPr>
          <p:spPr bwMode="auto">
            <a:xfrm>
              <a:off x="7432774" y="4353067"/>
              <a:ext cx="1563429" cy="857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Sistema generado</a:t>
              </a:r>
              <a:endParaRPr kumimoji="0" lang="es-MX" altLang="es-MX" sz="2400" b="0"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97322" name="Rectángulo 53"/>
            <p:cNvSpPr>
              <a:spLocks noChangeArrowheads="1"/>
            </p:cNvSpPr>
            <p:nvPr/>
          </p:nvSpPr>
          <p:spPr bwMode="auto">
            <a:xfrm>
              <a:off x="7473915" y="5087221"/>
              <a:ext cx="1604571" cy="15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B</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C</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D</a:t>
              </a:r>
              <a:endParaRPr kumimoji="0" lang="es-ES" altLang="es-MX" sz="24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grpSp>
      <p:sp>
        <p:nvSpPr>
          <p:cNvPr id="64" name="Flecha derecha 63"/>
          <p:cNvSpPr/>
          <p:nvPr/>
        </p:nvSpPr>
        <p:spPr>
          <a:xfrm rot="19558722">
            <a:off x="2401888" y="5432425"/>
            <a:ext cx="527050"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97288" name="Rectángulo 1"/>
          <p:cNvSpPr>
            <a:spLocks noChangeArrowheads="1"/>
          </p:cNvSpPr>
          <p:nvPr/>
        </p:nvSpPr>
        <p:spPr bwMode="auto">
          <a:xfrm>
            <a:off x="3206749" y="4759266"/>
            <a:ext cx="3962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Generador de Programas</a:t>
            </a:r>
          </a:p>
        </p:txBody>
      </p:sp>
      <p:grpSp>
        <p:nvGrpSpPr>
          <p:cNvPr id="97289" name="Grupo 3"/>
          <p:cNvGrpSpPr>
            <a:grpSpLocks/>
          </p:cNvGrpSpPr>
          <p:nvPr/>
        </p:nvGrpSpPr>
        <p:grpSpPr bwMode="auto">
          <a:xfrm>
            <a:off x="211593" y="98985"/>
            <a:ext cx="3052309" cy="3064903"/>
            <a:chOff x="285933" y="328465"/>
            <a:chExt cx="3051095" cy="3067488"/>
          </a:xfrm>
        </p:grpSpPr>
        <p:grpSp>
          <p:nvGrpSpPr>
            <p:cNvPr id="97313" name="Grupo 48"/>
            <p:cNvGrpSpPr>
              <a:grpSpLocks/>
            </p:cNvGrpSpPr>
            <p:nvPr/>
          </p:nvGrpSpPr>
          <p:grpSpPr bwMode="auto">
            <a:xfrm>
              <a:off x="285933" y="328465"/>
              <a:ext cx="3051095" cy="3067488"/>
              <a:chOff x="4870663" y="1357648"/>
              <a:chExt cx="3612377" cy="2956521"/>
            </a:xfrm>
          </p:grpSpPr>
          <p:sp>
            <p:nvSpPr>
              <p:cNvPr id="59" name="Rectángulo 58"/>
              <p:cNvSpPr/>
              <p:nvPr/>
            </p:nvSpPr>
            <p:spPr>
              <a:xfrm>
                <a:off x="5527703" y="2407622"/>
                <a:ext cx="1875034" cy="1906547"/>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97318" name="Rectángulo 59"/>
              <p:cNvSpPr>
                <a:spLocks noChangeArrowheads="1"/>
              </p:cNvSpPr>
              <p:nvPr/>
            </p:nvSpPr>
            <p:spPr bwMode="auto">
              <a:xfrm>
                <a:off x="5494203" y="2796563"/>
                <a:ext cx="1627680" cy="1015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2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S3</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2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$3</a:t>
                </a:r>
              </a:p>
            </p:txBody>
          </p:sp>
          <p:sp>
            <p:nvSpPr>
              <p:cNvPr id="97319" name="Rectángulo 60"/>
              <p:cNvSpPr>
                <a:spLocks noChangeArrowheads="1"/>
              </p:cNvSpPr>
              <p:nvPr/>
            </p:nvSpPr>
            <p:spPr bwMode="auto">
              <a:xfrm>
                <a:off x="4870663" y="1357648"/>
                <a:ext cx="3612377" cy="50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Esqueletos  </a:t>
                </a:r>
                <a:r>
                  <a:rPr lang="es-ES" altLang="es-MX" sz="2800" b="1">
                    <a:solidFill>
                      <a:srgbClr val="FFFFFF"/>
                    </a:solidFill>
                  </a:rPr>
                  <a:t>Procesos</a:t>
                </a:r>
                <a:endParaRPr lang="es-MX" altLang="es-MX" sz="2800" b="1">
                  <a:solidFill>
                    <a:srgbClr val="FFFFFF"/>
                  </a:solidFill>
                </a:endParaRPr>
              </a:p>
            </p:txBody>
          </p:sp>
        </p:grpSp>
        <p:sp>
          <p:nvSpPr>
            <p:cNvPr id="24" name="Rectángulo 23"/>
            <p:cNvSpPr/>
            <p:nvPr/>
          </p:nvSpPr>
          <p:spPr bwMode="auto">
            <a:xfrm>
              <a:off x="388624" y="869699"/>
              <a:ext cx="1585282" cy="1978104"/>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31" name="Rectángulo 30"/>
            <p:cNvSpPr/>
            <p:nvPr/>
          </p:nvSpPr>
          <p:spPr bwMode="auto">
            <a:xfrm>
              <a:off x="488597" y="1007928"/>
              <a:ext cx="1585281" cy="1979693"/>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34" name="Rectángulo 33"/>
            <p:cNvSpPr/>
            <p:nvPr/>
          </p:nvSpPr>
          <p:spPr bwMode="auto">
            <a:xfrm>
              <a:off x="640937" y="1160456"/>
              <a:ext cx="1585281" cy="1979693"/>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sp>
        <p:nvSpPr>
          <p:cNvPr id="55" name="Rectángulo 54"/>
          <p:cNvSpPr/>
          <p:nvPr/>
        </p:nvSpPr>
        <p:spPr bwMode="auto">
          <a:xfrm>
            <a:off x="217488" y="3811588"/>
            <a:ext cx="1600200" cy="2452687"/>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38" name="Rectángulo 37"/>
          <p:cNvSpPr/>
          <p:nvPr/>
        </p:nvSpPr>
        <p:spPr bwMode="auto">
          <a:xfrm>
            <a:off x="692150" y="4225925"/>
            <a:ext cx="1600200" cy="2452688"/>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97292" name="CuadroTexto 55"/>
          <p:cNvSpPr txBox="1">
            <a:spLocks noChangeArrowheads="1"/>
          </p:cNvSpPr>
          <p:nvPr/>
        </p:nvSpPr>
        <p:spPr bwMode="auto">
          <a:xfrm>
            <a:off x="195843" y="3361682"/>
            <a:ext cx="28232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Parámetro</a:t>
            </a: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s  </a:t>
            </a:r>
            <a:r>
              <a:rPr kumimoji="0" lang="es-ES" altLang="es-MX" sz="2800" b="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Datos</a:t>
            </a:r>
            <a:r>
              <a:rPr kumimoji="0" lang="es-ES" altLang="es-MX" sz="2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a:t>
            </a:r>
            <a:endParaRPr kumimoji="0" lang="es-MX" altLang="es-MX" sz="2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97293" name="CuadroTexto 56"/>
          <p:cNvSpPr txBox="1">
            <a:spLocks noChangeArrowheads="1"/>
          </p:cNvSpPr>
          <p:nvPr/>
        </p:nvSpPr>
        <p:spPr bwMode="auto">
          <a:xfrm>
            <a:off x="835025" y="4938713"/>
            <a:ext cx="592138"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3</a:t>
            </a:r>
            <a:endParaRPr kumimoji="0" lang="es-MX" altLang="es-MX" sz="2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97294" name="CuadroTexto 57"/>
          <p:cNvSpPr txBox="1">
            <a:spLocks noChangeArrowheads="1"/>
          </p:cNvSpPr>
          <p:nvPr/>
        </p:nvSpPr>
        <p:spPr bwMode="auto">
          <a:xfrm>
            <a:off x="1296988" y="4906963"/>
            <a:ext cx="433387"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P</a:t>
            </a:r>
            <a:endParaRPr kumimoji="0" lang="es-MX" altLang="es-MX" sz="2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50" name="Rectángulo 49"/>
          <p:cNvSpPr/>
          <p:nvPr/>
        </p:nvSpPr>
        <p:spPr bwMode="auto">
          <a:xfrm>
            <a:off x="369888" y="3963988"/>
            <a:ext cx="1600200" cy="2452687"/>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1" name="Rectángulo 50"/>
          <p:cNvSpPr/>
          <p:nvPr/>
        </p:nvSpPr>
        <p:spPr bwMode="auto">
          <a:xfrm>
            <a:off x="522288" y="4116388"/>
            <a:ext cx="1598612" cy="2452687"/>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53" name="Tabla 52"/>
          <p:cNvGraphicFramePr>
            <a:graphicFrameLocks noGrp="1"/>
          </p:cNvGraphicFramePr>
          <p:nvPr>
            <p:extLst>
              <p:ext uri="{D42A27DB-BD31-4B8C-83A1-F6EECF244321}">
                <p14:modId xmlns:p14="http://schemas.microsoft.com/office/powerpoint/2010/main" val="3152285875"/>
              </p:ext>
            </p:extLst>
          </p:nvPr>
        </p:nvGraphicFramePr>
        <p:xfrm>
          <a:off x="4686300" y="1205703"/>
          <a:ext cx="4319588" cy="365128"/>
        </p:xfrm>
        <a:graphic>
          <a:graphicData uri="http://schemas.openxmlformats.org/drawingml/2006/table">
            <a:tbl>
              <a:tblPr firstRow="1" bandRow="1">
                <a:tableStyleId>{5C22544A-7EE6-4342-B048-85BDC9FD1C3A}</a:tableStyleId>
              </a:tblPr>
              <a:tblGrid>
                <a:gridCol w="1079897">
                  <a:extLst>
                    <a:ext uri="{9D8B030D-6E8A-4147-A177-3AD203B41FA5}">
                      <a16:colId xmlns:a16="http://schemas.microsoft.com/office/drawing/2014/main" val="20000"/>
                    </a:ext>
                  </a:extLst>
                </a:gridCol>
                <a:gridCol w="1079897">
                  <a:extLst>
                    <a:ext uri="{9D8B030D-6E8A-4147-A177-3AD203B41FA5}">
                      <a16:colId xmlns:a16="http://schemas.microsoft.com/office/drawing/2014/main" val="20001"/>
                    </a:ext>
                  </a:extLst>
                </a:gridCol>
                <a:gridCol w="1079897">
                  <a:extLst>
                    <a:ext uri="{9D8B030D-6E8A-4147-A177-3AD203B41FA5}">
                      <a16:colId xmlns:a16="http://schemas.microsoft.com/office/drawing/2014/main" val="20002"/>
                    </a:ext>
                  </a:extLst>
                </a:gridCol>
                <a:gridCol w="1079897">
                  <a:extLst>
                    <a:ext uri="{9D8B030D-6E8A-4147-A177-3AD203B41FA5}">
                      <a16:colId xmlns:a16="http://schemas.microsoft.com/office/drawing/2014/main" val="20003"/>
                    </a:ext>
                  </a:extLst>
                </a:gridCol>
              </a:tblGrid>
              <a:tr h="365125">
                <a:tc>
                  <a:txBody>
                    <a:bodyPr/>
                    <a:lstStyle/>
                    <a:p>
                      <a:pPr algn="ctr"/>
                      <a:r>
                        <a:rPr lang="es-MX" altLang="es-MX" sz="1800" b="1">
                          <a:solidFill>
                            <a:schemeClr val="bg2"/>
                          </a:solidFill>
                        </a:rPr>
                        <a:t>A</a:t>
                      </a:r>
                      <a:endParaRPr lang="es-MX" sz="1800">
                        <a:solidFill>
                          <a:schemeClr val="bg2"/>
                        </a:solidFill>
                      </a:endParaRPr>
                    </a:p>
                  </a:txBody>
                  <a:tcPr marL="91421" marR="91421" marT="45404" marB="45404">
                    <a:solidFill>
                      <a:schemeClr val="tx2">
                        <a:lumMod val="20000"/>
                        <a:lumOff val="80000"/>
                      </a:schemeClr>
                    </a:solidFill>
                  </a:tcPr>
                </a:tc>
                <a:tc>
                  <a:txBody>
                    <a:bodyPr/>
                    <a:lstStyle/>
                    <a:p>
                      <a:pPr algn="ctr"/>
                      <a:r>
                        <a:rPr lang="es-MX" altLang="es-MX" sz="1800" b="1">
                          <a:solidFill>
                            <a:schemeClr val="bg2"/>
                          </a:solidFill>
                        </a:rPr>
                        <a:t>B</a:t>
                      </a:r>
                      <a:endParaRPr lang="es-MX" sz="1800"/>
                    </a:p>
                  </a:txBody>
                  <a:tcPr marL="91421" marR="91421" marT="45404" marB="45404"/>
                </a:tc>
                <a:tc>
                  <a:txBody>
                    <a:bodyPr/>
                    <a:lstStyle/>
                    <a:p>
                      <a:pPr algn="ctr"/>
                      <a:r>
                        <a:rPr lang="es-MX" altLang="es-MX" sz="1800" b="1">
                          <a:solidFill>
                            <a:schemeClr val="bg2"/>
                          </a:solidFill>
                        </a:rPr>
                        <a:t>C</a:t>
                      </a:r>
                      <a:endParaRPr lang="es-MX" sz="1800"/>
                    </a:p>
                  </a:txBody>
                  <a:tcPr marL="91421" marR="91421" marT="45404" marB="45404">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altLang="es-MX" sz="1800" b="1">
                          <a:solidFill>
                            <a:schemeClr val="bg2"/>
                          </a:solidFill>
                        </a:rPr>
                        <a:t>D</a:t>
                      </a:r>
                    </a:p>
                  </a:txBody>
                  <a:tcPr marL="91421" marR="91421" marT="45404" marB="45404"/>
                </a:tc>
                <a:extLst>
                  <a:ext uri="{0D108BD9-81ED-4DB2-BD59-A6C34878D82A}">
                    <a16:rowId xmlns:a16="http://schemas.microsoft.com/office/drawing/2014/main" val="10000"/>
                  </a:ext>
                </a:extLst>
              </a:tr>
            </a:tbl>
          </a:graphicData>
        </a:graphic>
      </p:graphicFrame>
      <p:sp>
        <p:nvSpPr>
          <p:cNvPr id="97309" name="Rectángulo 6"/>
          <p:cNvSpPr>
            <a:spLocks noChangeArrowheads="1"/>
          </p:cNvSpPr>
          <p:nvPr/>
        </p:nvSpPr>
        <p:spPr bwMode="auto">
          <a:xfrm>
            <a:off x="3834581" y="43877"/>
            <a:ext cx="530941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lvl="0" algn="ctr" defTabSz="914400" eaLnBrk="0" fontAlgn="base" hangingPunct="0">
              <a:spcBef>
                <a:spcPct val="0"/>
              </a:spcBef>
              <a:spcAft>
                <a:spcPct val="0"/>
              </a:spcAft>
              <a:buClrTx/>
              <a:buNone/>
              <a:defRPr/>
            </a:pPr>
            <a:r>
              <a:rPr kumimoji="0" lang="es-MX"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Vector Teórico o </a:t>
            </a:r>
            <a:r>
              <a:rPr lang="es-ES" altLang="es-MX" sz="2400" b="1" i="1">
                <a:solidFill>
                  <a:srgbClr val="FFCC66"/>
                </a:solidFill>
              </a:rPr>
              <a:t>Gramáticas</a:t>
            </a:r>
          </a:p>
          <a:p>
            <a:pPr lvl="0" algn="ctr" defTabSz="914400" eaLnBrk="0" fontAlgn="base" hangingPunct="0">
              <a:spcBef>
                <a:spcPct val="0"/>
              </a:spcBef>
              <a:spcAft>
                <a:spcPct val="0"/>
              </a:spcAft>
              <a:buClrTx/>
              <a:buNone/>
              <a:defRPr/>
            </a:pPr>
            <a:r>
              <a:rPr kumimoji="0" lang="es-MX"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a:t>
            </a:r>
            <a:r>
              <a:rPr lang="es-MX" altLang="es-MX" sz="2800" b="1">
                <a:solidFill>
                  <a:srgbClr val="FFFFFF"/>
                </a:solidFill>
              </a:rPr>
              <a:t>Estructura</a:t>
            </a:r>
            <a:r>
              <a:rPr kumimoji="0" lang="es-MX" altLang="es-MX" sz="2400" b="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8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Orden en que se ejecutan los procesos</a:t>
            </a:r>
            <a:endParaRPr kumimoji="0" lang="es-MX" altLang="es-MX" sz="1800" b="0"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p:txBody>
      </p:sp>
      <p:sp>
        <p:nvSpPr>
          <p:cNvPr id="56" name="Flecha derecha 55"/>
          <p:cNvSpPr/>
          <p:nvPr/>
        </p:nvSpPr>
        <p:spPr>
          <a:xfrm rot="7645670">
            <a:off x="7418183" y="1782455"/>
            <a:ext cx="527050"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97311" name="Elipse 62"/>
          <p:cNvSpPr>
            <a:spLocks noChangeArrowheads="1"/>
          </p:cNvSpPr>
          <p:nvPr/>
        </p:nvSpPr>
        <p:spPr bwMode="auto">
          <a:xfrm>
            <a:off x="2785463" y="1975491"/>
            <a:ext cx="5588000" cy="1430338"/>
          </a:xfrm>
          <a:prstGeom prst="ellipse">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44" name="Flecha derecha 43"/>
          <p:cNvSpPr/>
          <p:nvPr/>
        </p:nvSpPr>
        <p:spPr>
          <a:xfrm rot="6869164">
            <a:off x="5272226" y="3578657"/>
            <a:ext cx="405239" cy="179681"/>
          </a:xfrm>
          <a:prstGeom prst="rightArrow">
            <a:avLst/>
          </a:prstGeom>
          <a:solidFill>
            <a:srgbClr val="FFFFFF"/>
          </a:solidFill>
          <a:ln w="73025">
            <a:solidFill>
              <a:schemeClr val="tx2">
                <a:lumMod val="20000"/>
                <a:lumOff val="80000"/>
              </a:schemeClr>
            </a:solidFill>
          </a:ln>
        </p:spPr>
        <p:txBody>
          <a:bodyPr wrap="square"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129529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a:xfrm>
            <a:off x="212272" y="0"/>
            <a:ext cx="8686800" cy="6858000"/>
          </a:xfrm>
        </p:spPr>
        <p:txBody>
          <a:bodyPr/>
          <a:lstStyle/>
          <a:p>
            <a:pPr>
              <a:spcAft>
                <a:spcPts val="0"/>
              </a:spcAft>
            </a:pPr>
            <a:r>
              <a:rPr lang="es-MX" altLang="es-MX" sz="2400" b="1">
                <a:cs typeface="Times New Roman" panose="02020603050405020304" pitchFamily="18" charset="0"/>
                <a:hlinkClick r:id="rId2"/>
              </a:rPr>
              <a:t>José Negrete-</a:t>
            </a:r>
            <a:r>
              <a:rPr lang="es-MX" altLang="es-MX" sz="2400" b="1" err="1">
                <a:cs typeface="Times New Roman" panose="02020603050405020304" pitchFamily="18" charset="0"/>
                <a:hlinkClick r:id="rId2"/>
              </a:rPr>
              <a:t>Martinez</a:t>
            </a:r>
            <a:r>
              <a:rPr lang="es-MX" altLang="es-MX" sz="2400" b="1">
                <a:cs typeface="Times New Roman" panose="02020603050405020304" pitchFamily="18" charset="0"/>
              </a:rPr>
              <a:t>. México, D.F. Cirujano, Biofísica y Física</a:t>
            </a:r>
            <a:br>
              <a:rPr lang="es-MX" altLang="es-MX" sz="2400" b="1">
                <a:cs typeface="Times New Roman" panose="02020603050405020304" pitchFamily="18" charset="0"/>
              </a:rPr>
            </a:br>
            <a:br>
              <a:rPr lang="es-MX" altLang="es-MX" sz="800" b="1">
                <a:cs typeface="Times New Roman" panose="02020603050405020304" pitchFamily="18" charset="0"/>
              </a:rPr>
            </a:br>
            <a:r>
              <a:rPr lang="es-MX" altLang="es-MX" sz="2400" b="1">
                <a:cs typeface="Times New Roman" panose="02020603050405020304" pitchFamily="18" charset="0"/>
                <a:hlinkClick r:id="rId3"/>
              </a:rPr>
              <a:t>Jacob David </a:t>
            </a:r>
            <a:r>
              <a:rPr lang="es-MX" altLang="es-MX" sz="2400" b="1" err="1">
                <a:cs typeface="Times New Roman" panose="02020603050405020304" pitchFamily="18" charset="0"/>
                <a:hlinkClick r:id="rId3"/>
              </a:rPr>
              <a:t>Bekenstein</a:t>
            </a:r>
            <a:r>
              <a:rPr lang="es-MX" altLang="es-MX" sz="2400" b="1">
                <a:cs typeface="Times New Roman" panose="02020603050405020304" pitchFamily="18" charset="0"/>
                <a:hlinkClick r:id="rId3"/>
              </a:rPr>
              <a:t> </a:t>
            </a:r>
            <a:r>
              <a:rPr lang="es-MX" altLang="es-MX" sz="2400" b="1">
                <a:cs typeface="Times New Roman" panose="02020603050405020304" pitchFamily="18" charset="0"/>
              </a:rPr>
              <a:t>(Ciudad de México) </a:t>
            </a:r>
            <a:r>
              <a:rPr lang="es-ES" altLang="es-MX" sz="2400" b="1">
                <a:cs typeface="Times New Roman" panose="02020603050405020304" pitchFamily="18" charset="0"/>
              </a:rPr>
              <a:t>físico</a:t>
            </a:r>
            <a:r>
              <a:rPr lang="es-MX" altLang="es-MX" sz="2400" b="1">
                <a:cs typeface="Times New Roman" panose="02020603050405020304" pitchFamily="18" charset="0"/>
              </a:rPr>
              <a:t>, </a:t>
            </a:r>
            <a:r>
              <a:rPr lang="es-ES" altLang="es-MX" sz="2400" b="1">
                <a:cs typeface="Times New Roman" panose="02020603050405020304" pitchFamily="18" charset="0"/>
              </a:rPr>
              <a:t>agujeros negros, entropía y su relación con teoría de la información</a:t>
            </a:r>
            <a:br>
              <a:rPr lang="es-MX" altLang="es-MX" sz="2400" b="1">
                <a:cs typeface="Times New Roman" panose="02020603050405020304" pitchFamily="18" charset="0"/>
              </a:rPr>
            </a:br>
            <a:br>
              <a:rPr lang="es-MX" altLang="es-MX" sz="1200" b="1">
                <a:latin typeface="Arial Unicode MS" panose="020B0604020202020204" pitchFamily="34" charset="-128"/>
                <a:cs typeface="Times New Roman" panose="02020603050405020304" pitchFamily="18" charset="0"/>
              </a:rPr>
            </a:br>
            <a:r>
              <a:rPr lang="es-MX" sz="2400" b="1">
                <a:solidFill>
                  <a:srgbClr val="000000"/>
                </a:solidFill>
                <a:latin typeface="+mn-lt"/>
                <a:ea typeface="Times New Roman" panose="02020603050405020304" pitchFamily="18" charset="0"/>
                <a:hlinkClick r:id="rId4"/>
              </a:rPr>
              <a:t>Adolfo </a:t>
            </a:r>
            <a:r>
              <a:rPr lang="es-MX" sz="2400" b="1" u="sng">
                <a:solidFill>
                  <a:srgbClr val="000000"/>
                </a:solidFill>
                <a:latin typeface="+mn-lt"/>
                <a:ea typeface="Times New Roman" panose="02020603050405020304" pitchFamily="18" charset="0"/>
                <a:hlinkClick r:id="rId4"/>
              </a:rPr>
              <a:t>Guzmán Arenas</a:t>
            </a:r>
            <a:r>
              <a:rPr lang="es-MX" sz="2400" b="1" u="sng">
                <a:solidFill>
                  <a:srgbClr val="000000"/>
                </a:solidFill>
                <a:latin typeface="+mn-lt"/>
                <a:ea typeface="Times New Roman" panose="02020603050405020304" pitchFamily="18" charset="0"/>
              </a:rPr>
              <a:t> </a:t>
            </a:r>
            <a:r>
              <a:rPr lang="es-MX" sz="2400" err="1">
                <a:latin typeface="+mn-lt"/>
                <a:ea typeface="Times New Roman" panose="02020603050405020304" pitchFamily="18" charset="0"/>
              </a:rPr>
              <a:t>Ixtaltepec</a:t>
            </a:r>
            <a:r>
              <a:rPr lang="es-MX" sz="2400">
                <a:latin typeface="+mn-lt"/>
                <a:ea typeface="Times New Roman" panose="02020603050405020304" pitchFamily="18" charset="0"/>
              </a:rPr>
              <a:t>, Oaxaca, ingeniero politécnico mexicano, especialista en cómputo institucional y aplicaciones de alta tecnología.</a:t>
            </a:r>
            <a:br>
              <a:rPr lang="en-US" altLang="es-MX" sz="2400" b="1">
                <a:latin typeface="+mn-lt"/>
                <a:cs typeface="Times New Roman" panose="02020603050405020304" pitchFamily="18" charset="0"/>
              </a:rPr>
            </a:br>
            <a:br>
              <a:rPr lang="en-US" altLang="es-MX" sz="800" b="1">
                <a:cs typeface="Times New Roman" panose="02020603050405020304" pitchFamily="18" charset="0"/>
              </a:rPr>
            </a:br>
            <a:r>
              <a:rPr lang="es-MX" altLang="es-MX" sz="2400" b="1">
                <a:cs typeface="Times New Roman" panose="02020603050405020304" pitchFamily="18" charset="0"/>
                <a:hlinkClick r:id="rId5"/>
              </a:rPr>
              <a:t>Humberto Maturana </a:t>
            </a:r>
            <a:r>
              <a:rPr lang="es-MX" altLang="es-MX" sz="2400" b="1">
                <a:cs typeface="Times New Roman" panose="02020603050405020304" pitchFamily="18" charset="0"/>
              </a:rPr>
              <a:t>biólogo y epistemólogo chileno. </a:t>
            </a:r>
            <a:r>
              <a:rPr lang="es-MX" altLang="es-MX" sz="2400" b="1" err="1">
                <a:cs typeface="Times New Roman" panose="02020603050405020304" pitchFamily="18" charset="0"/>
              </a:rPr>
              <a:t>autopoiesis</a:t>
            </a:r>
            <a:r>
              <a:rPr lang="es-MX" altLang="es-MX" sz="2400" b="1">
                <a:cs typeface="Times New Roman" panose="02020603050405020304" pitchFamily="18" charset="0"/>
              </a:rPr>
              <a:t>,</a:t>
            </a:r>
            <a:br>
              <a:rPr lang="es-MX" altLang="es-MX" sz="2400" b="1">
                <a:cs typeface="Times New Roman" panose="02020603050405020304" pitchFamily="18" charset="0"/>
              </a:rPr>
            </a:br>
            <a:r>
              <a:rPr lang="es-MX" altLang="es-MX" sz="800" b="1">
                <a:cs typeface="Times New Roman" panose="02020603050405020304" pitchFamily="18" charset="0"/>
              </a:rPr>
              <a:t> </a:t>
            </a:r>
            <a:br>
              <a:rPr lang="es-ES" altLang="es-MX" sz="800" b="1">
                <a:cs typeface="Times New Roman" panose="02020603050405020304" pitchFamily="18" charset="0"/>
              </a:rPr>
            </a:br>
            <a:r>
              <a:rPr lang="en-US" altLang="es-MX" sz="2400" b="1">
                <a:cs typeface="Courier New" panose="02070309020205020404" pitchFamily="49" charset="0"/>
                <a:hlinkClick r:id="rId6"/>
              </a:rPr>
              <a:t>Benoît B. Mandelbrot</a:t>
            </a:r>
            <a:r>
              <a:rPr lang="en-US" altLang="es-MX" sz="2400" b="1">
                <a:cs typeface="Courier New" panose="02070309020205020404" pitchFamily="49" charset="0"/>
              </a:rPr>
              <a:t>, French American mathematician. Born in Poland, mathematical physics and quantitative finance, as the father of fractal geometry.</a:t>
            </a:r>
            <a:br>
              <a:rPr lang="es-ES" altLang="es-MX" sz="2400" b="1">
                <a:cs typeface="Times New Roman" panose="02020603050405020304" pitchFamily="18" charset="0"/>
              </a:rPr>
            </a:br>
            <a:r>
              <a:rPr lang="es-MX" altLang="es-MX" sz="800" b="1">
                <a:cs typeface="Times New Roman" panose="02020603050405020304" pitchFamily="18" charset="0"/>
              </a:rPr>
              <a:t> </a:t>
            </a:r>
            <a:br>
              <a:rPr lang="es-ES" altLang="es-MX" sz="800" b="1">
                <a:cs typeface="Times New Roman" panose="02020603050405020304" pitchFamily="18" charset="0"/>
              </a:rPr>
            </a:br>
            <a:r>
              <a:rPr lang="en-US" altLang="es-MX" sz="2400" b="1">
                <a:cs typeface="Times New Roman" panose="02020603050405020304" pitchFamily="18" charset="0"/>
                <a:hlinkClick r:id="rId7"/>
              </a:rPr>
              <a:t>Marvin Lee Minsky </a:t>
            </a:r>
            <a:r>
              <a:rPr lang="en-US" altLang="es-MX" sz="2400" b="1">
                <a:cs typeface="Times New Roman" panose="02020603050405020304" pitchFamily="18" charset="0"/>
              </a:rPr>
              <a:t>PhD in mathematics from Princeton</a:t>
            </a:r>
            <a:br>
              <a:rPr lang="en-US" altLang="es-MX" sz="2400" b="1">
                <a:cs typeface="Times New Roman" panose="02020603050405020304" pitchFamily="18" charset="0"/>
              </a:rPr>
            </a:br>
            <a:r>
              <a:rPr lang="en-US" altLang="es-MX" sz="800" b="1">
                <a:cs typeface="Times New Roman" panose="02020603050405020304" pitchFamily="18" charset="0"/>
              </a:rPr>
              <a:t> </a:t>
            </a:r>
            <a:br>
              <a:rPr lang="es-ES" altLang="es-MX" sz="800" b="1">
                <a:cs typeface="Times New Roman" panose="02020603050405020304" pitchFamily="18" charset="0"/>
              </a:rPr>
            </a:br>
            <a:r>
              <a:rPr lang="en-US" altLang="es-MX" sz="2400" b="1">
                <a:cs typeface="Times New Roman" panose="02020603050405020304" pitchFamily="18" charset="0"/>
                <a:hlinkClick r:id="rId8"/>
              </a:rPr>
              <a:t>Seymour </a:t>
            </a:r>
            <a:r>
              <a:rPr lang="en-US" altLang="es-MX" sz="2400" b="1" err="1">
                <a:cs typeface="Times New Roman" panose="02020603050405020304" pitchFamily="18" charset="0"/>
                <a:hlinkClick r:id="rId8"/>
              </a:rPr>
              <a:t>Papert</a:t>
            </a:r>
            <a:r>
              <a:rPr lang="en-US" altLang="es-MX" sz="2400" b="1">
                <a:cs typeface="Times New Roman" panose="02020603050405020304" pitchFamily="18" charset="0"/>
                <a:hlinkClick r:id="rId8"/>
              </a:rPr>
              <a:t> </a:t>
            </a:r>
            <a:r>
              <a:rPr lang="en-US" altLang="es-MX" sz="2400" b="1">
                <a:cs typeface="Times New Roman" panose="02020603050405020304" pitchFamily="18" charset="0"/>
              </a:rPr>
              <a:t>South Africa mathematician, computer scientist, and educator.</a:t>
            </a:r>
            <a:br>
              <a:rPr lang="en-US" altLang="es-MX" sz="2400" b="1">
                <a:cs typeface="Times New Roman" panose="02020603050405020304" pitchFamily="18" charset="0"/>
              </a:rPr>
            </a:br>
            <a:br>
              <a:rPr lang="en-US" altLang="es-MX" sz="1200" b="1">
                <a:cs typeface="Times New Roman" panose="02020603050405020304" pitchFamily="18" charset="0"/>
              </a:rPr>
            </a:br>
            <a:r>
              <a:rPr lang="en-US" altLang="es-MX" sz="2400" b="1">
                <a:solidFill>
                  <a:srgbClr val="00B050"/>
                </a:solidFill>
                <a:cs typeface="Times New Roman" panose="02020603050405020304" pitchFamily="18" charset="0"/>
              </a:rPr>
              <a:t>Vicente Lopez </a:t>
            </a:r>
            <a:r>
              <a:rPr lang="en-US" altLang="es-MX" sz="2400" b="1" err="1">
                <a:solidFill>
                  <a:srgbClr val="00B050"/>
                </a:solidFill>
                <a:cs typeface="Times New Roman" panose="02020603050405020304" pitchFamily="18" charset="0"/>
              </a:rPr>
              <a:t>Trueva</a:t>
            </a:r>
            <a:r>
              <a:rPr lang="en-US" altLang="es-MX" sz="2400" b="1">
                <a:solidFill>
                  <a:srgbClr val="00B050"/>
                </a:solidFill>
                <a:cs typeface="Times New Roman" panose="02020603050405020304" pitchFamily="18" charset="0"/>
              </a:rPr>
              <a:t> </a:t>
            </a:r>
            <a:r>
              <a:rPr lang="en-US" altLang="es-MX" sz="2400" b="1" err="1">
                <a:cs typeface="Times New Roman" panose="02020603050405020304" pitchFamily="18" charset="0"/>
              </a:rPr>
              <a:t>Mexicano</a:t>
            </a:r>
            <a:r>
              <a:rPr lang="en-US" altLang="es-MX" sz="2400" b="1">
                <a:cs typeface="Times New Roman" panose="02020603050405020304" pitchFamily="18" charset="0"/>
              </a:rPr>
              <a:t>, </a:t>
            </a:r>
            <a:r>
              <a:rPr lang="en-US" altLang="es-MX" sz="2400" b="1" err="1">
                <a:cs typeface="Times New Roman" panose="02020603050405020304" pitchFamily="18" charset="0"/>
              </a:rPr>
              <a:t>Fundamentos</a:t>
            </a:r>
            <a:r>
              <a:rPr lang="en-US" altLang="es-MX" sz="2400" b="1">
                <a:cs typeface="Times New Roman" panose="02020603050405020304" pitchFamily="18" charset="0"/>
              </a:rPr>
              <a:t> de la </a:t>
            </a:r>
            <a:r>
              <a:rPr lang="en-US" altLang="es-MX" sz="2400" b="1" err="1">
                <a:cs typeface="Times New Roman" panose="02020603050405020304" pitchFamily="18" charset="0"/>
              </a:rPr>
              <a:t>Informática</a:t>
            </a:r>
            <a:br>
              <a:rPr lang="en-US" altLang="es-MX" sz="2400" b="1">
                <a:cs typeface="Times New Roman" panose="02020603050405020304" pitchFamily="18" charset="0"/>
              </a:rPr>
            </a:br>
            <a:r>
              <a:rPr lang="es-ES" altLang="es-MX" sz="1600" b="1">
                <a:solidFill>
                  <a:srgbClr val="0000FF"/>
                </a:solidFill>
                <a:latin typeface="Arial Unicode MS" panose="020B0604020202020204" pitchFamily="34" charset="-128"/>
                <a:cs typeface="Times New Roman" panose="02020603050405020304" pitchFamily="18" charset="0"/>
                <a:hlinkClick r:id="rId9"/>
              </a:rPr>
              <a:t>Algunos de los Precursores, Creadores y Fundadores de la Inform</a:t>
            </a:r>
            <a:r>
              <a:rPr lang="es-ES" altLang="es-MX" sz="1600" b="1">
                <a:solidFill>
                  <a:srgbClr val="0000FF"/>
                </a:solidFill>
                <a:cs typeface="Times New Roman" panose="02020603050405020304" pitchFamily="18" charset="0"/>
                <a:hlinkClick r:id="rId9"/>
              </a:rPr>
              <a:t>á</a:t>
            </a:r>
            <a:r>
              <a:rPr lang="es-ES" altLang="es-MX" sz="1600" b="1">
                <a:solidFill>
                  <a:srgbClr val="0000FF"/>
                </a:solidFill>
                <a:latin typeface="Arial Unicode MS" panose="020B0604020202020204" pitchFamily="34" charset="-128"/>
                <a:cs typeface="Times New Roman" panose="02020603050405020304" pitchFamily="18" charset="0"/>
                <a:hlinkClick r:id="rId9"/>
              </a:rPr>
              <a:t>tica</a:t>
            </a:r>
            <a:br>
              <a:rPr lang="es-ES" altLang="es-MX" sz="1600" b="1">
                <a:solidFill>
                  <a:srgbClr val="000000"/>
                </a:solidFill>
                <a:latin typeface="Arial Unicode MS" panose="020B0604020202020204" pitchFamily="34" charset="-128"/>
                <a:cs typeface="Times New Roman" panose="02020603050405020304" pitchFamily="18" charset="0"/>
              </a:rPr>
            </a:br>
            <a:r>
              <a:rPr lang="es-ES" altLang="es-MX" sz="1600" b="1">
                <a:solidFill>
                  <a:srgbClr val="0000FF"/>
                </a:solidFill>
                <a:latin typeface="Arial Unicode MS" panose="020B0604020202020204" pitchFamily="34" charset="-128"/>
                <a:cs typeface="Times New Roman" panose="02020603050405020304" pitchFamily="18" charset="0"/>
                <a:hlinkClick r:id="rId9"/>
              </a:rPr>
              <a:t>http://www.fgalindosoria.com/informaticos/pf/</a:t>
            </a:r>
            <a:endParaRPr lang="es-ES" altLang="es-MX" sz="1600" b="1">
              <a:solidFill>
                <a:srgbClr val="0000FF"/>
              </a:solidFill>
              <a:latin typeface="Arial Unicode MS" panose="020B0604020202020204" pitchFamily="34" charset="-128"/>
              <a:cs typeface="Times New Roman" panose="02020603050405020304" pitchFamily="18" charset="0"/>
            </a:endParaRPr>
          </a:p>
        </p:txBody>
      </p:sp>
    </p:spTree>
    <p:extLst>
      <p:ext uri="{BB962C8B-B14F-4D97-AF65-F5344CB8AC3E}">
        <p14:creationId xmlns:p14="http://schemas.microsoft.com/office/powerpoint/2010/main" val="127715139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8"/>
          <p:cNvSpPr>
            <a:spLocks noChangeArrowheads="1"/>
          </p:cNvSpPr>
          <p:nvPr/>
        </p:nvSpPr>
        <p:spPr bwMode="auto">
          <a:xfrm>
            <a:off x="179388" y="188913"/>
            <a:ext cx="8424862"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s-ES_tradnl"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Desde los años 70´s en los Generadores de Sistemas se manejan separados explícitamente los datos, procesos y estructura del sistema</a:t>
            </a:r>
          </a:p>
        </p:txBody>
      </p:sp>
      <p:sp>
        <p:nvSpPr>
          <p:cNvPr id="3" name="Rectangle 58"/>
          <p:cNvSpPr>
            <a:spLocks noChangeArrowheads="1"/>
          </p:cNvSpPr>
          <p:nvPr/>
        </p:nvSpPr>
        <p:spPr bwMode="auto">
          <a:xfrm>
            <a:off x="468313" y="2060575"/>
            <a:ext cx="8367712" cy="446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s-ES_tradnl" altLang="es-MX" sz="2400" b="1" i="1" u="none" strike="noStrike" kern="1200" cap="none" spc="0" normalizeH="0" baseline="0" noProof="0">
                <a:ln>
                  <a:noFill/>
                </a:ln>
                <a:solidFill>
                  <a:srgbClr val="FFFFCC"/>
                </a:solidFill>
                <a:effectLst/>
                <a:uLnTx/>
                <a:uFillTx/>
                <a:latin typeface="Times New Roman" panose="02020603050405020304" pitchFamily="18" charset="0"/>
                <a:ea typeface="+mn-ea"/>
                <a:cs typeface="+mn-cs"/>
              </a:rPr>
              <a:t>Esto permite que sea relativamente fácil modificar los sistemas, </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ES_tradnl" altLang="es-MX" sz="4400" b="1" i="1" u="none" strike="noStrike" kern="1200" cap="none" spc="0" normalizeH="0" baseline="0" noProof="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s-ES_tradnl" altLang="es-MX" sz="2400" b="1" i="1" u="none" strike="noStrike" kern="1200" cap="none" spc="0" normalizeH="0" baseline="0" noProof="0">
                <a:ln>
                  <a:noFill/>
                </a:ln>
                <a:solidFill>
                  <a:srgbClr val="FFFFCC">
                    <a:lumMod val="90000"/>
                  </a:srgbClr>
                </a:solidFill>
                <a:effectLst/>
                <a:uLnTx/>
                <a:uFillTx/>
                <a:latin typeface="Times New Roman" panose="02020603050405020304" pitchFamily="18" charset="0"/>
                <a:ea typeface="+mn-ea"/>
                <a:cs typeface="+mn-cs"/>
              </a:rPr>
              <a:t>por ejemplo si se quiere general el sistema en un lenguaje diferente al original, lo único que se requiere es cambiar el esqueleto y reescribirlo en el nuevo lenguaje,</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ES_tradnl" altLang="es-MX" sz="1200" b="1" i="1" u="none" strike="noStrike" kern="1200" cap="none" spc="0" normalizeH="0" baseline="0" noProof="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s-ES_tradnl" altLang="es-MX" sz="2400" b="1" i="1" u="none" strike="noStrike" kern="1200" cap="none" spc="0" normalizeH="0" baseline="0" noProof="0">
                <a:ln>
                  <a:noFill/>
                </a:ln>
                <a:solidFill>
                  <a:srgbClr val="DDDDDD"/>
                </a:solidFill>
                <a:effectLst/>
                <a:uLnTx/>
                <a:uFillTx/>
                <a:latin typeface="Times New Roman" panose="02020603050405020304" pitchFamily="18" charset="0"/>
                <a:ea typeface="+mn-ea"/>
                <a:cs typeface="+mn-cs"/>
              </a:rPr>
              <a:t>si cambia la posición o características de los dato, solo se requiere modificar la tabla de parámetros o diccionario de datos </a:t>
            </a: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s-ES_tradnl" altLang="es-MX" sz="1200" b="1" i="1" u="none" strike="noStrike" kern="1200" cap="none" spc="0" normalizeH="0" baseline="0" noProof="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s-ES_tradnl" altLang="es-MX" sz="2400" b="1" i="1"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si lo que se requiere es modificar la estructura o el orden en que se ejecutan los procesos, solo se modifica el vector teórico o la gramática</a:t>
            </a:r>
          </a:p>
        </p:txBody>
      </p:sp>
    </p:spTree>
    <p:extLst>
      <p:ext uri="{BB962C8B-B14F-4D97-AF65-F5344CB8AC3E}">
        <p14:creationId xmlns:p14="http://schemas.microsoft.com/office/powerpoint/2010/main" val="244548554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250825" y="692150"/>
            <a:ext cx="8686800" cy="4191000"/>
          </a:xfrm>
        </p:spPr>
        <p:txBody>
          <a:bodyPr/>
          <a:lstStyle/>
          <a:p>
            <a:r>
              <a:rPr lang="es-ES" altLang="es-MX" sz="3200" b="1">
                <a:solidFill>
                  <a:srgbClr val="FFFFFF"/>
                </a:solidFill>
              </a:rPr>
              <a:t>una característica fundamental que se debe buscar cuando se desarrolla un sistema es la de que exista una </a:t>
            </a:r>
            <a:br>
              <a:rPr lang="es-MX" altLang="es-MX" sz="3200" b="1"/>
            </a:br>
            <a:br>
              <a:rPr lang="es-MX" altLang="es-MX" sz="1600" b="1"/>
            </a:br>
            <a:r>
              <a:rPr lang="es-ES" altLang="es-MX" sz="4000" b="1">
                <a:solidFill>
                  <a:srgbClr val="CCFF99"/>
                </a:solidFill>
              </a:rPr>
              <a:t>Independencia Relativa </a:t>
            </a:r>
            <a:br>
              <a:rPr lang="es-MX" altLang="es-MX" sz="3600" b="1"/>
            </a:br>
            <a:br>
              <a:rPr lang="es-MX" altLang="es-MX" sz="1800" b="1"/>
            </a:br>
            <a:r>
              <a:rPr lang="es-ES" altLang="es-MX" sz="3200" b="1">
                <a:solidFill>
                  <a:schemeClr val="tx1"/>
                </a:solidFill>
              </a:rPr>
              <a:t>donde los elementos del sistema, como los datos, procesos y estructura queden separados y únicamente existe la relación mínima necesaria entre los componentes.</a:t>
            </a:r>
          </a:p>
        </p:txBody>
      </p:sp>
    </p:spTree>
    <p:extLst>
      <p:ext uri="{BB962C8B-B14F-4D97-AF65-F5344CB8AC3E}">
        <p14:creationId xmlns:p14="http://schemas.microsoft.com/office/powerpoint/2010/main" val="221735196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a:xfrm>
            <a:off x="105646" y="103239"/>
            <a:ext cx="8856662" cy="6585924"/>
          </a:xfrm>
        </p:spPr>
        <p:txBody>
          <a:bodyPr/>
          <a:lstStyle/>
          <a:p>
            <a:pPr>
              <a:defRPr/>
            </a:pPr>
            <a:r>
              <a:rPr lang="es-ES" altLang="es-MX" sz="2400" b="1">
                <a:solidFill>
                  <a:srgbClr val="CCFF99"/>
                </a:solidFill>
              </a:rPr>
              <a:t>El desconocimiento o el hecho de no tomar en cuenta </a:t>
            </a:r>
            <a:r>
              <a:rPr lang="es-ES" altLang="es-MX" sz="2400" b="1" err="1">
                <a:solidFill>
                  <a:srgbClr val="CCFF99"/>
                </a:solidFill>
              </a:rPr>
              <a:t>estó</a:t>
            </a:r>
            <a:r>
              <a:rPr lang="es-ES" altLang="es-MX" sz="2400" b="1">
                <a:solidFill>
                  <a:srgbClr val="CCFF99"/>
                </a:solidFill>
              </a:rPr>
              <a:t> cuando se desarrollan sistemas, es una de las causas principales por las que los sistemas se vuelven altamente estáticos y difíciles de mantener</a:t>
            </a:r>
            <a:br>
              <a:rPr lang="es-MX" altLang="es-MX" sz="2400" b="1">
                <a:solidFill>
                  <a:srgbClr val="CCFF99"/>
                </a:solidFill>
              </a:rPr>
            </a:br>
            <a:br>
              <a:rPr lang="es-MX" altLang="es-MX" sz="1400" b="1">
                <a:solidFill>
                  <a:srgbClr val="CCFF99"/>
                </a:solidFill>
              </a:rPr>
            </a:br>
            <a:r>
              <a:rPr lang="es-ES" altLang="es-MX" sz="2400" b="1">
                <a:solidFill>
                  <a:schemeClr val="tx1">
                    <a:lumMod val="90000"/>
                  </a:schemeClr>
                </a:solidFill>
              </a:rPr>
              <a:t>en los sistemas y programas tradicionales las  componentes se encuentran revueltas y altamente </a:t>
            </a:r>
            <a:r>
              <a:rPr lang="es-ES" altLang="es-MX" sz="2400" b="1" err="1">
                <a:solidFill>
                  <a:schemeClr val="tx1">
                    <a:lumMod val="90000"/>
                  </a:schemeClr>
                </a:solidFill>
              </a:rPr>
              <a:t>interrelacinados</a:t>
            </a:r>
            <a:r>
              <a:rPr lang="es-ES" altLang="es-MX" sz="2400" b="1">
                <a:solidFill>
                  <a:schemeClr val="tx1">
                    <a:lumMod val="90000"/>
                  </a:schemeClr>
                </a:solidFill>
              </a:rPr>
              <a:t>, por lo que, un cambio "pequeño" en los datos o procesos o en el orden de atacar un problema ocasiona que prácticamente se tenga que modificar todo </a:t>
            </a:r>
            <a:br>
              <a:rPr lang="es-MX" altLang="es-MX" sz="2400" b="1">
                <a:solidFill>
                  <a:schemeClr val="tx1">
                    <a:lumMod val="90000"/>
                  </a:schemeClr>
                </a:solidFill>
              </a:rPr>
            </a:br>
            <a:br>
              <a:rPr lang="es-MX" altLang="es-MX" sz="1400" b="1">
                <a:solidFill>
                  <a:schemeClr val="tx1">
                    <a:lumMod val="90000"/>
                  </a:schemeClr>
                </a:solidFill>
              </a:rPr>
            </a:br>
            <a:r>
              <a:rPr lang="es-ES" altLang="es-MX" sz="2400" b="1">
                <a:solidFill>
                  <a:srgbClr val="FFFFFF"/>
                </a:solidFill>
              </a:rPr>
              <a:t>por otro lado si se desarrolla el sistema de tal manera que los datos queden en un lado, los procesos en otro y finalmente la estructura del sistema en otro, el proceso de actualización puede ser relativamente fácil</a:t>
            </a:r>
            <a:br>
              <a:rPr lang="es-ES" altLang="es-MX" sz="2400" b="1">
                <a:solidFill>
                  <a:srgbClr val="FFFFFF"/>
                </a:solidFill>
              </a:rPr>
            </a:br>
            <a:r>
              <a:rPr lang="es-ES" altLang="es-MX" sz="1400" b="1">
                <a:solidFill>
                  <a:srgbClr val="FFFFFF"/>
                </a:solidFill>
              </a:rPr>
              <a:t> </a:t>
            </a:r>
            <a:br>
              <a:rPr lang="es-ES" altLang="es-MX" sz="1400" b="1">
                <a:solidFill>
                  <a:srgbClr val="FFFFFF"/>
                </a:solidFill>
              </a:rPr>
            </a:br>
            <a:r>
              <a:rPr lang="es-ES" altLang="es-MX" sz="2400" b="1">
                <a:solidFill>
                  <a:srgbClr val="FFC000"/>
                </a:solidFill>
              </a:rPr>
              <a:t>casos particulares de este enfoque es el del desarrollo de las </a:t>
            </a:r>
            <a:r>
              <a:rPr lang="es-ES" altLang="es-MX" sz="2400" b="1">
                <a:solidFill>
                  <a:schemeClr val="tx1">
                    <a:lumMod val="50000"/>
                  </a:schemeClr>
                </a:solidFill>
              </a:rPr>
              <a:t>Bases de Datos</a:t>
            </a:r>
            <a:r>
              <a:rPr lang="es-ES" altLang="es-MX" sz="2400" b="1">
                <a:solidFill>
                  <a:srgbClr val="FFC000"/>
                </a:solidFill>
              </a:rPr>
              <a:t> donde las características de los datos quedan en el diccionario de datos y el de los </a:t>
            </a:r>
            <a:r>
              <a:rPr lang="es-ES" altLang="es-MX" sz="2400" b="1">
                <a:solidFill>
                  <a:schemeClr val="tx1">
                    <a:lumMod val="50000"/>
                  </a:schemeClr>
                </a:solidFill>
              </a:rPr>
              <a:t>Compiladores</a:t>
            </a:r>
            <a:r>
              <a:rPr lang="es-ES" altLang="es-MX" sz="2400" b="1">
                <a:solidFill>
                  <a:srgbClr val="FFC000"/>
                </a:solidFill>
              </a:rPr>
              <a:t> donde la gramática o estructura del sistema se almacena en una tabla independiente. </a:t>
            </a:r>
          </a:p>
        </p:txBody>
      </p:sp>
    </p:spTree>
    <p:extLst>
      <p:ext uri="{BB962C8B-B14F-4D97-AF65-F5344CB8AC3E}">
        <p14:creationId xmlns:p14="http://schemas.microsoft.com/office/powerpoint/2010/main" val="35787185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ángulo 4"/>
          <p:cNvSpPr>
            <a:spLocks noChangeArrowheads="1"/>
          </p:cNvSpPr>
          <p:nvPr/>
        </p:nvSpPr>
        <p:spPr bwMode="auto">
          <a:xfrm>
            <a:off x="179388" y="333375"/>
            <a:ext cx="874871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4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Independencia relativa entre los componentes del sistema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200" b="0" i="1" u="none" strike="noStrike" kern="1200" cap="none" spc="0" normalizeH="0" baseline="0" noProof="0">
                <a:ln>
                  <a:noFill/>
                </a:ln>
                <a:solidFill>
                  <a:srgbClr val="FFCC66">
                    <a:lumMod val="60000"/>
                    <a:lumOff val="40000"/>
                  </a:srgbClr>
                </a:solidFill>
                <a:effectLst/>
                <a:uLnTx/>
                <a:uFillTx/>
                <a:latin typeface="Times New Roman" panose="02020603050405020304" pitchFamily="18" charset="0"/>
                <a:ea typeface="+mn-ea"/>
                <a:cs typeface="+mn-cs"/>
              </a:rPr>
              <a:t>(como los datos, procesos y estructuras)</a:t>
            </a:r>
            <a:endParaRPr kumimoji="0" lang="es-MX" altLang="es-MX" sz="3200" b="0" i="1" u="none" strike="noStrike" kern="1200" cap="none" spc="0" normalizeH="0" baseline="0" noProof="0">
              <a:ln>
                <a:noFill/>
              </a:ln>
              <a:solidFill>
                <a:srgbClr val="FFCC66">
                  <a:lumMod val="60000"/>
                  <a:lumOff val="40000"/>
                </a:srgbClr>
              </a:solidFill>
              <a:effectLst/>
              <a:uLnTx/>
              <a:uFillTx/>
              <a:latin typeface="Times New Roman" panose="02020603050405020304" pitchFamily="18" charset="0"/>
              <a:ea typeface="+mn-ea"/>
              <a:cs typeface="+mn-cs"/>
            </a:endParaRPr>
          </a:p>
        </p:txBody>
      </p:sp>
      <p:sp>
        <p:nvSpPr>
          <p:cNvPr id="103427" name="Rectángulo 3"/>
          <p:cNvSpPr>
            <a:spLocks noChangeArrowheads="1"/>
          </p:cNvSpPr>
          <p:nvPr/>
        </p:nvSpPr>
        <p:spPr bwMode="auto">
          <a:xfrm>
            <a:off x="2864530" y="5108575"/>
            <a:ext cx="4684712"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4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Sistemas evolutivos</a:t>
            </a:r>
          </a:p>
        </p:txBody>
      </p:sp>
      <p:sp>
        <p:nvSpPr>
          <p:cNvPr id="103428" name="Flecha abajo 5"/>
          <p:cNvSpPr>
            <a:spLocks noChangeArrowheads="1"/>
          </p:cNvSpPr>
          <p:nvPr/>
        </p:nvSpPr>
        <p:spPr bwMode="auto">
          <a:xfrm>
            <a:off x="4174332" y="2441108"/>
            <a:ext cx="433387" cy="647700"/>
          </a:xfrm>
          <a:prstGeom prst="downArrow">
            <a:avLst>
              <a:gd name="adj1" fmla="val 50000"/>
              <a:gd name="adj2" fmla="val 49817"/>
            </a:avLst>
          </a:prstGeom>
          <a:solidFill>
            <a:srgbClr val="FFFFFF"/>
          </a:solidFill>
          <a:ln w="2857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2" name="Rectángulo 1"/>
          <p:cNvSpPr/>
          <p:nvPr/>
        </p:nvSpPr>
        <p:spPr>
          <a:xfrm>
            <a:off x="179388" y="3257550"/>
            <a:ext cx="8856662" cy="1570037"/>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5F5F5F">
                    <a:lumMod val="20000"/>
                    <a:lumOff val="80000"/>
                  </a:srgbClr>
                </a:solidFill>
                <a:effectLst/>
                <a:uLnTx/>
                <a:uFillTx/>
                <a:latin typeface="Times New Roman"/>
                <a:ea typeface="+mn-ea"/>
                <a:cs typeface="+mn-cs"/>
              </a:rPr>
              <a:t>Va a facilitar que el sistema se transforme permanentemente a partir de los flujos de Materia, Energía e Información en los que esta inmerso </a:t>
            </a:r>
            <a:endParaRPr kumimoji="0" 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07425342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8434" name="Rectángulo 1"/>
          <p:cNvSpPr>
            <a:spLocks noChangeArrowheads="1"/>
          </p:cNvSpPr>
          <p:nvPr/>
        </p:nvSpPr>
        <p:spPr bwMode="auto">
          <a:xfrm>
            <a:off x="254000" y="131763"/>
            <a:ext cx="52546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Ejemplo</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Seguidor de Laberintos</a:t>
            </a:r>
            <a:endParaRPr kumimoji="0" lang="es-ES"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8435" name="Rectángulo 1"/>
          <p:cNvSpPr>
            <a:spLocks noChangeArrowheads="1"/>
          </p:cNvSpPr>
          <p:nvPr/>
        </p:nvSpPr>
        <p:spPr bwMode="auto">
          <a:xfrm>
            <a:off x="0" y="1576388"/>
            <a:ext cx="91582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1964 1965  Concursos de Laberintos en el pizarrón</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1982  Laberintos con número de forma</a:t>
            </a:r>
            <a:endParaRPr kumimoji="0" lang="es-ES" altLang="es-MX"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ángulo 1"/>
          <p:cNvSpPr/>
          <p:nvPr/>
        </p:nvSpPr>
        <p:spPr>
          <a:xfrm>
            <a:off x="250492" y="3390721"/>
            <a:ext cx="8657303" cy="3077766"/>
          </a:xfrm>
          <a:prstGeom prst="rect">
            <a:avLst/>
          </a:prstGeom>
        </p:spPr>
        <p:txBody>
          <a:bodyPr wrap="square">
            <a:spAutoFit/>
          </a:bodyPr>
          <a:lstStyle/>
          <a:p>
            <a:pPr>
              <a:defRPr/>
            </a:pPr>
            <a:r>
              <a:rPr lang="es-MX" altLang="es-MX" sz="3200" err="1">
                <a:cs typeface="Times New Roman" panose="02020603050405020304" pitchFamily="18" charset="0"/>
              </a:rPr>
              <a:t>UPIICSA</a:t>
            </a:r>
            <a:r>
              <a:rPr lang="es-MX" altLang="es-MX" sz="3200">
                <a:cs typeface="Times New Roman" panose="02020603050405020304" pitchFamily="18" charset="0"/>
              </a:rPr>
              <a:t> del </a:t>
            </a:r>
            <a:r>
              <a:rPr lang="es-MX" altLang="es-MX" sz="3200" err="1">
                <a:cs typeface="Times New Roman" panose="02020603050405020304" pitchFamily="18" charset="0"/>
              </a:rPr>
              <a:t>IPN</a:t>
            </a:r>
            <a:r>
              <a:rPr lang="es-MX" altLang="es-MX" sz="3200">
                <a:cs typeface="Times New Roman" panose="02020603050405020304" pitchFamily="18" charset="0"/>
              </a:rPr>
              <a:t>, 1984-</a:t>
            </a:r>
            <a:r>
              <a:rPr lang="es-ES" altLang="es-MX" sz="3200">
                <a:cs typeface="Times New Roman" panose="02020603050405020304" pitchFamily="18" charset="0"/>
              </a:rPr>
              <a:t> </a:t>
            </a:r>
          </a:p>
          <a:p>
            <a:pPr>
              <a:defRPr/>
            </a:pPr>
            <a:r>
              <a:rPr lang="es-ES" altLang="es-MX" sz="3200">
                <a:cs typeface="Times New Roman" panose="02020603050405020304" pitchFamily="18" charset="0"/>
              </a:rPr>
              <a:t>Lenguajes de trayectoria</a:t>
            </a:r>
          </a:p>
          <a:p>
            <a:pPr>
              <a:defRPr/>
            </a:pPr>
            <a:r>
              <a:rPr lang="es-ES" altLang="es-MX">
                <a:cs typeface="Times New Roman" panose="02020603050405020304" pitchFamily="18" charset="0"/>
              </a:rPr>
              <a:t>Sistema que sigue una trayectoria y construye una imagen de está</a:t>
            </a:r>
          </a:p>
          <a:p>
            <a:pPr lvl="1">
              <a:defRPr/>
            </a:pPr>
            <a:r>
              <a:rPr lang="es-MX" altLang="es-MX" sz="2800">
                <a:cs typeface="Times New Roman" panose="02020603050405020304" pitchFamily="18" charset="0"/>
              </a:rPr>
              <a:t>Seguidor de Laberintos</a:t>
            </a:r>
            <a:endParaRPr lang="es-ES" altLang="es-MX" sz="2800">
              <a:cs typeface="Times New Roman" panose="02020603050405020304" pitchFamily="18" charset="0"/>
            </a:endParaRPr>
          </a:p>
          <a:p>
            <a:pPr lvl="1">
              <a:defRPr/>
            </a:pPr>
            <a:r>
              <a:rPr lang="es-MX" altLang="es-MX" sz="2800">
                <a:cs typeface="Times New Roman" panose="02020603050405020304" pitchFamily="18" charset="0"/>
              </a:rPr>
              <a:t>Trazar rutas</a:t>
            </a:r>
          </a:p>
          <a:p>
            <a:pPr lvl="1">
              <a:defRPr/>
            </a:pPr>
            <a:r>
              <a:rPr lang="es-MX" altLang="es-MX" sz="2800">
                <a:cs typeface="Times New Roman" panose="02020603050405020304" pitchFamily="18" charset="0"/>
              </a:rPr>
              <a:t>Detecta objetos</a:t>
            </a:r>
            <a:endParaRPr lang="es-ES" altLang="es-MX" sz="2800">
              <a:cs typeface="Times New Roman" panose="02020603050405020304" pitchFamily="18" charset="0"/>
            </a:endParaRPr>
          </a:p>
          <a:p>
            <a:pPr lvl="1">
              <a:defRPr/>
            </a:pPr>
            <a:r>
              <a:rPr lang="es-MX" altLang="es-MX" sz="2800">
                <a:cs typeface="Times New Roman" panose="02020603050405020304" pitchFamily="18" charset="0"/>
              </a:rPr>
              <a:t>Tomar decisiones de acuerdo a los objetos</a:t>
            </a:r>
          </a:p>
        </p:txBody>
      </p:sp>
    </p:spTree>
    <p:extLst>
      <p:ext uri="{BB962C8B-B14F-4D97-AF65-F5344CB8AC3E}">
        <p14:creationId xmlns:p14="http://schemas.microsoft.com/office/powerpoint/2010/main" val="59964635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3554" name="Rectángulo 1"/>
          <p:cNvSpPr>
            <a:spLocks noChangeArrowheads="1"/>
          </p:cNvSpPr>
          <p:nvPr/>
        </p:nvSpPr>
        <p:spPr bwMode="auto">
          <a:xfrm>
            <a:off x="333772" y="30015"/>
            <a:ext cx="82526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342900" marR="0" lvl="0" indent="-34290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Exploradores y Seguidores de Laberintos</a:t>
            </a:r>
            <a:endParaRPr kumimoji="0" lang="es-ES"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cxnSp>
        <p:nvCxnSpPr>
          <p:cNvPr id="4" name="Conector: angular 3"/>
          <p:cNvCxnSpPr>
            <a:cxnSpLocks/>
          </p:cNvCxnSpPr>
          <p:nvPr/>
        </p:nvCxnSpPr>
        <p:spPr bwMode="auto">
          <a:xfrm>
            <a:off x="1054100" y="98742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 name="Conector: angular 4"/>
          <p:cNvCxnSpPr>
            <a:cxnSpLocks/>
          </p:cNvCxnSpPr>
          <p:nvPr/>
        </p:nvCxnSpPr>
        <p:spPr bwMode="auto">
          <a:xfrm rot="16200000" flipV="1">
            <a:off x="3066257" y="135334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 name="Conector: angular 5"/>
          <p:cNvCxnSpPr>
            <a:cxnSpLocks/>
          </p:cNvCxnSpPr>
          <p:nvPr/>
        </p:nvCxnSpPr>
        <p:spPr bwMode="auto">
          <a:xfrm flipV="1">
            <a:off x="2413000" y="100012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rot="5400000">
            <a:off x="3733007" y="154860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bwMode="auto">
          <a:xfrm flipH="1">
            <a:off x="1427163" y="264160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angular 9"/>
          <p:cNvCxnSpPr>
            <a:cxnSpLocks/>
          </p:cNvCxnSpPr>
          <p:nvPr/>
        </p:nvCxnSpPr>
        <p:spPr bwMode="auto">
          <a:xfrm flipV="1">
            <a:off x="1054100" y="141605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p:nvPr/>
        </p:nvCxnSpPr>
        <p:spPr bwMode="auto">
          <a:xfrm rot="5400000">
            <a:off x="1779587" y="179546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1016000" y="146208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1054100" y="183515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1041400" y="219392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1054100" y="312578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067050" y="312578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4867275" y="224631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1049338" y="312578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1054100" y="357505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4881563" y="312578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636" name="CuadroTexto 20"/>
          <p:cNvSpPr txBox="1">
            <a:spLocks noChangeArrowheads="1"/>
          </p:cNvSpPr>
          <p:nvPr/>
        </p:nvSpPr>
        <p:spPr bwMode="auto">
          <a:xfrm>
            <a:off x="869226" y="94233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3637" name="CuadroTexto 21"/>
          <p:cNvSpPr txBox="1">
            <a:spLocks noChangeArrowheads="1"/>
          </p:cNvSpPr>
          <p:nvPr/>
        </p:nvSpPr>
        <p:spPr bwMode="auto">
          <a:xfrm>
            <a:off x="4283937" y="172100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cxnSp>
        <p:nvCxnSpPr>
          <p:cNvPr id="52" name="Conector recto 51"/>
          <p:cNvCxnSpPr/>
          <p:nvPr/>
        </p:nvCxnSpPr>
        <p:spPr>
          <a:xfrm flipH="1">
            <a:off x="1963738" y="234156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a:stCxn id="41" idx="3"/>
          </p:cNvCxnSpPr>
          <p:nvPr/>
        </p:nvCxnSpPr>
        <p:spPr>
          <a:xfrm>
            <a:off x="1049338" y="1152525"/>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2286000" y="116046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bwMode="auto">
          <a:xfrm flipV="1">
            <a:off x="1963738" y="1554163"/>
            <a:ext cx="0" cy="7874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bwMode="auto">
          <a:xfrm flipH="1" flipV="1">
            <a:off x="1049338" y="1554163"/>
            <a:ext cx="914400" cy="142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flipH="1">
            <a:off x="1625600" y="234156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a:xfrm>
            <a:off x="3043238" y="135572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3" name="Rectángulo 122"/>
          <p:cNvSpPr>
            <a:spLocks noChangeArrowheads="1"/>
          </p:cNvSpPr>
          <p:nvPr/>
        </p:nvSpPr>
        <p:spPr bwMode="auto">
          <a:xfrm>
            <a:off x="212130" y="3915718"/>
            <a:ext cx="849590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Son programas, robots, representaciones matemáticas que navegan en  un laberinto, construyen una imagen de él y lo usan para recorrerlo y resolver problemas</a:t>
            </a:r>
            <a:endPar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cxnSp>
        <p:nvCxnSpPr>
          <p:cNvPr id="87" name="Conector recto 86"/>
          <p:cNvCxnSpPr>
            <a:cxnSpLocks/>
          </p:cNvCxnSpPr>
          <p:nvPr/>
        </p:nvCxnSpPr>
        <p:spPr>
          <a:xfrm>
            <a:off x="2280818" y="2324101"/>
            <a:ext cx="1720112" cy="2182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0" name="Conector recto 89"/>
          <p:cNvCxnSpPr>
            <a:cxnSpLocks/>
          </p:cNvCxnSpPr>
          <p:nvPr/>
        </p:nvCxnSpPr>
        <p:spPr bwMode="auto">
          <a:xfrm flipH="1" flipV="1">
            <a:off x="3976691" y="1584178"/>
            <a:ext cx="38097" cy="78754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1" name="Conector recto 90"/>
          <p:cNvCxnSpPr>
            <a:cxnSpLocks/>
          </p:cNvCxnSpPr>
          <p:nvPr/>
        </p:nvCxnSpPr>
        <p:spPr bwMode="auto">
          <a:xfrm flipH="1">
            <a:off x="3976691" y="1596382"/>
            <a:ext cx="677860" cy="858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 name="Conector recto 97"/>
          <p:cNvCxnSpPr>
            <a:cxnSpLocks/>
          </p:cNvCxnSpPr>
          <p:nvPr/>
        </p:nvCxnSpPr>
        <p:spPr bwMode="auto">
          <a:xfrm>
            <a:off x="4654551" y="1138238"/>
            <a:ext cx="0" cy="4667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5" name="Conector recto 104"/>
          <p:cNvCxnSpPr>
            <a:cxnSpLocks/>
          </p:cNvCxnSpPr>
          <p:nvPr/>
        </p:nvCxnSpPr>
        <p:spPr bwMode="auto">
          <a:xfrm flipH="1" flipV="1">
            <a:off x="2697957" y="1150937"/>
            <a:ext cx="1944687" cy="142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6" name="Conector recto 115"/>
          <p:cNvCxnSpPr>
            <a:cxnSpLocks/>
          </p:cNvCxnSpPr>
          <p:nvPr/>
        </p:nvCxnSpPr>
        <p:spPr bwMode="auto">
          <a:xfrm flipH="1">
            <a:off x="2697956" y="1152128"/>
            <a:ext cx="1" cy="73183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flipH="1" flipV="1">
            <a:off x="2686053" y="1906588"/>
            <a:ext cx="914400" cy="142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9" name="Conector recto 118"/>
          <p:cNvCxnSpPr>
            <a:cxnSpLocks/>
          </p:cNvCxnSpPr>
          <p:nvPr/>
        </p:nvCxnSpPr>
        <p:spPr>
          <a:xfrm>
            <a:off x="2305789" y="2348416"/>
            <a:ext cx="1720112" cy="2182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0" name="Conector recto 119"/>
          <p:cNvCxnSpPr>
            <a:cxnSpLocks/>
          </p:cNvCxnSpPr>
          <p:nvPr/>
        </p:nvCxnSpPr>
        <p:spPr bwMode="auto">
          <a:xfrm flipV="1">
            <a:off x="4014788" y="1596382"/>
            <a:ext cx="0" cy="7874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1" name="Conector recto 120"/>
          <p:cNvCxnSpPr>
            <a:cxnSpLocks/>
          </p:cNvCxnSpPr>
          <p:nvPr/>
        </p:nvCxnSpPr>
        <p:spPr bwMode="auto">
          <a:xfrm flipH="1">
            <a:off x="3970342" y="1627659"/>
            <a:ext cx="677860" cy="8581"/>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2" name="Conector recto 121"/>
          <p:cNvCxnSpPr>
            <a:cxnSpLocks/>
          </p:cNvCxnSpPr>
          <p:nvPr/>
        </p:nvCxnSpPr>
        <p:spPr bwMode="auto">
          <a:xfrm>
            <a:off x="4683919" y="1165225"/>
            <a:ext cx="0" cy="466725"/>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4" name="Conector recto 123"/>
          <p:cNvCxnSpPr>
            <a:cxnSpLocks/>
          </p:cNvCxnSpPr>
          <p:nvPr/>
        </p:nvCxnSpPr>
        <p:spPr bwMode="auto">
          <a:xfrm flipH="1" flipV="1">
            <a:off x="2720976" y="1187450"/>
            <a:ext cx="1944687" cy="1428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5" name="Conector recto 124"/>
          <p:cNvCxnSpPr>
            <a:cxnSpLocks/>
          </p:cNvCxnSpPr>
          <p:nvPr/>
        </p:nvCxnSpPr>
        <p:spPr bwMode="auto">
          <a:xfrm flipH="1">
            <a:off x="2717747" y="1152128"/>
            <a:ext cx="1" cy="73183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6" name="Conector recto 125"/>
          <p:cNvCxnSpPr/>
          <p:nvPr/>
        </p:nvCxnSpPr>
        <p:spPr bwMode="auto">
          <a:xfrm flipH="1" flipV="1">
            <a:off x="2721401" y="1903608"/>
            <a:ext cx="914400" cy="14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ector recto 127"/>
          <p:cNvCxnSpPr>
            <a:cxnSpLocks/>
          </p:cNvCxnSpPr>
          <p:nvPr/>
        </p:nvCxnSpPr>
        <p:spPr bwMode="auto">
          <a:xfrm flipV="1">
            <a:off x="1963738" y="1536701"/>
            <a:ext cx="0" cy="7874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ector recto 128"/>
          <p:cNvCxnSpPr/>
          <p:nvPr/>
        </p:nvCxnSpPr>
        <p:spPr bwMode="auto">
          <a:xfrm flipH="1" flipV="1">
            <a:off x="1058862" y="1547019"/>
            <a:ext cx="914400" cy="14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ector recto 130"/>
          <p:cNvCxnSpPr>
            <a:cxnSpLocks/>
          </p:cNvCxnSpPr>
          <p:nvPr/>
        </p:nvCxnSpPr>
        <p:spPr>
          <a:xfrm flipV="1">
            <a:off x="1629949" y="1998733"/>
            <a:ext cx="9939" cy="35974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78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2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2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6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0" y="0"/>
            <a:ext cx="9144000" cy="674505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2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En este ejemplo de exploradores y seguidores </a:t>
            </a:r>
            <a:r>
              <a:rPr kumimoji="0" lang="es-ES" sz="2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podemos visualizar algunos ejemplos de mecanismos de percepción y representación de la realidad</a:t>
            </a:r>
            <a:r>
              <a:rPr kumimoji="0" lang="es-ES" sz="22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todos estos mecanismos y representaciones (u otros) son usados y dependiendo de problema o de las capacidades de los desarrolladores convienen más unos u otros</a:t>
            </a:r>
            <a:endParaRPr kumimoji="0" lang="es-MX" sz="22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2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a:t>
            </a:r>
            <a:r>
              <a:rPr kumimoji="0" lang="es-ES" sz="2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existe múltiples formas posibles de percepción</a:t>
            </a:r>
            <a:r>
              <a:rPr kumimoji="0" lang="es-ES" sz="22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como poner una 'cámara' que detecte el movimiento, poner un 'GPS', poner un 'detector de movimiento', etc.</a:t>
            </a:r>
            <a:endParaRPr kumimoji="0" lang="es-MX" sz="22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Múltiples formas de representar la imagen de la realidad</a:t>
            </a:r>
            <a:r>
              <a:rPr kumimoji="0" lang="es-ES" sz="22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como coordenadas (por ejemplo almacena las coordenadas y el ángulo al que se mueve al empezar a caminar y cada que jira) o lo almacena como vector, como programa o código tipo logo o C++ o java o..., lo almacena como número de forma, como una oración, como autómata finito, como matriz, como arreglo o tabla de coordenadas, etc.</a:t>
            </a:r>
            <a:endParaRPr kumimoji="0" lang="es-MX" sz="22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2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 </a:t>
            </a:r>
            <a:r>
              <a:rPr kumimoji="0" lang="es-ES" sz="2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dependiendo del tipo de mecanismo de percepción y representación que se maneje es el tipo de análisis y operaciones que se pueden realizar sobre la imagen </a:t>
            </a:r>
            <a:endParaRPr kumimoji="0" lang="es-MX" sz="2200" b="1"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868784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679"/>
          <p:cNvSpPr>
            <a:spLocks noChangeArrowheads="1"/>
          </p:cNvSpPr>
          <p:nvPr/>
        </p:nvSpPr>
        <p:spPr bwMode="auto">
          <a:xfrm>
            <a:off x="1" y="-7021"/>
            <a:ext cx="9144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2000" dirty="0">
                <a:ea typeface="Arial Unicode MS" panose="020B0604020202020204" pitchFamily="34" charset="-128"/>
                <a:cs typeface="Arial Unicode MS" panose="020B0604020202020204" pitchFamily="34" charset="-128"/>
              </a:rPr>
              <a:t>Una forma simple de representar un laberinto, como una matriz llena de ceros y poniendo el numero 1 para indicar las paredes.</a:t>
            </a:r>
          </a:p>
        </p:txBody>
      </p:sp>
      <p:sp>
        <p:nvSpPr>
          <p:cNvPr id="2" name="Marcador de número de diapositiva 1"/>
          <p:cNvSpPr>
            <a:spLocks noGrp="1"/>
          </p:cNvSpPr>
          <p:nvPr>
            <p:ph type="sldNum" sz="quarter" idx="12"/>
          </p:nvPr>
        </p:nvSpPr>
        <p:spPr>
          <a:xfrm>
            <a:off x="8721119" y="5405475"/>
            <a:ext cx="1905000" cy="457200"/>
          </a:xfrm>
        </p:spPr>
        <p:txBody>
          <a:bodyPr/>
          <a:lstStyle/>
          <a:p>
            <a:pPr>
              <a:defRPr/>
            </a:pPr>
            <a:fld id="{F31FB311-40BF-43AE-8ABE-82D8F78C699E}" type="slidenum">
              <a:rPr lang="es-ES" altLang="es-MX" smtClean="0"/>
              <a:pPr>
                <a:defRPr/>
              </a:pPr>
              <a:t>137</a:t>
            </a:fld>
            <a:endParaRPr lang="es-ES" altLang="es-MX" dirty="0"/>
          </a:p>
        </p:txBody>
      </p:sp>
      <p:grpSp>
        <p:nvGrpSpPr>
          <p:cNvPr id="4" name="Grupo 3"/>
          <p:cNvGrpSpPr/>
          <p:nvPr/>
        </p:nvGrpSpPr>
        <p:grpSpPr>
          <a:xfrm>
            <a:off x="125318" y="700865"/>
            <a:ext cx="5478316" cy="2281084"/>
            <a:chOff x="361335" y="1551141"/>
            <a:chExt cx="5478316" cy="2281084"/>
          </a:xfrm>
        </p:grpSpPr>
        <p:grpSp>
          <p:nvGrpSpPr>
            <p:cNvPr id="22530" name="Group 677"/>
            <p:cNvGrpSpPr>
              <a:grpSpLocks/>
            </p:cNvGrpSpPr>
            <p:nvPr/>
          </p:nvGrpSpPr>
          <p:grpSpPr bwMode="auto">
            <a:xfrm>
              <a:off x="361335" y="1551141"/>
              <a:ext cx="2735826" cy="2281084"/>
              <a:chOff x="-3" y="-3"/>
              <a:chExt cx="2386" cy="4439"/>
            </a:xfrm>
          </p:grpSpPr>
          <p:grpSp>
            <p:nvGrpSpPr>
              <p:cNvPr id="22533" name="Group 675"/>
              <p:cNvGrpSpPr>
                <a:grpSpLocks/>
              </p:cNvGrpSpPr>
              <p:nvPr/>
            </p:nvGrpSpPr>
            <p:grpSpPr bwMode="auto">
              <a:xfrm>
                <a:off x="0" y="0"/>
                <a:ext cx="2380" cy="4433"/>
                <a:chOff x="0" y="0"/>
                <a:chExt cx="2380" cy="4433"/>
              </a:xfrm>
            </p:grpSpPr>
            <p:grpSp>
              <p:nvGrpSpPr>
                <p:cNvPr id="22535" name="Group 456"/>
                <p:cNvGrpSpPr>
                  <a:grpSpLocks/>
                </p:cNvGrpSpPr>
                <p:nvPr/>
              </p:nvGrpSpPr>
              <p:grpSpPr bwMode="auto">
                <a:xfrm>
                  <a:off x="0" y="0"/>
                  <a:ext cx="238" cy="403"/>
                  <a:chOff x="0" y="0"/>
                  <a:chExt cx="238" cy="403"/>
                </a:xfrm>
              </p:grpSpPr>
              <p:sp>
                <p:nvSpPr>
                  <p:cNvPr id="22863" name="Rectangle 345"/>
                  <p:cNvSpPr>
                    <a:spLocks noChangeArrowheads="1"/>
                  </p:cNvSpPr>
                  <p:nvPr/>
                </p:nvSpPr>
                <p:spPr bwMode="auto">
                  <a:xfrm>
                    <a:off x="2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64" name="Rectangle 455"/>
                  <p:cNvSpPr>
                    <a:spLocks noChangeArrowheads="1"/>
                  </p:cNvSpPr>
                  <p:nvPr/>
                </p:nvSpPr>
                <p:spPr bwMode="auto">
                  <a:xfrm>
                    <a:off x="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36" name="Group 458"/>
                <p:cNvGrpSpPr>
                  <a:grpSpLocks/>
                </p:cNvGrpSpPr>
                <p:nvPr/>
              </p:nvGrpSpPr>
              <p:grpSpPr bwMode="auto">
                <a:xfrm>
                  <a:off x="238" y="0"/>
                  <a:ext cx="238" cy="403"/>
                  <a:chOff x="238" y="0"/>
                  <a:chExt cx="238" cy="403"/>
                </a:xfrm>
              </p:grpSpPr>
              <p:sp>
                <p:nvSpPr>
                  <p:cNvPr id="22861" name="Rectangle 346"/>
                  <p:cNvSpPr>
                    <a:spLocks noChangeArrowheads="1"/>
                  </p:cNvSpPr>
                  <p:nvPr/>
                </p:nvSpPr>
                <p:spPr bwMode="auto">
                  <a:xfrm>
                    <a:off x="26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62" name="Rectangle 457"/>
                  <p:cNvSpPr>
                    <a:spLocks noChangeArrowheads="1"/>
                  </p:cNvSpPr>
                  <p:nvPr/>
                </p:nvSpPr>
                <p:spPr bwMode="auto">
                  <a:xfrm>
                    <a:off x="23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37" name="Group 460"/>
                <p:cNvGrpSpPr>
                  <a:grpSpLocks/>
                </p:cNvGrpSpPr>
                <p:nvPr/>
              </p:nvGrpSpPr>
              <p:grpSpPr bwMode="auto">
                <a:xfrm>
                  <a:off x="476" y="0"/>
                  <a:ext cx="238" cy="403"/>
                  <a:chOff x="476" y="0"/>
                  <a:chExt cx="238" cy="403"/>
                </a:xfrm>
              </p:grpSpPr>
              <p:sp>
                <p:nvSpPr>
                  <p:cNvPr id="22859" name="Rectangle 347"/>
                  <p:cNvSpPr>
                    <a:spLocks noChangeArrowheads="1"/>
                  </p:cNvSpPr>
                  <p:nvPr/>
                </p:nvSpPr>
                <p:spPr bwMode="auto">
                  <a:xfrm>
                    <a:off x="50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60" name="Rectangle 459"/>
                  <p:cNvSpPr>
                    <a:spLocks noChangeArrowheads="1"/>
                  </p:cNvSpPr>
                  <p:nvPr/>
                </p:nvSpPr>
                <p:spPr bwMode="auto">
                  <a:xfrm>
                    <a:off x="47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38" name="Group 462"/>
                <p:cNvGrpSpPr>
                  <a:grpSpLocks/>
                </p:cNvGrpSpPr>
                <p:nvPr/>
              </p:nvGrpSpPr>
              <p:grpSpPr bwMode="auto">
                <a:xfrm>
                  <a:off x="714" y="0"/>
                  <a:ext cx="238" cy="403"/>
                  <a:chOff x="714" y="0"/>
                  <a:chExt cx="238" cy="403"/>
                </a:xfrm>
              </p:grpSpPr>
              <p:sp>
                <p:nvSpPr>
                  <p:cNvPr id="22857" name="Rectangle 348"/>
                  <p:cNvSpPr>
                    <a:spLocks noChangeArrowheads="1"/>
                  </p:cNvSpPr>
                  <p:nvPr/>
                </p:nvSpPr>
                <p:spPr bwMode="auto">
                  <a:xfrm>
                    <a:off x="74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p:txBody>
              </p:sp>
              <p:sp>
                <p:nvSpPr>
                  <p:cNvPr id="22858" name="Rectangle 461"/>
                  <p:cNvSpPr>
                    <a:spLocks noChangeArrowheads="1"/>
                  </p:cNvSpPr>
                  <p:nvPr/>
                </p:nvSpPr>
                <p:spPr bwMode="auto">
                  <a:xfrm>
                    <a:off x="71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39" name="Group 464"/>
                <p:cNvGrpSpPr>
                  <a:grpSpLocks/>
                </p:cNvGrpSpPr>
                <p:nvPr/>
              </p:nvGrpSpPr>
              <p:grpSpPr bwMode="auto">
                <a:xfrm>
                  <a:off x="952" y="0"/>
                  <a:ext cx="238" cy="403"/>
                  <a:chOff x="952" y="0"/>
                  <a:chExt cx="238" cy="403"/>
                </a:xfrm>
              </p:grpSpPr>
              <p:sp>
                <p:nvSpPr>
                  <p:cNvPr id="22855" name="Rectangle 349"/>
                  <p:cNvSpPr>
                    <a:spLocks noChangeArrowheads="1"/>
                  </p:cNvSpPr>
                  <p:nvPr/>
                </p:nvSpPr>
                <p:spPr bwMode="auto">
                  <a:xfrm>
                    <a:off x="98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56" name="Rectangle 463"/>
                  <p:cNvSpPr>
                    <a:spLocks noChangeArrowheads="1"/>
                  </p:cNvSpPr>
                  <p:nvPr/>
                </p:nvSpPr>
                <p:spPr bwMode="auto">
                  <a:xfrm>
                    <a:off x="95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0" name="Group 466"/>
                <p:cNvGrpSpPr>
                  <a:grpSpLocks/>
                </p:cNvGrpSpPr>
                <p:nvPr/>
              </p:nvGrpSpPr>
              <p:grpSpPr bwMode="auto">
                <a:xfrm>
                  <a:off x="1190" y="0"/>
                  <a:ext cx="238" cy="403"/>
                  <a:chOff x="1190" y="0"/>
                  <a:chExt cx="238" cy="403"/>
                </a:xfrm>
              </p:grpSpPr>
              <p:sp>
                <p:nvSpPr>
                  <p:cNvPr id="22853" name="Rectangle 350"/>
                  <p:cNvSpPr>
                    <a:spLocks noChangeArrowheads="1"/>
                  </p:cNvSpPr>
                  <p:nvPr/>
                </p:nvSpPr>
                <p:spPr bwMode="auto">
                  <a:xfrm>
                    <a:off x="121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p:txBody>
              </p:sp>
              <p:sp>
                <p:nvSpPr>
                  <p:cNvPr id="22854" name="Rectangle 465"/>
                  <p:cNvSpPr>
                    <a:spLocks noChangeArrowheads="1"/>
                  </p:cNvSpPr>
                  <p:nvPr/>
                </p:nvSpPr>
                <p:spPr bwMode="auto">
                  <a:xfrm>
                    <a:off x="119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1" name="Group 468"/>
                <p:cNvGrpSpPr>
                  <a:grpSpLocks/>
                </p:cNvGrpSpPr>
                <p:nvPr/>
              </p:nvGrpSpPr>
              <p:grpSpPr bwMode="auto">
                <a:xfrm>
                  <a:off x="1428" y="0"/>
                  <a:ext cx="238" cy="403"/>
                  <a:chOff x="1428" y="0"/>
                  <a:chExt cx="238" cy="403"/>
                </a:xfrm>
              </p:grpSpPr>
              <p:sp>
                <p:nvSpPr>
                  <p:cNvPr id="22851" name="Rectangle 351"/>
                  <p:cNvSpPr>
                    <a:spLocks noChangeArrowheads="1"/>
                  </p:cNvSpPr>
                  <p:nvPr/>
                </p:nvSpPr>
                <p:spPr bwMode="auto">
                  <a:xfrm>
                    <a:off x="145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52" name="Rectangle 467"/>
                  <p:cNvSpPr>
                    <a:spLocks noChangeArrowheads="1"/>
                  </p:cNvSpPr>
                  <p:nvPr/>
                </p:nvSpPr>
                <p:spPr bwMode="auto">
                  <a:xfrm>
                    <a:off x="142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2" name="Group 470"/>
                <p:cNvGrpSpPr>
                  <a:grpSpLocks/>
                </p:cNvGrpSpPr>
                <p:nvPr/>
              </p:nvGrpSpPr>
              <p:grpSpPr bwMode="auto">
                <a:xfrm>
                  <a:off x="1666" y="0"/>
                  <a:ext cx="238" cy="403"/>
                  <a:chOff x="1666" y="0"/>
                  <a:chExt cx="238" cy="403"/>
                </a:xfrm>
              </p:grpSpPr>
              <p:sp>
                <p:nvSpPr>
                  <p:cNvPr id="22849" name="Rectangle 352"/>
                  <p:cNvSpPr>
                    <a:spLocks noChangeArrowheads="1"/>
                  </p:cNvSpPr>
                  <p:nvPr/>
                </p:nvSpPr>
                <p:spPr bwMode="auto">
                  <a:xfrm>
                    <a:off x="169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50" name="Rectangle 469"/>
                  <p:cNvSpPr>
                    <a:spLocks noChangeArrowheads="1"/>
                  </p:cNvSpPr>
                  <p:nvPr/>
                </p:nvSpPr>
                <p:spPr bwMode="auto">
                  <a:xfrm>
                    <a:off x="166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3" name="Group 472"/>
                <p:cNvGrpSpPr>
                  <a:grpSpLocks/>
                </p:cNvGrpSpPr>
                <p:nvPr/>
              </p:nvGrpSpPr>
              <p:grpSpPr bwMode="auto">
                <a:xfrm>
                  <a:off x="1904" y="0"/>
                  <a:ext cx="238" cy="403"/>
                  <a:chOff x="1904" y="0"/>
                  <a:chExt cx="238" cy="403"/>
                </a:xfrm>
              </p:grpSpPr>
              <p:sp>
                <p:nvSpPr>
                  <p:cNvPr id="22847" name="Rectangle 353"/>
                  <p:cNvSpPr>
                    <a:spLocks noChangeArrowheads="1"/>
                  </p:cNvSpPr>
                  <p:nvPr/>
                </p:nvSpPr>
                <p:spPr bwMode="auto">
                  <a:xfrm>
                    <a:off x="193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48" name="Rectangle 471"/>
                  <p:cNvSpPr>
                    <a:spLocks noChangeArrowheads="1"/>
                  </p:cNvSpPr>
                  <p:nvPr/>
                </p:nvSpPr>
                <p:spPr bwMode="auto">
                  <a:xfrm>
                    <a:off x="190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4" name="Group 474"/>
                <p:cNvGrpSpPr>
                  <a:grpSpLocks/>
                </p:cNvGrpSpPr>
                <p:nvPr/>
              </p:nvGrpSpPr>
              <p:grpSpPr bwMode="auto">
                <a:xfrm>
                  <a:off x="2142" y="0"/>
                  <a:ext cx="238" cy="403"/>
                  <a:chOff x="2142" y="0"/>
                  <a:chExt cx="238" cy="403"/>
                </a:xfrm>
              </p:grpSpPr>
              <p:sp>
                <p:nvSpPr>
                  <p:cNvPr id="22845" name="Rectangle 354"/>
                  <p:cNvSpPr>
                    <a:spLocks noChangeArrowheads="1"/>
                  </p:cNvSpPr>
                  <p:nvPr/>
                </p:nvSpPr>
                <p:spPr bwMode="auto">
                  <a:xfrm>
                    <a:off x="217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46" name="Rectangle 473"/>
                  <p:cNvSpPr>
                    <a:spLocks noChangeArrowheads="1"/>
                  </p:cNvSpPr>
                  <p:nvPr/>
                </p:nvSpPr>
                <p:spPr bwMode="auto">
                  <a:xfrm>
                    <a:off x="214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5" name="Group 476"/>
                <p:cNvGrpSpPr>
                  <a:grpSpLocks/>
                </p:cNvGrpSpPr>
                <p:nvPr/>
              </p:nvGrpSpPr>
              <p:grpSpPr bwMode="auto">
                <a:xfrm>
                  <a:off x="0" y="403"/>
                  <a:ext cx="238" cy="403"/>
                  <a:chOff x="0" y="403"/>
                  <a:chExt cx="238" cy="403"/>
                </a:xfrm>
              </p:grpSpPr>
              <p:sp>
                <p:nvSpPr>
                  <p:cNvPr id="22843" name="Rectangle 355"/>
                  <p:cNvSpPr>
                    <a:spLocks noChangeArrowheads="1"/>
                  </p:cNvSpPr>
                  <p:nvPr/>
                </p:nvSpPr>
                <p:spPr bwMode="auto">
                  <a:xfrm>
                    <a:off x="2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44" name="Rectangle 475"/>
                  <p:cNvSpPr>
                    <a:spLocks noChangeArrowheads="1"/>
                  </p:cNvSpPr>
                  <p:nvPr/>
                </p:nvSpPr>
                <p:spPr bwMode="auto">
                  <a:xfrm>
                    <a:off x="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6" name="Group 478"/>
                <p:cNvGrpSpPr>
                  <a:grpSpLocks/>
                </p:cNvGrpSpPr>
                <p:nvPr/>
              </p:nvGrpSpPr>
              <p:grpSpPr bwMode="auto">
                <a:xfrm>
                  <a:off x="238" y="403"/>
                  <a:ext cx="238" cy="403"/>
                  <a:chOff x="238" y="403"/>
                  <a:chExt cx="238" cy="403"/>
                </a:xfrm>
              </p:grpSpPr>
              <p:sp>
                <p:nvSpPr>
                  <p:cNvPr id="22841" name="Rectangle 356"/>
                  <p:cNvSpPr>
                    <a:spLocks noChangeArrowheads="1"/>
                  </p:cNvSpPr>
                  <p:nvPr/>
                </p:nvSpPr>
                <p:spPr bwMode="auto">
                  <a:xfrm>
                    <a:off x="26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42" name="Rectangle 477"/>
                  <p:cNvSpPr>
                    <a:spLocks noChangeArrowheads="1"/>
                  </p:cNvSpPr>
                  <p:nvPr/>
                </p:nvSpPr>
                <p:spPr bwMode="auto">
                  <a:xfrm>
                    <a:off x="23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7" name="Group 480"/>
                <p:cNvGrpSpPr>
                  <a:grpSpLocks/>
                </p:cNvGrpSpPr>
                <p:nvPr/>
              </p:nvGrpSpPr>
              <p:grpSpPr bwMode="auto">
                <a:xfrm>
                  <a:off x="476" y="403"/>
                  <a:ext cx="238" cy="403"/>
                  <a:chOff x="476" y="403"/>
                  <a:chExt cx="238" cy="403"/>
                </a:xfrm>
              </p:grpSpPr>
              <p:sp>
                <p:nvSpPr>
                  <p:cNvPr id="22839" name="Rectangle 357"/>
                  <p:cNvSpPr>
                    <a:spLocks noChangeArrowheads="1"/>
                  </p:cNvSpPr>
                  <p:nvPr/>
                </p:nvSpPr>
                <p:spPr bwMode="auto">
                  <a:xfrm>
                    <a:off x="50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40" name="Rectangle 479"/>
                  <p:cNvSpPr>
                    <a:spLocks noChangeArrowheads="1"/>
                  </p:cNvSpPr>
                  <p:nvPr/>
                </p:nvSpPr>
                <p:spPr bwMode="auto">
                  <a:xfrm>
                    <a:off x="47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8" name="Group 482"/>
                <p:cNvGrpSpPr>
                  <a:grpSpLocks/>
                </p:cNvGrpSpPr>
                <p:nvPr/>
              </p:nvGrpSpPr>
              <p:grpSpPr bwMode="auto">
                <a:xfrm>
                  <a:off x="714" y="403"/>
                  <a:ext cx="238" cy="403"/>
                  <a:chOff x="714" y="403"/>
                  <a:chExt cx="238" cy="403"/>
                </a:xfrm>
              </p:grpSpPr>
              <p:sp>
                <p:nvSpPr>
                  <p:cNvPr id="22837" name="Rectangle 358"/>
                  <p:cNvSpPr>
                    <a:spLocks noChangeArrowheads="1"/>
                  </p:cNvSpPr>
                  <p:nvPr/>
                </p:nvSpPr>
                <p:spPr bwMode="auto">
                  <a:xfrm>
                    <a:off x="74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38" name="Rectangle 481"/>
                  <p:cNvSpPr>
                    <a:spLocks noChangeArrowheads="1"/>
                  </p:cNvSpPr>
                  <p:nvPr/>
                </p:nvSpPr>
                <p:spPr bwMode="auto">
                  <a:xfrm>
                    <a:off x="71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49" name="Group 484"/>
                <p:cNvGrpSpPr>
                  <a:grpSpLocks/>
                </p:cNvGrpSpPr>
                <p:nvPr/>
              </p:nvGrpSpPr>
              <p:grpSpPr bwMode="auto">
                <a:xfrm>
                  <a:off x="952" y="403"/>
                  <a:ext cx="238" cy="403"/>
                  <a:chOff x="952" y="403"/>
                  <a:chExt cx="238" cy="403"/>
                </a:xfrm>
              </p:grpSpPr>
              <p:sp>
                <p:nvSpPr>
                  <p:cNvPr id="22835" name="Rectangle 359"/>
                  <p:cNvSpPr>
                    <a:spLocks noChangeArrowheads="1"/>
                  </p:cNvSpPr>
                  <p:nvPr/>
                </p:nvSpPr>
                <p:spPr bwMode="auto">
                  <a:xfrm>
                    <a:off x="98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36" name="Rectangle 483"/>
                  <p:cNvSpPr>
                    <a:spLocks noChangeArrowheads="1"/>
                  </p:cNvSpPr>
                  <p:nvPr/>
                </p:nvSpPr>
                <p:spPr bwMode="auto">
                  <a:xfrm>
                    <a:off x="95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0" name="Group 486"/>
                <p:cNvGrpSpPr>
                  <a:grpSpLocks/>
                </p:cNvGrpSpPr>
                <p:nvPr/>
              </p:nvGrpSpPr>
              <p:grpSpPr bwMode="auto">
                <a:xfrm>
                  <a:off x="1190" y="403"/>
                  <a:ext cx="238" cy="403"/>
                  <a:chOff x="1190" y="403"/>
                  <a:chExt cx="238" cy="403"/>
                </a:xfrm>
              </p:grpSpPr>
              <p:sp>
                <p:nvSpPr>
                  <p:cNvPr id="22833" name="Rectangle 360"/>
                  <p:cNvSpPr>
                    <a:spLocks noChangeArrowheads="1"/>
                  </p:cNvSpPr>
                  <p:nvPr/>
                </p:nvSpPr>
                <p:spPr bwMode="auto">
                  <a:xfrm>
                    <a:off x="121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34" name="Rectangle 485"/>
                  <p:cNvSpPr>
                    <a:spLocks noChangeArrowheads="1"/>
                  </p:cNvSpPr>
                  <p:nvPr/>
                </p:nvSpPr>
                <p:spPr bwMode="auto">
                  <a:xfrm>
                    <a:off x="119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1" name="Group 488"/>
                <p:cNvGrpSpPr>
                  <a:grpSpLocks/>
                </p:cNvGrpSpPr>
                <p:nvPr/>
              </p:nvGrpSpPr>
              <p:grpSpPr bwMode="auto">
                <a:xfrm>
                  <a:off x="1428" y="403"/>
                  <a:ext cx="238" cy="403"/>
                  <a:chOff x="1428" y="403"/>
                  <a:chExt cx="238" cy="403"/>
                </a:xfrm>
              </p:grpSpPr>
              <p:sp>
                <p:nvSpPr>
                  <p:cNvPr id="22831" name="Rectangle 361"/>
                  <p:cNvSpPr>
                    <a:spLocks noChangeArrowheads="1"/>
                  </p:cNvSpPr>
                  <p:nvPr/>
                </p:nvSpPr>
                <p:spPr bwMode="auto">
                  <a:xfrm>
                    <a:off x="145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32" name="Rectangle 487"/>
                  <p:cNvSpPr>
                    <a:spLocks noChangeArrowheads="1"/>
                  </p:cNvSpPr>
                  <p:nvPr/>
                </p:nvSpPr>
                <p:spPr bwMode="auto">
                  <a:xfrm>
                    <a:off x="142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2" name="Group 490"/>
                <p:cNvGrpSpPr>
                  <a:grpSpLocks/>
                </p:cNvGrpSpPr>
                <p:nvPr/>
              </p:nvGrpSpPr>
              <p:grpSpPr bwMode="auto">
                <a:xfrm>
                  <a:off x="1666" y="403"/>
                  <a:ext cx="238" cy="403"/>
                  <a:chOff x="1666" y="403"/>
                  <a:chExt cx="238" cy="403"/>
                </a:xfrm>
              </p:grpSpPr>
              <p:sp>
                <p:nvSpPr>
                  <p:cNvPr id="22829" name="Rectangle 362"/>
                  <p:cNvSpPr>
                    <a:spLocks noChangeArrowheads="1"/>
                  </p:cNvSpPr>
                  <p:nvPr/>
                </p:nvSpPr>
                <p:spPr bwMode="auto">
                  <a:xfrm>
                    <a:off x="169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22830" name="Rectangle 489"/>
                  <p:cNvSpPr>
                    <a:spLocks noChangeArrowheads="1"/>
                  </p:cNvSpPr>
                  <p:nvPr/>
                </p:nvSpPr>
                <p:spPr bwMode="auto">
                  <a:xfrm>
                    <a:off x="166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3" name="Group 492"/>
                <p:cNvGrpSpPr>
                  <a:grpSpLocks/>
                </p:cNvGrpSpPr>
                <p:nvPr/>
              </p:nvGrpSpPr>
              <p:grpSpPr bwMode="auto">
                <a:xfrm>
                  <a:off x="1904" y="403"/>
                  <a:ext cx="238" cy="403"/>
                  <a:chOff x="1904" y="403"/>
                  <a:chExt cx="238" cy="403"/>
                </a:xfrm>
              </p:grpSpPr>
              <p:sp>
                <p:nvSpPr>
                  <p:cNvPr id="22827" name="Rectangle 363"/>
                  <p:cNvSpPr>
                    <a:spLocks noChangeArrowheads="1"/>
                  </p:cNvSpPr>
                  <p:nvPr/>
                </p:nvSpPr>
                <p:spPr bwMode="auto">
                  <a:xfrm>
                    <a:off x="193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28" name="Rectangle 491"/>
                  <p:cNvSpPr>
                    <a:spLocks noChangeArrowheads="1"/>
                  </p:cNvSpPr>
                  <p:nvPr/>
                </p:nvSpPr>
                <p:spPr bwMode="auto">
                  <a:xfrm>
                    <a:off x="190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4" name="Group 494"/>
                <p:cNvGrpSpPr>
                  <a:grpSpLocks/>
                </p:cNvGrpSpPr>
                <p:nvPr/>
              </p:nvGrpSpPr>
              <p:grpSpPr bwMode="auto">
                <a:xfrm>
                  <a:off x="2142" y="403"/>
                  <a:ext cx="238" cy="403"/>
                  <a:chOff x="2142" y="403"/>
                  <a:chExt cx="238" cy="403"/>
                </a:xfrm>
              </p:grpSpPr>
              <p:sp>
                <p:nvSpPr>
                  <p:cNvPr id="22825" name="Rectangle 364"/>
                  <p:cNvSpPr>
                    <a:spLocks noChangeArrowheads="1"/>
                  </p:cNvSpPr>
                  <p:nvPr/>
                </p:nvSpPr>
                <p:spPr bwMode="auto">
                  <a:xfrm>
                    <a:off x="217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26" name="Rectangle 493"/>
                  <p:cNvSpPr>
                    <a:spLocks noChangeArrowheads="1"/>
                  </p:cNvSpPr>
                  <p:nvPr/>
                </p:nvSpPr>
                <p:spPr bwMode="auto">
                  <a:xfrm>
                    <a:off x="214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5" name="Group 496"/>
                <p:cNvGrpSpPr>
                  <a:grpSpLocks/>
                </p:cNvGrpSpPr>
                <p:nvPr/>
              </p:nvGrpSpPr>
              <p:grpSpPr bwMode="auto">
                <a:xfrm>
                  <a:off x="0" y="806"/>
                  <a:ext cx="238" cy="403"/>
                  <a:chOff x="0" y="806"/>
                  <a:chExt cx="238" cy="403"/>
                </a:xfrm>
              </p:grpSpPr>
              <p:sp>
                <p:nvSpPr>
                  <p:cNvPr id="22823" name="Rectangle 365"/>
                  <p:cNvSpPr>
                    <a:spLocks noChangeArrowheads="1"/>
                  </p:cNvSpPr>
                  <p:nvPr/>
                </p:nvSpPr>
                <p:spPr bwMode="auto">
                  <a:xfrm>
                    <a:off x="2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24" name="Rectangle 495"/>
                  <p:cNvSpPr>
                    <a:spLocks noChangeArrowheads="1"/>
                  </p:cNvSpPr>
                  <p:nvPr/>
                </p:nvSpPr>
                <p:spPr bwMode="auto">
                  <a:xfrm>
                    <a:off x="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6" name="Group 498"/>
                <p:cNvGrpSpPr>
                  <a:grpSpLocks/>
                </p:cNvGrpSpPr>
                <p:nvPr/>
              </p:nvGrpSpPr>
              <p:grpSpPr bwMode="auto">
                <a:xfrm>
                  <a:off x="238" y="806"/>
                  <a:ext cx="238" cy="403"/>
                  <a:chOff x="238" y="806"/>
                  <a:chExt cx="238" cy="403"/>
                </a:xfrm>
              </p:grpSpPr>
              <p:sp>
                <p:nvSpPr>
                  <p:cNvPr id="22821" name="Rectangle 366"/>
                  <p:cNvSpPr>
                    <a:spLocks noChangeArrowheads="1"/>
                  </p:cNvSpPr>
                  <p:nvPr/>
                </p:nvSpPr>
                <p:spPr bwMode="auto">
                  <a:xfrm>
                    <a:off x="26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22" name="Rectangle 497"/>
                  <p:cNvSpPr>
                    <a:spLocks noChangeArrowheads="1"/>
                  </p:cNvSpPr>
                  <p:nvPr/>
                </p:nvSpPr>
                <p:spPr bwMode="auto">
                  <a:xfrm>
                    <a:off x="23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7" name="Group 500"/>
                <p:cNvGrpSpPr>
                  <a:grpSpLocks/>
                </p:cNvGrpSpPr>
                <p:nvPr/>
              </p:nvGrpSpPr>
              <p:grpSpPr bwMode="auto">
                <a:xfrm>
                  <a:off x="476" y="806"/>
                  <a:ext cx="238" cy="403"/>
                  <a:chOff x="476" y="806"/>
                  <a:chExt cx="238" cy="403"/>
                </a:xfrm>
              </p:grpSpPr>
              <p:sp>
                <p:nvSpPr>
                  <p:cNvPr id="22819" name="Rectangle 367"/>
                  <p:cNvSpPr>
                    <a:spLocks noChangeArrowheads="1"/>
                  </p:cNvSpPr>
                  <p:nvPr/>
                </p:nvSpPr>
                <p:spPr bwMode="auto">
                  <a:xfrm>
                    <a:off x="50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20" name="Rectangle 499"/>
                  <p:cNvSpPr>
                    <a:spLocks noChangeArrowheads="1"/>
                  </p:cNvSpPr>
                  <p:nvPr/>
                </p:nvSpPr>
                <p:spPr bwMode="auto">
                  <a:xfrm>
                    <a:off x="47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8" name="Group 502"/>
                <p:cNvGrpSpPr>
                  <a:grpSpLocks/>
                </p:cNvGrpSpPr>
                <p:nvPr/>
              </p:nvGrpSpPr>
              <p:grpSpPr bwMode="auto">
                <a:xfrm>
                  <a:off x="714" y="806"/>
                  <a:ext cx="238" cy="403"/>
                  <a:chOff x="714" y="806"/>
                  <a:chExt cx="238" cy="403"/>
                </a:xfrm>
              </p:grpSpPr>
              <p:sp>
                <p:nvSpPr>
                  <p:cNvPr id="22817" name="Rectangle 368"/>
                  <p:cNvSpPr>
                    <a:spLocks noChangeArrowheads="1"/>
                  </p:cNvSpPr>
                  <p:nvPr/>
                </p:nvSpPr>
                <p:spPr bwMode="auto">
                  <a:xfrm>
                    <a:off x="74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18" name="Rectangle 501"/>
                  <p:cNvSpPr>
                    <a:spLocks noChangeArrowheads="1"/>
                  </p:cNvSpPr>
                  <p:nvPr/>
                </p:nvSpPr>
                <p:spPr bwMode="auto">
                  <a:xfrm>
                    <a:off x="71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59" name="Group 504"/>
                <p:cNvGrpSpPr>
                  <a:grpSpLocks/>
                </p:cNvGrpSpPr>
                <p:nvPr/>
              </p:nvGrpSpPr>
              <p:grpSpPr bwMode="auto">
                <a:xfrm>
                  <a:off x="952" y="806"/>
                  <a:ext cx="238" cy="403"/>
                  <a:chOff x="952" y="806"/>
                  <a:chExt cx="238" cy="403"/>
                </a:xfrm>
              </p:grpSpPr>
              <p:sp>
                <p:nvSpPr>
                  <p:cNvPr id="22815" name="Rectangle 369"/>
                  <p:cNvSpPr>
                    <a:spLocks noChangeArrowheads="1"/>
                  </p:cNvSpPr>
                  <p:nvPr/>
                </p:nvSpPr>
                <p:spPr bwMode="auto">
                  <a:xfrm>
                    <a:off x="98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16" name="Rectangle 503"/>
                  <p:cNvSpPr>
                    <a:spLocks noChangeArrowheads="1"/>
                  </p:cNvSpPr>
                  <p:nvPr/>
                </p:nvSpPr>
                <p:spPr bwMode="auto">
                  <a:xfrm>
                    <a:off x="95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0" name="Group 506"/>
                <p:cNvGrpSpPr>
                  <a:grpSpLocks/>
                </p:cNvGrpSpPr>
                <p:nvPr/>
              </p:nvGrpSpPr>
              <p:grpSpPr bwMode="auto">
                <a:xfrm>
                  <a:off x="1190" y="806"/>
                  <a:ext cx="238" cy="403"/>
                  <a:chOff x="1190" y="806"/>
                  <a:chExt cx="238" cy="403"/>
                </a:xfrm>
              </p:grpSpPr>
              <p:sp>
                <p:nvSpPr>
                  <p:cNvPr id="22813" name="Rectangle 370"/>
                  <p:cNvSpPr>
                    <a:spLocks noChangeArrowheads="1"/>
                  </p:cNvSpPr>
                  <p:nvPr/>
                </p:nvSpPr>
                <p:spPr bwMode="auto">
                  <a:xfrm>
                    <a:off x="121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14" name="Rectangle 505"/>
                  <p:cNvSpPr>
                    <a:spLocks noChangeArrowheads="1"/>
                  </p:cNvSpPr>
                  <p:nvPr/>
                </p:nvSpPr>
                <p:spPr bwMode="auto">
                  <a:xfrm>
                    <a:off x="119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1" name="Group 508"/>
                <p:cNvGrpSpPr>
                  <a:grpSpLocks/>
                </p:cNvGrpSpPr>
                <p:nvPr/>
              </p:nvGrpSpPr>
              <p:grpSpPr bwMode="auto">
                <a:xfrm>
                  <a:off x="1428" y="806"/>
                  <a:ext cx="238" cy="403"/>
                  <a:chOff x="1428" y="806"/>
                  <a:chExt cx="238" cy="403"/>
                </a:xfrm>
              </p:grpSpPr>
              <p:sp>
                <p:nvSpPr>
                  <p:cNvPr id="22811" name="Rectangle 371"/>
                  <p:cNvSpPr>
                    <a:spLocks noChangeArrowheads="1"/>
                  </p:cNvSpPr>
                  <p:nvPr/>
                </p:nvSpPr>
                <p:spPr bwMode="auto">
                  <a:xfrm>
                    <a:off x="145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22812" name="Rectangle 507"/>
                  <p:cNvSpPr>
                    <a:spLocks noChangeArrowheads="1"/>
                  </p:cNvSpPr>
                  <p:nvPr/>
                </p:nvSpPr>
                <p:spPr bwMode="auto">
                  <a:xfrm>
                    <a:off x="142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2" name="Group 510"/>
                <p:cNvGrpSpPr>
                  <a:grpSpLocks/>
                </p:cNvGrpSpPr>
                <p:nvPr/>
              </p:nvGrpSpPr>
              <p:grpSpPr bwMode="auto">
                <a:xfrm>
                  <a:off x="1666" y="806"/>
                  <a:ext cx="238" cy="403"/>
                  <a:chOff x="1666" y="806"/>
                  <a:chExt cx="238" cy="403"/>
                </a:xfrm>
              </p:grpSpPr>
              <p:sp>
                <p:nvSpPr>
                  <p:cNvPr id="22809" name="Rectangle 372"/>
                  <p:cNvSpPr>
                    <a:spLocks noChangeArrowheads="1"/>
                  </p:cNvSpPr>
                  <p:nvPr/>
                </p:nvSpPr>
                <p:spPr bwMode="auto">
                  <a:xfrm>
                    <a:off x="169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10" name="Rectangle 509"/>
                  <p:cNvSpPr>
                    <a:spLocks noChangeArrowheads="1"/>
                  </p:cNvSpPr>
                  <p:nvPr/>
                </p:nvSpPr>
                <p:spPr bwMode="auto">
                  <a:xfrm>
                    <a:off x="166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3" name="Group 512"/>
                <p:cNvGrpSpPr>
                  <a:grpSpLocks/>
                </p:cNvGrpSpPr>
                <p:nvPr/>
              </p:nvGrpSpPr>
              <p:grpSpPr bwMode="auto">
                <a:xfrm>
                  <a:off x="1904" y="806"/>
                  <a:ext cx="238" cy="403"/>
                  <a:chOff x="1904" y="806"/>
                  <a:chExt cx="238" cy="403"/>
                </a:xfrm>
              </p:grpSpPr>
              <p:sp>
                <p:nvSpPr>
                  <p:cNvPr id="22807" name="Rectangle 373"/>
                  <p:cNvSpPr>
                    <a:spLocks noChangeArrowheads="1"/>
                  </p:cNvSpPr>
                  <p:nvPr/>
                </p:nvSpPr>
                <p:spPr bwMode="auto">
                  <a:xfrm>
                    <a:off x="193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08" name="Rectangle 511"/>
                  <p:cNvSpPr>
                    <a:spLocks noChangeArrowheads="1"/>
                  </p:cNvSpPr>
                  <p:nvPr/>
                </p:nvSpPr>
                <p:spPr bwMode="auto">
                  <a:xfrm>
                    <a:off x="190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4" name="Group 514"/>
                <p:cNvGrpSpPr>
                  <a:grpSpLocks/>
                </p:cNvGrpSpPr>
                <p:nvPr/>
              </p:nvGrpSpPr>
              <p:grpSpPr bwMode="auto">
                <a:xfrm>
                  <a:off x="2142" y="806"/>
                  <a:ext cx="238" cy="403"/>
                  <a:chOff x="2142" y="806"/>
                  <a:chExt cx="238" cy="403"/>
                </a:xfrm>
              </p:grpSpPr>
              <p:sp>
                <p:nvSpPr>
                  <p:cNvPr id="22805" name="Rectangle 374"/>
                  <p:cNvSpPr>
                    <a:spLocks noChangeArrowheads="1"/>
                  </p:cNvSpPr>
                  <p:nvPr/>
                </p:nvSpPr>
                <p:spPr bwMode="auto">
                  <a:xfrm>
                    <a:off x="217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22806" name="Rectangle 513"/>
                  <p:cNvSpPr>
                    <a:spLocks noChangeArrowheads="1"/>
                  </p:cNvSpPr>
                  <p:nvPr/>
                </p:nvSpPr>
                <p:spPr bwMode="auto">
                  <a:xfrm>
                    <a:off x="214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5" name="Group 516"/>
                <p:cNvGrpSpPr>
                  <a:grpSpLocks/>
                </p:cNvGrpSpPr>
                <p:nvPr/>
              </p:nvGrpSpPr>
              <p:grpSpPr bwMode="auto">
                <a:xfrm>
                  <a:off x="0" y="1209"/>
                  <a:ext cx="238" cy="403"/>
                  <a:chOff x="0" y="1209"/>
                  <a:chExt cx="238" cy="403"/>
                </a:xfrm>
              </p:grpSpPr>
              <p:sp>
                <p:nvSpPr>
                  <p:cNvPr id="22803" name="Rectangle 375"/>
                  <p:cNvSpPr>
                    <a:spLocks noChangeArrowheads="1"/>
                  </p:cNvSpPr>
                  <p:nvPr/>
                </p:nvSpPr>
                <p:spPr bwMode="auto">
                  <a:xfrm>
                    <a:off x="2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04" name="Rectangle 515"/>
                  <p:cNvSpPr>
                    <a:spLocks noChangeArrowheads="1"/>
                  </p:cNvSpPr>
                  <p:nvPr/>
                </p:nvSpPr>
                <p:spPr bwMode="auto">
                  <a:xfrm>
                    <a:off x="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6" name="Group 518"/>
                <p:cNvGrpSpPr>
                  <a:grpSpLocks/>
                </p:cNvGrpSpPr>
                <p:nvPr/>
              </p:nvGrpSpPr>
              <p:grpSpPr bwMode="auto">
                <a:xfrm>
                  <a:off x="238" y="1209"/>
                  <a:ext cx="238" cy="403"/>
                  <a:chOff x="238" y="1209"/>
                  <a:chExt cx="238" cy="403"/>
                </a:xfrm>
              </p:grpSpPr>
              <p:sp>
                <p:nvSpPr>
                  <p:cNvPr id="22801" name="Rectangle 376"/>
                  <p:cNvSpPr>
                    <a:spLocks noChangeArrowheads="1"/>
                  </p:cNvSpPr>
                  <p:nvPr/>
                </p:nvSpPr>
                <p:spPr bwMode="auto">
                  <a:xfrm>
                    <a:off x="26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02" name="Rectangle 517"/>
                  <p:cNvSpPr>
                    <a:spLocks noChangeArrowheads="1"/>
                  </p:cNvSpPr>
                  <p:nvPr/>
                </p:nvSpPr>
                <p:spPr bwMode="auto">
                  <a:xfrm>
                    <a:off x="23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7" name="Group 520"/>
                <p:cNvGrpSpPr>
                  <a:grpSpLocks/>
                </p:cNvGrpSpPr>
                <p:nvPr/>
              </p:nvGrpSpPr>
              <p:grpSpPr bwMode="auto">
                <a:xfrm>
                  <a:off x="476" y="1209"/>
                  <a:ext cx="238" cy="403"/>
                  <a:chOff x="476" y="1209"/>
                  <a:chExt cx="238" cy="403"/>
                </a:xfrm>
              </p:grpSpPr>
              <p:sp>
                <p:nvSpPr>
                  <p:cNvPr id="22799" name="Rectangle 377"/>
                  <p:cNvSpPr>
                    <a:spLocks noChangeArrowheads="1"/>
                  </p:cNvSpPr>
                  <p:nvPr/>
                </p:nvSpPr>
                <p:spPr bwMode="auto">
                  <a:xfrm>
                    <a:off x="50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800" name="Rectangle 519"/>
                  <p:cNvSpPr>
                    <a:spLocks noChangeArrowheads="1"/>
                  </p:cNvSpPr>
                  <p:nvPr/>
                </p:nvSpPr>
                <p:spPr bwMode="auto">
                  <a:xfrm>
                    <a:off x="47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8" name="Group 522"/>
                <p:cNvGrpSpPr>
                  <a:grpSpLocks/>
                </p:cNvGrpSpPr>
                <p:nvPr/>
              </p:nvGrpSpPr>
              <p:grpSpPr bwMode="auto">
                <a:xfrm>
                  <a:off x="714" y="1209"/>
                  <a:ext cx="238" cy="403"/>
                  <a:chOff x="714" y="1209"/>
                  <a:chExt cx="238" cy="403"/>
                </a:xfrm>
              </p:grpSpPr>
              <p:sp>
                <p:nvSpPr>
                  <p:cNvPr id="22797" name="Rectangle 378"/>
                  <p:cNvSpPr>
                    <a:spLocks noChangeArrowheads="1"/>
                  </p:cNvSpPr>
                  <p:nvPr/>
                </p:nvSpPr>
                <p:spPr bwMode="auto">
                  <a:xfrm>
                    <a:off x="74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98" name="Rectangle 521"/>
                  <p:cNvSpPr>
                    <a:spLocks noChangeArrowheads="1"/>
                  </p:cNvSpPr>
                  <p:nvPr/>
                </p:nvSpPr>
                <p:spPr bwMode="auto">
                  <a:xfrm>
                    <a:off x="71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69" name="Group 524"/>
                <p:cNvGrpSpPr>
                  <a:grpSpLocks/>
                </p:cNvGrpSpPr>
                <p:nvPr/>
              </p:nvGrpSpPr>
              <p:grpSpPr bwMode="auto">
                <a:xfrm>
                  <a:off x="952" y="1209"/>
                  <a:ext cx="238" cy="403"/>
                  <a:chOff x="952" y="1209"/>
                  <a:chExt cx="238" cy="403"/>
                </a:xfrm>
              </p:grpSpPr>
              <p:sp>
                <p:nvSpPr>
                  <p:cNvPr id="22795" name="Rectangle 379"/>
                  <p:cNvSpPr>
                    <a:spLocks noChangeArrowheads="1"/>
                  </p:cNvSpPr>
                  <p:nvPr/>
                </p:nvSpPr>
                <p:spPr bwMode="auto">
                  <a:xfrm>
                    <a:off x="98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96" name="Rectangle 523"/>
                  <p:cNvSpPr>
                    <a:spLocks noChangeArrowheads="1"/>
                  </p:cNvSpPr>
                  <p:nvPr/>
                </p:nvSpPr>
                <p:spPr bwMode="auto">
                  <a:xfrm>
                    <a:off x="95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0" name="Group 526"/>
                <p:cNvGrpSpPr>
                  <a:grpSpLocks/>
                </p:cNvGrpSpPr>
                <p:nvPr/>
              </p:nvGrpSpPr>
              <p:grpSpPr bwMode="auto">
                <a:xfrm>
                  <a:off x="1190" y="1209"/>
                  <a:ext cx="238" cy="403"/>
                  <a:chOff x="1190" y="1209"/>
                  <a:chExt cx="238" cy="403"/>
                </a:xfrm>
              </p:grpSpPr>
              <p:sp>
                <p:nvSpPr>
                  <p:cNvPr id="22793" name="Rectangle 380"/>
                  <p:cNvSpPr>
                    <a:spLocks noChangeArrowheads="1"/>
                  </p:cNvSpPr>
                  <p:nvPr/>
                </p:nvSpPr>
                <p:spPr bwMode="auto">
                  <a:xfrm>
                    <a:off x="121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94" name="Rectangle 525"/>
                  <p:cNvSpPr>
                    <a:spLocks noChangeArrowheads="1"/>
                  </p:cNvSpPr>
                  <p:nvPr/>
                </p:nvSpPr>
                <p:spPr bwMode="auto">
                  <a:xfrm>
                    <a:off x="119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1" name="Group 528"/>
                <p:cNvGrpSpPr>
                  <a:grpSpLocks/>
                </p:cNvGrpSpPr>
                <p:nvPr/>
              </p:nvGrpSpPr>
              <p:grpSpPr bwMode="auto">
                <a:xfrm>
                  <a:off x="1428" y="1209"/>
                  <a:ext cx="238" cy="403"/>
                  <a:chOff x="1428" y="1209"/>
                  <a:chExt cx="238" cy="403"/>
                </a:xfrm>
              </p:grpSpPr>
              <p:sp>
                <p:nvSpPr>
                  <p:cNvPr id="22791" name="Rectangle 381"/>
                  <p:cNvSpPr>
                    <a:spLocks noChangeArrowheads="1"/>
                  </p:cNvSpPr>
                  <p:nvPr/>
                </p:nvSpPr>
                <p:spPr bwMode="auto">
                  <a:xfrm>
                    <a:off x="145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92" name="Rectangle 527"/>
                  <p:cNvSpPr>
                    <a:spLocks noChangeArrowheads="1"/>
                  </p:cNvSpPr>
                  <p:nvPr/>
                </p:nvSpPr>
                <p:spPr bwMode="auto">
                  <a:xfrm>
                    <a:off x="142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2" name="Group 530"/>
                <p:cNvGrpSpPr>
                  <a:grpSpLocks/>
                </p:cNvGrpSpPr>
                <p:nvPr/>
              </p:nvGrpSpPr>
              <p:grpSpPr bwMode="auto">
                <a:xfrm>
                  <a:off x="1666" y="1209"/>
                  <a:ext cx="238" cy="403"/>
                  <a:chOff x="1666" y="1209"/>
                  <a:chExt cx="238" cy="403"/>
                </a:xfrm>
              </p:grpSpPr>
              <p:sp>
                <p:nvSpPr>
                  <p:cNvPr id="22789" name="Rectangle 382"/>
                  <p:cNvSpPr>
                    <a:spLocks noChangeArrowheads="1"/>
                  </p:cNvSpPr>
                  <p:nvPr/>
                </p:nvSpPr>
                <p:spPr bwMode="auto">
                  <a:xfrm>
                    <a:off x="169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90" name="Rectangle 529"/>
                  <p:cNvSpPr>
                    <a:spLocks noChangeArrowheads="1"/>
                  </p:cNvSpPr>
                  <p:nvPr/>
                </p:nvSpPr>
                <p:spPr bwMode="auto">
                  <a:xfrm>
                    <a:off x="166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3" name="Group 532"/>
                <p:cNvGrpSpPr>
                  <a:grpSpLocks/>
                </p:cNvGrpSpPr>
                <p:nvPr/>
              </p:nvGrpSpPr>
              <p:grpSpPr bwMode="auto">
                <a:xfrm>
                  <a:off x="1904" y="1209"/>
                  <a:ext cx="238" cy="403"/>
                  <a:chOff x="1904" y="1209"/>
                  <a:chExt cx="238" cy="403"/>
                </a:xfrm>
              </p:grpSpPr>
              <p:sp>
                <p:nvSpPr>
                  <p:cNvPr id="22787" name="Rectangle 383"/>
                  <p:cNvSpPr>
                    <a:spLocks noChangeArrowheads="1"/>
                  </p:cNvSpPr>
                  <p:nvPr/>
                </p:nvSpPr>
                <p:spPr bwMode="auto">
                  <a:xfrm>
                    <a:off x="193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88" name="Rectangle 531"/>
                  <p:cNvSpPr>
                    <a:spLocks noChangeArrowheads="1"/>
                  </p:cNvSpPr>
                  <p:nvPr/>
                </p:nvSpPr>
                <p:spPr bwMode="auto">
                  <a:xfrm>
                    <a:off x="190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4" name="Group 534"/>
                <p:cNvGrpSpPr>
                  <a:grpSpLocks/>
                </p:cNvGrpSpPr>
                <p:nvPr/>
              </p:nvGrpSpPr>
              <p:grpSpPr bwMode="auto">
                <a:xfrm>
                  <a:off x="2142" y="1209"/>
                  <a:ext cx="238" cy="403"/>
                  <a:chOff x="2142" y="1209"/>
                  <a:chExt cx="238" cy="403"/>
                </a:xfrm>
              </p:grpSpPr>
              <p:sp>
                <p:nvSpPr>
                  <p:cNvPr id="22785" name="Rectangle 384"/>
                  <p:cNvSpPr>
                    <a:spLocks noChangeArrowheads="1"/>
                  </p:cNvSpPr>
                  <p:nvPr/>
                </p:nvSpPr>
                <p:spPr bwMode="auto">
                  <a:xfrm>
                    <a:off x="217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86" name="Rectangle 533"/>
                  <p:cNvSpPr>
                    <a:spLocks noChangeArrowheads="1"/>
                  </p:cNvSpPr>
                  <p:nvPr/>
                </p:nvSpPr>
                <p:spPr bwMode="auto">
                  <a:xfrm>
                    <a:off x="214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5" name="Group 536"/>
                <p:cNvGrpSpPr>
                  <a:grpSpLocks/>
                </p:cNvGrpSpPr>
                <p:nvPr/>
              </p:nvGrpSpPr>
              <p:grpSpPr bwMode="auto">
                <a:xfrm>
                  <a:off x="0" y="1612"/>
                  <a:ext cx="238" cy="403"/>
                  <a:chOff x="0" y="1612"/>
                  <a:chExt cx="238" cy="403"/>
                </a:xfrm>
              </p:grpSpPr>
              <p:sp>
                <p:nvSpPr>
                  <p:cNvPr id="22783" name="Rectangle 385"/>
                  <p:cNvSpPr>
                    <a:spLocks noChangeArrowheads="1"/>
                  </p:cNvSpPr>
                  <p:nvPr/>
                </p:nvSpPr>
                <p:spPr bwMode="auto">
                  <a:xfrm>
                    <a:off x="2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84" name="Rectangle 535"/>
                  <p:cNvSpPr>
                    <a:spLocks noChangeArrowheads="1"/>
                  </p:cNvSpPr>
                  <p:nvPr/>
                </p:nvSpPr>
                <p:spPr bwMode="auto">
                  <a:xfrm>
                    <a:off x="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6" name="Group 538"/>
                <p:cNvGrpSpPr>
                  <a:grpSpLocks/>
                </p:cNvGrpSpPr>
                <p:nvPr/>
              </p:nvGrpSpPr>
              <p:grpSpPr bwMode="auto">
                <a:xfrm>
                  <a:off x="238" y="1612"/>
                  <a:ext cx="238" cy="403"/>
                  <a:chOff x="238" y="1612"/>
                  <a:chExt cx="238" cy="403"/>
                </a:xfrm>
              </p:grpSpPr>
              <p:sp>
                <p:nvSpPr>
                  <p:cNvPr id="22781" name="Rectangle 386"/>
                  <p:cNvSpPr>
                    <a:spLocks noChangeArrowheads="1"/>
                  </p:cNvSpPr>
                  <p:nvPr/>
                </p:nvSpPr>
                <p:spPr bwMode="auto">
                  <a:xfrm>
                    <a:off x="26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82" name="Rectangle 537"/>
                  <p:cNvSpPr>
                    <a:spLocks noChangeArrowheads="1"/>
                  </p:cNvSpPr>
                  <p:nvPr/>
                </p:nvSpPr>
                <p:spPr bwMode="auto">
                  <a:xfrm>
                    <a:off x="23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7" name="Group 540"/>
                <p:cNvGrpSpPr>
                  <a:grpSpLocks/>
                </p:cNvGrpSpPr>
                <p:nvPr/>
              </p:nvGrpSpPr>
              <p:grpSpPr bwMode="auto">
                <a:xfrm>
                  <a:off x="476" y="1612"/>
                  <a:ext cx="238" cy="403"/>
                  <a:chOff x="476" y="1612"/>
                  <a:chExt cx="238" cy="403"/>
                </a:xfrm>
              </p:grpSpPr>
              <p:sp>
                <p:nvSpPr>
                  <p:cNvPr id="22779" name="Rectangle 387"/>
                  <p:cNvSpPr>
                    <a:spLocks noChangeArrowheads="1"/>
                  </p:cNvSpPr>
                  <p:nvPr/>
                </p:nvSpPr>
                <p:spPr bwMode="auto">
                  <a:xfrm>
                    <a:off x="50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80" name="Rectangle 539"/>
                  <p:cNvSpPr>
                    <a:spLocks noChangeArrowheads="1"/>
                  </p:cNvSpPr>
                  <p:nvPr/>
                </p:nvSpPr>
                <p:spPr bwMode="auto">
                  <a:xfrm>
                    <a:off x="47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8" name="Group 542"/>
                <p:cNvGrpSpPr>
                  <a:grpSpLocks/>
                </p:cNvGrpSpPr>
                <p:nvPr/>
              </p:nvGrpSpPr>
              <p:grpSpPr bwMode="auto">
                <a:xfrm>
                  <a:off x="714" y="1612"/>
                  <a:ext cx="238" cy="403"/>
                  <a:chOff x="714" y="1612"/>
                  <a:chExt cx="238" cy="403"/>
                </a:xfrm>
              </p:grpSpPr>
              <p:sp>
                <p:nvSpPr>
                  <p:cNvPr id="22777" name="Rectangle 388"/>
                  <p:cNvSpPr>
                    <a:spLocks noChangeArrowheads="1"/>
                  </p:cNvSpPr>
                  <p:nvPr/>
                </p:nvSpPr>
                <p:spPr bwMode="auto">
                  <a:xfrm>
                    <a:off x="74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78" name="Rectangle 541"/>
                  <p:cNvSpPr>
                    <a:spLocks noChangeArrowheads="1"/>
                  </p:cNvSpPr>
                  <p:nvPr/>
                </p:nvSpPr>
                <p:spPr bwMode="auto">
                  <a:xfrm>
                    <a:off x="71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79" name="Group 544"/>
                <p:cNvGrpSpPr>
                  <a:grpSpLocks/>
                </p:cNvGrpSpPr>
                <p:nvPr/>
              </p:nvGrpSpPr>
              <p:grpSpPr bwMode="auto">
                <a:xfrm>
                  <a:off x="952" y="1612"/>
                  <a:ext cx="238" cy="403"/>
                  <a:chOff x="952" y="1612"/>
                  <a:chExt cx="238" cy="403"/>
                </a:xfrm>
              </p:grpSpPr>
              <p:sp>
                <p:nvSpPr>
                  <p:cNvPr id="22775" name="Rectangle 389"/>
                  <p:cNvSpPr>
                    <a:spLocks noChangeArrowheads="1"/>
                  </p:cNvSpPr>
                  <p:nvPr/>
                </p:nvSpPr>
                <p:spPr bwMode="auto">
                  <a:xfrm>
                    <a:off x="98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76" name="Rectangle 543"/>
                  <p:cNvSpPr>
                    <a:spLocks noChangeArrowheads="1"/>
                  </p:cNvSpPr>
                  <p:nvPr/>
                </p:nvSpPr>
                <p:spPr bwMode="auto">
                  <a:xfrm>
                    <a:off x="95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0" name="Group 546"/>
                <p:cNvGrpSpPr>
                  <a:grpSpLocks/>
                </p:cNvGrpSpPr>
                <p:nvPr/>
              </p:nvGrpSpPr>
              <p:grpSpPr bwMode="auto">
                <a:xfrm>
                  <a:off x="1190" y="1612"/>
                  <a:ext cx="238" cy="403"/>
                  <a:chOff x="1190" y="1612"/>
                  <a:chExt cx="238" cy="403"/>
                </a:xfrm>
              </p:grpSpPr>
              <p:sp>
                <p:nvSpPr>
                  <p:cNvPr id="22773" name="Rectangle 390"/>
                  <p:cNvSpPr>
                    <a:spLocks noChangeArrowheads="1"/>
                  </p:cNvSpPr>
                  <p:nvPr/>
                </p:nvSpPr>
                <p:spPr bwMode="auto">
                  <a:xfrm>
                    <a:off x="121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74" name="Rectangle 545"/>
                  <p:cNvSpPr>
                    <a:spLocks noChangeArrowheads="1"/>
                  </p:cNvSpPr>
                  <p:nvPr/>
                </p:nvSpPr>
                <p:spPr bwMode="auto">
                  <a:xfrm>
                    <a:off x="119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1" name="Group 548"/>
                <p:cNvGrpSpPr>
                  <a:grpSpLocks/>
                </p:cNvGrpSpPr>
                <p:nvPr/>
              </p:nvGrpSpPr>
              <p:grpSpPr bwMode="auto">
                <a:xfrm>
                  <a:off x="1428" y="1612"/>
                  <a:ext cx="238" cy="403"/>
                  <a:chOff x="1428" y="1612"/>
                  <a:chExt cx="238" cy="403"/>
                </a:xfrm>
              </p:grpSpPr>
              <p:sp>
                <p:nvSpPr>
                  <p:cNvPr id="22771" name="Rectangle 391"/>
                  <p:cNvSpPr>
                    <a:spLocks noChangeArrowheads="1"/>
                  </p:cNvSpPr>
                  <p:nvPr/>
                </p:nvSpPr>
                <p:spPr bwMode="auto">
                  <a:xfrm>
                    <a:off x="145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72" name="Rectangle 547"/>
                  <p:cNvSpPr>
                    <a:spLocks noChangeArrowheads="1"/>
                  </p:cNvSpPr>
                  <p:nvPr/>
                </p:nvSpPr>
                <p:spPr bwMode="auto">
                  <a:xfrm>
                    <a:off x="142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2" name="Group 550"/>
                <p:cNvGrpSpPr>
                  <a:grpSpLocks/>
                </p:cNvGrpSpPr>
                <p:nvPr/>
              </p:nvGrpSpPr>
              <p:grpSpPr bwMode="auto">
                <a:xfrm>
                  <a:off x="1666" y="1612"/>
                  <a:ext cx="238" cy="403"/>
                  <a:chOff x="1666" y="1612"/>
                  <a:chExt cx="238" cy="403"/>
                </a:xfrm>
              </p:grpSpPr>
              <p:sp>
                <p:nvSpPr>
                  <p:cNvPr id="22769" name="Rectangle 392"/>
                  <p:cNvSpPr>
                    <a:spLocks noChangeArrowheads="1"/>
                  </p:cNvSpPr>
                  <p:nvPr/>
                </p:nvSpPr>
                <p:spPr bwMode="auto">
                  <a:xfrm>
                    <a:off x="169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dirty="0"/>
                  </a:p>
                </p:txBody>
              </p:sp>
              <p:sp>
                <p:nvSpPr>
                  <p:cNvPr id="22770" name="Rectangle 549"/>
                  <p:cNvSpPr>
                    <a:spLocks noChangeArrowheads="1"/>
                  </p:cNvSpPr>
                  <p:nvPr/>
                </p:nvSpPr>
                <p:spPr bwMode="auto">
                  <a:xfrm>
                    <a:off x="166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3" name="Group 552"/>
                <p:cNvGrpSpPr>
                  <a:grpSpLocks/>
                </p:cNvGrpSpPr>
                <p:nvPr/>
              </p:nvGrpSpPr>
              <p:grpSpPr bwMode="auto">
                <a:xfrm>
                  <a:off x="1904" y="1612"/>
                  <a:ext cx="238" cy="403"/>
                  <a:chOff x="1904" y="1612"/>
                  <a:chExt cx="238" cy="403"/>
                </a:xfrm>
              </p:grpSpPr>
              <p:sp>
                <p:nvSpPr>
                  <p:cNvPr id="22767" name="Rectangle 393"/>
                  <p:cNvSpPr>
                    <a:spLocks noChangeArrowheads="1"/>
                  </p:cNvSpPr>
                  <p:nvPr/>
                </p:nvSpPr>
                <p:spPr bwMode="auto">
                  <a:xfrm>
                    <a:off x="193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68" name="Rectangle 551"/>
                  <p:cNvSpPr>
                    <a:spLocks noChangeArrowheads="1"/>
                  </p:cNvSpPr>
                  <p:nvPr/>
                </p:nvSpPr>
                <p:spPr bwMode="auto">
                  <a:xfrm>
                    <a:off x="190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4" name="Group 554"/>
                <p:cNvGrpSpPr>
                  <a:grpSpLocks/>
                </p:cNvGrpSpPr>
                <p:nvPr/>
              </p:nvGrpSpPr>
              <p:grpSpPr bwMode="auto">
                <a:xfrm>
                  <a:off x="2142" y="1612"/>
                  <a:ext cx="238" cy="403"/>
                  <a:chOff x="2142" y="1612"/>
                  <a:chExt cx="238" cy="403"/>
                </a:xfrm>
              </p:grpSpPr>
              <p:sp>
                <p:nvSpPr>
                  <p:cNvPr id="22765" name="Rectangle 394"/>
                  <p:cNvSpPr>
                    <a:spLocks noChangeArrowheads="1"/>
                  </p:cNvSpPr>
                  <p:nvPr/>
                </p:nvSpPr>
                <p:spPr bwMode="auto">
                  <a:xfrm>
                    <a:off x="217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66" name="Rectangle 553"/>
                  <p:cNvSpPr>
                    <a:spLocks noChangeArrowheads="1"/>
                  </p:cNvSpPr>
                  <p:nvPr/>
                </p:nvSpPr>
                <p:spPr bwMode="auto">
                  <a:xfrm>
                    <a:off x="214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5" name="Group 556"/>
                <p:cNvGrpSpPr>
                  <a:grpSpLocks/>
                </p:cNvGrpSpPr>
                <p:nvPr/>
              </p:nvGrpSpPr>
              <p:grpSpPr bwMode="auto">
                <a:xfrm>
                  <a:off x="0" y="2015"/>
                  <a:ext cx="238" cy="403"/>
                  <a:chOff x="0" y="2015"/>
                  <a:chExt cx="238" cy="403"/>
                </a:xfrm>
              </p:grpSpPr>
              <p:sp>
                <p:nvSpPr>
                  <p:cNvPr id="22763" name="Rectangle 395"/>
                  <p:cNvSpPr>
                    <a:spLocks noChangeArrowheads="1"/>
                  </p:cNvSpPr>
                  <p:nvPr/>
                </p:nvSpPr>
                <p:spPr bwMode="auto">
                  <a:xfrm>
                    <a:off x="2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64" name="Rectangle 555"/>
                  <p:cNvSpPr>
                    <a:spLocks noChangeArrowheads="1"/>
                  </p:cNvSpPr>
                  <p:nvPr/>
                </p:nvSpPr>
                <p:spPr bwMode="auto">
                  <a:xfrm>
                    <a:off x="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6" name="Group 558"/>
                <p:cNvGrpSpPr>
                  <a:grpSpLocks/>
                </p:cNvGrpSpPr>
                <p:nvPr/>
              </p:nvGrpSpPr>
              <p:grpSpPr bwMode="auto">
                <a:xfrm>
                  <a:off x="238" y="2015"/>
                  <a:ext cx="238" cy="403"/>
                  <a:chOff x="238" y="2015"/>
                  <a:chExt cx="238" cy="403"/>
                </a:xfrm>
              </p:grpSpPr>
              <p:sp>
                <p:nvSpPr>
                  <p:cNvPr id="22761" name="Rectangle 396"/>
                  <p:cNvSpPr>
                    <a:spLocks noChangeArrowheads="1"/>
                  </p:cNvSpPr>
                  <p:nvPr/>
                </p:nvSpPr>
                <p:spPr bwMode="auto">
                  <a:xfrm>
                    <a:off x="26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62" name="Rectangle 557"/>
                  <p:cNvSpPr>
                    <a:spLocks noChangeArrowheads="1"/>
                  </p:cNvSpPr>
                  <p:nvPr/>
                </p:nvSpPr>
                <p:spPr bwMode="auto">
                  <a:xfrm>
                    <a:off x="23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7" name="Group 560"/>
                <p:cNvGrpSpPr>
                  <a:grpSpLocks/>
                </p:cNvGrpSpPr>
                <p:nvPr/>
              </p:nvGrpSpPr>
              <p:grpSpPr bwMode="auto">
                <a:xfrm>
                  <a:off x="476" y="2015"/>
                  <a:ext cx="238" cy="403"/>
                  <a:chOff x="476" y="2015"/>
                  <a:chExt cx="238" cy="403"/>
                </a:xfrm>
              </p:grpSpPr>
              <p:sp>
                <p:nvSpPr>
                  <p:cNvPr id="22759" name="Rectangle 397"/>
                  <p:cNvSpPr>
                    <a:spLocks noChangeArrowheads="1"/>
                  </p:cNvSpPr>
                  <p:nvPr/>
                </p:nvSpPr>
                <p:spPr bwMode="auto">
                  <a:xfrm>
                    <a:off x="50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60" name="Rectangle 559"/>
                  <p:cNvSpPr>
                    <a:spLocks noChangeArrowheads="1"/>
                  </p:cNvSpPr>
                  <p:nvPr/>
                </p:nvSpPr>
                <p:spPr bwMode="auto">
                  <a:xfrm>
                    <a:off x="47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8" name="Group 562"/>
                <p:cNvGrpSpPr>
                  <a:grpSpLocks/>
                </p:cNvGrpSpPr>
                <p:nvPr/>
              </p:nvGrpSpPr>
              <p:grpSpPr bwMode="auto">
                <a:xfrm>
                  <a:off x="714" y="2015"/>
                  <a:ext cx="238" cy="403"/>
                  <a:chOff x="714" y="2015"/>
                  <a:chExt cx="238" cy="403"/>
                </a:xfrm>
              </p:grpSpPr>
              <p:sp>
                <p:nvSpPr>
                  <p:cNvPr id="22757" name="Rectangle 398"/>
                  <p:cNvSpPr>
                    <a:spLocks noChangeArrowheads="1"/>
                  </p:cNvSpPr>
                  <p:nvPr/>
                </p:nvSpPr>
                <p:spPr bwMode="auto">
                  <a:xfrm>
                    <a:off x="74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58" name="Rectangle 561"/>
                  <p:cNvSpPr>
                    <a:spLocks noChangeArrowheads="1"/>
                  </p:cNvSpPr>
                  <p:nvPr/>
                </p:nvSpPr>
                <p:spPr bwMode="auto">
                  <a:xfrm>
                    <a:off x="71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89" name="Group 564"/>
                <p:cNvGrpSpPr>
                  <a:grpSpLocks/>
                </p:cNvGrpSpPr>
                <p:nvPr/>
              </p:nvGrpSpPr>
              <p:grpSpPr bwMode="auto">
                <a:xfrm>
                  <a:off x="952" y="2015"/>
                  <a:ext cx="238" cy="403"/>
                  <a:chOff x="952" y="2015"/>
                  <a:chExt cx="238" cy="403"/>
                </a:xfrm>
              </p:grpSpPr>
              <p:sp>
                <p:nvSpPr>
                  <p:cNvPr id="22755" name="Rectangle 399"/>
                  <p:cNvSpPr>
                    <a:spLocks noChangeArrowheads="1"/>
                  </p:cNvSpPr>
                  <p:nvPr/>
                </p:nvSpPr>
                <p:spPr bwMode="auto">
                  <a:xfrm>
                    <a:off x="98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22756" name="Rectangle 563"/>
                  <p:cNvSpPr>
                    <a:spLocks noChangeArrowheads="1"/>
                  </p:cNvSpPr>
                  <p:nvPr/>
                </p:nvSpPr>
                <p:spPr bwMode="auto">
                  <a:xfrm>
                    <a:off x="95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0" name="Group 566"/>
                <p:cNvGrpSpPr>
                  <a:grpSpLocks/>
                </p:cNvGrpSpPr>
                <p:nvPr/>
              </p:nvGrpSpPr>
              <p:grpSpPr bwMode="auto">
                <a:xfrm>
                  <a:off x="1190" y="2015"/>
                  <a:ext cx="238" cy="403"/>
                  <a:chOff x="1190" y="2015"/>
                  <a:chExt cx="238" cy="403"/>
                </a:xfrm>
              </p:grpSpPr>
              <p:sp>
                <p:nvSpPr>
                  <p:cNvPr id="22753" name="Rectangle 400"/>
                  <p:cNvSpPr>
                    <a:spLocks noChangeArrowheads="1"/>
                  </p:cNvSpPr>
                  <p:nvPr/>
                </p:nvSpPr>
                <p:spPr bwMode="auto">
                  <a:xfrm>
                    <a:off x="121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54" name="Rectangle 565"/>
                  <p:cNvSpPr>
                    <a:spLocks noChangeArrowheads="1"/>
                  </p:cNvSpPr>
                  <p:nvPr/>
                </p:nvSpPr>
                <p:spPr bwMode="auto">
                  <a:xfrm>
                    <a:off x="119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1" name="Group 568"/>
                <p:cNvGrpSpPr>
                  <a:grpSpLocks/>
                </p:cNvGrpSpPr>
                <p:nvPr/>
              </p:nvGrpSpPr>
              <p:grpSpPr bwMode="auto">
                <a:xfrm>
                  <a:off x="1428" y="2015"/>
                  <a:ext cx="238" cy="403"/>
                  <a:chOff x="1428" y="2015"/>
                  <a:chExt cx="238" cy="403"/>
                </a:xfrm>
              </p:grpSpPr>
              <p:sp>
                <p:nvSpPr>
                  <p:cNvPr id="22751" name="Rectangle 401"/>
                  <p:cNvSpPr>
                    <a:spLocks noChangeArrowheads="1"/>
                  </p:cNvSpPr>
                  <p:nvPr/>
                </p:nvSpPr>
                <p:spPr bwMode="auto">
                  <a:xfrm>
                    <a:off x="145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52" name="Rectangle 567"/>
                  <p:cNvSpPr>
                    <a:spLocks noChangeArrowheads="1"/>
                  </p:cNvSpPr>
                  <p:nvPr/>
                </p:nvSpPr>
                <p:spPr bwMode="auto">
                  <a:xfrm>
                    <a:off x="142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2" name="Group 570"/>
                <p:cNvGrpSpPr>
                  <a:grpSpLocks/>
                </p:cNvGrpSpPr>
                <p:nvPr/>
              </p:nvGrpSpPr>
              <p:grpSpPr bwMode="auto">
                <a:xfrm>
                  <a:off x="1666" y="2015"/>
                  <a:ext cx="238" cy="403"/>
                  <a:chOff x="1666" y="2015"/>
                  <a:chExt cx="238" cy="403"/>
                </a:xfrm>
              </p:grpSpPr>
              <p:sp>
                <p:nvSpPr>
                  <p:cNvPr id="22749" name="Rectangle 402"/>
                  <p:cNvSpPr>
                    <a:spLocks noChangeArrowheads="1"/>
                  </p:cNvSpPr>
                  <p:nvPr/>
                </p:nvSpPr>
                <p:spPr bwMode="auto">
                  <a:xfrm>
                    <a:off x="169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50" name="Rectangle 569"/>
                  <p:cNvSpPr>
                    <a:spLocks noChangeArrowheads="1"/>
                  </p:cNvSpPr>
                  <p:nvPr/>
                </p:nvSpPr>
                <p:spPr bwMode="auto">
                  <a:xfrm>
                    <a:off x="166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3" name="Group 572"/>
                <p:cNvGrpSpPr>
                  <a:grpSpLocks/>
                </p:cNvGrpSpPr>
                <p:nvPr/>
              </p:nvGrpSpPr>
              <p:grpSpPr bwMode="auto">
                <a:xfrm>
                  <a:off x="1904" y="2015"/>
                  <a:ext cx="238" cy="403"/>
                  <a:chOff x="1904" y="2015"/>
                  <a:chExt cx="238" cy="403"/>
                </a:xfrm>
              </p:grpSpPr>
              <p:sp>
                <p:nvSpPr>
                  <p:cNvPr id="22747" name="Rectangle 403"/>
                  <p:cNvSpPr>
                    <a:spLocks noChangeArrowheads="1"/>
                  </p:cNvSpPr>
                  <p:nvPr/>
                </p:nvSpPr>
                <p:spPr bwMode="auto">
                  <a:xfrm>
                    <a:off x="193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48" name="Rectangle 571"/>
                  <p:cNvSpPr>
                    <a:spLocks noChangeArrowheads="1"/>
                  </p:cNvSpPr>
                  <p:nvPr/>
                </p:nvSpPr>
                <p:spPr bwMode="auto">
                  <a:xfrm>
                    <a:off x="190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4" name="Group 574"/>
                <p:cNvGrpSpPr>
                  <a:grpSpLocks/>
                </p:cNvGrpSpPr>
                <p:nvPr/>
              </p:nvGrpSpPr>
              <p:grpSpPr bwMode="auto">
                <a:xfrm>
                  <a:off x="2142" y="2015"/>
                  <a:ext cx="238" cy="403"/>
                  <a:chOff x="2142" y="2015"/>
                  <a:chExt cx="238" cy="403"/>
                </a:xfrm>
              </p:grpSpPr>
              <p:sp>
                <p:nvSpPr>
                  <p:cNvPr id="22745" name="Rectangle 404"/>
                  <p:cNvSpPr>
                    <a:spLocks noChangeArrowheads="1"/>
                  </p:cNvSpPr>
                  <p:nvPr/>
                </p:nvSpPr>
                <p:spPr bwMode="auto">
                  <a:xfrm>
                    <a:off x="217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46" name="Rectangle 573"/>
                  <p:cNvSpPr>
                    <a:spLocks noChangeArrowheads="1"/>
                  </p:cNvSpPr>
                  <p:nvPr/>
                </p:nvSpPr>
                <p:spPr bwMode="auto">
                  <a:xfrm>
                    <a:off x="214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5" name="Group 576"/>
                <p:cNvGrpSpPr>
                  <a:grpSpLocks/>
                </p:cNvGrpSpPr>
                <p:nvPr/>
              </p:nvGrpSpPr>
              <p:grpSpPr bwMode="auto">
                <a:xfrm>
                  <a:off x="0" y="2418"/>
                  <a:ext cx="238" cy="403"/>
                  <a:chOff x="0" y="2418"/>
                  <a:chExt cx="238" cy="403"/>
                </a:xfrm>
              </p:grpSpPr>
              <p:sp>
                <p:nvSpPr>
                  <p:cNvPr id="22743" name="Rectangle 405"/>
                  <p:cNvSpPr>
                    <a:spLocks noChangeArrowheads="1"/>
                  </p:cNvSpPr>
                  <p:nvPr/>
                </p:nvSpPr>
                <p:spPr bwMode="auto">
                  <a:xfrm>
                    <a:off x="2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44" name="Rectangle 575"/>
                  <p:cNvSpPr>
                    <a:spLocks noChangeArrowheads="1"/>
                  </p:cNvSpPr>
                  <p:nvPr/>
                </p:nvSpPr>
                <p:spPr bwMode="auto">
                  <a:xfrm>
                    <a:off x="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6" name="Group 578"/>
                <p:cNvGrpSpPr>
                  <a:grpSpLocks/>
                </p:cNvGrpSpPr>
                <p:nvPr/>
              </p:nvGrpSpPr>
              <p:grpSpPr bwMode="auto">
                <a:xfrm>
                  <a:off x="238" y="2418"/>
                  <a:ext cx="238" cy="403"/>
                  <a:chOff x="238" y="2418"/>
                  <a:chExt cx="238" cy="403"/>
                </a:xfrm>
              </p:grpSpPr>
              <p:sp>
                <p:nvSpPr>
                  <p:cNvPr id="22741" name="Rectangle 406"/>
                  <p:cNvSpPr>
                    <a:spLocks noChangeArrowheads="1"/>
                  </p:cNvSpPr>
                  <p:nvPr/>
                </p:nvSpPr>
                <p:spPr bwMode="auto">
                  <a:xfrm>
                    <a:off x="26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42" name="Rectangle 577"/>
                  <p:cNvSpPr>
                    <a:spLocks noChangeArrowheads="1"/>
                  </p:cNvSpPr>
                  <p:nvPr/>
                </p:nvSpPr>
                <p:spPr bwMode="auto">
                  <a:xfrm>
                    <a:off x="23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7" name="Group 580"/>
                <p:cNvGrpSpPr>
                  <a:grpSpLocks/>
                </p:cNvGrpSpPr>
                <p:nvPr/>
              </p:nvGrpSpPr>
              <p:grpSpPr bwMode="auto">
                <a:xfrm>
                  <a:off x="476" y="2418"/>
                  <a:ext cx="238" cy="403"/>
                  <a:chOff x="476" y="2418"/>
                  <a:chExt cx="238" cy="403"/>
                </a:xfrm>
              </p:grpSpPr>
              <p:sp>
                <p:nvSpPr>
                  <p:cNvPr id="22739" name="Rectangle 407"/>
                  <p:cNvSpPr>
                    <a:spLocks noChangeArrowheads="1"/>
                  </p:cNvSpPr>
                  <p:nvPr/>
                </p:nvSpPr>
                <p:spPr bwMode="auto">
                  <a:xfrm>
                    <a:off x="50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40" name="Rectangle 579"/>
                  <p:cNvSpPr>
                    <a:spLocks noChangeArrowheads="1"/>
                  </p:cNvSpPr>
                  <p:nvPr/>
                </p:nvSpPr>
                <p:spPr bwMode="auto">
                  <a:xfrm>
                    <a:off x="47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8" name="Group 582"/>
                <p:cNvGrpSpPr>
                  <a:grpSpLocks/>
                </p:cNvGrpSpPr>
                <p:nvPr/>
              </p:nvGrpSpPr>
              <p:grpSpPr bwMode="auto">
                <a:xfrm>
                  <a:off x="714" y="2418"/>
                  <a:ext cx="238" cy="403"/>
                  <a:chOff x="714" y="2418"/>
                  <a:chExt cx="238" cy="403"/>
                </a:xfrm>
              </p:grpSpPr>
              <p:sp>
                <p:nvSpPr>
                  <p:cNvPr id="22737" name="Rectangle 408"/>
                  <p:cNvSpPr>
                    <a:spLocks noChangeArrowheads="1"/>
                  </p:cNvSpPr>
                  <p:nvPr/>
                </p:nvSpPr>
                <p:spPr bwMode="auto">
                  <a:xfrm>
                    <a:off x="74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38" name="Rectangle 581"/>
                  <p:cNvSpPr>
                    <a:spLocks noChangeArrowheads="1"/>
                  </p:cNvSpPr>
                  <p:nvPr/>
                </p:nvSpPr>
                <p:spPr bwMode="auto">
                  <a:xfrm>
                    <a:off x="71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599" name="Group 584"/>
                <p:cNvGrpSpPr>
                  <a:grpSpLocks/>
                </p:cNvGrpSpPr>
                <p:nvPr/>
              </p:nvGrpSpPr>
              <p:grpSpPr bwMode="auto">
                <a:xfrm>
                  <a:off x="952" y="2418"/>
                  <a:ext cx="238" cy="403"/>
                  <a:chOff x="952" y="2418"/>
                  <a:chExt cx="238" cy="403"/>
                </a:xfrm>
              </p:grpSpPr>
              <p:sp>
                <p:nvSpPr>
                  <p:cNvPr id="22735" name="Rectangle 409"/>
                  <p:cNvSpPr>
                    <a:spLocks noChangeArrowheads="1"/>
                  </p:cNvSpPr>
                  <p:nvPr/>
                </p:nvSpPr>
                <p:spPr bwMode="auto">
                  <a:xfrm>
                    <a:off x="98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36" name="Rectangle 583"/>
                  <p:cNvSpPr>
                    <a:spLocks noChangeArrowheads="1"/>
                  </p:cNvSpPr>
                  <p:nvPr/>
                </p:nvSpPr>
                <p:spPr bwMode="auto">
                  <a:xfrm>
                    <a:off x="95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0" name="Group 586"/>
                <p:cNvGrpSpPr>
                  <a:grpSpLocks/>
                </p:cNvGrpSpPr>
                <p:nvPr/>
              </p:nvGrpSpPr>
              <p:grpSpPr bwMode="auto">
                <a:xfrm>
                  <a:off x="1190" y="2418"/>
                  <a:ext cx="238" cy="403"/>
                  <a:chOff x="1190" y="2418"/>
                  <a:chExt cx="238" cy="403"/>
                </a:xfrm>
              </p:grpSpPr>
              <p:sp>
                <p:nvSpPr>
                  <p:cNvPr id="22733" name="Rectangle 410"/>
                  <p:cNvSpPr>
                    <a:spLocks noChangeArrowheads="1"/>
                  </p:cNvSpPr>
                  <p:nvPr/>
                </p:nvSpPr>
                <p:spPr bwMode="auto">
                  <a:xfrm>
                    <a:off x="121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22734" name="Rectangle 585"/>
                  <p:cNvSpPr>
                    <a:spLocks noChangeArrowheads="1"/>
                  </p:cNvSpPr>
                  <p:nvPr/>
                </p:nvSpPr>
                <p:spPr bwMode="auto">
                  <a:xfrm>
                    <a:off x="119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1" name="Group 588"/>
                <p:cNvGrpSpPr>
                  <a:grpSpLocks/>
                </p:cNvGrpSpPr>
                <p:nvPr/>
              </p:nvGrpSpPr>
              <p:grpSpPr bwMode="auto">
                <a:xfrm>
                  <a:off x="1428" y="2418"/>
                  <a:ext cx="238" cy="403"/>
                  <a:chOff x="1428" y="2418"/>
                  <a:chExt cx="238" cy="403"/>
                </a:xfrm>
              </p:grpSpPr>
              <p:sp>
                <p:nvSpPr>
                  <p:cNvPr id="22731" name="Rectangle 411"/>
                  <p:cNvSpPr>
                    <a:spLocks noChangeArrowheads="1"/>
                  </p:cNvSpPr>
                  <p:nvPr/>
                </p:nvSpPr>
                <p:spPr bwMode="auto">
                  <a:xfrm>
                    <a:off x="145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32" name="Rectangle 587"/>
                  <p:cNvSpPr>
                    <a:spLocks noChangeArrowheads="1"/>
                  </p:cNvSpPr>
                  <p:nvPr/>
                </p:nvSpPr>
                <p:spPr bwMode="auto">
                  <a:xfrm>
                    <a:off x="142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2" name="Group 590"/>
                <p:cNvGrpSpPr>
                  <a:grpSpLocks/>
                </p:cNvGrpSpPr>
                <p:nvPr/>
              </p:nvGrpSpPr>
              <p:grpSpPr bwMode="auto">
                <a:xfrm>
                  <a:off x="1666" y="2418"/>
                  <a:ext cx="238" cy="403"/>
                  <a:chOff x="1666" y="2418"/>
                  <a:chExt cx="238" cy="403"/>
                </a:xfrm>
              </p:grpSpPr>
              <p:sp>
                <p:nvSpPr>
                  <p:cNvPr id="22729" name="Rectangle 412"/>
                  <p:cNvSpPr>
                    <a:spLocks noChangeArrowheads="1"/>
                  </p:cNvSpPr>
                  <p:nvPr/>
                </p:nvSpPr>
                <p:spPr bwMode="auto">
                  <a:xfrm>
                    <a:off x="169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30" name="Rectangle 589"/>
                  <p:cNvSpPr>
                    <a:spLocks noChangeArrowheads="1"/>
                  </p:cNvSpPr>
                  <p:nvPr/>
                </p:nvSpPr>
                <p:spPr bwMode="auto">
                  <a:xfrm>
                    <a:off x="166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3" name="Group 592"/>
                <p:cNvGrpSpPr>
                  <a:grpSpLocks/>
                </p:cNvGrpSpPr>
                <p:nvPr/>
              </p:nvGrpSpPr>
              <p:grpSpPr bwMode="auto">
                <a:xfrm>
                  <a:off x="1904" y="2418"/>
                  <a:ext cx="238" cy="403"/>
                  <a:chOff x="1904" y="2418"/>
                  <a:chExt cx="238" cy="403"/>
                </a:xfrm>
              </p:grpSpPr>
              <p:sp>
                <p:nvSpPr>
                  <p:cNvPr id="22727" name="Rectangle 413"/>
                  <p:cNvSpPr>
                    <a:spLocks noChangeArrowheads="1"/>
                  </p:cNvSpPr>
                  <p:nvPr/>
                </p:nvSpPr>
                <p:spPr bwMode="auto">
                  <a:xfrm>
                    <a:off x="193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28" name="Rectangle 591"/>
                  <p:cNvSpPr>
                    <a:spLocks noChangeArrowheads="1"/>
                  </p:cNvSpPr>
                  <p:nvPr/>
                </p:nvSpPr>
                <p:spPr bwMode="auto">
                  <a:xfrm>
                    <a:off x="190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4" name="Group 594"/>
                <p:cNvGrpSpPr>
                  <a:grpSpLocks/>
                </p:cNvGrpSpPr>
                <p:nvPr/>
              </p:nvGrpSpPr>
              <p:grpSpPr bwMode="auto">
                <a:xfrm>
                  <a:off x="2142" y="2418"/>
                  <a:ext cx="238" cy="403"/>
                  <a:chOff x="2142" y="2418"/>
                  <a:chExt cx="238" cy="403"/>
                </a:xfrm>
              </p:grpSpPr>
              <p:sp>
                <p:nvSpPr>
                  <p:cNvPr id="22725" name="Rectangle 414"/>
                  <p:cNvSpPr>
                    <a:spLocks noChangeArrowheads="1"/>
                  </p:cNvSpPr>
                  <p:nvPr/>
                </p:nvSpPr>
                <p:spPr bwMode="auto">
                  <a:xfrm>
                    <a:off x="217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26" name="Rectangle 593"/>
                  <p:cNvSpPr>
                    <a:spLocks noChangeArrowheads="1"/>
                  </p:cNvSpPr>
                  <p:nvPr/>
                </p:nvSpPr>
                <p:spPr bwMode="auto">
                  <a:xfrm>
                    <a:off x="214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5" name="Group 596"/>
                <p:cNvGrpSpPr>
                  <a:grpSpLocks/>
                </p:cNvGrpSpPr>
                <p:nvPr/>
              </p:nvGrpSpPr>
              <p:grpSpPr bwMode="auto">
                <a:xfrm>
                  <a:off x="0" y="2821"/>
                  <a:ext cx="238" cy="403"/>
                  <a:chOff x="0" y="2821"/>
                  <a:chExt cx="238" cy="403"/>
                </a:xfrm>
              </p:grpSpPr>
              <p:sp>
                <p:nvSpPr>
                  <p:cNvPr id="22723" name="Rectangle 415"/>
                  <p:cNvSpPr>
                    <a:spLocks noChangeArrowheads="1"/>
                  </p:cNvSpPr>
                  <p:nvPr/>
                </p:nvSpPr>
                <p:spPr bwMode="auto">
                  <a:xfrm>
                    <a:off x="2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24" name="Rectangle 595"/>
                  <p:cNvSpPr>
                    <a:spLocks noChangeArrowheads="1"/>
                  </p:cNvSpPr>
                  <p:nvPr/>
                </p:nvSpPr>
                <p:spPr bwMode="auto">
                  <a:xfrm>
                    <a:off x="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6" name="Group 598"/>
                <p:cNvGrpSpPr>
                  <a:grpSpLocks/>
                </p:cNvGrpSpPr>
                <p:nvPr/>
              </p:nvGrpSpPr>
              <p:grpSpPr bwMode="auto">
                <a:xfrm>
                  <a:off x="238" y="2821"/>
                  <a:ext cx="238" cy="403"/>
                  <a:chOff x="238" y="2821"/>
                  <a:chExt cx="238" cy="403"/>
                </a:xfrm>
              </p:grpSpPr>
              <p:sp>
                <p:nvSpPr>
                  <p:cNvPr id="22721" name="Rectangle 416"/>
                  <p:cNvSpPr>
                    <a:spLocks noChangeArrowheads="1"/>
                  </p:cNvSpPr>
                  <p:nvPr/>
                </p:nvSpPr>
                <p:spPr bwMode="auto">
                  <a:xfrm>
                    <a:off x="26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22" name="Rectangle 597"/>
                  <p:cNvSpPr>
                    <a:spLocks noChangeArrowheads="1"/>
                  </p:cNvSpPr>
                  <p:nvPr/>
                </p:nvSpPr>
                <p:spPr bwMode="auto">
                  <a:xfrm>
                    <a:off x="23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7" name="Group 600"/>
                <p:cNvGrpSpPr>
                  <a:grpSpLocks/>
                </p:cNvGrpSpPr>
                <p:nvPr/>
              </p:nvGrpSpPr>
              <p:grpSpPr bwMode="auto">
                <a:xfrm>
                  <a:off x="476" y="2821"/>
                  <a:ext cx="238" cy="403"/>
                  <a:chOff x="476" y="2821"/>
                  <a:chExt cx="238" cy="403"/>
                </a:xfrm>
              </p:grpSpPr>
              <p:sp>
                <p:nvSpPr>
                  <p:cNvPr id="22719" name="Rectangle 417"/>
                  <p:cNvSpPr>
                    <a:spLocks noChangeArrowheads="1"/>
                  </p:cNvSpPr>
                  <p:nvPr/>
                </p:nvSpPr>
                <p:spPr bwMode="auto">
                  <a:xfrm>
                    <a:off x="50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20" name="Rectangle 599"/>
                  <p:cNvSpPr>
                    <a:spLocks noChangeArrowheads="1"/>
                  </p:cNvSpPr>
                  <p:nvPr/>
                </p:nvSpPr>
                <p:spPr bwMode="auto">
                  <a:xfrm>
                    <a:off x="47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8" name="Group 602"/>
                <p:cNvGrpSpPr>
                  <a:grpSpLocks/>
                </p:cNvGrpSpPr>
                <p:nvPr/>
              </p:nvGrpSpPr>
              <p:grpSpPr bwMode="auto">
                <a:xfrm>
                  <a:off x="714" y="2821"/>
                  <a:ext cx="238" cy="403"/>
                  <a:chOff x="714" y="2821"/>
                  <a:chExt cx="238" cy="403"/>
                </a:xfrm>
              </p:grpSpPr>
              <p:sp>
                <p:nvSpPr>
                  <p:cNvPr id="22717" name="Rectangle 418"/>
                  <p:cNvSpPr>
                    <a:spLocks noChangeArrowheads="1"/>
                  </p:cNvSpPr>
                  <p:nvPr/>
                </p:nvSpPr>
                <p:spPr bwMode="auto">
                  <a:xfrm>
                    <a:off x="74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18" name="Rectangle 601"/>
                  <p:cNvSpPr>
                    <a:spLocks noChangeArrowheads="1"/>
                  </p:cNvSpPr>
                  <p:nvPr/>
                </p:nvSpPr>
                <p:spPr bwMode="auto">
                  <a:xfrm>
                    <a:off x="71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09" name="Group 604"/>
                <p:cNvGrpSpPr>
                  <a:grpSpLocks/>
                </p:cNvGrpSpPr>
                <p:nvPr/>
              </p:nvGrpSpPr>
              <p:grpSpPr bwMode="auto">
                <a:xfrm>
                  <a:off x="952" y="2821"/>
                  <a:ext cx="238" cy="403"/>
                  <a:chOff x="952" y="2821"/>
                  <a:chExt cx="238" cy="403"/>
                </a:xfrm>
              </p:grpSpPr>
              <p:sp>
                <p:nvSpPr>
                  <p:cNvPr id="22715" name="Rectangle 419"/>
                  <p:cNvSpPr>
                    <a:spLocks noChangeArrowheads="1"/>
                  </p:cNvSpPr>
                  <p:nvPr/>
                </p:nvSpPr>
                <p:spPr bwMode="auto">
                  <a:xfrm>
                    <a:off x="98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16" name="Rectangle 603"/>
                  <p:cNvSpPr>
                    <a:spLocks noChangeArrowheads="1"/>
                  </p:cNvSpPr>
                  <p:nvPr/>
                </p:nvSpPr>
                <p:spPr bwMode="auto">
                  <a:xfrm>
                    <a:off x="95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0" name="Group 606"/>
                <p:cNvGrpSpPr>
                  <a:grpSpLocks/>
                </p:cNvGrpSpPr>
                <p:nvPr/>
              </p:nvGrpSpPr>
              <p:grpSpPr bwMode="auto">
                <a:xfrm>
                  <a:off x="1190" y="2821"/>
                  <a:ext cx="238" cy="403"/>
                  <a:chOff x="1190" y="2821"/>
                  <a:chExt cx="238" cy="403"/>
                </a:xfrm>
              </p:grpSpPr>
              <p:sp>
                <p:nvSpPr>
                  <p:cNvPr id="22713" name="Rectangle 420"/>
                  <p:cNvSpPr>
                    <a:spLocks noChangeArrowheads="1"/>
                  </p:cNvSpPr>
                  <p:nvPr/>
                </p:nvSpPr>
                <p:spPr bwMode="auto">
                  <a:xfrm>
                    <a:off x="121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14" name="Rectangle 605"/>
                  <p:cNvSpPr>
                    <a:spLocks noChangeArrowheads="1"/>
                  </p:cNvSpPr>
                  <p:nvPr/>
                </p:nvSpPr>
                <p:spPr bwMode="auto">
                  <a:xfrm>
                    <a:off x="119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1" name="Group 608"/>
                <p:cNvGrpSpPr>
                  <a:grpSpLocks/>
                </p:cNvGrpSpPr>
                <p:nvPr/>
              </p:nvGrpSpPr>
              <p:grpSpPr bwMode="auto">
                <a:xfrm>
                  <a:off x="1428" y="2821"/>
                  <a:ext cx="238" cy="403"/>
                  <a:chOff x="1428" y="2821"/>
                  <a:chExt cx="238" cy="403"/>
                </a:xfrm>
              </p:grpSpPr>
              <p:sp>
                <p:nvSpPr>
                  <p:cNvPr id="22711" name="Rectangle 421"/>
                  <p:cNvSpPr>
                    <a:spLocks noChangeArrowheads="1"/>
                  </p:cNvSpPr>
                  <p:nvPr/>
                </p:nvSpPr>
                <p:spPr bwMode="auto">
                  <a:xfrm>
                    <a:off x="145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12" name="Rectangle 607"/>
                  <p:cNvSpPr>
                    <a:spLocks noChangeArrowheads="1"/>
                  </p:cNvSpPr>
                  <p:nvPr/>
                </p:nvSpPr>
                <p:spPr bwMode="auto">
                  <a:xfrm>
                    <a:off x="142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2" name="Group 610"/>
                <p:cNvGrpSpPr>
                  <a:grpSpLocks/>
                </p:cNvGrpSpPr>
                <p:nvPr/>
              </p:nvGrpSpPr>
              <p:grpSpPr bwMode="auto">
                <a:xfrm>
                  <a:off x="1666" y="2821"/>
                  <a:ext cx="238" cy="403"/>
                  <a:chOff x="1666" y="2821"/>
                  <a:chExt cx="238" cy="403"/>
                </a:xfrm>
              </p:grpSpPr>
              <p:sp>
                <p:nvSpPr>
                  <p:cNvPr id="22709" name="Rectangle 422"/>
                  <p:cNvSpPr>
                    <a:spLocks noChangeArrowheads="1"/>
                  </p:cNvSpPr>
                  <p:nvPr/>
                </p:nvSpPr>
                <p:spPr bwMode="auto">
                  <a:xfrm>
                    <a:off x="169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10" name="Rectangle 609"/>
                  <p:cNvSpPr>
                    <a:spLocks noChangeArrowheads="1"/>
                  </p:cNvSpPr>
                  <p:nvPr/>
                </p:nvSpPr>
                <p:spPr bwMode="auto">
                  <a:xfrm>
                    <a:off x="166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3" name="Group 612"/>
                <p:cNvGrpSpPr>
                  <a:grpSpLocks/>
                </p:cNvGrpSpPr>
                <p:nvPr/>
              </p:nvGrpSpPr>
              <p:grpSpPr bwMode="auto">
                <a:xfrm>
                  <a:off x="1904" y="2821"/>
                  <a:ext cx="238" cy="403"/>
                  <a:chOff x="1904" y="2821"/>
                  <a:chExt cx="238" cy="403"/>
                </a:xfrm>
              </p:grpSpPr>
              <p:sp>
                <p:nvSpPr>
                  <p:cNvPr id="22707" name="Rectangle 423"/>
                  <p:cNvSpPr>
                    <a:spLocks noChangeArrowheads="1"/>
                  </p:cNvSpPr>
                  <p:nvPr/>
                </p:nvSpPr>
                <p:spPr bwMode="auto">
                  <a:xfrm>
                    <a:off x="193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08" name="Rectangle 611"/>
                  <p:cNvSpPr>
                    <a:spLocks noChangeArrowheads="1"/>
                  </p:cNvSpPr>
                  <p:nvPr/>
                </p:nvSpPr>
                <p:spPr bwMode="auto">
                  <a:xfrm>
                    <a:off x="190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4" name="Group 614"/>
                <p:cNvGrpSpPr>
                  <a:grpSpLocks/>
                </p:cNvGrpSpPr>
                <p:nvPr/>
              </p:nvGrpSpPr>
              <p:grpSpPr bwMode="auto">
                <a:xfrm>
                  <a:off x="2142" y="2821"/>
                  <a:ext cx="238" cy="403"/>
                  <a:chOff x="2142" y="2821"/>
                  <a:chExt cx="238" cy="403"/>
                </a:xfrm>
              </p:grpSpPr>
              <p:sp>
                <p:nvSpPr>
                  <p:cNvPr id="22705" name="Rectangle 424"/>
                  <p:cNvSpPr>
                    <a:spLocks noChangeArrowheads="1"/>
                  </p:cNvSpPr>
                  <p:nvPr/>
                </p:nvSpPr>
                <p:spPr bwMode="auto">
                  <a:xfrm>
                    <a:off x="217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06" name="Rectangle 613"/>
                  <p:cNvSpPr>
                    <a:spLocks noChangeArrowheads="1"/>
                  </p:cNvSpPr>
                  <p:nvPr/>
                </p:nvSpPr>
                <p:spPr bwMode="auto">
                  <a:xfrm>
                    <a:off x="214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5" name="Group 616"/>
                <p:cNvGrpSpPr>
                  <a:grpSpLocks/>
                </p:cNvGrpSpPr>
                <p:nvPr/>
              </p:nvGrpSpPr>
              <p:grpSpPr bwMode="auto">
                <a:xfrm>
                  <a:off x="0" y="3224"/>
                  <a:ext cx="238" cy="403"/>
                  <a:chOff x="0" y="3224"/>
                  <a:chExt cx="238" cy="403"/>
                </a:xfrm>
              </p:grpSpPr>
              <p:sp>
                <p:nvSpPr>
                  <p:cNvPr id="22703" name="Rectangle 425"/>
                  <p:cNvSpPr>
                    <a:spLocks noChangeArrowheads="1"/>
                  </p:cNvSpPr>
                  <p:nvPr/>
                </p:nvSpPr>
                <p:spPr bwMode="auto">
                  <a:xfrm>
                    <a:off x="2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04" name="Rectangle 615"/>
                  <p:cNvSpPr>
                    <a:spLocks noChangeArrowheads="1"/>
                  </p:cNvSpPr>
                  <p:nvPr/>
                </p:nvSpPr>
                <p:spPr bwMode="auto">
                  <a:xfrm>
                    <a:off x="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6" name="Group 618"/>
                <p:cNvGrpSpPr>
                  <a:grpSpLocks/>
                </p:cNvGrpSpPr>
                <p:nvPr/>
              </p:nvGrpSpPr>
              <p:grpSpPr bwMode="auto">
                <a:xfrm>
                  <a:off x="238" y="3224"/>
                  <a:ext cx="238" cy="403"/>
                  <a:chOff x="238" y="3224"/>
                  <a:chExt cx="238" cy="403"/>
                </a:xfrm>
              </p:grpSpPr>
              <p:sp>
                <p:nvSpPr>
                  <p:cNvPr id="22701" name="Rectangle 426"/>
                  <p:cNvSpPr>
                    <a:spLocks noChangeArrowheads="1"/>
                  </p:cNvSpPr>
                  <p:nvPr/>
                </p:nvSpPr>
                <p:spPr bwMode="auto">
                  <a:xfrm>
                    <a:off x="26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02" name="Rectangle 617"/>
                  <p:cNvSpPr>
                    <a:spLocks noChangeArrowheads="1"/>
                  </p:cNvSpPr>
                  <p:nvPr/>
                </p:nvSpPr>
                <p:spPr bwMode="auto">
                  <a:xfrm>
                    <a:off x="23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7" name="Group 620"/>
                <p:cNvGrpSpPr>
                  <a:grpSpLocks/>
                </p:cNvGrpSpPr>
                <p:nvPr/>
              </p:nvGrpSpPr>
              <p:grpSpPr bwMode="auto">
                <a:xfrm>
                  <a:off x="476" y="3224"/>
                  <a:ext cx="238" cy="403"/>
                  <a:chOff x="476" y="3224"/>
                  <a:chExt cx="238" cy="403"/>
                </a:xfrm>
              </p:grpSpPr>
              <p:sp>
                <p:nvSpPr>
                  <p:cNvPr id="22699" name="Rectangle 427"/>
                  <p:cNvSpPr>
                    <a:spLocks noChangeArrowheads="1"/>
                  </p:cNvSpPr>
                  <p:nvPr/>
                </p:nvSpPr>
                <p:spPr bwMode="auto">
                  <a:xfrm>
                    <a:off x="50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700" name="Rectangle 619"/>
                  <p:cNvSpPr>
                    <a:spLocks noChangeArrowheads="1"/>
                  </p:cNvSpPr>
                  <p:nvPr/>
                </p:nvSpPr>
                <p:spPr bwMode="auto">
                  <a:xfrm>
                    <a:off x="47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8" name="Group 622"/>
                <p:cNvGrpSpPr>
                  <a:grpSpLocks/>
                </p:cNvGrpSpPr>
                <p:nvPr/>
              </p:nvGrpSpPr>
              <p:grpSpPr bwMode="auto">
                <a:xfrm>
                  <a:off x="714" y="3224"/>
                  <a:ext cx="238" cy="403"/>
                  <a:chOff x="714" y="3224"/>
                  <a:chExt cx="238" cy="403"/>
                </a:xfrm>
              </p:grpSpPr>
              <p:sp>
                <p:nvSpPr>
                  <p:cNvPr id="22697" name="Rectangle 428"/>
                  <p:cNvSpPr>
                    <a:spLocks noChangeArrowheads="1"/>
                  </p:cNvSpPr>
                  <p:nvPr/>
                </p:nvSpPr>
                <p:spPr bwMode="auto">
                  <a:xfrm>
                    <a:off x="74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98" name="Rectangle 621"/>
                  <p:cNvSpPr>
                    <a:spLocks noChangeArrowheads="1"/>
                  </p:cNvSpPr>
                  <p:nvPr/>
                </p:nvSpPr>
                <p:spPr bwMode="auto">
                  <a:xfrm>
                    <a:off x="71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19" name="Group 624"/>
                <p:cNvGrpSpPr>
                  <a:grpSpLocks/>
                </p:cNvGrpSpPr>
                <p:nvPr/>
              </p:nvGrpSpPr>
              <p:grpSpPr bwMode="auto">
                <a:xfrm>
                  <a:off x="952" y="3224"/>
                  <a:ext cx="238" cy="403"/>
                  <a:chOff x="952" y="3224"/>
                  <a:chExt cx="238" cy="403"/>
                </a:xfrm>
              </p:grpSpPr>
              <p:sp>
                <p:nvSpPr>
                  <p:cNvPr id="22695" name="Rectangle 429"/>
                  <p:cNvSpPr>
                    <a:spLocks noChangeArrowheads="1"/>
                  </p:cNvSpPr>
                  <p:nvPr/>
                </p:nvSpPr>
                <p:spPr bwMode="auto">
                  <a:xfrm>
                    <a:off x="98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96" name="Rectangle 623"/>
                  <p:cNvSpPr>
                    <a:spLocks noChangeArrowheads="1"/>
                  </p:cNvSpPr>
                  <p:nvPr/>
                </p:nvSpPr>
                <p:spPr bwMode="auto">
                  <a:xfrm>
                    <a:off x="95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0" name="Group 626"/>
                <p:cNvGrpSpPr>
                  <a:grpSpLocks/>
                </p:cNvGrpSpPr>
                <p:nvPr/>
              </p:nvGrpSpPr>
              <p:grpSpPr bwMode="auto">
                <a:xfrm>
                  <a:off x="1190" y="3224"/>
                  <a:ext cx="238" cy="403"/>
                  <a:chOff x="1190" y="3224"/>
                  <a:chExt cx="238" cy="403"/>
                </a:xfrm>
              </p:grpSpPr>
              <p:sp>
                <p:nvSpPr>
                  <p:cNvPr id="22693" name="Rectangle 430"/>
                  <p:cNvSpPr>
                    <a:spLocks noChangeArrowheads="1"/>
                  </p:cNvSpPr>
                  <p:nvPr/>
                </p:nvSpPr>
                <p:spPr bwMode="auto">
                  <a:xfrm>
                    <a:off x="121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94" name="Rectangle 625"/>
                  <p:cNvSpPr>
                    <a:spLocks noChangeArrowheads="1"/>
                  </p:cNvSpPr>
                  <p:nvPr/>
                </p:nvSpPr>
                <p:spPr bwMode="auto">
                  <a:xfrm>
                    <a:off x="119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1" name="Group 628"/>
                <p:cNvGrpSpPr>
                  <a:grpSpLocks/>
                </p:cNvGrpSpPr>
                <p:nvPr/>
              </p:nvGrpSpPr>
              <p:grpSpPr bwMode="auto">
                <a:xfrm>
                  <a:off x="1428" y="3224"/>
                  <a:ext cx="238" cy="403"/>
                  <a:chOff x="1428" y="3224"/>
                  <a:chExt cx="238" cy="403"/>
                </a:xfrm>
              </p:grpSpPr>
              <p:sp>
                <p:nvSpPr>
                  <p:cNvPr id="22691" name="Rectangle 431"/>
                  <p:cNvSpPr>
                    <a:spLocks noChangeArrowheads="1"/>
                  </p:cNvSpPr>
                  <p:nvPr/>
                </p:nvSpPr>
                <p:spPr bwMode="auto">
                  <a:xfrm>
                    <a:off x="145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92" name="Rectangle 627"/>
                  <p:cNvSpPr>
                    <a:spLocks noChangeArrowheads="1"/>
                  </p:cNvSpPr>
                  <p:nvPr/>
                </p:nvSpPr>
                <p:spPr bwMode="auto">
                  <a:xfrm>
                    <a:off x="142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2" name="Group 630"/>
                <p:cNvGrpSpPr>
                  <a:grpSpLocks/>
                </p:cNvGrpSpPr>
                <p:nvPr/>
              </p:nvGrpSpPr>
              <p:grpSpPr bwMode="auto">
                <a:xfrm>
                  <a:off x="1666" y="3224"/>
                  <a:ext cx="238" cy="403"/>
                  <a:chOff x="1666" y="3224"/>
                  <a:chExt cx="238" cy="403"/>
                </a:xfrm>
              </p:grpSpPr>
              <p:sp>
                <p:nvSpPr>
                  <p:cNvPr id="22689" name="Rectangle 432"/>
                  <p:cNvSpPr>
                    <a:spLocks noChangeArrowheads="1"/>
                  </p:cNvSpPr>
                  <p:nvPr/>
                </p:nvSpPr>
                <p:spPr bwMode="auto">
                  <a:xfrm>
                    <a:off x="169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90" name="Rectangle 629"/>
                  <p:cNvSpPr>
                    <a:spLocks noChangeArrowheads="1"/>
                  </p:cNvSpPr>
                  <p:nvPr/>
                </p:nvSpPr>
                <p:spPr bwMode="auto">
                  <a:xfrm>
                    <a:off x="166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3" name="Group 632"/>
                <p:cNvGrpSpPr>
                  <a:grpSpLocks/>
                </p:cNvGrpSpPr>
                <p:nvPr/>
              </p:nvGrpSpPr>
              <p:grpSpPr bwMode="auto">
                <a:xfrm>
                  <a:off x="1904" y="3224"/>
                  <a:ext cx="238" cy="403"/>
                  <a:chOff x="1904" y="3224"/>
                  <a:chExt cx="238" cy="403"/>
                </a:xfrm>
              </p:grpSpPr>
              <p:sp>
                <p:nvSpPr>
                  <p:cNvPr id="22687" name="Rectangle 433"/>
                  <p:cNvSpPr>
                    <a:spLocks noChangeArrowheads="1"/>
                  </p:cNvSpPr>
                  <p:nvPr/>
                </p:nvSpPr>
                <p:spPr bwMode="auto">
                  <a:xfrm>
                    <a:off x="193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88" name="Rectangle 631"/>
                  <p:cNvSpPr>
                    <a:spLocks noChangeArrowheads="1"/>
                  </p:cNvSpPr>
                  <p:nvPr/>
                </p:nvSpPr>
                <p:spPr bwMode="auto">
                  <a:xfrm>
                    <a:off x="190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4" name="Group 634"/>
                <p:cNvGrpSpPr>
                  <a:grpSpLocks/>
                </p:cNvGrpSpPr>
                <p:nvPr/>
              </p:nvGrpSpPr>
              <p:grpSpPr bwMode="auto">
                <a:xfrm>
                  <a:off x="2142" y="3224"/>
                  <a:ext cx="238" cy="403"/>
                  <a:chOff x="2142" y="3224"/>
                  <a:chExt cx="238" cy="403"/>
                </a:xfrm>
              </p:grpSpPr>
              <p:sp>
                <p:nvSpPr>
                  <p:cNvPr id="22685" name="Rectangle 434"/>
                  <p:cNvSpPr>
                    <a:spLocks noChangeArrowheads="1"/>
                  </p:cNvSpPr>
                  <p:nvPr/>
                </p:nvSpPr>
                <p:spPr bwMode="auto">
                  <a:xfrm>
                    <a:off x="217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86" name="Rectangle 633"/>
                  <p:cNvSpPr>
                    <a:spLocks noChangeArrowheads="1"/>
                  </p:cNvSpPr>
                  <p:nvPr/>
                </p:nvSpPr>
                <p:spPr bwMode="auto">
                  <a:xfrm>
                    <a:off x="214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5" name="Group 636"/>
                <p:cNvGrpSpPr>
                  <a:grpSpLocks/>
                </p:cNvGrpSpPr>
                <p:nvPr/>
              </p:nvGrpSpPr>
              <p:grpSpPr bwMode="auto">
                <a:xfrm>
                  <a:off x="0" y="3627"/>
                  <a:ext cx="238" cy="403"/>
                  <a:chOff x="0" y="3627"/>
                  <a:chExt cx="238" cy="403"/>
                </a:xfrm>
              </p:grpSpPr>
              <p:sp>
                <p:nvSpPr>
                  <p:cNvPr id="22683" name="Rectangle 435"/>
                  <p:cNvSpPr>
                    <a:spLocks noChangeArrowheads="1"/>
                  </p:cNvSpPr>
                  <p:nvPr/>
                </p:nvSpPr>
                <p:spPr bwMode="auto">
                  <a:xfrm>
                    <a:off x="2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84" name="Rectangle 635"/>
                  <p:cNvSpPr>
                    <a:spLocks noChangeArrowheads="1"/>
                  </p:cNvSpPr>
                  <p:nvPr/>
                </p:nvSpPr>
                <p:spPr bwMode="auto">
                  <a:xfrm>
                    <a:off x="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6" name="Group 638"/>
                <p:cNvGrpSpPr>
                  <a:grpSpLocks/>
                </p:cNvGrpSpPr>
                <p:nvPr/>
              </p:nvGrpSpPr>
              <p:grpSpPr bwMode="auto">
                <a:xfrm>
                  <a:off x="238" y="3627"/>
                  <a:ext cx="238" cy="403"/>
                  <a:chOff x="238" y="3627"/>
                  <a:chExt cx="238" cy="403"/>
                </a:xfrm>
              </p:grpSpPr>
              <p:sp>
                <p:nvSpPr>
                  <p:cNvPr id="22681" name="Rectangle 436"/>
                  <p:cNvSpPr>
                    <a:spLocks noChangeArrowheads="1"/>
                  </p:cNvSpPr>
                  <p:nvPr/>
                </p:nvSpPr>
                <p:spPr bwMode="auto">
                  <a:xfrm>
                    <a:off x="26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82" name="Rectangle 637"/>
                  <p:cNvSpPr>
                    <a:spLocks noChangeArrowheads="1"/>
                  </p:cNvSpPr>
                  <p:nvPr/>
                </p:nvSpPr>
                <p:spPr bwMode="auto">
                  <a:xfrm>
                    <a:off x="23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7" name="Group 640"/>
                <p:cNvGrpSpPr>
                  <a:grpSpLocks/>
                </p:cNvGrpSpPr>
                <p:nvPr/>
              </p:nvGrpSpPr>
              <p:grpSpPr bwMode="auto">
                <a:xfrm>
                  <a:off x="476" y="3627"/>
                  <a:ext cx="238" cy="403"/>
                  <a:chOff x="476" y="3627"/>
                  <a:chExt cx="238" cy="403"/>
                </a:xfrm>
              </p:grpSpPr>
              <p:sp>
                <p:nvSpPr>
                  <p:cNvPr id="22679" name="Rectangle 437"/>
                  <p:cNvSpPr>
                    <a:spLocks noChangeArrowheads="1"/>
                  </p:cNvSpPr>
                  <p:nvPr/>
                </p:nvSpPr>
                <p:spPr bwMode="auto">
                  <a:xfrm>
                    <a:off x="50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80" name="Rectangle 639"/>
                  <p:cNvSpPr>
                    <a:spLocks noChangeArrowheads="1"/>
                  </p:cNvSpPr>
                  <p:nvPr/>
                </p:nvSpPr>
                <p:spPr bwMode="auto">
                  <a:xfrm>
                    <a:off x="47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8" name="Group 642"/>
                <p:cNvGrpSpPr>
                  <a:grpSpLocks/>
                </p:cNvGrpSpPr>
                <p:nvPr/>
              </p:nvGrpSpPr>
              <p:grpSpPr bwMode="auto">
                <a:xfrm>
                  <a:off x="714" y="3627"/>
                  <a:ext cx="238" cy="403"/>
                  <a:chOff x="714" y="3627"/>
                  <a:chExt cx="238" cy="403"/>
                </a:xfrm>
              </p:grpSpPr>
              <p:sp>
                <p:nvSpPr>
                  <p:cNvPr id="22677" name="Rectangle 438"/>
                  <p:cNvSpPr>
                    <a:spLocks noChangeArrowheads="1"/>
                  </p:cNvSpPr>
                  <p:nvPr/>
                </p:nvSpPr>
                <p:spPr bwMode="auto">
                  <a:xfrm>
                    <a:off x="74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22678" name="Rectangle 641"/>
                  <p:cNvSpPr>
                    <a:spLocks noChangeArrowheads="1"/>
                  </p:cNvSpPr>
                  <p:nvPr/>
                </p:nvSpPr>
                <p:spPr bwMode="auto">
                  <a:xfrm>
                    <a:off x="71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29" name="Group 644"/>
                <p:cNvGrpSpPr>
                  <a:grpSpLocks/>
                </p:cNvGrpSpPr>
                <p:nvPr/>
              </p:nvGrpSpPr>
              <p:grpSpPr bwMode="auto">
                <a:xfrm>
                  <a:off x="952" y="3627"/>
                  <a:ext cx="238" cy="403"/>
                  <a:chOff x="952" y="3627"/>
                  <a:chExt cx="238" cy="403"/>
                </a:xfrm>
              </p:grpSpPr>
              <p:sp>
                <p:nvSpPr>
                  <p:cNvPr id="22675" name="Rectangle 439"/>
                  <p:cNvSpPr>
                    <a:spLocks noChangeArrowheads="1"/>
                  </p:cNvSpPr>
                  <p:nvPr/>
                </p:nvSpPr>
                <p:spPr bwMode="auto">
                  <a:xfrm>
                    <a:off x="98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76" name="Rectangle 643"/>
                  <p:cNvSpPr>
                    <a:spLocks noChangeArrowheads="1"/>
                  </p:cNvSpPr>
                  <p:nvPr/>
                </p:nvSpPr>
                <p:spPr bwMode="auto">
                  <a:xfrm>
                    <a:off x="95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0" name="Group 646"/>
                <p:cNvGrpSpPr>
                  <a:grpSpLocks/>
                </p:cNvGrpSpPr>
                <p:nvPr/>
              </p:nvGrpSpPr>
              <p:grpSpPr bwMode="auto">
                <a:xfrm>
                  <a:off x="1190" y="3627"/>
                  <a:ext cx="238" cy="403"/>
                  <a:chOff x="1190" y="3627"/>
                  <a:chExt cx="238" cy="403"/>
                </a:xfrm>
              </p:grpSpPr>
              <p:sp>
                <p:nvSpPr>
                  <p:cNvPr id="22673" name="Rectangle 440"/>
                  <p:cNvSpPr>
                    <a:spLocks noChangeArrowheads="1"/>
                  </p:cNvSpPr>
                  <p:nvPr/>
                </p:nvSpPr>
                <p:spPr bwMode="auto">
                  <a:xfrm>
                    <a:off x="121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74" name="Rectangle 645"/>
                  <p:cNvSpPr>
                    <a:spLocks noChangeArrowheads="1"/>
                  </p:cNvSpPr>
                  <p:nvPr/>
                </p:nvSpPr>
                <p:spPr bwMode="auto">
                  <a:xfrm>
                    <a:off x="119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1" name="Group 648"/>
                <p:cNvGrpSpPr>
                  <a:grpSpLocks/>
                </p:cNvGrpSpPr>
                <p:nvPr/>
              </p:nvGrpSpPr>
              <p:grpSpPr bwMode="auto">
                <a:xfrm>
                  <a:off x="1428" y="3627"/>
                  <a:ext cx="238" cy="403"/>
                  <a:chOff x="1428" y="3627"/>
                  <a:chExt cx="238" cy="403"/>
                </a:xfrm>
              </p:grpSpPr>
              <p:sp>
                <p:nvSpPr>
                  <p:cNvPr id="22671" name="Rectangle 441"/>
                  <p:cNvSpPr>
                    <a:spLocks noChangeArrowheads="1"/>
                  </p:cNvSpPr>
                  <p:nvPr/>
                </p:nvSpPr>
                <p:spPr bwMode="auto">
                  <a:xfrm>
                    <a:off x="145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72" name="Rectangle 647"/>
                  <p:cNvSpPr>
                    <a:spLocks noChangeArrowheads="1"/>
                  </p:cNvSpPr>
                  <p:nvPr/>
                </p:nvSpPr>
                <p:spPr bwMode="auto">
                  <a:xfrm>
                    <a:off x="142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2" name="Group 650"/>
                <p:cNvGrpSpPr>
                  <a:grpSpLocks/>
                </p:cNvGrpSpPr>
                <p:nvPr/>
              </p:nvGrpSpPr>
              <p:grpSpPr bwMode="auto">
                <a:xfrm>
                  <a:off x="1666" y="3627"/>
                  <a:ext cx="238" cy="403"/>
                  <a:chOff x="1666" y="3627"/>
                  <a:chExt cx="238" cy="403"/>
                </a:xfrm>
              </p:grpSpPr>
              <p:sp>
                <p:nvSpPr>
                  <p:cNvPr id="22669" name="Rectangle 442"/>
                  <p:cNvSpPr>
                    <a:spLocks noChangeArrowheads="1"/>
                  </p:cNvSpPr>
                  <p:nvPr/>
                </p:nvSpPr>
                <p:spPr bwMode="auto">
                  <a:xfrm>
                    <a:off x="169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70" name="Rectangle 649"/>
                  <p:cNvSpPr>
                    <a:spLocks noChangeArrowheads="1"/>
                  </p:cNvSpPr>
                  <p:nvPr/>
                </p:nvSpPr>
                <p:spPr bwMode="auto">
                  <a:xfrm>
                    <a:off x="166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3" name="Group 652"/>
                <p:cNvGrpSpPr>
                  <a:grpSpLocks/>
                </p:cNvGrpSpPr>
                <p:nvPr/>
              </p:nvGrpSpPr>
              <p:grpSpPr bwMode="auto">
                <a:xfrm>
                  <a:off x="1904" y="3627"/>
                  <a:ext cx="238" cy="403"/>
                  <a:chOff x="1904" y="3627"/>
                  <a:chExt cx="238" cy="403"/>
                </a:xfrm>
              </p:grpSpPr>
              <p:sp>
                <p:nvSpPr>
                  <p:cNvPr id="22667" name="Rectangle 443"/>
                  <p:cNvSpPr>
                    <a:spLocks noChangeArrowheads="1"/>
                  </p:cNvSpPr>
                  <p:nvPr/>
                </p:nvSpPr>
                <p:spPr bwMode="auto">
                  <a:xfrm>
                    <a:off x="193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68" name="Rectangle 651"/>
                  <p:cNvSpPr>
                    <a:spLocks noChangeArrowheads="1"/>
                  </p:cNvSpPr>
                  <p:nvPr/>
                </p:nvSpPr>
                <p:spPr bwMode="auto">
                  <a:xfrm>
                    <a:off x="190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4" name="Group 654"/>
                <p:cNvGrpSpPr>
                  <a:grpSpLocks/>
                </p:cNvGrpSpPr>
                <p:nvPr/>
              </p:nvGrpSpPr>
              <p:grpSpPr bwMode="auto">
                <a:xfrm>
                  <a:off x="2142" y="3627"/>
                  <a:ext cx="238" cy="403"/>
                  <a:chOff x="2142" y="3627"/>
                  <a:chExt cx="238" cy="403"/>
                </a:xfrm>
              </p:grpSpPr>
              <p:sp>
                <p:nvSpPr>
                  <p:cNvPr id="22665" name="Rectangle 444"/>
                  <p:cNvSpPr>
                    <a:spLocks noChangeArrowheads="1"/>
                  </p:cNvSpPr>
                  <p:nvPr/>
                </p:nvSpPr>
                <p:spPr bwMode="auto">
                  <a:xfrm>
                    <a:off x="217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66" name="Rectangle 653"/>
                  <p:cNvSpPr>
                    <a:spLocks noChangeArrowheads="1"/>
                  </p:cNvSpPr>
                  <p:nvPr/>
                </p:nvSpPr>
                <p:spPr bwMode="auto">
                  <a:xfrm>
                    <a:off x="214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5" name="Group 656"/>
                <p:cNvGrpSpPr>
                  <a:grpSpLocks/>
                </p:cNvGrpSpPr>
                <p:nvPr/>
              </p:nvGrpSpPr>
              <p:grpSpPr bwMode="auto">
                <a:xfrm>
                  <a:off x="0" y="4030"/>
                  <a:ext cx="238" cy="403"/>
                  <a:chOff x="0" y="4030"/>
                  <a:chExt cx="238" cy="403"/>
                </a:xfrm>
              </p:grpSpPr>
              <p:sp>
                <p:nvSpPr>
                  <p:cNvPr id="22663" name="Rectangle 445"/>
                  <p:cNvSpPr>
                    <a:spLocks noChangeArrowheads="1"/>
                  </p:cNvSpPr>
                  <p:nvPr/>
                </p:nvSpPr>
                <p:spPr bwMode="auto">
                  <a:xfrm>
                    <a:off x="2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64" name="Rectangle 655"/>
                  <p:cNvSpPr>
                    <a:spLocks noChangeArrowheads="1"/>
                  </p:cNvSpPr>
                  <p:nvPr/>
                </p:nvSpPr>
                <p:spPr bwMode="auto">
                  <a:xfrm>
                    <a:off x="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6" name="Group 658"/>
                <p:cNvGrpSpPr>
                  <a:grpSpLocks/>
                </p:cNvGrpSpPr>
                <p:nvPr/>
              </p:nvGrpSpPr>
              <p:grpSpPr bwMode="auto">
                <a:xfrm>
                  <a:off x="238" y="4030"/>
                  <a:ext cx="238" cy="403"/>
                  <a:chOff x="238" y="4030"/>
                  <a:chExt cx="238" cy="403"/>
                </a:xfrm>
              </p:grpSpPr>
              <p:sp>
                <p:nvSpPr>
                  <p:cNvPr id="22661" name="Rectangle 446"/>
                  <p:cNvSpPr>
                    <a:spLocks noChangeArrowheads="1"/>
                  </p:cNvSpPr>
                  <p:nvPr/>
                </p:nvSpPr>
                <p:spPr bwMode="auto">
                  <a:xfrm>
                    <a:off x="26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62" name="Rectangle 657"/>
                  <p:cNvSpPr>
                    <a:spLocks noChangeArrowheads="1"/>
                  </p:cNvSpPr>
                  <p:nvPr/>
                </p:nvSpPr>
                <p:spPr bwMode="auto">
                  <a:xfrm>
                    <a:off x="23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7" name="Group 660"/>
                <p:cNvGrpSpPr>
                  <a:grpSpLocks/>
                </p:cNvGrpSpPr>
                <p:nvPr/>
              </p:nvGrpSpPr>
              <p:grpSpPr bwMode="auto">
                <a:xfrm>
                  <a:off x="476" y="4030"/>
                  <a:ext cx="238" cy="403"/>
                  <a:chOff x="476" y="4030"/>
                  <a:chExt cx="238" cy="403"/>
                </a:xfrm>
              </p:grpSpPr>
              <p:sp>
                <p:nvSpPr>
                  <p:cNvPr id="22659" name="Rectangle 447"/>
                  <p:cNvSpPr>
                    <a:spLocks noChangeArrowheads="1"/>
                  </p:cNvSpPr>
                  <p:nvPr/>
                </p:nvSpPr>
                <p:spPr bwMode="auto">
                  <a:xfrm>
                    <a:off x="50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60" name="Rectangle 659"/>
                  <p:cNvSpPr>
                    <a:spLocks noChangeArrowheads="1"/>
                  </p:cNvSpPr>
                  <p:nvPr/>
                </p:nvSpPr>
                <p:spPr bwMode="auto">
                  <a:xfrm>
                    <a:off x="47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8" name="Group 662"/>
                <p:cNvGrpSpPr>
                  <a:grpSpLocks/>
                </p:cNvGrpSpPr>
                <p:nvPr/>
              </p:nvGrpSpPr>
              <p:grpSpPr bwMode="auto">
                <a:xfrm>
                  <a:off x="714" y="4030"/>
                  <a:ext cx="238" cy="403"/>
                  <a:chOff x="714" y="4030"/>
                  <a:chExt cx="238" cy="403"/>
                </a:xfrm>
              </p:grpSpPr>
              <p:sp>
                <p:nvSpPr>
                  <p:cNvPr id="22657" name="Rectangle 448"/>
                  <p:cNvSpPr>
                    <a:spLocks noChangeArrowheads="1"/>
                  </p:cNvSpPr>
                  <p:nvPr/>
                </p:nvSpPr>
                <p:spPr bwMode="auto">
                  <a:xfrm>
                    <a:off x="74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58" name="Rectangle 661"/>
                  <p:cNvSpPr>
                    <a:spLocks noChangeArrowheads="1"/>
                  </p:cNvSpPr>
                  <p:nvPr/>
                </p:nvSpPr>
                <p:spPr bwMode="auto">
                  <a:xfrm>
                    <a:off x="71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39" name="Group 664"/>
                <p:cNvGrpSpPr>
                  <a:grpSpLocks/>
                </p:cNvGrpSpPr>
                <p:nvPr/>
              </p:nvGrpSpPr>
              <p:grpSpPr bwMode="auto">
                <a:xfrm>
                  <a:off x="952" y="4030"/>
                  <a:ext cx="238" cy="403"/>
                  <a:chOff x="952" y="4030"/>
                  <a:chExt cx="238" cy="403"/>
                </a:xfrm>
              </p:grpSpPr>
              <p:sp>
                <p:nvSpPr>
                  <p:cNvPr id="22655" name="Rectangle 449"/>
                  <p:cNvSpPr>
                    <a:spLocks noChangeArrowheads="1"/>
                  </p:cNvSpPr>
                  <p:nvPr/>
                </p:nvSpPr>
                <p:spPr bwMode="auto">
                  <a:xfrm>
                    <a:off x="98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56" name="Rectangle 663"/>
                  <p:cNvSpPr>
                    <a:spLocks noChangeArrowheads="1"/>
                  </p:cNvSpPr>
                  <p:nvPr/>
                </p:nvSpPr>
                <p:spPr bwMode="auto">
                  <a:xfrm>
                    <a:off x="95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40" name="Group 666"/>
                <p:cNvGrpSpPr>
                  <a:grpSpLocks/>
                </p:cNvGrpSpPr>
                <p:nvPr/>
              </p:nvGrpSpPr>
              <p:grpSpPr bwMode="auto">
                <a:xfrm>
                  <a:off x="1190" y="4030"/>
                  <a:ext cx="238" cy="403"/>
                  <a:chOff x="1190" y="4030"/>
                  <a:chExt cx="238" cy="403"/>
                </a:xfrm>
              </p:grpSpPr>
              <p:sp>
                <p:nvSpPr>
                  <p:cNvPr id="22653" name="Rectangle 450"/>
                  <p:cNvSpPr>
                    <a:spLocks noChangeArrowheads="1"/>
                  </p:cNvSpPr>
                  <p:nvPr/>
                </p:nvSpPr>
                <p:spPr bwMode="auto">
                  <a:xfrm>
                    <a:off x="121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54" name="Rectangle 665"/>
                  <p:cNvSpPr>
                    <a:spLocks noChangeArrowheads="1"/>
                  </p:cNvSpPr>
                  <p:nvPr/>
                </p:nvSpPr>
                <p:spPr bwMode="auto">
                  <a:xfrm>
                    <a:off x="119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41" name="Group 668"/>
                <p:cNvGrpSpPr>
                  <a:grpSpLocks/>
                </p:cNvGrpSpPr>
                <p:nvPr/>
              </p:nvGrpSpPr>
              <p:grpSpPr bwMode="auto">
                <a:xfrm>
                  <a:off x="1428" y="4030"/>
                  <a:ext cx="238" cy="403"/>
                  <a:chOff x="1428" y="4030"/>
                  <a:chExt cx="238" cy="403"/>
                </a:xfrm>
              </p:grpSpPr>
              <p:sp>
                <p:nvSpPr>
                  <p:cNvPr id="22651" name="Rectangle 451"/>
                  <p:cNvSpPr>
                    <a:spLocks noChangeArrowheads="1"/>
                  </p:cNvSpPr>
                  <p:nvPr/>
                </p:nvSpPr>
                <p:spPr bwMode="auto">
                  <a:xfrm>
                    <a:off x="145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52" name="Rectangle 667"/>
                  <p:cNvSpPr>
                    <a:spLocks noChangeArrowheads="1"/>
                  </p:cNvSpPr>
                  <p:nvPr/>
                </p:nvSpPr>
                <p:spPr bwMode="auto">
                  <a:xfrm>
                    <a:off x="142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42" name="Group 670"/>
                <p:cNvGrpSpPr>
                  <a:grpSpLocks/>
                </p:cNvGrpSpPr>
                <p:nvPr/>
              </p:nvGrpSpPr>
              <p:grpSpPr bwMode="auto">
                <a:xfrm>
                  <a:off x="1666" y="4030"/>
                  <a:ext cx="238" cy="403"/>
                  <a:chOff x="1666" y="4030"/>
                  <a:chExt cx="238" cy="403"/>
                </a:xfrm>
              </p:grpSpPr>
              <p:sp>
                <p:nvSpPr>
                  <p:cNvPr id="22649" name="Rectangle 452"/>
                  <p:cNvSpPr>
                    <a:spLocks noChangeArrowheads="1"/>
                  </p:cNvSpPr>
                  <p:nvPr/>
                </p:nvSpPr>
                <p:spPr bwMode="auto">
                  <a:xfrm>
                    <a:off x="169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50" name="Rectangle 669"/>
                  <p:cNvSpPr>
                    <a:spLocks noChangeArrowheads="1"/>
                  </p:cNvSpPr>
                  <p:nvPr/>
                </p:nvSpPr>
                <p:spPr bwMode="auto">
                  <a:xfrm>
                    <a:off x="166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43" name="Group 672"/>
                <p:cNvGrpSpPr>
                  <a:grpSpLocks/>
                </p:cNvGrpSpPr>
                <p:nvPr/>
              </p:nvGrpSpPr>
              <p:grpSpPr bwMode="auto">
                <a:xfrm>
                  <a:off x="1904" y="4030"/>
                  <a:ext cx="238" cy="403"/>
                  <a:chOff x="1904" y="4030"/>
                  <a:chExt cx="238" cy="403"/>
                </a:xfrm>
              </p:grpSpPr>
              <p:sp>
                <p:nvSpPr>
                  <p:cNvPr id="22647" name="Rectangle 453"/>
                  <p:cNvSpPr>
                    <a:spLocks noChangeArrowheads="1"/>
                  </p:cNvSpPr>
                  <p:nvPr/>
                </p:nvSpPr>
                <p:spPr bwMode="auto">
                  <a:xfrm>
                    <a:off x="193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48" name="Rectangle 671"/>
                  <p:cNvSpPr>
                    <a:spLocks noChangeArrowheads="1"/>
                  </p:cNvSpPr>
                  <p:nvPr/>
                </p:nvSpPr>
                <p:spPr bwMode="auto">
                  <a:xfrm>
                    <a:off x="190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22644" name="Group 674"/>
                <p:cNvGrpSpPr>
                  <a:grpSpLocks/>
                </p:cNvGrpSpPr>
                <p:nvPr/>
              </p:nvGrpSpPr>
              <p:grpSpPr bwMode="auto">
                <a:xfrm>
                  <a:off x="2142" y="4030"/>
                  <a:ext cx="238" cy="403"/>
                  <a:chOff x="2142" y="4030"/>
                  <a:chExt cx="238" cy="403"/>
                </a:xfrm>
              </p:grpSpPr>
              <p:sp>
                <p:nvSpPr>
                  <p:cNvPr id="22645" name="Rectangle 454"/>
                  <p:cNvSpPr>
                    <a:spLocks noChangeArrowheads="1"/>
                  </p:cNvSpPr>
                  <p:nvPr/>
                </p:nvSpPr>
                <p:spPr bwMode="auto">
                  <a:xfrm>
                    <a:off x="217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22646" name="Rectangle 673"/>
                  <p:cNvSpPr>
                    <a:spLocks noChangeArrowheads="1"/>
                  </p:cNvSpPr>
                  <p:nvPr/>
                </p:nvSpPr>
                <p:spPr bwMode="auto">
                  <a:xfrm>
                    <a:off x="214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sp>
            <p:nvSpPr>
              <p:cNvPr id="22534" name="Rectangle 676"/>
              <p:cNvSpPr>
                <a:spLocks noChangeArrowheads="1"/>
              </p:cNvSpPr>
              <p:nvPr/>
            </p:nvSpPr>
            <p:spPr bwMode="auto">
              <a:xfrm>
                <a:off x="-3" y="-3"/>
                <a:ext cx="2386" cy="4439"/>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38" name="Group 677"/>
            <p:cNvGrpSpPr>
              <a:grpSpLocks/>
            </p:cNvGrpSpPr>
            <p:nvPr/>
          </p:nvGrpSpPr>
          <p:grpSpPr bwMode="auto">
            <a:xfrm>
              <a:off x="3103825" y="1551141"/>
              <a:ext cx="2735826" cy="2281084"/>
              <a:chOff x="-3" y="-3"/>
              <a:chExt cx="2386" cy="4439"/>
            </a:xfrm>
          </p:grpSpPr>
          <p:grpSp>
            <p:nvGrpSpPr>
              <p:cNvPr id="1339" name="Group 675"/>
              <p:cNvGrpSpPr>
                <a:grpSpLocks/>
              </p:cNvGrpSpPr>
              <p:nvPr/>
            </p:nvGrpSpPr>
            <p:grpSpPr bwMode="auto">
              <a:xfrm>
                <a:off x="0" y="0"/>
                <a:ext cx="2380" cy="4433"/>
                <a:chOff x="0" y="0"/>
                <a:chExt cx="2380" cy="4433"/>
              </a:xfrm>
            </p:grpSpPr>
            <p:grpSp>
              <p:nvGrpSpPr>
                <p:cNvPr id="1341" name="Group 456"/>
                <p:cNvGrpSpPr>
                  <a:grpSpLocks/>
                </p:cNvGrpSpPr>
                <p:nvPr/>
              </p:nvGrpSpPr>
              <p:grpSpPr bwMode="auto">
                <a:xfrm>
                  <a:off x="0" y="0"/>
                  <a:ext cx="238" cy="403"/>
                  <a:chOff x="0" y="0"/>
                  <a:chExt cx="238" cy="403"/>
                </a:xfrm>
              </p:grpSpPr>
              <p:sp>
                <p:nvSpPr>
                  <p:cNvPr id="1669" name="Rectangle 345"/>
                  <p:cNvSpPr>
                    <a:spLocks noChangeArrowheads="1"/>
                  </p:cNvSpPr>
                  <p:nvPr/>
                </p:nvSpPr>
                <p:spPr bwMode="auto">
                  <a:xfrm>
                    <a:off x="2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670" name="Rectangle 455"/>
                  <p:cNvSpPr>
                    <a:spLocks noChangeArrowheads="1"/>
                  </p:cNvSpPr>
                  <p:nvPr/>
                </p:nvSpPr>
                <p:spPr bwMode="auto">
                  <a:xfrm>
                    <a:off x="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2" name="Group 458"/>
                <p:cNvGrpSpPr>
                  <a:grpSpLocks/>
                </p:cNvGrpSpPr>
                <p:nvPr/>
              </p:nvGrpSpPr>
              <p:grpSpPr bwMode="auto">
                <a:xfrm>
                  <a:off x="238" y="0"/>
                  <a:ext cx="238" cy="403"/>
                  <a:chOff x="238" y="0"/>
                  <a:chExt cx="238" cy="403"/>
                </a:xfrm>
              </p:grpSpPr>
              <p:sp>
                <p:nvSpPr>
                  <p:cNvPr id="1667" name="Rectangle 346"/>
                  <p:cNvSpPr>
                    <a:spLocks noChangeArrowheads="1"/>
                  </p:cNvSpPr>
                  <p:nvPr/>
                </p:nvSpPr>
                <p:spPr bwMode="auto">
                  <a:xfrm>
                    <a:off x="26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68" name="Rectangle 457"/>
                  <p:cNvSpPr>
                    <a:spLocks noChangeArrowheads="1"/>
                  </p:cNvSpPr>
                  <p:nvPr/>
                </p:nvSpPr>
                <p:spPr bwMode="auto">
                  <a:xfrm>
                    <a:off x="23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3" name="Group 460"/>
                <p:cNvGrpSpPr>
                  <a:grpSpLocks/>
                </p:cNvGrpSpPr>
                <p:nvPr/>
              </p:nvGrpSpPr>
              <p:grpSpPr bwMode="auto">
                <a:xfrm>
                  <a:off x="476" y="0"/>
                  <a:ext cx="238" cy="403"/>
                  <a:chOff x="476" y="0"/>
                  <a:chExt cx="238" cy="403"/>
                </a:xfrm>
              </p:grpSpPr>
              <p:sp>
                <p:nvSpPr>
                  <p:cNvPr id="1665" name="Rectangle 347"/>
                  <p:cNvSpPr>
                    <a:spLocks noChangeArrowheads="1"/>
                  </p:cNvSpPr>
                  <p:nvPr/>
                </p:nvSpPr>
                <p:spPr bwMode="auto">
                  <a:xfrm>
                    <a:off x="50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66" name="Rectangle 459"/>
                  <p:cNvSpPr>
                    <a:spLocks noChangeArrowheads="1"/>
                  </p:cNvSpPr>
                  <p:nvPr/>
                </p:nvSpPr>
                <p:spPr bwMode="auto">
                  <a:xfrm>
                    <a:off x="47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4" name="Group 462"/>
                <p:cNvGrpSpPr>
                  <a:grpSpLocks/>
                </p:cNvGrpSpPr>
                <p:nvPr/>
              </p:nvGrpSpPr>
              <p:grpSpPr bwMode="auto">
                <a:xfrm>
                  <a:off x="714" y="0"/>
                  <a:ext cx="238" cy="403"/>
                  <a:chOff x="714" y="0"/>
                  <a:chExt cx="238" cy="403"/>
                </a:xfrm>
              </p:grpSpPr>
              <p:sp>
                <p:nvSpPr>
                  <p:cNvPr id="1663" name="Rectangle 348"/>
                  <p:cNvSpPr>
                    <a:spLocks noChangeArrowheads="1"/>
                  </p:cNvSpPr>
                  <p:nvPr/>
                </p:nvSpPr>
                <p:spPr bwMode="auto">
                  <a:xfrm>
                    <a:off x="74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664" name="Rectangle 461"/>
                  <p:cNvSpPr>
                    <a:spLocks noChangeArrowheads="1"/>
                  </p:cNvSpPr>
                  <p:nvPr/>
                </p:nvSpPr>
                <p:spPr bwMode="auto">
                  <a:xfrm>
                    <a:off x="71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5" name="Group 464"/>
                <p:cNvGrpSpPr>
                  <a:grpSpLocks/>
                </p:cNvGrpSpPr>
                <p:nvPr/>
              </p:nvGrpSpPr>
              <p:grpSpPr bwMode="auto">
                <a:xfrm>
                  <a:off x="952" y="0"/>
                  <a:ext cx="238" cy="403"/>
                  <a:chOff x="952" y="0"/>
                  <a:chExt cx="238" cy="403"/>
                </a:xfrm>
              </p:grpSpPr>
              <p:sp>
                <p:nvSpPr>
                  <p:cNvPr id="1661" name="Rectangle 349"/>
                  <p:cNvSpPr>
                    <a:spLocks noChangeArrowheads="1"/>
                  </p:cNvSpPr>
                  <p:nvPr/>
                </p:nvSpPr>
                <p:spPr bwMode="auto">
                  <a:xfrm>
                    <a:off x="98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662" name="Rectangle 463"/>
                  <p:cNvSpPr>
                    <a:spLocks noChangeArrowheads="1"/>
                  </p:cNvSpPr>
                  <p:nvPr/>
                </p:nvSpPr>
                <p:spPr bwMode="auto">
                  <a:xfrm>
                    <a:off x="95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6" name="Group 466"/>
                <p:cNvGrpSpPr>
                  <a:grpSpLocks/>
                </p:cNvGrpSpPr>
                <p:nvPr/>
              </p:nvGrpSpPr>
              <p:grpSpPr bwMode="auto">
                <a:xfrm>
                  <a:off x="1190" y="0"/>
                  <a:ext cx="238" cy="403"/>
                  <a:chOff x="1190" y="0"/>
                  <a:chExt cx="238" cy="403"/>
                </a:xfrm>
              </p:grpSpPr>
              <p:sp>
                <p:nvSpPr>
                  <p:cNvPr id="1659" name="Rectangle 350"/>
                  <p:cNvSpPr>
                    <a:spLocks noChangeArrowheads="1"/>
                  </p:cNvSpPr>
                  <p:nvPr/>
                </p:nvSpPr>
                <p:spPr bwMode="auto">
                  <a:xfrm>
                    <a:off x="121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60" name="Rectangle 465"/>
                  <p:cNvSpPr>
                    <a:spLocks noChangeArrowheads="1"/>
                  </p:cNvSpPr>
                  <p:nvPr/>
                </p:nvSpPr>
                <p:spPr bwMode="auto">
                  <a:xfrm>
                    <a:off x="119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7" name="Group 468"/>
                <p:cNvGrpSpPr>
                  <a:grpSpLocks/>
                </p:cNvGrpSpPr>
                <p:nvPr/>
              </p:nvGrpSpPr>
              <p:grpSpPr bwMode="auto">
                <a:xfrm>
                  <a:off x="1428" y="0"/>
                  <a:ext cx="238" cy="403"/>
                  <a:chOff x="1428" y="0"/>
                  <a:chExt cx="238" cy="403"/>
                </a:xfrm>
              </p:grpSpPr>
              <p:sp>
                <p:nvSpPr>
                  <p:cNvPr id="1657" name="Rectangle 351"/>
                  <p:cNvSpPr>
                    <a:spLocks noChangeArrowheads="1"/>
                  </p:cNvSpPr>
                  <p:nvPr/>
                </p:nvSpPr>
                <p:spPr bwMode="auto">
                  <a:xfrm>
                    <a:off x="145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58" name="Rectangle 467"/>
                  <p:cNvSpPr>
                    <a:spLocks noChangeArrowheads="1"/>
                  </p:cNvSpPr>
                  <p:nvPr/>
                </p:nvSpPr>
                <p:spPr bwMode="auto">
                  <a:xfrm>
                    <a:off x="142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8" name="Group 470"/>
                <p:cNvGrpSpPr>
                  <a:grpSpLocks/>
                </p:cNvGrpSpPr>
                <p:nvPr/>
              </p:nvGrpSpPr>
              <p:grpSpPr bwMode="auto">
                <a:xfrm>
                  <a:off x="1666" y="0"/>
                  <a:ext cx="238" cy="403"/>
                  <a:chOff x="1666" y="0"/>
                  <a:chExt cx="238" cy="403"/>
                </a:xfrm>
              </p:grpSpPr>
              <p:sp>
                <p:nvSpPr>
                  <p:cNvPr id="1655" name="Rectangle 352"/>
                  <p:cNvSpPr>
                    <a:spLocks noChangeArrowheads="1"/>
                  </p:cNvSpPr>
                  <p:nvPr/>
                </p:nvSpPr>
                <p:spPr bwMode="auto">
                  <a:xfrm>
                    <a:off x="169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56" name="Rectangle 469"/>
                  <p:cNvSpPr>
                    <a:spLocks noChangeArrowheads="1"/>
                  </p:cNvSpPr>
                  <p:nvPr/>
                </p:nvSpPr>
                <p:spPr bwMode="auto">
                  <a:xfrm>
                    <a:off x="166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49" name="Group 472"/>
                <p:cNvGrpSpPr>
                  <a:grpSpLocks/>
                </p:cNvGrpSpPr>
                <p:nvPr/>
              </p:nvGrpSpPr>
              <p:grpSpPr bwMode="auto">
                <a:xfrm>
                  <a:off x="1904" y="0"/>
                  <a:ext cx="238" cy="403"/>
                  <a:chOff x="1904" y="0"/>
                  <a:chExt cx="238" cy="403"/>
                </a:xfrm>
              </p:grpSpPr>
              <p:sp>
                <p:nvSpPr>
                  <p:cNvPr id="1653" name="Rectangle 353"/>
                  <p:cNvSpPr>
                    <a:spLocks noChangeArrowheads="1"/>
                  </p:cNvSpPr>
                  <p:nvPr/>
                </p:nvSpPr>
                <p:spPr bwMode="auto">
                  <a:xfrm>
                    <a:off x="193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54" name="Rectangle 471"/>
                  <p:cNvSpPr>
                    <a:spLocks noChangeArrowheads="1"/>
                  </p:cNvSpPr>
                  <p:nvPr/>
                </p:nvSpPr>
                <p:spPr bwMode="auto">
                  <a:xfrm>
                    <a:off x="190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0" name="Group 474"/>
                <p:cNvGrpSpPr>
                  <a:grpSpLocks/>
                </p:cNvGrpSpPr>
                <p:nvPr/>
              </p:nvGrpSpPr>
              <p:grpSpPr bwMode="auto">
                <a:xfrm>
                  <a:off x="2142" y="0"/>
                  <a:ext cx="238" cy="403"/>
                  <a:chOff x="2142" y="0"/>
                  <a:chExt cx="238" cy="403"/>
                </a:xfrm>
              </p:grpSpPr>
              <p:sp>
                <p:nvSpPr>
                  <p:cNvPr id="1651" name="Rectangle 354"/>
                  <p:cNvSpPr>
                    <a:spLocks noChangeArrowheads="1"/>
                  </p:cNvSpPr>
                  <p:nvPr/>
                </p:nvSpPr>
                <p:spPr bwMode="auto">
                  <a:xfrm>
                    <a:off x="217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52" name="Rectangle 473"/>
                  <p:cNvSpPr>
                    <a:spLocks noChangeArrowheads="1"/>
                  </p:cNvSpPr>
                  <p:nvPr/>
                </p:nvSpPr>
                <p:spPr bwMode="auto">
                  <a:xfrm>
                    <a:off x="214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1" name="Group 476"/>
                <p:cNvGrpSpPr>
                  <a:grpSpLocks/>
                </p:cNvGrpSpPr>
                <p:nvPr/>
              </p:nvGrpSpPr>
              <p:grpSpPr bwMode="auto">
                <a:xfrm>
                  <a:off x="0" y="403"/>
                  <a:ext cx="238" cy="403"/>
                  <a:chOff x="0" y="403"/>
                  <a:chExt cx="238" cy="403"/>
                </a:xfrm>
              </p:grpSpPr>
              <p:sp>
                <p:nvSpPr>
                  <p:cNvPr id="1649" name="Rectangle 355"/>
                  <p:cNvSpPr>
                    <a:spLocks noChangeArrowheads="1"/>
                  </p:cNvSpPr>
                  <p:nvPr/>
                </p:nvSpPr>
                <p:spPr bwMode="auto">
                  <a:xfrm>
                    <a:off x="2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50" name="Rectangle 475"/>
                  <p:cNvSpPr>
                    <a:spLocks noChangeArrowheads="1"/>
                  </p:cNvSpPr>
                  <p:nvPr/>
                </p:nvSpPr>
                <p:spPr bwMode="auto">
                  <a:xfrm>
                    <a:off x="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2" name="Group 478"/>
                <p:cNvGrpSpPr>
                  <a:grpSpLocks/>
                </p:cNvGrpSpPr>
                <p:nvPr/>
              </p:nvGrpSpPr>
              <p:grpSpPr bwMode="auto">
                <a:xfrm>
                  <a:off x="238" y="403"/>
                  <a:ext cx="238" cy="403"/>
                  <a:chOff x="238" y="403"/>
                  <a:chExt cx="238" cy="403"/>
                </a:xfrm>
              </p:grpSpPr>
              <p:sp>
                <p:nvSpPr>
                  <p:cNvPr id="1647" name="Rectangle 356"/>
                  <p:cNvSpPr>
                    <a:spLocks noChangeArrowheads="1"/>
                  </p:cNvSpPr>
                  <p:nvPr/>
                </p:nvSpPr>
                <p:spPr bwMode="auto">
                  <a:xfrm>
                    <a:off x="26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48" name="Rectangle 477"/>
                  <p:cNvSpPr>
                    <a:spLocks noChangeArrowheads="1"/>
                  </p:cNvSpPr>
                  <p:nvPr/>
                </p:nvSpPr>
                <p:spPr bwMode="auto">
                  <a:xfrm>
                    <a:off x="23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3" name="Group 480"/>
                <p:cNvGrpSpPr>
                  <a:grpSpLocks/>
                </p:cNvGrpSpPr>
                <p:nvPr/>
              </p:nvGrpSpPr>
              <p:grpSpPr bwMode="auto">
                <a:xfrm>
                  <a:off x="476" y="403"/>
                  <a:ext cx="238" cy="403"/>
                  <a:chOff x="476" y="403"/>
                  <a:chExt cx="238" cy="403"/>
                </a:xfrm>
              </p:grpSpPr>
              <p:sp>
                <p:nvSpPr>
                  <p:cNvPr id="1645" name="Rectangle 357"/>
                  <p:cNvSpPr>
                    <a:spLocks noChangeArrowheads="1"/>
                  </p:cNvSpPr>
                  <p:nvPr/>
                </p:nvSpPr>
                <p:spPr bwMode="auto">
                  <a:xfrm>
                    <a:off x="50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46" name="Rectangle 479"/>
                  <p:cNvSpPr>
                    <a:spLocks noChangeArrowheads="1"/>
                  </p:cNvSpPr>
                  <p:nvPr/>
                </p:nvSpPr>
                <p:spPr bwMode="auto">
                  <a:xfrm>
                    <a:off x="47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4" name="Group 482"/>
                <p:cNvGrpSpPr>
                  <a:grpSpLocks/>
                </p:cNvGrpSpPr>
                <p:nvPr/>
              </p:nvGrpSpPr>
              <p:grpSpPr bwMode="auto">
                <a:xfrm>
                  <a:off x="714" y="403"/>
                  <a:ext cx="238" cy="403"/>
                  <a:chOff x="714" y="403"/>
                  <a:chExt cx="238" cy="403"/>
                </a:xfrm>
              </p:grpSpPr>
              <p:sp>
                <p:nvSpPr>
                  <p:cNvPr id="1643" name="Rectangle 358"/>
                  <p:cNvSpPr>
                    <a:spLocks noChangeArrowheads="1"/>
                  </p:cNvSpPr>
                  <p:nvPr/>
                </p:nvSpPr>
                <p:spPr bwMode="auto">
                  <a:xfrm>
                    <a:off x="74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44" name="Rectangle 481"/>
                  <p:cNvSpPr>
                    <a:spLocks noChangeArrowheads="1"/>
                  </p:cNvSpPr>
                  <p:nvPr/>
                </p:nvSpPr>
                <p:spPr bwMode="auto">
                  <a:xfrm>
                    <a:off x="71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5" name="Group 484"/>
                <p:cNvGrpSpPr>
                  <a:grpSpLocks/>
                </p:cNvGrpSpPr>
                <p:nvPr/>
              </p:nvGrpSpPr>
              <p:grpSpPr bwMode="auto">
                <a:xfrm>
                  <a:off x="952" y="403"/>
                  <a:ext cx="238" cy="403"/>
                  <a:chOff x="952" y="403"/>
                  <a:chExt cx="238" cy="403"/>
                </a:xfrm>
              </p:grpSpPr>
              <p:sp>
                <p:nvSpPr>
                  <p:cNvPr id="1641" name="Rectangle 359"/>
                  <p:cNvSpPr>
                    <a:spLocks noChangeArrowheads="1"/>
                  </p:cNvSpPr>
                  <p:nvPr/>
                </p:nvSpPr>
                <p:spPr bwMode="auto">
                  <a:xfrm>
                    <a:off x="98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42" name="Rectangle 483"/>
                  <p:cNvSpPr>
                    <a:spLocks noChangeArrowheads="1"/>
                  </p:cNvSpPr>
                  <p:nvPr/>
                </p:nvSpPr>
                <p:spPr bwMode="auto">
                  <a:xfrm>
                    <a:off x="95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6" name="Group 486"/>
                <p:cNvGrpSpPr>
                  <a:grpSpLocks/>
                </p:cNvGrpSpPr>
                <p:nvPr/>
              </p:nvGrpSpPr>
              <p:grpSpPr bwMode="auto">
                <a:xfrm>
                  <a:off x="1190" y="403"/>
                  <a:ext cx="238" cy="403"/>
                  <a:chOff x="1190" y="403"/>
                  <a:chExt cx="238" cy="403"/>
                </a:xfrm>
              </p:grpSpPr>
              <p:sp>
                <p:nvSpPr>
                  <p:cNvPr id="1639" name="Rectangle 360"/>
                  <p:cNvSpPr>
                    <a:spLocks noChangeArrowheads="1"/>
                  </p:cNvSpPr>
                  <p:nvPr/>
                </p:nvSpPr>
                <p:spPr bwMode="auto">
                  <a:xfrm>
                    <a:off x="121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40" name="Rectangle 485"/>
                  <p:cNvSpPr>
                    <a:spLocks noChangeArrowheads="1"/>
                  </p:cNvSpPr>
                  <p:nvPr/>
                </p:nvSpPr>
                <p:spPr bwMode="auto">
                  <a:xfrm>
                    <a:off x="119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7" name="Group 488"/>
                <p:cNvGrpSpPr>
                  <a:grpSpLocks/>
                </p:cNvGrpSpPr>
                <p:nvPr/>
              </p:nvGrpSpPr>
              <p:grpSpPr bwMode="auto">
                <a:xfrm>
                  <a:off x="1428" y="403"/>
                  <a:ext cx="238" cy="403"/>
                  <a:chOff x="1428" y="403"/>
                  <a:chExt cx="238" cy="403"/>
                </a:xfrm>
              </p:grpSpPr>
              <p:sp>
                <p:nvSpPr>
                  <p:cNvPr id="1637" name="Rectangle 361"/>
                  <p:cNvSpPr>
                    <a:spLocks noChangeArrowheads="1"/>
                  </p:cNvSpPr>
                  <p:nvPr/>
                </p:nvSpPr>
                <p:spPr bwMode="auto">
                  <a:xfrm>
                    <a:off x="145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38" name="Rectangle 487"/>
                  <p:cNvSpPr>
                    <a:spLocks noChangeArrowheads="1"/>
                  </p:cNvSpPr>
                  <p:nvPr/>
                </p:nvSpPr>
                <p:spPr bwMode="auto">
                  <a:xfrm>
                    <a:off x="142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8" name="Group 490"/>
                <p:cNvGrpSpPr>
                  <a:grpSpLocks/>
                </p:cNvGrpSpPr>
                <p:nvPr/>
              </p:nvGrpSpPr>
              <p:grpSpPr bwMode="auto">
                <a:xfrm>
                  <a:off x="1666" y="403"/>
                  <a:ext cx="238" cy="403"/>
                  <a:chOff x="1666" y="403"/>
                  <a:chExt cx="238" cy="403"/>
                </a:xfrm>
              </p:grpSpPr>
              <p:sp>
                <p:nvSpPr>
                  <p:cNvPr id="1635" name="Rectangle 362"/>
                  <p:cNvSpPr>
                    <a:spLocks noChangeArrowheads="1"/>
                  </p:cNvSpPr>
                  <p:nvPr/>
                </p:nvSpPr>
                <p:spPr bwMode="auto">
                  <a:xfrm>
                    <a:off x="169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1636" name="Rectangle 489"/>
                  <p:cNvSpPr>
                    <a:spLocks noChangeArrowheads="1"/>
                  </p:cNvSpPr>
                  <p:nvPr/>
                </p:nvSpPr>
                <p:spPr bwMode="auto">
                  <a:xfrm>
                    <a:off x="166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59" name="Group 492"/>
                <p:cNvGrpSpPr>
                  <a:grpSpLocks/>
                </p:cNvGrpSpPr>
                <p:nvPr/>
              </p:nvGrpSpPr>
              <p:grpSpPr bwMode="auto">
                <a:xfrm>
                  <a:off x="1904" y="403"/>
                  <a:ext cx="238" cy="403"/>
                  <a:chOff x="1904" y="403"/>
                  <a:chExt cx="238" cy="403"/>
                </a:xfrm>
              </p:grpSpPr>
              <p:sp>
                <p:nvSpPr>
                  <p:cNvPr id="1633" name="Rectangle 363"/>
                  <p:cNvSpPr>
                    <a:spLocks noChangeArrowheads="1"/>
                  </p:cNvSpPr>
                  <p:nvPr/>
                </p:nvSpPr>
                <p:spPr bwMode="auto">
                  <a:xfrm>
                    <a:off x="193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34" name="Rectangle 491"/>
                  <p:cNvSpPr>
                    <a:spLocks noChangeArrowheads="1"/>
                  </p:cNvSpPr>
                  <p:nvPr/>
                </p:nvSpPr>
                <p:spPr bwMode="auto">
                  <a:xfrm>
                    <a:off x="190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0" name="Group 494"/>
                <p:cNvGrpSpPr>
                  <a:grpSpLocks/>
                </p:cNvGrpSpPr>
                <p:nvPr/>
              </p:nvGrpSpPr>
              <p:grpSpPr bwMode="auto">
                <a:xfrm>
                  <a:off x="2142" y="403"/>
                  <a:ext cx="238" cy="403"/>
                  <a:chOff x="2142" y="403"/>
                  <a:chExt cx="238" cy="403"/>
                </a:xfrm>
              </p:grpSpPr>
              <p:sp>
                <p:nvSpPr>
                  <p:cNvPr id="1631" name="Rectangle 364"/>
                  <p:cNvSpPr>
                    <a:spLocks noChangeArrowheads="1"/>
                  </p:cNvSpPr>
                  <p:nvPr/>
                </p:nvSpPr>
                <p:spPr bwMode="auto">
                  <a:xfrm>
                    <a:off x="217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32" name="Rectangle 493"/>
                  <p:cNvSpPr>
                    <a:spLocks noChangeArrowheads="1"/>
                  </p:cNvSpPr>
                  <p:nvPr/>
                </p:nvSpPr>
                <p:spPr bwMode="auto">
                  <a:xfrm>
                    <a:off x="214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1" name="Group 496"/>
                <p:cNvGrpSpPr>
                  <a:grpSpLocks/>
                </p:cNvGrpSpPr>
                <p:nvPr/>
              </p:nvGrpSpPr>
              <p:grpSpPr bwMode="auto">
                <a:xfrm>
                  <a:off x="0" y="806"/>
                  <a:ext cx="238" cy="403"/>
                  <a:chOff x="0" y="806"/>
                  <a:chExt cx="238" cy="403"/>
                </a:xfrm>
              </p:grpSpPr>
              <p:sp>
                <p:nvSpPr>
                  <p:cNvPr id="1629" name="Rectangle 365"/>
                  <p:cNvSpPr>
                    <a:spLocks noChangeArrowheads="1"/>
                  </p:cNvSpPr>
                  <p:nvPr/>
                </p:nvSpPr>
                <p:spPr bwMode="auto">
                  <a:xfrm>
                    <a:off x="2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30" name="Rectangle 495"/>
                  <p:cNvSpPr>
                    <a:spLocks noChangeArrowheads="1"/>
                  </p:cNvSpPr>
                  <p:nvPr/>
                </p:nvSpPr>
                <p:spPr bwMode="auto">
                  <a:xfrm>
                    <a:off x="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2" name="Group 498"/>
                <p:cNvGrpSpPr>
                  <a:grpSpLocks/>
                </p:cNvGrpSpPr>
                <p:nvPr/>
              </p:nvGrpSpPr>
              <p:grpSpPr bwMode="auto">
                <a:xfrm>
                  <a:off x="238" y="806"/>
                  <a:ext cx="238" cy="403"/>
                  <a:chOff x="238" y="806"/>
                  <a:chExt cx="238" cy="403"/>
                </a:xfrm>
              </p:grpSpPr>
              <p:sp>
                <p:nvSpPr>
                  <p:cNvPr id="1627" name="Rectangle 366"/>
                  <p:cNvSpPr>
                    <a:spLocks noChangeArrowheads="1"/>
                  </p:cNvSpPr>
                  <p:nvPr/>
                </p:nvSpPr>
                <p:spPr bwMode="auto">
                  <a:xfrm>
                    <a:off x="26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28" name="Rectangle 497"/>
                  <p:cNvSpPr>
                    <a:spLocks noChangeArrowheads="1"/>
                  </p:cNvSpPr>
                  <p:nvPr/>
                </p:nvSpPr>
                <p:spPr bwMode="auto">
                  <a:xfrm>
                    <a:off x="23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3" name="Group 500"/>
                <p:cNvGrpSpPr>
                  <a:grpSpLocks/>
                </p:cNvGrpSpPr>
                <p:nvPr/>
              </p:nvGrpSpPr>
              <p:grpSpPr bwMode="auto">
                <a:xfrm>
                  <a:off x="476" y="806"/>
                  <a:ext cx="238" cy="403"/>
                  <a:chOff x="476" y="806"/>
                  <a:chExt cx="238" cy="403"/>
                </a:xfrm>
              </p:grpSpPr>
              <p:sp>
                <p:nvSpPr>
                  <p:cNvPr id="1625" name="Rectangle 367"/>
                  <p:cNvSpPr>
                    <a:spLocks noChangeArrowheads="1"/>
                  </p:cNvSpPr>
                  <p:nvPr/>
                </p:nvSpPr>
                <p:spPr bwMode="auto">
                  <a:xfrm>
                    <a:off x="50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26" name="Rectangle 499"/>
                  <p:cNvSpPr>
                    <a:spLocks noChangeArrowheads="1"/>
                  </p:cNvSpPr>
                  <p:nvPr/>
                </p:nvSpPr>
                <p:spPr bwMode="auto">
                  <a:xfrm>
                    <a:off x="47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4" name="Group 502"/>
                <p:cNvGrpSpPr>
                  <a:grpSpLocks/>
                </p:cNvGrpSpPr>
                <p:nvPr/>
              </p:nvGrpSpPr>
              <p:grpSpPr bwMode="auto">
                <a:xfrm>
                  <a:off x="714" y="806"/>
                  <a:ext cx="238" cy="403"/>
                  <a:chOff x="714" y="806"/>
                  <a:chExt cx="238" cy="403"/>
                </a:xfrm>
              </p:grpSpPr>
              <p:sp>
                <p:nvSpPr>
                  <p:cNvPr id="1623" name="Rectangle 368"/>
                  <p:cNvSpPr>
                    <a:spLocks noChangeArrowheads="1"/>
                  </p:cNvSpPr>
                  <p:nvPr/>
                </p:nvSpPr>
                <p:spPr bwMode="auto">
                  <a:xfrm>
                    <a:off x="74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24" name="Rectangle 501"/>
                  <p:cNvSpPr>
                    <a:spLocks noChangeArrowheads="1"/>
                  </p:cNvSpPr>
                  <p:nvPr/>
                </p:nvSpPr>
                <p:spPr bwMode="auto">
                  <a:xfrm>
                    <a:off x="71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5" name="Group 504"/>
                <p:cNvGrpSpPr>
                  <a:grpSpLocks/>
                </p:cNvGrpSpPr>
                <p:nvPr/>
              </p:nvGrpSpPr>
              <p:grpSpPr bwMode="auto">
                <a:xfrm>
                  <a:off x="952" y="806"/>
                  <a:ext cx="238" cy="403"/>
                  <a:chOff x="952" y="806"/>
                  <a:chExt cx="238" cy="403"/>
                </a:xfrm>
              </p:grpSpPr>
              <p:sp>
                <p:nvSpPr>
                  <p:cNvPr id="1621" name="Rectangle 369"/>
                  <p:cNvSpPr>
                    <a:spLocks noChangeArrowheads="1"/>
                  </p:cNvSpPr>
                  <p:nvPr/>
                </p:nvSpPr>
                <p:spPr bwMode="auto">
                  <a:xfrm>
                    <a:off x="98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22" name="Rectangle 503"/>
                  <p:cNvSpPr>
                    <a:spLocks noChangeArrowheads="1"/>
                  </p:cNvSpPr>
                  <p:nvPr/>
                </p:nvSpPr>
                <p:spPr bwMode="auto">
                  <a:xfrm>
                    <a:off x="95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6" name="Group 506"/>
                <p:cNvGrpSpPr>
                  <a:grpSpLocks/>
                </p:cNvGrpSpPr>
                <p:nvPr/>
              </p:nvGrpSpPr>
              <p:grpSpPr bwMode="auto">
                <a:xfrm>
                  <a:off x="1190" y="806"/>
                  <a:ext cx="238" cy="403"/>
                  <a:chOff x="1190" y="806"/>
                  <a:chExt cx="238" cy="403"/>
                </a:xfrm>
              </p:grpSpPr>
              <p:sp>
                <p:nvSpPr>
                  <p:cNvPr id="1619" name="Rectangle 370"/>
                  <p:cNvSpPr>
                    <a:spLocks noChangeArrowheads="1"/>
                  </p:cNvSpPr>
                  <p:nvPr/>
                </p:nvSpPr>
                <p:spPr bwMode="auto">
                  <a:xfrm>
                    <a:off x="121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20" name="Rectangle 505"/>
                  <p:cNvSpPr>
                    <a:spLocks noChangeArrowheads="1"/>
                  </p:cNvSpPr>
                  <p:nvPr/>
                </p:nvSpPr>
                <p:spPr bwMode="auto">
                  <a:xfrm>
                    <a:off x="119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7" name="Group 508"/>
                <p:cNvGrpSpPr>
                  <a:grpSpLocks/>
                </p:cNvGrpSpPr>
                <p:nvPr/>
              </p:nvGrpSpPr>
              <p:grpSpPr bwMode="auto">
                <a:xfrm>
                  <a:off x="1428" y="806"/>
                  <a:ext cx="238" cy="403"/>
                  <a:chOff x="1428" y="806"/>
                  <a:chExt cx="238" cy="403"/>
                </a:xfrm>
              </p:grpSpPr>
              <p:sp>
                <p:nvSpPr>
                  <p:cNvPr id="1617" name="Rectangle 371"/>
                  <p:cNvSpPr>
                    <a:spLocks noChangeArrowheads="1"/>
                  </p:cNvSpPr>
                  <p:nvPr/>
                </p:nvSpPr>
                <p:spPr bwMode="auto">
                  <a:xfrm>
                    <a:off x="145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18" name="Rectangle 507"/>
                  <p:cNvSpPr>
                    <a:spLocks noChangeArrowheads="1"/>
                  </p:cNvSpPr>
                  <p:nvPr/>
                </p:nvSpPr>
                <p:spPr bwMode="auto">
                  <a:xfrm>
                    <a:off x="142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8" name="Group 510"/>
                <p:cNvGrpSpPr>
                  <a:grpSpLocks/>
                </p:cNvGrpSpPr>
                <p:nvPr/>
              </p:nvGrpSpPr>
              <p:grpSpPr bwMode="auto">
                <a:xfrm>
                  <a:off x="1666" y="806"/>
                  <a:ext cx="238" cy="403"/>
                  <a:chOff x="1666" y="806"/>
                  <a:chExt cx="238" cy="403"/>
                </a:xfrm>
              </p:grpSpPr>
              <p:sp>
                <p:nvSpPr>
                  <p:cNvPr id="1615" name="Rectangle 372"/>
                  <p:cNvSpPr>
                    <a:spLocks noChangeArrowheads="1"/>
                  </p:cNvSpPr>
                  <p:nvPr/>
                </p:nvSpPr>
                <p:spPr bwMode="auto">
                  <a:xfrm>
                    <a:off x="169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16" name="Rectangle 509"/>
                  <p:cNvSpPr>
                    <a:spLocks noChangeArrowheads="1"/>
                  </p:cNvSpPr>
                  <p:nvPr/>
                </p:nvSpPr>
                <p:spPr bwMode="auto">
                  <a:xfrm>
                    <a:off x="166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69" name="Group 512"/>
                <p:cNvGrpSpPr>
                  <a:grpSpLocks/>
                </p:cNvGrpSpPr>
                <p:nvPr/>
              </p:nvGrpSpPr>
              <p:grpSpPr bwMode="auto">
                <a:xfrm>
                  <a:off x="1904" y="806"/>
                  <a:ext cx="238" cy="403"/>
                  <a:chOff x="1904" y="806"/>
                  <a:chExt cx="238" cy="403"/>
                </a:xfrm>
              </p:grpSpPr>
              <p:sp>
                <p:nvSpPr>
                  <p:cNvPr id="1613" name="Rectangle 373"/>
                  <p:cNvSpPr>
                    <a:spLocks noChangeArrowheads="1"/>
                  </p:cNvSpPr>
                  <p:nvPr/>
                </p:nvSpPr>
                <p:spPr bwMode="auto">
                  <a:xfrm>
                    <a:off x="193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14" name="Rectangle 511"/>
                  <p:cNvSpPr>
                    <a:spLocks noChangeArrowheads="1"/>
                  </p:cNvSpPr>
                  <p:nvPr/>
                </p:nvSpPr>
                <p:spPr bwMode="auto">
                  <a:xfrm>
                    <a:off x="190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0" name="Group 514"/>
                <p:cNvGrpSpPr>
                  <a:grpSpLocks/>
                </p:cNvGrpSpPr>
                <p:nvPr/>
              </p:nvGrpSpPr>
              <p:grpSpPr bwMode="auto">
                <a:xfrm>
                  <a:off x="2142" y="806"/>
                  <a:ext cx="238" cy="403"/>
                  <a:chOff x="2142" y="806"/>
                  <a:chExt cx="238" cy="403"/>
                </a:xfrm>
              </p:grpSpPr>
              <p:sp>
                <p:nvSpPr>
                  <p:cNvPr id="1611" name="Rectangle 374"/>
                  <p:cNvSpPr>
                    <a:spLocks noChangeArrowheads="1"/>
                  </p:cNvSpPr>
                  <p:nvPr/>
                </p:nvSpPr>
                <p:spPr bwMode="auto">
                  <a:xfrm>
                    <a:off x="217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12" name="Rectangle 513"/>
                  <p:cNvSpPr>
                    <a:spLocks noChangeArrowheads="1"/>
                  </p:cNvSpPr>
                  <p:nvPr/>
                </p:nvSpPr>
                <p:spPr bwMode="auto">
                  <a:xfrm>
                    <a:off x="214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1" name="Group 516"/>
                <p:cNvGrpSpPr>
                  <a:grpSpLocks/>
                </p:cNvGrpSpPr>
                <p:nvPr/>
              </p:nvGrpSpPr>
              <p:grpSpPr bwMode="auto">
                <a:xfrm>
                  <a:off x="0" y="1209"/>
                  <a:ext cx="238" cy="403"/>
                  <a:chOff x="0" y="1209"/>
                  <a:chExt cx="238" cy="403"/>
                </a:xfrm>
              </p:grpSpPr>
              <p:sp>
                <p:nvSpPr>
                  <p:cNvPr id="1609" name="Rectangle 375"/>
                  <p:cNvSpPr>
                    <a:spLocks noChangeArrowheads="1"/>
                  </p:cNvSpPr>
                  <p:nvPr/>
                </p:nvSpPr>
                <p:spPr bwMode="auto">
                  <a:xfrm>
                    <a:off x="2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610" name="Rectangle 515"/>
                  <p:cNvSpPr>
                    <a:spLocks noChangeArrowheads="1"/>
                  </p:cNvSpPr>
                  <p:nvPr/>
                </p:nvSpPr>
                <p:spPr bwMode="auto">
                  <a:xfrm>
                    <a:off x="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2" name="Group 518"/>
                <p:cNvGrpSpPr>
                  <a:grpSpLocks/>
                </p:cNvGrpSpPr>
                <p:nvPr/>
              </p:nvGrpSpPr>
              <p:grpSpPr bwMode="auto">
                <a:xfrm>
                  <a:off x="238" y="1209"/>
                  <a:ext cx="238" cy="403"/>
                  <a:chOff x="238" y="1209"/>
                  <a:chExt cx="238" cy="403"/>
                </a:xfrm>
              </p:grpSpPr>
              <p:sp>
                <p:nvSpPr>
                  <p:cNvPr id="1607" name="Rectangle 376"/>
                  <p:cNvSpPr>
                    <a:spLocks noChangeArrowheads="1"/>
                  </p:cNvSpPr>
                  <p:nvPr/>
                </p:nvSpPr>
                <p:spPr bwMode="auto">
                  <a:xfrm>
                    <a:off x="26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08" name="Rectangle 517"/>
                  <p:cNvSpPr>
                    <a:spLocks noChangeArrowheads="1"/>
                  </p:cNvSpPr>
                  <p:nvPr/>
                </p:nvSpPr>
                <p:spPr bwMode="auto">
                  <a:xfrm>
                    <a:off x="23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3" name="Group 520"/>
                <p:cNvGrpSpPr>
                  <a:grpSpLocks/>
                </p:cNvGrpSpPr>
                <p:nvPr/>
              </p:nvGrpSpPr>
              <p:grpSpPr bwMode="auto">
                <a:xfrm>
                  <a:off x="476" y="1209"/>
                  <a:ext cx="238" cy="403"/>
                  <a:chOff x="476" y="1209"/>
                  <a:chExt cx="238" cy="403"/>
                </a:xfrm>
              </p:grpSpPr>
              <p:sp>
                <p:nvSpPr>
                  <p:cNvPr id="1605" name="Rectangle 377"/>
                  <p:cNvSpPr>
                    <a:spLocks noChangeArrowheads="1"/>
                  </p:cNvSpPr>
                  <p:nvPr/>
                </p:nvSpPr>
                <p:spPr bwMode="auto">
                  <a:xfrm>
                    <a:off x="50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606" name="Rectangle 519"/>
                  <p:cNvSpPr>
                    <a:spLocks noChangeArrowheads="1"/>
                  </p:cNvSpPr>
                  <p:nvPr/>
                </p:nvSpPr>
                <p:spPr bwMode="auto">
                  <a:xfrm>
                    <a:off x="47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4" name="Group 522"/>
                <p:cNvGrpSpPr>
                  <a:grpSpLocks/>
                </p:cNvGrpSpPr>
                <p:nvPr/>
              </p:nvGrpSpPr>
              <p:grpSpPr bwMode="auto">
                <a:xfrm>
                  <a:off x="714" y="1209"/>
                  <a:ext cx="238" cy="403"/>
                  <a:chOff x="714" y="1209"/>
                  <a:chExt cx="238" cy="403"/>
                </a:xfrm>
              </p:grpSpPr>
              <p:sp>
                <p:nvSpPr>
                  <p:cNvPr id="1603" name="Rectangle 378"/>
                  <p:cNvSpPr>
                    <a:spLocks noChangeArrowheads="1"/>
                  </p:cNvSpPr>
                  <p:nvPr/>
                </p:nvSpPr>
                <p:spPr bwMode="auto">
                  <a:xfrm>
                    <a:off x="74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04" name="Rectangle 521"/>
                  <p:cNvSpPr>
                    <a:spLocks noChangeArrowheads="1"/>
                  </p:cNvSpPr>
                  <p:nvPr/>
                </p:nvSpPr>
                <p:spPr bwMode="auto">
                  <a:xfrm>
                    <a:off x="71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5" name="Group 524"/>
                <p:cNvGrpSpPr>
                  <a:grpSpLocks/>
                </p:cNvGrpSpPr>
                <p:nvPr/>
              </p:nvGrpSpPr>
              <p:grpSpPr bwMode="auto">
                <a:xfrm>
                  <a:off x="952" y="1209"/>
                  <a:ext cx="238" cy="403"/>
                  <a:chOff x="952" y="1209"/>
                  <a:chExt cx="238" cy="403"/>
                </a:xfrm>
              </p:grpSpPr>
              <p:sp>
                <p:nvSpPr>
                  <p:cNvPr id="1601" name="Rectangle 379"/>
                  <p:cNvSpPr>
                    <a:spLocks noChangeArrowheads="1"/>
                  </p:cNvSpPr>
                  <p:nvPr/>
                </p:nvSpPr>
                <p:spPr bwMode="auto">
                  <a:xfrm>
                    <a:off x="98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02" name="Rectangle 523"/>
                  <p:cNvSpPr>
                    <a:spLocks noChangeArrowheads="1"/>
                  </p:cNvSpPr>
                  <p:nvPr/>
                </p:nvSpPr>
                <p:spPr bwMode="auto">
                  <a:xfrm>
                    <a:off x="95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6" name="Group 526"/>
                <p:cNvGrpSpPr>
                  <a:grpSpLocks/>
                </p:cNvGrpSpPr>
                <p:nvPr/>
              </p:nvGrpSpPr>
              <p:grpSpPr bwMode="auto">
                <a:xfrm>
                  <a:off x="1190" y="1209"/>
                  <a:ext cx="238" cy="403"/>
                  <a:chOff x="1190" y="1209"/>
                  <a:chExt cx="238" cy="403"/>
                </a:xfrm>
              </p:grpSpPr>
              <p:sp>
                <p:nvSpPr>
                  <p:cNvPr id="1599" name="Rectangle 380"/>
                  <p:cNvSpPr>
                    <a:spLocks noChangeArrowheads="1"/>
                  </p:cNvSpPr>
                  <p:nvPr/>
                </p:nvSpPr>
                <p:spPr bwMode="auto">
                  <a:xfrm>
                    <a:off x="121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600" name="Rectangle 525"/>
                  <p:cNvSpPr>
                    <a:spLocks noChangeArrowheads="1"/>
                  </p:cNvSpPr>
                  <p:nvPr/>
                </p:nvSpPr>
                <p:spPr bwMode="auto">
                  <a:xfrm>
                    <a:off x="119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7" name="Group 528"/>
                <p:cNvGrpSpPr>
                  <a:grpSpLocks/>
                </p:cNvGrpSpPr>
                <p:nvPr/>
              </p:nvGrpSpPr>
              <p:grpSpPr bwMode="auto">
                <a:xfrm>
                  <a:off x="1428" y="1209"/>
                  <a:ext cx="238" cy="403"/>
                  <a:chOff x="1428" y="1209"/>
                  <a:chExt cx="238" cy="403"/>
                </a:xfrm>
              </p:grpSpPr>
              <p:sp>
                <p:nvSpPr>
                  <p:cNvPr id="1597" name="Rectangle 381"/>
                  <p:cNvSpPr>
                    <a:spLocks noChangeArrowheads="1"/>
                  </p:cNvSpPr>
                  <p:nvPr/>
                </p:nvSpPr>
                <p:spPr bwMode="auto">
                  <a:xfrm>
                    <a:off x="145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98" name="Rectangle 527"/>
                  <p:cNvSpPr>
                    <a:spLocks noChangeArrowheads="1"/>
                  </p:cNvSpPr>
                  <p:nvPr/>
                </p:nvSpPr>
                <p:spPr bwMode="auto">
                  <a:xfrm>
                    <a:off x="142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8" name="Group 530"/>
                <p:cNvGrpSpPr>
                  <a:grpSpLocks/>
                </p:cNvGrpSpPr>
                <p:nvPr/>
              </p:nvGrpSpPr>
              <p:grpSpPr bwMode="auto">
                <a:xfrm>
                  <a:off x="1666" y="1209"/>
                  <a:ext cx="238" cy="403"/>
                  <a:chOff x="1666" y="1209"/>
                  <a:chExt cx="238" cy="403"/>
                </a:xfrm>
              </p:grpSpPr>
              <p:sp>
                <p:nvSpPr>
                  <p:cNvPr id="1595" name="Rectangle 382"/>
                  <p:cNvSpPr>
                    <a:spLocks noChangeArrowheads="1"/>
                  </p:cNvSpPr>
                  <p:nvPr/>
                </p:nvSpPr>
                <p:spPr bwMode="auto">
                  <a:xfrm>
                    <a:off x="169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96" name="Rectangle 529"/>
                  <p:cNvSpPr>
                    <a:spLocks noChangeArrowheads="1"/>
                  </p:cNvSpPr>
                  <p:nvPr/>
                </p:nvSpPr>
                <p:spPr bwMode="auto">
                  <a:xfrm>
                    <a:off x="166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79" name="Group 532"/>
                <p:cNvGrpSpPr>
                  <a:grpSpLocks/>
                </p:cNvGrpSpPr>
                <p:nvPr/>
              </p:nvGrpSpPr>
              <p:grpSpPr bwMode="auto">
                <a:xfrm>
                  <a:off x="1904" y="1209"/>
                  <a:ext cx="238" cy="403"/>
                  <a:chOff x="1904" y="1209"/>
                  <a:chExt cx="238" cy="403"/>
                </a:xfrm>
              </p:grpSpPr>
              <p:sp>
                <p:nvSpPr>
                  <p:cNvPr id="1593" name="Rectangle 383"/>
                  <p:cNvSpPr>
                    <a:spLocks noChangeArrowheads="1"/>
                  </p:cNvSpPr>
                  <p:nvPr/>
                </p:nvSpPr>
                <p:spPr bwMode="auto">
                  <a:xfrm>
                    <a:off x="193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94" name="Rectangle 531"/>
                  <p:cNvSpPr>
                    <a:spLocks noChangeArrowheads="1"/>
                  </p:cNvSpPr>
                  <p:nvPr/>
                </p:nvSpPr>
                <p:spPr bwMode="auto">
                  <a:xfrm>
                    <a:off x="190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0" name="Group 534"/>
                <p:cNvGrpSpPr>
                  <a:grpSpLocks/>
                </p:cNvGrpSpPr>
                <p:nvPr/>
              </p:nvGrpSpPr>
              <p:grpSpPr bwMode="auto">
                <a:xfrm>
                  <a:off x="2142" y="1209"/>
                  <a:ext cx="238" cy="403"/>
                  <a:chOff x="2142" y="1209"/>
                  <a:chExt cx="238" cy="403"/>
                </a:xfrm>
              </p:grpSpPr>
              <p:sp>
                <p:nvSpPr>
                  <p:cNvPr id="1591" name="Rectangle 384"/>
                  <p:cNvSpPr>
                    <a:spLocks noChangeArrowheads="1"/>
                  </p:cNvSpPr>
                  <p:nvPr/>
                </p:nvSpPr>
                <p:spPr bwMode="auto">
                  <a:xfrm>
                    <a:off x="217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92" name="Rectangle 533"/>
                  <p:cNvSpPr>
                    <a:spLocks noChangeArrowheads="1"/>
                  </p:cNvSpPr>
                  <p:nvPr/>
                </p:nvSpPr>
                <p:spPr bwMode="auto">
                  <a:xfrm>
                    <a:off x="214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1" name="Group 536"/>
                <p:cNvGrpSpPr>
                  <a:grpSpLocks/>
                </p:cNvGrpSpPr>
                <p:nvPr/>
              </p:nvGrpSpPr>
              <p:grpSpPr bwMode="auto">
                <a:xfrm>
                  <a:off x="0" y="1612"/>
                  <a:ext cx="238" cy="403"/>
                  <a:chOff x="0" y="1612"/>
                  <a:chExt cx="238" cy="403"/>
                </a:xfrm>
              </p:grpSpPr>
              <p:sp>
                <p:nvSpPr>
                  <p:cNvPr id="1589" name="Rectangle 385"/>
                  <p:cNvSpPr>
                    <a:spLocks noChangeArrowheads="1"/>
                  </p:cNvSpPr>
                  <p:nvPr/>
                </p:nvSpPr>
                <p:spPr bwMode="auto">
                  <a:xfrm>
                    <a:off x="2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590" name="Rectangle 535"/>
                  <p:cNvSpPr>
                    <a:spLocks noChangeArrowheads="1"/>
                  </p:cNvSpPr>
                  <p:nvPr/>
                </p:nvSpPr>
                <p:spPr bwMode="auto">
                  <a:xfrm>
                    <a:off x="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2" name="Group 538"/>
                <p:cNvGrpSpPr>
                  <a:grpSpLocks/>
                </p:cNvGrpSpPr>
                <p:nvPr/>
              </p:nvGrpSpPr>
              <p:grpSpPr bwMode="auto">
                <a:xfrm>
                  <a:off x="238" y="1612"/>
                  <a:ext cx="238" cy="403"/>
                  <a:chOff x="238" y="1612"/>
                  <a:chExt cx="238" cy="403"/>
                </a:xfrm>
              </p:grpSpPr>
              <p:sp>
                <p:nvSpPr>
                  <p:cNvPr id="1587" name="Rectangle 386"/>
                  <p:cNvSpPr>
                    <a:spLocks noChangeArrowheads="1"/>
                  </p:cNvSpPr>
                  <p:nvPr/>
                </p:nvSpPr>
                <p:spPr bwMode="auto">
                  <a:xfrm>
                    <a:off x="26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88" name="Rectangle 537"/>
                  <p:cNvSpPr>
                    <a:spLocks noChangeArrowheads="1"/>
                  </p:cNvSpPr>
                  <p:nvPr/>
                </p:nvSpPr>
                <p:spPr bwMode="auto">
                  <a:xfrm>
                    <a:off x="23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3" name="Group 540"/>
                <p:cNvGrpSpPr>
                  <a:grpSpLocks/>
                </p:cNvGrpSpPr>
                <p:nvPr/>
              </p:nvGrpSpPr>
              <p:grpSpPr bwMode="auto">
                <a:xfrm>
                  <a:off x="476" y="1612"/>
                  <a:ext cx="238" cy="403"/>
                  <a:chOff x="476" y="1612"/>
                  <a:chExt cx="238" cy="403"/>
                </a:xfrm>
              </p:grpSpPr>
              <p:sp>
                <p:nvSpPr>
                  <p:cNvPr id="1585" name="Rectangle 387"/>
                  <p:cNvSpPr>
                    <a:spLocks noChangeArrowheads="1"/>
                  </p:cNvSpPr>
                  <p:nvPr/>
                </p:nvSpPr>
                <p:spPr bwMode="auto">
                  <a:xfrm>
                    <a:off x="50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586" name="Rectangle 539"/>
                  <p:cNvSpPr>
                    <a:spLocks noChangeArrowheads="1"/>
                  </p:cNvSpPr>
                  <p:nvPr/>
                </p:nvSpPr>
                <p:spPr bwMode="auto">
                  <a:xfrm>
                    <a:off x="47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4" name="Group 542"/>
                <p:cNvGrpSpPr>
                  <a:grpSpLocks/>
                </p:cNvGrpSpPr>
                <p:nvPr/>
              </p:nvGrpSpPr>
              <p:grpSpPr bwMode="auto">
                <a:xfrm>
                  <a:off x="714" y="1612"/>
                  <a:ext cx="238" cy="403"/>
                  <a:chOff x="714" y="1612"/>
                  <a:chExt cx="238" cy="403"/>
                </a:xfrm>
              </p:grpSpPr>
              <p:sp>
                <p:nvSpPr>
                  <p:cNvPr id="1583" name="Rectangle 388"/>
                  <p:cNvSpPr>
                    <a:spLocks noChangeArrowheads="1"/>
                  </p:cNvSpPr>
                  <p:nvPr/>
                </p:nvSpPr>
                <p:spPr bwMode="auto">
                  <a:xfrm>
                    <a:off x="74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84" name="Rectangle 541"/>
                  <p:cNvSpPr>
                    <a:spLocks noChangeArrowheads="1"/>
                  </p:cNvSpPr>
                  <p:nvPr/>
                </p:nvSpPr>
                <p:spPr bwMode="auto">
                  <a:xfrm>
                    <a:off x="71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5" name="Group 544"/>
                <p:cNvGrpSpPr>
                  <a:grpSpLocks/>
                </p:cNvGrpSpPr>
                <p:nvPr/>
              </p:nvGrpSpPr>
              <p:grpSpPr bwMode="auto">
                <a:xfrm>
                  <a:off x="952" y="1612"/>
                  <a:ext cx="238" cy="403"/>
                  <a:chOff x="952" y="1612"/>
                  <a:chExt cx="238" cy="403"/>
                </a:xfrm>
              </p:grpSpPr>
              <p:sp>
                <p:nvSpPr>
                  <p:cNvPr id="1581" name="Rectangle 389"/>
                  <p:cNvSpPr>
                    <a:spLocks noChangeArrowheads="1"/>
                  </p:cNvSpPr>
                  <p:nvPr/>
                </p:nvSpPr>
                <p:spPr bwMode="auto">
                  <a:xfrm>
                    <a:off x="98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82" name="Rectangle 543"/>
                  <p:cNvSpPr>
                    <a:spLocks noChangeArrowheads="1"/>
                  </p:cNvSpPr>
                  <p:nvPr/>
                </p:nvSpPr>
                <p:spPr bwMode="auto">
                  <a:xfrm>
                    <a:off x="95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6" name="Group 546"/>
                <p:cNvGrpSpPr>
                  <a:grpSpLocks/>
                </p:cNvGrpSpPr>
                <p:nvPr/>
              </p:nvGrpSpPr>
              <p:grpSpPr bwMode="auto">
                <a:xfrm>
                  <a:off x="1190" y="1612"/>
                  <a:ext cx="238" cy="403"/>
                  <a:chOff x="1190" y="1612"/>
                  <a:chExt cx="238" cy="403"/>
                </a:xfrm>
              </p:grpSpPr>
              <p:sp>
                <p:nvSpPr>
                  <p:cNvPr id="1579" name="Rectangle 390"/>
                  <p:cNvSpPr>
                    <a:spLocks noChangeArrowheads="1"/>
                  </p:cNvSpPr>
                  <p:nvPr/>
                </p:nvSpPr>
                <p:spPr bwMode="auto">
                  <a:xfrm>
                    <a:off x="121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80" name="Rectangle 545"/>
                  <p:cNvSpPr>
                    <a:spLocks noChangeArrowheads="1"/>
                  </p:cNvSpPr>
                  <p:nvPr/>
                </p:nvSpPr>
                <p:spPr bwMode="auto">
                  <a:xfrm>
                    <a:off x="119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7" name="Group 548"/>
                <p:cNvGrpSpPr>
                  <a:grpSpLocks/>
                </p:cNvGrpSpPr>
                <p:nvPr/>
              </p:nvGrpSpPr>
              <p:grpSpPr bwMode="auto">
                <a:xfrm>
                  <a:off x="1428" y="1612"/>
                  <a:ext cx="238" cy="403"/>
                  <a:chOff x="1428" y="1612"/>
                  <a:chExt cx="238" cy="403"/>
                </a:xfrm>
              </p:grpSpPr>
              <p:sp>
                <p:nvSpPr>
                  <p:cNvPr id="1577" name="Rectangle 391"/>
                  <p:cNvSpPr>
                    <a:spLocks noChangeArrowheads="1"/>
                  </p:cNvSpPr>
                  <p:nvPr/>
                </p:nvSpPr>
                <p:spPr bwMode="auto">
                  <a:xfrm>
                    <a:off x="145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78" name="Rectangle 547"/>
                  <p:cNvSpPr>
                    <a:spLocks noChangeArrowheads="1"/>
                  </p:cNvSpPr>
                  <p:nvPr/>
                </p:nvSpPr>
                <p:spPr bwMode="auto">
                  <a:xfrm>
                    <a:off x="142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8" name="Group 550"/>
                <p:cNvGrpSpPr>
                  <a:grpSpLocks/>
                </p:cNvGrpSpPr>
                <p:nvPr/>
              </p:nvGrpSpPr>
              <p:grpSpPr bwMode="auto">
                <a:xfrm>
                  <a:off x="1666" y="1612"/>
                  <a:ext cx="238" cy="403"/>
                  <a:chOff x="1666" y="1612"/>
                  <a:chExt cx="238" cy="403"/>
                </a:xfrm>
              </p:grpSpPr>
              <p:sp>
                <p:nvSpPr>
                  <p:cNvPr id="1575" name="Rectangle 392"/>
                  <p:cNvSpPr>
                    <a:spLocks noChangeArrowheads="1"/>
                  </p:cNvSpPr>
                  <p:nvPr/>
                </p:nvSpPr>
                <p:spPr bwMode="auto">
                  <a:xfrm>
                    <a:off x="169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dirty="0"/>
                  </a:p>
                </p:txBody>
              </p:sp>
              <p:sp>
                <p:nvSpPr>
                  <p:cNvPr id="1576" name="Rectangle 549"/>
                  <p:cNvSpPr>
                    <a:spLocks noChangeArrowheads="1"/>
                  </p:cNvSpPr>
                  <p:nvPr/>
                </p:nvSpPr>
                <p:spPr bwMode="auto">
                  <a:xfrm>
                    <a:off x="166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89" name="Group 552"/>
                <p:cNvGrpSpPr>
                  <a:grpSpLocks/>
                </p:cNvGrpSpPr>
                <p:nvPr/>
              </p:nvGrpSpPr>
              <p:grpSpPr bwMode="auto">
                <a:xfrm>
                  <a:off x="1904" y="1612"/>
                  <a:ext cx="238" cy="403"/>
                  <a:chOff x="1904" y="1612"/>
                  <a:chExt cx="238" cy="403"/>
                </a:xfrm>
              </p:grpSpPr>
              <p:sp>
                <p:nvSpPr>
                  <p:cNvPr id="1573" name="Rectangle 393"/>
                  <p:cNvSpPr>
                    <a:spLocks noChangeArrowheads="1"/>
                  </p:cNvSpPr>
                  <p:nvPr/>
                </p:nvSpPr>
                <p:spPr bwMode="auto">
                  <a:xfrm>
                    <a:off x="193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74" name="Rectangle 551"/>
                  <p:cNvSpPr>
                    <a:spLocks noChangeArrowheads="1"/>
                  </p:cNvSpPr>
                  <p:nvPr/>
                </p:nvSpPr>
                <p:spPr bwMode="auto">
                  <a:xfrm>
                    <a:off x="190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0" name="Group 554"/>
                <p:cNvGrpSpPr>
                  <a:grpSpLocks/>
                </p:cNvGrpSpPr>
                <p:nvPr/>
              </p:nvGrpSpPr>
              <p:grpSpPr bwMode="auto">
                <a:xfrm>
                  <a:off x="2142" y="1612"/>
                  <a:ext cx="238" cy="403"/>
                  <a:chOff x="2142" y="1612"/>
                  <a:chExt cx="238" cy="403"/>
                </a:xfrm>
              </p:grpSpPr>
              <p:sp>
                <p:nvSpPr>
                  <p:cNvPr id="1571" name="Rectangle 394"/>
                  <p:cNvSpPr>
                    <a:spLocks noChangeArrowheads="1"/>
                  </p:cNvSpPr>
                  <p:nvPr/>
                </p:nvSpPr>
                <p:spPr bwMode="auto">
                  <a:xfrm>
                    <a:off x="217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72" name="Rectangle 553"/>
                  <p:cNvSpPr>
                    <a:spLocks noChangeArrowheads="1"/>
                  </p:cNvSpPr>
                  <p:nvPr/>
                </p:nvSpPr>
                <p:spPr bwMode="auto">
                  <a:xfrm>
                    <a:off x="214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1" name="Group 556"/>
                <p:cNvGrpSpPr>
                  <a:grpSpLocks/>
                </p:cNvGrpSpPr>
                <p:nvPr/>
              </p:nvGrpSpPr>
              <p:grpSpPr bwMode="auto">
                <a:xfrm>
                  <a:off x="0" y="2015"/>
                  <a:ext cx="238" cy="403"/>
                  <a:chOff x="0" y="2015"/>
                  <a:chExt cx="238" cy="403"/>
                </a:xfrm>
              </p:grpSpPr>
              <p:sp>
                <p:nvSpPr>
                  <p:cNvPr id="1569" name="Rectangle 395"/>
                  <p:cNvSpPr>
                    <a:spLocks noChangeArrowheads="1"/>
                  </p:cNvSpPr>
                  <p:nvPr/>
                </p:nvSpPr>
                <p:spPr bwMode="auto">
                  <a:xfrm>
                    <a:off x="2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570" name="Rectangle 555"/>
                  <p:cNvSpPr>
                    <a:spLocks noChangeArrowheads="1"/>
                  </p:cNvSpPr>
                  <p:nvPr/>
                </p:nvSpPr>
                <p:spPr bwMode="auto">
                  <a:xfrm>
                    <a:off x="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2" name="Group 558"/>
                <p:cNvGrpSpPr>
                  <a:grpSpLocks/>
                </p:cNvGrpSpPr>
                <p:nvPr/>
              </p:nvGrpSpPr>
              <p:grpSpPr bwMode="auto">
                <a:xfrm>
                  <a:off x="238" y="2015"/>
                  <a:ext cx="238" cy="403"/>
                  <a:chOff x="238" y="2015"/>
                  <a:chExt cx="238" cy="403"/>
                </a:xfrm>
              </p:grpSpPr>
              <p:sp>
                <p:nvSpPr>
                  <p:cNvPr id="1567" name="Rectangle 396"/>
                  <p:cNvSpPr>
                    <a:spLocks noChangeArrowheads="1"/>
                  </p:cNvSpPr>
                  <p:nvPr/>
                </p:nvSpPr>
                <p:spPr bwMode="auto">
                  <a:xfrm>
                    <a:off x="26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68" name="Rectangle 557"/>
                  <p:cNvSpPr>
                    <a:spLocks noChangeArrowheads="1"/>
                  </p:cNvSpPr>
                  <p:nvPr/>
                </p:nvSpPr>
                <p:spPr bwMode="auto">
                  <a:xfrm>
                    <a:off x="23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3" name="Group 560"/>
                <p:cNvGrpSpPr>
                  <a:grpSpLocks/>
                </p:cNvGrpSpPr>
                <p:nvPr/>
              </p:nvGrpSpPr>
              <p:grpSpPr bwMode="auto">
                <a:xfrm>
                  <a:off x="476" y="2015"/>
                  <a:ext cx="238" cy="403"/>
                  <a:chOff x="476" y="2015"/>
                  <a:chExt cx="238" cy="403"/>
                </a:xfrm>
              </p:grpSpPr>
              <p:sp>
                <p:nvSpPr>
                  <p:cNvPr id="1565" name="Rectangle 397"/>
                  <p:cNvSpPr>
                    <a:spLocks noChangeArrowheads="1"/>
                  </p:cNvSpPr>
                  <p:nvPr/>
                </p:nvSpPr>
                <p:spPr bwMode="auto">
                  <a:xfrm>
                    <a:off x="50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11</a:t>
                    </a:r>
                  </a:p>
                  <a:p>
                    <a:pPr algn="ctr">
                      <a:spcBef>
                        <a:spcPct val="0"/>
                      </a:spcBef>
                      <a:buFontTx/>
                      <a:buNone/>
                    </a:pPr>
                    <a:endParaRPr lang="en-US" altLang="es-MX" sz="1200" dirty="0"/>
                  </a:p>
                </p:txBody>
              </p:sp>
              <p:sp>
                <p:nvSpPr>
                  <p:cNvPr id="1566" name="Rectangle 559"/>
                  <p:cNvSpPr>
                    <a:spLocks noChangeArrowheads="1"/>
                  </p:cNvSpPr>
                  <p:nvPr/>
                </p:nvSpPr>
                <p:spPr bwMode="auto">
                  <a:xfrm>
                    <a:off x="47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4" name="Group 562"/>
                <p:cNvGrpSpPr>
                  <a:grpSpLocks/>
                </p:cNvGrpSpPr>
                <p:nvPr/>
              </p:nvGrpSpPr>
              <p:grpSpPr bwMode="auto">
                <a:xfrm>
                  <a:off x="714" y="2015"/>
                  <a:ext cx="238" cy="403"/>
                  <a:chOff x="714" y="2015"/>
                  <a:chExt cx="238" cy="403"/>
                </a:xfrm>
              </p:grpSpPr>
              <p:sp>
                <p:nvSpPr>
                  <p:cNvPr id="1563" name="Rectangle 398"/>
                  <p:cNvSpPr>
                    <a:spLocks noChangeArrowheads="1"/>
                  </p:cNvSpPr>
                  <p:nvPr/>
                </p:nvSpPr>
                <p:spPr bwMode="auto">
                  <a:xfrm>
                    <a:off x="74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64" name="Rectangle 561"/>
                  <p:cNvSpPr>
                    <a:spLocks noChangeArrowheads="1"/>
                  </p:cNvSpPr>
                  <p:nvPr/>
                </p:nvSpPr>
                <p:spPr bwMode="auto">
                  <a:xfrm>
                    <a:off x="71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5" name="Group 564"/>
                <p:cNvGrpSpPr>
                  <a:grpSpLocks/>
                </p:cNvGrpSpPr>
                <p:nvPr/>
              </p:nvGrpSpPr>
              <p:grpSpPr bwMode="auto">
                <a:xfrm>
                  <a:off x="952" y="2015"/>
                  <a:ext cx="238" cy="403"/>
                  <a:chOff x="952" y="2015"/>
                  <a:chExt cx="238" cy="403"/>
                </a:xfrm>
              </p:grpSpPr>
              <p:sp>
                <p:nvSpPr>
                  <p:cNvPr id="1561" name="Rectangle 399"/>
                  <p:cNvSpPr>
                    <a:spLocks noChangeArrowheads="1"/>
                  </p:cNvSpPr>
                  <p:nvPr/>
                </p:nvSpPr>
                <p:spPr bwMode="auto">
                  <a:xfrm>
                    <a:off x="98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1562" name="Rectangle 563"/>
                  <p:cNvSpPr>
                    <a:spLocks noChangeArrowheads="1"/>
                  </p:cNvSpPr>
                  <p:nvPr/>
                </p:nvSpPr>
                <p:spPr bwMode="auto">
                  <a:xfrm>
                    <a:off x="95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6" name="Group 566"/>
                <p:cNvGrpSpPr>
                  <a:grpSpLocks/>
                </p:cNvGrpSpPr>
                <p:nvPr/>
              </p:nvGrpSpPr>
              <p:grpSpPr bwMode="auto">
                <a:xfrm>
                  <a:off x="1190" y="2015"/>
                  <a:ext cx="238" cy="403"/>
                  <a:chOff x="1190" y="2015"/>
                  <a:chExt cx="238" cy="403"/>
                </a:xfrm>
              </p:grpSpPr>
              <p:sp>
                <p:nvSpPr>
                  <p:cNvPr id="1559" name="Rectangle 400"/>
                  <p:cNvSpPr>
                    <a:spLocks noChangeArrowheads="1"/>
                  </p:cNvSpPr>
                  <p:nvPr/>
                </p:nvSpPr>
                <p:spPr bwMode="auto">
                  <a:xfrm>
                    <a:off x="121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60" name="Rectangle 565"/>
                  <p:cNvSpPr>
                    <a:spLocks noChangeArrowheads="1"/>
                  </p:cNvSpPr>
                  <p:nvPr/>
                </p:nvSpPr>
                <p:spPr bwMode="auto">
                  <a:xfrm>
                    <a:off x="119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7" name="Group 568"/>
                <p:cNvGrpSpPr>
                  <a:grpSpLocks/>
                </p:cNvGrpSpPr>
                <p:nvPr/>
              </p:nvGrpSpPr>
              <p:grpSpPr bwMode="auto">
                <a:xfrm>
                  <a:off x="1428" y="2015"/>
                  <a:ext cx="238" cy="403"/>
                  <a:chOff x="1428" y="2015"/>
                  <a:chExt cx="238" cy="403"/>
                </a:xfrm>
              </p:grpSpPr>
              <p:sp>
                <p:nvSpPr>
                  <p:cNvPr id="1557" name="Rectangle 401"/>
                  <p:cNvSpPr>
                    <a:spLocks noChangeArrowheads="1"/>
                  </p:cNvSpPr>
                  <p:nvPr/>
                </p:nvSpPr>
                <p:spPr bwMode="auto">
                  <a:xfrm>
                    <a:off x="145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58" name="Rectangle 567"/>
                  <p:cNvSpPr>
                    <a:spLocks noChangeArrowheads="1"/>
                  </p:cNvSpPr>
                  <p:nvPr/>
                </p:nvSpPr>
                <p:spPr bwMode="auto">
                  <a:xfrm>
                    <a:off x="142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8" name="Group 570"/>
                <p:cNvGrpSpPr>
                  <a:grpSpLocks/>
                </p:cNvGrpSpPr>
                <p:nvPr/>
              </p:nvGrpSpPr>
              <p:grpSpPr bwMode="auto">
                <a:xfrm>
                  <a:off x="1666" y="2015"/>
                  <a:ext cx="238" cy="403"/>
                  <a:chOff x="1666" y="2015"/>
                  <a:chExt cx="238" cy="403"/>
                </a:xfrm>
              </p:grpSpPr>
              <p:sp>
                <p:nvSpPr>
                  <p:cNvPr id="1555" name="Rectangle 402"/>
                  <p:cNvSpPr>
                    <a:spLocks noChangeArrowheads="1"/>
                  </p:cNvSpPr>
                  <p:nvPr/>
                </p:nvSpPr>
                <p:spPr bwMode="auto">
                  <a:xfrm>
                    <a:off x="169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56" name="Rectangle 569"/>
                  <p:cNvSpPr>
                    <a:spLocks noChangeArrowheads="1"/>
                  </p:cNvSpPr>
                  <p:nvPr/>
                </p:nvSpPr>
                <p:spPr bwMode="auto">
                  <a:xfrm>
                    <a:off x="166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399" name="Group 572"/>
                <p:cNvGrpSpPr>
                  <a:grpSpLocks/>
                </p:cNvGrpSpPr>
                <p:nvPr/>
              </p:nvGrpSpPr>
              <p:grpSpPr bwMode="auto">
                <a:xfrm>
                  <a:off x="1904" y="2015"/>
                  <a:ext cx="238" cy="403"/>
                  <a:chOff x="1904" y="2015"/>
                  <a:chExt cx="238" cy="403"/>
                </a:xfrm>
              </p:grpSpPr>
              <p:sp>
                <p:nvSpPr>
                  <p:cNvPr id="1553" name="Rectangle 403"/>
                  <p:cNvSpPr>
                    <a:spLocks noChangeArrowheads="1"/>
                  </p:cNvSpPr>
                  <p:nvPr/>
                </p:nvSpPr>
                <p:spPr bwMode="auto">
                  <a:xfrm>
                    <a:off x="193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54" name="Rectangle 571"/>
                  <p:cNvSpPr>
                    <a:spLocks noChangeArrowheads="1"/>
                  </p:cNvSpPr>
                  <p:nvPr/>
                </p:nvSpPr>
                <p:spPr bwMode="auto">
                  <a:xfrm>
                    <a:off x="190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0" name="Group 574"/>
                <p:cNvGrpSpPr>
                  <a:grpSpLocks/>
                </p:cNvGrpSpPr>
                <p:nvPr/>
              </p:nvGrpSpPr>
              <p:grpSpPr bwMode="auto">
                <a:xfrm>
                  <a:off x="2142" y="2015"/>
                  <a:ext cx="238" cy="403"/>
                  <a:chOff x="2142" y="2015"/>
                  <a:chExt cx="238" cy="403"/>
                </a:xfrm>
              </p:grpSpPr>
              <p:sp>
                <p:nvSpPr>
                  <p:cNvPr id="1551" name="Rectangle 404"/>
                  <p:cNvSpPr>
                    <a:spLocks noChangeArrowheads="1"/>
                  </p:cNvSpPr>
                  <p:nvPr/>
                </p:nvSpPr>
                <p:spPr bwMode="auto">
                  <a:xfrm>
                    <a:off x="217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52" name="Rectangle 573"/>
                  <p:cNvSpPr>
                    <a:spLocks noChangeArrowheads="1"/>
                  </p:cNvSpPr>
                  <p:nvPr/>
                </p:nvSpPr>
                <p:spPr bwMode="auto">
                  <a:xfrm>
                    <a:off x="214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1" name="Group 576"/>
                <p:cNvGrpSpPr>
                  <a:grpSpLocks/>
                </p:cNvGrpSpPr>
                <p:nvPr/>
              </p:nvGrpSpPr>
              <p:grpSpPr bwMode="auto">
                <a:xfrm>
                  <a:off x="0" y="2418"/>
                  <a:ext cx="238" cy="403"/>
                  <a:chOff x="0" y="2418"/>
                  <a:chExt cx="238" cy="403"/>
                </a:xfrm>
              </p:grpSpPr>
              <p:sp>
                <p:nvSpPr>
                  <p:cNvPr id="1549" name="Rectangle 405"/>
                  <p:cNvSpPr>
                    <a:spLocks noChangeArrowheads="1"/>
                  </p:cNvSpPr>
                  <p:nvPr/>
                </p:nvSpPr>
                <p:spPr bwMode="auto">
                  <a:xfrm>
                    <a:off x="2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11</a:t>
                    </a:r>
                  </a:p>
                  <a:p>
                    <a:pPr algn="ctr">
                      <a:spcBef>
                        <a:spcPct val="0"/>
                      </a:spcBef>
                      <a:buFontTx/>
                      <a:buNone/>
                    </a:pPr>
                    <a:endParaRPr lang="en-US" altLang="es-MX" sz="1200" dirty="0"/>
                  </a:p>
                </p:txBody>
              </p:sp>
              <p:sp>
                <p:nvSpPr>
                  <p:cNvPr id="1550" name="Rectangle 575"/>
                  <p:cNvSpPr>
                    <a:spLocks noChangeArrowheads="1"/>
                  </p:cNvSpPr>
                  <p:nvPr/>
                </p:nvSpPr>
                <p:spPr bwMode="auto">
                  <a:xfrm>
                    <a:off x="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2" name="Group 578"/>
                <p:cNvGrpSpPr>
                  <a:grpSpLocks/>
                </p:cNvGrpSpPr>
                <p:nvPr/>
              </p:nvGrpSpPr>
              <p:grpSpPr bwMode="auto">
                <a:xfrm>
                  <a:off x="238" y="2418"/>
                  <a:ext cx="238" cy="403"/>
                  <a:chOff x="238" y="2418"/>
                  <a:chExt cx="238" cy="403"/>
                </a:xfrm>
              </p:grpSpPr>
              <p:sp>
                <p:nvSpPr>
                  <p:cNvPr id="1547" name="Rectangle 406"/>
                  <p:cNvSpPr>
                    <a:spLocks noChangeArrowheads="1"/>
                  </p:cNvSpPr>
                  <p:nvPr/>
                </p:nvSpPr>
                <p:spPr bwMode="auto">
                  <a:xfrm>
                    <a:off x="26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48" name="Rectangle 577"/>
                  <p:cNvSpPr>
                    <a:spLocks noChangeArrowheads="1"/>
                  </p:cNvSpPr>
                  <p:nvPr/>
                </p:nvSpPr>
                <p:spPr bwMode="auto">
                  <a:xfrm>
                    <a:off x="23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3" name="Group 580"/>
                <p:cNvGrpSpPr>
                  <a:grpSpLocks/>
                </p:cNvGrpSpPr>
                <p:nvPr/>
              </p:nvGrpSpPr>
              <p:grpSpPr bwMode="auto">
                <a:xfrm>
                  <a:off x="476" y="2418"/>
                  <a:ext cx="238" cy="403"/>
                  <a:chOff x="476" y="2418"/>
                  <a:chExt cx="238" cy="403"/>
                </a:xfrm>
              </p:grpSpPr>
              <p:sp>
                <p:nvSpPr>
                  <p:cNvPr id="1545" name="Rectangle 407"/>
                  <p:cNvSpPr>
                    <a:spLocks noChangeArrowheads="1"/>
                  </p:cNvSpPr>
                  <p:nvPr/>
                </p:nvSpPr>
                <p:spPr bwMode="auto">
                  <a:xfrm>
                    <a:off x="50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46" name="Rectangle 579"/>
                  <p:cNvSpPr>
                    <a:spLocks noChangeArrowheads="1"/>
                  </p:cNvSpPr>
                  <p:nvPr/>
                </p:nvSpPr>
                <p:spPr bwMode="auto">
                  <a:xfrm>
                    <a:off x="47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4" name="Group 582"/>
                <p:cNvGrpSpPr>
                  <a:grpSpLocks/>
                </p:cNvGrpSpPr>
                <p:nvPr/>
              </p:nvGrpSpPr>
              <p:grpSpPr bwMode="auto">
                <a:xfrm>
                  <a:off x="714" y="2418"/>
                  <a:ext cx="238" cy="403"/>
                  <a:chOff x="714" y="2418"/>
                  <a:chExt cx="238" cy="403"/>
                </a:xfrm>
              </p:grpSpPr>
              <p:sp>
                <p:nvSpPr>
                  <p:cNvPr id="1543" name="Rectangle 408"/>
                  <p:cNvSpPr>
                    <a:spLocks noChangeArrowheads="1"/>
                  </p:cNvSpPr>
                  <p:nvPr/>
                </p:nvSpPr>
                <p:spPr bwMode="auto">
                  <a:xfrm>
                    <a:off x="74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44" name="Rectangle 581"/>
                  <p:cNvSpPr>
                    <a:spLocks noChangeArrowheads="1"/>
                  </p:cNvSpPr>
                  <p:nvPr/>
                </p:nvSpPr>
                <p:spPr bwMode="auto">
                  <a:xfrm>
                    <a:off x="71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5" name="Group 584"/>
                <p:cNvGrpSpPr>
                  <a:grpSpLocks/>
                </p:cNvGrpSpPr>
                <p:nvPr/>
              </p:nvGrpSpPr>
              <p:grpSpPr bwMode="auto">
                <a:xfrm>
                  <a:off x="952" y="2418"/>
                  <a:ext cx="238" cy="403"/>
                  <a:chOff x="952" y="2418"/>
                  <a:chExt cx="238" cy="403"/>
                </a:xfrm>
              </p:grpSpPr>
              <p:sp>
                <p:nvSpPr>
                  <p:cNvPr id="1541" name="Rectangle 409"/>
                  <p:cNvSpPr>
                    <a:spLocks noChangeArrowheads="1"/>
                  </p:cNvSpPr>
                  <p:nvPr/>
                </p:nvSpPr>
                <p:spPr bwMode="auto">
                  <a:xfrm>
                    <a:off x="98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42" name="Rectangle 583"/>
                  <p:cNvSpPr>
                    <a:spLocks noChangeArrowheads="1"/>
                  </p:cNvSpPr>
                  <p:nvPr/>
                </p:nvSpPr>
                <p:spPr bwMode="auto">
                  <a:xfrm>
                    <a:off x="95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6" name="Group 586"/>
                <p:cNvGrpSpPr>
                  <a:grpSpLocks/>
                </p:cNvGrpSpPr>
                <p:nvPr/>
              </p:nvGrpSpPr>
              <p:grpSpPr bwMode="auto">
                <a:xfrm>
                  <a:off x="1190" y="2418"/>
                  <a:ext cx="238" cy="403"/>
                  <a:chOff x="1190" y="2418"/>
                  <a:chExt cx="238" cy="403"/>
                </a:xfrm>
              </p:grpSpPr>
              <p:sp>
                <p:nvSpPr>
                  <p:cNvPr id="1539" name="Rectangle 410"/>
                  <p:cNvSpPr>
                    <a:spLocks noChangeArrowheads="1"/>
                  </p:cNvSpPr>
                  <p:nvPr/>
                </p:nvSpPr>
                <p:spPr bwMode="auto">
                  <a:xfrm>
                    <a:off x="121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1540" name="Rectangle 585"/>
                  <p:cNvSpPr>
                    <a:spLocks noChangeArrowheads="1"/>
                  </p:cNvSpPr>
                  <p:nvPr/>
                </p:nvSpPr>
                <p:spPr bwMode="auto">
                  <a:xfrm>
                    <a:off x="119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7" name="Group 588"/>
                <p:cNvGrpSpPr>
                  <a:grpSpLocks/>
                </p:cNvGrpSpPr>
                <p:nvPr/>
              </p:nvGrpSpPr>
              <p:grpSpPr bwMode="auto">
                <a:xfrm>
                  <a:off x="1428" y="2418"/>
                  <a:ext cx="238" cy="403"/>
                  <a:chOff x="1428" y="2418"/>
                  <a:chExt cx="238" cy="403"/>
                </a:xfrm>
              </p:grpSpPr>
              <p:sp>
                <p:nvSpPr>
                  <p:cNvPr id="1537" name="Rectangle 411"/>
                  <p:cNvSpPr>
                    <a:spLocks noChangeArrowheads="1"/>
                  </p:cNvSpPr>
                  <p:nvPr/>
                </p:nvSpPr>
                <p:spPr bwMode="auto">
                  <a:xfrm>
                    <a:off x="145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38" name="Rectangle 587"/>
                  <p:cNvSpPr>
                    <a:spLocks noChangeArrowheads="1"/>
                  </p:cNvSpPr>
                  <p:nvPr/>
                </p:nvSpPr>
                <p:spPr bwMode="auto">
                  <a:xfrm>
                    <a:off x="142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8" name="Group 590"/>
                <p:cNvGrpSpPr>
                  <a:grpSpLocks/>
                </p:cNvGrpSpPr>
                <p:nvPr/>
              </p:nvGrpSpPr>
              <p:grpSpPr bwMode="auto">
                <a:xfrm>
                  <a:off x="1666" y="2418"/>
                  <a:ext cx="238" cy="403"/>
                  <a:chOff x="1666" y="2418"/>
                  <a:chExt cx="238" cy="403"/>
                </a:xfrm>
              </p:grpSpPr>
              <p:sp>
                <p:nvSpPr>
                  <p:cNvPr id="1535" name="Rectangle 412"/>
                  <p:cNvSpPr>
                    <a:spLocks noChangeArrowheads="1"/>
                  </p:cNvSpPr>
                  <p:nvPr/>
                </p:nvSpPr>
                <p:spPr bwMode="auto">
                  <a:xfrm>
                    <a:off x="169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36" name="Rectangle 589"/>
                  <p:cNvSpPr>
                    <a:spLocks noChangeArrowheads="1"/>
                  </p:cNvSpPr>
                  <p:nvPr/>
                </p:nvSpPr>
                <p:spPr bwMode="auto">
                  <a:xfrm>
                    <a:off x="166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09" name="Group 592"/>
                <p:cNvGrpSpPr>
                  <a:grpSpLocks/>
                </p:cNvGrpSpPr>
                <p:nvPr/>
              </p:nvGrpSpPr>
              <p:grpSpPr bwMode="auto">
                <a:xfrm>
                  <a:off x="1904" y="2418"/>
                  <a:ext cx="238" cy="403"/>
                  <a:chOff x="1904" y="2418"/>
                  <a:chExt cx="238" cy="403"/>
                </a:xfrm>
              </p:grpSpPr>
              <p:sp>
                <p:nvSpPr>
                  <p:cNvPr id="1533" name="Rectangle 413"/>
                  <p:cNvSpPr>
                    <a:spLocks noChangeArrowheads="1"/>
                  </p:cNvSpPr>
                  <p:nvPr/>
                </p:nvSpPr>
                <p:spPr bwMode="auto">
                  <a:xfrm>
                    <a:off x="193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34" name="Rectangle 591"/>
                  <p:cNvSpPr>
                    <a:spLocks noChangeArrowheads="1"/>
                  </p:cNvSpPr>
                  <p:nvPr/>
                </p:nvSpPr>
                <p:spPr bwMode="auto">
                  <a:xfrm>
                    <a:off x="190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0" name="Group 594"/>
                <p:cNvGrpSpPr>
                  <a:grpSpLocks/>
                </p:cNvGrpSpPr>
                <p:nvPr/>
              </p:nvGrpSpPr>
              <p:grpSpPr bwMode="auto">
                <a:xfrm>
                  <a:off x="2142" y="2418"/>
                  <a:ext cx="238" cy="403"/>
                  <a:chOff x="2142" y="2418"/>
                  <a:chExt cx="238" cy="403"/>
                </a:xfrm>
              </p:grpSpPr>
              <p:sp>
                <p:nvSpPr>
                  <p:cNvPr id="1531" name="Rectangle 414"/>
                  <p:cNvSpPr>
                    <a:spLocks noChangeArrowheads="1"/>
                  </p:cNvSpPr>
                  <p:nvPr/>
                </p:nvSpPr>
                <p:spPr bwMode="auto">
                  <a:xfrm>
                    <a:off x="217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32" name="Rectangle 593"/>
                  <p:cNvSpPr>
                    <a:spLocks noChangeArrowheads="1"/>
                  </p:cNvSpPr>
                  <p:nvPr/>
                </p:nvSpPr>
                <p:spPr bwMode="auto">
                  <a:xfrm>
                    <a:off x="214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1" name="Group 596"/>
                <p:cNvGrpSpPr>
                  <a:grpSpLocks/>
                </p:cNvGrpSpPr>
                <p:nvPr/>
              </p:nvGrpSpPr>
              <p:grpSpPr bwMode="auto">
                <a:xfrm>
                  <a:off x="0" y="2821"/>
                  <a:ext cx="238" cy="403"/>
                  <a:chOff x="0" y="2821"/>
                  <a:chExt cx="238" cy="403"/>
                </a:xfrm>
              </p:grpSpPr>
              <p:sp>
                <p:nvSpPr>
                  <p:cNvPr id="1529" name="Rectangle 415"/>
                  <p:cNvSpPr>
                    <a:spLocks noChangeArrowheads="1"/>
                  </p:cNvSpPr>
                  <p:nvPr/>
                </p:nvSpPr>
                <p:spPr bwMode="auto">
                  <a:xfrm>
                    <a:off x="2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30" name="Rectangle 595"/>
                  <p:cNvSpPr>
                    <a:spLocks noChangeArrowheads="1"/>
                  </p:cNvSpPr>
                  <p:nvPr/>
                </p:nvSpPr>
                <p:spPr bwMode="auto">
                  <a:xfrm>
                    <a:off x="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2" name="Group 598"/>
                <p:cNvGrpSpPr>
                  <a:grpSpLocks/>
                </p:cNvGrpSpPr>
                <p:nvPr/>
              </p:nvGrpSpPr>
              <p:grpSpPr bwMode="auto">
                <a:xfrm>
                  <a:off x="238" y="2821"/>
                  <a:ext cx="238" cy="403"/>
                  <a:chOff x="238" y="2821"/>
                  <a:chExt cx="238" cy="403"/>
                </a:xfrm>
              </p:grpSpPr>
              <p:sp>
                <p:nvSpPr>
                  <p:cNvPr id="1527" name="Rectangle 416"/>
                  <p:cNvSpPr>
                    <a:spLocks noChangeArrowheads="1"/>
                  </p:cNvSpPr>
                  <p:nvPr/>
                </p:nvSpPr>
                <p:spPr bwMode="auto">
                  <a:xfrm>
                    <a:off x="26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28" name="Rectangle 597"/>
                  <p:cNvSpPr>
                    <a:spLocks noChangeArrowheads="1"/>
                  </p:cNvSpPr>
                  <p:nvPr/>
                </p:nvSpPr>
                <p:spPr bwMode="auto">
                  <a:xfrm>
                    <a:off x="23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3" name="Group 600"/>
                <p:cNvGrpSpPr>
                  <a:grpSpLocks/>
                </p:cNvGrpSpPr>
                <p:nvPr/>
              </p:nvGrpSpPr>
              <p:grpSpPr bwMode="auto">
                <a:xfrm>
                  <a:off x="476" y="2821"/>
                  <a:ext cx="238" cy="403"/>
                  <a:chOff x="476" y="2821"/>
                  <a:chExt cx="238" cy="403"/>
                </a:xfrm>
              </p:grpSpPr>
              <p:sp>
                <p:nvSpPr>
                  <p:cNvPr id="1525" name="Rectangle 417"/>
                  <p:cNvSpPr>
                    <a:spLocks noChangeArrowheads="1"/>
                  </p:cNvSpPr>
                  <p:nvPr/>
                </p:nvSpPr>
                <p:spPr bwMode="auto">
                  <a:xfrm>
                    <a:off x="50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11</a:t>
                    </a:r>
                  </a:p>
                  <a:p>
                    <a:pPr algn="ctr">
                      <a:spcBef>
                        <a:spcPct val="0"/>
                      </a:spcBef>
                      <a:buFontTx/>
                      <a:buNone/>
                    </a:pPr>
                    <a:endParaRPr lang="en-US" altLang="es-MX" sz="1200" dirty="0"/>
                  </a:p>
                </p:txBody>
              </p:sp>
              <p:sp>
                <p:nvSpPr>
                  <p:cNvPr id="1526" name="Rectangle 599"/>
                  <p:cNvSpPr>
                    <a:spLocks noChangeArrowheads="1"/>
                  </p:cNvSpPr>
                  <p:nvPr/>
                </p:nvSpPr>
                <p:spPr bwMode="auto">
                  <a:xfrm>
                    <a:off x="47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4" name="Group 602"/>
                <p:cNvGrpSpPr>
                  <a:grpSpLocks/>
                </p:cNvGrpSpPr>
                <p:nvPr/>
              </p:nvGrpSpPr>
              <p:grpSpPr bwMode="auto">
                <a:xfrm>
                  <a:off x="714" y="2821"/>
                  <a:ext cx="238" cy="403"/>
                  <a:chOff x="714" y="2821"/>
                  <a:chExt cx="238" cy="403"/>
                </a:xfrm>
              </p:grpSpPr>
              <p:sp>
                <p:nvSpPr>
                  <p:cNvPr id="1523" name="Rectangle 418"/>
                  <p:cNvSpPr>
                    <a:spLocks noChangeArrowheads="1"/>
                  </p:cNvSpPr>
                  <p:nvPr/>
                </p:nvSpPr>
                <p:spPr bwMode="auto">
                  <a:xfrm>
                    <a:off x="74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24" name="Rectangle 601"/>
                  <p:cNvSpPr>
                    <a:spLocks noChangeArrowheads="1"/>
                  </p:cNvSpPr>
                  <p:nvPr/>
                </p:nvSpPr>
                <p:spPr bwMode="auto">
                  <a:xfrm>
                    <a:off x="71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5" name="Group 604"/>
                <p:cNvGrpSpPr>
                  <a:grpSpLocks/>
                </p:cNvGrpSpPr>
                <p:nvPr/>
              </p:nvGrpSpPr>
              <p:grpSpPr bwMode="auto">
                <a:xfrm>
                  <a:off x="952" y="2821"/>
                  <a:ext cx="238" cy="403"/>
                  <a:chOff x="952" y="2821"/>
                  <a:chExt cx="238" cy="403"/>
                </a:xfrm>
              </p:grpSpPr>
              <p:sp>
                <p:nvSpPr>
                  <p:cNvPr id="1521" name="Rectangle 419"/>
                  <p:cNvSpPr>
                    <a:spLocks noChangeArrowheads="1"/>
                  </p:cNvSpPr>
                  <p:nvPr/>
                </p:nvSpPr>
                <p:spPr bwMode="auto">
                  <a:xfrm>
                    <a:off x="98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22" name="Rectangle 603"/>
                  <p:cNvSpPr>
                    <a:spLocks noChangeArrowheads="1"/>
                  </p:cNvSpPr>
                  <p:nvPr/>
                </p:nvSpPr>
                <p:spPr bwMode="auto">
                  <a:xfrm>
                    <a:off x="95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6" name="Group 606"/>
                <p:cNvGrpSpPr>
                  <a:grpSpLocks/>
                </p:cNvGrpSpPr>
                <p:nvPr/>
              </p:nvGrpSpPr>
              <p:grpSpPr bwMode="auto">
                <a:xfrm>
                  <a:off x="1190" y="2821"/>
                  <a:ext cx="238" cy="403"/>
                  <a:chOff x="1190" y="2821"/>
                  <a:chExt cx="238" cy="403"/>
                </a:xfrm>
              </p:grpSpPr>
              <p:sp>
                <p:nvSpPr>
                  <p:cNvPr id="1519" name="Rectangle 420"/>
                  <p:cNvSpPr>
                    <a:spLocks noChangeArrowheads="1"/>
                  </p:cNvSpPr>
                  <p:nvPr/>
                </p:nvSpPr>
                <p:spPr bwMode="auto">
                  <a:xfrm>
                    <a:off x="121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20" name="Rectangle 605"/>
                  <p:cNvSpPr>
                    <a:spLocks noChangeArrowheads="1"/>
                  </p:cNvSpPr>
                  <p:nvPr/>
                </p:nvSpPr>
                <p:spPr bwMode="auto">
                  <a:xfrm>
                    <a:off x="119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7" name="Group 608"/>
                <p:cNvGrpSpPr>
                  <a:grpSpLocks/>
                </p:cNvGrpSpPr>
                <p:nvPr/>
              </p:nvGrpSpPr>
              <p:grpSpPr bwMode="auto">
                <a:xfrm>
                  <a:off x="1428" y="2821"/>
                  <a:ext cx="238" cy="403"/>
                  <a:chOff x="1428" y="2821"/>
                  <a:chExt cx="238" cy="403"/>
                </a:xfrm>
              </p:grpSpPr>
              <p:sp>
                <p:nvSpPr>
                  <p:cNvPr id="1517" name="Rectangle 421"/>
                  <p:cNvSpPr>
                    <a:spLocks noChangeArrowheads="1"/>
                  </p:cNvSpPr>
                  <p:nvPr/>
                </p:nvSpPr>
                <p:spPr bwMode="auto">
                  <a:xfrm>
                    <a:off x="145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18" name="Rectangle 607"/>
                  <p:cNvSpPr>
                    <a:spLocks noChangeArrowheads="1"/>
                  </p:cNvSpPr>
                  <p:nvPr/>
                </p:nvSpPr>
                <p:spPr bwMode="auto">
                  <a:xfrm>
                    <a:off x="142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8" name="Group 610"/>
                <p:cNvGrpSpPr>
                  <a:grpSpLocks/>
                </p:cNvGrpSpPr>
                <p:nvPr/>
              </p:nvGrpSpPr>
              <p:grpSpPr bwMode="auto">
                <a:xfrm>
                  <a:off x="1666" y="2821"/>
                  <a:ext cx="238" cy="403"/>
                  <a:chOff x="1666" y="2821"/>
                  <a:chExt cx="238" cy="403"/>
                </a:xfrm>
              </p:grpSpPr>
              <p:sp>
                <p:nvSpPr>
                  <p:cNvPr id="1515" name="Rectangle 422"/>
                  <p:cNvSpPr>
                    <a:spLocks noChangeArrowheads="1"/>
                  </p:cNvSpPr>
                  <p:nvPr/>
                </p:nvSpPr>
                <p:spPr bwMode="auto">
                  <a:xfrm>
                    <a:off x="169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16" name="Rectangle 609"/>
                  <p:cNvSpPr>
                    <a:spLocks noChangeArrowheads="1"/>
                  </p:cNvSpPr>
                  <p:nvPr/>
                </p:nvSpPr>
                <p:spPr bwMode="auto">
                  <a:xfrm>
                    <a:off x="166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19" name="Group 612"/>
                <p:cNvGrpSpPr>
                  <a:grpSpLocks/>
                </p:cNvGrpSpPr>
                <p:nvPr/>
              </p:nvGrpSpPr>
              <p:grpSpPr bwMode="auto">
                <a:xfrm>
                  <a:off x="1904" y="2821"/>
                  <a:ext cx="238" cy="403"/>
                  <a:chOff x="1904" y="2821"/>
                  <a:chExt cx="238" cy="403"/>
                </a:xfrm>
              </p:grpSpPr>
              <p:sp>
                <p:nvSpPr>
                  <p:cNvPr id="1513" name="Rectangle 423"/>
                  <p:cNvSpPr>
                    <a:spLocks noChangeArrowheads="1"/>
                  </p:cNvSpPr>
                  <p:nvPr/>
                </p:nvSpPr>
                <p:spPr bwMode="auto">
                  <a:xfrm>
                    <a:off x="193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14" name="Rectangle 611"/>
                  <p:cNvSpPr>
                    <a:spLocks noChangeArrowheads="1"/>
                  </p:cNvSpPr>
                  <p:nvPr/>
                </p:nvSpPr>
                <p:spPr bwMode="auto">
                  <a:xfrm>
                    <a:off x="190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0" name="Group 614"/>
                <p:cNvGrpSpPr>
                  <a:grpSpLocks/>
                </p:cNvGrpSpPr>
                <p:nvPr/>
              </p:nvGrpSpPr>
              <p:grpSpPr bwMode="auto">
                <a:xfrm>
                  <a:off x="2142" y="2821"/>
                  <a:ext cx="238" cy="403"/>
                  <a:chOff x="2142" y="2821"/>
                  <a:chExt cx="238" cy="403"/>
                </a:xfrm>
              </p:grpSpPr>
              <p:sp>
                <p:nvSpPr>
                  <p:cNvPr id="1511" name="Rectangle 424"/>
                  <p:cNvSpPr>
                    <a:spLocks noChangeArrowheads="1"/>
                  </p:cNvSpPr>
                  <p:nvPr/>
                </p:nvSpPr>
                <p:spPr bwMode="auto">
                  <a:xfrm>
                    <a:off x="217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12" name="Rectangle 613"/>
                  <p:cNvSpPr>
                    <a:spLocks noChangeArrowheads="1"/>
                  </p:cNvSpPr>
                  <p:nvPr/>
                </p:nvSpPr>
                <p:spPr bwMode="auto">
                  <a:xfrm>
                    <a:off x="214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1" name="Group 616"/>
                <p:cNvGrpSpPr>
                  <a:grpSpLocks/>
                </p:cNvGrpSpPr>
                <p:nvPr/>
              </p:nvGrpSpPr>
              <p:grpSpPr bwMode="auto">
                <a:xfrm>
                  <a:off x="0" y="3224"/>
                  <a:ext cx="238" cy="403"/>
                  <a:chOff x="0" y="3224"/>
                  <a:chExt cx="238" cy="403"/>
                </a:xfrm>
              </p:grpSpPr>
              <p:sp>
                <p:nvSpPr>
                  <p:cNvPr id="1509" name="Rectangle 425"/>
                  <p:cNvSpPr>
                    <a:spLocks noChangeArrowheads="1"/>
                  </p:cNvSpPr>
                  <p:nvPr/>
                </p:nvSpPr>
                <p:spPr bwMode="auto">
                  <a:xfrm>
                    <a:off x="2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1 </a:t>
                    </a:r>
                  </a:p>
                  <a:p>
                    <a:pPr algn="ctr">
                      <a:spcBef>
                        <a:spcPct val="0"/>
                      </a:spcBef>
                      <a:buFontTx/>
                      <a:buNone/>
                    </a:pPr>
                    <a:endParaRPr lang="en-US" altLang="es-MX" sz="1200" dirty="0"/>
                  </a:p>
                </p:txBody>
              </p:sp>
              <p:sp>
                <p:nvSpPr>
                  <p:cNvPr id="1510" name="Rectangle 615"/>
                  <p:cNvSpPr>
                    <a:spLocks noChangeArrowheads="1"/>
                  </p:cNvSpPr>
                  <p:nvPr/>
                </p:nvSpPr>
                <p:spPr bwMode="auto">
                  <a:xfrm>
                    <a:off x="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2" name="Group 618"/>
                <p:cNvGrpSpPr>
                  <a:grpSpLocks/>
                </p:cNvGrpSpPr>
                <p:nvPr/>
              </p:nvGrpSpPr>
              <p:grpSpPr bwMode="auto">
                <a:xfrm>
                  <a:off x="238" y="3224"/>
                  <a:ext cx="238" cy="403"/>
                  <a:chOff x="238" y="3224"/>
                  <a:chExt cx="238" cy="403"/>
                </a:xfrm>
              </p:grpSpPr>
              <p:sp>
                <p:nvSpPr>
                  <p:cNvPr id="1507" name="Rectangle 426"/>
                  <p:cNvSpPr>
                    <a:spLocks noChangeArrowheads="1"/>
                  </p:cNvSpPr>
                  <p:nvPr/>
                </p:nvSpPr>
                <p:spPr bwMode="auto">
                  <a:xfrm>
                    <a:off x="26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08" name="Rectangle 617"/>
                  <p:cNvSpPr>
                    <a:spLocks noChangeArrowheads="1"/>
                  </p:cNvSpPr>
                  <p:nvPr/>
                </p:nvSpPr>
                <p:spPr bwMode="auto">
                  <a:xfrm>
                    <a:off x="23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3" name="Group 620"/>
                <p:cNvGrpSpPr>
                  <a:grpSpLocks/>
                </p:cNvGrpSpPr>
                <p:nvPr/>
              </p:nvGrpSpPr>
              <p:grpSpPr bwMode="auto">
                <a:xfrm>
                  <a:off x="476" y="3224"/>
                  <a:ext cx="238" cy="403"/>
                  <a:chOff x="476" y="3224"/>
                  <a:chExt cx="238" cy="403"/>
                </a:xfrm>
              </p:grpSpPr>
              <p:sp>
                <p:nvSpPr>
                  <p:cNvPr id="1505" name="Rectangle 427"/>
                  <p:cNvSpPr>
                    <a:spLocks noChangeArrowheads="1"/>
                  </p:cNvSpPr>
                  <p:nvPr/>
                </p:nvSpPr>
                <p:spPr bwMode="auto">
                  <a:xfrm>
                    <a:off x="50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11</a:t>
                    </a:r>
                  </a:p>
                  <a:p>
                    <a:pPr algn="ctr">
                      <a:spcBef>
                        <a:spcPct val="0"/>
                      </a:spcBef>
                      <a:buFontTx/>
                      <a:buNone/>
                    </a:pPr>
                    <a:endParaRPr lang="en-US" altLang="es-MX" sz="1200" dirty="0"/>
                  </a:p>
                </p:txBody>
              </p:sp>
              <p:sp>
                <p:nvSpPr>
                  <p:cNvPr id="1506" name="Rectangle 619"/>
                  <p:cNvSpPr>
                    <a:spLocks noChangeArrowheads="1"/>
                  </p:cNvSpPr>
                  <p:nvPr/>
                </p:nvSpPr>
                <p:spPr bwMode="auto">
                  <a:xfrm>
                    <a:off x="47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4" name="Group 622"/>
                <p:cNvGrpSpPr>
                  <a:grpSpLocks/>
                </p:cNvGrpSpPr>
                <p:nvPr/>
              </p:nvGrpSpPr>
              <p:grpSpPr bwMode="auto">
                <a:xfrm>
                  <a:off x="714" y="3224"/>
                  <a:ext cx="238" cy="403"/>
                  <a:chOff x="714" y="3224"/>
                  <a:chExt cx="238" cy="403"/>
                </a:xfrm>
              </p:grpSpPr>
              <p:sp>
                <p:nvSpPr>
                  <p:cNvPr id="1503" name="Rectangle 428"/>
                  <p:cNvSpPr>
                    <a:spLocks noChangeArrowheads="1"/>
                  </p:cNvSpPr>
                  <p:nvPr/>
                </p:nvSpPr>
                <p:spPr bwMode="auto">
                  <a:xfrm>
                    <a:off x="74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04" name="Rectangle 621"/>
                  <p:cNvSpPr>
                    <a:spLocks noChangeArrowheads="1"/>
                  </p:cNvSpPr>
                  <p:nvPr/>
                </p:nvSpPr>
                <p:spPr bwMode="auto">
                  <a:xfrm>
                    <a:off x="71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5" name="Group 624"/>
                <p:cNvGrpSpPr>
                  <a:grpSpLocks/>
                </p:cNvGrpSpPr>
                <p:nvPr/>
              </p:nvGrpSpPr>
              <p:grpSpPr bwMode="auto">
                <a:xfrm>
                  <a:off x="952" y="3224"/>
                  <a:ext cx="238" cy="403"/>
                  <a:chOff x="952" y="3224"/>
                  <a:chExt cx="238" cy="403"/>
                </a:xfrm>
              </p:grpSpPr>
              <p:sp>
                <p:nvSpPr>
                  <p:cNvPr id="1501" name="Rectangle 429"/>
                  <p:cNvSpPr>
                    <a:spLocks noChangeArrowheads="1"/>
                  </p:cNvSpPr>
                  <p:nvPr/>
                </p:nvSpPr>
                <p:spPr bwMode="auto">
                  <a:xfrm>
                    <a:off x="98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02" name="Rectangle 623"/>
                  <p:cNvSpPr>
                    <a:spLocks noChangeArrowheads="1"/>
                  </p:cNvSpPr>
                  <p:nvPr/>
                </p:nvSpPr>
                <p:spPr bwMode="auto">
                  <a:xfrm>
                    <a:off x="95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6" name="Group 626"/>
                <p:cNvGrpSpPr>
                  <a:grpSpLocks/>
                </p:cNvGrpSpPr>
                <p:nvPr/>
              </p:nvGrpSpPr>
              <p:grpSpPr bwMode="auto">
                <a:xfrm>
                  <a:off x="1190" y="3224"/>
                  <a:ext cx="238" cy="403"/>
                  <a:chOff x="1190" y="3224"/>
                  <a:chExt cx="238" cy="403"/>
                </a:xfrm>
              </p:grpSpPr>
              <p:sp>
                <p:nvSpPr>
                  <p:cNvPr id="1499" name="Rectangle 430"/>
                  <p:cNvSpPr>
                    <a:spLocks noChangeArrowheads="1"/>
                  </p:cNvSpPr>
                  <p:nvPr/>
                </p:nvSpPr>
                <p:spPr bwMode="auto">
                  <a:xfrm>
                    <a:off x="121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500" name="Rectangle 625"/>
                  <p:cNvSpPr>
                    <a:spLocks noChangeArrowheads="1"/>
                  </p:cNvSpPr>
                  <p:nvPr/>
                </p:nvSpPr>
                <p:spPr bwMode="auto">
                  <a:xfrm>
                    <a:off x="119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7" name="Group 628"/>
                <p:cNvGrpSpPr>
                  <a:grpSpLocks/>
                </p:cNvGrpSpPr>
                <p:nvPr/>
              </p:nvGrpSpPr>
              <p:grpSpPr bwMode="auto">
                <a:xfrm>
                  <a:off x="1428" y="3224"/>
                  <a:ext cx="238" cy="403"/>
                  <a:chOff x="1428" y="3224"/>
                  <a:chExt cx="238" cy="403"/>
                </a:xfrm>
              </p:grpSpPr>
              <p:sp>
                <p:nvSpPr>
                  <p:cNvPr id="1497" name="Rectangle 431"/>
                  <p:cNvSpPr>
                    <a:spLocks noChangeArrowheads="1"/>
                  </p:cNvSpPr>
                  <p:nvPr/>
                </p:nvSpPr>
                <p:spPr bwMode="auto">
                  <a:xfrm>
                    <a:off x="145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98" name="Rectangle 627"/>
                  <p:cNvSpPr>
                    <a:spLocks noChangeArrowheads="1"/>
                  </p:cNvSpPr>
                  <p:nvPr/>
                </p:nvSpPr>
                <p:spPr bwMode="auto">
                  <a:xfrm>
                    <a:off x="142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8" name="Group 630"/>
                <p:cNvGrpSpPr>
                  <a:grpSpLocks/>
                </p:cNvGrpSpPr>
                <p:nvPr/>
              </p:nvGrpSpPr>
              <p:grpSpPr bwMode="auto">
                <a:xfrm>
                  <a:off x="1666" y="3224"/>
                  <a:ext cx="238" cy="403"/>
                  <a:chOff x="1666" y="3224"/>
                  <a:chExt cx="238" cy="403"/>
                </a:xfrm>
              </p:grpSpPr>
              <p:sp>
                <p:nvSpPr>
                  <p:cNvPr id="1495" name="Rectangle 432"/>
                  <p:cNvSpPr>
                    <a:spLocks noChangeArrowheads="1"/>
                  </p:cNvSpPr>
                  <p:nvPr/>
                </p:nvSpPr>
                <p:spPr bwMode="auto">
                  <a:xfrm>
                    <a:off x="169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96" name="Rectangle 629"/>
                  <p:cNvSpPr>
                    <a:spLocks noChangeArrowheads="1"/>
                  </p:cNvSpPr>
                  <p:nvPr/>
                </p:nvSpPr>
                <p:spPr bwMode="auto">
                  <a:xfrm>
                    <a:off x="166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29" name="Group 632"/>
                <p:cNvGrpSpPr>
                  <a:grpSpLocks/>
                </p:cNvGrpSpPr>
                <p:nvPr/>
              </p:nvGrpSpPr>
              <p:grpSpPr bwMode="auto">
                <a:xfrm>
                  <a:off x="1904" y="3224"/>
                  <a:ext cx="238" cy="403"/>
                  <a:chOff x="1904" y="3224"/>
                  <a:chExt cx="238" cy="403"/>
                </a:xfrm>
              </p:grpSpPr>
              <p:sp>
                <p:nvSpPr>
                  <p:cNvPr id="1493" name="Rectangle 433"/>
                  <p:cNvSpPr>
                    <a:spLocks noChangeArrowheads="1"/>
                  </p:cNvSpPr>
                  <p:nvPr/>
                </p:nvSpPr>
                <p:spPr bwMode="auto">
                  <a:xfrm>
                    <a:off x="193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94" name="Rectangle 631"/>
                  <p:cNvSpPr>
                    <a:spLocks noChangeArrowheads="1"/>
                  </p:cNvSpPr>
                  <p:nvPr/>
                </p:nvSpPr>
                <p:spPr bwMode="auto">
                  <a:xfrm>
                    <a:off x="190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0" name="Group 634"/>
                <p:cNvGrpSpPr>
                  <a:grpSpLocks/>
                </p:cNvGrpSpPr>
                <p:nvPr/>
              </p:nvGrpSpPr>
              <p:grpSpPr bwMode="auto">
                <a:xfrm>
                  <a:off x="2142" y="3224"/>
                  <a:ext cx="238" cy="403"/>
                  <a:chOff x="2142" y="3224"/>
                  <a:chExt cx="238" cy="403"/>
                </a:xfrm>
              </p:grpSpPr>
              <p:sp>
                <p:nvSpPr>
                  <p:cNvPr id="1491" name="Rectangle 434"/>
                  <p:cNvSpPr>
                    <a:spLocks noChangeArrowheads="1"/>
                  </p:cNvSpPr>
                  <p:nvPr/>
                </p:nvSpPr>
                <p:spPr bwMode="auto">
                  <a:xfrm>
                    <a:off x="217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92" name="Rectangle 633"/>
                  <p:cNvSpPr>
                    <a:spLocks noChangeArrowheads="1"/>
                  </p:cNvSpPr>
                  <p:nvPr/>
                </p:nvSpPr>
                <p:spPr bwMode="auto">
                  <a:xfrm>
                    <a:off x="214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1" name="Group 636"/>
                <p:cNvGrpSpPr>
                  <a:grpSpLocks/>
                </p:cNvGrpSpPr>
                <p:nvPr/>
              </p:nvGrpSpPr>
              <p:grpSpPr bwMode="auto">
                <a:xfrm>
                  <a:off x="0" y="3627"/>
                  <a:ext cx="238" cy="403"/>
                  <a:chOff x="0" y="3627"/>
                  <a:chExt cx="238" cy="403"/>
                </a:xfrm>
              </p:grpSpPr>
              <p:sp>
                <p:nvSpPr>
                  <p:cNvPr id="1489" name="Rectangle 435"/>
                  <p:cNvSpPr>
                    <a:spLocks noChangeArrowheads="1"/>
                  </p:cNvSpPr>
                  <p:nvPr/>
                </p:nvSpPr>
                <p:spPr bwMode="auto">
                  <a:xfrm>
                    <a:off x="2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90" name="Rectangle 635"/>
                  <p:cNvSpPr>
                    <a:spLocks noChangeArrowheads="1"/>
                  </p:cNvSpPr>
                  <p:nvPr/>
                </p:nvSpPr>
                <p:spPr bwMode="auto">
                  <a:xfrm>
                    <a:off x="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2" name="Group 638"/>
                <p:cNvGrpSpPr>
                  <a:grpSpLocks/>
                </p:cNvGrpSpPr>
                <p:nvPr/>
              </p:nvGrpSpPr>
              <p:grpSpPr bwMode="auto">
                <a:xfrm>
                  <a:off x="238" y="3627"/>
                  <a:ext cx="238" cy="403"/>
                  <a:chOff x="238" y="3627"/>
                  <a:chExt cx="238" cy="403"/>
                </a:xfrm>
              </p:grpSpPr>
              <p:sp>
                <p:nvSpPr>
                  <p:cNvPr id="1487" name="Rectangle 436"/>
                  <p:cNvSpPr>
                    <a:spLocks noChangeArrowheads="1"/>
                  </p:cNvSpPr>
                  <p:nvPr/>
                </p:nvSpPr>
                <p:spPr bwMode="auto">
                  <a:xfrm>
                    <a:off x="26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88" name="Rectangle 637"/>
                  <p:cNvSpPr>
                    <a:spLocks noChangeArrowheads="1"/>
                  </p:cNvSpPr>
                  <p:nvPr/>
                </p:nvSpPr>
                <p:spPr bwMode="auto">
                  <a:xfrm>
                    <a:off x="23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3" name="Group 640"/>
                <p:cNvGrpSpPr>
                  <a:grpSpLocks/>
                </p:cNvGrpSpPr>
                <p:nvPr/>
              </p:nvGrpSpPr>
              <p:grpSpPr bwMode="auto">
                <a:xfrm>
                  <a:off x="476" y="3627"/>
                  <a:ext cx="238" cy="403"/>
                  <a:chOff x="476" y="3627"/>
                  <a:chExt cx="238" cy="403"/>
                </a:xfrm>
              </p:grpSpPr>
              <p:sp>
                <p:nvSpPr>
                  <p:cNvPr id="1485" name="Rectangle 437"/>
                  <p:cNvSpPr>
                    <a:spLocks noChangeArrowheads="1"/>
                  </p:cNvSpPr>
                  <p:nvPr/>
                </p:nvSpPr>
                <p:spPr bwMode="auto">
                  <a:xfrm>
                    <a:off x="50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86" name="Rectangle 639"/>
                  <p:cNvSpPr>
                    <a:spLocks noChangeArrowheads="1"/>
                  </p:cNvSpPr>
                  <p:nvPr/>
                </p:nvSpPr>
                <p:spPr bwMode="auto">
                  <a:xfrm>
                    <a:off x="47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4" name="Group 642"/>
                <p:cNvGrpSpPr>
                  <a:grpSpLocks/>
                </p:cNvGrpSpPr>
                <p:nvPr/>
              </p:nvGrpSpPr>
              <p:grpSpPr bwMode="auto">
                <a:xfrm>
                  <a:off x="714" y="3627"/>
                  <a:ext cx="238" cy="403"/>
                  <a:chOff x="714" y="3627"/>
                  <a:chExt cx="238" cy="403"/>
                </a:xfrm>
              </p:grpSpPr>
              <p:sp>
                <p:nvSpPr>
                  <p:cNvPr id="1483" name="Rectangle 438"/>
                  <p:cNvSpPr>
                    <a:spLocks noChangeArrowheads="1"/>
                  </p:cNvSpPr>
                  <p:nvPr/>
                </p:nvSpPr>
                <p:spPr bwMode="auto">
                  <a:xfrm>
                    <a:off x="74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n-US" altLang="es-MX" sz="1200" dirty="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1200" dirty="0"/>
                  </a:p>
                </p:txBody>
              </p:sp>
              <p:sp>
                <p:nvSpPr>
                  <p:cNvPr id="1484" name="Rectangle 641"/>
                  <p:cNvSpPr>
                    <a:spLocks noChangeArrowheads="1"/>
                  </p:cNvSpPr>
                  <p:nvPr/>
                </p:nvSpPr>
                <p:spPr bwMode="auto">
                  <a:xfrm>
                    <a:off x="71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5" name="Group 644"/>
                <p:cNvGrpSpPr>
                  <a:grpSpLocks/>
                </p:cNvGrpSpPr>
                <p:nvPr/>
              </p:nvGrpSpPr>
              <p:grpSpPr bwMode="auto">
                <a:xfrm>
                  <a:off x="952" y="3627"/>
                  <a:ext cx="238" cy="403"/>
                  <a:chOff x="952" y="3627"/>
                  <a:chExt cx="238" cy="403"/>
                </a:xfrm>
              </p:grpSpPr>
              <p:sp>
                <p:nvSpPr>
                  <p:cNvPr id="1481" name="Rectangle 439"/>
                  <p:cNvSpPr>
                    <a:spLocks noChangeArrowheads="1"/>
                  </p:cNvSpPr>
                  <p:nvPr/>
                </p:nvSpPr>
                <p:spPr bwMode="auto">
                  <a:xfrm>
                    <a:off x="98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82" name="Rectangle 643"/>
                  <p:cNvSpPr>
                    <a:spLocks noChangeArrowheads="1"/>
                  </p:cNvSpPr>
                  <p:nvPr/>
                </p:nvSpPr>
                <p:spPr bwMode="auto">
                  <a:xfrm>
                    <a:off x="95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6" name="Group 646"/>
                <p:cNvGrpSpPr>
                  <a:grpSpLocks/>
                </p:cNvGrpSpPr>
                <p:nvPr/>
              </p:nvGrpSpPr>
              <p:grpSpPr bwMode="auto">
                <a:xfrm>
                  <a:off x="1190" y="3627"/>
                  <a:ext cx="238" cy="403"/>
                  <a:chOff x="1190" y="3627"/>
                  <a:chExt cx="238" cy="403"/>
                </a:xfrm>
              </p:grpSpPr>
              <p:sp>
                <p:nvSpPr>
                  <p:cNvPr id="1479" name="Rectangle 440"/>
                  <p:cNvSpPr>
                    <a:spLocks noChangeArrowheads="1"/>
                  </p:cNvSpPr>
                  <p:nvPr/>
                </p:nvSpPr>
                <p:spPr bwMode="auto">
                  <a:xfrm>
                    <a:off x="121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80" name="Rectangle 645"/>
                  <p:cNvSpPr>
                    <a:spLocks noChangeArrowheads="1"/>
                  </p:cNvSpPr>
                  <p:nvPr/>
                </p:nvSpPr>
                <p:spPr bwMode="auto">
                  <a:xfrm>
                    <a:off x="119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7" name="Group 648"/>
                <p:cNvGrpSpPr>
                  <a:grpSpLocks/>
                </p:cNvGrpSpPr>
                <p:nvPr/>
              </p:nvGrpSpPr>
              <p:grpSpPr bwMode="auto">
                <a:xfrm>
                  <a:off x="1428" y="3627"/>
                  <a:ext cx="238" cy="403"/>
                  <a:chOff x="1428" y="3627"/>
                  <a:chExt cx="238" cy="403"/>
                </a:xfrm>
              </p:grpSpPr>
              <p:sp>
                <p:nvSpPr>
                  <p:cNvPr id="1477" name="Rectangle 441"/>
                  <p:cNvSpPr>
                    <a:spLocks noChangeArrowheads="1"/>
                  </p:cNvSpPr>
                  <p:nvPr/>
                </p:nvSpPr>
                <p:spPr bwMode="auto">
                  <a:xfrm>
                    <a:off x="145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78" name="Rectangle 647"/>
                  <p:cNvSpPr>
                    <a:spLocks noChangeArrowheads="1"/>
                  </p:cNvSpPr>
                  <p:nvPr/>
                </p:nvSpPr>
                <p:spPr bwMode="auto">
                  <a:xfrm>
                    <a:off x="142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8" name="Group 650"/>
                <p:cNvGrpSpPr>
                  <a:grpSpLocks/>
                </p:cNvGrpSpPr>
                <p:nvPr/>
              </p:nvGrpSpPr>
              <p:grpSpPr bwMode="auto">
                <a:xfrm>
                  <a:off x="1666" y="3627"/>
                  <a:ext cx="238" cy="403"/>
                  <a:chOff x="1666" y="3627"/>
                  <a:chExt cx="238" cy="403"/>
                </a:xfrm>
              </p:grpSpPr>
              <p:sp>
                <p:nvSpPr>
                  <p:cNvPr id="1475" name="Rectangle 442"/>
                  <p:cNvSpPr>
                    <a:spLocks noChangeArrowheads="1"/>
                  </p:cNvSpPr>
                  <p:nvPr/>
                </p:nvSpPr>
                <p:spPr bwMode="auto">
                  <a:xfrm>
                    <a:off x="169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76" name="Rectangle 649"/>
                  <p:cNvSpPr>
                    <a:spLocks noChangeArrowheads="1"/>
                  </p:cNvSpPr>
                  <p:nvPr/>
                </p:nvSpPr>
                <p:spPr bwMode="auto">
                  <a:xfrm>
                    <a:off x="166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39" name="Group 652"/>
                <p:cNvGrpSpPr>
                  <a:grpSpLocks/>
                </p:cNvGrpSpPr>
                <p:nvPr/>
              </p:nvGrpSpPr>
              <p:grpSpPr bwMode="auto">
                <a:xfrm>
                  <a:off x="1904" y="3627"/>
                  <a:ext cx="238" cy="403"/>
                  <a:chOff x="1904" y="3627"/>
                  <a:chExt cx="238" cy="403"/>
                </a:xfrm>
              </p:grpSpPr>
              <p:sp>
                <p:nvSpPr>
                  <p:cNvPr id="1473" name="Rectangle 443"/>
                  <p:cNvSpPr>
                    <a:spLocks noChangeArrowheads="1"/>
                  </p:cNvSpPr>
                  <p:nvPr/>
                </p:nvSpPr>
                <p:spPr bwMode="auto">
                  <a:xfrm>
                    <a:off x="193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74" name="Rectangle 651"/>
                  <p:cNvSpPr>
                    <a:spLocks noChangeArrowheads="1"/>
                  </p:cNvSpPr>
                  <p:nvPr/>
                </p:nvSpPr>
                <p:spPr bwMode="auto">
                  <a:xfrm>
                    <a:off x="190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0" name="Group 654"/>
                <p:cNvGrpSpPr>
                  <a:grpSpLocks/>
                </p:cNvGrpSpPr>
                <p:nvPr/>
              </p:nvGrpSpPr>
              <p:grpSpPr bwMode="auto">
                <a:xfrm>
                  <a:off x="2142" y="3627"/>
                  <a:ext cx="238" cy="403"/>
                  <a:chOff x="2142" y="3627"/>
                  <a:chExt cx="238" cy="403"/>
                </a:xfrm>
              </p:grpSpPr>
              <p:sp>
                <p:nvSpPr>
                  <p:cNvPr id="1471" name="Rectangle 444"/>
                  <p:cNvSpPr>
                    <a:spLocks noChangeArrowheads="1"/>
                  </p:cNvSpPr>
                  <p:nvPr/>
                </p:nvSpPr>
                <p:spPr bwMode="auto">
                  <a:xfrm>
                    <a:off x="217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72" name="Rectangle 653"/>
                  <p:cNvSpPr>
                    <a:spLocks noChangeArrowheads="1"/>
                  </p:cNvSpPr>
                  <p:nvPr/>
                </p:nvSpPr>
                <p:spPr bwMode="auto">
                  <a:xfrm>
                    <a:off x="214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1" name="Group 656"/>
                <p:cNvGrpSpPr>
                  <a:grpSpLocks/>
                </p:cNvGrpSpPr>
                <p:nvPr/>
              </p:nvGrpSpPr>
              <p:grpSpPr bwMode="auto">
                <a:xfrm>
                  <a:off x="0" y="4030"/>
                  <a:ext cx="238" cy="403"/>
                  <a:chOff x="0" y="4030"/>
                  <a:chExt cx="238" cy="403"/>
                </a:xfrm>
              </p:grpSpPr>
              <p:sp>
                <p:nvSpPr>
                  <p:cNvPr id="1469" name="Rectangle 445"/>
                  <p:cNvSpPr>
                    <a:spLocks noChangeArrowheads="1"/>
                  </p:cNvSpPr>
                  <p:nvPr/>
                </p:nvSpPr>
                <p:spPr bwMode="auto">
                  <a:xfrm>
                    <a:off x="2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70" name="Rectangle 655"/>
                  <p:cNvSpPr>
                    <a:spLocks noChangeArrowheads="1"/>
                  </p:cNvSpPr>
                  <p:nvPr/>
                </p:nvSpPr>
                <p:spPr bwMode="auto">
                  <a:xfrm>
                    <a:off x="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2" name="Group 658"/>
                <p:cNvGrpSpPr>
                  <a:grpSpLocks/>
                </p:cNvGrpSpPr>
                <p:nvPr/>
              </p:nvGrpSpPr>
              <p:grpSpPr bwMode="auto">
                <a:xfrm>
                  <a:off x="238" y="4030"/>
                  <a:ext cx="238" cy="403"/>
                  <a:chOff x="238" y="4030"/>
                  <a:chExt cx="238" cy="403"/>
                </a:xfrm>
              </p:grpSpPr>
              <p:sp>
                <p:nvSpPr>
                  <p:cNvPr id="1467" name="Rectangle 446"/>
                  <p:cNvSpPr>
                    <a:spLocks noChangeArrowheads="1"/>
                  </p:cNvSpPr>
                  <p:nvPr/>
                </p:nvSpPr>
                <p:spPr bwMode="auto">
                  <a:xfrm>
                    <a:off x="26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68" name="Rectangle 657"/>
                  <p:cNvSpPr>
                    <a:spLocks noChangeArrowheads="1"/>
                  </p:cNvSpPr>
                  <p:nvPr/>
                </p:nvSpPr>
                <p:spPr bwMode="auto">
                  <a:xfrm>
                    <a:off x="23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3" name="Group 660"/>
                <p:cNvGrpSpPr>
                  <a:grpSpLocks/>
                </p:cNvGrpSpPr>
                <p:nvPr/>
              </p:nvGrpSpPr>
              <p:grpSpPr bwMode="auto">
                <a:xfrm>
                  <a:off x="476" y="4030"/>
                  <a:ext cx="238" cy="403"/>
                  <a:chOff x="476" y="4030"/>
                  <a:chExt cx="238" cy="403"/>
                </a:xfrm>
              </p:grpSpPr>
              <p:sp>
                <p:nvSpPr>
                  <p:cNvPr id="1465" name="Rectangle 447"/>
                  <p:cNvSpPr>
                    <a:spLocks noChangeArrowheads="1"/>
                  </p:cNvSpPr>
                  <p:nvPr/>
                </p:nvSpPr>
                <p:spPr bwMode="auto">
                  <a:xfrm>
                    <a:off x="50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dirty="0">
                        <a:ea typeface="Arial Unicode MS" panose="020B0604020202020204" pitchFamily="34" charset="-128"/>
                        <a:cs typeface="Arial Unicode MS" panose="020B0604020202020204" pitchFamily="34" charset="-128"/>
                      </a:rPr>
                      <a:t>1</a:t>
                    </a:r>
                  </a:p>
                  <a:p>
                    <a:pPr algn="ctr">
                      <a:spcBef>
                        <a:spcPct val="0"/>
                      </a:spcBef>
                      <a:buFontTx/>
                      <a:buNone/>
                    </a:pPr>
                    <a:endParaRPr lang="en-US" altLang="es-MX" sz="1200" dirty="0"/>
                  </a:p>
                </p:txBody>
              </p:sp>
              <p:sp>
                <p:nvSpPr>
                  <p:cNvPr id="1466" name="Rectangle 659"/>
                  <p:cNvSpPr>
                    <a:spLocks noChangeArrowheads="1"/>
                  </p:cNvSpPr>
                  <p:nvPr/>
                </p:nvSpPr>
                <p:spPr bwMode="auto">
                  <a:xfrm>
                    <a:off x="47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4" name="Group 662"/>
                <p:cNvGrpSpPr>
                  <a:grpSpLocks/>
                </p:cNvGrpSpPr>
                <p:nvPr/>
              </p:nvGrpSpPr>
              <p:grpSpPr bwMode="auto">
                <a:xfrm>
                  <a:off x="714" y="4030"/>
                  <a:ext cx="238" cy="403"/>
                  <a:chOff x="714" y="4030"/>
                  <a:chExt cx="238" cy="403"/>
                </a:xfrm>
              </p:grpSpPr>
              <p:sp>
                <p:nvSpPr>
                  <p:cNvPr id="1463" name="Rectangle 448"/>
                  <p:cNvSpPr>
                    <a:spLocks noChangeArrowheads="1"/>
                  </p:cNvSpPr>
                  <p:nvPr/>
                </p:nvSpPr>
                <p:spPr bwMode="auto">
                  <a:xfrm>
                    <a:off x="74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64" name="Rectangle 661"/>
                  <p:cNvSpPr>
                    <a:spLocks noChangeArrowheads="1"/>
                  </p:cNvSpPr>
                  <p:nvPr/>
                </p:nvSpPr>
                <p:spPr bwMode="auto">
                  <a:xfrm>
                    <a:off x="71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5" name="Group 664"/>
                <p:cNvGrpSpPr>
                  <a:grpSpLocks/>
                </p:cNvGrpSpPr>
                <p:nvPr/>
              </p:nvGrpSpPr>
              <p:grpSpPr bwMode="auto">
                <a:xfrm>
                  <a:off x="952" y="4030"/>
                  <a:ext cx="238" cy="403"/>
                  <a:chOff x="952" y="4030"/>
                  <a:chExt cx="238" cy="403"/>
                </a:xfrm>
              </p:grpSpPr>
              <p:sp>
                <p:nvSpPr>
                  <p:cNvPr id="1461" name="Rectangle 449"/>
                  <p:cNvSpPr>
                    <a:spLocks noChangeArrowheads="1"/>
                  </p:cNvSpPr>
                  <p:nvPr/>
                </p:nvSpPr>
                <p:spPr bwMode="auto">
                  <a:xfrm>
                    <a:off x="98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62" name="Rectangle 663"/>
                  <p:cNvSpPr>
                    <a:spLocks noChangeArrowheads="1"/>
                  </p:cNvSpPr>
                  <p:nvPr/>
                </p:nvSpPr>
                <p:spPr bwMode="auto">
                  <a:xfrm>
                    <a:off x="95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6" name="Group 666"/>
                <p:cNvGrpSpPr>
                  <a:grpSpLocks/>
                </p:cNvGrpSpPr>
                <p:nvPr/>
              </p:nvGrpSpPr>
              <p:grpSpPr bwMode="auto">
                <a:xfrm>
                  <a:off x="1190" y="4030"/>
                  <a:ext cx="238" cy="403"/>
                  <a:chOff x="1190" y="4030"/>
                  <a:chExt cx="238" cy="403"/>
                </a:xfrm>
              </p:grpSpPr>
              <p:sp>
                <p:nvSpPr>
                  <p:cNvPr id="1459" name="Rectangle 450"/>
                  <p:cNvSpPr>
                    <a:spLocks noChangeArrowheads="1"/>
                  </p:cNvSpPr>
                  <p:nvPr/>
                </p:nvSpPr>
                <p:spPr bwMode="auto">
                  <a:xfrm>
                    <a:off x="121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60" name="Rectangle 665"/>
                  <p:cNvSpPr>
                    <a:spLocks noChangeArrowheads="1"/>
                  </p:cNvSpPr>
                  <p:nvPr/>
                </p:nvSpPr>
                <p:spPr bwMode="auto">
                  <a:xfrm>
                    <a:off x="119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7" name="Group 668"/>
                <p:cNvGrpSpPr>
                  <a:grpSpLocks/>
                </p:cNvGrpSpPr>
                <p:nvPr/>
              </p:nvGrpSpPr>
              <p:grpSpPr bwMode="auto">
                <a:xfrm>
                  <a:off x="1428" y="4030"/>
                  <a:ext cx="238" cy="403"/>
                  <a:chOff x="1428" y="4030"/>
                  <a:chExt cx="238" cy="403"/>
                </a:xfrm>
              </p:grpSpPr>
              <p:sp>
                <p:nvSpPr>
                  <p:cNvPr id="1457" name="Rectangle 451"/>
                  <p:cNvSpPr>
                    <a:spLocks noChangeArrowheads="1"/>
                  </p:cNvSpPr>
                  <p:nvPr/>
                </p:nvSpPr>
                <p:spPr bwMode="auto">
                  <a:xfrm>
                    <a:off x="145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58" name="Rectangle 667"/>
                  <p:cNvSpPr>
                    <a:spLocks noChangeArrowheads="1"/>
                  </p:cNvSpPr>
                  <p:nvPr/>
                </p:nvSpPr>
                <p:spPr bwMode="auto">
                  <a:xfrm>
                    <a:off x="142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8" name="Group 670"/>
                <p:cNvGrpSpPr>
                  <a:grpSpLocks/>
                </p:cNvGrpSpPr>
                <p:nvPr/>
              </p:nvGrpSpPr>
              <p:grpSpPr bwMode="auto">
                <a:xfrm>
                  <a:off x="1666" y="4030"/>
                  <a:ext cx="238" cy="403"/>
                  <a:chOff x="1666" y="4030"/>
                  <a:chExt cx="238" cy="403"/>
                </a:xfrm>
              </p:grpSpPr>
              <p:sp>
                <p:nvSpPr>
                  <p:cNvPr id="1455" name="Rectangle 452"/>
                  <p:cNvSpPr>
                    <a:spLocks noChangeArrowheads="1"/>
                  </p:cNvSpPr>
                  <p:nvPr/>
                </p:nvSpPr>
                <p:spPr bwMode="auto">
                  <a:xfrm>
                    <a:off x="169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56" name="Rectangle 669"/>
                  <p:cNvSpPr>
                    <a:spLocks noChangeArrowheads="1"/>
                  </p:cNvSpPr>
                  <p:nvPr/>
                </p:nvSpPr>
                <p:spPr bwMode="auto">
                  <a:xfrm>
                    <a:off x="166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49" name="Group 672"/>
                <p:cNvGrpSpPr>
                  <a:grpSpLocks/>
                </p:cNvGrpSpPr>
                <p:nvPr/>
              </p:nvGrpSpPr>
              <p:grpSpPr bwMode="auto">
                <a:xfrm>
                  <a:off x="1904" y="4030"/>
                  <a:ext cx="238" cy="403"/>
                  <a:chOff x="1904" y="4030"/>
                  <a:chExt cx="238" cy="403"/>
                </a:xfrm>
              </p:grpSpPr>
              <p:sp>
                <p:nvSpPr>
                  <p:cNvPr id="1453" name="Rectangle 453"/>
                  <p:cNvSpPr>
                    <a:spLocks noChangeArrowheads="1"/>
                  </p:cNvSpPr>
                  <p:nvPr/>
                </p:nvSpPr>
                <p:spPr bwMode="auto">
                  <a:xfrm>
                    <a:off x="193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54" name="Rectangle 671"/>
                  <p:cNvSpPr>
                    <a:spLocks noChangeArrowheads="1"/>
                  </p:cNvSpPr>
                  <p:nvPr/>
                </p:nvSpPr>
                <p:spPr bwMode="auto">
                  <a:xfrm>
                    <a:off x="190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nvGrpSpPr>
                <p:cNvPr id="1450" name="Group 674"/>
                <p:cNvGrpSpPr>
                  <a:grpSpLocks/>
                </p:cNvGrpSpPr>
                <p:nvPr/>
              </p:nvGrpSpPr>
              <p:grpSpPr bwMode="auto">
                <a:xfrm>
                  <a:off x="2142" y="4030"/>
                  <a:ext cx="238" cy="403"/>
                  <a:chOff x="2142" y="4030"/>
                  <a:chExt cx="238" cy="403"/>
                </a:xfrm>
              </p:grpSpPr>
              <p:sp>
                <p:nvSpPr>
                  <p:cNvPr id="1451" name="Rectangle 454"/>
                  <p:cNvSpPr>
                    <a:spLocks noChangeArrowheads="1"/>
                  </p:cNvSpPr>
                  <p:nvPr/>
                </p:nvSpPr>
                <p:spPr bwMode="auto">
                  <a:xfrm>
                    <a:off x="217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1200"/>
                  </a:p>
                </p:txBody>
              </p:sp>
              <p:sp>
                <p:nvSpPr>
                  <p:cNvPr id="1452" name="Rectangle 673"/>
                  <p:cNvSpPr>
                    <a:spLocks noChangeArrowheads="1"/>
                  </p:cNvSpPr>
                  <p:nvPr/>
                </p:nvSpPr>
                <p:spPr bwMode="auto">
                  <a:xfrm>
                    <a:off x="214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sp>
            <p:nvSpPr>
              <p:cNvPr id="1340" name="Rectangle 676"/>
              <p:cNvSpPr>
                <a:spLocks noChangeArrowheads="1"/>
              </p:cNvSpPr>
              <p:nvPr/>
            </p:nvSpPr>
            <p:spPr bwMode="auto">
              <a:xfrm>
                <a:off x="-3" y="-3"/>
                <a:ext cx="2386" cy="4439"/>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1200"/>
              </a:p>
            </p:txBody>
          </p:sp>
        </p:grpSp>
      </p:grpSp>
      <p:graphicFrame>
        <p:nvGraphicFramePr>
          <p:cNvPr id="2344" name="Tabla 2343"/>
          <p:cNvGraphicFramePr>
            <a:graphicFrameLocks noGrp="1"/>
          </p:cNvGraphicFramePr>
          <p:nvPr>
            <p:extLst>
              <p:ext uri="{D42A27DB-BD31-4B8C-83A1-F6EECF244321}">
                <p14:modId xmlns:p14="http://schemas.microsoft.com/office/powerpoint/2010/main" val="864052865"/>
              </p:ext>
            </p:extLst>
          </p:nvPr>
        </p:nvGraphicFramePr>
        <p:xfrm>
          <a:off x="4240504" y="3336014"/>
          <a:ext cx="3709624" cy="1189927"/>
        </p:xfrm>
        <a:graphic>
          <a:graphicData uri="http://schemas.openxmlformats.org/drawingml/2006/table">
            <a:tbl>
              <a:tblPr firstRow="1" bandRow="1">
                <a:tableStyleId>{5940675A-B579-460E-94D1-54222C63F5DA}</a:tableStyleId>
              </a:tblPr>
              <a:tblGrid>
                <a:gridCol w="463703">
                  <a:extLst>
                    <a:ext uri="{9D8B030D-6E8A-4147-A177-3AD203B41FA5}">
                      <a16:colId xmlns:a16="http://schemas.microsoft.com/office/drawing/2014/main" val="1520247425"/>
                    </a:ext>
                  </a:extLst>
                </a:gridCol>
                <a:gridCol w="463703">
                  <a:extLst>
                    <a:ext uri="{9D8B030D-6E8A-4147-A177-3AD203B41FA5}">
                      <a16:colId xmlns:a16="http://schemas.microsoft.com/office/drawing/2014/main" val="1565360956"/>
                    </a:ext>
                  </a:extLst>
                </a:gridCol>
                <a:gridCol w="463703">
                  <a:extLst>
                    <a:ext uri="{9D8B030D-6E8A-4147-A177-3AD203B41FA5}">
                      <a16:colId xmlns:a16="http://schemas.microsoft.com/office/drawing/2014/main" val="672598581"/>
                    </a:ext>
                  </a:extLst>
                </a:gridCol>
                <a:gridCol w="463703">
                  <a:extLst>
                    <a:ext uri="{9D8B030D-6E8A-4147-A177-3AD203B41FA5}">
                      <a16:colId xmlns:a16="http://schemas.microsoft.com/office/drawing/2014/main" val="1234404677"/>
                    </a:ext>
                  </a:extLst>
                </a:gridCol>
                <a:gridCol w="463703">
                  <a:extLst>
                    <a:ext uri="{9D8B030D-6E8A-4147-A177-3AD203B41FA5}">
                      <a16:colId xmlns:a16="http://schemas.microsoft.com/office/drawing/2014/main" val="1757704329"/>
                    </a:ext>
                  </a:extLst>
                </a:gridCol>
                <a:gridCol w="463703">
                  <a:extLst>
                    <a:ext uri="{9D8B030D-6E8A-4147-A177-3AD203B41FA5}">
                      <a16:colId xmlns:a16="http://schemas.microsoft.com/office/drawing/2014/main" val="3368489163"/>
                    </a:ext>
                  </a:extLst>
                </a:gridCol>
                <a:gridCol w="463703">
                  <a:extLst>
                    <a:ext uri="{9D8B030D-6E8A-4147-A177-3AD203B41FA5}">
                      <a16:colId xmlns:a16="http://schemas.microsoft.com/office/drawing/2014/main" val="3789436365"/>
                    </a:ext>
                  </a:extLst>
                </a:gridCol>
                <a:gridCol w="463703">
                  <a:extLst>
                    <a:ext uri="{9D8B030D-6E8A-4147-A177-3AD203B41FA5}">
                      <a16:colId xmlns:a16="http://schemas.microsoft.com/office/drawing/2014/main" val="1234745371"/>
                    </a:ext>
                  </a:extLst>
                </a:gridCol>
              </a:tblGrid>
              <a:tr h="243700">
                <a:tc>
                  <a:txBody>
                    <a:bodyPr/>
                    <a:lstStyle/>
                    <a:p>
                      <a:pPr algn="r"/>
                      <a:r>
                        <a:rPr lang="es-MX" sz="1000">
                          <a:solidFill>
                            <a:schemeClr val="tx1"/>
                          </a:solidFill>
                          <a:latin typeface="Times New Roman" panose="02020603050405020304" pitchFamily="18" charset="0"/>
                          <a:cs typeface="Times New Roman" panose="02020603050405020304" pitchFamily="18" charset="0"/>
                        </a:rPr>
                        <a:t>1</a:t>
                      </a:r>
                      <a:endParaRPr lang="es-MX" sz="1000" dirty="0">
                        <a:solidFill>
                          <a:schemeClr val="tx1"/>
                        </a:solidFill>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1</a:t>
                      </a: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3577451744"/>
                  </a:ext>
                </a:extLst>
              </a:tr>
              <a:tr h="315409">
                <a:tc>
                  <a:txBody>
                    <a:bodyPr/>
                    <a:lstStyle/>
                    <a:p>
                      <a:pPr algn="r"/>
                      <a:r>
                        <a:rPr lang="es-MX" sz="1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3743946411"/>
                  </a:ext>
                </a:extLst>
              </a:tr>
              <a:tr h="315409">
                <a:tc>
                  <a:txBody>
                    <a:bodyPr/>
                    <a:lstStyle/>
                    <a:p>
                      <a:pPr algn="r"/>
                      <a:r>
                        <a:rPr lang="es-MX" sz="1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1574529431"/>
                  </a:ext>
                </a:extLst>
              </a:tr>
              <a:tr h="315409">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1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2316815225"/>
                  </a:ext>
                </a:extLst>
              </a:tr>
            </a:tbl>
          </a:graphicData>
        </a:graphic>
      </p:graphicFrame>
      <p:graphicFrame>
        <p:nvGraphicFramePr>
          <p:cNvPr id="2345" name="Tabla 2344"/>
          <p:cNvGraphicFramePr>
            <a:graphicFrameLocks noGrp="1"/>
          </p:cNvGraphicFramePr>
          <p:nvPr>
            <p:extLst>
              <p:ext uri="{D42A27DB-BD31-4B8C-83A1-F6EECF244321}">
                <p14:modId xmlns:p14="http://schemas.microsoft.com/office/powerpoint/2010/main" val="1161985775"/>
              </p:ext>
            </p:extLst>
          </p:nvPr>
        </p:nvGraphicFramePr>
        <p:xfrm>
          <a:off x="412097" y="3337555"/>
          <a:ext cx="3823624" cy="1246477"/>
        </p:xfrm>
        <a:graphic>
          <a:graphicData uri="http://schemas.openxmlformats.org/drawingml/2006/table">
            <a:tbl>
              <a:tblPr firstRow="1" bandRow="1">
                <a:tableStyleId>{5940675A-B579-460E-94D1-54222C63F5DA}</a:tableStyleId>
              </a:tblPr>
              <a:tblGrid>
                <a:gridCol w="477953">
                  <a:extLst>
                    <a:ext uri="{9D8B030D-6E8A-4147-A177-3AD203B41FA5}">
                      <a16:colId xmlns:a16="http://schemas.microsoft.com/office/drawing/2014/main" val="1520247425"/>
                    </a:ext>
                  </a:extLst>
                </a:gridCol>
                <a:gridCol w="477953">
                  <a:extLst>
                    <a:ext uri="{9D8B030D-6E8A-4147-A177-3AD203B41FA5}">
                      <a16:colId xmlns:a16="http://schemas.microsoft.com/office/drawing/2014/main" val="1565360956"/>
                    </a:ext>
                  </a:extLst>
                </a:gridCol>
                <a:gridCol w="477953">
                  <a:extLst>
                    <a:ext uri="{9D8B030D-6E8A-4147-A177-3AD203B41FA5}">
                      <a16:colId xmlns:a16="http://schemas.microsoft.com/office/drawing/2014/main" val="672598581"/>
                    </a:ext>
                  </a:extLst>
                </a:gridCol>
                <a:gridCol w="477953">
                  <a:extLst>
                    <a:ext uri="{9D8B030D-6E8A-4147-A177-3AD203B41FA5}">
                      <a16:colId xmlns:a16="http://schemas.microsoft.com/office/drawing/2014/main" val="1234404677"/>
                    </a:ext>
                  </a:extLst>
                </a:gridCol>
                <a:gridCol w="477953">
                  <a:extLst>
                    <a:ext uri="{9D8B030D-6E8A-4147-A177-3AD203B41FA5}">
                      <a16:colId xmlns:a16="http://schemas.microsoft.com/office/drawing/2014/main" val="1757704329"/>
                    </a:ext>
                  </a:extLst>
                </a:gridCol>
                <a:gridCol w="477953">
                  <a:extLst>
                    <a:ext uri="{9D8B030D-6E8A-4147-A177-3AD203B41FA5}">
                      <a16:colId xmlns:a16="http://schemas.microsoft.com/office/drawing/2014/main" val="3368489163"/>
                    </a:ext>
                  </a:extLst>
                </a:gridCol>
                <a:gridCol w="477953">
                  <a:extLst>
                    <a:ext uri="{9D8B030D-6E8A-4147-A177-3AD203B41FA5}">
                      <a16:colId xmlns:a16="http://schemas.microsoft.com/office/drawing/2014/main" val="3789436365"/>
                    </a:ext>
                  </a:extLst>
                </a:gridCol>
                <a:gridCol w="477953">
                  <a:extLst>
                    <a:ext uri="{9D8B030D-6E8A-4147-A177-3AD203B41FA5}">
                      <a16:colId xmlns:a16="http://schemas.microsoft.com/office/drawing/2014/main" val="1234745371"/>
                    </a:ext>
                  </a:extLst>
                </a:gridCol>
              </a:tblGrid>
              <a:tr h="217465">
                <a:tc>
                  <a:txBody>
                    <a:bodyPr/>
                    <a:lstStyle/>
                    <a:p>
                      <a:pPr algn="l"/>
                      <a:r>
                        <a:rPr lang="es-MX" sz="1000" dirty="0">
                          <a:latin typeface="Times New Roman" panose="02020603050405020304" pitchFamily="18" charset="0"/>
                          <a:cs typeface="Times New Roman" panose="02020603050405020304" pitchFamily="18" charset="0"/>
                        </a:rPr>
                        <a:t>T</a:t>
                      </a:r>
                      <a:endParaRPr lang="es-MX" sz="1000" dirty="0">
                        <a:solidFill>
                          <a:schemeClr val="tx1"/>
                        </a:solidFill>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a:t>
                      </a: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extLst>
                  <a:ext uri="{0D108BD9-81ED-4DB2-BD59-A6C34878D82A}">
                    <a16:rowId xmlns:a16="http://schemas.microsoft.com/office/drawing/2014/main" val="3577451744"/>
                  </a:ext>
                </a:extLst>
              </a:tr>
              <a:tr h="334219">
                <a:tc>
                  <a:txBody>
                    <a:bodyPr/>
                    <a:lstStyle/>
                    <a:p>
                      <a:pPr algn="l"/>
                      <a:r>
                        <a:rPr lang="es-MX" sz="1000" dirty="0" err="1">
                          <a:latin typeface="Times New Roman" panose="02020603050405020304" pitchFamily="18" charset="0"/>
                          <a:cs typeface="Times New Roman" panose="02020603050405020304" pitchFamily="18" charset="0"/>
                        </a:rPr>
                        <a:t>bd</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1</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s-MX" sz="1000" dirty="0">
                          <a:latin typeface="Times New Roman" panose="02020603050405020304" pitchFamily="18" charset="0"/>
                          <a:cs typeface="Times New Roman" panose="02020603050405020304" pitchFamily="18" charset="0"/>
                        </a:rPr>
                        <a:t>….</a:t>
                      </a: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3743946411"/>
                  </a:ext>
                </a:extLst>
              </a:tr>
              <a:tr h="334219">
                <a:tc>
                  <a:txBody>
                    <a:bodyPr/>
                    <a:lstStyle/>
                    <a:p>
                      <a:pPr algn="l"/>
                      <a:r>
                        <a:rPr lang="es-MX" sz="1000" dirty="0" err="1">
                          <a:latin typeface="Times New Roman" panose="02020603050405020304" pitchFamily="18" charset="0"/>
                          <a:cs typeface="Times New Roman" panose="02020603050405020304" pitchFamily="18" charset="0"/>
                        </a:rPr>
                        <a:t>bi</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s-MX" sz="1000">
                          <a:latin typeface="Times New Roman" panose="02020603050405020304" pitchFamily="18" charset="0"/>
                          <a:cs typeface="Times New Roman" panose="02020603050405020304" pitchFamily="18" charset="0"/>
                        </a:rPr>
                        <a:t>….</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1574529431"/>
                  </a:ext>
                </a:extLst>
              </a:tr>
              <a:tr h="334219">
                <a:tc>
                  <a:txBody>
                    <a:bodyPr/>
                    <a:lstStyle/>
                    <a:p>
                      <a:pPr algn="l"/>
                      <a:r>
                        <a:rPr lang="es-MX" sz="1000" dirty="0">
                          <a:latin typeface="Times New Roman" panose="02020603050405020304" pitchFamily="18" charset="0"/>
                          <a:cs typeface="Times New Roman" panose="02020603050405020304" pitchFamily="18" charset="0"/>
                        </a:rPr>
                        <a:t>n</a:t>
                      </a: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a:latin typeface="Times New Roman" panose="02020603050405020304" pitchFamily="18" charset="0"/>
                          <a:cs typeface="Times New Roman" panose="02020603050405020304" pitchFamily="18" charset="0"/>
                        </a:rPr>
                        <a:t>0</a:t>
                      </a:r>
                      <a:endParaRPr lang="es-MX" sz="1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1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2316815225"/>
                  </a:ext>
                </a:extLst>
              </a:tr>
            </a:tbl>
          </a:graphicData>
        </a:graphic>
      </p:graphicFrame>
      <p:sp>
        <p:nvSpPr>
          <p:cNvPr id="5" name="Rectángulo 4"/>
          <p:cNvSpPr/>
          <p:nvPr/>
        </p:nvSpPr>
        <p:spPr>
          <a:xfrm>
            <a:off x="382730" y="5354289"/>
            <a:ext cx="5249568" cy="646331"/>
          </a:xfrm>
          <a:prstGeom prst="rect">
            <a:avLst/>
          </a:prstGeom>
        </p:spPr>
        <p:txBody>
          <a:bodyPr wrap="square">
            <a:spAutoFit/>
          </a:bodyPr>
          <a:lstStyle/>
          <a:p>
            <a:r>
              <a:rPr lang="es-MX" altLang="es-MX" dirty="0">
                <a:ea typeface="Arial Unicode MS" panose="020B0604020202020204" pitchFamily="34" charset="-128"/>
                <a:cs typeface="Arial Unicode MS" panose="020B0604020202020204" pitchFamily="34" charset="-128"/>
              </a:rPr>
              <a:t>Dependiendo de los valores que toman los sensores son las acciones del </a:t>
            </a:r>
            <a:r>
              <a:rPr lang="es-MX" altLang="es-MX" dirty="0" err="1">
                <a:ea typeface="Arial Unicode MS" panose="020B0604020202020204" pitchFamily="34" charset="-128"/>
                <a:cs typeface="Arial Unicode MS" panose="020B0604020202020204" pitchFamily="34" charset="-128"/>
              </a:rPr>
              <a:t>bot</a:t>
            </a:r>
            <a:r>
              <a:rPr lang="es-MX" altLang="es-MX" dirty="0">
                <a:ea typeface="Arial Unicode MS" panose="020B0604020202020204" pitchFamily="34" charset="-128"/>
                <a:cs typeface="Arial Unicode MS" panose="020B0604020202020204" pitchFamily="34" charset="-128"/>
              </a:rPr>
              <a:t>, como se ve en la tabla</a:t>
            </a:r>
            <a:endParaRPr lang="es-MX" dirty="0"/>
          </a:p>
        </p:txBody>
      </p:sp>
      <p:sp>
        <p:nvSpPr>
          <p:cNvPr id="2347" name="Rectangle 678"/>
          <p:cNvSpPr>
            <a:spLocks noChangeArrowheads="1"/>
          </p:cNvSpPr>
          <p:nvPr/>
        </p:nvSpPr>
        <p:spPr bwMode="auto">
          <a:xfrm>
            <a:off x="5419309" y="4785059"/>
            <a:ext cx="257359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244475" algn="l"/>
                <a:tab pos="514350" algn="l"/>
                <a:tab pos="704850" algn="l"/>
                <a:tab pos="908050" algn="l"/>
                <a:tab pos="1111250" algn="l"/>
                <a:tab pos="131445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244475" algn="l"/>
                <a:tab pos="514350" algn="l"/>
                <a:tab pos="704850" algn="l"/>
                <a:tab pos="908050" algn="l"/>
                <a:tab pos="1111250" algn="l"/>
                <a:tab pos="131445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244475" algn="l"/>
                <a:tab pos="514350" algn="l"/>
                <a:tab pos="704850" algn="l"/>
                <a:tab pos="908050" algn="l"/>
                <a:tab pos="1111250" algn="l"/>
                <a:tab pos="131445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1400" dirty="0" err="1">
                <a:ea typeface="Arial Unicode MS" panose="020B0604020202020204" pitchFamily="34" charset="-128"/>
                <a:cs typeface="Arial Unicode MS" panose="020B0604020202020204" pitchFamily="34" charset="-128"/>
              </a:rPr>
              <a:t>Bd</a:t>
            </a:r>
            <a:r>
              <a:rPr lang="es-MX" altLang="es-MX" sz="1400" dirty="0">
                <a:ea typeface="Arial Unicode MS" panose="020B0604020202020204" pitchFamily="34" charset="-128"/>
                <a:cs typeface="Arial Unicode MS" panose="020B0604020202020204" pitchFamily="34" charset="-128"/>
              </a:rPr>
              <a:t>  </a:t>
            </a:r>
            <a:r>
              <a:rPr lang="es-MX" altLang="es-MX" sz="1400" dirty="0" err="1">
                <a:ea typeface="Arial Unicode MS" panose="020B0604020202020204" pitchFamily="34" charset="-128"/>
                <a:cs typeface="Arial Unicode MS" panose="020B0604020202020204" pitchFamily="34" charset="-128"/>
              </a:rPr>
              <a:t>bi</a:t>
            </a:r>
            <a:r>
              <a:rPr lang="es-MX" altLang="es-MX" sz="1400" dirty="0">
                <a:ea typeface="Arial Unicode MS" panose="020B0604020202020204" pitchFamily="34" charset="-128"/>
                <a:cs typeface="Arial Unicode MS" panose="020B0604020202020204" pitchFamily="34" charset="-128"/>
              </a:rPr>
              <a:t>    n   acción</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1	1	 0	   sigue</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1	0 	 0	   sigue</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1	1	 1	   regresa</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1	0	 1	   vuelta a la izquierda</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0	1	 0	   vuelta a la derecha</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0	0 	 0	   vuelta a la derecha</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0	1	 1	  vuelta a la derecha</a:t>
            </a:r>
            <a:endParaRPr lang="es-ES" altLang="es-MX" sz="1400" dirty="0">
              <a:ea typeface="Arial Unicode MS" panose="020B0604020202020204" pitchFamily="34" charset="-128"/>
              <a:cs typeface="Arial Unicode MS" panose="020B0604020202020204" pitchFamily="34" charset="-128"/>
            </a:endParaRPr>
          </a:p>
          <a:p>
            <a:pPr>
              <a:spcBef>
                <a:spcPct val="0"/>
              </a:spcBef>
              <a:buFontTx/>
              <a:buNone/>
            </a:pPr>
            <a:r>
              <a:rPr lang="es-MX" altLang="es-MX" sz="1400" dirty="0">
                <a:ea typeface="Arial Unicode MS" panose="020B0604020202020204" pitchFamily="34" charset="-128"/>
                <a:cs typeface="Arial Unicode MS" panose="020B0604020202020204" pitchFamily="34" charset="-128"/>
              </a:rPr>
              <a:t>0	0	 1	  vuelta a la derecha</a:t>
            </a:r>
            <a:endParaRPr lang="es-ES" altLang="es-MX" sz="1400" dirty="0">
              <a:ea typeface="Arial Unicode MS" panose="020B0604020202020204" pitchFamily="34" charset="-128"/>
              <a:cs typeface="Arial Unicode MS" panose="020B0604020202020204" pitchFamily="34" charset="-128"/>
            </a:endParaRPr>
          </a:p>
        </p:txBody>
      </p:sp>
      <p:sp>
        <p:nvSpPr>
          <p:cNvPr id="6" name="Rectángulo 5"/>
          <p:cNvSpPr/>
          <p:nvPr/>
        </p:nvSpPr>
        <p:spPr>
          <a:xfrm>
            <a:off x="5632298" y="808675"/>
            <a:ext cx="3574939" cy="2585323"/>
          </a:xfrm>
          <a:prstGeom prst="rect">
            <a:avLst/>
          </a:prstGeom>
        </p:spPr>
        <p:txBody>
          <a:bodyPr wrap="square">
            <a:spAutoFit/>
          </a:bodyPr>
          <a:lstStyle/>
          <a:p>
            <a:pPr>
              <a:spcBef>
                <a:spcPct val="0"/>
              </a:spcBef>
              <a:buNone/>
            </a:pPr>
            <a:r>
              <a:rPr lang="es-MX" altLang="es-MX" dirty="0">
                <a:ea typeface="Arial Unicode MS" panose="020B0604020202020204" pitchFamily="34" charset="-128"/>
                <a:cs typeface="Arial Unicode MS" panose="020B0604020202020204" pitchFamily="34" charset="-128"/>
              </a:rPr>
              <a:t>en este caso el </a:t>
            </a:r>
            <a:r>
              <a:rPr lang="es-MX" altLang="es-MX" dirty="0" err="1">
                <a:ea typeface="Arial Unicode MS" panose="020B0604020202020204" pitchFamily="34" charset="-128"/>
                <a:cs typeface="Arial Unicode MS" panose="020B0604020202020204" pitchFamily="34" charset="-128"/>
              </a:rPr>
              <a:t>bot</a:t>
            </a:r>
            <a:r>
              <a:rPr lang="es-MX" altLang="es-MX" dirty="0">
                <a:ea typeface="Arial Unicode MS" panose="020B0604020202020204" pitchFamily="34" charset="-128"/>
                <a:cs typeface="Arial Unicode MS" panose="020B0604020202020204" pitchFamily="34" charset="-128"/>
              </a:rPr>
              <a:t> explorador de laberintos se empieza a mover y percibe el laberinto con 2 bigotes que van tocando las paredes y con una nariz que detecta cuando choca al frente, cuando uno de los sensores toca pared genera un 1 y lo va almacenando en un arreglo, cuando no toca pared genera un cero </a:t>
            </a:r>
            <a:endParaRPr lang="en-US" altLang="es-MX" dirty="0"/>
          </a:p>
        </p:txBody>
      </p:sp>
    </p:spTree>
    <p:extLst>
      <p:ext uri="{BB962C8B-B14F-4D97-AF65-F5344CB8AC3E}">
        <p14:creationId xmlns:p14="http://schemas.microsoft.com/office/powerpoint/2010/main" val="267915754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0482" name="Rectángulo 1"/>
          <p:cNvSpPr>
            <a:spLocks noChangeArrowheads="1"/>
          </p:cNvSpPr>
          <p:nvPr/>
        </p:nvSpPr>
        <p:spPr bwMode="auto">
          <a:xfrm>
            <a:off x="492124" y="55563"/>
            <a:ext cx="756983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Sistemas que siguen una trayectoria y construyen una imagen de está</a:t>
            </a:r>
          </a:p>
        </p:txBody>
      </p:sp>
      <p:sp>
        <p:nvSpPr>
          <p:cNvPr id="20483" name="CuadroTexto 3"/>
          <p:cNvSpPr txBox="1">
            <a:spLocks noChangeArrowheads="1"/>
          </p:cNvSpPr>
          <p:nvPr/>
        </p:nvSpPr>
        <p:spPr bwMode="auto">
          <a:xfrm>
            <a:off x="312738" y="1255713"/>
            <a:ext cx="26812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Número de Forma o </a:t>
            </a:r>
            <a:r>
              <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de Freeman</a:t>
            </a: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grpSp>
        <p:nvGrpSpPr>
          <p:cNvPr id="2" name="Grupo 1"/>
          <p:cNvGrpSpPr/>
          <p:nvPr/>
        </p:nvGrpSpPr>
        <p:grpSpPr>
          <a:xfrm>
            <a:off x="774700" y="1974850"/>
            <a:ext cx="1624013" cy="1514475"/>
            <a:chOff x="774700" y="1974850"/>
            <a:chExt cx="1624013" cy="1514475"/>
          </a:xfrm>
        </p:grpSpPr>
        <p:cxnSp>
          <p:nvCxnSpPr>
            <p:cNvPr id="10" name="Conector recto de flecha 9"/>
            <p:cNvCxnSpPr/>
            <p:nvPr/>
          </p:nvCxnSpPr>
          <p:spPr bwMode="auto">
            <a:xfrm>
              <a:off x="1522413" y="2160588"/>
              <a:ext cx="0" cy="1239837"/>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a:cxnSpLocks/>
            </p:cNvCxnSpPr>
            <p:nvPr/>
          </p:nvCxnSpPr>
          <p:spPr bwMode="auto">
            <a:xfrm flipH="1" flipV="1">
              <a:off x="815975" y="2693988"/>
              <a:ext cx="1406525" cy="1587"/>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551" name="CuadroTexto 12"/>
            <p:cNvSpPr txBox="1">
              <a:spLocks noChangeArrowheads="1"/>
            </p:cNvSpPr>
            <p:nvPr/>
          </p:nvSpPr>
          <p:spPr bwMode="auto">
            <a:xfrm>
              <a:off x="1608655" y="1974850"/>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d</a:t>
              </a:r>
            </a:p>
          </p:txBody>
        </p:sp>
        <p:sp>
          <p:nvSpPr>
            <p:cNvPr id="20552" name="CuadroTexto 13"/>
            <p:cNvSpPr txBox="1">
              <a:spLocks noChangeArrowheads="1"/>
            </p:cNvSpPr>
            <p:nvPr/>
          </p:nvSpPr>
          <p:spPr bwMode="auto">
            <a:xfrm>
              <a:off x="1872007" y="2715255"/>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a:t>
              </a:r>
            </a:p>
          </p:txBody>
        </p:sp>
        <p:sp>
          <p:nvSpPr>
            <p:cNvPr id="20553" name="CuadroTexto 14"/>
            <p:cNvSpPr txBox="1">
              <a:spLocks noChangeArrowheads="1"/>
            </p:cNvSpPr>
            <p:nvPr/>
          </p:nvSpPr>
          <p:spPr bwMode="auto">
            <a:xfrm>
              <a:off x="774700" y="2264009"/>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c</a:t>
              </a:r>
            </a:p>
          </p:txBody>
        </p:sp>
        <p:sp>
          <p:nvSpPr>
            <p:cNvPr id="20554" name="CuadroTexto 15"/>
            <p:cNvSpPr txBox="1">
              <a:spLocks noChangeArrowheads="1"/>
            </p:cNvSpPr>
            <p:nvPr/>
          </p:nvSpPr>
          <p:spPr bwMode="auto">
            <a:xfrm>
              <a:off x="1150366" y="3027461"/>
              <a:ext cx="526706" cy="46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b</a:t>
              </a:r>
            </a:p>
          </p:txBody>
        </p:sp>
      </p:grpSp>
      <p:sp>
        <p:nvSpPr>
          <p:cNvPr id="18" name="Rectángulo 17"/>
          <p:cNvSpPr/>
          <p:nvPr/>
        </p:nvSpPr>
        <p:spPr bwMode="auto">
          <a:xfrm>
            <a:off x="3427413" y="1968500"/>
            <a:ext cx="1724025" cy="1712913"/>
          </a:xfrm>
          <a:prstGeom prst="rect">
            <a:avLst/>
          </a:prstGeom>
          <a:pattFill prst="lgGrid">
            <a:fgClr>
              <a:schemeClr val="tx1"/>
            </a:fgClr>
            <a:bgClr>
              <a:schemeClr val="bg1"/>
            </a:bgClr>
          </a:pattFill>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a:ea typeface="+mn-ea"/>
              <a:cs typeface="Times New Roman"/>
            </a:endParaRPr>
          </a:p>
        </p:txBody>
      </p:sp>
      <p:sp>
        <p:nvSpPr>
          <p:cNvPr id="19" name="Rectángulo 18"/>
          <p:cNvSpPr/>
          <p:nvPr/>
        </p:nvSpPr>
        <p:spPr bwMode="auto">
          <a:xfrm>
            <a:off x="3440113" y="1974850"/>
            <a:ext cx="1724025" cy="1714500"/>
          </a:xfrm>
          <a:prstGeom prst="rect">
            <a:avLst/>
          </a:prstGeom>
          <a:noFill/>
          <a:ln w="25400"/>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a:ea typeface="+mn-ea"/>
              <a:cs typeface="Times New Roman"/>
            </a:endParaRPr>
          </a:p>
        </p:txBody>
      </p:sp>
      <p:grpSp>
        <p:nvGrpSpPr>
          <p:cNvPr id="16391" name="Grupo 37"/>
          <p:cNvGrpSpPr>
            <a:grpSpLocks/>
          </p:cNvGrpSpPr>
          <p:nvPr/>
        </p:nvGrpSpPr>
        <p:grpSpPr bwMode="auto">
          <a:xfrm>
            <a:off x="3440113" y="1273175"/>
            <a:ext cx="1722437" cy="484188"/>
            <a:chOff x="3334704" y="1376420"/>
            <a:chExt cx="1723431" cy="484061"/>
          </a:xfrm>
        </p:grpSpPr>
        <p:sp>
          <p:nvSpPr>
            <p:cNvPr id="20547" name="CuadroTexto 19"/>
            <p:cNvSpPr txBox="1">
              <a:spLocks noChangeArrowheads="1"/>
            </p:cNvSpPr>
            <p:nvPr/>
          </p:nvSpPr>
          <p:spPr bwMode="auto">
            <a:xfrm>
              <a:off x="4032213" y="1376420"/>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14a</a:t>
              </a:r>
            </a:p>
          </p:txBody>
        </p:sp>
        <p:cxnSp>
          <p:nvCxnSpPr>
            <p:cNvPr id="25" name="Conector recto de flecha 24"/>
            <p:cNvCxnSpPr>
              <a:cxnSpLocks/>
            </p:cNvCxnSpPr>
            <p:nvPr/>
          </p:nvCxnSpPr>
          <p:spPr>
            <a:xfrm>
              <a:off x="3334704" y="1860481"/>
              <a:ext cx="1723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2" name="Grupo 38"/>
          <p:cNvGrpSpPr>
            <a:grpSpLocks/>
          </p:cNvGrpSpPr>
          <p:nvPr/>
        </p:nvGrpSpPr>
        <p:grpSpPr bwMode="auto">
          <a:xfrm>
            <a:off x="5322888" y="1912938"/>
            <a:ext cx="779462" cy="1838325"/>
            <a:chOff x="5218095" y="2016206"/>
            <a:chExt cx="778938" cy="1837955"/>
          </a:xfrm>
        </p:grpSpPr>
        <p:sp>
          <p:nvSpPr>
            <p:cNvPr id="20545" name="CuadroTexto 20"/>
            <p:cNvSpPr txBox="1">
              <a:spLocks noChangeArrowheads="1"/>
            </p:cNvSpPr>
            <p:nvPr/>
          </p:nvSpPr>
          <p:spPr bwMode="auto">
            <a:xfrm>
              <a:off x="5218095" y="2653875"/>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14b</a:t>
              </a:r>
            </a:p>
          </p:txBody>
        </p:sp>
        <p:cxnSp>
          <p:nvCxnSpPr>
            <p:cNvPr id="27" name="Conector recto de flecha 26"/>
            <p:cNvCxnSpPr>
              <a:cxnSpLocks/>
            </p:cNvCxnSpPr>
            <p:nvPr/>
          </p:nvCxnSpPr>
          <p:spPr>
            <a:xfrm>
              <a:off x="5218095" y="2016206"/>
              <a:ext cx="0" cy="1837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3" name="Grupo 39"/>
          <p:cNvGrpSpPr>
            <a:grpSpLocks/>
          </p:cNvGrpSpPr>
          <p:nvPr/>
        </p:nvGrpSpPr>
        <p:grpSpPr bwMode="auto">
          <a:xfrm>
            <a:off x="3213100" y="3859213"/>
            <a:ext cx="1658938" cy="654050"/>
            <a:chOff x="3334704" y="3961615"/>
            <a:chExt cx="1659259" cy="655278"/>
          </a:xfrm>
        </p:grpSpPr>
        <p:sp>
          <p:nvSpPr>
            <p:cNvPr id="20543" name="CuadroTexto 21"/>
            <p:cNvSpPr txBox="1">
              <a:spLocks noChangeArrowheads="1"/>
            </p:cNvSpPr>
            <p:nvPr/>
          </p:nvSpPr>
          <p:spPr bwMode="auto">
            <a:xfrm>
              <a:off x="3998863" y="4155228"/>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14c</a:t>
              </a:r>
            </a:p>
          </p:txBody>
        </p:sp>
        <p:cxnSp>
          <p:nvCxnSpPr>
            <p:cNvPr id="29" name="Conector recto de flecha 28"/>
            <p:cNvCxnSpPr>
              <a:cxnSpLocks/>
            </p:cNvCxnSpPr>
            <p:nvPr/>
          </p:nvCxnSpPr>
          <p:spPr>
            <a:xfrm flipH="1">
              <a:off x="3334704" y="3961615"/>
              <a:ext cx="1659259" cy="23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4" name="Grupo 40"/>
          <p:cNvGrpSpPr>
            <a:grpSpLocks/>
          </p:cNvGrpSpPr>
          <p:nvPr/>
        </p:nvGrpSpPr>
        <p:grpSpPr bwMode="auto">
          <a:xfrm>
            <a:off x="2571750" y="1912938"/>
            <a:ext cx="779463" cy="1824037"/>
            <a:chOff x="2466815" y="2016206"/>
            <a:chExt cx="778938" cy="1824203"/>
          </a:xfrm>
        </p:grpSpPr>
        <p:sp>
          <p:nvSpPr>
            <p:cNvPr id="20541" name="CuadroTexto 22"/>
            <p:cNvSpPr txBox="1">
              <a:spLocks noChangeArrowheads="1"/>
            </p:cNvSpPr>
            <p:nvPr/>
          </p:nvSpPr>
          <p:spPr bwMode="auto">
            <a:xfrm>
              <a:off x="2466815" y="2653874"/>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14d</a:t>
              </a:r>
            </a:p>
          </p:txBody>
        </p:sp>
        <p:cxnSp>
          <p:nvCxnSpPr>
            <p:cNvPr id="32" name="Conector recto de flecha 31"/>
            <p:cNvCxnSpPr>
              <a:cxnSpLocks/>
            </p:cNvCxnSpPr>
            <p:nvPr/>
          </p:nvCxnSpPr>
          <p:spPr>
            <a:xfrm flipV="1">
              <a:off x="3131530" y="2016206"/>
              <a:ext cx="0" cy="18242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6395" name="CuadroTexto 42"/>
          <p:cNvSpPr txBox="1">
            <a:spLocks noChangeArrowheads="1"/>
          </p:cNvSpPr>
          <p:nvPr/>
        </p:nvSpPr>
        <p:spPr bwMode="auto">
          <a:xfrm>
            <a:off x="5991225" y="226377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14a</a:t>
            </a:r>
          </a:p>
        </p:txBody>
      </p:sp>
      <p:sp>
        <p:nvSpPr>
          <p:cNvPr id="16396" name="CuadroTexto 43"/>
          <p:cNvSpPr txBox="1">
            <a:spLocks noChangeArrowheads="1"/>
          </p:cNvSpPr>
          <p:nvPr/>
        </p:nvSpPr>
        <p:spPr bwMode="auto">
          <a:xfrm>
            <a:off x="6521450" y="22748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14b</a:t>
            </a:r>
          </a:p>
        </p:txBody>
      </p:sp>
      <p:sp>
        <p:nvSpPr>
          <p:cNvPr id="16397" name="CuadroTexto 45"/>
          <p:cNvSpPr txBox="1">
            <a:spLocks noChangeArrowheads="1"/>
          </p:cNvSpPr>
          <p:nvPr/>
        </p:nvSpPr>
        <p:spPr bwMode="auto">
          <a:xfrm>
            <a:off x="7050088" y="22748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14c</a:t>
            </a:r>
          </a:p>
        </p:txBody>
      </p:sp>
      <p:sp>
        <p:nvSpPr>
          <p:cNvPr id="16398" name="CuadroTexto 46"/>
          <p:cNvSpPr txBox="1">
            <a:spLocks noChangeArrowheads="1"/>
          </p:cNvSpPr>
          <p:nvPr/>
        </p:nvSpPr>
        <p:spPr bwMode="auto">
          <a:xfrm>
            <a:off x="7627938" y="2263775"/>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14d</a:t>
            </a:r>
          </a:p>
        </p:txBody>
      </p:sp>
      <p:sp>
        <p:nvSpPr>
          <p:cNvPr id="49" name="Rectángulo 48"/>
          <p:cNvSpPr/>
          <p:nvPr/>
        </p:nvSpPr>
        <p:spPr bwMode="auto">
          <a:xfrm>
            <a:off x="999508" y="4385420"/>
            <a:ext cx="1366838" cy="1712913"/>
          </a:xfrm>
          <a:prstGeom prst="rect">
            <a:avLst/>
          </a:prstGeom>
          <a:pattFill prst="lgGrid">
            <a:fgClr>
              <a:schemeClr val="tx1"/>
            </a:fgClr>
            <a:bgClr>
              <a:schemeClr val="bg1"/>
            </a:bgClr>
          </a:pattFill>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a:ea typeface="+mn-ea"/>
              <a:cs typeface="Times New Roman"/>
            </a:endParaRPr>
          </a:p>
        </p:txBody>
      </p:sp>
      <p:sp>
        <p:nvSpPr>
          <p:cNvPr id="50" name="Rectángulo 49"/>
          <p:cNvSpPr/>
          <p:nvPr/>
        </p:nvSpPr>
        <p:spPr bwMode="auto">
          <a:xfrm>
            <a:off x="999508" y="4433045"/>
            <a:ext cx="1441450" cy="1714500"/>
          </a:xfrm>
          <a:prstGeom prst="rect">
            <a:avLst/>
          </a:prstGeom>
          <a:noFill/>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a:ea typeface="+mn-ea"/>
              <a:cs typeface="Times New Roman"/>
            </a:endParaRPr>
          </a:p>
        </p:txBody>
      </p:sp>
      <p:grpSp>
        <p:nvGrpSpPr>
          <p:cNvPr id="15" name="Grupo 14"/>
          <p:cNvGrpSpPr/>
          <p:nvPr/>
        </p:nvGrpSpPr>
        <p:grpSpPr>
          <a:xfrm>
            <a:off x="997921" y="3731370"/>
            <a:ext cx="1724025" cy="484188"/>
            <a:chOff x="814388" y="3721100"/>
            <a:chExt cx="1724025" cy="484188"/>
          </a:xfrm>
        </p:grpSpPr>
        <p:sp>
          <p:nvSpPr>
            <p:cNvPr id="20539" name="CuadroTexto 51"/>
            <p:cNvSpPr txBox="1">
              <a:spLocks noChangeArrowheads="1"/>
            </p:cNvSpPr>
            <p:nvPr/>
          </p:nvSpPr>
          <p:spPr bwMode="auto">
            <a:xfrm>
              <a:off x="1512137" y="3721100"/>
              <a:ext cx="779206" cy="461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12a</a:t>
              </a:r>
            </a:p>
          </p:txBody>
        </p:sp>
        <p:cxnSp>
          <p:nvCxnSpPr>
            <p:cNvPr id="53" name="Conector recto de flecha 52"/>
            <p:cNvCxnSpPr>
              <a:cxnSpLocks/>
            </p:cNvCxnSpPr>
            <p:nvPr/>
          </p:nvCxnSpPr>
          <p:spPr bwMode="auto">
            <a:xfrm>
              <a:off x="814388" y="4205288"/>
              <a:ext cx="172402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upo 13"/>
          <p:cNvGrpSpPr/>
          <p:nvPr/>
        </p:nvGrpSpPr>
        <p:grpSpPr>
          <a:xfrm>
            <a:off x="2601296" y="4371133"/>
            <a:ext cx="609600" cy="1838325"/>
            <a:chOff x="2417763" y="4360863"/>
            <a:chExt cx="609600" cy="1838325"/>
          </a:xfrm>
        </p:grpSpPr>
        <p:sp>
          <p:nvSpPr>
            <p:cNvPr id="20537" name="CuadroTexto 54"/>
            <p:cNvSpPr txBox="1">
              <a:spLocks noChangeArrowheads="1"/>
            </p:cNvSpPr>
            <p:nvPr/>
          </p:nvSpPr>
          <p:spPr bwMode="auto">
            <a:xfrm>
              <a:off x="2417763" y="4998660"/>
              <a:ext cx="609600" cy="461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14b</a:t>
              </a:r>
            </a:p>
          </p:txBody>
        </p:sp>
        <p:cxnSp>
          <p:nvCxnSpPr>
            <p:cNvPr id="56" name="Conector recto de flecha 55"/>
            <p:cNvCxnSpPr>
              <a:cxnSpLocks/>
            </p:cNvCxnSpPr>
            <p:nvPr/>
          </p:nvCxnSpPr>
          <p:spPr bwMode="auto">
            <a:xfrm>
              <a:off x="2417763" y="4360863"/>
              <a:ext cx="0" cy="18383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upo 16"/>
          <p:cNvGrpSpPr/>
          <p:nvPr/>
        </p:nvGrpSpPr>
        <p:grpSpPr>
          <a:xfrm>
            <a:off x="997921" y="6315820"/>
            <a:ext cx="1660525" cy="473841"/>
            <a:chOff x="814388" y="6305550"/>
            <a:chExt cx="1660525" cy="473841"/>
          </a:xfrm>
        </p:grpSpPr>
        <p:sp>
          <p:nvSpPr>
            <p:cNvPr id="20535" name="CuadroTexto 57"/>
            <p:cNvSpPr txBox="1">
              <a:spLocks noChangeArrowheads="1"/>
            </p:cNvSpPr>
            <p:nvPr/>
          </p:nvSpPr>
          <p:spPr bwMode="auto">
            <a:xfrm>
              <a:off x="1403281" y="6317456"/>
              <a:ext cx="779532" cy="46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12c</a:t>
              </a:r>
            </a:p>
          </p:txBody>
        </p:sp>
        <p:cxnSp>
          <p:nvCxnSpPr>
            <p:cNvPr id="59" name="Conector recto de flecha 58"/>
            <p:cNvCxnSpPr>
              <a:cxnSpLocks/>
            </p:cNvCxnSpPr>
            <p:nvPr/>
          </p:nvCxnSpPr>
          <p:spPr bwMode="auto">
            <a:xfrm flipH="1">
              <a:off x="814388" y="6305550"/>
              <a:ext cx="1660525" cy="238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Grupo 15"/>
          <p:cNvGrpSpPr/>
          <p:nvPr/>
        </p:nvGrpSpPr>
        <p:grpSpPr>
          <a:xfrm>
            <a:off x="131145" y="4371133"/>
            <a:ext cx="777876" cy="1824037"/>
            <a:chOff x="-52388" y="4360863"/>
            <a:chExt cx="777876" cy="1824037"/>
          </a:xfrm>
        </p:grpSpPr>
        <p:sp>
          <p:nvSpPr>
            <p:cNvPr id="20533" name="CuadroTexto 60"/>
            <p:cNvSpPr txBox="1">
              <a:spLocks noChangeArrowheads="1"/>
            </p:cNvSpPr>
            <p:nvPr/>
          </p:nvSpPr>
          <p:spPr bwMode="auto">
            <a:xfrm>
              <a:off x="-52388" y="4998473"/>
              <a:ext cx="777876"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14d</a:t>
              </a:r>
            </a:p>
          </p:txBody>
        </p:sp>
        <p:cxnSp>
          <p:nvCxnSpPr>
            <p:cNvPr id="62" name="Conector recto de flecha 61"/>
            <p:cNvCxnSpPr>
              <a:cxnSpLocks/>
            </p:cNvCxnSpPr>
            <p:nvPr/>
          </p:nvCxnSpPr>
          <p:spPr bwMode="auto">
            <a:xfrm flipV="1">
              <a:off x="611188" y="4360863"/>
              <a:ext cx="0" cy="18240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6405" name="CuadroTexto 62"/>
          <p:cNvSpPr txBox="1">
            <a:spLocks noChangeArrowheads="1"/>
          </p:cNvSpPr>
          <p:nvPr/>
        </p:nvSpPr>
        <p:spPr bwMode="auto">
          <a:xfrm>
            <a:off x="3278666" y="5024959"/>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12a</a:t>
            </a:r>
          </a:p>
        </p:txBody>
      </p:sp>
      <p:sp>
        <p:nvSpPr>
          <p:cNvPr id="16406" name="CuadroTexto 63"/>
          <p:cNvSpPr txBox="1">
            <a:spLocks noChangeArrowheads="1"/>
          </p:cNvSpPr>
          <p:nvPr/>
        </p:nvSpPr>
        <p:spPr bwMode="auto">
          <a:xfrm>
            <a:off x="3807303" y="5036072"/>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14b</a:t>
            </a:r>
          </a:p>
        </p:txBody>
      </p:sp>
      <p:sp>
        <p:nvSpPr>
          <p:cNvPr id="16407" name="CuadroTexto 64"/>
          <p:cNvSpPr txBox="1">
            <a:spLocks noChangeArrowheads="1"/>
          </p:cNvSpPr>
          <p:nvPr/>
        </p:nvSpPr>
        <p:spPr bwMode="auto">
          <a:xfrm>
            <a:off x="4337528" y="5036072"/>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12c</a:t>
            </a:r>
          </a:p>
        </p:txBody>
      </p:sp>
      <p:sp>
        <p:nvSpPr>
          <p:cNvPr id="16408" name="CuadroTexto 65"/>
          <p:cNvSpPr txBox="1">
            <a:spLocks noChangeArrowheads="1"/>
          </p:cNvSpPr>
          <p:nvPr/>
        </p:nvSpPr>
        <p:spPr bwMode="auto">
          <a:xfrm>
            <a:off x="4915378" y="5024959"/>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14d</a:t>
            </a:r>
          </a:p>
        </p:txBody>
      </p:sp>
      <p:sp>
        <p:nvSpPr>
          <p:cNvPr id="16409" name="CuadroTexto 66"/>
          <p:cNvSpPr txBox="1">
            <a:spLocks noChangeArrowheads="1"/>
          </p:cNvSpPr>
          <p:nvPr/>
        </p:nvSpPr>
        <p:spPr bwMode="auto">
          <a:xfrm>
            <a:off x="5897563" y="1814513"/>
            <a:ext cx="2681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Número de Forma</a:t>
            </a:r>
          </a:p>
        </p:txBody>
      </p:sp>
      <p:sp>
        <p:nvSpPr>
          <p:cNvPr id="16410" name="CuadroTexto 67"/>
          <p:cNvSpPr txBox="1">
            <a:spLocks noChangeArrowheads="1"/>
          </p:cNvSpPr>
          <p:nvPr/>
        </p:nvSpPr>
        <p:spPr bwMode="auto">
          <a:xfrm>
            <a:off x="3216276" y="4560565"/>
            <a:ext cx="2681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Número de Forma</a:t>
            </a:r>
          </a:p>
        </p:txBody>
      </p:sp>
      <p:grpSp>
        <p:nvGrpSpPr>
          <p:cNvPr id="7" name="Grupo 6"/>
          <p:cNvGrpSpPr>
            <a:grpSpLocks/>
          </p:cNvGrpSpPr>
          <p:nvPr/>
        </p:nvGrpSpPr>
        <p:grpSpPr bwMode="auto">
          <a:xfrm>
            <a:off x="6307138" y="2816225"/>
            <a:ext cx="2681287" cy="3606800"/>
            <a:chOff x="6306661" y="2815989"/>
            <a:chExt cx="2681287" cy="3606858"/>
          </a:xfrm>
        </p:grpSpPr>
        <p:grpSp>
          <p:nvGrpSpPr>
            <p:cNvPr id="20508" name="Group 2"/>
            <p:cNvGrpSpPr>
              <a:grpSpLocks/>
            </p:cNvGrpSpPr>
            <p:nvPr/>
          </p:nvGrpSpPr>
          <p:grpSpPr bwMode="auto">
            <a:xfrm>
              <a:off x="6924675" y="4107992"/>
              <a:ext cx="1028700" cy="1092200"/>
              <a:chOff x="259" y="0"/>
              <a:chExt cx="19440" cy="20001"/>
            </a:xfrm>
          </p:grpSpPr>
          <p:sp>
            <p:nvSpPr>
              <p:cNvPr id="20517" name="Line 3"/>
              <p:cNvSpPr>
                <a:spLocks noChangeShapeType="1"/>
              </p:cNvSpPr>
              <p:nvPr/>
            </p:nvSpPr>
            <p:spPr bwMode="auto">
              <a:xfrm flipV="1">
                <a:off x="9235" y="3721"/>
                <a:ext cx="12" cy="6349"/>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18" name="Line 4"/>
              <p:cNvSpPr>
                <a:spLocks noChangeShapeType="1"/>
              </p:cNvSpPr>
              <p:nvPr/>
            </p:nvSpPr>
            <p:spPr bwMode="auto">
              <a:xfrm>
                <a:off x="9235" y="9884"/>
                <a:ext cx="6204" cy="1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19" name="Line 5"/>
              <p:cNvSpPr>
                <a:spLocks noChangeShapeType="1"/>
              </p:cNvSpPr>
              <p:nvPr/>
            </p:nvSpPr>
            <p:spPr bwMode="auto">
              <a:xfrm>
                <a:off x="9235" y="9884"/>
                <a:ext cx="12" cy="582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20" name="Line 6"/>
              <p:cNvSpPr>
                <a:spLocks noChangeShapeType="1"/>
              </p:cNvSpPr>
              <p:nvPr/>
            </p:nvSpPr>
            <p:spPr bwMode="auto">
              <a:xfrm flipH="1">
                <a:off x="3055" y="9884"/>
                <a:ext cx="6192" cy="1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21" name="Line 7"/>
              <p:cNvSpPr>
                <a:spLocks noChangeShapeType="1"/>
              </p:cNvSpPr>
              <p:nvPr/>
            </p:nvSpPr>
            <p:spPr bwMode="auto">
              <a:xfrm flipV="1">
                <a:off x="9235" y="6268"/>
                <a:ext cx="3672" cy="3628"/>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22" name="Line 8"/>
              <p:cNvSpPr>
                <a:spLocks noChangeShapeType="1"/>
              </p:cNvSpPr>
              <p:nvPr/>
            </p:nvSpPr>
            <p:spPr bwMode="auto">
              <a:xfrm>
                <a:off x="9139" y="9884"/>
                <a:ext cx="4488" cy="432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23" name="Line 9"/>
              <p:cNvSpPr>
                <a:spLocks noChangeShapeType="1"/>
              </p:cNvSpPr>
              <p:nvPr/>
            </p:nvSpPr>
            <p:spPr bwMode="auto">
              <a:xfrm flipH="1">
                <a:off x="5239" y="9884"/>
                <a:ext cx="4008" cy="389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24" name="Line 10"/>
              <p:cNvSpPr>
                <a:spLocks noChangeShapeType="1"/>
              </p:cNvSpPr>
              <p:nvPr/>
            </p:nvSpPr>
            <p:spPr bwMode="auto">
              <a:xfrm flipH="1" flipV="1">
                <a:off x="4795" y="5651"/>
                <a:ext cx="4272" cy="408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25" name="Rectangle 11"/>
              <p:cNvSpPr>
                <a:spLocks noChangeArrowheads="1"/>
              </p:cNvSpPr>
              <p:nvPr/>
            </p:nvSpPr>
            <p:spPr bwMode="auto">
              <a:xfrm>
                <a:off x="8347" y="0"/>
                <a:ext cx="3288" cy="315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6</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26" name="Rectangle 12"/>
              <p:cNvSpPr>
                <a:spLocks noChangeArrowheads="1"/>
              </p:cNvSpPr>
              <p:nvPr/>
            </p:nvSpPr>
            <p:spPr bwMode="auto">
              <a:xfrm>
                <a:off x="13915" y="14931"/>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27" name="Rectangle 13"/>
              <p:cNvSpPr>
                <a:spLocks noChangeArrowheads="1"/>
              </p:cNvSpPr>
              <p:nvPr/>
            </p:nvSpPr>
            <p:spPr bwMode="auto">
              <a:xfrm>
                <a:off x="16411" y="8186"/>
                <a:ext cx="3288" cy="3722"/>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0</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28" name="Rectangle 14"/>
              <p:cNvSpPr>
                <a:spLocks noChangeArrowheads="1"/>
              </p:cNvSpPr>
              <p:nvPr/>
            </p:nvSpPr>
            <p:spPr bwMode="auto">
              <a:xfrm>
                <a:off x="8203" y="16280"/>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2</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29" name="Rectangle 15"/>
              <p:cNvSpPr>
                <a:spLocks noChangeArrowheads="1"/>
              </p:cNvSpPr>
              <p:nvPr/>
            </p:nvSpPr>
            <p:spPr bwMode="auto">
              <a:xfrm>
                <a:off x="4027" y="14326"/>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3</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30" name="Rectangle 16"/>
              <p:cNvSpPr>
                <a:spLocks noChangeArrowheads="1"/>
              </p:cNvSpPr>
              <p:nvPr/>
            </p:nvSpPr>
            <p:spPr bwMode="auto">
              <a:xfrm>
                <a:off x="259" y="8524"/>
                <a:ext cx="1992"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4</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31" name="Rectangle 17"/>
              <p:cNvSpPr>
                <a:spLocks noChangeArrowheads="1"/>
              </p:cNvSpPr>
              <p:nvPr/>
            </p:nvSpPr>
            <p:spPr bwMode="auto">
              <a:xfrm>
                <a:off x="1819" y="4186"/>
                <a:ext cx="2220"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5</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32" name="Rectangle 18"/>
              <p:cNvSpPr>
                <a:spLocks noChangeArrowheads="1"/>
              </p:cNvSpPr>
              <p:nvPr/>
            </p:nvSpPr>
            <p:spPr bwMode="auto">
              <a:xfrm>
                <a:off x="13975" y="3826"/>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7</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grpSp>
        <p:grpSp>
          <p:nvGrpSpPr>
            <p:cNvPr id="20509" name="Group 20"/>
            <p:cNvGrpSpPr>
              <a:grpSpLocks/>
            </p:cNvGrpSpPr>
            <p:nvPr/>
          </p:nvGrpSpPr>
          <p:grpSpPr bwMode="auto">
            <a:xfrm>
              <a:off x="6970484" y="5377860"/>
              <a:ext cx="863600" cy="444500"/>
              <a:chOff x="0" y="-4"/>
              <a:chExt cx="20000" cy="20329"/>
            </a:xfrm>
          </p:grpSpPr>
          <p:sp>
            <p:nvSpPr>
              <p:cNvPr id="20512" name="Line 21"/>
              <p:cNvSpPr>
                <a:spLocks noChangeShapeType="1"/>
              </p:cNvSpPr>
              <p:nvPr/>
            </p:nvSpPr>
            <p:spPr bwMode="auto">
              <a:xfrm>
                <a:off x="5217" y="228"/>
                <a:ext cx="14783" cy="2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13" name="Line 22"/>
              <p:cNvSpPr>
                <a:spLocks noChangeShapeType="1"/>
              </p:cNvSpPr>
              <p:nvPr/>
            </p:nvSpPr>
            <p:spPr bwMode="auto">
              <a:xfrm>
                <a:off x="19985" y="1040"/>
                <a:ext cx="15" cy="18937"/>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14" name="Line 23"/>
              <p:cNvSpPr>
                <a:spLocks noChangeShapeType="1"/>
              </p:cNvSpPr>
              <p:nvPr/>
            </p:nvSpPr>
            <p:spPr bwMode="auto">
              <a:xfrm flipH="1">
                <a:off x="0" y="20296"/>
                <a:ext cx="19882" cy="2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15" name="Line 24"/>
              <p:cNvSpPr>
                <a:spLocks noChangeShapeType="1"/>
              </p:cNvSpPr>
              <p:nvPr/>
            </p:nvSpPr>
            <p:spPr bwMode="auto">
              <a:xfrm flipV="1">
                <a:off x="0" y="10958"/>
                <a:ext cx="15" cy="8816"/>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16" name="Line 25"/>
              <p:cNvSpPr>
                <a:spLocks noChangeShapeType="1"/>
              </p:cNvSpPr>
              <p:nvPr/>
            </p:nvSpPr>
            <p:spPr bwMode="auto">
              <a:xfrm flipV="1">
                <a:off x="29" y="-4"/>
                <a:ext cx="5305" cy="10498"/>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grpSp>
        <p:sp>
          <p:nvSpPr>
            <p:cNvPr id="20510" name="Rectángulo 54"/>
            <p:cNvSpPr>
              <a:spLocks noChangeArrowheads="1"/>
            </p:cNvSpPr>
            <p:nvPr/>
          </p:nvSpPr>
          <p:spPr bwMode="auto">
            <a:xfrm>
              <a:off x="6498495" y="5961182"/>
              <a:ext cx="17716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Garamond" panose="02020404030301010803" pitchFamily="18" charset="0"/>
                  <a:ea typeface="+mn-ea"/>
                  <a:cs typeface="Times New Roman" panose="02020603050405020304" pitchFamily="18" charset="0"/>
                </a:rPr>
                <a:t>00066644322</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0511" name="CuadroTexto 66"/>
            <p:cNvSpPr txBox="1">
              <a:spLocks noChangeArrowheads="1"/>
            </p:cNvSpPr>
            <p:nvPr/>
          </p:nvSpPr>
          <p:spPr bwMode="auto">
            <a:xfrm>
              <a:off x="6306661" y="2815989"/>
              <a:ext cx="26812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Otra convención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Número de Forma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De 8 direcciones</a:t>
              </a:r>
            </a:p>
          </p:txBody>
        </p:sp>
      </p:grpSp>
    </p:spTree>
    <p:extLst>
      <p:ext uri="{BB962C8B-B14F-4D97-AF65-F5344CB8AC3E}">
        <p14:creationId xmlns:p14="http://schemas.microsoft.com/office/powerpoint/2010/main" val="21773554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639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4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39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639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39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639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39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639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39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40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40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40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40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41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6395" grpId="0"/>
      <p:bldP spid="16396" grpId="0"/>
      <p:bldP spid="16397" grpId="0"/>
      <p:bldP spid="16398" grpId="0"/>
      <p:bldP spid="49" grpId="0" animBg="1"/>
      <p:bldP spid="50" grpId="0" animBg="1"/>
      <p:bldP spid="16405" grpId="0"/>
      <p:bldP spid="16406" grpId="0"/>
      <p:bldP spid="16407" grpId="0"/>
      <p:bldP spid="16408" grpId="0"/>
      <p:bldP spid="16409" grpId="0"/>
      <p:bldP spid="16410" grpId="0"/>
    </p:bldLst>
  </p:timing>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3554" name="Rectángulo 1"/>
          <p:cNvSpPr>
            <a:spLocks noChangeArrowheads="1"/>
          </p:cNvSpPr>
          <p:nvPr/>
        </p:nvSpPr>
        <p:spPr bwMode="auto">
          <a:xfrm>
            <a:off x="254000" y="131763"/>
            <a:ext cx="5254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Seguidor de Laberintos</a:t>
            </a:r>
            <a:endParaRPr kumimoji="0" lang="es-ES" altLang="es-MX"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62" name="Rectángulo 61"/>
          <p:cNvSpPr>
            <a:spLocks noChangeArrowheads="1"/>
          </p:cNvSpPr>
          <p:nvPr/>
        </p:nvSpPr>
        <p:spPr bwMode="auto">
          <a:xfrm>
            <a:off x="5137150" y="100013"/>
            <a:ext cx="39084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200" marR="0" lvl="1"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Método</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Camina pegado a la derecha</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rPr>
              <a:t>Construyendo el número de forma</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s-MX" altLang="es-MX" sz="1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95" name="Rectángulo 94"/>
          <p:cNvSpPr>
            <a:spLocks noChangeArrowheads="1"/>
          </p:cNvSpPr>
          <p:nvPr/>
        </p:nvSpPr>
        <p:spPr bwMode="auto">
          <a:xfrm>
            <a:off x="5164138" y="1485900"/>
            <a:ext cx="3894137"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Cuando encuentra tope regresa hasta que encuentra un camino a la derecha que no ha recorrido</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Borrando el número de forma hasta el nuevo camino</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s-MX" altLang="es-MX" sz="1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cxnSp>
        <p:nvCxnSpPr>
          <p:cNvPr id="4" name="Conector: angular 3"/>
          <p:cNvCxnSpPr>
            <a:cxnSpLocks/>
          </p:cNvCxnSpPr>
          <p:nvPr/>
        </p:nvCxnSpPr>
        <p:spPr bwMode="auto">
          <a:xfrm>
            <a:off x="1054100" y="98742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 name="Conector: angular 4"/>
          <p:cNvCxnSpPr>
            <a:cxnSpLocks/>
          </p:cNvCxnSpPr>
          <p:nvPr/>
        </p:nvCxnSpPr>
        <p:spPr bwMode="auto">
          <a:xfrm rot="16200000" flipV="1">
            <a:off x="3066257" y="135334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 name="Conector: angular 5"/>
          <p:cNvCxnSpPr>
            <a:cxnSpLocks/>
          </p:cNvCxnSpPr>
          <p:nvPr/>
        </p:nvCxnSpPr>
        <p:spPr bwMode="auto">
          <a:xfrm flipV="1">
            <a:off x="2413000" y="100012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rot="5400000">
            <a:off x="3733007" y="154860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bwMode="auto">
          <a:xfrm flipH="1">
            <a:off x="1427163" y="264160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angular 9"/>
          <p:cNvCxnSpPr>
            <a:cxnSpLocks/>
          </p:cNvCxnSpPr>
          <p:nvPr/>
        </p:nvCxnSpPr>
        <p:spPr bwMode="auto">
          <a:xfrm flipV="1">
            <a:off x="1054100" y="141605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p:nvPr/>
        </p:nvCxnSpPr>
        <p:spPr bwMode="auto">
          <a:xfrm rot="5400000">
            <a:off x="1779587" y="179546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1016000" y="146208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1054100" y="183515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1041400" y="219392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1054100" y="312578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067050" y="312578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4867275" y="224631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1049338" y="312578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1054100" y="357505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4881563" y="312578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636" name="CuadroTexto 20"/>
          <p:cNvSpPr txBox="1">
            <a:spLocks noChangeArrowheads="1"/>
          </p:cNvSpPr>
          <p:nvPr/>
        </p:nvSpPr>
        <p:spPr bwMode="auto">
          <a:xfrm>
            <a:off x="869226" y="94233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3637" name="CuadroTexto 21"/>
          <p:cNvSpPr txBox="1">
            <a:spLocks noChangeArrowheads="1"/>
          </p:cNvSpPr>
          <p:nvPr/>
        </p:nvSpPr>
        <p:spPr bwMode="auto">
          <a:xfrm>
            <a:off x="4283937" y="172100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cxnSp>
        <p:nvCxnSpPr>
          <p:cNvPr id="70" name="Conector recto 69"/>
          <p:cNvCxnSpPr>
            <a:cxnSpLocks/>
          </p:cNvCxnSpPr>
          <p:nvPr/>
        </p:nvCxnSpPr>
        <p:spPr>
          <a:xfrm flipH="1">
            <a:off x="1217613" y="2341563"/>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H="1">
            <a:off x="1963738" y="234156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Conector recto 63"/>
          <p:cNvCxnSpPr/>
          <p:nvPr/>
        </p:nvCxnSpPr>
        <p:spPr>
          <a:xfrm flipV="1">
            <a:off x="1611313" y="2005013"/>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a:stCxn id="41" idx="3"/>
          </p:cNvCxnSpPr>
          <p:nvPr/>
        </p:nvCxnSpPr>
        <p:spPr>
          <a:xfrm>
            <a:off x="1049338" y="1152525"/>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2286000" y="116046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104" name="Grupo 103"/>
          <p:cNvGrpSpPr>
            <a:grpSpLocks/>
          </p:cNvGrpSpPr>
          <p:nvPr/>
        </p:nvGrpSpPr>
        <p:grpSpPr bwMode="auto">
          <a:xfrm>
            <a:off x="1049338" y="1554163"/>
            <a:ext cx="914400" cy="787400"/>
            <a:chOff x="1048726" y="1553986"/>
            <a:chExt cx="915086" cy="787791"/>
          </a:xfrm>
        </p:grpSpPr>
        <p:cxnSp>
          <p:nvCxnSpPr>
            <p:cNvPr id="54" name="Conector recto 53"/>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60" name="Conector recto 59"/>
          <p:cNvCxnSpPr/>
          <p:nvPr/>
        </p:nvCxnSpPr>
        <p:spPr>
          <a:xfrm flipH="1">
            <a:off x="1625600" y="234156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6" name="Conector recto 65"/>
          <p:cNvCxnSpPr>
            <a:cxnSpLocks/>
          </p:cNvCxnSpPr>
          <p:nvPr/>
        </p:nvCxnSpPr>
        <p:spPr>
          <a:xfrm flipH="1">
            <a:off x="1057275" y="2005013"/>
            <a:ext cx="56832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2" name="Conector recto 71"/>
          <p:cNvCxnSpPr/>
          <p:nvPr/>
        </p:nvCxnSpPr>
        <p:spPr>
          <a:xfrm>
            <a:off x="1217613" y="2355850"/>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4" name="Conector recto 73"/>
          <p:cNvCxnSpPr>
            <a:cxnSpLocks/>
          </p:cNvCxnSpPr>
          <p:nvPr/>
        </p:nvCxnSpPr>
        <p:spPr>
          <a:xfrm>
            <a:off x="1217613" y="2862263"/>
            <a:ext cx="1435100" cy="238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6" name="Conector recto 75"/>
          <p:cNvCxnSpPr>
            <a:cxnSpLocks/>
          </p:cNvCxnSpPr>
          <p:nvPr/>
        </p:nvCxnSpPr>
        <p:spPr>
          <a:xfrm flipH="1">
            <a:off x="2624138" y="2847975"/>
            <a:ext cx="14287" cy="46513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9" name="Conector recto 78"/>
          <p:cNvCxnSpPr/>
          <p:nvPr/>
        </p:nvCxnSpPr>
        <p:spPr>
          <a:xfrm flipH="1">
            <a:off x="1090613" y="3325813"/>
            <a:ext cx="15271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1" name="Conector recto 80"/>
          <p:cNvCxnSpPr/>
          <p:nvPr/>
        </p:nvCxnSpPr>
        <p:spPr>
          <a:xfrm>
            <a:off x="2624138" y="3313113"/>
            <a:ext cx="22510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3" name="Conector recto 82"/>
          <p:cNvCxnSpPr>
            <a:cxnSpLocks/>
          </p:cNvCxnSpPr>
          <p:nvPr/>
        </p:nvCxnSpPr>
        <p:spPr>
          <a:xfrm>
            <a:off x="2652713" y="2886075"/>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5" name="Conector recto 84"/>
          <p:cNvCxnSpPr>
            <a:cxnSpLocks/>
          </p:cNvCxnSpPr>
          <p:nvPr/>
        </p:nvCxnSpPr>
        <p:spPr>
          <a:xfrm flipH="1" flipV="1">
            <a:off x="4594225" y="2005013"/>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8" name="Conector recto 87"/>
          <p:cNvCxnSpPr>
            <a:cxnSpLocks/>
            <a:endCxn id="42" idx="1"/>
          </p:cNvCxnSpPr>
          <p:nvPr/>
        </p:nvCxnSpPr>
        <p:spPr>
          <a:xfrm>
            <a:off x="4594225" y="2006600"/>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V="1">
            <a:off x="1961048" y="1545431"/>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7" name="Conector recto 106"/>
          <p:cNvCxnSpPr/>
          <p:nvPr/>
        </p:nvCxnSpPr>
        <p:spPr bwMode="auto">
          <a:xfrm flipH="1" flipV="1">
            <a:off x="1046648" y="1545431"/>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ector recto 107"/>
          <p:cNvCxnSpPr/>
          <p:nvPr/>
        </p:nvCxnSpPr>
        <p:spPr>
          <a:xfrm flipV="1">
            <a:off x="1597612" y="2038350"/>
            <a:ext cx="14288" cy="338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9" name="Conector recto 108"/>
          <p:cNvCxnSpPr>
            <a:cxnSpLocks/>
          </p:cNvCxnSpPr>
          <p:nvPr/>
        </p:nvCxnSpPr>
        <p:spPr>
          <a:xfrm flipH="1">
            <a:off x="1041400" y="2005013"/>
            <a:ext cx="5667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1" name="Conector recto 110"/>
          <p:cNvCxnSpPr/>
          <p:nvPr/>
        </p:nvCxnSpPr>
        <p:spPr>
          <a:xfrm flipH="1">
            <a:off x="1098550" y="3313113"/>
            <a:ext cx="152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a:xfrm>
            <a:off x="2657476" y="3336131"/>
            <a:ext cx="2251075" cy="0"/>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a:xfrm flipH="1">
            <a:off x="2630488" y="2870993"/>
            <a:ext cx="14287" cy="465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a:xfrm>
            <a:off x="3043238" y="135572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3" name="Rectángulo 122"/>
          <p:cNvSpPr>
            <a:spLocks noChangeArrowheads="1"/>
          </p:cNvSpPr>
          <p:nvPr/>
        </p:nvSpPr>
        <p:spPr bwMode="auto">
          <a:xfrm>
            <a:off x="5178425" y="3197225"/>
            <a:ext cx="2903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Hasta que llega al final</a:t>
            </a:r>
            <a:endParaRPr kumimoji="0" lang="es-ES"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53" name="CuadroTexto 42"/>
          <p:cNvSpPr txBox="1">
            <a:spLocks noChangeArrowheads="1"/>
          </p:cNvSpPr>
          <p:nvPr/>
        </p:nvSpPr>
        <p:spPr bwMode="auto">
          <a:xfrm>
            <a:off x="606425" y="4411663"/>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12a</a:t>
            </a:r>
          </a:p>
        </p:txBody>
      </p:sp>
      <p:sp>
        <p:nvSpPr>
          <p:cNvPr id="55" name="CuadroTexto 43"/>
          <p:cNvSpPr txBox="1">
            <a:spLocks noChangeArrowheads="1"/>
          </p:cNvSpPr>
          <p:nvPr/>
        </p:nvSpPr>
        <p:spPr bwMode="auto">
          <a:xfrm>
            <a:off x="1136650" y="4422775"/>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12b</a:t>
            </a:r>
          </a:p>
        </p:txBody>
      </p:sp>
      <p:sp>
        <p:nvSpPr>
          <p:cNvPr id="56" name="CuadroTexto 45"/>
          <p:cNvSpPr txBox="1">
            <a:spLocks noChangeArrowheads="1"/>
          </p:cNvSpPr>
          <p:nvPr/>
        </p:nvSpPr>
        <p:spPr bwMode="auto">
          <a:xfrm>
            <a:off x="1665288" y="4422775"/>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3c</a:t>
            </a:r>
          </a:p>
        </p:txBody>
      </p:sp>
      <p:sp>
        <p:nvSpPr>
          <p:cNvPr id="58" name="CuadroTexto 46"/>
          <p:cNvSpPr txBox="1">
            <a:spLocks noChangeArrowheads="1"/>
          </p:cNvSpPr>
          <p:nvPr/>
        </p:nvSpPr>
        <p:spPr bwMode="auto">
          <a:xfrm>
            <a:off x="2243138" y="4411663"/>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8d</a:t>
            </a:r>
          </a:p>
        </p:txBody>
      </p:sp>
      <p:sp>
        <p:nvSpPr>
          <p:cNvPr id="59" name="CuadroTexto 66"/>
          <p:cNvSpPr txBox="1">
            <a:spLocks noChangeArrowheads="1"/>
          </p:cNvSpPr>
          <p:nvPr/>
        </p:nvSpPr>
        <p:spPr bwMode="auto">
          <a:xfrm>
            <a:off x="1197492" y="3983038"/>
            <a:ext cx="2681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Número de Forma</a:t>
            </a:r>
          </a:p>
        </p:txBody>
      </p:sp>
      <p:sp>
        <p:nvSpPr>
          <p:cNvPr id="61" name="CuadroTexto 42"/>
          <p:cNvSpPr txBox="1">
            <a:spLocks noChangeArrowheads="1"/>
          </p:cNvSpPr>
          <p:nvPr/>
        </p:nvSpPr>
        <p:spPr bwMode="auto">
          <a:xfrm>
            <a:off x="2851150" y="441007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8c</a:t>
            </a:r>
          </a:p>
        </p:txBody>
      </p:sp>
      <p:sp>
        <p:nvSpPr>
          <p:cNvPr id="63" name="CuadroTexto 43"/>
          <p:cNvSpPr txBox="1">
            <a:spLocks noChangeArrowheads="1"/>
          </p:cNvSpPr>
          <p:nvPr/>
        </p:nvSpPr>
        <p:spPr bwMode="auto">
          <a:xfrm>
            <a:off x="3381375" y="44211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8a</a:t>
            </a:r>
          </a:p>
        </p:txBody>
      </p:sp>
      <p:sp>
        <p:nvSpPr>
          <p:cNvPr id="65" name="CuadroTexto 45"/>
          <p:cNvSpPr txBox="1">
            <a:spLocks noChangeArrowheads="1"/>
          </p:cNvSpPr>
          <p:nvPr/>
        </p:nvSpPr>
        <p:spPr bwMode="auto">
          <a:xfrm>
            <a:off x="3910013" y="44211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8b</a:t>
            </a:r>
          </a:p>
        </p:txBody>
      </p:sp>
      <p:sp>
        <p:nvSpPr>
          <p:cNvPr id="68" name="CuadroTexto 42"/>
          <p:cNvSpPr txBox="1">
            <a:spLocks noChangeArrowheads="1"/>
          </p:cNvSpPr>
          <p:nvPr/>
        </p:nvSpPr>
        <p:spPr bwMode="auto">
          <a:xfrm>
            <a:off x="554038" y="48593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3c</a:t>
            </a:r>
          </a:p>
        </p:txBody>
      </p:sp>
      <p:sp>
        <p:nvSpPr>
          <p:cNvPr id="69" name="CuadroTexto 43"/>
          <p:cNvSpPr txBox="1">
            <a:spLocks noChangeArrowheads="1"/>
          </p:cNvSpPr>
          <p:nvPr/>
        </p:nvSpPr>
        <p:spPr bwMode="auto">
          <a:xfrm>
            <a:off x="1084263" y="48704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3d</a:t>
            </a:r>
          </a:p>
        </p:txBody>
      </p:sp>
      <p:sp>
        <p:nvSpPr>
          <p:cNvPr id="71" name="CuadroTexto 45"/>
          <p:cNvSpPr txBox="1">
            <a:spLocks noChangeArrowheads="1"/>
          </p:cNvSpPr>
          <p:nvPr/>
        </p:nvSpPr>
        <p:spPr bwMode="auto">
          <a:xfrm>
            <a:off x="1612900" y="48704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4c</a:t>
            </a:r>
          </a:p>
        </p:txBody>
      </p:sp>
      <p:sp>
        <p:nvSpPr>
          <p:cNvPr id="73" name="CuadroTexto 46"/>
          <p:cNvSpPr txBox="1">
            <a:spLocks noChangeArrowheads="1"/>
          </p:cNvSpPr>
          <p:nvPr/>
        </p:nvSpPr>
        <p:spPr bwMode="auto">
          <a:xfrm>
            <a:off x="2190750" y="48593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4a</a:t>
            </a:r>
          </a:p>
        </p:txBody>
      </p:sp>
      <p:sp>
        <p:nvSpPr>
          <p:cNvPr id="75" name="CuadroTexto 42"/>
          <p:cNvSpPr txBox="1">
            <a:spLocks noChangeArrowheads="1"/>
          </p:cNvSpPr>
          <p:nvPr/>
        </p:nvSpPr>
        <p:spPr bwMode="auto">
          <a:xfrm>
            <a:off x="2798763" y="4857750"/>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3b</a:t>
            </a:r>
          </a:p>
        </p:txBody>
      </p:sp>
      <p:sp>
        <p:nvSpPr>
          <p:cNvPr id="80" name="CuadroTexto 46"/>
          <p:cNvSpPr txBox="1">
            <a:spLocks noChangeArrowheads="1"/>
          </p:cNvSpPr>
          <p:nvPr/>
        </p:nvSpPr>
        <p:spPr bwMode="auto">
          <a:xfrm>
            <a:off x="547688" y="54181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3c</a:t>
            </a:r>
          </a:p>
        </p:txBody>
      </p:sp>
      <p:grpSp>
        <p:nvGrpSpPr>
          <p:cNvPr id="82" name="Grupo 81"/>
          <p:cNvGrpSpPr>
            <a:grpSpLocks/>
          </p:cNvGrpSpPr>
          <p:nvPr/>
        </p:nvGrpSpPr>
        <p:grpSpPr bwMode="auto">
          <a:xfrm>
            <a:off x="5988050" y="3883025"/>
            <a:ext cx="1624013" cy="1514475"/>
            <a:chOff x="773943" y="1975593"/>
            <a:chExt cx="1624697" cy="1513574"/>
          </a:xfrm>
        </p:grpSpPr>
        <p:cxnSp>
          <p:nvCxnSpPr>
            <p:cNvPr id="84" name="Conector recto de flecha 83"/>
            <p:cNvCxnSpPr/>
            <p:nvPr/>
          </p:nvCxnSpPr>
          <p:spPr bwMode="auto">
            <a:xfrm>
              <a:off x="1521971" y="2161220"/>
              <a:ext cx="0" cy="123909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6" name="Conector recto de flecha 85"/>
            <p:cNvCxnSpPr>
              <a:cxnSpLocks/>
            </p:cNvCxnSpPr>
            <p:nvPr/>
          </p:nvCxnSpPr>
          <p:spPr bwMode="auto">
            <a:xfrm flipH="1" flipV="1">
              <a:off x="815235" y="2694303"/>
              <a:ext cx="1407117" cy="158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3612" name="CuadroTexto 12"/>
            <p:cNvSpPr txBox="1">
              <a:spLocks noChangeArrowheads="1"/>
            </p:cNvSpPr>
            <p:nvPr/>
          </p:nvSpPr>
          <p:spPr bwMode="auto">
            <a:xfrm>
              <a:off x="1608249" y="1975593"/>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d</a:t>
              </a:r>
            </a:p>
          </p:txBody>
        </p:sp>
        <p:sp>
          <p:nvSpPr>
            <p:cNvPr id="23613" name="CuadroTexto 13"/>
            <p:cNvSpPr txBox="1">
              <a:spLocks noChangeArrowheads="1"/>
            </p:cNvSpPr>
            <p:nvPr/>
          </p:nvSpPr>
          <p:spPr bwMode="auto">
            <a:xfrm>
              <a:off x="1871712" y="2715558"/>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a:t>
              </a:r>
            </a:p>
          </p:txBody>
        </p:sp>
        <p:sp>
          <p:nvSpPr>
            <p:cNvPr id="23614" name="CuadroTexto 14"/>
            <p:cNvSpPr txBox="1">
              <a:spLocks noChangeArrowheads="1"/>
            </p:cNvSpPr>
            <p:nvPr/>
          </p:nvSpPr>
          <p:spPr bwMode="auto">
            <a:xfrm>
              <a:off x="773943" y="2264580"/>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c</a:t>
              </a:r>
            </a:p>
          </p:txBody>
        </p:sp>
        <p:sp>
          <p:nvSpPr>
            <p:cNvPr id="23615" name="CuadroTexto 15"/>
            <p:cNvSpPr txBox="1">
              <a:spLocks noChangeArrowheads="1"/>
            </p:cNvSpPr>
            <p:nvPr/>
          </p:nvSpPr>
          <p:spPr bwMode="auto">
            <a:xfrm>
              <a:off x="1149767" y="3027578"/>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b</a:t>
              </a:r>
            </a:p>
          </p:txBody>
        </p:sp>
      </p:grpSp>
      <p:sp>
        <p:nvSpPr>
          <p:cNvPr id="92" name="CuadroTexto 42"/>
          <p:cNvSpPr txBox="1">
            <a:spLocks noChangeArrowheads="1"/>
          </p:cNvSpPr>
          <p:nvPr/>
        </p:nvSpPr>
        <p:spPr bwMode="auto">
          <a:xfrm>
            <a:off x="1073150" y="54308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4b</a:t>
            </a:r>
          </a:p>
        </p:txBody>
      </p:sp>
      <p:sp>
        <p:nvSpPr>
          <p:cNvPr id="93" name="CuadroTexto 43"/>
          <p:cNvSpPr txBox="1">
            <a:spLocks noChangeArrowheads="1"/>
          </p:cNvSpPr>
          <p:nvPr/>
        </p:nvSpPr>
        <p:spPr bwMode="auto">
          <a:xfrm>
            <a:off x="1511300" y="54292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12a</a:t>
            </a:r>
          </a:p>
        </p:txBody>
      </p:sp>
      <p:sp>
        <p:nvSpPr>
          <p:cNvPr id="94" name="CuadroTexto 45"/>
          <p:cNvSpPr txBox="1">
            <a:spLocks noChangeArrowheads="1"/>
          </p:cNvSpPr>
          <p:nvPr/>
        </p:nvSpPr>
        <p:spPr bwMode="auto">
          <a:xfrm>
            <a:off x="2132013" y="54419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1" i="0" u="sng"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4b</a:t>
            </a:r>
          </a:p>
        </p:txBody>
      </p:sp>
      <p:sp>
        <p:nvSpPr>
          <p:cNvPr id="96" name="CuadroTexto 46"/>
          <p:cNvSpPr txBox="1">
            <a:spLocks noChangeArrowheads="1"/>
          </p:cNvSpPr>
          <p:nvPr/>
        </p:nvSpPr>
        <p:spPr bwMode="auto">
          <a:xfrm>
            <a:off x="2638425" y="54689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14c</a:t>
            </a:r>
          </a:p>
        </p:txBody>
      </p:sp>
      <p:sp>
        <p:nvSpPr>
          <p:cNvPr id="97" name="CuadroTexto 42"/>
          <p:cNvSpPr txBox="1">
            <a:spLocks noChangeArrowheads="1"/>
          </p:cNvSpPr>
          <p:nvPr/>
        </p:nvSpPr>
        <p:spPr bwMode="auto">
          <a:xfrm>
            <a:off x="3225800" y="54308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 14a</a:t>
            </a:r>
          </a:p>
        </p:txBody>
      </p:sp>
      <p:sp>
        <p:nvSpPr>
          <p:cNvPr id="99" name="CuadroTexto 46"/>
          <p:cNvSpPr txBox="1">
            <a:spLocks noChangeArrowheads="1"/>
          </p:cNvSpPr>
          <p:nvPr/>
        </p:nvSpPr>
        <p:spPr bwMode="auto">
          <a:xfrm>
            <a:off x="3841750" y="54435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16a</a:t>
            </a:r>
          </a:p>
        </p:txBody>
      </p:sp>
      <p:sp>
        <p:nvSpPr>
          <p:cNvPr id="100" name="CuadroTexto 42"/>
          <p:cNvSpPr txBox="1">
            <a:spLocks noChangeArrowheads="1"/>
          </p:cNvSpPr>
          <p:nvPr/>
        </p:nvSpPr>
        <p:spPr bwMode="auto">
          <a:xfrm>
            <a:off x="4368800" y="54562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16c</a:t>
            </a:r>
          </a:p>
        </p:txBody>
      </p:sp>
      <p:sp>
        <p:nvSpPr>
          <p:cNvPr id="101" name="CuadroTexto 43"/>
          <p:cNvSpPr txBox="1">
            <a:spLocks noChangeArrowheads="1"/>
          </p:cNvSpPr>
          <p:nvPr/>
        </p:nvSpPr>
        <p:spPr bwMode="auto">
          <a:xfrm>
            <a:off x="4846638" y="546893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a:t>
            </a:r>
            <a:r>
              <a:rPr kumimoji="0" lang="es-MX" altLang="es-MX" sz="2400" b="1" i="0" u="sng"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4d</a:t>
            </a:r>
          </a:p>
        </p:txBody>
      </p:sp>
      <p:sp>
        <p:nvSpPr>
          <p:cNvPr id="102" name="CuadroTexto 45"/>
          <p:cNvSpPr txBox="1">
            <a:spLocks noChangeArrowheads="1"/>
          </p:cNvSpPr>
          <p:nvPr/>
        </p:nvSpPr>
        <p:spPr bwMode="auto">
          <a:xfrm>
            <a:off x="590550" y="5999163"/>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14a</a:t>
            </a:r>
          </a:p>
        </p:txBody>
      </p:sp>
      <p:sp>
        <p:nvSpPr>
          <p:cNvPr id="103" name="CuadroTexto 46"/>
          <p:cNvSpPr txBox="1">
            <a:spLocks noChangeArrowheads="1"/>
          </p:cNvSpPr>
          <p:nvPr/>
        </p:nvSpPr>
        <p:spPr bwMode="auto">
          <a:xfrm>
            <a:off x="1168400" y="5988050"/>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8d</a:t>
            </a:r>
          </a:p>
        </p:txBody>
      </p:sp>
      <p:sp>
        <p:nvSpPr>
          <p:cNvPr id="110" name="CuadroTexto 42"/>
          <p:cNvSpPr txBox="1">
            <a:spLocks noChangeArrowheads="1"/>
          </p:cNvSpPr>
          <p:nvPr/>
        </p:nvSpPr>
        <p:spPr bwMode="auto">
          <a:xfrm>
            <a:off x="1684338" y="5988050"/>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2a</a:t>
            </a:r>
          </a:p>
        </p:txBody>
      </p:sp>
      <p:sp>
        <p:nvSpPr>
          <p:cNvPr id="114" name="CuadroTexto 42"/>
          <p:cNvSpPr txBox="1">
            <a:spLocks noChangeArrowheads="1"/>
          </p:cNvSpPr>
          <p:nvPr/>
        </p:nvSpPr>
        <p:spPr bwMode="auto">
          <a:xfrm>
            <a:off x="317500" y="409892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a:t>
            </a:r>
          </a:p>
        </p:txBody>
      </p:sp>
      <p:sp>
        <p:nvSpPr>
          <p:cNvPr id="115" name="CuadroTexto 42"/>
          <p:cNvSpPr txBox="1">
            <a:spLocks noChangeArrowheads="1"/>
          </p:cNvSpPr>
          <p:nvPr/>
        </p:nvSpPr>
        <p:spPr bwMode="auto">
          <a:xfrm>
            <a:off x="388938" y="63960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F</a:t>
            </a:r>
          </a:p>
        </p:txBody>
      </p:sp>
    </p:spTree>
    <p:extLst>
      <p:ext uri="{BB962C8B-B14F-4D97-AF65-F5344CB8AC3E}">
        <p14:creationId xmlns:p14="http://schemas.microsoft.com/office/powerpoint/2010/main" val="365156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6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6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7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0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72"/>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9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7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93"/>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7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9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79"/>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96"/>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111"/>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9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81"/>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99"/>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112"/>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00"/>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13"/>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01"/>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83"/>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02"/>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103"/>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85"/>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nodeType="clickEffect">
                                  <p:stCondLst>
                                    <p:cond delay="0"/>
                                  </p:stCondLst>
                                  <p:childTnLst>
                                    <p:set>
                                      <p:cBhvr>
                                        <p:cTn id="148" dur="1" fill="hold">
                                          <p:stCondLst>
                                            <p:cond delay="0"/>
                                          </p:stCondLst>
                                        </p:cTn>
                                        <p:tgtEl>
                                          <p:spTgt spid="88"/>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10"/>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23637"/>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115"/>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95" grpId="0"/>
      <p:bldP spid="23636" grpId="0"/>
      <p:bldP spid="23637" grpId="0"/>
      <p:bldP spid="123" grpId="0"/>
      <p:bldP spid="53" grpId="0"/>
      <p:bldP spid="55" grpId="0"/>
      <p:bldP spid="56" grpId="0"/>
      <p:bldP spid="58" grpId="0"/>
      <p:bldP spid="61" grpId="0"/>
      <p:bldP spid="63" grpId="0"/>
      <p:bldP spid="65" grpId="0"/>
      <p:bldP spid="68" grpId="0"/>
      <p:bldP spid="69" grpId="0"/>
      <p:bldP spid="71" grpId="0"/>
      <p:bldP spid="73" grpId="0"/>
      <p:bldP spid="75" grpId="0"/>
      <p:bldP spid="80" grpId="0"/>
      <p:bldP spid="92" grpId="0"/>
      <p:bldP spid="93" grpId="0"/>
      <p:bldP spid="94" grpId="0"/>
      <p:bldP spid="96" grpId="0"/>
      <p:bldP spid="97" grpId="0"/>
      <p:bldP spid="99" grpId="0"/>
      <p:bldP spid="100" grpId="0"/>
      <p:bldP spid="101" grpId="0"/>
      <p:bldP spid="102" grpId="0"/>
      <p:bldP spid="103" grpId="0"/>
      <p:bldP spid="110" grpId="0"/>
      <p:bldP spid="114" grpId="0"/>
      <p:bldP spid="1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idx="4294967295"/>
          </p:nvPr>
        </p:nvSpPr>
        <p:spPr>
          <a:xfrm>
            <a:off x="228600" y="228600"/>
            <a:ext cx="8458200" cy="1981200"/>
          </a:xfrm>
        </p:spPr>
        <p:txBody>
          <a:bodyPr/>
          <a:lstStyle/>
          <a:p>
            <a:r>
              <a:rPr lang="es-ES" altLang="es-MX" sz="2800" b="1">
                <a:cs typeface="Times New Roman" panose="02020603050405020304" pitchFamily="18" charset="0"/>
              </a:rPr>
              <a:t>Psicólogos, Neurofisiólogos, Filósofos, Físicos, Matemáticos, Lingüistas, Biólogos, Fisiólogos,  y otros,</a:t>
            </a:r>
            <a:br>
              <a:rPr lang="es-ES" altLang="es-MX" sz="2800" b="1">
                <a:cs typeface="Times New Roman" panose="02020603050405020304" pitchFamily="18" charset="0"/>
              </a:rPr>
            </a:br>
            <a:r>
              <a:rPr lang="es-ES" altLang="es-MX" sz="1000" b="1">
                <a:cs typeface="Times New Roman" panose="02020603050405020304" pitchFamily="18" charset="0"/>
              </a:rPr>
              <a:t> </a:t>
            </a:r>
            <a:br>
              <a:rPr lang="es-ES" altLang="es-MX" sz="1000" b="1">
                <a:cs typeface="Times New Roman" panose="02020603050405020304" pitchFamily="18" charset="0"/>
              </a:rPr>
            </a:br>
            <a:r>
              <a:rPr lang="es-ES" altLang="es-MX" sz="2800" b="1">
                <a:cs typeface="Times New Roman" panose="02020603050405020304" pitchFamily="18" charset="0"/>
              </a:rPr>
              <a:t>se dieron cuenta de que tenían múltiples puntos de contacto</a:t>
            </a:r>
            <a:r>
              <a:rPr lang="es-ES" altLang="es-MX" sz="2800" b="1">
                <a:solidFill>
                  <a:schemeClr val="tx1"/>
                </a:solidFill>
                <a:latin typeface="Arial Unicode MS" panose="020B0604020202020204" pitchFamily="34" charset="-128"/>
                <a:cs typeface="Times New Roman" panose="02020603050405020304" pitchFamily="18" charset="0"/>
              </a:rPr>
              <a:t> </a:t>
            </a:r>
            <a:endParaRPr lang="es-ES" altLang="es-MX" sz="3200" b="1">
              <a:latin typeface="Arial Unicode MS" panose="020B0604020202020204" pitchFamily="34" charset="-128"/>
              <a:cs typeface="Times New Roman" panose="02020603050405020304" pitchFamily="18" charset="0"/>
            </a:endParaRPr>
          </a:p>
        </p:txBody>
      </p:sp>
      <p:pic>
        <p:nvPicPr>
          <p:cNvPr id="285700" name="Picture 4" descr="http://www.rutherfordjournal.org/images/020101-04.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590800" y="2133600"/>
            <a:ext cx="5943600" cy="4554538"/>
          </a:xfrm>
          <a:prstGeom prst="rect">
            <a:avLst/>
          </a:prstGeom>
          <a:noFill/>
          <a:extLst>
            <a:ext uri="{909E8E84-426E-40DD-AFC4-6F175D3DCCD1}">
              <a14:hiddenFill xmlns:a14="http://schemas.microsoft.com/office/drawing/2010/main">
                <a:solidFill>
                  <a:srgbClr val="FFFFFF"/>
                </a:solidFill>
              </a14:hiddenFill>
            </a:ext>
          </a:extLst>
        </p:spPr>
      </p:pic>
      <p:sp>
        <p:nvSpPr>
          <p:cNvPr id="285701" name="Rectangle 5"/>
          <p:cNvSpPr>
            <a:spLocks noChangeArrowheads="1"/>
          </p:cNvSpPr>
          <p:nvPr/>
        </p:nvSpPr>
        <p:spPr bwMode="auto">
          <a:xfrm>
            <a:off x="228600" y="3124200"/>
            <a:ext cx="2133600" cy="332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W.Ross Ashby, Warren McCulloch, Grey Walter, and Norbert Wiener at a meeting in Paris.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From Pierre de Latil La Pensée Artificielle (Gallimard 1953) </a:t>
            </a:r>
            <a:endParaRPr kumimoji="0" lang="es-ES"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24754151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0">
          <a:blip r:embed="rId3">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25602" name="Grupo 80"/>
          <p:cNvGrpSpPr>
            <a:grpSpLocks/>
          </p:cNvGrpSpPr>
          <p:nvPr/>
        </p:nvGrpSpPr>
        <p:grpSpPr bwMode="auto">
          <a:xfrm>
            <a:off x="184150" y="417513"/>
            <a:ext cx="5307013" cy="2199515"/>
            <a:chOff x="317500" y="4098925"/>
            <a:chExt cx="5307013" cy="2697223"/>
          </a:xfrm>
        </p:grpSpPr>
        <p:sp>
          <p:nvSpPr>
            <p:cNvPr id="25609" name="CuadroTexto 42"/>
            <p:cNvSpPr txBox="1">
              <a:spLocks noChangeArrowheads="1"/>
            </p:cNvSpPr>
            <p:nvPr/>
          </p:nvSpPr>
          <p:spPr bwMode="auto">
            <a:xfrm>
              <a:off x="606425" y="4411663"/>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12a</a:t>
              </a:r>
            </a:p>
          </p:txBody>
        </p:sp>
        <p:sp>
          <p:nvSpPr>
            <p:cNvPr id="25610" name="CuadroTexto 43"/>
            <p:cNvSpPr txBox="1">
              <a:spLocks noChangeArrowheads="1"/>
            </p:cNvSpPr>
            <p:nvPr/>
          </p:nvSpPr>
          <p:spPr bwMode="auto">
            <a:xfrm>
              <a:off x="1136650" y="4422775"/>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12b</a:t>
              </a:r>
            </a:p>
          </p:txBody>
        </p:sp>
        <p:sp>
          <p:nvSpPr>
            <p:cNvPr id="25611" name="CuadroTexto 45"/>
            <p:cNvSpPr txBox="1">
              <a:spLocks noChangeArrowheads="1"/>
            </p:cNvSpPr>
            <p:nvPr/>
          </p:nvSpPr>
          <p:spPr bwMode="auto">
            <a:xfrm>
              <a:off x="1665288" y="4422775"/>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3c</a:t>
              </a:r>
            </a:p>
          </p:txBody>
        </p:sp>
        <p:sp>
          <p:nvSpPr>
            <p:cNvPr id="25612" name="CuadroTexto 46"/>
            <p:cNvSpPr txBox="1">
              <a:spLocks noChangeArrowheads="1"/>
            </p:cNvSpPr>
            <p:nvPr/>
          </p:nvSpPr>
          <p:spPr bwMode="auto">
            <a:xfrm>
              <a:off x="2243138" y="4411663"/>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8d</a:t>
              </a:r>
            </a:p>
          </p:txBody>
        </p:sp>
        <p:sp>
          <p:nvSpPr>
            <p:cNvPr id="25613" name="CuadroTexto 42"/>
            <p:cNvSpPr txBox="1">
              <a:spLocks noChangeArrowheads="1"/>
            </p:cNvSpPr>
            <p:nvPr/>
          </p:nvSpPr>
          <p:spPr bwMode="auto">
            <a:xfrm>
              <a:off x="2851150" y="4410075"/>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8c</a:t>
              </a:r>
            </a:p>
          </p:txBody>
        </p:sp>
        <p:sp>
          <p:nvSpPr>
            <p:cNvPr id="25614" name="CuadroTexto 43"/>
            <p:cNvSpPr txBox="1">
              <a:spLocks noChangeArrowheads="1"/>
            </p:cNvSpPr>
            <p:nvPr/>
          </p:nvSpPr>
          <p:spPr bwMode="auto">
            <a:xfrm>
              <a:off x="3381375" y="442118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8a</a:t>
              </a:r>
            </a:p>
          </p:txBody>
        </p:sp>
        <p:sp>
          <p:nvSpPr>
            <p:cNvPr id="25615" name="CuadroTexto 45"/>
            <p:cNvSpPr txBox="1">
              <a:spLocks noChangeArrowheads="1"/>
            </p:cNvSpPr>
            <p:nvPr/>
          </p:nvSpPr>
          <p:spPr bwMode="auto">
            <a:xfrm>
              <a:off x="3910013" y="442118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8b</a:t>
              </a:r>
            </a:p>
          </p:txBody>
        </p:sp>
        <p:sp>
          <p:nvSpPr>
            <p:cNvPr id="25616" name="CuadroTexto 42"/>
            <p:cNvSpPr txBox="1">
              <a:spLocks noChangeArrowheads="1"/>
            </p:cNvSpPr>
            <p:nvPr/>
          </p:nvSpPr>
          <p:spPr bwMode="auto">
            <a:xfrm>
              <a:off x="554038" y="48593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3c</a:t>
              </a:r>
            </a:p>
          </p:txBody>
        </p:sp>
        <p:sp>
          <p:nvSpPr>
            <p:cNvPr id="25617" name="CuadroTexto 43"/>
            <p:cNvSpPr txBox="1">
              <a:spLocks noChangeArrowheads="1"/>
            </p:cNvSpPr>
            <p:nvPr/>
          </p:nvSpPr>
          <p:spPr bwMode="auto">
            <a:xfrm>
              <a:off x="1084263" y="48704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3d</a:t>
              </a:r>
            </a:p>
          </p:txBody>
        </p:sp>
        <p:sp>
          <p:nvSpPr>
            <p:cNvPr id="25618" name="CuadroTexto 45"/>
            <p:cNvSpPr txBox="1">
              <a:spLocks noChangeArrowheads="1"/>
            </p:cNvSpPr>
            <p:nvPr/>
          </p:nvSpPr>
          <p:spPr bwMode="auto">
            <a:xfrm>
              <a:off x="1612900" y="48704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4c</a:t>
              </a:r>
            </a:p>
          </p:txBody>
        </p:sp>
        <p:sp>
          <p:nvSpPr>
            <p:cNvPr id="25619" name="CuadroTexto 46"/>
            <p:cNvSpPr txBox="1">
              <a:spLocks noChangeArrowheads="1"/>
            </p:cNvSpPr>
            <p:nvPr/>
          </p:nvSpPr>
          <p:spPr bwMode="auto">
            <a:xfrm>
              <a:off x="2190750" y="48593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4a</a:t>
              </a:r>
            </a:p>
          </p:txBody>
        </p:sp>
        <p:sp>
          <p:nvSpPr>
            <p:cNvPr id="25620" name="CuadroTexto 42"/>
            <p:cNvSpPr txBox="1">
              <a:spLocks noChangeArrowheads="1"/>
            </p:cNvSpPr>
            <p:nvPr/>
          </p:nvSpPr>
          <p:spPr bwMode="auto">
            <a:xfrm>
              <a:off x="2798763" y="4857750"/>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3b</a:t>
              </a:r>
            </a:p>
          </p:txBody>
        </p:sp>
        <p:sp>
          <p:nvSpPr>
            <p:cNvPr id="25621" name="CuadroTexto 46"/>
            <p:cNvSpPr txBox="1">
              <a:spLocks noChangeArrowheads="1"/>
            </p:cNvSpPr>
            <p:nvPr/>
          </p:nvSpPr>
          <p:spPr bwMode="auto">
            <a:xfrm>
              <a:off x="547688" y="54181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3c</a:t>
              </a:r>
            </a:p>
          </p:txBody>
        </p:sp>
        <p:sp>
          <p:nvSpPr>
            <p:cNvPr id="25622" name="CuadroTexto 42"/>
            <p:cNvSpPr txBox="1">
              <a:spLocks noChangeArrowheads="1"/>
            </p:cNvSpPr>
            <p:nvPr/>
          </p:nvSpPr>
          <p:spPr bwMode="auto">
            <a:xfrm>
              <a:off x="1073150" y="54308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4b</a:t>
              </a:r>
            </a:p>
          </p:txBody>
        </p:sp>
        <p:sp>
          <p:nvSpPr>
            <p:cNvPr id="25623" name="CuadroTexto 43"/>
            <p:cNvSpPr txBox="1">
              <a:spLocks noChangeArrowheads="1"/>
            </p:cNvSpPr>
            <p:nvPr/>
          </p:nvSpPr>
          <p:spPr bwMode="auto">
            <a:xfrm>
              <a:off x="1511300" y="54292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12a</a:t>
              </a:r>
            </a:p>
          </p:txBody>
        </p:sp>
        <p:sp>
          <p:nvSpPr>
            <p:cNvPr id="25624" name="CuadroTexto 45"/>
            <p:cNvSpPr txBox="1">
              <a:spLocks noChangeArrowheads="1"/>
            </p:cNvSpPr>
            <p:nvPr/>
          </p:nvSpPr>
          <p:spPr bwMode="auto">
            <a:xfrm>
              <a:off x="2132013" y="54419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1" i="0" u="sng"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4b</a:t>
              </a:r>
            </a:p>
          </p:txBody>
        </p:sp>
        <p:sp>
          <p:nvSpPr>
            <p:cNvPr id="25625" name="CuadroTexto 46"/>
            <p:cNvSpPr txBox="1">
              <a:spLocks noChangeArrowheads="1"/>
            </p:cNvSpPr>
            <p:nvPr/>
          </p:nvSpPr>
          <p:spPr bwMode="auto">
            <a:xfrm>
              <a:off x="2638425" y="54689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14c</a:t>
              </a:r>
            </a:p>
          </p:txBody>
        </p:sp>
        <p:sp>
          <p:nvSpPr>
            <p:cNvPr id="25626" name="CuadroTexto 42"/>
            <p:cNvSpPr txBox="1">
              <a:spLocks noChangeArrowheads="1"/>
            </p:cNvSpPr>
            <p:nvPr/>
          </p:nvSpPr>
          <p:spPr bwMode="auto">
            <a:xfrm>
              <a:off x="3225800" y="54308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 14a</a:t>
              </a:r>
            </a:p>
          </p:txBody>
        </p:sp>
        <p:sp>
          <p:nvSpPr>
            <p:cNvPr id="25627" name="CuadroTexto 46"/>
            <p:cNvSpPr txBox="1">
              <a:spLocks noChangeArrowheads="1"/>
            </p:cNvSpPr>
            <p:nvPr/>
          </p:nvSpPr>
          <p:spPr bwMode="auto">
            <a:xfrm>
              <a:off x="3841750" y="54435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16a</a:t>
              </a:r>
            </a:p>
          </p:txBody>
        </p:sp>
        <p:sp>
          <p:nvSpPr>
            <p:cNvPr id="25628" name="CuadroTexto 42"/>
            <p:cNvSpPr txBox="1">
              <a:spLocks noChangeArrowheads="1"/>
            </p:cNvSpPr>
            <p:nvPr/>
          </p:nvSpPr>
          <p:spPr bwMode="auto">
            <a:xfrm>
              <a:off x="4368800" y="54562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16c</a:t>
              </a:r>
            </a:p>
          </p:txBody>
        </p:sp>
        <p:sp>
          <p:nvSpPr>
            <p:cNvPr id="25629" name="CuadroTexto 43"/>
            <p:cNvSpPr txBox="1">
              <a:spLocks noChangeArrowheads="1"/>
            </p:cNvSpPr>
            <p:nvPr/>
          </p:nvSpPr>
          <p:spPr bwMode="auto">
            <a:xfrm>
              <a:off x="4846638" y="546893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a:t>
              </a:r>
              <a:r>
                <a:rPr kumimoji="0" lang="es-MX" altLang="es-MX" sz="2000" b="1" i="0" u="sng"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4d</a:t>
              </a:r>
            </a:p>
          </p:txBody>
        </p:sp>
        <p:sp>
          <p:nvSpPr>
            <p:cNvPr id="25630" name="CuadroTexto 45"/>
            <p:cNvSpPr txBox="1">
              <a:spLocks noChangeArrowheads="1"/>
            </p:cNvSpPr>
            <p:nvPr/>
          </p:nvSpPr>
          <p:spPr bwMode="auto">
            <a:xfrm>
              <a:off x="590550" y="5999163"/>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14a</a:t>
              </a:r>
            </a:p>
          </p:txBody>
        </p:sp>
        <p:sp>
          <p:nvSpPr>
            <p:cNvPr id="25631" name="CuadroTexto 46"/>
            <p:cNvSpPr txBox="1">
              <a:spLocks noChangeArrowheads="1"/>
            </p:cNvSpPr>
            <p:nvPr/>
          </p:nvSpPr>
          <p:spPr bwMode="auto">
            <a:xfrm>
              <a:off x="1168400" y="5988050"/>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8d</a:t>
              </a:r>
            </a:p>
          </p:txBody>
        </p:sp>
        <p:sp>
          <p:nvSpPr>
            <p:cNvPr id="25632" name="CuadroTexto 42"/>
            <p:cNvSpPr txBox="1">
              <a:spLocks noChangeArrowheads="1"/>
            </p:cNvSpPr>
            <p:nvPr/>
          </p:nvSpPr>
          <p:spPr bwMode="auto">
            <a:xfrm>
              <a:off x="1684338" y="5988050"/>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2a</a:t>
              </a:r>
            </a:p>
          </p:txBody>
        </p:sp>
        <p:sp>
          <p:nvSpPr>
            <p:cNvPr id="25633" name="CuadroTexto 42"/>
            <p:cNvSpPr txBox="1">
              <a:spLocks noChangeArrowheads="1"/>
            </p:cNvSpPr>
            <p:nvPr/>
          </p:nvSpPr>
          <p:spPr bwMode="auto">
            <a:xfrm>
              <a:off x="317500" y="4098925"/>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a:t>
              </a:r>
            </a:p>
          </p:txBody>
        </p:sp>
        <p:sp>
          <p:nvSpPr>
            <p:cNvPr id="25634" name="CuadroTexto 42"/>
            <p:cNvSpPr txBox="1">
              <a:spLocks noChangeArrowheads="1"/>
            </p:cNvSpPr>
            <p:nvPr/>
          </p:nvSpPr>
          <p:spPr bwMode="auto">
            <a:xfrm>
              <a:off x="388938" y="63960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F</a:t>
              </a:r>
            </a:p>
          </p:txBody>
        </p:sp>
      </p:grpSp>
      <p:sp>
        <p:nvSpPr>
          <p:cNvPr id="108" name="CuadroTexto 66"/>
          <p:cNvSpPr txBox="1">
            <a:spLocks noChangeArrowheads="1"/>
          </p:cNvSpPr>
          <p:nvPr/>
        </p:nvSpPr>
        <p:spPr bwMode="auto">
          <a:xfrm>
            <a:off x="184150" y="36513"/>
            <a:ext cx="4579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Si observamos el numero de forma</a:t>
            </a:r>
          </a:p>
        </p:txBody>
      </p:sp>
      <p:sp>
        <p:nvSpPr>
          <p:cNvPr id="25608" name="Rectángulo 1"/>
          <p:cNvSpPr>
            <a:spLocks noChangeArrowheads="1"/>
          </p:cNvSpPr>
          <p:nvPr/>
        </p:nvSpPr>
        <p:spPr bwMode="auto">
          <a:xfrm>
            <a:off x="5901645" y="55649"/>
            <a:ext cx="300307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Se puede ver que se parece al código de un programa, como por ejemplo en:  </a:t>
            </a:r>
            <a:r>
              <a:rPr kumimoji="0" lang="es-MX" altLang="es-MX" sz="2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Pseudocodigo</a:t>
            </a:r>
            <a:r>
              <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C++,  Java ….</a:t>
            </a:r>
          </a:p>
        </p:txBody>
      </p:sp>
      <p:sp>
        <p:nvSpPr>
          <p:cNvPr id="3" name="Rectángulo 2"/>
          <p:cNvSpPr/>
          <p:nvPr/>
        </p:nvSpPr>
        <p:spPr>
          <a:xfrm>
            <a:off x="48101" y="2705031"/>
            <a:ext cx="9154160" cy="267765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Main</a:t>
            </a: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Line (12, 0)       dibuja una línea de tamaño 12  a     0 grados      </a:t>
            </a: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12a</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Line (12, 270)   dibuja una línea de tamaño 12  a 270 grados      </a:t>
            </a:r>
            <a:r>
              <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12b</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Line (  3, 180)   dibuja una línea de tamaño    3 a 180 grados     </a:t>
            </a:r>
            <a:r>
              <a:rPr kumimoji="0" 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3c</a:t>
            </a:r>
            <a:endPar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endParaRP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Line (  8,   90)   dibuja una línea de tamaño    8 a   90 grados     </a:t>
            </a:r>
            <a:r>
              <a:rPr kumimoji="0" 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8d</a:t>
            </a:r>
            <a:endParaRPr kumimoji="0" lang="es-MX" altLang="es-MX" sz="24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endParaRP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p:txBody>
      </p:sp>
      <p:sp>
        <p:nvSpPr>
          <p:cNvPr id="32" name="Rectángulo 31"/>
          <p:cNvSpPr/>
          <p:nvPr/>
        </p:nvSpPr>
        <p:spPr>
          <a:xfrm>
            <a:off x="107569" y="5226784"/>
            <a:ext cx="8893938" cy="163121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Aquí es importante recordar que las letras</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 b, c , d, están indicando dirección</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o sea que la letra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corresponde a moverse a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0 grados</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la</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b </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hacia abajo o sea a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270 grados</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c</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corresponde a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180 grados </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y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d</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90 grados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O sea que por ejemplo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indica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muévete 12 pasos a 0 </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grados o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12 0</a:t>
            </a:r>
          </a:p>
        </p:txBody>
      </p:sp>
      <p:sp>
        <p:nvSpPr>
          <p:cNvPr id="2" name="Rectángulo 1"/>
          <p:cNvSpPr/>
          <p:nvPr/>
        </p:nvSpPr>
        <p:spPr>
          <a:xfrm>
            <a:off x="1479550" y="2451976"/>
            <a:ext cx="7776659"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El numero de forma se puede ver como el siguiente programa en pseudocódigo que dibuja el recorrido del laberinto :</a:t>
            </a:r>
          </a:p>
        </p:txBody>
      </p:sp>
    </p:spTree>
    <p:extLst>
      <p:ext uri="{BB962C8B-B14F-4D97-AF65-F5344CB8AC3E}">
        <p14:creationId xmlns:p14="http://schemas.microsoft.com/office/powerpoint/2010/main" val="198268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2" grpId="0"/>
      <p:bldP spid="2"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7091190" y="6235763"/>
            <a:ext cx="1905000" cy="45720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25BE8B-ED62-4896-9465-A624811684D2}"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141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4" name="CuadroTexto 42"/>
          <p:cNvSpPr txBox="1">
            <a:spLocks noChangeArrowheads="1"/>
          </p:cNvSpPr>
          <p:nvPr/>
        </p:nvSpPr>
        <p:spPr bwMode="auto">
          <a:xfrm>
            <a:off x="402708" y="2390268"/>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12a</a:t>
            </a:r>
          </a:p>
        </p:txBody>
      </p:sp>
      <p:sp>
        <p:nvSpPr>
          <p:cNvPr id="5" name="CuadroTexto 43"/>
          <p:cNvSpPr txBox="1">
            <a:spLocks noChangeArrowheads="1"/>
          </p:cNvSpPr>
          <p:nvPr/>
        </p:nvSpPr>
        <p:spPr bwMode="auto">
          <a:xfrm>
            <a:off x="842951" y="2399329"/>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12b</a:t>
            </a:r>
          </a:p>
        </p:txBody>
      </p:sp>
      <p:sp>
        <p:nvSpPr>
          <p:cNvPr id="6" name="CuadroTexto 45"/>
          <p:cNvSpPr txBox="1">
            <a:spLocks noChangeArrowheads="1"/>
          </p:cNvSpPr>
          <p:nvPr/>
        </p:nvSpPr>
        <p:spPr bwMode="auto">
          <a:xfrm>
            <a:off x="1281877" y="2399329"/>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3c</a:t>
            </a:r>
          </a:p>
        </p:txBody>
      </p:sp>
      <p:sp>
        <p:nvSpPr>
          <p:cNvPr id="7" name="CuadroTexto 46"/>
          <p:cNvSpPr txBox="1">
            <a:spLocks noChangeArrowheads="1"/>
          </p:cNvSpPr>
          <p:nvPr/>
        </p:nvSpPr>
        <p:spPr bwMode="auto">
          <a:xfrm>
            <a:off x="1761663" y="2390268"/>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8d</a:t>
            </a:r>
          </a:p>
        </p:txBody>
      </p:sp>
      <p:sp>
        <p:nvSpPr>
          <p:cNvPr id="8" name="CuadroTexto 42"/>
          <p:cNvSpPr txBox="1">
            <a:spLocks noChangeArrowheads="1"/>
          </p:cNvSpPr>
          <p:nvPr/>
        </p:nvSpPr>
        <p:spPr bwMode="auto">
          <a:xfrm>
            <a:off x="2266492" y="2388973"/>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8c</a:t>
            </a:r>
          </a:p>
        </p:txBody>
      </p:sp>
      <p:sp>
        <p:nvSpPr>
          <p:cNvPr id="9" name="CuadroTexto 43"/>
          <p:cNvSpPr txBox="1">
            <a:spLocks noChangeArrowheads="1"/>
          </p:cNvSpPr>
          <p:nvPr/>
        </p:nvSpPr>
        <p:spPr bwMode="auto">
          <a:xfrm>
            <a:off x="2706735" y="2398035"/>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8a</a:t>
            </a:r>
          </a:p>
        </p:txBody>
      </p:sp>
      <p:sp>
        <p:nvSpPr>
          <p:cNvPr id="10" name="CuadroTexto 45"/>
          <p:cNvSpPr txBox="1">
            <a:spLocks noChangeArrowheads="1"/>
          </p:cNvSpPr>
          <p:nvPr/>
        </p:nvSpPr>
        <p:spPr bwMode="auto">
          <a:xfrm>
            <a:off x="3145661" y="2398035"/>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8b</a:t>
            </a:r>
          </a:p>
        </p:txBody>
      </p:sp>
      <p:sp>
        <p:nvSpPr>
          <p:cNvPr id="11" name="CuadroTexto 42"/>
          <p:cNvSpPr txBox="1">
            <a:spLocks noChangeArrowheads="1"/>
          </p:cNvSpPr>
          <p:nvPr/>
        </p:nvSpPr>
        <p:spPr bwMode="auto">
          <a:xfrm>
            <a:off x="359211" y="2755335"/>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3c</a:t>
            </a:r>
          </a:p>
        </p:txBody>
      </p:sp>
      <p:sp>
        <p:nvSpPr>
          <p:cNvPr id="12" name="CuadroTexto 43"/>
          <p:cNvSpPr txBox="1">
            <a:spLocks noChangeArrowheads="1"/>
          </p:cNvSpPr>
          <p:nvPr/>
        </p:nvSpPr>
        <p:spPr bwMode="auto">
          <a:xfrm>
            <a:off x="799455" y="2764396"/>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3d</a:t>
            </a:r>
          </a:p>
        </p:txBody>
      </p:sp>
      <p:sp>
        <p:nvSpPr>
          <p:cNvPr id="13" name="CuadroTexto 45"/>
          <p:cNvSpPr txBox="1">
            <a:spLocks noChangeArrowheads="1"/>
          </p:cNvSpPr>
          <p:nvPr/>
        </p:nvSpPr>
        <p:spPr bwMode="auto">
          <a:xfrm>
            <a:off x="1238379" y="2764396"/>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4c</a:t>
            </a:r>
          </a:p>
        </p:txBody>
      </p:sp>
      <p:sp>
        <p:nvSpPr>
          <p:cNvPr id="14" name="CuadroTexto 46"/>
          <p:cNvSpPr txBox="1">
            <a:spLocks noChangeArrowheads="1"/>
          </p:cNvSpPr>
          <p:nvPr/>
        </p:nvSpPr>
        <p:spPr bwMode="auto">
          <a:xfrm>
            <a:off x="1718165" y="2755335"/>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4a</a:t>
            </a:r>
          </a:p>
        </p:txBody>
      </p:sp>
      <p:sp>
        <p:nvSpPr>
          <p:cNvPr id="15" name="CuadroTexto 42"/>
          <p:cNvSpPr txBox="1">
            <a:spLocks noChangeArrowheads="1"/>
          </p:cNvSpPr>
          <p:nvPr/>
        </p:nvSpPr>
        <p:spPr bwMode="auto">
          <a:xfrm>
            <a:off x="2222996" y="2754040"/>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3b</a:t>
            </a:r>
          </a:p>
        </p:txBody>
      </p:sp>
      <p:sp>
        <p:nvSpPr>
          <p:cNvPr id="16" name="CuadroTexto 46"/>
          <p:cNvSpPr txBox="1">
            <a:spLocks noChangeArrowheads="1"/>
          </p:cNvSpPr>
          <p:nvPr/>
        </p:nvSpPr>
        <p:spPr bwMode="auto">
          <a:xfrm>
            <a:off x="353939" y="3211022"/>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3c</a:t>
            </a:r>
          </a:p>
        </p:txBody>
      </p:sp>
      <p:sp>
        <p:nvSpPr>
          <p:cNvPr id="17" name="CuadroTexto 42"/>
          <p:cNvSpPr txBox="1">
            <a:spLocks noChangeArrowheads="1"/>
          </p:cNvSpPr>
          <p:nvPr/>
        </p:nvSpPr>
        <p:spPr bwMode="auto">
          <a:xfrm>
            <a:off x="790228" y="3221378"/>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4b</a:t>
            </a:r>
          </a:p>
        </p:txBody>
      </p:sp>
      <p:sp>
        <p:nvSpPr>
          <p:cNvPr id="18" name="CuadroTexto 43"/>
          <p:cNvSpPr txBox="1">
            <a:spLocks noChangeArrowheads="1"/>
          </p:cNvSpPr>
          <p:nvPr/>
        </p:nvSpPr>
        <p:spPr bwMode="auto">
          <a:xfrm>
            <a:off x="1154021" y="3220083"/>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12a</a:t>
            </a:r>
          </a:p>
        </p:txBody>
      </p:sp>
      <p:sp>
        <p:nvSpPr>
          <p:cNvPr id="19" name="CuadroTexto 45"/>
          <p:cNvSpPr txBox="1">
            <a:spLocks noChangeArrowheads="1"/>
          </p:cNvSpPr>
          <p:nvPr/>
        </p:nvSpPr>
        <p:spPr bwMode="auto">
          <a:xfrm>
            <a:off x="1669396" y="3230439"/>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1" i="0" u="sng"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4b</a:t>
            </a:r>
          </a:p>
        </p:txBody>
      </p:sp>
      <p:sp>
        <p:nvSpPr>
          <p:cNvPr id="20" name="CuadroTexto 46"/>
          <p:cNvSpPr txBox="1">
            <a:spLocks noChangeArrowheads="1"/>
          </p:cNvSpPr>
          <p:nvPr/>
        </p:nvSpPr>
        <p:spPr bwMode="auto">
          <a:xfrm>
            <a:off x="2089868" y="3252447"/>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14c</a:t>
            </a:r>
          </a:p>
        </p:txBody>
      </p:sp>
      <p:sp>
        <p:nvSpPr>
          <p:cNvPr id="21" name="CuadroTexto 42"/>
          <p:cNvSpPr txBox="1">
            <a:spLocks noChangeArrowheads="1"/>
          </p:cNvSpPr>
          <p:nvPr/>
        </p:nvSpPr>
        <p:spPr bwMode="auto">
          <a:xfrm>
            <a:off x="2577562" y="3221378"/>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 14a</a:t>
            </a:r>
          </a:p>
        </p:txBody>
      </p:sp>
      <p:sp>
        <p:nvSpPr>
          <p:cNvPr id="22" name="CuadroTexto 46"/>
          <p:cNvSpPr txBox="1">
            <a:spLocks noChangeArrowheads="1"/>
          </p:cNvSpPr>
          <p:nvPr/>
        </p:nvSpPr>
        <p:spPr bwMode="auto">
          <a:xfrm>
            <a:off x="3088983" y="3231734"/>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16a</a:t>
            </a:r>
          </a:p>
        </p:txBody>
      </p:sp>
      <p:sp>
        <p:nvSpPr>
          <p:cNvPr id="23" name="CuadroTexto 42"/>
          <p:cNvSpPr txBox="1">
            <a:spLocks noChangeArrowheads="1"/>
          </p:cNvSpPr>
          <p:nvPr/>
        </p:nvSpPr>
        <p:spPr bwMode="auto">
          <a:xfrm>
            <a:off x="3526590" y="3242091"/>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16c</a:t>
            </a:r>
          </a:p>
        </p:txBody>
      </p:sp>
      <p:sp>
        <p:nvSpPr>
          <p:cNvPr id="24" name="CuadroTexto 43"/>
          <p:cNvSpPr txBox="1">
            <a:spLocks noChangeArrowheads="1"/>
          </p:cNvSpPr>
          <p:nvPr/>
        </p:nvSpPr>
        <p:spPr bwMode="auto">
          <a:xfrm>
            <a:off x="3923336" y="3252447"/>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 </a:t>
            </a:r>
            <a:r>
              <a:rPr kumimoji="0" lang="es-MX" altLang="es-MX" sz="1800" b="1" i="0" u="sng"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4d</a:t>
            </a:r>
          </a:p>
        </p:txBody>
      </p:sp>
      <p:sp>
        <p:nvSpPr>
          <p:cNvPr id="25" name="CuadroTexto 45"/>
          <p:cNvSpPr txBox="1">
            <a:spLocks noChangeArrowheads="1"/>
          </p:cNvSpPr>
          <p:nvPr/>
        </p:nvSpPr>
        <p:spPr bwMode="auto">
          <a:xfrm>
            <a:off x="389527" y="3684832"/>
            <a:ext cx="6458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14a</a:t>
            </a:r>
          </a:p>
        </p:txBody>
      </p:sp>
      <p:sp>
        <p:nvSpPr>
          <p:cNvPr id="26" name="CuadroTexto 46"/>
          <p:cNvSpPr txBox="1">
            <a:spLocks noChangeArrowheads="1"/>
          </p:cNvSpPr>
          <p:nvPr/>
        </p:nvSpPr>
        <p:spPr bwMode="auto">
          <a:xfrm>
            <a:off x="869313" y="3675770"/>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8d</a:t>
            </a:r>
          </a:p>
        </p:txBody>
      </p:sp>
      <p:sp>
        <p:nvSpPr>
          <p:cNvPr id="27" name="CuadroTexto 42"/>
          <p:cNvSpPr txBox="1">
            <a:spLocks noChangeArrowheads="1"/>
          </p:cNvSpPr>
          <p:nvPr/>
        </p:nvSpPr>
        <p:spPr bwMode="auto">
          <a:xfrm>
            <a:off x="1297694" y="3675770"/>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2a</a:t>
            </a:r>
          </a:p>
        </p:txBody>
      </p:sp>
      <p:sp>
        <p:nvSpPr>
          <p:cNvPr id="28" name="CuadroTexto 42"/>
          <p:cNvSpPr txBox="1">
            <a:spLocks noChangeArrowheads="1"/>
          </p:cNvSpPr>
          <p:nvPr/>
        </p:nvSpPr>
        <p:spPr bwMode="auto">
          <a:xfrm>
            <a:off x="162815" y="2135238"/>
            <a:ext cx="6471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a:t>
            </a:r>
          </a:p>
        </p:txBody>
      </p:sp>
      <p:sp>
        <p:nvSpPr>
          <p:cNvPr id="29" name="CuadroTexto 42"/>
          <p:cNvSpPr txBox="1">
            <a:spLocks noChangeArrowheads="1"/>
          </p:cNvSpPr>
          <p:nvPr/>
        </p:nvSpPr>
        <p:spPr bwMode="auto">
          <a:xfrm>
            <a:off x="222130" y="4008474"/>
            <a:ext cx="647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F</a:t>
            </a:r>
          </a:p>
        </p:txBody>
      </p:sp>
      <p:sp>
        <p:nvSpPr>
          <p:cNvPr id="58" name="Rectángulo 57"/>
          <p:cNvSpPr/>
          <p:nvPr/>
        </p:nvSpPr>
        <p:spPr>
          <a:xfrm>
            <a:off x="2563152" y="3640370"/>
            <a:ext cx="633507" cy="3170099"/>
          </a:xfrm>
          <a:prstGeom prst="rect">
            <a:avLst/>
          </a:prstGeom>
          <a:solidFill>
            <a:schemeClr val="accent1">
              <a:alpha val="29000"/>
            </a:schemeClr>
          </a:solid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c</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c</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c</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p:txBody>
      </p:sp>
      <p:sp>
        <p:nvSpPr>
          <p:cNvPr id="59" name="Rectángulo 58"/>
          <p:cNvSpPr/>
          <p:nvPr/>
        </p:nvSpPr>
        <p:spPr>
          <a:xfrm>
            <a:off x="154948" y="1265362"/>
            <a:ext cx="4422122" cy="101566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Para lo cual primero tomamos el </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número de forma</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generado por el seguidor de laberintos</a:t>
            </a:r>
          </a:p>
        </p:txBody>
      </p:sp>
      <p:sp>
        <p:nvSpPr>
          <p:cNvPr id="60" name="Rectángulo 59"/>
          <p:cNvSpPr/>
          <p:nvPr/>
        </p:nvSpPr>
        <p:spPr>
          <a:xfrm>
            <a:off x="713160" y="4615867"/>
            <a:ext cx="2001317" cy="163121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Y lo vemos  como un arreglo de 2 columnas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Magnitud y dirección</a:t>
            </a:r>
          </a:p>
        </p:txBody>
      </p:sp>
      <p:sp>
        <p:nvSpPr>
          <p:cNvPr id="61" name="Rectángulo 60"/>
          <p:cNvSpPr/>
          <p:nvPr/>
        </p:nvSpPr>
        <p:spPr>
          <a:xfrm>
            <a:off x="4473902" y="1344511"/>
            <a:ext cx="2578903" cy="2000548"/>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Para hacer el programa creamos una tabla a la que llamamos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Numforma</a:t>
            </a: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Con 2 columnas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Magnitud </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y</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dirección</a:t>
            </a:r>
          </a:p>
        </p:txBody>
      </p:sp>
      <p:sp>
        <p:nvSpPr>
          <p:cNvPr id="62" name="Rectángulo 61"/>
          <p:cNvSpPr/>
          <p:nvPr/>
        </p:nvSpPr>
        <p:spPr>
          <a:xfrm>
            <a:off x="119978" y="12183"/>
            <a:ext cx="9024022" cy="132343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Si se observa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este programa es totalmente repetitivo</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por lo que una opción es hacer u</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n generador de programas elemental</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para lo cual primero creamos un a arreglo con dos columnas donde tiene almacenadas todas las magnitudes y direcciones que se detectaron al recorrer el laberinto</a:t>
            </a:r>
          </a:p>
        </p:txBody>
      </p:sp>
      <p:grpSp>
        <p:nvGrpSpPr>
          <p:cNvPr id="65" name="Grupo 64"/>
          <p:cNvGrpSpPr/>
          <p:nvPr/>
        </p:nvGrpSpPr>
        <p:grpSpPr>
          <a:xfrm>
            <a:off x="5229526" y="3288165"/>
            <a:ext cx="1129634" cy="3477875"/>
            <a:chOff x="7271890" y="2882967"/>
            <a:chExt cx="1129634" cy="3477875"/>
          </a:xfrm>
        </p:grpSpPr>
        <p:sp>
          <p:nvSpPr>
            <p:cNvPr id="63" name="Rectángulo 62"/>
            <p:cNvSpPr/>
            <p:nvPr/>
          </p:nvSpPr>
          <p:spPr>
            <a:xfrm>
              <a:off x="7271890" y="2882967"/>
              <a:ext cx="505267" cy="3477875"/>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p:txBody>
        </p:sp>
        <p:sp>
          <p:nvSpPr>
            <p:cNvPr id="64" name="Rectángulo 63"/>
            <p:cNvSpPr/>
            <p:nvPr/>
          </p:nvSpPr>
          <p:spPr>
            <a:xfrm>
              <a:off x="7768017" y="2882967"/>
              <a:ext cx="633507" cy="3477875"/>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p:txBody>
        </p:sp>
      </p:grpSp>
    </p:spTree>
    <p:extLst>
      <p:ext uri="{BB962C8B-B14F-4D97-AF65-F5344CB8AC3E}">
        <p14:creationId xmlns:p14="http://schemas.microsoft.com/office/powerpoint/2010/main" val="421111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60" grpId="0"/>
      <p:bldP spid="61" grpId="0"/>
    </p:bldLst>
  </p:timing>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71000"/>
            <a:lum/>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82626" y="3867063"/>
            <a:ext cx="5379720" cy="2862322"/>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Un programa Generador de Programas seria: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Main</a:t>
            </a: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252000" marR="0" lvl="1"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Imprime (“</a:t>
            </a:r>
            <a:r>
              <a:rPr kumimoji="0" lang="es-MX"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Main</a:t>
            </a: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     Imprime (“{” );</a:t>
            </a:r>
          </a:p>
          <a:p>
            <a:pPr marL="252000" marR="0" lvl="1"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Mientras existan elementos en </a:t>
            </a:r>
            <a:r>
              <a:rPr kumimoji="0" lang="es-MX"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Numforma</a:t>
            </a:r>
            <a:endPar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Lee (magnitud(i), dirección(i) );</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Imprime (“Line (” );     Imprime (magnitud(i)); Imprime (dirección(i) );   Imprime (“);” );   i++;</a:t>
            </a:r>
          </a:p>
          <a:p>
            <a:pPr marL="252000" marR="0" lvl="1"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Imprime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p:txBody>
      </p:sp>
      <p:sp>
        <p:nvSpPr>
          <p:cNvPr id="32" name="Rectángulo 31"/>
          <p:cNvSpPr/>
          <p:nvPr/>
        </p:nvSpPr>
        <p:spPr>
          <a:xfrm>
            <a:off x="0" y="0"/>
            <a:ext cx="9144000" cy="76944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Entonces ya se puede hacer un generador de programas elemental que sigue la siguiente arquitectura</a:t>
            </a:r>
          </a:p>
        </p:txBody>
      </p:sp>
      <p:grpSp>
        <p:nvGrpSpPr>
          <p:cNvPr id="35" name="Grupo 34"/>
          <p:cNvGrpSpPr/>
          <p:nvPr/>
        </p:nvGrpSpPr>
        <p:grpSpPr>
          <a:xfrm>
            <a:off x="82626" y="1225287"/>
            <a:ext cx="1097573" cy="2862322"/>
            <a:chOff x="7303951" y="2882967"/>
            <a:chExt cx="1097573" cy="2862322"/>
          </a:xfrm>
        </p:grpSpPr>
        <p:sp>
          <p:nvSpPr>
            <p:cNvPr id="36" name="Rectángulo 35"/>
            <p:cNvSpPr/>
            <p:nvPr/>
          </p:nvSpPr>
          <p:spPr>
            <a:xfrm>
              <a:off x="7303951" y="2882967"/>
              <a:ext cx="473206"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p:txBody>
        </p:sp>
        <p:sp>
          <p:nvSpPr>
            <p:cNvPr id="37" name="Rectángulo 36"/>
            <p:cNvSpPr/>
            <p:nvPr/>
          </p:nvSpPr>
          <p:spPr>
            <a:xfrm>
              <a:off x="7812900" y="2882967"/>
              <a:ext cx="588624"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p:txBody>
        </p:sp>
      </p:grpSp>
      <p:sp>
        <p:nvSpPr>
          <p:cNvPr id="4" name="Rectángulo 3"/>
          <p:cNvSpPr/>
          <p:nvPr/>
        </p:nvSpPr>
        <p:spPr>
          <a:xfrm>
            <a:off x="0" y="646991"/>
            <a:ext cx="1955985"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Magnitud y dirección</a:t>
            </a:r>
          </a:p>
        </p:txBody>
      </p:sp>
      <p:grpSp>
        <p:nvGrpSpPr>
          <p:cNvPr id="40" name="Grupo 39"/>
          <p:cNvGrpSpPr/>
          <p:nvPr/>
        </p:nvGrpSpPr>
        <p:grpSpPr>
          <a:xfrm>
            <a:off x="1807069" y="1914596"/>
            <a:ext cx="1638447" cy="1449922"/>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489960" y="1676400"/>
              <a:ext cx="1508760"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Generador de Programas</a:t>
              </a:r>
            </a:p>
          </p:txBody>
        </p:sp>
      </p:grpSp>
      <p:sp>
        <p:nvSpPr>
          <p:cNvPr id="41" name="Rectángulo 40"/>
          <p:cNvSpPr/>
          <p:nvPr/>
        </p:nvSpPr>
        <p:spPr>
          <a:xfrm>
            <a:off x="4194479" y="608298"/>
            <a:ext cx="1943161" cy="707886"/>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Archivo con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Código generado</a:t>
            </a:r>
          </a:p>
        </p:txBody>
      </p:sp>
      <p:sp>
        <p:nvSpPr>
          <p:cNvPr id="42" name="Rectángulo 41"/>
          <p:cNvSpPr/>
          <p:nvPr/>
        </p:nvSpPr>
        <p:spPr>
          <a:xfrm>
            <a:off x="4194479" y="1362284"/>
            <a:ext cx="1830438" cy="2554545"/>
          </a:xfrm>
          <a:prstGeom prst="rect">
            <a:avLst/>
          </a:prstGeom>
          <a:solidFill>
            <a:srgbClr val="FFC000">
              <a:alpha val="62000"/>
            </a:srgbClr>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Main</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Line (12, 0);</a:t>
            </a:r>
            <a:endPar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Line (12, 270);</a:t>
            </a:r>
            <a:endPar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Line (  3, 180);</a:t>
            </a:r>
            <a:endPar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Line (  8,   90);</a:t>
            </a:r>
            <a:endParaRPr kumimoji="0" lang="es-MX" altLang="es-MX" sz="2000" b="0"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p:txBody>
      </p:sp>
      <p:sp>
        <p:nvSpPr>
          <p:cNvPr id="43" name="Flecha: a la derecha 42"/>
          <p:cNvSpPr/>
          <p:nvPr/>
        </p:nvSpPr>
        <p:spPr bwMode="auto">
          <a:xfrm>
            <a:off x="1255669" y="2448481"/>
            <a:ext cx="535208" cy="273427"/>
          </a:xfrm>
          <a:prstGeom prst="rightArrow">
            <a:avLst/>
          </a:prstGeom>
          <a:solidFill>
            <a:schemeClr val="bg2">
              <a:lumMod val="40000"/>
              <a:lumOff val="60000"/>
            </a:schemeClr>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 name="Flecha: a la derecha 43"/>
          <p:cNvSpPr/>
          <p:nvPr/>
        </p:nvSpPr>
        <p:spPr bwMode="auto">
          <a:xfrm>
            <a:off x="3568017" y="2491883"/>
            <a:ext cx="535208" cy="273427"/>
          </a:xfrm>
          <a:prstGeom prst="rightArrow">
            <a:avLst/>
          </a:prstGeom>
          <a:solidFill>
            <a:schemeClr val="bg2">
              <a:lumMod val="40000"/>
              <a:lumOff val="60000"/>
            </a:schemeClr>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5" name="Rectángulo 44"/>
          <p:cNvSpPr/>
          <p:nvPr/>
        </p:nvSpPr>
        <p:spPr>
          <a:xfrm>
            <a:off x="4697367" y="4698060"/>
            <a:ext cx="4399256" cy="203132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Imprime </a:t>
            </a:r>
            <a:r>
              <a:rPr kumimoji="0" lang="es-MX"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Main</a:t>
            </a: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Mientras </a:t>
            </a:r>
            <a:r>
              <a:rPr kumimoji="0" lang="es-MX"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Numforma</a:t>
            </a: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tenga elementos, </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Lee los valores de magnitud y dirección</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imprime un texto que dice Line( , pone los valores de magnitud y dirección, cierra el paréntesis del line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Cierra el programa imprimiendo }</a:t>
            </a:r>
          </a:p>
        </p:txBody>
      </p:sp>
      <p:sp>
        <p:nvSpPr>
          <p:cNvPr id="2" name="Rectángulo 1"/>
          <p:cNvSpPr/>
          <p:nvPr/>
        </p:nvSpPr>
        <p:spPr>
          <a:xfrm>
            <a:off x="6315907" y="1445123"/>
            <a:ext cx="2575025" cy="2862322"/>
          </a:xfrm>
          <a:prstGeom prst="rect">
            <a:avLst/>
          </a:prstGeom>
        </p:spPr>
        <p:txBody>
          <a:bodyPr wrap="square">
            <a:spAutoFit/>
          </a:bodyPr>
          <a:lstStyle/>
          <a:p>
            <a:pPr algn="ctr"/>
            <a:r>
              <a:rPr lang="es-MX" sz="2000">
                <a:solidFill>
                  <a:srgbClr val="000000"/>
                </a:solidFill>
                <a:latin typeface="Times New Roman" panose="02020603050405020304" pitchFamily="18" charset="0"/>
              </a:rPr>
              <a:t>Donde explícitamente se vuelven independientes relativamente, la estructura y los datos  del sistema (representa por la tabla </a:t>
            </a:r>
            <a:r>
              <a:rPr lang="es-MX" sz="2000" err="1">
                <a:solidFill>
                  <a:srgbClr val="000000"/>
                </a:solidFill>
                <a:latin typeface="Times New Roman" panose="02020603050405020304" pitchFamily="18" charset="0"/>
              </a:rPr>
              <a:t>Numforma</a:t>
            </a:r>
            <a:r>
              <a:rPr lang="es-MX" sz="2000">
                <a:solidFill>
                  <a:srgbClr val="000000"/>
                </a:solidFill>
                <a:latin typeface="Times New Roman" panose="02020603050405020304" pitchFamily="18" charset="0"/>
              </a:rPr>
              <a:t>) de los procesos</a:t>
            </a:r>
            <a:endParaRPr lang="es-MX" sz="2000"/>
          </a:p>
        </p:txBody>
      </p:sp>
    </p:spTree>
    <p:extLst>
      <p:ext uri="{BB962C8B-B14F-4D97-AF65-F5344CB8AC3E}">
        <p14:creationId xmlns:p14="http://schemas.microsoft.com/office/powerpoint/2010/main" val="178999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5" grpId="0"/>
    </p:bldLst>
  </p:timing>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71000"/>
            <a:lum/>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76350" y="1311748"/>
            <a:ext cx="5224239" cy="181588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Main</a:t>
            </a: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Mientras existan elementos en </a:t>
            </a:r>
            <a:r>
              <a:rPr kumimoji="0" lang="es-MX"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Lee magnitud(i) y dirección(i)</a:t>
            </a: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Line (magnitud(i), dirección(i))</a:t>
            </a:r>
          </a:p>
          <a:p>
            <a:pPr marL="914400" marR="0" lvl="2"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p:txBody>
      </p:sp>
      <p:sp>
        <p:nvSpPr>
          <p:cNvPr id="32" name="Rectángulo 31"/>
          <p:cNvSpPr/>
          <p:nvPr/>
        </p:nvSpPr>
        <p:spPr>
          <a:xfrm>
            <a:off x="290514" y="2908552"/>
            <a:ext cx="8837355" cy="43088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Que como se puede ver es mucho mas simple, la arquitectura del sistema es</a:t>
            </a:r>
          </a:p>
        </p:txBody>
      </p:sp>
      <p:grpSp>
        <p:nvGrpSpPr>
          <p:cNvPr id="9" name="Grupo 8"/>
          <p:cNvGrpSpPr/>
          <p:nvPr/>
        </p:nvGrpSpPr>
        <p:grpSpPr>
          <a:xfrm>
            <a:off x="370690" y="3320485"/>
            <a:ext cx="1955985" cy="3434397"/>
            <a:chOff x="370690" y="3320485"/>
            <a:chExt cx="1955985" cy="3434397"/>
          </a:xfrm>
        </p:grpSpPr>
        <p:sp>
          <p:nvSpPr>
            <p:cNvPr id="36" name="Rectángulo 35"/>
            <p:cNvSpPr/>
            <p:nvPr/>
          </p:nvSpPr>
          <p:spPr>
            <a:xfrm>
              <a:off x="882099" y="3892560"/>
              <a:ext cx="473206"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p:txBody>
        </p:sp>
        <p:sp>
          <p:nvSpPr>
            <p:cNvPr id="37" name="Rectángulo 36"/>
            <p:cNvSpPr/>
            <p:nvPr/>
          </p:nvSpPr>
          <p:spPr>
            <a:xfrm>
              <a:off x="1391048" y="3892560"/>
              <a:ext cx="588624"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p:txBody>
        </p:sp>
        <p:sp>
          <p:nvSpPr>
            <p:cNvPr id="4" name="Rectángulo 3"/>
            <p:cNvSpPr/>
            <p:nvPr/>
          </p:nvSpPr>
          <p:spPr>
            <a:xfrm>
              <a:off x="370690" y="3320485"/>
              <a:ext cx="1955985"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Magnitud y dirección</a:t>
              </a:r>
            </a:p>
          </p:txBody>
        </p:sp>
      </p:grpSp>
      <p:grpSp>
        <p:nvGrpSpPr>
          <p:cNvPr id="40" name="Grupo 39"/>
          <p:cNvGrpSpPr/>
          <p:nvPr/>
        </p:nvGrpSpPr>
        <p:grpSpPr>
          <a:xfrm>
            <a:off x="2624671" y="4379759"/>
            <a:ext cx="1630680" cy="1578947"/>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4" y="1967647"/>
              <a:ext cx="1167484"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Ejecutor</a:t>
              </a:r>
            </a:p>
          </p:txBody>
        </p:sp>
      </p:grpSp>
      <p:sp>
        <p:nvSpPr>
          <p:cNvPr id="43" name="Flecha: a la derecha 42"/>
          <p:cNvSpPr/>
          <p:nvPr/>
        </p:nvSpPr>
        <p:spPr bwMode="auto">
          <a:xfrm>
            <a:off x="2072257" y="4947642"/>
            <a:ext cx="535208" cy="273427"/>
          </a:xfrm>
          <a:prstGeom prst="rightArrow">
            <a:avLst/>
          </a:prstGeom>
          <a:solidFill>
            <a:schemeClr val="bg2">
              <a:lumMod val="40000"/>
              <a:lumOff val="60000"/>
            </a:schemeClr>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4" name="Flecha: a la derecha 43"/>
          <p:cNvSpPr/>
          <p:nvPr/>
        </p:nvSpPr>
        <p:spPr bwMode="auto">
          <a:xfrm>
            <a:off x="4408433" y="5032518"/>
            <a:ext cx="535208" cy="273427"/>
          </a:xfrm>
          <a:prstGeom prst="rightArrow">
            <a:avLst/>
          </a:prstGeom>
          <a:solidFill>
            <a:schemeClr val="bg2">
              <a:lumMod val="40000"/>
              <a:lumOff val="60000"/>
            </a:schemeClr>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Rectángulo 1"/>
          <p:cNvSpPr/>
          <p:nvPr/>
        </p:nvSpPr>
        <p:spPr>
          <a:xfrm>
            <a:off x="0" y="79024"/>
            <a:ext cx="9144000" cy="132343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El problema que se presenta en este caso es que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el programa generado se tiene que compilar y ejecutar, para que dibuje el recorrido</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Existe un método mucho mas directo, que consiste en que </a:t>
            </a:r>
            <a:r>
              <a:rPr kumimoji="0" 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en lugar de que el programa genere otro programa, dibuje el recorrido directamente</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el código seria:</a:t>
            </a:r>
          </a:p>
        </p:txBody>
      </p:sp>
      <p:cxnSp>
        <p:nvCxnSpPr>
          <p:cNvPr id="20" name="Conector: angular 19"/>
          <p:cNvCxnSpPr>
            <a:cxnSpLocks/>
          </p:cNvCxnSpPr>
          <p:nvPr/>
        </p:nvCxnSpPr>
        <p:spPr bwMode="auto">
          <a:xfrm>
            <a:off x="5006237" y="3892560"/>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7018394" y="4258478"/>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6365137" y="3905260"/>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7685144" y="4453741"/>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5379300" y="5546735"/>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5006237" y="4321185"/>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5731724" y="4700598"/>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4968137" y="4367223"/>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5006237" y="4740285"/>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4993537" y="5099060"/>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5006237" y="6030923"/>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7019187" y="6030923"/>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8819412" y="5151448"/>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5001475" y="6030923"/>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5006237" y="6480185"/>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8833700" y="6030923"/>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4821363" y="3847465"/>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49" name="CuadroTexto 21"/>
          <p:cNvSpPr txBox="1">
            <a:spLocks noChangeArrowheads="1"/>
          </p:cNvSpPr>
          <p:nvPr/>
        </p:nvSpPr>
        <p:spPr bwMode="auto">
          <a:xfrm>
            <a:off x="8236074" y="4626135"/>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cxnSp>
        <p:nvCxnSpPr>
          <p:cNvPr id="50" name="Conector recto 49"/>
          <p:cNvCxnSpPr>
            <a:cxnSpLocks/>
          </p:cNvCxnSpPr>
          <p:nvPr/>
        </p:nvCxnSpPr>
        <p:spPr>
          <a:xfrm flipH="1">
            <a:off x="5169750" y="5246698"/>
            <a:ext cx="407987" cy="19050"/>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5915875" y="5246698"/>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V="1">
            <a:off x="5563450" y="4910148"/>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5001475" y="4042607"/>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6238137" y="4065598"/>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5" name="Grupo 54"/>
          <p:cNvGrpSpPr>
            <a:grpSpLocks/>
          </p:cNvGrpSpPr>
          <p:nvPr/>
        </p:nvGrpSpPr>
        <p:grpSpPr bwMode="auto">
          <a:xfrm>
            <a:off x="5001475" y="4459298"/>
            <a:ext cx="914400" cy="787400"/>
            <a:chOff x="1048726" y="1553986"/>
            <a:chExt cx="915086" cy="787791"/>
          </a:xfrm>
        </p:grpSpPr>
        <p:cxnSp>
          <p:nvCxnSpPr>
            <p:cNvPr id="56" name="Conector recto 55"/>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58" name="Conector recto 57"/>
          <p:cNvCxnSpPr/>
          <p:nvPr/>
        </p:nvCxnSpPr>
        <p:spPr>
          <a:xfrm flipH="1">
            <a:off x="5577737" y="5246698"/>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a:off x="5009412" y="4910148"/>
            <a:ext cx="568325"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5169750" y="5260985"/>
            <a:ext cx="0" cy="492125"/>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5169750" y="5767398"/>
            <a:ext cx="1435100" cy="23812"/>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bwMode="auto">
          <a:xfrm flipV="1">
            <a:off x="5913185" y="4450566"/>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flipH="1" flipV="1">
            <a:off x="4998785" y="4450566"/>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ector recto 69"/>
          <p:cNvCxnSpPr/>
          <p:nvPr/>
        </p:nvCxnSpPr>
        <p:spPr>
          <a:xfrm flipV="1">
            <a:off x="5573444" y="4919672"/>
            <a:ext cx="14288" cy="338138"/>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a:xfrm flipH="1">
            <a:off x="4962219" y="4908262"/>
            <a:ext cx="566738"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6995375" y="4260860"/>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ángulo 6"/>
          <p:cNvSpPr/>
          <p:nvPr/>
        </p:nvSpPr>
        <p:spPr>
          <a:xfrm>
            <a:off x="4572000" y="1819602"/>
            <a:ext cx="4396239" cy="107721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Mientras la tabla </a:t>
            </a:r>
            <a:r>
              <a:rPr kumimoji="0" lang="es-MX"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Numforma</a:t>
            </a: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tenga elementos, </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el generador toma los valores de magnitud y dirección</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Grafica una línea con magnitud y dirección</a:t>
            </a:r>
          </a:p>
        </p:txBody>
      </p:sp>
    </p:spTree>
    <p:extLst>
      <p:ext uri="{BB962C8B-B14F-4D97-AF65-F5344CB8AC3E}">
        <p14:creationId xmlns:p14="http://schemas.microsoft.com/office/powerpoint/2010/main" val="12129962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71000"/>
            <a:lum/>
            <a:extLst>
              <a:ext uri="{BEBA8EAE-BF5A-486C-A8C5-ECC9F3942E4B}">
                <a14:imgProps xmlns:a14="http://schemas.microsoft.com/office/drawing/2010/main">
                  <a14:imgLayer r:embed="rId4">
                    <a14:imgEffect>
                      <a14:sharpenSoften amount="50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40" name="Grupo 39"/>
          <p:cNvGrpSpPr/>
          <p:nvPr/>
        </p:nvGrpSpPr>
        <p:grpSpPr>
          <a:xfrm>
            <a:off x="5231889" y="4185423"/>
            <a:ext cx="1651520" cy="1603958"/>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4" y="1967647"/>
              <a:ext cx="1167484"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Ejecutor</a:t>
              </a:r>
            </a:p>
          </p:txBody>
        </p:sp>
      </p:grpSp>
      <p:sp>
        <p:nvSpPr>
          <p:cNvPr id="44" name="Flecha: a la derecha 43"/>
          <p:cNvSpPr/>
          <p:nvPr/>
        </p:nvSpPr>
        <p:spPr bwMode="auto">
          <a:xfrm>
            <a:off x="2322317" y="4712456"/>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Rectángulo 1"/>
          <p:cNvSpPr/>
          <p:nvPr/>
        </p:nvSpPr>
        <p:spPr>
          <a:xfrm>
            <a:off x="0" y="79024"/>
            <a:ext cx="9144000" cy="40011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Entonces este seguidor de laberintos tiene la siguiente arquitectura  </a:t>
            </a:r>
            <a:r>
              <a:rPr kumimoji="0" lang="es-MX"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SensoMotriz</a:t>
            </a: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p:txBody>
      </p:sp>
      <p:cxnSp>
        <p:nvCxnSpPr>
          <p:cNvPr id="20" name="Conector: angular 19"/>
          <p:cNvCxnSpPr>
            <a:cxnSpLocks/>
          </p:cNvCxnSpPr>
          <p:nvPr/>
        </p:nvCxnSpPr>
        <p:spPr bwMode="auto">
          <a:xfrm>
            <a:off x="5150701" y="65467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7162858" y="102059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6509601" y="66737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7829608" y="121585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5523764" y="230885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5150701" y="108330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5876188" y="146271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5112601" y="112933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5150701" y="150240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5138001" y="186117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5150701" y="279303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7163651" y="279303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8963876" y="191356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5145939" y="279303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5150701" y="324230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8978164" y="279303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4965827" y="60958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49" name="CuadroTexto 21"/>
          <p:cNvSpPr txBox="1">
            <a:spLocks noChangeArrowheads="1"/>
          </p:cNvSpPr>
          <p:nvPr/>
        </p:nvSpPr>
        <p:spPr bwMode="auto">
          <a:xfrm>
            <a:off x="8380538" y="138825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cxnSp>
        <p:nvCxnSpPr>
          <p:cNvPr id="50" name="Conector recto 49"/>
          <p:cNvCxnSpPr>
            <a:cxnSpLocks/>
          </p:cNvCxnSpPr>
          <p:nvPr/>
        </p:nvCxnSpPr>
        <p:spPr>
          <a:xfrm flipH="1">
            <a:off x="5314214" y="2008813"/>
            <a:ext cx="407987" cy="19050"/>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6060339" y="200881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V="1">
            <a:off x="5707914" y="1672263"/>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5145939" y="804722"/>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6382601" y="82771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5" name="Grupo 54"/>
          <p:cNvGrpSpPr>
            <a:grpSpLocks/>
          </p:cNvGrpSpPr>
          <p:nvPr/>
        </p:nvGrpSpPr>
        <p:grpSpPr bwMode="auto">
          <a:xfrm>
            <a:off x="5145939" y="1221413"/>
            <a:ext cx="914400" cy="787400"/>
            <a:chOff x="1048726" y="1553986"/>
            <a:chExt cx="915086" cy="787791"/>
          </a:xfrm>
        </p:grpSpPr>
        <p:cxnSp>
          <p:nvCxnSpPr>
            <p:cNvPr id="56" name="Conector recto 55"/>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58" name="Conector recto 57"/>
          <p:cNvCxnSpPr/>
          <p:nvPr/>
        </p:nvCxnSpPr>
        <p:spPr>
          <a:xfrm flipH="1">
            <a:off x="5722201" y="200881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a:off x="5153876" y="1672263"/>
            <a:ext cx="568325"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5314214" y="2023100"/>
            <a:ext cx="0" cy="492125"/>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5314214" y="2529513"/>
            <a:ext cx="1435100" cy="23812"/>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bwMode="auto">
          <a:xfrm flipV="1">
            <a:off x="6057649" y="1212681"/>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flipH="1" flipV="1">
            <a:off x="5143249" y="1212681"/>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ector recto 69"/>
          <p:cNvCxnSpPr/>
          <p:nvPr/>
        </p:nvCxnSpPr>
        <p:spPr>
          <a:xfrm flipV="1">
            <a:off x="5717908" y="1681787"/>
            <a:ext cx="14288" cy="338138"/>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a:xfrm flipH="1">
            <a:off x="5106683" y="1670377"/>
            <a:ext cx="566738"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7139839" y="102297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angular 101"/>
          <p:cNvCxnSpPr>
            <a:cxnSpLocks/>
          </p:cNvCxnSpPr>
          <p:nvPr/>
        </p:nvCxnSpPr>
        <p:spPr bwMode="auto">
          <a:xfrm>
            <a:off x="427888" y="632172"/>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bwMode="auto">
          <a:xfrm rot="16200000" flipV="1">
            <a:off x="2440045" y="998090"/>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angular 103"/>
          <p:cNvCxnSpPr>
            <a:cxnSpLocks/>
          </p:cNvCxnSpPr>
          <p:nvPr/>
        </p:nvCxnSpPr>
        <p:spPr bwMode="auto">
          <a:xfrm flipV="1">
            <a:off x="1786788" y="644872"/>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bwMode="auto">
          <a:xfrm rot="5400000">
            <a:off x="3106795" y="1193353"/>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H="1">
            <a:off x="800951" y="2286347"/>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flipV="1">
            <a:off x="427888" y="1060797"/>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p:nvPr/>
        </p:nvCxnSpPr>
        <p:spPr bwMode="auto">
          <a:xfrm rot="5400000">
            <a:off x="1153375" y="1440210"/>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p:nvPr/>
        </p:nvCxnSpPr>
        <p:spPr bwMode="auto">
          <a:xfrm rot="16200000" flipH="1">
            <a:off x="389788" y="1106835"/>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a:off x="427888" y="1479897"/>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a:cxnSpLocks/>
          </p:cNvCxnSpPr>
          <p:nvPr/>
        </p:nvCxnSpPr>
        <p:spPr bwMode="auto">
          <a:xfrm flipV="1">
            <a:off x="415188" y="1838672"/>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bwMode="auto">
          <a:xfrm>
            <a:off x="427888" y="2770535"/>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p:nvPr/>
        </p:nvCxnSpPr>
        <p:spPr bwMode="auto">
          <a:xfrm>
            <a:off x="2440838" y="2770535"/>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4241063" y="1891060"/>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a:cxnSpLocks/>
          </p:cNvCxnSpPr>
          <p:nvPr/>
        </p:nvCxnSpPr>
        <p:spPr bwMode="auto">
          <a:xfrm flipH="1">
            <a:off x="423126" y="2770535"/>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flipV="1">
            <a:off x="427888" y="3219797"/>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a:off x="4255351" y="2770535"/>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8" name="CuadroTexto 20"/>
          <p:cNvSpPr txBox="1">
            <a:spLocks noChangeArrowheads="1"/>
          </p:cNvSpPr>
          <p:nvPr/>
        </p:nvSpPr>
        <p:spPr bwMode="auto">
          <a:xfrm>
            <a:off x="243014" y="587077"/>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Inicio</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9" name="CuadroTexto 21"/>
          <p:cNvSpPr txBox="1">
            <a:spLocks noChangeArrowheads="1"/>
          </p:cNvSpPr>
          <p:nvPr/>
        </p:nvSpPr>
        <p:spPr bwMode="auto">
          <a:xfrm>
            <a:off x="3657725" y="1365747"/>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Final</a:t>
            </a: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cxnSp>
        <p:nvCxnSpPr>
          <p:cNvPr id="136" name="Conector recto 135"/>
          <p:cNvCxnSpPr/>
          <p:nvPr/>
        </p:nvCxnSpPr>
        <p:spPr>
          <a:xfrm>
            <a:off x="2417026" y="1000472"/>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37" name="Grupo 136"/>
          <p:cNvGrpSpPr/>
          <p:nvPr/>
        </p:nvGrpSpPr>
        <p:grpSpPr>
          <a:xfrm>
            <a:off x="379501" y="3978621"/>
            <a:ext cx="1848612" cy="1731985"/>
            <a:chOff x="3368537" y="1323552"/>
            <a:chExt cx="1630680" cy="1578947"/>
          </a:xfrm>
        </p:grpSpPr>
        <p:sp>
          <p:nvSpPr>
            <p:cNvPr id="138" name="Elipse 137"/>
            <p:cNvSpPr/>
            <p:nvPr/>
          </p:nvSpPr>
          <p:spPr bwMode="auto">
            <a:xfrm>
              <a:off x="3368537" y="1323552"/>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9" name="CuadroTexto 138"/>
            <p:cNvSpPr txBox="1"/>
            <p:nvPr/>
          </p:nvSpPr>
          <p:spPr>
            <a:xfrm>
              <a:off x="3502949" y="1827988"/>
              <a:ext cx="1488497" cy="70788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Explorador del laberinto</a:t>
              </a:r>
            </a:p>
          </p:txBody>
        </p:sp>
      </p:grpSp>
      <p:grpSp>
        <p:nvGrpSpPr>
          <p:cNvPr id="140" name="Grupo 139"/>
          <p:cNvGrpSpPr/>
          <p:nvPr/>
        </p:nvGrpSpPr>
        <p:grpSpPr>
          <a:xfrm>
            <a:off x="2505063" y="3256587"/>
            <a:ext cx="1955985" cy="3434397"/>
            <a:chOff x="370690" y="3320485"/>
            <a:chExt cx="1955985" cy="3434397"/>
          </a:xfrm>
        </p:grpSpPr>
        <p:sp>
          <p:nvSpPr>
            <p:cNvPr id="141" name="Rectángulo 140"/>
            <p:cNvSpPr/>
            <p:nvPr/>
          </p:nvSpPr>
          <p:spPr>
            <a:xfrm>
              <a:off x="882099" y="3892560"/>
              <a:ext cx="473206"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p:txBody>
        </p:sp>
        <p:sp>
          <p:nvSpPr>
            <p:cNvPr id="142" name="Rectángulo 141"/>
            <p:cNvSpPr/>
            <p:nvPr/>
          </p:nvSpPr>
          <p:spPr>
            <a:xfrm>
              <a:off x="1391048" y="3892560"/>
              <a:ext cx="588624" cy="2862322"/>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p:txBody>
        </p:sp>
        <p:sp>
          <p:nvSpPr>
            <p:cNvPr id="143" name="Rectángulo 142"/>
            <p:cNvSpPr/>
            <p:nvPr/>
          </p:nvSpPr>
          <p:spPr>
            <a:xfrm>
              <a:off x="370690" y="3320485"/>
              <a:ext cx="1955985"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Numforma</a:t>
              </a:r>
              <a:endPar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Magnitud y dirección</a:t>
              </a:r>
            </a:p>
          </p:txBody>
        </p:sp>
      </p:grpSp>
      <p:sp>
        <p:nvSpPr>
          <p:cNvPr id="144" name="Flecha: a la derecha 143"/>
          <p:cNvSpPr/>
          <p:nvPr/>
        </p:nvSpPr>
        <p:spPr bwMode="auto">
          <a:xfrm>
            <a:off x="4385109" y="4755263"/>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5" name="Flecha: a la derecha 144"/>
          <p:cNvSpPr/>
          <p:nvPr/>
        </p:nvSpPr>
        <p:spPr bwMode="auto">
          <a:xfrm rot="5400000">
            <a:off x="1096852" y="3510840"/>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6" name="Flecha: a la derecha 145"/>
          <p:cNvSpPr/>
          <p:nvPr/>
        </p:nvSpPr>
        <p:spPr bwMode="auto">
          <a:xfrm rot="16200000">
            <a:off x="5788821" y="3613744"/>
            <a:ext cx="535208" cy="273427"/>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 name="Rectángulo 5"/>
          <p:cNvSpPr/>
          <p:nvPr/>
        </p:nvSpPr>
        <p:spPr>
          <a:xfrm>
            <a:off x="7425558" y="5207681"/>
            <a:ext cx="1538318" cy="120032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Sistema evolutivo preliminar</a:t>
            </a:r>
          </a:p>
        </p:txBody>
      </p:sp>
    </p:spTree>
    <p:extLst>
      <p:ext uri="{BB962C8B-B14F-4D97-AF65-F5344CB8AC3E}">
        <p14:creationId xmlns:p14="http://schemas.microsoft.com/office/powerpoint/2010/main" val="260955649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o 11"/>
          <p:cNvGrpSpPr/>
          <p:nvPr/>
        </p:nvGrpSpPr>
        <p:grpSpPr>
          <a:xfrm>
            <a:off x="154305" y="168727"/>
            <a:ext cx="4567925" cy="3143927"/>
            <a:chOff x="154305" y="168727"/>
            <a:chExt cx="4567925" cy="3143927"/>
          </a:xfrm>
        </p:grpSpPr>
        <p:grpSp>
          <p:nvGrpSpPr>
            <p:cNvPr id="10" name="Grupo 9"/>
            <p:cNvGrpSpPr/>
            <p:nvPr/>
          </p:nvGrpSpPr>
          <p:grpSpPr>
            <a:xfrm>
              <a:off x="1135007" y="1279404"/>
              <a:ext cx="1290739" cy="2033250"/>
              <a:chOff x="1135007" y="1279404"/>
              <a:chExt cx="1290739" cy="2033250"/>
            </a:xfrm>
          </p:grpSpPr>
          <p:sp>
            <p:nvSpPr>
              <p:cNvPr id="141" name="Rectángulo 140"/>
              <p:cNvSpPr/>
              <p:nvPr/>
            </p:nvSpPr>
            <p:spPr>
              <a:xfrm>
                <a:off x="1459700" y="1681438"/>
                <a:ext cx="344966" cy="1631216"/>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p:txBody>
          </p:sp>
          <p:sp>
            <p:nvSpPr>
              <p:cNvPr id="142" name="Rectángulo 141"/>
              <p:cNvSpPr/>
              <p:nvPr/>
            </p:nvSpPr>
            <p:spPr>
              <a:xfrm>
                <a:off x="1708930" y="1681438"/>
                <a:ext cx="409086" cy="1631216"/>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p:txBody>
          </p:sp>
          <p:sp>
            <p:nvSpPr>
              <p:cNvPr id="143" name="Rectángulo 142"/>
              <p:cNvSpPr/>
              <p:nvPr/>
            </p:nvSpPr>
            <p:spPr>
              <a:xfrm>
                <a:off x="1135007" y="1279404"/>
                <a:ext cx="1290739" cy="400110"/>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Numforma</a:t>
                </a:r>
                <a:endPar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Magnitud y dirección</a:t>
                </a:r>
              </a:p>
            </p:txBody>
          </p:sp>
        </p:grpSp>
        <p:grpSp>
          <p:nvGrpSpPr>
            <p:cNvPr id="11" name="Grupo 10"/>
            <p:cNvGrpSpPr/>
            <p:nvPr/>
          </p:nvGrpSpPr>
          <p:grpSpPr>
            <a:xfrm>
              <a:off x="154305" y="168727"/>
              <a:ext cx="4567925" cy="2149220"/>
              <a:chOff x="154305" y="168727"/>
              <a:chExt cx="4567925" cy="2149220"/>
            </a:xfrm>
          </p:grpSpPr>
          <p:grpSp>
            <p:nvGrpSpPr>
              <p:cNvPr id="40" name="Grupo 39"/>
              <p:cNvGrpSpPr/>
              <p:nvPr/>
            </p:nvGrpSpPr>
            <p:grpSpPr>
              <a:xfrm>
                <a:off x="2564720" y="1650604"/>
                <a:ext cx="828844" cy="667343"/>
                <a:chOff x="3368040" y="1406693"/>
                <a:chExt cx="1630680" cy="1578947"/>
              </a:xfrm>
            </p:grpSpPr>
            <p:sp>
              <p:nvSpPr>
                <p:cNvPr id="38" name="Elipse 37"/>
                <p:cNvSpPr/>
                <p:nvPr/>
              </p:nvSpPr>
              <p:spPr bwMode="auto">
                <a:xfrm>
                  <a:off x="3368040" y="1406693"/>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9" name="CuadroTexto 38"/>
                <p:cNvSpPr txBox="1"/>
                <p:nvPr/>
              </p:nvSpPr>
              <p:spPr>
                <a:xfrm>
                  <a:off x="3635683" y="1967648"/>
                  <a:ext cx="1363037" cy="58256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Ejecutor</a:t>
                  </a:r>
                </a:p>
              </p:txBody>
            </p:sp>
          </p:grpSp>
          <p:sp>
            <p:nvSpPr>
              <p:cNvPr id="44" name="Flecha: a la derecha 43"/>
              <p:cNvSpPr/>
              <p:nvPr/>
            </p:nvSpPr>
            <p:spPr bwMode="auto">
              <a:xfrm>
                <a:off x="1194812" y="2066961"/>
                <a:ext cx="268603" cy="113762"/>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cxnSp>
            <p:nvCxnSpPr>
              <p:cNvPr id="20" name="Conector: angular 19"/>
              <p:cNvCxnSpPr>
                <a:cxnSpLocks/>
              </p:cNvCxnSpPr>
              <p:nvPr/>
            </p:nvCxnSpPr>
            <p:spPr bwMode="auto">
              <a:xfrm>
                <a:off x="2617313" y="196851"/>
                <a:ext cx="1363178" cy="4564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1" name="Conector: angular 20"/>
              <p:cNvCxnSpPr>
                <a:cxnSpLocks/>
              </p:cNvCxnSpPr>
              <p:nvPr/>
            </p:nvCxnSpPr>
            <p:spPr bwMode="auto">
              <a:xfrm rot="16200000" flipV="1">
                <a:off x="3657934" y="318378"/>
                <a:ext cx="298544" cy="35931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2" name="Conector: angular 21"/>
              <p:cNvCxnSpPr>
                <a:cxnSpLocks/>
              </p:cNvCxnSpPr>
              <p:nvPr/>
            </p:nvCxnSpPr>
            <p:spPr bwMode="auto">
              <a:xfrm flipV="1">
                <a:off x="3299300" y="202136"/>
                <a:ext cx="1238891"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3" name="Conector: angular 22"/>
              <p:cNvCxnSpPr>
                <a:cxnSpLocks/>
              </p:cNvCxnSpPr>
              <p:nvPr/>
            </p:nvCxnSpPr>
            <p:spPr bwMode="auto">
              <a:xfrm rot="5400000">
                <a:off x="4033964" y="405204"/>
                <a:ext cx="700125" cy="2939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bwMode="auto">
              <a:xfrm flipH="1">
                <a:off x="2804541" y="885088"/>
                <a:ext cx="1432492" cy="171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Conector: angular 24"/>
              <p:cNvCxnSpPr>
                <a:cxnSpLocks/>
              </p:cNvCxnSpPr>
              <p:nvPr/>
            </p:nvCxnSpPr>
            <p:spPr bwMode="auto">
              <a:xfrm flipV="1">
                <a:off x="2617313" y="375185"/>
                <a:ext cx="556106" cy="33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p:nvPr/>
            </p:nvCxnSpPr>
            <p:spPr bwMode="auto">
              <a:xfrm rot="5400000">
                <a:off x="3015601" y="532499"/>
                <a:ext cx="331569" cy="6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p:nvPr/>
            </p:nvCxnSpPr>
            <p:spPr bwMode="auto">
              <a:xfrm rot="16200000" flipH="1">
                <a:off x="2633472" y="362328"/>
                <a:ext cx="342137" cy="37445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bwMode="auto">
              <a:xfrm>
                <a:off x="2617313" y="549556"/>
                <a:ext cx="0" cy="53698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2610939" y="698828"/>
                <a:ext cx="193602" cy="660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recto 29"/>
              <p:cNvCxnSpPr/>
              <p:nvPr/>
            </p:nvCxnSpPr>
            <p:spPr bwMode="auto">
              <a:xfrm>
                <a:off x="2617313" y="1086540"/>
                <a:ext cx="6819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Conector recto 30"/>
              <p:cNvCxnSpPr/>
              <p:nvPr/>
            </p:nvCxnSpPr>
            <p:spPr bwMode="auto">
              <a:xfrm>
                <a:off x="3627546" y="1086540"/>
                <a:ext cx="90347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flipV="1">
                <a:off x="4531020" y="720625"/>
                <a:ext cx="0" cy="36591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H="1">
                <a:off x="2614923" y="1086540"/>
                <a:ext cx="2390" cy="19286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Conector recto 45"/>
              <p:cNvCxnSpPr/>
              <p:nvPr/>
            </p:nvCxnSpPr>
            <p:spPr bwMode="auto">
              <a:xfrm flipV="1">
                <a:off x="2617313" y="1273460"/>
                <a:ext cx="1920878" cy="118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Conector recto 46"/>
              <p:cNvCxnSpPr/>
              <p:nvPr/>
            </p:nvCxnSpPr>
            <p:spPr bwMode="auto">
              <a:xfrm>
                <a:off x="4538190" y="1086540"/>
                <a:ext cx="0" cy="18295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CuadroTexto 20"/>
              <p:cNvSpPr txBox="1">
                <a:spLocks noChangeArrowheads="1"/>
              </p:cNvSpPr>
              <p:nvPr/>
            </p:nvSpPr>
            <p:spPr bwMode="auto">
              <a:xfrm>
                <a:off x="2524530" y="178089"/>
                <a:ext cx="5078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Inicio</a:t>
                </a:r>
                <a:endParaRPr kumimoji="0" lang="es-MX" alt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49" name="CuadroTexto 21"/>
              <p:cNvSpPr txBox="1">
                <a:spLocks noChangeArrowheads="1"/>
              </p:cNvSpPr>
              <p:nvPr/>
            </p:nvSpPr>
            <p:spPr bwMode="auto">
              <a:xfrm>
                <a:off x="4238261" y="502063"/>
                <a:ext cx="4839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Final</a:t>
                </a:r>
                <a:endParaRPr kumimoji="0" lang="es-MX" alt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cxnSp>
            <p:nvCxnSpPr>
              <p:cNvPr id="50" name="Conector recto 49"/>
              <p:cNvCxnSpPr>
                <a:cxnSpLocks/>
              </p:cNvCxnSpPr>
              <p:nvPr/>
            </p:nvCxnSpPr>
            <p:spPr>
              <a:xfrm flipH="1">
                <a:off x="2699374" y="760254"/>
                <a:ext cx="204755" cy="7926"/>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3073830" y="760254"/>
                <a:ext cx="16173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V="1">
                <a:off x="2896959" y="620229"/>
                <a:ext cx="7170" cy="1400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a:cxnSpLocks/>
              </p:cNvCxnSpPr>
              <p:nvPr/>
            </p:nvCxnSpPr>
            <p:spPr>
              <a:xfrm>
                <a:off x="2614923" y="259280"/>
                <a:ext cx="620640" cy="330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3235563" y="268846"/>
                <a:ext cx="0" cy="49735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5" name="Grupo 54"/>
              <p:cNvGrpSpPr>
                <a:grpSpLocks/>
              </p:cNvGrpSpPr>
              <p:nvPr/>
            </p:nvGrpSpPr>
            <p:grpSpPr bwMode="auto">
              <a:xfrm>
                <a:off x="2614923" y="432649"/>
                <a:ext cx="458907" cy="327606"/>
                <a:chOff x="1048726" y="1553986"/>
                <a:chExt cx="915086" cy="787791"/>
              </a:xfrm>
            </p:grpSpPr>
            <p:cxnSp>
              <p:nvCxnSpPr>
                <p:cNvPr id="56" name="Conector recto 55"/>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58" name="Conector recto 57"/>
              <p:cNvCxnSpPr/>
              <p:nvPr/>
            </p:nvCxnSpPr>
            <p:spPr>
              <a:xfrm flipH="1">
                <a:off x="2904130" y="760254"/>
                <a:ext cx="1697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a:off x="2618906" y="620229"/>
                <a:ext cx="285223"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a:off x="2699374" y="766199"/>
                <a:ext cx="0" cy="204754"/>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a:off x="2699374" y="976897"/>
                <a:ext cx="720230" cy="9907"/>
              </a:xfrm>
              <a:prstGeom prst="line">
                <a:avLst/>
              </a:prstGeom>
              <a:ln w="38100">
                <a:solidFill>
                  <a:srgbClr val="00B050"/>
                </a:solidFill>
                <a:prstDash val="sysDot"/>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bwMode="auto">
              <a:xfrm flipV="1">
                <a:off x="3072480" y="429015"/>
                <a:ext cx="0" cy="3282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flipH="1" flipV="1">
                <a:off x="2613573" y="429015"/>
                <a:ext cx="458907" cy="594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ector recto 69"/>
              <p:cNvCxnSpPr/>
              <p:nvPr/>
            </p:nvCxnSpPr>
            <p:spPr>
              <a:xfrm flipV="1">
                <a:off x="2901975" y="624192"/>
                <a:ext cx="7170" cy="140686"/>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a:xfrm flipH="1">
                <a:off x="2595222" y="619445"/>
                <a:ext cx="284427"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a:off x="3615596" y="350086"/>
                <a:ext cx="78556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angular 101"/>
              <p:cNvCxnSpPr>
                <a:cxnSpLocks/>
              </p:cNvCxnSpPr>
              <p:nvPr/>
            </p:nvCxnSpPr>
            <p:spPr bwMode="auto">
              <a:xfrm>
                <a:off x="247088" y="187489"/>
                <a:ext cx="1363178" cy="4564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bwMode="auto">
              <a:xfrm rot="16200000" flipV="1">
                <a:off x="1287709" y="309016"/>
                <a:ext cx="298544" cy="35931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angular 103"/>
              <p:cNvCxnSpPr>
                <a:cxnSpLocks/>
              </p:cNvCxnSpPr>
              <p:nvPr/>
            </p:nvCxnSpPr>
            <p:spPr bwMode="auto">
              <a:xfrm flipV="1">
                <a:off x="929076" y="192773"/>
                <a:ext cx="1238891"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bwMode="auto">
              <a:xfrm rot="5400000">
                <a:off x="1663739" y="395842"/>
                <a:ext cx="700125" cy="2939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H="1">
                <a:off x="434316" y="875725"/>
                <a:ext cx="1432492" cy="171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flipV="1">
                <a:off x="247088" y="365823"/>
                <a:ext cx="556106" cy="33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p:nvPr/>
            </p:nvCxnSpPr>
            <p:spPr bwMode="auto">
              <a:xfrm rot="5400000">
                <a:off x="645377" y="523137"/>
                <a:ext cx="331569" cy="6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p:nvPr/>
            </p:nvCxnSpPr>
            <p:spPr bwMode="auto">
              <a:xfrm rot="16200000" flipH="1">
                <a:off x="263248" y="352966"/>
                <a:ext cx="342137" cy="37445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a:off x="247088" y="540194"/>
                <a:ext cx="0" cy="53698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a:cxnSpLocks/>
              </p:cNvCxnSpPr>
              <p:nvPr/>
            </p:nvCxnSpPr>
            <p:spPr bwMode="auto">
              <a:xfrm flipV="1">
                <a:off x="240714" y="689465"/>
                <a:ext cx="193602" cy="660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bwMode="auto">
              <a:xfrm>
                <a:off x="247088" y="1077177"/>
                <a:ext cx="6819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p:nvPr/>
            </p:nvCxnSpPr>
            <p:spPr bwMode="auto">
              <a:xfrm>
                <a:off x="1257322" y="1077177"/>
                <a:ext cx="90347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2160795" y="711263"/>
                <a:ext cx="0" cy="36591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a:cxnSpLocks/>
              </p:cNvCxnSpPr>
              <p:nvPr/>
            </p:nvCxnSpPr>
            <p:spPr bwMode="auto">
              <a:xfrm flipH="1">
                <a:off x="244699" y="1077177"/>
                <a:ext cx="2390" cy="19286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flipV="1">
                <a:off x="247088" y="1264097"/>
                <a:ext cx="1920878" cy="118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a:off x="2167966" y="1077177"/>
                <a:ext cx="0" cy="18295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8" name="CuadroTexto 20"/>
              <p:cNvSpPr txBox="1">
                <a:spLocks noChangeArrowheads="1"/>
              </p:cNvSpPr>
              <p:nvPr/>
            </p:nvSpPr>
            <p:spPr bwMode="auto">
              <a:xfrm>
                <a:off x="154305" y="168727"/>
                <a:ext cx="49420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Inicio</a:t>
                </a:r>
                <a:endParaRPr kumimoji="0" lang="es-MX" alt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119" name="CuadroTexto 21"/>
              <p:cNvSpPr txBox="1">
                <a:spLocks noChangeArrowheads="1"/>
              </p:cNvSpPr>
              <p:nvPr/>
            </p:nvSpPr>
            <p:spPr bwMode="auto">
              <a:xfrm>
                <a:off x="1868037" y="492701"/>
                <a:ext cx="4903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Final</a:t>
                </a:r>
                <a:endParaRPr kumimoji="0" lang="es-MX" alt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cxnSp>
            <p:nvCxnSpPr>
              <p:cNvPr id="136" name="Conector recto 135"/>
              <p:cNvCxnSpPr/>
              <p:nvPr/>
            </p:nvCxnSpPr>
            <p:spPr>
              <a:xfrm>
                <a:off x="1245371" y="340724"/>
                <a:ext cx="785560"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37" name="Grupo 136"/>
              <p:cNvGrpSpPr/>
              <p:nvPr/>
            </p:nvGrpSpPr>
            <p:grpSpPr>
              <a:xfrm>
                <a:off x="222804" y="1579814"/>
                <a:ext cx="927758" cy="720610"/>
                <a:chOff x="3368537" y="1323552"/>
                <a:chExt cx="1630680" cy="1578947"/>
              </a:xfrm>
            </p:grpSpPr>
            <p:sp>
              <p:nvSpPr>
                <p:cNvPr id="138" name="Elipse 137"/>
                <p:cNvSpPr/>
                <p:nvPr/>
              </p:nvSpPr>
              <p:spPr bwMode="auto">
                <a:xfrm>
                  <a:off x="3368537" y="1323552"/>
                  <a:ext cx="1630680" cy="157894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9" name="CuadroTexto 138"/>
                <p:cNvSpPr txBox="1"/>
                <p:nvPr/>
              </p:nvSpPr>
              <p:spPr>
                <a:xfrm>
                  <a:off x="3502950" y="1827989"/>
                  <a:ext cx="1488498" cy="87669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Explorador del laberinto</a:t>
                  </a:r>
                </a:p>
              </p:txBody>
            </p:sp>
          </p:grpSp>
          <p:sp>
            <p:nvSpPr>
              <p:cNvPr id="144" name="Flecha: a la derecha 143"/>
              <p:cNvSpPr/>
              <p:nvPr/>
            </p:nvSpPr>
            <p:spPr bwMode="auto">
              <a:xfrm>
                <a:off x="2254054" y="2066961"/>
                <a:ext cx="268603" cy="113762"/>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5" name="Flecha: a la derecha 144"/>
              <p:cNvSpPr/>
              <p:nvPr/>
            </p:nvSpPr>
            <p:spPr bwMode="auto">
              <a:xfrm rot="5400000">
                <a:off x="605782" y="1373457"/>
                <a:ext cx="222679" cy="137224"/>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46" name="Flecha: a la derecha 145"/>
              <p:cNvSpPr/>
              <p:nvPr/>
            </p:nvSpPr>
            <p:spPr bwMode="auto">
              <a:xfrm rot="16200000">
                <a:off x="2960526" y="1416272"/>
                <a:ext cx="222679" cy="137224"/>
              </a:xfrm>
              <a:prstGeom prst="rightArrow">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4" name="Rectángulo 3"/>
          <p:cNvSpPr/>
          <p:nvPr/>
        </p:nvSpPr>
        <p:spPr>
          <a:xfrm>
            <a:off x="3299299" y="1490688"/>
            <a:ext cx="5844701" cy="1938992"/>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Si se observa no necesitamos programar el recorrido del laberinto, ya que es el propio sistema el que recorre el laberinto y construye una imagen de la realidad que recorrió, para luego poder recorrerlo de nuevo</a:t>
            </a:r>
          </a:p>
        </p:txBody>
      </p:sp>
      <p:sp>
        <p:nvSpPr>
          <p:cNvPr id="7" name="Rectángulo 6"/>
          <p:cNvSpPr/>
          <p:nvPr/>
        </p:nvSpPr>
        <p:spPr>
          <a:xfrm>
            <a:off x="4916374" y="164052"/>
            <a:ext cx="4015370" cy="1200329"/>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Este es un ejemplo básico de algo que ya se acerca a un sistema evolutivo.</a:t>
            </a:r>
          </a:p>
        </p:txBody>
      </p:sp>
      <p:sp>
        <p:nvSpPr>
          <p:cNvPr id="76" name="Rectángulo 75"/>
          <p:cNvSpPr/>
          <p:nvPr/>
        </p:nvSpPr>
        <p:spPr>
          <a:xfrm>
            <a:off x="2002516" y="3666768"/>
            <a:ext cx="6804301" cy="296113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800"/>
              </a:spcAft>
              <a:buClrTx/>
              <a:buSzTx/>
              <a:buFontTx/>
              <a:buNone/>
              <a:tabLst/>
              <a:defRPr/>
            </a:pPr>
            <a:r>
              <a:rPr kumimoji="0" lang="es-ES" sz="24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este arreglo representa la estructura de la imagen de la realidad </a:t>
            </a:r>
            <a:endParaRPr kumimoji="0" lang="es-MX" sz="24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800"/>
              </a:spcAft>
              <a:buClrTx/>
              <a:buSzTx/>
              <a:buFontTx/>
              <a:buNone/>
              <a:tabLst/>
              <a:defRPr/>
            </a:pPr>
            <a:r>
              <a:rPr kumimoji="0" lang="es-ES" sz="24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Si se observa esta estructura está</a:t>
            </a:r>
            <a:r>
              <a:rPr kumimoji="0" lang="es-ES" sz="2400" b="1"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 independiente</a:t>
            </a:r>
            <a:r>
              <a:rPr kumimoji="0" lang="es-ES" sz="24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s-ES" sz="2400" b="1"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relativamente</a:t>
            </a:r>
            <a:r>
              <a:rPr kumimoji="0" lang="es-ES" sz="24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 de los procesos que se deben ejecutar en el sistema, lo cual le da una gran fuerza al sistema ya que si cambia el laberinto solo se vuelve a generar el arreglo, pero no se requiere hacer otro programa.</a:t>
            </a:r>
            <a:endParaRPr kumimoji="0" lang="es-MX" sz="2400" b="0" i="0" u="none" strike="noStrike" kern="1200" cap="none" spc="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9" name="Grupo 8"/>
          <p:cNvGrpSpPr/>
          <p:nvPr/>
        </p:nvGrpSpPr>
        <p:grpSpPr>
          <a:xfrm>
            <a:off x="360913" y="3752250"/>
            <a:ext cx="1390183" cy="2790168"/>
            <a:chOff x="460208" y="3577006"/>
            <a:chExt cx="1390183" cy="2790168"/>
          </a:xfrm>
        </p:grpSpPr>
        <p:sp>
          <p:nvSpPr>
            <p:cNvPr id="78" name="Rectángulo 77"/>
            <p:cNvSpPr/>
            <p:nvPr/>
          </p:nvSpPr>
          <p:spPr>
            <a:xfrm>
              <a:off x="460208" y="3577006"/>
              <a:ext cx="1390183" cy="1015663"/>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Para hacer el programa creamos una tabla a la que llamamos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a:rPr>
                <a:t>Numforma</a:t>
              </a:r>
              <a:endPar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Con 2 columnas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Magnitud </a:t>
              </a: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y</a:t>
              </a:r>
              <a:r>
                <a:rPr kumimoji="0" lang="es-MX" sz="1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dirección</a:t>
              </a:r>
            </a:p>
          </p:txBody>
        </p:sp>
        <p:grpSp>
          <p:nvGrpSpPr>
            <p:cNvPr id="79" name="Grupo 78"/>
            <p:cNvGrpSpPr/>
            <p:nvPr/>
          </p:nvGrpSpPr>
          <p:grpSpPr>
            <a:xfrm>
              <a:off x="794937" y="4582070"/>
              <a:ext cx="681538" cy="1785104"/>
              <a:chOff x="7137215" y="2882967"/>
              <a:chExt cx="1264309" cy="3452144"/>
            </a:xfrm>
          </p:grpSpPr>
          <p:sp>
            <p:nvSpPr>
              <p:cNvPr id="80" name="Rectángulo 79"/>
              <p:cNvSpPr/>
              <p:nvPr/>
            </p:nvSpPr>
            <p:spPr>
              <a:xfrm>
                <a:off x="7137215" y="2882967"/>
                <a:ext cx="639942" cy="3452144"/>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12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8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3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a:t>
                </a:r>
              </a:p>
            </p:txBody>
          </p:sp>
          <p:sp>
            <p:nvSpPr>
              <p:cNvPr id="81" name="Rectángulo 80"/>
              <p:cNvSpPr/>
              <p:nvPr/>
            </p:nvSpPr>
            <p:spPr>
              <a:xfrm>
                <a:off x="7642634" y="2882967"/>
                <a:ext cx="758890" cy="3452144"/>
              </a:xfrm>
              <a:prstGeom prst="rect">
                <a:avLst/>
              </a:prstGeom>
              <a:solidFill>
                <a:schemeClr val="bg2">
                  <a:lumMod val="40000"/>
                  <a:lumOff val="60000"/>
                  <a:alpha val="29000"/>
                </a:schemeClr>
              </a:solidFill>
              <a:ln>
                <a:solidFill>
                  <a:srgbClr val="000000"/>
                </a:solidFill>
              </a:ln>
            </p:spPr>
            <p:txBody>
              <a:bodyPr wrap="non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270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180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 90</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rPr>
                  <a:t>…</a:t>
                </a:r>
              </a:p>
            </p:txBody>
          </p:sp>
        </p:grpSp>
      </p:grpSp>
    </p:spTree>
    <p:extLst>
      <p:ext uri="{BB962C8B-B14F-4D97-AF65-F5344CB8AC3E}">
        <p14:creationId xmlns:p14="http://schemas.microsoft.com/office/powerpoint/2010/main" val="127050329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rot="21228739">
            <a:off x="353135" y="1858634"/>
            <a:ext cx="8204328" cy="1107996"/>
          </a:xfrm>
          <a:prstGeom prst="rect">
            <a:avLst/>
          </a:prstGeom>
          <a:gradFill flip="none" rotWithShape="1">
            <a:gsLst>
              <a:gs pos="0">
                <a:srgbClr val="B2B2B2">
                  <a:tint val="66000"/>
                  <a:satMod val="160000"/>
                </a:srgbClr>
              </a:gs>
              <a:gs pos="50000">
                <a:srgbClr val="B2B2B2">
                  <a:tint val="44500"/>
                  <a:satMod val="160000"/>
                </a:srgbClr>
              </a:gs>
              <a:gs pos="100000">
                <a:srgbClr val="B2B2B2">
                  <a:tint val="23500"/>
                  <a:satMod val="160000"/>
                </a:srgbClr>
              </a:gs>
            </a:gsLst>
            <a:lin ang="18900000" scaled="1"/>
            <a:tileRect/>
          </a:gradFill>
        </p:spPr>
        <p:txBody>
          <a:bodyPr wrap="square">
            <a:spAutoFit/>
          </a:bodyPr>
          <a:lstStyle/>
          <a:p>
            <a:r>
              <a:rPr lang="es-ES" altLang="es-MX" sz="6600" b="1" i="1" spc="600">
                <a:solidFill>
                  <a:prstClr val="black"/>
                </a:solidFill>
                <a:latin typeface="Calibri Light" panose="020F0302020204030204"/>
                <a:ea typeface="+mj-ea"/>
                <a:cs typeface="+mj-cs"/>
              </a:rPr>
              <a:t>Sistemas evolutivos </a:t>
            </a:r>
            <a:endParaRPr lang="es-MX" sz="6600" b="1" i="1" spc="600"/>
          </a:p>
        </p:txBody>
      </p:sp>
    </p:spTree>
    <p:extLst>
      <p:ext uri="{BB962C8B-B14F-4D97-AF65-F5344CB8AC3E}">
        <p14:creationId xmlns:p14="http://schemas.microsoft.com/office/powerpoint/2010/main" val="301140622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3"/>
          <p:cNvSpPr>
            <a:spLocks noChangeArrowheads="1"/>
          </p:cNvSpPr>
          <p:nvPr/>
        </p:nvSpPr>
        <p:spPr bwMode="auto">
          <a:xfrm>
            <a:off x="3550330" y="1005115"/>
            <a:ext cx="4684712"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4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Sistemas evolutivos</a:t>
            </a:r>
          </a:p>
        </p:txBody>
      </p:sp>
      <p:sp>
        <p:nvSpPr>
          <p:cNvPr id="3" name="Rectángulo 2"/>
          <p:cNvSpPr/>
          <p:nvPr/>
        </p:nvSpPr>
        <p:spPr>
          <a:xfrm>
            <a:off x="130402" y="2232253"/>
            <a:ext cx="8856662" cy="1570037"/>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prstClr val="black"/>
                </a:solidFill>
                <a:effectLst/>
                <a:uLnTx/>
                <a:uFillTx/>
                <a:latin typeface="Times New Roman"/>
                <a:ea typeface="+mn-ea"/>
                <a:cs typeface="+mn-cs"/>
              </a:rPr>
              <a:t>El sistema se transforma permanentemente a partir de los flujos de Materia, Energía e Información en los que esta inmerso </a:t>
            </a:r>
            <a:endParaRPr kumimoji="0" lang="es-MX" sz="4400" b="0" i="1"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18025645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849085" y="555172"/>
            <a:ext cx="7364185" cy="5804807"/>
          </a:xfrm>
        </p:spPr>
        <p:txBody>
          <a:bodyPr>
            <a:normAutofit fontScale="90000"/>
          </a:bodyPr>
          <a:lstStyle/>
          <a:p>
            <a:pPr eaLnBrk="1" hangingPunct="1"/>
            <a:r>
              <a:rPr lang="es-ES" altLang="es-MX" sz="2400" b="1"/>
              <a:t>ENFOQUE EVOLUTIVO</a:t>
            </a:r>
            <a:br>
              <a:rPr lang="es-ES" altLang="es-MX" sz="2700" b="1"/>
            </a:br>
            <a:r>
              <a:rPr lang="es-ES" altLang="es-MX" sz="2400"/>
              <a:t>un problema se puede resolver mediante </a:t>
            </a:r>
            <a:r>
              <a:rPr lang="es-ES" altLang="es-MX" sz="3100"/>
              <a:t>los enfoque de los </a:t>
            </a:r>
            <a:br>
              <a:rPr lang="es-MX" altLang="es-MX" sz="2400"/>
            </a:br>
            <a:r>
              <a:rPr lang="es-ES" altLang="es-MX" sz="3100" b="1" i="1"/>
              <a:t>sistemas formales, </a:t>
            </a:r>
            <a:br>
              <a:rPr lang="es-MX" altLang="es-MX" sz="3100" b="1" i="1"/>
            </a:br>
            <a:r>
              <a:rPr lang="es-ES" altLang="es-MX" sz="3100" b="1" i="1"/>
              <a:t>sistemas que aprenden </a:t>
            </a:r>
            <a:br>
              <a:rPr lang="es-MX" altLang="es-MX" sz="3100" b="1" i="1"/>
            </a:br>
            <a:r>
              <a:rPr lang="es-ES" altLang="es-MX" sz="3100" b="1" i="1"/>
              <a:t>o sistemas evolutivos</a:t>
            </a:r>
            <a:r>
              <a:rPr lang="es-ES" altLang="es-MX" sz="3100"/>
              <a:t>, </a:t>
            </a:r>
            <a:br>
              <a:rPr lang="es-MX" altLang="es-MX" sz="3100"/>
            </a:br>
            <a:r>
              <a:rPr lang="es-ES" altLang="es-MX" sz="2400" i="1"/>
              <a:t>Por ejemplo se puede hacer un sistema que reconozca la letra A usando el enfoque de los sistemas formales, donde se le da al sistema un conjunto de reglas que representan completamente a esa A especifica y el sistema reconoce la letra A</a:t>
            </a:r>
            <a:br>
              <a:rPr lang="es-MX" altLang="es-MX" sz="2400" i="1"/>
            </a:br>
            <a:br>
              <a:rPr lang="es-MX" altLang="es-MX" sz="900" i="1"/>
            </a:br>
            <a:r>
              <a:rPr lang="es-ES" altLang="es-MX" sz="2400"/>
              <a:t>también se puede usar el enfoque de los sistemas que aprenden y hacer un sistema que aprenda a reconocer letras (usando redes neuronales, algoritmos genéticos, etc.) </a:t>
            </a:r>
            <a:br>
              <a:rPr lang="es-MX" altLang="es-MX" sz="2100"/>
            </a:br>
            <a:br>
              <a:rPr lang="es-MX" altLang="es-MX" sz="900"/>
            </a:br>
            <a:r>
              <a:rPr lang="es-ES" altLang="es-MX" sz="3100" b="1" i="1"/>
              <a:t>o usar el enfoque evolutivo</a:t>
            </a:r>
            <a:r>
              <a:rPr lang="es-ES" altLang="es-MX" sz="3100" i="1"/>
              <a:t>.</a:t>
            </a:r>
          </a:p>
        </p:txBody>
      </p:sp>
    </p:spTree>
    <p:extLst>
      <p:ext uri="{BB962C8B-B14F-4D97-AF65-F5344CB8AC3E}">
        <p14:creationId xmlns:p14="http://schemas.microsoft.com/office/powerpoint/2010/main" val="93307526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04157" y="1143000"/>
            <a:ext cx="8376557" cy="4114800"/>
          </a:xfrm>
        </p:spPr>
        <p:txBody>
          <a:bodyPr>
            <a:normAutofit fontScale="90000"/>
          </a:bodyPr>
          <a:lstStyle/>
          <a:p>
            <a:pPr eaLnBrk="1" hangingPunct="1"/>
            <a:r>
              <a:rPr lang="es-ES" altLang="es-MX" sz="2400"/>
              <a:t> </a:t>
            </a:r>
            <a:r>
              <a:rPr lang="es-ES" altLang="es-MX" sz="3100" b="1"/>
              <a:t>Es un enfoque no una herramienta, por ejemplo existen redes neuronales usando el enfoque formal, el enfoque que aprende o el enfoque evolutivo.</a:t>
            </a:r>
            <a:br>
              <a:rPr lang="es-ES" altLang="es-MX" sz="3100" b="1"/>
            </a:br>
            <a:r>
              <a:rPr lang="es-ES" altLang="es-MX" sz="3100"/>
              <a:t> </a:t>
            </a:r>
            <a:br>
              <a:rPr lang="es-ES" altLang="es-MX" sz="3100"/>
            </a:br>
            <a:r>
              <a:rPr lang="es-ES" altLang="es-MX" sz="3100"/>
              <a:t>Muchas redes neuronales y algoritmos genéticos son sistemas que aprenden y otros son sistemas evolutivos</a:t>
            </a:r>
            <a:br>
              <a:rPr lang="es-ES" altLang="es-MX" sz="3100"/>
            </a:br>
            <a:r>
              <a:rPr lang="es-ES" altLang="es-MX" sz="3100"/>
              <a:t> </a:t>
            </a:r>
            <a:br>
              <a:rPr lang="es-ES" altLang="es-MX" sz="3100"/>
            </a:br>
            <a:r>
              <a:rPr lang="es-ES" altLang="es-MX" sz="3100"/>
              <a:t>El enfoque evolutivo se puede aplicar prácticamente con cualquier herramienta incluyendo redes neuronales, algoritmos genéticos y sistemas lingüísticos</a:t>
            </a:r>
          </a:p>
        </p:txBody>
      </p:sp>
    </p:spTree>
    <p:extLst>
      <p:ext uri="{BB962C8B-B14F-4D97-AF65-F5344CB8AC3E}">
        <p14:creationId xmlns:p14="http://schemas.microsoft.com/office/powerpoint/2010/main" val="2173591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050"/>
          <p:cNvSpPr>
            <a:spLocks noGrp="1" noChangeArrowheads="1"/>
          </p:cNvSpPr>
          <p:nvPr>
            <p:ph type="title" idx="4294967295"/>
          </p:nvPr>
        </p:nvSpPr>
        <p:spPr>
          <a:xfrm>
            <a:off x="228600" y="228600"/>
            <a:ext cx="8686800" cy="6248400"/>
          </a:xfrm>
        </p:spPr>
        <p:txBody>
          <a:bodyPr/>
          <a:lstStyle/>
          <a:p>
            <a:r>
              <a:rPr lang="es-ES" altLang="es-MX" sz="2600" b="1">
                <a:cs typeface="Times New Roman" panose="02020603050405020304" pitchFamily="18" charset="0"/>
              </a:rPr>
              <a:t>Psicólogos, Neurofisiólogos, Filósofos, Físicos, Matemáticos, Lingüistas, Biólogos, Fisiólogos,  y otros,</a:t>
            </a:r>
            <a:br>
              <a:rPr lang="es-ES" altLang="es-MX" sz="2600" b="1">
                <a:cs typeface="Times New Roman" panose="02020603050405020304" pitchFamily="18" charset="0"/>
              </a:rPr>
            </a:br>
            <a:r>
              <a:rPr lang="es-ES" altLang="es-MX" sz="1000" b="1">
                <a:cs typeface="Times New Roman" panose="02020603050405020304" pitchFamily="18" charset="0"/>
              </a:rPr>
              <a:t> </a:t>
            </a:r>
            <a:br>
              <a:rPr lang="es-ES" altLang="es-MX" sz="1000" b="1">
                <a:cs typeface="Times New Roman" panose="02020603050405020304" pitchFamily="18" charset="0"/>
              </a:rPr>
            </a:br>
            <a:r>
              <a:rPr lang="es-ES" altLang="es-MX" sz="2600" b="1">
                <a:cs typeface="Times New Roman" panose="02020603050405020304" pitchFamily="18" charset="0"/>
              </a:rPr>
              <a:t>se dieron cuenta de que tenían múltiples puntos de contacto</a:t>
            </a:r>
            <a:r>
              <a:rPr lang="es-ES" altLang="es-MX" sz="2800" b="1">
                <a:solidFill>
                  <a:schemeClr val="tx1"/>
                </a:solidFill>
                <a:cs typeface="Times New Roman" panose="02020603050405020304" pitchFamily="18" charset="0"/>
              </a:rPr>
              <a:t> </a:t>
            </a:r>
            <a:br>
              <a:rPr lang="es-ES" altLang="es-MX" sz="2800" b="1">
                <a:solidFill>
                  <a:schemeClr val="tx1"/>
                </a:solidFill>
                <a:cs typeface="Times New Roman" panose="02020603050405020304" pitchFamily="18" charset="0"/>
              </a:rPr>
            </a:br>
            <a:br>
              <a:rPr lang="es-MX" altLang="es-MX" sz="1000" b="1">
                <a:solidFill>
                  <a:schemeClr val="tx1"/>
                </a:solidFill>
                <a:cs typeface="Times New Roman" panose="02020603050405020304" pitchFamily="18" charset="0"/>
              </a:rPr>
            </a:br>
            <a:br>
              <a:rPr lang="es-MX" altLang="es-MX" sz="2600" b="1">
                <a:solidFill>
                  <a:schemeClr val="tx1"/>
                </a:solidFill>
                <a:cs typeface="Times New Roman" panose="02020603050405020304" pitchFamily="18" charset="0"/>
              </a:rPr>
            </a:br>
            <a:r>
              <a:rPr lang="es-ES" altLang="es-MX" sz="2600" b="1">
                <a:solidFill>
                  <a:schemeClr val="tx1"/>
                </a:solidFill>
                <a:cs typeface="Times New Roman" panose="02020603050405020304" pitchFamily="18" charset="0"/>
              </a:rPr>
              <a:t> </a:t>
            </a:r>
            <a:br>
              <a:rPr lang="es-MX" altLang="es-MX" sz="2600" b="1">
                <a:solidFill>
                  <a:schemeClr val="tx1"/>
                </a:solidFill>
                <a:cs typeface="Times New Roman" panose="02020603050405020304" pitchFamily="18" charset="0"/>
              </a:rPr>
            </a:br>
            <a:r>
              <a:rPr lang="es-ES" altLang="es-MX" sz="2600" b="1">
                <a:solidFill>
                  <a:schemeClr val="tx1"/>
                </a:solidFill>
                <a:cs typeface="Times New Roman" panose="02020603050405020304" pitchFamily="18" charset="0"/>
              </a:rPr>
              <a:t> </a:t>
            </a:r>
            <a:br>
              <a:rPr lang="es-MX" altLang="es-MX" sz="2600" b="1">
                <a:solidFill>
                  <a:schemeClr val="tx1"/>
                </a:solidFill>
                <a:cs typeface="Times New Roman" panose="02020603050405020304" pitchFamily="18" charset="0"/>
              </a:rPr>
            </a:br>
            <a:br>
              <a:rPr lang="es-ES" altLang="es-MX" sz="2600" b="1">
                <a:solidFill>
                  <a:schemeClr val="tx1"/>
                </a:solidFill>
                <a:cs typeface="Times New Roman" panose="02020603050405020304" pitchFamily="18" charset="0"/>
              </a:rPr>
            </a:br>
            <a:r>
              <a:rPr lang="es-MX" altLang="es-MX" sz="1000" b="1">
                <a:solidFill>
                  <a:schemeClr val="tx1"/>
                </a:solidFill>
                <a:cs typeface="Times New Roman" panose="02020603050405020304" pitchFamily="18" charset="0"/>
              </a:rPr>
              <a:t> </a:t>
            </a:r>
            <a:br>
              <a:rPr lang="es-ES" altLang="es-MX" sz="1000" b="1">
                <a:solidFill>
                  <a:schemeClr val="tx1"/>
                </a:solidFill>
                <a:cs typeface="Times New Roman" panose="02020603050405020304" pitchFamily="18" charset="0"/>
              </a:rPr>
            </a:br>
            <a:br>
              <a:rPr lang="es-MX" altLang="es-MX" sz="2600" b="1">
                <a:solidFill>
                  <a:srgbClr val="FFECD9"/>
                </a:solidFill>
                <a:cs typeface="Times New Roman" panose="02020603050405020304" pitchFamily="18" charset="0"/>
              </a:rPr>
            </a:br>
            <a:r>
              <a:rPr lang="es-ES" altLang="es-MX" sz="2600" b="1">
                <a:solidFill>
                  <a:srgbClr val="FFECD9"/>
                </a:solidFill>
                <a:cs typeface="Times New Roman" panose="02020603050405020304" pitchFamily="18" charset="0"/>
              </a:rPr>
              <a:t> </a:t>
            </a:r>
            <a:br>
              <a:rPr lang="es-MX" altLang="es-MX" sz="2600" b="1">
                <a:solidFill>
                  <a:srgbClr val="FFECD9"/>
                </a:solidFill>
                <a:cs typeface="Times New Roman" panose="02020603050405020304" pitchFamily="18" charset="0"/>
              </a:rPr>
            </a:br>
            <a:r>
              <a:rPr lang="es-ES" altLang="es-MX" sz="2600" b="1">
                <a:solidFill>
                  <a:schemeClr val="tx1"/>
                </a:solidFill>
                <a:cs typeface="Times New Roman" panose="02020603050405020304" pitchFamily="18" charset="0"/>
              </a:rPr>
              <a:t> </a:t>
            </a:r>
            <a:br>
              <a:rPr lang="es-ES" altLang="es-MX" sz="2600" b="1">
                <a:solidFill>
                  <a:schemeClr val="tx1"/>
                </a:solidFill>
                <a:cs typeface="Times New Roman" panose="02020603050405020304" pitchFamily="18" charset="0"/>
              </a:rPr>
            </a:br>
            <a:r>
              <a:rPr lang="es-ES" altLang="es-MX" sz="1000" b="1">
                <a:solidFill>
                  <a:schemeClr val="tx1"/>
                </a:solidFill>
                <a:cs typeface="Times New Roman" panose="02020603050405020304" pitchFamily="18" charset="0"/>
              </a:rPr>
              <a:t> </a:t>
            </a:r>
            <a:br>
              <a:rPr lang="es-ES" altLang="es-MX" sz="1000" b="1">
                <a:solidFill>
                  <a:schemeClr val="tx1"/>
                </a:solidFill>
                <a:cs typeface="Times New Roman" panose="02020603050405020304" pitchFamily="18" charset="0"/>
              </a:rPr>
            </a:br>
            <a:br>
              <a:rPr lang="es-MX" altLang="es-MX" sz="2600" b="1">
                <a:solidFill>
                  <a:srgbClr val="DDDDDD"/>
                </a:solidFill>
                <a:cs typeface="Times New Roman" panose="02020603050405020304" pitchFamily="18" charset="0"/>
              </a:rPr>
            </a:br>
            <a:br>
              <a:rPr lang="es-ES" altLang="es-MX" sz="2600" b="1">
                <a:solidFill>
                  <a:srgbClr val="DDDDDD"/>
                </a:solidFill>
                <a:cs typeface="Times New Roman" panose="02020603050405020304" pitchFamily="18" charset="0"/>
              </a:rPr>
            </a:br>
            <a:r>
              <a:rPr lang="es-ES" altLang="es-MX" sz="1000" b="1">
                <a:solidFill>
                  <a:srgbClr val="DDDDDD"/>
                </a:solidFill>
                <a:cs typeface="Times New Roman" panose="02020603050405020304" pitchFamily="18" charset="0"/>
              </a:rPr>
              <a:t> </a:t>
            </a:r>
            <a:br>
              <a:rPr lang="es-ES" altLang="es-MX" sz="1000" b="1">
                <a:solidFill>
                  <a:srgbClr val="DDDDDD"/>
                </a:solidFill>
                <a:cs typeface="Times New Roman" panose="02020603050405020304" pitchFamily="18" charset="0"/>
              </a:rPr>
            </a:br>
            <a:endParaRPr lang="es-ES" altLang="es-MX" sz="3200" b="1">
              <a:latin typeface="Arial Unicode MS" panose="020B0604020202020204" pitchFamily="34" charset="-128"/>
              <a:cs typeface="Times New Roman" panose="02020603050405020304" pitchFamily="18" charset="0"/>
            </a:endParaRPr>
          </a:p>
        </p:txBody>
      </p:sp>
    </p:spTree>
    <p:extLst>
      <p:ext uri="{BB962C8B-B14F-4D97-AF65-F5344CB8AC3E}">
        <p14:creationId xmlns:p14="http://schemas.microsoft.com/office/powerpoint/2010/main" val="424553832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p:cNvSpPr>
            <a:spLocks noGrp="1" noChangeArrowheads="1"/>
          </p:cNvSpPr>
          <p:nvPr>
            <p:ph type="title" idx="4294967295"/>
          </p:nvPr>
        </p:nvSpPr>
        <p:spPr>
          <a:xfrm>
            <a:off x="358775" y="0"/>
            <a:ext cx="8785225" cy="6008688"/>
          </a:xfrm>
        </p:spPr>
        <p:txBody>
          <a:bodyPr>
            <a:normAutofit/>
          </a:bodyPr>
          <a:lstStyle/>
          <a:p>
            <a:pPr eaLnBrk="1" hangingPunct="1"/>
            <a:r>
              <a:rPr lang="es-ES" altLang="es-MX" sz="3200"/>
              <a:t>mediante los sistemas evolutivos se busca que </a:t>
            </a:r>
            <a:br>
              <a:rPr lang="es-MX" altLang="es-MX" sz="3200"/>
            </a:br>
            <a:r>
              <a:rPr lang="es-ES" altLang="es-MX" sz="3200" i="1"/>
              <a:t>sea el propio sistema</a:t>
            </a:r>
            <a:r>
              <a:rPr lang="es-ES" altLang="es-MX" sz="3200"/>
              <a:t> </a:t>
            </a:r>
            <a:br>
              <a:rPr lang="es-MX" altLang="es-MX" sz="3200"/>
            </a:br>
            <a:r>
              <a:rPr lang="es-ES" altLang="es-MX" sz="3200"/>
              <a:t>el que lleve a cabo acciones que le permitan construir su imagen de la realidad, mantenerla actualizada y usarla para interactuar con el medio.</a:t>
            </a:r>
            <a:br>
              <a:rPr lang="es-ES" altLang="es-MX" sz="3200"/>
            </a:br>
            <a:br>
              <a:rPr lang="es-ES" altLang="es-MX" sz="1400"/>
            </a:br>
            <a:r>
              <a:rPr lang="es-ES" altLang="es-MX" sz="3200" i="1">
                <a:latin typeface="+mn-lt"/>
              </a:rPr>
              <a:t>cuando se desarrolla un </a:t>
            </a:r>
            <a:br>
              <a:rPr lang="es-MX" altLang="es-MX" sz="3200" i="1">
                <a:latin typeface="+mn-lt"/>
              </a:rPr>
            </a:br>
            <a:r>
              <a:rPr lang="es-ES" altLang="es-MX" sz="3200" i="1">
                <a:latin typeface="+mn-lt"/>
              </a:rPr>
              <a:t>Sistema Evolutivo </a:t>
            </a:r>
            <a:br>
              <a:rPr lang="es-MX" altLang="es-MX" sz="3200" i="1">
                <a:latin typeface="+mn-lt"/>
              </a:rPr>
            </a:br>
            <a:r>
              <a:rPr lang="es-ES" altLang="es-MX" sz="3200" i="1">
                <a:latin typeface="+mn-lt"/>
              </a:rPr>
              <a:t>más que darle un conjunto de reglas prefijadas para resolver un problema, </a:t>
            </a:r>
            <a:br>
              <a:rPr lang="es-MX" altLang="es-MX" sz="3200" i="1">
                <a:latin typeface="+mn-lt"/>
              </a:rPr>
            </a:br>
            <a:r>
              <a:rPr lang="es-ES" altLang="es-MX" sz="3200" i="1">
                <a:latin typeface="+mn-lt"/>
              </a:rPr>
              <a:t>lo que se busca es </a:t>
            </a:r>
            <a:br>
              <a:rPr lang="es-MX" altLang="es-MX" sz="3200" i="1">
                <a:latin typeface="+mn-lt"/>
              </a:rPr>
            </a:br>
            <a:r>
              <a:rPr lang="es-ES" altLang="es-MX" sz="3200" i="1">
                <a:latin typeface="+mn-lt"/>
              </a:rPr>
              <a:t>darle la capacidad para que pueda construir y mantener su propia imagen de la realidad.</a:t>
            </a:r>
          </a:p>
        </p:txBody>
      </p:sp>
    </p:spTree>
    <p:extLst>
      <p:ext uri="{BB962C8B-B14F-4D97-AF65-F5344CB8AC3E}">
        <p14:creationId xmlns:p14="http://schemas.microsoft.com/office/powerpoint/2010/main" val="94611413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18561" y="1109136"/>
            <a:ext cx="6123215" cy="394723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Cuando se esta modelando algo la estructura del modelo esta interrelacionada con la estructura del objeto o problema que se esta modelando.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Si la arquitectura del modelo es mas simple o no corresponde a la del problema la modelación se puede complicar.</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93828124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87933" y="1109136"/>
            <a:ext cx="6564086" cy="353173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si la arquitectura natural del problema es en paralelo y se utiliza para modelarlo un sistema secuencial, el método de solución se puede volver mas complejo y difícil de desarrollar,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lo mejor es tratar de que la arquitectura del sistema se acerque a la del problema o lo absorba. </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81970744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88066" y="996652"/>
            <a:ext cx="7396843" cy="318548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si quiero representar un sistema real mediante reglas estáticas o sistemas formales, tarde o temprano la representación se queda desfasada de la realidad.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85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Los sistemas reales son sistemas evolutivos</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85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y la mejor forma de representarlos debe ser evolutiva.</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24138470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a:xfrm>
            <a:off x="0" y="228600"/>
            <a:ext cx="8763000" cy="6019800"/>
          </a:xfrm>
        </p:spPr>
        <p:txBody>
          <a:bodyPr/>
          <a:lstStyle/>
          <a:p>
            <a:pPr eaLnBrk="1" hangingPunct="1"/>
            <a:r>
              <a:rPr lang="es-ES" altLang="es-MX" sz="3200">
                <a:latin typeface="+mn-lt"/>
              </a:rPr>
              <a:t>Si se construye el sistema de información de tal forma que los </a:t>
            </a:r>
            <a:r>
              <a:rPr lang="es-ES" altLang="es-MX" sz="3200" i="1">
                <a:solidFill>
                  <a:srgbClr val="00B050"/>
                </a:solidFill>
                <a:latin typeface="+mn-lt"/>
              </a:rPr>
              <a:t>componentes sean independientes en forma relativa entre sí </a:t>
            </a:r>
            <a:br>
              <a:rPr lang="es-MX" altLang="es-MX" sz="3200">
                <a:latin typeface="+mn-lt"/>
              </a:rPr>
            </a:br>
            <a:br>
              <a:rPr lang="es-MX" altLang="es-MX" sz="3200">
                <a:latin typeface="+mn-lt"/>
              </a:rPr>
            </a:br>
            <a:r>
              <a:rPr lang="es-ES" altLang="es-MX" sz="3200">
                <a:latin typeface="+mn-lt"/>
              </a:rPr>
              <a:t>y </a:t>
            </a:r>
            <a:r>
              <a:rPr lang="es-ES" altLang="es-MX" sz="3200" i="1">
                <a:solidFill>
                  <a:srgbClr val="FF0000"/>
                </a:solidFill>
                <a:latin typeface="+mn-lt"/>
              </a:rPr>
              <a:t>se da una interrelación de tal forma que cualquier cambio en la realidad se refleje en tiempo real en el sistema de información</a:t>
            </a:r>
            <a:r>
              <a:rPr lang="es-ES" altLang="es-MX" sz="3200">
                <a:latin typeface="+mn-lt"/>
              </a:rPr>
              <a:t>, </a:t>
            </a:r>
            <a:br>
              <a:rPr lang="es-MX" altLang="es-MX" sz="3200">
                <a:latin typeface="+mn-lt"/>
              </a:rPr>
            </a:br>
            <a:br>
              <a:rPr lang="es-MX" altLang="es-MX" sz="3200">
                <a:latin typeface="+mn-lt"/>
              </a:rPr>
            </a:br>
            <a:r>
              <a:rPr lang="es-ES" altLang="es-MX" sz="3200">
                <a:latin typeface="+mn-lt"/>
              </a:rPr>
              <a:t>entonces se puede considerar que la </a:t>
            </a:r>
            <a:r>
              <a:rPr lang="es-ES" altLang="es-MX" sz="3200" i="1">
                <a:solidFill>
                  <a:srgbClr val="FF0000"/>
                </a:solidFill>
                <a:latin typeface="+mn-lt"/>
              </a:rPr>
              <a:t>imagen de la realidad que tiene el sistema de información es cercana a la que se quiere reflejar</a:t>
            </a:r>
            <a:r>
              <a:rPr lang="es-ES" altLang="es-MX" sz="3200" i="1">
                <a:latin typeface="+mn-lt"/>
              </a:rPr>
              <a:t>. </a:t>
            </a:r>
          </a:p>
        </p:txBody>
      </p:sp>
    </p:spTree>
    <p:extLst>
      <p:ext uri="{BB962C8B-B14F-4D97-AF65-F5344CB8AC3E}">
        <p14:creationId xmlns:p14="http://schemas.microsoft.com/office/powerpoint/2010/main" val="147300807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3"/>
          <p:cNvSpPr>
            <a:spLocks noChangeArrowheads="1"/>
          </p:cNvSpPr>
          <p:nvPr/>
        </p:nvSpPr>
        <p:spPr bwMode="auto">
          <a:xfrm>
            <a:off x="152400" y="85771"/>
            <a:ext cx="85725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Datos, procesos y estructuras conforman la imagen de la realidad con independencia relativa</a:t>
            </a:r>
          </a:p>
        </p:txBody>
      </p:sp>
      <p:grpSp>
        <p:nvGrpSpPr>
          <p:cNvPr id="7" name="Grupo 6"/>
          <p:cNvGrpSpPr/>
          <p:nvPr/>
        </p:nvGrpSpPr>
        <p:grpSpPr>
          <a:xfrm>
            <a:off x="2114855" y="3373248"/>
            <a:ext cx="5158634" cy="1419675"/>
            <a:chOff x="2076755" y="3588078"/>
            <a:chExt cx="5158634" cy="1419675"/>
          </a:xfrm>
        </p:grpSpPr>
        <p:grpSp>
          <p:nvGrpSpPr>
            <p:cNvPr id="5" name="Grupo 4"/>
            <p:cNvGrpSpPr/>
            <p:nvPr/>
          </p:nvGrpSpPr>
          <p:grpSpPr>
            <a:xfrm>
              <a:off x="2351184" y="3797629"/>
              <a:ext cx="4435500" cy="1016636"/>
              <a:chOff x="2351184" y="3797629"/>
              <a:chExt cx="4435500" cy="1016636"/>
            </a:xfrm>
          </p:grpSpPr>
          <p:sp>
            <p:nvSpPr>
              <p:cNvPr id="46102" name="Rectangle 17"/>
              <p:cNvSpPr>
                <a:spLocks noChangeArrowheads="1"/>
              </p:cNvSpPr>
              <p:nvPr/>
            </p:nvSpPr>
            <p:spPr bwMode="auto">
              <a:xfrm>
                <a:off x="3056140" y="3797629"/>
                <a:ext cx="2007556" cy="328088"/>
              </a:xfrm>
              <a:prstGeom prst="rect">
                <a:avLst/>
              </a:prstGeom>
              <a:no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Procesos</a:t>
                </a:r>
              </a:p>
            </p:txBody>
          </p:sp>
          <p:sp>
            <p:nvSpPr>
              <p:cNvPr id="46103" name="Rectangle 16"/>
              <p:cNvSpPr>
                <a:spLocks noChangeArrowheads="1"/>
              </p:cNvSpPr>
              <p:nvPr/>
            </p:nvSpPr>
            <p:spPr bwMode="auto">
              <a:xfrm>
                <a:off x="4468209" y="4216484"/>
                <a:ext cx="2318475" cy="597781"/>
              </a:xfrm>
              <a:prstGeom prst="rect">
                <a:avLst/>
              </a:prstGeom>
              <a:no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Estructura Del Sistema</a:t>
                </a:r>
              </a:p>
            </p:txBody>
          </p:sp>
          <p:sp>
            <p:nvSpPr>
              <p:cNvPr id="46104" name="Rectangle 15"/>
              <p:cNvSpPr>
                <a:spLocks noChangeArrowheads="1"/>
              </p:cNvSpPr>
              <p:nvPr/>
            </p:nvSpPr>
            <p:spPr bwMode="auto">
              <a:xfrm>
                <a:off x="2351184" y="4311800"/>
                <a:ext cx="2007556" cy="333305"/>
              </a:xfrm>
              <a:prstGeom prst="rect">
                <a:avLst/>
              </a:prstGeom>
              <a:no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Datos</a:t>
                </a:r>
              </a:p>
            </p:txBody>
          </p:sp>
        </p:grpSp>
        <p:sp>
          <p:nvSpPr>
            <p:cNvPr id="4" name="Elipse 3"/>
            <p:cNvSpPr/>
            <p:nvPr/>
          </p:nvSpPr>
          <p:spPr>
            <a:xfrm>
              <a:off x="2076755" y="3588078"/>
              <a:ext cx="5158634" cy="1419675"/>
            </a:xfrm>
            <a:prstGeom prst="ellipse">
              <a:avLst/>
            </a:prstGeom>
            <a:noFill/>
            <a:ln>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9" name="Rectángulo 8"/>
          <p:cNvSpPr/>
          <p:nvPr/>
        </p:nvSpPr>
        <p:spPr>
          <a:xfrm>
            <a:off x="4024398" y="6391116"/>
            <a:ext cx="5065812" cy="369332"/>
          </a:xfrm>
          <a:prstGeom prst="rect">
            <a:avLst/>
          </a:prstGeom>
        </p:spPr>
        <p:txBody>
          <a:bodyPr wrap="square">
            <a:spAutoFit/>
          </a:bodyPr>
          <a:lstStyle/>
          <a:p>
            <a:pPr lvl="0" algn="ctr" defTabSz="914400" fontAlgn="base">
              <a:spcBef>
                <a:spcPct val="0"/>
              </a:spcBef>
              <a:spcAft>
                <a:spcPct val="0"/>
              </a:spcAft>
              <a:defRPr/>
            </a:pPr>
            <a:r>
              <a:rPr lang="es-ES_tradnl" altLang="es-MX">
                <a:solidFill>
                  <a:prstClr val="black"/>
                </a:solidFill>
                <a:latin typeface="Times New Roman" panose="02020603050405020304" pitchFamily="18" charset="0"/>
                <a:cs typeface="Times New Roman" panose="02020603050405020304" pitchFamily="18" charset="0"/>
              </a:rPr>
              <a:t>Arquitectura General de un Sistema Evolutivo   </a:t>
            </a:r>
            <a:r>
              <a:rPr lang="es-ES_tradnl" altLang="es-MX" sz="1400">
                <a:solidFill>
                  <a:prstClr val="black"/>
                </a:solidFill>
                <a:latin typeface="Times New Roman" panose="02020603050405020304" pitchFamily="18" charset="0"/>
                <a:cs typeface="Times New Roman" panose="02020603050405020304" pitchFamily="18" charset="0"/>
              </a:rPr>
              <a:t>1983</a:t>
            </a:r>
          </a:p>
        </p:txBody>
      </p:sp>
      <p:sp>
        <p:nvSpPr>
          <p:cNvPr id="34" name="Text Box 37"/>
          <p:cNvSpPr txBox="1">
            <a:spLocks noChangeArrowheads="1"/>
          </p:cNvSpPr>
          <p:nvPr/>
        </p:nvSpPr>
        <p:spPr bwMode="auto">
          <a:xfrm>
            <a:off x="795058" y="3473569"/>
            <a:ext cx="1416467" cy="1508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 Imagen de la Realidad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_....................</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____________</a:t>
            </a:r>
          </a:p>
        </p:txBody>
      </p:sp>
    </p:spTree>
    <p:extLst>
      <p:ext uri="{BB962C8B-B14F-4D97-AF65-F5344CB8AC3E}">
        <p14:creationId xmlns:p14="http://schemas.microsoft.com/office/powerpoint/2010/main" val="184331789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3"/>
          <p:cNvSpPr>
            <a:spLocks noChangeArrowheads="1"/>
          </p:cNvSpPr>
          <p:nvPr/>
        </p:nvSpPr>
        <p:spPr bwMode="auto">
          <a:xfrm>
            <a:off x="152400" y="85771"/>
            <a:ext cx="85725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s-MX" altLang="es-MX" sz="3200">
                <a:solidFill>
                  <a:prstClr val="black"/>
                </a:solidFill>
                <a:latin typeface="Times New Roman" panose="02020603050405020304" pitchFamily="18" charset="0"/>
                <a:cs typeface="Times New Roman" panose="02020603050405020304" pitchFamily="18" charset="0"/>
              </a:rPr>
              <a:t>A partir de ejemplos de la realidad el sistema logra que cambie la imagen de la realidad (mecanismo inductivo)</a:t>
            </a:r>
            <a:endParaRPr kumimoji="0" lang="es-MX" altLang="es-MX" sz="3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6" name="Grupo 5"/>
          <p:cNvGrpSpPr/>
          <p:nvPr/>
        </p:nvGrpSpPr>
        <p:grpSpPr>
          <a:xfrm>
            <a:off x="556641" y="1461570"/>
            <a:ext cx="8168259" cy="4713711"/>
            <a:chOff x="518541" y="1676400"/>
            <a:chExt cx="8168259" cy="4713711"/>
          </a:xfrm>
        </p:grpSpPr>
        <p:sp>
          <p:nvSpPr>
            <p:cNvPr id="46091" name="Rectangle 13"/>
            <p:cNvSpPr>
              <a:spLocks noChangeArrowheads="1"/>
            </p:cNvSpPr>
            <p:nvPr/>
          </p:nvSpPr>
          <p:spPr bwMode="auto">
            <a:xfrm>
              <a:off x="3037751" y="2595108"/>
              <a:ext cx="3128162" cy="676166"/>
            </a:xfrm>
            <a:prstGeom prst="rect">
              <a:avLst/>
            </a:prstGeom>
            <a:noFill/>
            <a:ln w="9525">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Mecanismo Inductivo</a:t>
              </a:r>
            </a:p>
          </p:txBody>
        </p:sp>
        <p:sp>
          <p:nvSpPr>
            <p:cNvPr id="46092" name="Rectangle 12"/>
            <p:cNvSpPr>
              <a:spLocks noChangeArrowheads="1"/>
            </p:cNvSpPr>
            <p:nvPr/>
          </p:nvSpPr>
          <p:spPr bwMode="auto">
            <a:xfrm>
              <a:off x="3921214" y="1676400"/>
              <a:ext cx="1860804" cy="637081"/>
            </a:xfrm>
            <a:prstGeom prst="rect">
              <a:avLst/>
            </a:prstGeom>
            <a:no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Ejemplos de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la realidad</a:t>
              </a:r>
            </a:p>
          </p:txBody>
        </p:sp>
        <p:sp>
          <p:nvSpPr>
            <p:cNvPr id="46093" name="Line 11"/>
            <p:cNvSpPr>
              <a:spLocks noChangeShapeType="1"/>
            </p:cNvSpPr>
            <p:nvPr/>
          </p:nvSpPr>
          <p:spPr bwMode="auto">
            <a:xfrm flipH="1">
              <a:off x="4621111" y="2189279"/>
              <a:ext cx="11735" cy="284016"/>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94" name="Line 10"/>
            <p:cNvSpPr>
              <a:spLocks noChangeShapeType="1"/>
            </p:cNvSpPr>
            <p:nvPr/>
          </p:nvSpPr>
          <p:spPr bwMode="auto">
            <a:xfrm>
              <a:off x="4565790" y="3337284"/>
              <a:ext cx="11735" cy="250794"/>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95" name="Line 9"/>
            <p:cNvSpPr>
              <a:spLocks noChangeShapeType="1"/>
            </p:cNvSpPr>
            <p:nvPr/>
          </p:nvSpPr>
          <p:spPr bwMode="auto">
            <a:xfrm flipH="1">
              <a:off x="4373842" y="5010328"/>
              <a:ext cx="18440" cy="161116"/>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96" name="Rectangle 8"/>
            <p:cNvSpPr>
              <a:spLocks noChangeArrowheads="1"/>
            </p:cNvSpPr>
            <p:nvPr/>
          </p:nvSpPr>
          <p:spPr bwMode="auto">
            <a:xfrm>
              <a:off x="3071279" y="5242448"/>
              <a:ext cx="3128162" cy="777352"/>
            </a:xfrm>
            <a:prstGeom prst="rect">
              <a:avLst/>
            </a:prstGeom>
            <a:noFill/>
            <a:ln w="9525">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Mecanismo Deductivo</a:t>
              </a:r>
            </a:p>
          </p:txBody>
        </p:sp>
        <p:sp>
          <p:nvSpPr>
            <p:cNvPr id="46097" name="Line 7"/>
            <p:cNvSpPr>
              <a:spLocks noChangeShapeType="1"/>
            </p:cNvSpPr>
            <p:nvPr/>
          </p:nvSpPr>
          <p:spPr bwMode="auto">
            <a:xfrm>
              <a:off x="6335649" y="5563594"/>
              <a:ext cx="732168" cy="629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98" name="Line 6"/>
            <p:cNvSpPr>
              <a:spLocks noChangeShapeType="1"/>
            </p:cNvSpPr>
            <p:nvPr/>
          </p:nvSpPr>
          <p:spPr bwMode="auto">
            <a:xfrm flipH="1">
              <a:off x="2351183" y="5630856"/>
              <a:ext cx="541170" cy="89727"/>
            </a:xfrm>
            <a:prstGeom prst="line">
              <a:avLst/>
            </a:prstGeom>
            <a:noFill/>
            <a:ln w="28575">
              <a:solidFill>
                <a:srgbClr val="000000"/>
              </a:solidFill>
              <a:round/>
              <a:headEnd type="arrow" w="sm" len="sm"/>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99" name="Rectangle 5"/>
            <p:cNvSpPr>
              <a:spLocks noChangeArrowheads="1"/>
            </p:cNvSpPr>
            <p:nvPr/>
          </p:nvSpPr>
          <p:spPr bwMode="auto">
            <a:xfrm>
              <a:off x="518541" y="5242448"/>
              <a:ext cx="1558214" cy="1147663"/>
            </a:xfrm>
            <a:prstGeom prst="rect">
              <a:avLst/>
            </a:prstGeom>
            <a:no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Problemas</a:t>
              </a:r>
            </a:p>
            <a:p>
              <a:pPr marL="0" marR="0" lvl="0" indent="0" algn="ctr" defTabSz="914400" rtl="0" eaLnBrk="1" fontAlgn="base" latinLnBrk="0" hangingPunct="1">
                <a:lnSpc>
                  <a:spcPct val="100000"/>
                </a:lnSpc>
                <a:spcBef>
                  <a:spcPct val="0"/>
                </a:spcBef>
                <a:spcAft>
                  <a:spcPct val="0"/>
                </a:spcAft>
                <a:buClrTx/>
                <a:buSzTx/>
                <a:buFontTx/>
                <a:buNone/>
                <a:tabLst/>
                <a:defRPr/>
              </a:pPr>
              <a:r>
                <a:rPr lang="es-MX" altLang="es-MX" sz="2200">
                  <a:solidFill>
                    <a:prstClr val="black"/>
                  </a:solidFill>
                  <a:latin typeface="Times New Roman" panose="02020603050405020304" pitchFamily="18" charset="0"/>
                  <a:cs typeface="Times New Roman" panose="02020603050405020304" pitchFamily="18" charset="0"/>
                </a:rPr>
                <a:t>o cambios en la </a:t>
              </a: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realidad</a:t>
              </a:r>
            </a:p>
          </p:txBody>
        </p:sp>
        <p:sp>
          <p:nvSpPr>
            <p:cNvPr id="46100" name="Rectangle 4"/>
            <p:cNvSpPr>
              <a:spLocks noChangeArrowheads="1"/>
            </p:cNvSpPr>
            <p:nvPr/>
          </p:nvSpPr>
          <p:spPr bwMode="auto">
            <a:xfrm>
              <a:off x="7138645" y="5429403"/>
              <a:ext cx="1548155" cy="291181"/>
            </a:xfrm>
            <a:prstGeom prst="rect">
              <a:avLst/>
            </a:prstGeom>
            <a:no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Soluciones</a:t>
              </a:r>
            </a:p>
          </p:txBody>
        </p:sp>
      </p:grpSp>
      <p:grpSp>
        <p:nvGrpSpPr>
          <p:cNvPr id="7" name="Grupo 6"/>
          <p:cNvGrpSpPr/>
          <p:nvPr/>
        </p:nvGrpSpPr>
        <p:grpSpPr>
          <a:xfrm>
            <a:off x="2114855" y="3373248"/>
            <a:ext cx="5158634" cy="1419675"/>
            <a:chOff x="2076755" y="3588078"/>
            <a:chExt cx="5158634" cy="1419675"/>
          </a:xfrm>
        </p:grpSpPr>
        <p:grpSp>
          <p:nvGrpSpPr>
            <p:cNvPr id="5" name="Grupo 4"/>
            <p:cNvGrpSpPr/>
            <p:nvPr/>
          </p:nvGrpSpPr>
          <p:grpSpPr>
            <a:xfrm>
              <a:off x="2351184" y="3797629"/>
              <a:ext cx="4435500" cy="1016636"/>
              <a:chOff x="2351184" y="3797629"/>
              <a:chExt cx="4435500" cy="1016636"/>
            </a:xfrm>
          </p:grpSpPr>
          <p:sp>
            <p:nvSpPr>
              <p:cNvPr id="46102" name="Rectangle 17"/>
              <p:cNvSpPr>
                <a:spLocks noChangeArrowheads="1"/>
              </p:cNvSpPr>
              <p:nvPr/>
            </p:nvSpPr>
            <p:spPr bwMode="auto">
              <a:xfrm>
                <a:off x="3056140" y="3797629"/>
                <a:ext cx="2007556" cy="328088"/>
              </a:xfrm>
              <a:prstGeom prst="rect">
                <a:avLst/>
              </a:prstGeom>
              <a:no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Procesos</a:t>
                </a:r>
              </a:p>
            </p:txBody>
          </p:sp>
          <p:sp>
            <p:nvSpPr>
              <p:cNvPr id="46103" name="Rectangle 16"/>
              <p:cNvSpPr>
                <a:spLocks noChangeArrowheads="1"/>
              </p:cNvSpPr>
              <p:nvPr/>
            </p:nvSpPr>
            <p:spPr bwMode="auto">
              <a:xfrm>
                <a:off x="4468209" y="4216484"/>
                <a:ext cx="2318475" cy="597781"/>
              </a:xfrm>
              <a:prstGeom prst="rect">
                <a:avLst/>
              </a:prstGeom>
              <a:no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Estructura Del Sistema</a:t>
                </a:r>
              </a:p>
            </p:txBody>
          </p:sp>
          <p:sp>
            <p:nvSpPr>
              <p:cNvPr id="46104" name="Rectangle 15"/>
              <p:cNvSpPr>
                <a:spLocks noChangeArrowheads="1"/>
              </p:cNvSpPr>
              <p:nvPr/>
            </p:nvSpPr>
            <p:spPr bwMode="auto">
              <a:xfrm>
                <a:off x="2351184" y="4311800"/>
                <a:ext cx="2007556" cy="333305"/>
              </a:xfrm>
              <a:prstGeom prst="rect">
                <a:avLst/>
              </a:prstGeom>
              <a:no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Datos</a:t>
                </a:r>
              </a:p>
            </p:txBody>
          </p:sp>
        </p:grpSp>
        <p:sp>
          <p:nvSpPr>
            <p:cNvPr id="4" name="Elipse 3"/>
            <p:cNvSpPr/>
            <p:nvPr/>
          </p:nvSpPr>
          <p:spPr>
            <a:xfrm>
              <a:off x="2076755" y="3588078"/>
              <a:ext cx="5158634" cy="1419675"/>
            </a:xfrm>
            <a:prstGeom prst="ellipse">
              <a:avLst/>
            </a:prstGeom>
            <a:noFill/>
            <a:ln>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9" name="Rectángulo 8"/>
          <p:cNvSpPr/>
          <p:nvPr/>
        </p:nvSpPr>
        <p:spPr>
          <a:xfrm>
            <a:off x="4024398" y="6391116"/>
            <a:ext cx="5065812" cy="369332"/>
          </a:xfrm>
          <a:prstGeom prst="rect">
            <a:avLst/>
          </a:prstGeom>
        </p:spPr>
        <p:txBody>
          <a:bodyPr wrap="square">
            <a:spAutoFit/>
          </a:bodyPr>
          <a:lstStyle/>
          <a:p>
            <a:pPr lvl="0" algn="ctr" defTabSz="914400" fontAlgn="base">
              <a:spcBef>
                <a:spcPct val="0"/>
              </a:spcBef>
              <a:spcAft>
                <a:spcPct val="0"/>
              </a:spcAft>
              <a:defRPr/>
            </a:pPr>
            <a:r>
              <a:rPr lang="es-ES_tradnl" altLang="es-MX">
                <a:solidFill>
                  <a:prstClr val="black"/>
                </a:solidFill>
                <a:latin typeface="Times New Roman" panose="02020603050405020304" pitchFamily="18" charset="0"/>
                <a:cs typeface="Times New Roman" panose="02020603050405020304" pitchFamily="18" charset="0"/>
              </a:rPr>
              <a:t>Arquitectura General de un Sistema Evolutivo   </a:t>
            </a:r>
            <a:r>
              <a:rPr lang="es-ES_tradnl" altLang="es-MX" sz="1400">
                <a:solidFill>
                  <a:prstClr val="black"/>
                </a:solidFill>
                <a:latin typeface="Times New Roman" panose="02020603050405020304" pitchFamily="18" charset="0"/>
                <a:cs typeface="Times New Roman" panose="02020603050405020304" pitchFamily="18" charset="0"/>
              </a:rPr>
              <a:t>1983</a:t>
            </a:r>
          </a:p>
        </p:txBody>
      </p:sp>
      <p:sp>
        <p:nvSpPr>
          <p:cNvPr id="34" name="Text Box 37"/>
          <p:cNvSpPr txBox="1">
            <a:spLocks noChangeArrowheads="1"/>
          </p:cNvSpPr>
          <p:nvPr/>
        </p:nvSpPr>
        <p:spPr bwMode="auto">
          <a:xfrm>
            <a:off x="835602" y="3167401"/>
            <a:ext cx="1416467" cy="1741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 Imagen de la Realidad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_....................</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377827654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3"/>
          <p:cNvSpPr>
            <a:spLocks noChangeArrowheads="1"/>
          </p:cNvSpPr>
          <p:nvPr/>
        </p:nvSpPr>
        <p:spPr bwMode="auto">
          <a:xfrm>
            <a:off x="152400" y="85771"/>
            <a:ext cx="85725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Entonces para contar con un    </a:t>
            </a:r>
            <a:r>
              <a:rPr kumimoji="0" lang="es-MX" altLang="es-MX" sz="2400" b="1"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Sistema Evolutivo</a:t>
            </a:r>
            <a:r>
              <a:rPr kumimoji="0" lang="es-MX" altLang="es-MX" sz="24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hace falta  </a:t>
            </a:r>
            <a:r>
              <a:rPr kumimoji="0" lang="es-MX" altLang="es-MX" sz="2800" b="0" i="1" u="none" strike="noStrike" kern="1200" cap="none" spc="0" normalizeH="0" baseline="0">
                <a:ln>
                  <a:noFill/>
                </a:ln>
                <a:solidFill>
                  <a:srgbClr val="FF0000"/>
                </a:solidFill>
                <a:effectLst/>
                <a:uLnTx/>
                <a:uFillTx/>
                <a:latin typeface="Times New Roman" panose="02020603050405020304" pitchFamily="18" charset="0"/>
                <a:ea typeface="+mn-ea"/>
                <a:cs typeface="Times New Roman" panose="02020603050405020304" pitchFamily="18" charset="0"/>
              </a:rPr>
              <a:t>dotar a esta herramienta con la capacidad de actualizar su imagen de la realidad en tiempo real</a:t>
            </a:r>
            <a:endParaRPr kumimoji="0" lang="es-MX" altLang="es-MX" sz="24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6084" name="Rectangle 34"/>
          <p:cNvSpPr>
            <a:spLocks noChangeArrowheads="1"/>
          </p:cNvSpPr>
          <p:nvPr/>
        </p:nvSpPr>
        <p:spPr bwMode="auto">
          <a:xfrm>
            <a:off x="1955800" y="5879463"/>
            <a:ext cx="6769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a:ln>
                  <a:noFill/>
                </a:ln>
                <a:solidFill>
                  <a:srgbClr val="FF0000"/>
                </a:solidFill>
                <a:effectLst/>
                <a:uLnTx/>
                <a:uFillTx/>
                <a:latin typeface="Times New Roman" panose="02020603050405020304" pitchFamily="18" charset="0"/>
                <a:ea typeface="+mn-ea"/>
                <a:cs typeface="Times New Roman" panose="02020603050405020304" pitchFamily="18" charset="0"/>
              </a:rPr>
              <a:t>Retroalimentación para actualizar la imagen de la realidad</a:t>
            </a:r>
          </a:p>
        </p:txBody>
      </p:sp>
      <p:grpSp>
        <p:nvGrpSpPr>
          <p:cNvPr id="8" name="Grupo 7"/>
          <p:cNvGrpSpPr/>
          <p:nvPr/>
        </p:nvGrpSpPr>
        <p:grpSpPr>
          <a:xfrm>
            <a:off x="342900" y="1461570"/>
            <a:ext cx="8382000" cy="4929546"/>
            <a:chOff x="304800" y="1676400"/>
            <a:chExt cx="8382000" cy="4929546"/>
          </a:xfrm>
        </p:grpSpPr>
        <p:sp>
          <p:nvSpPr>
            <p:cNvPr id="46085" name="Line 22"/>
            <p:cNvSpPr>
              <a:spLocks noChangeShapeType="1"/>
            </p:cNvSpPr>
            <p:nvPr/>
          </p:nvSpPr>
          <p:spPr bwMode="auto">
            <a:xfrm>
              <a:off x="8121381" y="2904775"/>
              <a:ext cx="3366" cy="241222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86" name="Line 21"/>
            <p:cNvSpPr>
              <a:spLocks noChangeShapeType="1"/>
            </p:cNvSpPr>
            <p:nvPr/>
          </p:nvSpPr>
          <p:spPr bwMode="auto">
            <a:xfrm flipH="1">
              <a:off x="6325839" y="5339807"/>
              <a:ext cx="1797225" cy="869"/>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87" name="Line 20"/>
            <p:cNvSpPr>
              <a:spLocks noChangeShapeType="1"/>
            </p:cNvSpPr>
            <p:nvPr/>
          </p:nvSpPr>
          <p:spPr bwMode="auto">
            <a:xfrm flipH="1">
              <a:off x="6347715" y="2861339"/>
              <a:ext cx="1775348" cy="14551"/>
            </a:xfrm>
            <a:prstGeom prst="line">
              <a:avLst/>
            </a:prstGeom>
            <a:noFill/>
            <a:ln w="12700">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88" name="Rectangle 19"/>
            <p:cNvSpPr>
              <a:spLocks noChangeArrowheads="1"/>
            </p:cNvSpPr>
            <p:nvPr/>
          </p:nvSpPr>
          <p:spPr bwMode="auto">
            <a:xfrm>
              <a:off x="6193769" y="1898324"/>
              <a:ext cx="2019354" cy="1706342"/>
            </a:xfrm>
            <a:prstGeom prst="rect">
              <a:avLst/>
            </a:prstGeom>
            <a:no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Problemas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NO resueltos o cambios en la realidad no reconocidos</a:t>
              </a:r>
            </a:p>
          </p:txBody>
        </p:sp>
        <p:grpSp>
          <p:nvGrpSpPr>
            <p:cNvPr id="6" name="Grupo 5"/>
            <p:cNvGrpSpPr/>
            <p:nvPr/>
          </p:nvGrpSpPr>
          <p:grpSpPr>
            <a:xfrm>
              <a:off x="304800" y="1676400"/>
              <a:ext cx="8382000" cy="4929546"/>
              <a:chOff x="304800" y="1676400"/>
              <a:chExt cx="8382000" cy="4929546"/>
            </a:xfrm>
          </p:grpSpPr>
          <p:sp>
            <p:nvSpPr>
              <p:cNvPr id="46091" name="Rectangle 13"/>
              <p:cNvSpPr>
                <a:spLocks noChangeArrowheads="1"/>
              </p:cNvSpPr>
              <p:nvPr/>
            </p:nvSpPr>
            <p:spPr bwMode="auto">
              <a:xfrm>
                <a:off x="3037751" y="2595108"/>
                <a:ext cx="3128162" cy="676166"/>
              </a:xfrm>
              <a:prstGeom prst="rect">
                <a:avLst/>
              </a:prstGeom>
              <a:noFill/>
              <a:ln w="9525">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Mecanismo Inductivo</a:t>
                </a:r>
              </a:p>
            </p:txBody>
          </p:sp>
          <p:sp>
            <p:nvSpPr>
              <p:cNvPr id="46092" name="Rectangle 12"/>
              <p:cNvSpPr>
                <a:spLocks noChangeArrowheads="1"/>
              </p:cNvSpPr>
              <p:nvPr/>
            </p:nvSpPr>
            <p:spPr bwMode="auto">
              <a:xfrm>
                <a:off x="3921214" y="1676400"/>
                <a:ext cx="1860804" cy="637081"/>
              </a:xfrm>
              <a:prstGeom prst="rect">
                <a:avLst/>
              </a:prstGeom>
              <a:no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Ejemplos de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la realidad</a:t>
                </a:r>
              </a:p>
            </p:txBody>
          </p:sp>
          <p:sp>
            <p:nvSpPr>
              <p:cNvPr id="46093" name="Line 11"/>
              <p:cNvSpPr>
                <a:spLocks noChangeShapeType="1"/>
              </p:cNvSpPr>
              <p:nvPr/>
            </p:nvSpPr>
            <p:spPr bwMode="auto">
              <a:xfrm flipH="1">
                <a:off x="4621111" y="2189279"/>
                <a:ext cx="11735" cy="284016"/>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94" name="Line 10"/>
              <p:cNvSpPr>
                <a:spLocks noChangeShapeType="1"/>
              </p:cNvSpPr>
              <p:nvPr/>
            </p:nvSpPr>
            <p:spPr bwMode="auto">
              <a:xfrm>
                <a:off x="4565790" y="3337284"/>
                <a:ext cx="11735" cy="250794"/>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95" name="Line 9"/>
              <p:cNvSpPr>
                <a:spLocks noChangeShapeType="1"/>
              </p:cNvSpPr>
              <p:nvPr/>
            </p:nvSpPr>
            <p:spPr bwMode="auto">
              <a:xfrm flipH="1">
                <a:off x="4373842" y="5010328"/>
                <a:ext cx="18440" cy="161116"/>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96" name="Rectangle 8"/>
              <p:cNvSpPr>
                <a:spLocks noChangeArrowheads="1"/>
              </p:cNvSpPr>
              <p:nvPr/>
            </p:nvSpPr>
            <p:spPr bwMode="auto">
              <a:xfrm>
                <a:off x="3071279" y="5242448"/>
                <a:ext cx="3128162" cy="777352"/>
              </a:xfrm>
              <a:prstGeom prst="rect">
                <a:avLst/>
              </a:prstGeom>
              <a:noFill/>
              <a:ln w="9525">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Mecanismo Deductivo</a:t>
                </a:r>
              </a:p>
            </p:txBody>
          </p:sp>
          <p:sp>
            <p:nvSpPr>
              <p:cNvPr id="46097" name="Line 7"/>
              <p:cNvSpPr>
                <a:spLocks noChangeShapeType="1"/>
              </p:cNvSpPr>
              <p:nvPr/>
            </p:nvSpPr>
            <p:spPr bwMode="auto">
              <a:xfrm>
                <a:off x="6335649" y="5563594"/>
                <a:ext cx="732168" cy="6297"/>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98" name="Line 6"/>
              <p:cNvSpPr>
                <a:spLocks noChangeShapeType="1"/>
              </p:cNvSpPr>
              <p:nvPr/>
            </p:nvSpPr>
            <p:spPr bwMode="auto">
              <a:xfrm flipH="1">
                <a:off x="2076755" y="5610062"/>
                <a:ext cx="750608" cy="6297"/>
              </a:xfrm>
              <a:prstGeom prst="line">
                <a:avLst/>
              </a:prstGeom>
              <a:noFill/>
              <a:ln w="9525">
                <a:solidFill>
                  <a:srgbClr val="000000"/>
                </a:solidFill>
                <a:round/>
                <a:headEnd type="triangle" w="sm" len="sm"/>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a:ln>
                    <a:noFill/>
                  </a:ln>
                  <a:solidFill>
                    <a:prstClr val="black"/>
                  </a:solidFill>
                  <a:effectLst/>
                  <a:uLnTx/>
                  <a:uFillTx/>
                  <a:latin typeface="Calibri" panose="020F0502020204030204" pitchFamily="34" charset="0"/>
                  <a:ea typeface="+mn-ea"/>
                  <a:cs typeface="+mn-cs"/>
                </a:endParaRPr>
              </a:p>
            </p:txBody>
          </p:sp>
          <p:sp>
            <p:nvSpPr>
              <p:cNvPr id="46099" name="Rectangle 5"/>
              <p:cNvSpPr>
                <a:spLocks noChangeArrowheads="1"/>
              </p:cNvSpPr>
              <p:nvPr/>
            </p:nvSpPr>
            <p:spPr bwMode="auto">
              <a:xfrm>
                <a:off x="304800" y="5458283"/>
                <a:ext cx="1558214" cy="1147663"/>
              </a:xfrm>
              <a:prstGeom prst="rect">
                <a:avLst/>
              </a:prstGeom>
              <a:no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Problemas</a:t>
                </a:r>
              </a:p>
              <a:p>
                <a:pPr marL="0" marR="0" lvl="0" indent="0" algn="ctr" defTabSz="914400" rtl="0" eaLnBrk="1" fontAlgn="base" latinLnBrk="0" hangingPunct="1">
                  <a:lnSpc>
                    <a:spcPct val="100000"/>
                  </a:lnSpc>
                  <a:spcBef>
                    <a:spcPct val="0"/>
                  </a:spcBef>
                  <a:spcAft>
                    <a:spcPct val="0"/>
                  </a:spcAft>
                  <a:buClrTx/>
                  <a:buSzTx/>
                  <a:buFontTx/>
                  <a:buNone/>
                  <a:tabLst/>
                  <a:defRPr/>
                </a:pPr>
                <a:r>
                  <a:rPr lang="es-MX" altLang="es-MX" sz="2200">
                    <a:solidFill>
                      <a:prstClr val="black"/>
                    </a:solidFill>
                    <a:latin typeface="Times New Roman" panose="02020603050405020304" pitchFamily="18" charset="0"/>
                    <a:cs typeface="Times New Roman" panose="02020603050405020304" pitchFamily="18" charset="0"/>
                  </a:rPr>
                  <a:t>Cambios en la realidad</a:t>
                </a:r>
                <a:endPar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6100" name="Rectangle 4"/>
              <p:cNvSpPr>
                <a:spLocks noChangeArrowheads="1"/>
              </p:cNvSpPr>
              <p:nvPr/>
            </p:nvSpPr>
            <p:spPr bwMode="auto">
              <a:xfrm>
                <a:off x="7138645" y="5429403"/>
                <a:ext cx="1548155" cy="291181"/>
              </a:xfrm>
              <a:prstGeom prst="rect">
                <a:avLst/>
              </a:prstGeom>
              <a:no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Soluciones</a:t>
                </a:r>
              </a:p>
            </p:txBody>
          </p:sp>
        </p:grpSp>
        <p:grpSp>
          <p:nvGrpSpPr>
            <p:cNvPr id="7" name="Grupo 6"/>
            <p:cNvGrpSpPr/>
            <p:nvPr/>
          </p:nvGrpSpPr>
          <p:grpSpPr>
            <a:xfrm>
              <a:off x="2076755" y="3588078"/>
              <a:ext cx="5158634" cy="1419675"/>
              <a:chOff x="2076755" y="3588078"/>
              <a:chExt cx="5158634" cy="1419675"/>
            </a:xfrm>
          </p:grpSpPr>
          <p:grpSp>
            <p:nvGrpSpPr>
              <p:cNvPr id="5" name="Grupo 4"/>
              <p:cNvGrpSpPr/>
              <p:nvPr/>
            </p:nvGrpSpPr>
            <p:grpSpPr>
              <a:xfrm>
                <a:off x="2351184" y="3797629"/>
                <a:ext cx="4435500" cy="1016636"/>
                <a:chOff x="2351184" y="3797629"/>
                <a:chExt cx="4435500" cy="1016636"/>
              </a:xfrm>
            </p:grpSpPr>
            <p:sp>
              <p:nvSpPr>
                <p:cNvPr id="46102" name="Rectangle 17"/>
                <p:cNvSpPr>
                  <a:spLocks noChangeArrowheads="1"/>
                </p:cNvSpPr>
                <p:nvPr/>
              </p:nvSpPr>
              <p:spPr bwMode="auto">
                <a:xfrm>
                  <a:off x="3056140" y="3797629"/>
                  <a:ext cx="2007556" cy="328088"/>
                </a:xfrm>
                <a:prstGeom prst="rect">
                  <a:avLst/>
                </a:prstGeom>
                <a:no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Procesos</a:t>
                  </a:r>
                </a:p>
              </p:txBody>
            </p:sp>
            <p:sp>
              <p:nvSpPr>
                <p:cNvPr id="46103" name="Rectangle 16"/>
                <p:cNvSpPr>
                  <a:spLocks noChangeArrowheads="1"/>
                </p:cNvSpPr>
                <p:nvPr/>
              </p:nvSpPr>
              <p:spPr bwMode="auto">
                <a:xfrm>
                  <a:off x="4468209" y="4216484"/>
                  <a:ext cx="2318475" cy="597781"/>
                </a:xfrm>
                <a:prstGeom prst="rect">
                  <a:avLst/>
                </a:prstGeom>
                <a:no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Estructura Del Sistema</a:t>
                  </a:r>
                </a:p>
              </p:txBody>
            </p:sp>
            <p:sp>
              <p:nvSpPr>
                <p:cNvPr id="46104" name="Rectangle 15"/>
                <p:cNvSpPr>
                  <a:spLocks noChangeArrowheads="1"/>
                </p:cNvSpPr>
                <p:nvPr/>
              </p:nvSpPr>
              <p:spPr bwMode="auto">
                <a:xfrm>
                  <a:off x="2351184" y="4311800"/>
                  <a:ext cx="2007556" cy="333305"/>
                </a:xfrm>
                <a:prstGeom prst="rect">
                  <a:avLst/>
                </a:prstGeom>
                <a:no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Datos</a:t>
                  </a:r>
                </a:p>
              </p:txBody>
            </p:sp>
          </p:grpSp>
          <p:sp>
            <p:nvSpPr>
              <p:cNvPr id="4" name="Elipse 3"/>
              <p:cNvSpPr/>
              <p:nvPr/>
            </p:nvSpPr>
            <p:spPr>
              <a:xfrm>
                <a:off x="2076755" y="3588078"/>
                <a:ext cx="5158634" cy="1419675"/>
              </a:xfrm>
              <a:prstGeom prst="ellipse">
                <a:avLst/>
              </a:prstGeom>
              <a:noFill/>
              <a:ln>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sp>
        <p:nvSpPr>
          <p:cNvPr id="9" name="Rectángulo 8"/>
          <p:cNvSpPr/>
          <p:nvPr/>
        </p:nvSpPr>
        <p:spPr>
          <a:xfrm>
            <a:off x="4024398" y="6391116"/>
            <a:ext cx="5065812" cy="369332"/>
          </a:xfrm>
          <a:prstGeom prst="rect">
            <a:avLst/>
          </a:prstGeom>
        </p:spPr>
        <p:txBody>
          <a:bodyPr wrap="square">
            <a:spAutoFit/>
          </a:bodyPr>
          <a:lstStyle/>
          <a:p>
            <a:pPr lvl="0" algn="ctr" defTabSz="914400" fontAlgn="base">
              <a:spcBef>
                <a:spcPct val="0"/>
              </a:spcBef>
              <a:spcAft>
                <a:spcPct val="0"/>
              </a:spcAft>
              <a:defRPr/>
            </a:pPr>
            <a:r>
              <a:rPr lang="es-ES_tradnl" altLang="es-MX">
                <a:solidFill>
                  <a:prstClr val="black"/>
                </a:solidFill>
                <a:latin typeface="Times New Roman" panose="02020603050405020304" pitchFamily="18" charset="0"/>
                <a:cs typeface="Times New Roman" panose="02020603050405020304" pitchFamily="18" charset="0"/>
              </a:rPr>
              <a:t>Arquitectura General de un Sistema Evolutivo   </a:t>
            </a:r>
            <a:r>
              <a:rPr lang="es-ES_tradnl" altLang="es-MX" sz="1400">
                <a:solidFill>
                  <a:prstClr val="black"/>
                </a:solidFill>
                <a:latin typeface="Times New Roman" panose="02020603050405020304" pitchFamily="18" charset="0"/>
                <a:cs typeface="Times New Roman" panose="02020603050405020304" pitchFamily="18" charset="0"/>
              </a:rPr>
              <a:t>1983</a:t>
            </a:r>
          </a:p>
        </p:txBody>
      </p:sp>
      <p:sp>
        <p:nvSpPr>
          <p:cNvPr id="34" name="Text Box 37"/>
          <p:cNvSpPr txBox="1">
            <a:spLocks noChangeArrowheads="1"/>
          </p:cNvSpPr>
          <p:nvPr/>
        </p:nvSpPr>
        <p:spPr bwMode="auto">
          <a:xfrm>
            <a:off x="795058" y="3473569"/>
            <a:ext cx="1416467" cy="1508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 Imagen de la Realidad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_....................</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000" b="0" i="0" u="none" strike="noStrike" kern="1200" cap="none" spc="0" normalizeH="0" baseline="0">
                <a:ln>
                  <a:noFill/>
                </a:ln>
                <a:solidFill>
                  <a:prstClr val="black"/>
                </a:solidFill>
                <a:effectLst/>
                <a:uLnTx/>
                <a:uFillTx/>
                <a:latin typeface="Times New Roman" panose="02020603050405020304" pitchFamily="18" charset="0"/>
                <a:ea typeface="+mn-ea"/>
                <a:cs typeface="Times New Roman" panose="02020603050405020304" pitchFamily="18" charset="0"/>
              </a:rPr>
              <a:t>____________</a:t>
            </a:r>
          </a:p>
        </p:txBody>
      </p:sp>
      <p:sp>
        <p:nvSpPr>
          <p:cNvPr id="11" name="Rectángulo 10"/>
          <p:cNvSpPr/>
          <p:nvPr/>
        </p:nvSpPr>
        <p:spPr>
          <a:xfrm>
            <a:off x="435565" y="1307665"/>
            <a:ext cx="2290338" cy="1569660"/>
          </a:xfrm>
          <a:prstGeom prst="rect">
            <a:avLst/>
          </a:prstGeom>
        </p:spPr>
        <p:txBody>
          <a:bodyPr wrap="square">
            <a:spAutoFit/>
          </a:bodyPr>
          <a:lstStyle/>
          <a:p>
            <a:r>
              <a:rPr lang="es-MX" altLang="es-MX" sz="2400">
                <a:solidFill>
                  <a:prstClr val="black"/>
                </a:solidFill>
                <a:latin typeface="Times New Roman" panose="02020603050405020304" pitchFamily="18" charset="0"/>
                <a:cs typeface="Times New Roman" panose="02020603050405020304" pitchFamily="18" charset="0"/>
              </a:rPr>
              <a:t>con lo que se tiene la arquitectura de la figura.</a:t>
            </a:r>
            <a:endParaRPr lang="es-MX"/>
          </a:p>
        </p:txBody>
      </p:sp>
    </p:spTree>
    <p:extLst>
      <p:ext uri="{BB962C8B-B14F-4D97-AF65-F5344CB8AC3E}">
        <p14:creationId xmlns:p14="http://schemas.microsoft.com/office/powerpoint/2010/main" val="247922752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10244" y="669472"/>
            <a:ext cx="8833756" cy="4800600"/>
          </a:xfrm>
        </p:spPr>
        <p:txBody>
          <a:bodyPr>
            <a:normAutofit fontScale="90000"/>
          </a:bodyPr>
          <a:lstStyle/>
          <a:p>
            <a:pPr>
              <a:lnSpc>
                <a:spcPct val="107000"/>
              </a:lnSpc>
              <a:spcAft>
                <a:spcPts val="800"/>
              </a:spcAft>
            </a:pPr>
            <a:br>
              <a:rPr lang="es-ES" sz="2800">
                <a:latin typeface="Calibri" panose="020F0502020204030204" pitchFamily="34" charset="0"/>
                <a:ea typeface="Times New Roman" panose="02020603050405020304" pitchFamily="18" charset="0"/>
                <a:cs typeface="Times New Roman" panose="02020603050405020304" pitchFamily="18" charset="0"/>
              </a:rPr>
            </a:br>
            <a:r>
              <a:rPr lang="es-ES" sz="3600">
                <a:latin typeface="Calibri" panose="020F0502020204030204" pitchFamily="34" charset="0"/>
                <a:ea typeface="Times New Roman" panose="02020603050405020304" pitchFamily="18" charset="0"/>
                <a:cs typeface="Times New Roman" panose="02020603050405020304" pitchFamily="18" charset="0"/>
              </a:rPr>
              <a:t>Existen muchos mecanismos de percepción y construcción de la imagen de la realidad,</a:t>
            </a:r>
            <a:br>
              <a:rPr lang="es-ES" sz="3600">
                <a:latin typeface="Calibri" panose="020F0502020204030204" pitchFamily="34" charset="0"/>
                <a:ea typeface="Times New Roman" panose="02020603050405020304" pitchFamily="18" charset="0"/>
                <a:cs typeface="Times New Roman" panose="02020603050405020304" pitchFamily="18" charset="0"/>
              </a:rPr>
            </a:br>
            <a:br>
              <a:rPr lang="es-ES" sz="3600">
                <a:latin typeface="Calibri" panose="020F0502020204030204" pitchFamily="34" charset="0"/>
                <a:ea typeface="Times New Roman" panose="02020603050405020304" pitchFamily="18" charset="0"/>
                <a:cs typeface="Times New Roman" panose="02020603050405020304" pitchFamily="18" charset="0"/>
              </a:rPr>
            </a:br>
            <a:r>
              <a:rPr lang="es-ES" sz="3600">
                <a:latin typeface="Calibri" panose="020F0502020204030204" pitchFamily="34" charset="0"/>
                <a:ea typeface="Times New Roman" panose="02020603050405020304" pitchFamily="18" charset="0"/>
                <a:cs typeface="Times New Roman" panose="02020603050405020304" pitchFamily="18" charset="0"/>
              </a:rPr>
              <a:t>como ejemplo mostraremos </a:t>
            </a:r>
            <a:br>
              <a:rPr lang="es-ES" sz="3600">
                <a:latin typeface="Calibri" panose="020F0502020204030204" pitchFamily="34" charset="0"/>
                <a:ea typeface="Times New Roman" panose="02020603050405020304" pitchFamily="18" charset="0"/>
                <a:cs typeface="Times New Roman" panose="02020603050405020304" pitchFamily="18" charset="0"/>
              </a:rPr>
            </a:br>
            <a:br>
              <a:rPr lang="es-ES" sz="3600">
                <a:latin typeface="Calibri" panose="020F0502020204030204" pitchFamily="34" charset="0"/>
                <a:ea typeface="Times New Roman" panose="02020603050405020304" pitchFamily="18" charset="0"/>
                <a:cs typeface="Times New Roman" panose="02020603050405020304" pitchFamily="18" charset="0"/>
              </a:rPr>
            </a:br>
            <a:r>
              <a:rPr lang="es-ES" sz="3600">
                <a:latin typeface="Calibri" panose="020F0502020204030204" pitchFamily="34" charset="0"/>
                <a:ea typeface="Times New Roman" panose="02020603050405020304" pitchFamily="18" charset="0"/>
                <a:cs typeface="Times New Roman" panose="02020603050405020304" pitchFamily="18" charset="0"/>
              </a:rPr>
              <a:t>las gramática evolutivas (Enfoque Lingüístico)</a:t>
            </a:r>
            <a:br>
              <a:rPr lang="es-MX" altLang="es-MX" sz="3600"/>
            </a:br>
            <a:r>
              <a:rPr lang="es-MX" altLang="es-MX" sz="3600"/>
              <a:t>       y las</a:t>
            </a:r>
            <a:br>
              <a:rPr lang="es-ES" sz="3600">
                <a:latin typeface="Calibri" panose="020F0502020204030204" pitchFamily="34" charset="0"/>
                <a:ea typeface="Times New Roman" panose="02020603050405020304" pitchFamily="18" charset="0"/>
                <a:cs typeface="Times New Roman" panose="02020603050405020304" pitchFamily="18" charset="0"/>
              </a:rPr>
            </a:br>
            <a:r>
              <a:rPr lang="es-ES" sz="3600">
                <a:latin typeface="Calibri" panose="020F0502020204030204" pitchFamily="34" charset="0"/>
                <a:ea typeface="Times New Roman" panose="02020603050405020304" pitchFamily="18" charset="0"/>
                <a:cs typeface="Times New Roman" panose="02020603050405020304" pitchFamily="18" charset="0"/>
              </a:rPr>
              <a:t>Redes Neuronales y matrices evolutivas</a:t>
            </a:r>
            <a:br>
              <a:rPr lang="es-ES" sz="3600">
                <a:latin typeface="Calibri" panose="020F0502020204030204" pitchFamily="34" charset="0"/>
                <a:ea typeface="Times New Roman" panose="02020603050405020304" pitchFamily="18" charset="0"/>
                <a:cs typeface="Times New Roman" panose="02020603050405020304" pitchFamily="18" charset="0"/>
              </a:rPr>
            </a:br>
            <a:br>
              <a:rPr lang="es-ES" sz="1800">
                <a:latin typeface="Calibri" panose="020F0502020204030204" pitchFamily="34" charset="0"/>
                <a:ea typeface="Times New Roman" panose="02020603050405020304" pitchFamily="18" charset="0"/>
                <a:cs typeface="Times New Roman" panose="02020603050405020304" pitchFamily="18" charset="0"/>
              </a:rPr>
            </a:br>
            <a:endParaRPr lang="es-ES" altLang="es-MX" sz="3600"/>
          </a:p>
        </p:txBody>
      </p:sp>
    </p:spTree>
    <p:extLst>
      <p:ext uri="{BB962C8B-B14F-4D97-AF65-F5344CB8AC3E}">
        <p14:creationId xmlns:p14="http://schemas.microsoft.com/office/powerpoint/2010/main" val="122292325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026"/>
          <p:cNvSpPr>
            <a:spLocks noGrp="1" noChangeArrowheads="1"/>
          </p:cNvSpPr>
          <p:nvPr>
            <p:ph type="title"/>
          </p:nvPr>
        </p:nvSpPr>
        <p:spPr>
          <a:xfrm>
            <a:off x="228600" y="381000"/>
            <a:ext cx="8763000" cy="5410200"/>
          </a:xfrm>
        </p:spPr>
        <p:txBody>
          <a:bodyPr/>
          <a:lstStyle/>
          <a:p>
            <a:pPr eaLnBrk="1" hangingPunct="1"/>
            <a:r>
              <a:rPr lang="es-ES" altLang="es-MX" sz="3600" i="1"/>
              <a:t>se partirá de que </a:t>
            </a:r>
            <a:br>
              <a:rPr lang="es-MX" altLang="es-MX" sz="3600" i="1"/>
            </a:br>
            <a:br>
              <a:rPr lang="es-MX" altLang="es-MX" sz="1800" i="1"/>
            </a:br>
            <a:r>
              <a:rPr lang="es-ES" altLang="es-MX" sz="3600" i="1"/>
              <a:t>el </a:t>
            </a:r>
            <a:r>
              <a:rPr lang="es-ES" altLang="es-MX" sz="3600" b="1" i="1"/>
              <a:t>lenguaje de comunicación con el exterior</a:t>
            </a:r>
            <a:br>
              <a:rPr lang="es-MX" altLang="es-MX" sz="3600" i="1"/>
            </a:br>
            <a:r>
              <a:rPr lang="es-ES" altLang="es-MX" sz="3600" i="1"/>
              <a:t> (o sea el lenguaje con el que se plantean los problemas al Sistema Evolutivo y con el cual éste responde a los requerimientos) </a:t>
            </a:r>
            <a:br>
              <a:rPr lang="es-MX" altLang="es-MX" sz="3600" i="1"/>
            </a:br>
            <a:br>
              <a:rPr lang="es-MX" altLang="es-MX" sz="1800" i="1"/>
            </a:br>
            <a:r>
              <a:rPr lang="es-ES" altLang="es-MX" sz="3600" i="1"/>
              <a:t>y </a:t>
            </a:r>
            <a:r>
              <a:rPr lang="es-ES" altLang="es-MX" sz="3600" b="1" i="1"/>
              <a:t>el lenguaje con el que el Sistema Evolutivo construye su imagen de la realidad</a:t>
            </a:r>
            <a:r>
              <a:rPr lang="es-ES" altLang="es-MX" sz="3600" i="1"/>
              <a:t> </a:t>
            </a:r>
            <a:br>
              <a:rPr lang="es-MX" altLang="es-MX" sz="3600" i="1"/>
            </a:br>
            <a:br>
              <a:rPr lang="es-MX" altLang="es-MX" sz="1400" i="1"/>
            </a:br>
            <a:r>
              <a:rPr lang="es-ES" altLang="es-MX" sz="3600" b="1" i="1"/>
              <a:t>son el mismo</a:t>
            </a:r>
            <a:r>
              <a:rPr lang="es-ES" altLang="es-MX" sz="3600" i="1"/>
              <a:t>.</a:t>
            </a:r>
            <a:endParaRPr lang="es-ES" altLang="es-MX" sz="3600"/>
          </a:p>
        </p:txBody>
      </p:sp>
    </p:spTree>
    <p:extLst>
      <p:ext uri="{BB962C8B-B14F-4D97-AF65-F5344CB8AC3E}">
        <p14:creationId xmlns:p14="http://schemas.microsoft.com/office/powerpoint/2010/main" val="1118269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2050"/>
          <p:cNvSpPr>
            <a:spLocks noGrp="1" noChangeArrowheads="1"/>
          </p:cNvSpPr>
          <p:nvPr>
            <p:ph type="title" idx="4294967295"/>
          </p:nvPr>
        </p:nvSpPr>
        <p:spPr>
          <a:xfrm>
            <a:off x="228600" y="228600"/>
            <a:ext cx="8686800" cy="6248400"/>
          </a:xfrm>
        </p:spPr>
        <p:txBody>
          <a:bodyPr/>
          <a:lstStyle/>
          <a:p>
            <a:r>
              <a:rPr lang="es-ES" altLang="es-MX" sz="2600" b="1">
                <a:cs typeface="Times New Roman" panose="02020603050405020304" pitchFamily="18" charset="0"/>
              </a:rPr>
              <a:t>Psicólogos, Neurofisiólogos, Filósofos, Físicos, Matemáticos, Lingüistas, Biólogos, Fisiólogos,  y otros,</a:t>
            </a:r>
            <a:br>
              <a:rPr lang="es-ES" altLang="es-MX" sz="2600" b="1">
                <a:cs typeface="Times New Roman" panose="02020603050405020304" pitchFamily="18" charset="0"/>
              </a:rPr>
            </a:br>
            <a:r>
              <a:rPr lang="es-ES" altLang="es-MX" sz="1000" b="1">
                <a:cs typeface="Times New Roman" panose="02020603050405020304" pitchFamily="18" charset="0"/>
              </a:rPr>
              <a:t> </a:t>
            </a:r>
            <a:br>
              <a:rPr lang="es-ES" altLang="es-MX" sz="1000" b="1">
                <a:cs typeface="Times New Roman" panose="02020603050405020304" pitchFamily="18" charset="0"/>
              </a:rPr>
            </a:br>
            <a:r>
              <a:rPr lang="es-ES" altLang="es-MX" sz="2600" b="1">
                <a:cs typeface="Times New Roman" panose="02020603050405020304" pitchFamily="18" charset="0"/>
              </a:rPr>
              <a:t>se dieron cuenta de que tenían múltiples puntos de contacto</a:t>
            </a:r>
            <a:r>
              <a:rPr lang="es-ES" altLang="es-MX" sz="2800" b="1">
                <a:solidFill>
                  <a:schemeClr val="tx1"/>
                </a:solidFill>
                <a:cs typeface="Times New Roman" panose="02020603050405020304" pitchFamily="18" charset="0"/>
              </a:rPr>
              <a:t> </a:t>
            </a:r>
            <a:br>
              <a:rPr lang="es-ES" altLang="es-MX" sz="2800" b="1">
                <a:solidFill>
                  <a:schemeClr val="tx1"/>
                </a:solidFill>
                <a:cs typeface="Times New Roman" panose="02020603050405020304" pitchFamily="18" charset="0"/>
              </a:rPr>
            </a:br>
            <a:br>
              <a:rPr lang="es-MX" altLang="es-MX" sz="1000" b="1">
                <a:solidFill>
                  <a:schemeClr val="tx1"/>
                </a:solidFill>
                <a:cs typeface="Times New Roman" panose="02020603050405020304" pitchFamily="18" charset="0"/>
              </a:rPr>
            </a:br>
            <a:r>
              <a:rPr lang="es-ES" altLang="es-MX" sz="2600" b="1">
                <a:solidFill>
                  <a:schemeClr val="tx1"/>
                </a:solidFill>
                <a:cs typeface="Times New Roman" panose="02020603050405020304" pitchFamily="18" charset="0"/>
              </a:rPr>
              <a:t>contribuyendo y pescando en una sopa enorme de conocimiento que se esta transformando a una velocidad impresionante y en esa sopa se esta pescando y tratando de encontrar un poco de orden.</a:t>
            </a:r>
            <a:br>
              <a:rPr lang="es-ES" altLang="es-MX" sz="2600" b="1">
                <a:solidFill>
                  <a:schemeClr val="tx1"/>
                </a:solidFill>
                <a:cs typeface="Times New Roman" panose="02020603050405020304" pitchFamily="18" charset="0"/>
              </a:rPr>
            </a:br>
            <a:r>
              <a:rPr lang="es-MX" altLang="es-MX" sz="1000" b="1">
                <a:solidFill>
                  <a:schemeClr val="tx1"/>
                </a:solidFill>
                <a:cs typeface="Times New Roman" panose="02020603050405020304" pitchFamily="18" charset="0"/>
              </a:rPr>
              <a:t> </a:t>
            </a:r>
            <a:br>
              <a:rPr lang="es-ES" altLang="es-MX" sz="1000" b="1">
                <a:solidFill>
                  <a:schemeClr val="tx1"/>
                </a:solidFill>
                <a:cs typeface="Times New Roman" panose="02020603050405020304" pitchFamily="18" charset="0"/>
              </a:rPr>
            </a:br>
            <a:br>
              <a:rPr lang="es-MX" altLang="es-MX" sz="2600" b="1">
                <a:solidFill>
                  <a:srgbClr val="FFECD9"/>
                </a:solidFill>
                <a:cs typeface="Times New Roman" panose="02020603050405020304" pitchFamily="18" charset="0"/>
              </a:rPr>
            </a:br>
            <a:r>
              <a:rPr lang="es-ES" altLang="es-MX" sz="2600" b="1">
                <a:solidFill>
                  <a:srgbClr val="FFECD9"/>
                </a:solidFill>
                <a:cs typeface="Times New Roman" panose="02020603050405020304" pitchFamily="18" charset="0"/>
              </a:rPr>
              <a:t> </a:t>
            </a:r>
            <a:br>
              <a:rPr lang="es-MX" altLang="es-MX" sz="2600" b="1">
                <a:solidFill>
                  <a:srgbClr val="FFECD9"/>
                </a:solidFill>
                <a:cs typeface="Times New Roman" panose="02020603050405020304" pitchFamily="18" charset="0"/>
              </a:rPr>
            </a:br>
            <a:r>
              <a:rPr lang="es-ES" altLang="es-MX" sz="2600" b="1">
                <a:solidFill>
                  <a:schemeClr val="tx1"/>
                </a:solidFill>
                <a:cs typeface="Times New Roman" panose="02020603050405020304" pitchFamily="18" charset="0"/>
              </a:rPr>
              <a:t> </a:t>
            </a:r>
            <a:br>
              <a:rPr lang="es-ES" altLang="es-MX" sz="2600" b="1">
                <a:solidFill>
                  <a:schemeClr val="tx1"/>
                </a:solidFill>
                <a:cs typeface="Times New Roman" panose="02020603050405020304" pitchFamily="18" charset="0"/>
              </a:rPr>
            </a:br>
            <a:r>
              <a:rPr lang="es-ES" altLang="es-MX" sz="1000" b="1">
                <a:solidFill>
                  <a:schemeClr val="tx1"/>
                </a:solidFill>
                <a:cs typeface="Times New Roman" panose="02020603050405020304" pitchFamily="18" charset="0"/>
              </a:rPr>
              <a:t> </a:t>
            </a:r>
            <a:br>
              <a:rPr lang="es-ES" altLang="es-MX" sz="1000" b="1">
                <a:solidFill>
                  <a:schemeClr val="tx1"/>
                </a:solidFill>
                <a:cs typeface="Times New Roman" panose="02020603050405020304" pitchFamily="18" charset="0"/>
              </a:rPr>
            </a:br>
            <a:br>
              <a:rPr lang="es-MX" altLang="es-MX" sz="2600" b="1">
                <a:solidFill>
                  <a:srgbClr val="DDDDDD"/>
                </a:solidFill>
                <a:cs typeface="Times New Roman" panose="02020603050405020304" pitchFamily="18" charset="0"/>
              </a:rPr>
            </a:br>
            <a:br>
              <a:rPr lang="es-ES" altLang="es-MX" sz="2600" b="1">
                <a:solidFill>
                  <a:srgbClr val="DDDDDD"/>
                </a:solidFill>
                <a:cs typeface="Times New Roman" panose="02020603050405020304" pitchFamily="18" charset="0"/>
              </a:rPr>
            </a:br>
            <a:r>
              <a:rPr lang="es-ES" altLang="es-MX" sz="1000" b="1">
                <a:solidFill>
                  <a:srgbClr val="DDDDDD"/>
                </a:solidFill>
                <a:cs typeface="Times New Roman" panose="02020603050405020304" pitchFamily="18" charset="0"/>
              </a:rPr>
              <a:t> </a:t>
            </a:r>
            <a:br>
              <a:rPr lang="es-ES" altLang="es-MX" sz="1000" b="1">
                <a:solidFill>
                  <a:srgbClr val="DDDDDD"/>
                </a:solidFill>
                <a:cs typeface="Times New Roman" panose="02020603050405020304" pitchFamily="18" charset="0"/>
              </a:rPr>
            </a:br>
            <a:endParaRPr lang="es-ES" altLang="es-MX" sz="3200" b="1">
              <a:latin typeface="Arial Unicode MS" panose="020B0604020202020204" pitchFamily="34" charset="-128"/>
              <a:cs typeface="Times New Roman" panose="02020603050405020304" pitchFamily="18" charset="0"/>
            </a:endParaRPr>
          </a:p>
        </p:txBody>
      </p:sp>
    </p:spTree>
    <p:extLst>
      <p:ext uri="{BB962C8B-B14F-4D97-AF65-F5344CB8AC3E}">
        <p14:creationId xmlns:p14="http://schemas.microsoft.com/office/powerpoint/2010/main" val="117918530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0" y="0"/>
            <a:ext cx="9144000" cy="6858000"/>
          </a:xfrm>
        </p:spPr>
        <p:txBody>
          <a:bodyPr/>
          <a:lstStyle/>
          <a:p>
            <a:pPr eaLnBrk="1" hangingPunct="1"/>
            <a:br>
              <a:rPr lang="es-MX" altLang="es-MX" sz="2800" b="1">
                <a:solidFill>
                  <a:schemeClr val="tx1"/>
                </a:solidFill>
                <a:latin typeface="Arial Unicode MS" panose="020B0604020202020204" pitchFamily="34" charset="-128"/>
                <a:cs typeface="Times New Roman" panose="02020603050405020304" pitchFamily="18" charset="0"/>
              </a:rPr>
            </a:br>
            <a:br>
              <a:rPr lang="es-MX" altLang="es-MX" sz="2400" b="1">
                <a:solidFill>
                  <a:schemeClr val="tx1"/>
                </a:solidFill>
                <a:latin typeface="Arial Unicode MS" panose="020B0604020202020204" pitchFamily="34" charset="-128"/>
                <a:cs typeface="Times New Roman" panose="02020603050405020304" pitchFamily="18" charset="0"/>
              </a:rPr>
            </a:br>
            <a:br>
              <a:rPr lang="es-MX" altLang="es-MX" sz="2800" b="1">
                <a:latin typeface="Arial Unicode MS" panose="020B0604020202020204" pitchFamily="34" charset="-128"/>
                <a:cs typeface="Times New Roman" panose="02020603050405020304" pitchFamily="18" charset="0"/>
              </a:rPr>
            </a:br>
            <a:br>
              <a:rPr lang="es-ES" altLang="es-MX" sz="2800" b="1">
                <a:latin typeface="Arial Unicode MS" panose="020B0604020202020204" pitchFamily="34" charset="-128"/>
                <a:cs typeface="Times New Roman" panose="02020603050405020304" pitchFamily="18" charset="0"/>
              </a:rPr>
            </a:br>
            <a:r>
              <a:rPr lang="es-ES" altLang="es-MX" sz="2400" b="1">
                <a:latin typeface="Arial Unicode MS" panose="020B0604020202020204" pitchFamily="34" charset="-128"/>
                <a:cs typeface="Times New Roman" panose="02020603050405020304" pitchFamily="18" charset="0"/>
              </a:rPr>
              <a:t> </a:t>
            </a:r>
            <a:br>
              <a:rPr lang="es-ES" altLang="es-MX" sz="2400" b="1">
                <a:latin typeface="Arial Unicode MS" panose="020B0604020202020204" pitchFamily="34" charset="-128"/>
                <a:cs typeface="Times New Roman" panose="02020603050405020304" pitchFamily="18" charset="0"/>
              </a:rPr>
            </a:br>
            <a:br>
              <a:rPr lang="es-ES" altLang="es-MX" sz="2800" b="1">
                <a:solidFill>
                  <a:schemeClr val="tx1"/>
                </a:solidFill>
                <a:latin typeface="Arial Unicode MS" panose="020B0604020202020204" pitchFamily="34" charset="-128"/>
                <a:cs typeface="Times New Roman" panose="02020603050405020304" pitchFamily="18" charset="0"/>
              </a:rPr>
            </a:br>
            <a:r>
              <a:rPr lang="es-MX" altLang="es-MX" sz="2400" b="1">
                <a:solidFill>
                  <a:schemeClr val="tx1"/>
                </a:solidFill>
                <a:latin typeface="Arial Unicode MS" panose="020B0604020202020204" pitchFamily="34" charset="-128"/>
                <a:cs typeface="Times New Roman" panose="02020603050405020304" pitchFamily="18" charset="0"/>
              </a:rPr>
              <a:t> </a:t>
            </a:r>
            <a:br>
              <a:rPr lang="es-ES" altLang="es-MX" sz="2400" b="1">
                <a:solidFill>
                  <a:schemeClr val="tx1"/>
                </a:solidFill>
                <a:latin typeface="Arial Unicode MS" panose="020B0604020202020204" pitchFamily="34" charset="-128"/>
                <a:cs typeface="Times New Roman" panose="02020603050405020304" pitchFamily="18" charset="0"/>
              </a:rPr>
            </a:br>
            <a:br>
              <a:rPr lang="es-MX" altLang="es-MX" sz="2800" b="1">
                <a:solidFill>
                  <a:schemeClr val="tx1"/>
                </a:solidFill>
                <a:latin typeface="Arial Unicode MS" panose="020B0604020202020204" pitchFamily="34" charset="-128"/>
                <a:cs typeface="Times New Roman" panose="02020603050405020304" pitchFamily="18" charset="0"/>
              </a:rPr>
            </a:br>
            <a:r>
              <a:rPr lang="es-ES" altLang="es-MX" sz="2800" b="1">
                <a:solidFill>
                  <a:schemeClr val="tx1"/>
                </a:solidFill>
                <a:latin typeface="Arial Unicode MS" panose="020B0604020202020204" pitchFamily="34" charset="-128"/>
                <a:cs typeface="Times New Roman" panose="02020603050405020304" pitchFamily="18" charset="0"/>
              </a:rPr>
              <a:t> </a:t>
            </a:r>
            <a:br>
              <a:rPr lang="es-MX" altLang="es-MX" sz="2800" b="1">
                <a:solidFill>
                  <a:schemeClr val="tx1"/>
                </a:solidFill>
                <a:latin typeface="Arial Unicode MS" panose="020B0604020202020204" pitchFamily="34" charset="-128"/>
                <a:cs typeface="Times New Roman" panose="02020603050405020304" pitchFamily="18" charset="0"/>
              </a:rPr>
            </a:br>
            <a:r>
              <a:rPr lang="es-ES" altLang="es-MX" sz="2800" b="1">
                <a:solidFill>
                  <a:schemeClr val="tx1"/>
                </a:solidFill>
                <a:latin typeface="Arial Unicode MS" panose="020B0604020202020204" pitchFamily="34" charset="-128"/>
                <a:cs typeface="Times New Roman" panose="02020603050405020304" pitchFamily="18" charset="0"/>
              </a:rPr>
              <a:t> </a:t>
            </a:r>
            <a:br>
              <a:rPr lang="es-ES" altLang="es-MX" sz="2800" b="1">
                <a:solidFill>
                  <a:schemeClr val="tx1"/>
                </a:solidFill>
                <a:latin typeface="Arial Unicode MS" panose="020B0604020202020204" pitchFamily="34" charset="-128"/>
                <a:cs typeface="Times New Roman" panose="02020603050405020304" pitchFamily="18" charset="0"/>
              </a:rPr>
            </a:br>
            <a:r>
              <a:rPr lang="es-ES" altLang="es-MX" sz="2400" b="1">
                <a:solidFill>
                  <a:schemeClr val="tx1"/>
                </a:solidFill>
                <a:latin typeface="Arial Unicode MS" panose="020B0604020202020204" pitchFamily="34" charset="-128"/>
                <a:cs typeface="Times New Roman" panose="02020603050405020304" pitchFamily="18" charset="0"/>
              </a:rPr>
              <a:t> </a:t>
            </a:r>
            <a:br>
              <a:rPr lang="es-ES" altLang="es-MX" sz="2400" b="1">
                <a:solidFill>
                  <a:schemeClr val="tx1"/>
                </a:solidFill>
                <a:latin typeface="Arial Unicode MS" panose="020B0604020202020204" pitchFamily="34" charset="-128"/>
                <a:cs typeface="Times New Roman" panose="02020603050405020304" pitchFamily="18" charset="0"/>
              </a:rPr>
            </a:br>
            <a:br>
              <a:rPr lang="es-MX" altLang="es-MX" sz="2800" b="1">
                <a:solidFill>
                  <a:srgbClr val="FFECD9"/>
                </a:solidFill>
                <a:latin typeface="Arial Unicode MS" panose="020B0604020202020204" pitchFamily="34" charset="-128"/>
                <a:cs typeface="Times New Roman" panose="02020603050405020304" pitchFamily="18" charset="0"/>
              </a:rPr>
            </a:br>
            <a:br>
              <a:rPr lang="es-ES" altLang="es-MX" sz="2800" b="1">
                <a:solidFill>
                  <a:srgbClr val="FFECD9"/>
                </a:solidFill>
                <a:latin typeface="Arial Unicode MS" panose="020B0604020202020204" pitchFamily="34" charset="-128"/>
                <a:cs typeface="Times New Roman" panose="02020603050405020304" pitchFamily="18" charset="0"/>
              </a:rPr>
            </a:br>
            <a:r>
              <a:rPr lang="es-ES" altLang="es-MX" sz="2400" b="1">
                <a:solidFill>
                  <a:srgbClr val="FFECD9"/>
                </a:solidFill>
                <a:latin typeface="Arial Unicode MS" panose="020B0604020202020204" pitchFamily="34" charset="-128"/>
                <a:cs typeface="Times New Roman" panose="02020603050405020304" pitchFamily="18" charset="0"/>
              </a:rPr>
              <a:t> </a:t>
            </a:r>
            <a:br>
              <a:rPr lang="es-ES" altLang="es-MX" sz="2400" b="1">
                <a:solidFill>
                  <a:srgbClr val="FFECD9"/>
                </a:solidFill>
                <a:latin typeface="Arial Unicode MS" panose="020B0604020202020204" pitchFamily="34" charset="-128"/>
                <a:cs typeface="Times New Roman" panose="02020603050405020304" pitchFamily="18" charset="0"/>
              </a:rPr>
            </a:br>
            <a:endParaRPr lang="es-ES" altLang="es-MX" sz="3200" b="1">
              <a:latin typeface="Arial Unicode MS" panose="020B0604020202020204" pitchFamily="34" charset="-128"/>
              <a:cs typeface="Times New Roman" panose="02020603050405020304" pitchFamily="18" charset="0"/>
            </a:endParaRPr>
          </a:p>
        </p:txBody>
      </p:sp>
      <p:sp>
        <p:nvSpPr>
          <p:cNvPr id="33795" name="Rectangle 3"/>
          <p:cNvSpPr>
            <a:spLocks noChangeArrowheads="1"/>
          </p:cNvSpPr>
          <p:nvPr/>
        </p:nvSpPr>
        <p:spPr bwMode="auto">
          <a:xfrm>
            <a:off x="137420" y="204242"/>
            <a:ext cx="3918857"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Equivalencia entre </a:t>
            </a:r>
            <a:r>
              <a:rPr kumimoji="0" lang="es-MX"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Redes Neuronales</a:t>
            </a:r>
            <a:r>
              <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Autómatas </a:t>
            </a:r>
            <a:r>
              <a:rPr kumimoji="0" lang="es-MX"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Finitos,   </a:t>
            </a: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 C. Kleene, (1951)</a:t>
            </a:r>
            <a:endPar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Representation of events in nerve nets and finite automata   S. C. Kleene, (1951)</a:t>
            </a:r>
            <a:endPar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www.rand.org/pubs/research_memoranda/2008/RM704.pdf</a:t>
            </a:r>
            <a:endPar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3796" name="AutoShape 9"/>
          <p:cNvSpPr>
            <a:spLocks noChangeArrowheads="1"/>
          </p:cNvSpPr>
          <p:nvPr/>
        </p:nvSpPr>
        <p:spPr bwMode="auto">
          <a:xfrm rot="20457095">
            <a:off x="2378210" y="3868620"/>
            <a:ext cx="342900" cy="801688"/>
          </a:xfrm>
          <a:prstGeom prst="downArrow">
            <a:avLst>
              <a:gd name="adj1" fmla="val 50000"/>
              <a:gd name="adj2" fmla="val 58449"/>
            </a:avLst>
          </a:prstGeom>
          <a:solidFill>
            <a:srgbClr val="FFCC99"/>
          </a:solidFill>
          <a:ln w="9525">
            <a:solidFill>
              <a:srgbClr val="000000"/>
            </a:solidFill>
            <a:miter lim="800000"/>
            <a:headEnd/>
            <a:tailEnd/>
          </a:ln>
        </p:spPr>
        <p:txBody>
          <a:bodyPr vert="eaVert"/>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s-MX" altLang="es-MX" sz="2800" b="0" i="1" u="none" strike="noStrike" kern="1200" cap="none" spc="0" normalizeH="0" baseline="0" noProof="0">
              <a:ln>
                <a:noFill/>
              </a:ln>
              <a:solidFill>
                <a:srgbClr val="FFCC66"/>
              </a:solidFill>
              <a:effectLst/>
              <a:uLnTx/>
              <a:uFillTx/>
              <a:latin typeface="Arial Unicode MS" panose="020B0604020202020204" pitchFamily="34" charset="-128"/>
              <a:ea typeface="+mn-ea"/>
              <a:cs typeface="Times New Roman" panose="02020603050405020304" pitchFamily="18" charset="0"/>
            </a:endParaRPr>
          </a:p>
        </p:txBody>
      </p:sp>
      <p:sp>
        <p:nvSpPr>
          <p:cNvPr id="33797" name="Rectangle 10"/>
          <p:cNvSpPr>
            <a:spLocks noChangeArrowheads="1"/>
          </p:cNvSpPr>
          <p:nvPr/>
        </p:nvSpPr>
        <p:spPr bwMode="auto">
          <a:xfrm>
            <a:off x="183010" y="6211027"/>
            <a:ext cx="8777980" cy="646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Relaciona </a:t>
            </a:r>
            <a:r>
              <a:rPr kumimoji="0" lang="es-MX" altLang="es-MX"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l</a:t>
            </a:r>
            <a:r>
              <a:rPr kumimoji="0" lang="es-ES" altLang="es-MX"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a Neurología con la Lingüística</a:t>
            </a:r>
          </a:p>
        </p:txBody>
      </p:sp>
      <p:sp>
        <p:nvSpPr>
          <p:cNvPr id="2" name="Rectángulo 1"/>
          <p:cNvSpPr/>
          <p:nvPr/>
        </p:nvSpPr>
        <p:spPr>
          <a:xfrm>
            <a:off x="5029200" y="1729353"/>
            <a:ext cx="3886200" cy="156966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Equivalencia entre Autómatas Finitos y Gramáticas </a:t>
            </a:r>
            <a:r>
              <a:rPr kumimoji="0" lang="es-MX"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Regulares</a:t>
            </a:r>
            <a:endPar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AutoShape 9"/>
          <p:cNvSpPr>
            <a:spLocks noChangeArrowheads="1"/>
          </p:cNvSpPr>
          <p:nvPr/>
        </p:nvSpPr>
        <p:spPr bwMode="auto">
          <a:xfrm rot="1864721">
            <a:off x="6074926" y="3826640"/>
            <a:ext cx="342900" cy="801688"/>
          </a:xfrm>
          <a:prstGeom prst="downArrow">
            <a:avLst>
              <a:gd name="adj1" fmla="val 50000"/>
              <a:gd name="adj2" fmla="val 58449"/>
            </a:avLst>
          </a:prstGeom>
          <a:solidFill>
            <a:srgbClr val="FFCC99"/>
          </a:solidFill>
          <a:ln w="9525">
            <a:solidFill>
              <a:srgbClr val="000000"/>
            </a:solidFill>
            <a:miter lim="800000"/>
            <a:headEnd/>
            <a:tailEnd/>
          </a:ln>
        </p:spPr>
        <p:txBody>
          <a:bodyPr vert="eaVert"/>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s-MX" altLang="es-MX" sz="2800" b="0" i="1" u="none" strike="noStrike" kern="1200" cap="none" spc="0" normalizeH="0" baseline="0" noProof="0">
              <a:ln>
                <a:noFill/>
              </a:ln>
              <a:solidFill>
                <a:srgbClr val="FFCC66"/>
              </a:solidFill>
              <a:effectLst/>
              <a:uLnTx/>
              <a:uFillTx/>
              <a:latin typeface="Arial Unicode MS" panose="020B0604020202020204" pitchFamily="34" charset="-128"/>
              <a:ea typeface="+mn-ea"/>
              <a:cs typeface="Times New Roman" panose="02020603050405020304" pitchFamily="18" charset="0"/>
            </a:endParaRPr>
          </a:p>
        </p:txBody>
      </p:sp>
      <p:sp>
        <p:nvSpPr>
          <p:cNvPr id="4" name="Rectángulo: esquinas redondeadas 3"/>
          <p:cNvSpPr/>
          <p:nvPr/>
        </p:nvSpPr>
        <p:spPr>
          <a:xfrm>
            <a:off x="137420" y="204242"/>
            <a:ext cx="4434580" cy="3779929"/>
          </a:xfrm>
          <a:prstGeom prst="round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Palatino Linotype" panose="02040502050505030304"/>
              <a:ea typeface="+mn-ea"/>
              <a:cs typeface="+mn-cs"/>
            </a:endParaRPr>
          </a:p>
        </p:txBody>
      </p:sp>
      <p:sp>
        <p:nvSpPr>
          <p:cNvPr id="5" name="Rectángulo: esquinas redondeadas 4"/>
          <p:cNvSpPr/>
          <p:nvPr/>
        </p:nvSpPr>
        <p:spPr>
          <a:xfrm>
            <a:off x="5029200" y="1729353"/>
            <a:ext cx="4114800" cy="1699647"/>
          </a:xfrm>
          <a:prstGeom prst="round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Palatino Linotype" panose="02040502050505030304"/>
              <a:ea typeface="+mn-ea"/>
              <a:cs typeface="+mn-cs"/>
            </a:endParaRPr>
          </a:p>
        </p:txBody>
      </p:sp>
      <p:sp>
        <p:nvSpPr>
          <p:cNvPr id="8" name="Rectángulo 7"/>
          <p:cNvSpPr/>
          <p:nvPr/>
        </p:nvSpPr>
        <p:spPr>
          <a:xfrm>
            <a:off x="775607" y="4882476"/>
            <a:ext cx="7592786" cy="107721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Equivalencia entre </a:t>
            </a:r>
            <a:r>
              <a:rPr kumimoji="0" lang="es-MX" altLang="es-MX"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Redes Neuronales</a:t>
            </a:r>
            <a:r>
              <a:rPr kumimoji="0" lang="es-ES" altLang="es-MX"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y Gramáticas </a:t>
            </a:r>
            <a:r>
              <a:rPr kumimoji="0" lang="es-MX"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Regulares</a:t>
            </a:r>
          </a:p>
        </p:txBody>
      </p:sp>
      <p:sp>
        <p:nvSpPr>
          <p:cNvPr id="9" name="Rectángulo 8"/>
          <p:cNvSpPr/>
          <p:nvPr/>
        </p:nvSpPr>
        <p:spPr>
          <a:xfrm>
            <a:off x="555171" y="4703533"/>
            <a:ext cx="8098972" cy="1377507"/>
          </a:xfrm>
          <a:prstGeom prst="rect">
            <a:avLst/>
          </a:prstGeom>
          <a:solidFill>
            <a:schemeClr val="accent3">
              <a:lumMod val="40000"/>
              <a:lumOff val="6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347850235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026"/>
          <p:cNvSpPr>
            <a:spLocks noGrp="1" noChangeArrowheads="1"/>
          </p:cNvSpPr>
          <p:nvPr>
            <p:ph type="title"/>
          </p:nvPr>
        </p:nvSpPr>
        <p:spPr>
          <a:xfrm>
            <a:off x="281448" y="757047"/>
            <a:ext cx="8610600" cy="3429000"/>
          </a:xfrm>
        </p:spPr>
        <p:txBody>
          <a:bodyPr/>
          <a:lstStyle/>
          <a:p>
            <a:pPr eaLnBrk="1" hangingPunct="1"/>
            <a:r>
              <a:rPr lang="es-MX" altLang="es-MX" sz="4000" b="1"/>
              <a:t>Enfoque Lingüístico</a:t>
            </a:r>
            <a:r>
              <a:rPr lang="es-ES" altLang="es-MX" sz="4000" b="1"/>
              <a:t> </a:t>
            </a:r>
            <a:br>
              <a:rPr lang="es-MX" altLang="es-MX" sz="4000" b="1"/>
            </a:br>
            <a:br>
              <a:rPr lang="es-MX" altLang="es-MX" sz="3000"/>
            </a:br>
            <a:r>
              <a:rPr lang="es-MX" altLang="es-MX" sz="3000"/>
              <a:t>una forma de ver la realidad, </a:t>
            </a:r>
            <a:br>
              <a:rPr lang="es-MX" altLang="es-MX" sz="3000"/>
            </a:br>
            <a:r>
              <a:rPr lang="es-MX" altLang="es-MX" sz="3000"/>
              <a:t>en la cual se considera que, </a:t>
            </a:r>
            <a:br>
              <a:rPr lang="es-MX" altLang="es-MX" sz="3000"/>
            </a:br>
            <a:br>
              <a:rPr lang="es-MX" altLang="es-MX" sz="3000"/>
            </a:br>
            <a:r>
              <a:rPr lang="es-MX" altLang="es-MX" sz="3000" i="1"/>
              <a:t>cualquier cosa se puede ver como una oración de algún lenguaje</a:t>
            </a:r>
            <a:r>
              <a:rPr lang="es-MX" altLang="es-MX" sz="3000"/>
              <a:t>.</a:t>
            </a:r>
            <a:endParaRPr lang="es-ES" altLang="es-MX" sz="3000"/>
          </a:p>
        </p:txBody>
      </p:sp>
      <p:sp>
        <p:nvSpPr>
          <p:cNvPr id="2" name="Rectangle 1"/>
          <p:cNvSpPr>
            <a:spLocks noChangeArrowheads="1"/>
          </p:cNvSpPr>
          <p:nvPr/>
        </p:nvSpPr>
        <p:spPr bwMode="auto">
          <a:xfrm>
            <a:off x="2182761" y="5200104"/>
            <a:ext cx="676213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s-ES_tradnl" altLang="es-MX" b="0" i="0" u="none" strike="noStrike" cap="none" normalizeH="0" baseline="0">
                <a:ln>
                  <a:noFill/>
                </a:ln>
                <a:solidFill>
                  <a:srgbClr val="FF0000"/>
                </a:solidFill>
                <a:effectLst/>
                <a:latin typeface="Arial" panose="020B0604020202020204" pitchFamily="34" charset="0"/>
              </a:rPr>
              <a:t>Enfoque Lingüístico y Lingüística Matemática</a:t>
            </a:r>
            <a:endParaRPr kumimoji="0" lang="es-ES_tradnl" altLang="es-MX" b="0" i="0" u="none" strike="noStrike" cap="none" normalizeH="0" baseline="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s-ES_tradnl" altLang="es-MX" b="0" i="0" u="none" strike="noStrike" cap="none" normalizeH="0" baseline="0">
                <a:ln>
                  <a:noFill/>
                </a:ln>
                <a:solidFill>
                  <a:schemeClr val="tx1"/>
                </a:solidFill>
                <a:effectLst/>
                <a:latin typeface="Arial" panose="020B0604020202020204" pitchFamily="34" charset="0"/>
                <a:hlinkClick r:id="rId2"/>
              </a:rPr>
              <a:t>www.fgalindosoria.com/</a:t>
            </a:r>
            <a:r>
              <a:rPr kumimoji="0" lang="es-ES_tradnl" altLang="es-MX" b="0" i="0" u="none" strike="noStrike" cap="none" normalizeH="0" baseline="0" err="1">
                <a:ln>
                  <a:noFill/>
                </a:ln>
                <a:solidFill>
                  <a:schemeClr val="tx1"/>
                </a:solidFill>
                <a:effectLst/>
                <a:latin typeface="Arial" panose="020B0604020202020204" pitchFamily="34" charset="0"/>
                <a:hlinkClick r:id="rId2"/>
              </a:rPr>
              <a:t>lingüísticamatematica</a:t>
            </a:r>
            <a:r>
              <a:rPr kumimoji="0" lang="es-ES_tradnl" altLang="es-MX" b="0" i="0" u="none" strike="noStrike" cap="none" normalizeH="0" baseline="0">
                <a:ln>
                  <a:noFill/>
                </a:ln>
                <a:solidFill>
                  <a:schemeClr val="tx1"/>
                </a:solidFill>
                <a:effectLst/>
                <a:latin typeface="Arial" panose="020B0604020202020204" pitchFamily="34" charset="0"/>
                <a:hlinkClick r:id="rId2"/>
              </a:rPr>
              <a:t>/index.htm</a:t>
            </a:r>
            <a:endParaRPr kumimoji="0" lang="es-ES_tradnl" altLang="es-MX" b="0" i="0" u="none" strike="noStrike" cap="none" normalizeH="0" baseline="0">
              <a:ln>
                <a:noFill/>
              </a:ln>
              <a:solidFill>
                <a:schemeClr val="tx1"/>
              </a:solidFill>
              <a:effectLst/>
              <a:latin typeface="Arial" panose="020B0604020202020204" pitchFamily="34" charset="0"/>
            </a:endParaRPr>
          </a:p>
        </p:txBody>
      </p:sp>
      <p:sp>
        <p:nvSpPr>
          <p:cNvPr id="3" name="Rectángulo 2"/>
          <p:cNvSpPr/>
          <p:nvPr/>
        </p:nvSpPr>
        <p:spPr>
          <a:xfrm>
            <a:off x="228600" y="5954659"/>
            <a:ext cx="8716296" cy="646331"/>
          </a:xfrm>
          <a:prstGeom prst="rect">
            <a:avLst/>
          </a:prstGeom>
        </p:spPr>
        <p:txBody>
          <a:bodyPr wrap="square">
            <a:spAutoFit/>
          </a:bodyPr>
          <a:lstStyle/>
          <a:p>
            <a:pPr algn="r"/>
            <a:r>
              <a:rPr lang="es-ES_tradnl" altLang="es-MX">
                <a:solidFill>
                  <a:srgbClr val="FF0000"/>
                </a:solidFill>
                <a:latin typeface="Arial" panose="020B0604020202020204" pitchFamily="34" charset="0"/>
              </a:rPr>
              <a:t>Enfoque Lingüístico </a:t>
            </a:r>
            <a:r>
              <a:rPr lang="es-MX">
                <a:hlinkClick r:id="rId3"/>
              </a:rPr>
              <a:t>www.fgalindosoria.com/linguisticamatematica/enfoque_linguistico/enfoque_linguistico.pdf</a:t>
            </a:r>
            <a:endParaRPr lang="es-MX"/>
          </a:p>
        </p:txBody>
      </p:sp>
    </p:spTree>
    <p:extLst>
      <p:ext uri="{BB962C8B-B14F-4D97-AF65-F5344CB8AC3E}">
        <p14:creationId xmlns:p14="http://schemas.microsoft.com/office/powerpoint/2010/main" val="191603277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9388" y="14742"/>
            <a:ext cx="8856662" cy="3109912"/>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altLang="es-MX" sz="2800" b="0" i="1" u="none" strike="noStrike" kern="1200" cap="none" spc="0" normalizeH="0" baseline="0" noProof="0">
                <a:ln>
                  <a:noFill/>
                </a:ln>
                <a:solidFill>
                  <a:prstClr val="black">
                    <a:lumMod val="95000"/>
                    <a:lumOff val="5000"/>
                  </a:prstClr>
                </a:solidFill>
                <a:effectLst/>
                <a:uLnTx/>
                <a:uFillTx/>
                <a:latin typeface="Times New Roman"/>
                <a:ea typeface="+mn-ea"/>
                <a:cs typeface="Times New Roman"/>
              </a:rPr>
              <a:t>Mediante el enfoque lingüístico se pueden representar como oraciones de algún lenguaje las reglas de un sistema experto, las trayectorias de un planeta, el movimiento de la mano, los sentimientos, la trayectoria que sigue una pieza de ajedrez al moverse, un carácter chino, un texto, un sonido, las señales de voz, las imágenes, una huella digital, la señal de un electrocardiograma, etc.</a:t>
            </a:r>
            <a:endParaRPr kumimoji="0" lang="es-MX" sz="4400" b="0" i="1" u="none" strike="noStrike" kern="1200" cap="none" spc="0" normalizeH="0" baseline="0" noProof="0">
              <a:ln>
                <a:noFill/>
              </a:ln>
              <a:solidFill>
                <a:prstClr val="black">
                  <a:lumMod val="95000"/>
                  <a:lumOff val="5000"/>
                </a:prstClr>
              </a:solidFill>
              <a:effectLst/>
              <a:uLnTx/>
              <a:uFillTx/>
              <a:latin typeface="Calibri" panose="020F0502020204030204"/>
              <a:ea typeface="+mn-ea"/>
              <a:cs typeface="Times New Roman"/>
            </a:endParaRPr>
          </a:p>
        </p:txBody>
      </p:sp>
      <p:sp>
        <p:nvSpPr>
          <p:cNvPr id="4" name="Rectángulo 3"/>
          <p:cNvSpPr>
            <a:spLocks noChangeArrowheads="1"/>
          </p:cNvSpPr>
          <p:nvPr/>
        </p:nvSpPr>
        <p:spPr bwMode="auto">
          <a:xfrm>
            <a:off x="179388" y="3125788"/>
            <a:ext cx="885666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800" b="0" i="1"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a:rPr>
              <a:t>se amplia el concepto de lenguaje que normalmente se restringía a los lenguajes naturales (como el Español, Ingles, Chino o Árabe) y artificiales (como Fortran, Pascal o C), para incluir cualquier cosa. </a:t>
            </a:r>
            <a:endParaRPr kumimoji="0" lang="es-MX" altLang="es-MX" sz="4400" b="0" i="1" u="none" strike="noStrike" kern="1200" cap="none" spc="0" normalizeH="0" baseline="0" noProof="0">
              <a:ln>
                <a:noFill/>
              </a:ln>
              <a:solidFill>
                <a:srgbClr val="00B050"/>
              </a:solidFill>
              <a:effectLst/>
              <a:uLnTx/>
              <a:uFillTx/>
              <a:latin typeface="Calibri" panose="020F0502020204030204" pitchFamily="34" charset="0"/>
              <a:ea typeface="+mn-ea"/>
              <a:cs typeface="Times New Roman"/>
            </a:endParaRPr>
          </a:p>
        </p:txBody>
      </p:sp>
      <p:sp>
        <p:nvSpPr>
          <p:cNvPr id="5" name="Rectángulo 4"/>
          <p:cNvSpPr>
            <a:spLocks noChangeArrowheads="1"/>
          </p:cNvSpPr>
          <p:nvPr/>
        </p:nvSpPr>
        <p:spPr bwMode="auto">
          <a:xfrm>
            <a:off x="179388" y="4941888"/>
            <a:ext cx="8856662"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a:rPr>
              <a:t>Por lo que, aunque en algunos casos las técnicas que manejamos las aplicamos solo para algún tipo de oración especifico, como lenguaje natural o imágenes, se pueden aplicar a otros tipos de oraciones.</a:t>
            </a:r>
            <a:endParaRPr kumimoji="0" lang="es-MX" altLang="es-MX" sz="4400" b="1" i="1" u="none" strike="noStrike" kern="1200" cap="none" spc="0" normalizeH="0" baseline="0" noProof="0">
              <a:ln>
                <a:noFill/>
              </a:ln>
              <a:solidFill>
                <a:srgbClr val="FF0000"/>
              </a:solidFill>
              <a:effectLst/>
              <a:uLnTx/>
              <a:uFillTx/>
              <a:latin typeface="Calibri" panose="020F0502020204030204" pitchFamily="34" charset="0"/>
              <a:ea typeface="+mn-ea"/>
              <a:cs typeface="Times New Roman"/>
            </a:endParaRPr>
          </a:p>
        </p:txBody>
      </p:sp>
    </p:spTree>
    <p:extLst>
      <p:ext uri="{BB962C8B-B14F-4D97-AF65-F5344CB8AC3E}">
        <p14:creationId xmlns:p14="http://schemas.microsoft.com/office/powerpoint/2010/main" val="1510039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04800" y="304800"/>
            <a:ext cx="8610600" cy="6172200"/>
          </a:xfrm>
        </p:spPr>
        <p:txBody>
          <a:bodyPr/>
          <a:lstStyle/>
          <a:p>
            <a:pPr algn="l" eaLnBrk="1" hangingPunct="1"/>
            <a:r>
              <a:rPr lang="es-MX" altLang="es-MX" sz="3200" b="1">
                <a:solidFill>
                  <a:schemeClr val="tx1"/>
                </a:solidFill>
                <a:cs typeface="Times New Roman" panose="02020603050405020304" pitchFamily="18" charset="0"/>
              </a:rPr>
              <a:t>Lingüística Matemática</a:t>
            </a:r>
            <a:br>
              <a:rPr lang="es-ES" altLang="es-MX" sz="3200" b="1">
                <a:solidFill>
                  <a:schemeClr val="tx1"/>
                </a:solidFill>
                <a:cs typeface="Times New Roman" panose="02020603050405020304" pitchFamily="18" charset="0"/>
              </a:rPr>
            </a:br>
            <a:r>
              <a:rPr lang="es-MX" altLang="es-MX" sz="1600" b="1">
                <a:solidFill>
                  <a:schemeClr val="tx1"/>
                </a:solidFill>
                <a:cs typeface="Times New Roman" panose="02020603050405020304" pitchFamily="18" charset="0"/>
              </a:rPr>
              <a:t> </a:t>
            </a:r>
            <a:br>
              <a:rPr lang="es-ES" altLang="es-MX" sz="1600" b="1">
                <a:solidFill>
                  <a:schemeClr val="tx1"/>
                </a:solidFill>
                <a:cs typeface="Times New Roman" panose="02020603050405020304" pitchFamily="18" charset="0"/>
              </a:rPr>
            </a:br>
            <a:r>
              <a:rPr lang="es-MX" altLang="es-MX" sz="3200" b="1">
                <a:solidFill>
                  <a:schemeClr val="tx1"/>
                </a:solidFill>
                <a:cs typeface="Times New Roman" panose="02020603050405020304" pitchFamily="18" charset="0"/>
              </a:rPr>
              <a:t>Chomsky</a:t>
            </a:r>
            <a:br>
              <a:rPr lang="es-ES" altLang="es-MX" sz="3200" b="1">
                <a:solidFill>
                  <a:schemeClr val="tx1"/>
                </a:solidFill>
                <a:cs typeface="Times New Roman" panose="02020603050405020304" pitchFamily="18" charset="0"/>
              </a:rPr>
            </a:br>
            <a:r>
              <a:rPr lang="es-MX" altLang="es-MX" sz="3200" b="1">
                <a:cs typeface="Times New Roman" panose="02020603050405020304" pitchFamily="18" charset="0"/>
              </a:rPr>
              <a:t>Gramáticas Generativas</a:t>
            </a:r>
            <a:br>
              <a:rPr lang="es-MX" altLang="es-MX" sz="3200" b="1">
                <a:solidFill>
                  <a:schemeClr val="tx1"/>
                </a:solidFill>
                <a:cs typeface="Times New Roman" panose="02020603050405020304" pitchFamily="18" charset="0"/>
              </a:rPr>
            </a:br>
            <a:br>
              <a:rPr lang="es-ES" altLang="es-MX" sz="1600" b="1">
                <a:cs typeface="Times New Roman" panose="02020603050405020304" pitchFamily="18" charset="0"/>
              </a:rPr>
            </a:br>
            <a:r>
              <a:rPr lang="es-MX" altLang="es-MX" sz="3200" b="1">
                <a:cs typeface="Times New Roman" panose="02020603050405020304" pitchFamily="18" charset="0"/>
              </a:rPr>
              <a:t>Reescritura</a:t>
            </a:r>
            <a:br>
              <a:rPr lang="es-ES" altLang="es-MX" sz="3200" b="1">
                <a:cs typeface="Times New Roman" panose="02020603050405020304" pitchFamily="18" charset="0"/>
              </a:rPr>
            </a:br>
            <a:r>
              <a:rPr lang="es-MX" altLang="es-MX" sz="3200" b="1">
                <a:cs typeface="Times New Roman" panose="02020603050405020304" pitchFamily="18" charset="0"/>
              </a:rPr>
              <a:t>Reglas de Reescritura</a:t>
            </a:r>
            <a:br>
              <a:rPr lang="es-ES" altLang="es-MX" sz="3200" b="1">
                <a:cs typeface="Times New Roman" panose="02020603050405020304" pitchFamily="18" charset="0"/>
              </a:rPr>
            </a:br>
            <a:br>
              <a:rPr lang="es-ES" altLang="es-MX" sz="1600" b="1">
                <a:cs typeface="Times New Roman" panose="02020603050405020304" pitchFamily="18" charset="0"/>
              </a:rPr>
            </a:br>
            <a:r>
              <a:rPr lang="es-ES" altLang="es-MX" sz="3200" b="1">
                <a:cs typeface="Times New Roman" panose="02020603050405020304" pitchFamily="18" charset="0"/>
              </a:rPr>
              <a:t>El operador de Reescritura, un Operador fundamental  </a:t>
            </a:r>
            <a:r>
              <a:rPr lang="es-ES" altLang="es-MX" sz="3200" b="1">
                <a:cs typeface="Times New Roman" panose="02020603050405020304" pitchFamily="18" charset="0"/>
                <a:sym typeface="Wingdings" panose="05000000000000000000" pitchFamily="2" charset="2"/>
              </a:rPr>
              <a:t></a:t>
            </a:r>
            <a:r>
              <a:rPr lang="es-ES" altLang="es-MX" sz="3200" b="1">
                <a:cs typeface="Times New Roman" panose="02020603050405020304" pitchFamily="18" charset="0"/>
              </a:rPr>
              <a:t> </a:t>
            </a:r>
            <a:br>
              <a:rPr lang="es-ES" altLang="es-MX" sz="3200" b="1">
                <a:cs typeface="Times New Roman" panose="02020603050405020304" pitchFamily="18" charset="0"/>
              </a:rPr>
            </a:br>
            <a:r>
              <a:rPr lang="es-ES" altLang="es-MX" sz="1600" b="1">
                <a:cs typeface="Times New Roman" panose="02020603050405020304" pitchFamily="18" charset="0"/>
              </a:rPr>
              <a:t> </a:t>
            </a:r>
            <a:br>
              <a:rPr lang="es-ES" altLang="es-MX" sz="1600" b="1">
                <a:cs typeface="Times New Roman" panose="02020603050405020304" pitchFamily="18" charset="0"/>
              </a:rPr>
            </a:br>
            <a:r>
              <a:rPr lang="es-ES" altLang="es-MX" sz="3200" b="1">
                <a:cs typeface="Times New Roman" panose="02020603050405020304" pitchFamily="18" charset="0"/>
                <a:sym typeface="Symbol" panose="05050102010706020507" pitchFamily="18" charset="2"/>
              </a:rPr>
              <a:t></a:t>
            </a:r>
            <a:r>
              <a:rPr lang="es-ES" altLang="es-MX" sz="3200" b="1">
                <a:cs typeface="Times New Roman" panose="02020603050405020304" pitchFamily="18" charset="0"/>
              </a:rPr>
              <a:t>   </a:t>
            </a:r>
            <a:r>
              <a:rPr lang="es-ES" altLang="es-MX" sz="3200" b="1">
                <a:cs typeface="Times New Roman" panose="02020603050405020304" pitchFamily="18" charset="0"/>
                <a:sym typeface="Wingdings" panose="05000000000000000000" pitchFamily="2" charset="2"/>
              </a:rPr>
              <a:t></a:t>
            </a:r>
            <a:r>
              <a:rPr lang="es-ES" altLang="es-MX" sz="3200" b="1">
                <a:cs typeface="Times New Roman" panose="02020603050405020304" pitchFamily="18" charset="0"/>
              </a:rPr>
              <a:t>  </a:t>
            </a:r>
            <a:r>
              <a:rPr lang="es-ES" altLang="es-MX" sz="3200" b="1">
                <a:cs typeface="Times New Roman" panose="02020603050405020304" pitchFamily="18" charset="0"/>
                <a:sym typeface="Symbol" panose="05050102010706020507" pitchFamily="18" charset="2"/>
              </a:rPr>
              <a:t></a:t>
            </a:r>
            <a:br>
              <a:rPr lang="es-ES" altLang="es-MX" sz="3200" b="1">
                <a:cs typeface="Times New Roman" panose="02020603050405020304" pitchFamily="18" charset="0"/>
              </a:rPr>
            </a:br>
            <a:r>
              <a:rPr lang="es-ES" altLang="es-MX" sz="1600" b="1">
                <a:cs typeface="Times New Roman" panose="02020603050405020304" pitchFamily="18" charset="0"/>
              </a:rPr>
              <a:t> </a:t>
            </a:r>
            <a:br>
              <a:rPr lang="es-ES" altLang="es-MX" sz="1600" b="1">
                <a:cs typeface="Times New Roman" panose="02020603050405020304" pitchFamily="18" charset="0"/>
              </a:rPr>
            </a:br>
            <a:r>
              <a:rPr lang="es-ES" altLang="es-MX" sz="3200" b="1">
                <a:cs typeface="Times New Roman" panose="02020603050405020304" pitchFamily="18" charset="0"/>
              </a:rPr>
              <a:t>Significa que </a:t>
            </a:r>
            <a:r>
              <a:rPr lang="es-ES" altLang="es-MX" sz="3200" b="1">
                <a:cs typeface="Times New Roman" panose="02020603050405020304" pitchFamily="18" charset="0"/>
                <a:sym typeface="Symbol" panose="05050102010706020507" pitchFamily="18" charset="2"/>
              </a:rPr>
              <a:t></a:t>
            </a:r>
            <a:r>
              <a:rPr lang="es-ES" altLang="es-MX" sz="3200" b="1">
                <a:cs typeface="Times New Roman" panose="02020603050405020304" pitchFamily="18" charset="0"/>
              </a:rPr>
              <a:t>  se puede sustituir o rescribir por </a:t>
            </a:r>
            <a:r>
              <a:rPr lang="es-ES" altLang="es-MX" sz="3200" b="1">
                <a:cs typeface="Times New Roman" panose="02020603050405020304" pitchFamily="18" charset="0"/>
                <a:sym typeface="Symbol" panose="05050102010706020507" pitchFamily="18" charset="2"/>
              </a:rPr>
              <a:t></a:t>
            </a:r>
            <a:endParaRPr lang="es-ES" altLang="es-MX" sz="3200" b="1">
              <a:cs typeface="Times New Roman" panose="02020603050405020304" pitchFamily="18" charset="0"/>
            </a:endParaRPr>
          </a:p>
        </p:txBody>
      </p:sp>
    </p:spTree>
    <p:extLst>
      <p:ext uri="{BB962C8B-B14F-4D97-AF65-F5344CB8AC3E}">
        <p14:creationId xmlns:p14="http://schemas.microsoft.com/office/powerpoint/2010/main" val="96092663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656161" y="2132411"/>
            <a:ext cx="6298406" cy="1944290"/>
          </a:xfrm>
        </p:spPr>
        <p:txBody>
          <a:bodyPr>
            <a:normAutofit fontScale="90000"/>
          </a:bodyPr>
          <a:lstStyle/>
          <a:p>
            <a:pPr eaLnBrk="1" hangingPunct="1"/>
            <a:r>
              <a:rPr lang="es-ES" altLang="es-MX" b="1"/>
              <a:t>SISTEMAS EVOLUTIVOS DE REESCRITURA</a:t>
            </a:r>
            <a:r>
              <a:rPr lang="es-ES" altLang="es-MX"/>
              <a:t> </a:t>
            </a:r>
            <a:br>
              <a:rPr lang="es-MX" altLang="es-MX"/>
            </a:br>
            <a:br>
              <a:rPr lang="es-MX" altLang="es-MX"/>
            </a:br>
            <a:r>
              <a:rPr lang="es-MX" altLang="es-MX"/>
              <a:t>Regla de Reescritura</a:t>
            </a:r>
            <a:br>
              <a:rPr lang="es-MX" altLang="es-MX"/>
            </a:br>
            <a:r>
              <a:rPr lang="es-MX" altLang="es-MX"/>
              <a:t>A </a:t>
            </a:r>
            <a:r>
              <a:rPr lang="es-MX" altLang="es-MX">
                <a:sym typeface="Wingdings" panose="05000000000000000000" pitchFamily="2" charset="2"/>
              </a:rPr>
              <a:t> B</a:t>
            </a:r>
            <a:br>
              <a:rPr lang="es-MX" altLang="es-MX">
                <a:sym typeface="Wingdings" panose="05000000000000000000" pitchFamily="2" charset="2"/>
              </a:rPr>
            </a:br>
            <a:endParaRPr lang="es-ES" altLang="es-MX" sz="2400"/>
          </a:p>
        </p:txBody>
      </p:sp>
      <p:sp>
        <p:nvSpPr>
          <p:cNvPr id="3" name="Rectángulo 2"/>
          <p:cNvSpPr/>
          <p:nvPr/>
        </p:nvSpPr>
        <p:spPr>
          <a:xfrm>
            <a:off x="1439467" y="1307308"/>
            <a:ext cx="1440972" cy="507831"/>
          </a:xfrm>
          <a:prstGeom prst="rect">
            <a:avLst/>
          </a:prstGeom>
        </p:spPr>
        <p:txBody>
          <a:bodyPr wrap="none">
            <a:spAutoFit/>
          </a:bodyPr>
          <a:lstStyle/>
          <a:p>
            <a:pPr defTabSz="685800" eaLnBrk="0" fontAlgn="base" hangingPunct="0">
              <a:spcBef>
                <a:spcPct val="0"/>
              </a:spcBef>
              <a:spcAft>
                <a:spcPct val="0"/>
              </a:spcAft>
              <a:defRPr/>
            </a:pPr>
            <a:r>
              <a:rPr lang="es-ES_tradnl" altLang="es-MX" sz="2700" b="1">
                <a:solidFill>
                  <a:prstClr val="black"/>
                </a:solidFill>
                <a:latin typeface="Calibri Light" panose="020F0302020204030204"/>
              </a:rPr>
              <a:t>EJEMPLO</a:t>
            </a:r>
            <a:endParaRPr lang="es-MX" sz="2700" b="1">
              <a:solidFill>
                <a:prstClr val="black"/>
              </a:solidFill>
              <a:latin typeface="Calibri" panose="020F0502020204030204" pitchFamily="34" charset="0"/>
            </a:endParaRPr>
          </a:p>
        </p:txBody>
      </p:sp>
      <p:sp>
        <p:nvSpPr>
          <p:cNvPr id="4" name="Rectángulo 3"/>
          <p:cNvSpPr/>
          <p:nvPr/>
        </p:nvSpPr>
        <p:spPr>
          <a:xfrm>
            <a:off x="2832498" y="4346972"/>
            <a:ext cx="4968478" cy="1569660"/>
          </a:xfrm>
          <a:prstGeom prst="rect">
            <a:avLst/>
          </a:prstGeom>
        </p:spPr>
        <p:txBody>
          <a:bodyPr>
            <a:spAutoFit/>
          </a:bodyPr>
          <a:lstStyle/>
          <a:p>
            <a:pPr algn="r" defTabSz="685800" eaLnBrk="0" fontAlgn="base" hangingPunct="0">
              <a:spcBef>
                <a:spcPct val="0"/>
              </a:spcBef>
              <a:spcAft>
                <a:spcPct val="0"/>
              </a:spcAft>
              <a:defRPr/>
            </a:pPr>
            <a:r>
              <a:rPr lang="es-ES" altLang="es-MX" sz="2400">
                <a:solidFill>
                  <a:prstClr val="black"/>
                </a:solidFill>
                <a:latin typeface="Times New Roman" panose="02020603050405020304" pitchFamily="18" charset="0"/>
                <a:cs typeface="Times New Roman" panose="02020603050405020304" pitchFamily="18" charset="0"/>
              </a:rPr>
              <a:t>Sistemas Evolutivos de Reescritura</a:t>
            </a:r>
            <a:endParaRPr lang="es-MX" altLang="es-MX" sz="2400">
              <a:solidFill>
                <a:prstClr val="black"/>
              </a:solidFill>
              <a:latin typeface="Times New Roman" panose="02020603050405020304" pitchFamily="18" charset="0"/>
              <a:cs typeface="Times New Roman" panose="02020603050405020304" pitchFamily="18" charset="0"/>
              <a:sym typeface="Wingdings" panose="05000000000000000000" pitchFamily="2" charset="2"/>
            </a:endParaRPr>
          </a:p>
          <a:p>
            <a:pPr algn="r" defTabSz="685800" eaLnBrk="0" fontAlgn="base" hangingPunct="0">
              <a:spcBef>
                <a:spcPct val="0"/>
              </a:spcBef>
              <a:spcAft>
                <a:spcPct val="0"/>
              </a:spcAft>
              <a:defRPr/>
            </a:pPr>
            <a:r>
              <a:rPr lang="es-MX" altLang="es-MX" sz="2400">
                <a:solidFill>
                  <a:prstClr val="black"/>
                </a:solidFill>
                <a:latin typeface="Calibri Light" panose="020F0302020204030204"/>
                <a:sym typeface="Wingdings" panose="05000000000000000000" pitchFamily="2" charset="2"/>
              </a:rPr>
              <a:t>Desarrollados junto con </a:t>
            </a:r>
            <a:r>
              <a:rPr lang="es-MX" altLang="es-MX" sz="2400" err="1">
                <a:solidFill>
                  <a:prstClr val="black"/>
                </a:solidFill>
                <a:latin typeface="Calibri Light" panose="020F0302020204030204"/>
                <a:sym typeface="Wingdings" panose="05000000000000000000" pitchFamily="2" charset="2"/>
              </a:rPr>
              <a:t>Itztli</a:t>
            </a:r>
            <a:r>
              <a:rPr lang="es-MX" altLang="es-MX" sz="2400">
                <a:solidFill>
                  <a:prstClr val="black"/>
                </a:solidFill>
                <a:latin typeface="Calibri Light" panose="020F0302020204030204"/>
                <a:sym typeface="Wingdings" panose="05000000000000000000" pitchFamily="2" charset="2"/>
              </a:rPr>
              <a:t> </a:t>
            </a:r>
            <a:br>
              <a:rPr lang="es-MX" altLang="es-MX" sz="2400">
                <a:solidFill>
                  <a:prstClr val="black"/>
                </a:solidFill>
                <a:latin typeface="Calibri Light" panose="020F0302020204030204"/>
                <a:sym typeface="Wingdings" panose="05000000000000000000" pitchFamily="2" charset="2"/>
              </a:rPr>
            </a:br>
            <a:r>
              <a:rPr lang="es-MX" altLang="es-MX" sz="2400">
                <a:solidFill>
                  <a:prstClr val="black"/>
                </a:solidFill>
                <a:latin typeface="Calibri Light" panose="020F0302020204030204"/>
                <a:sym typeface="Wingdings" panose="05000000000000000000" pitchFamily="2" charset="2"/>
              </a:rPr>
              <a:t>(Horacio Alberto García Salas) en 1995</a:t>
            </a:r>
            <a:br>
              <a:rPr lang="es-MX" altLang="es-MX" sz="2400">
                <a:solidFill>
                  <a:prstClr val="black"/>
                </a:solidFill>
                <a:latin typeface="Calibri Light" panose="020F0302020204030204"/>
                <a:sym typeface="Wingdings" panose="05000000000000000000" pitchFamily="2" charset="2"/>
              </a:rPr>
            </a:br>
            <a:r>
              <a:rPr lang="es-MX" altLang="es-MX" sz="2400">
                <a:solidFill>
                  <a:prstClr val="black"/>
                </a:solidFill>
                <a:latin typeface="Calibri Light" panose="020F0302020204030204"/>
                <a:sym typeface="Wingdings" panose="05000000000000000000" pitchFamily="2" charset="2"/>
              </a:rPr>
              <a:t>FGS</a:t>
            </a:r>
            <a:endParaRPr lang="es-MX" sz="1350">
              <a:solidFill>
                <a:prstClr val="black"/>
              </a:solidFill>
              <a:latin typeface="Calibri" panose="020F0502020204030204" pitchFamily="34" charset="0"/>
            </a:endParaRPr>
          </a:p>
        </p:txBody>
      </p:sp>
    </p:spTree>
    <p:extLst>
      <p:ext uri="{BB962C8B-B14F-4D97-AF65-F5344CB8AC3E}">
        <p14:creationId xmlns:p14="http://schemas.microsoft.com/office/powerpoint/2010/main" val="328907221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314450" y="938213"/>
            <a:ext cx="6457950" cy="1485900"/>
          </a:xfrm>
        </p:spPr>
        <p:txBody>
          <a:bodyPr/>
          <a:lstStyle/>
          <a:p>
            <a:pPr eaLnBrk="1" hangingPunct="1"/>
            <a:r>
              <a:rPr lang="es-ES_tradnl" altLang="es-MX" sz="2250"/>
              <a:t>Es relativamente fácil construir un sistema de información que representa a los sistemas de reescritura, por ejemplo el siguiente sistema formado por un programa y un archivo con dos columnas :</a:t>
            </a:r>
            <a:endParaRPr lang="es-ES" altLang="es-MX" sz="2250">
              <a:latin typeface="Garamond" panose="02020404030301010803" pitchFamily="18" charset="0"/>
            </a:endParaRPr>
          </a:p>
        </p:txBody>
      </p:sp>
      <p:grpSp>
        <p:nvGrpSpPr>
          <p:cNvPr id="28675" name="Group 9"/>
          <p:cNvGrpSpPr>
            <a:grpSpLocks/>
          </p:cNvGrpSpPr>
          <p:nvPr/>
        </p:nvGrpSpPr>
        <p:grpSpPr bwMode="auto">
          <a:xfrm>
            <a:off x="2400301" y="2514600"/>
            <a:ext cx="2912269" cy="1257300"/>
            <a:chOff x="0" y="0"/>
            <a:chExt cx="1246" cy="712"/>
          </a:xfrm>
        </p:grpSpPr>
        <p:grpSp>
          <p:nvGrpSpPr>
            <p:cNvPr id="28677" name="Group 6"/>
            <p:cNvGrpSpPr>
              <a:grpSpLocks/>
            </p:cNvGrpSpPr>
            <p:nvPr/>
          </p:nvGrpSpPr>
          <p:grpSpPr bwMode="auto">
            <a:xfrm>
              <a:off x="0" y="0"/>
              <a:ext cx="623" cy="712"/>
              <a:chOff x="0" y="0"/>
              <a:chExt cx="623" cy="712"/>
            </a:xfrm>
          </p:grpSpPr>
          <p:sp>
            <p:nvSpPr>
              <p:cNvPr id="28681" name="Rectangle 3"/>
              <p:cNvSpPr>
                <a:spLocks noChangeArrowheads="1"/>
              </p:cNvSpPr>
              <p:nvPr/>
            </p:nvSpPr>
            <p:spPr bwMode="auto">
              <a:xfrm>
                <a:off x="28" y="0"/>
                <a:ext cx="567" cy="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a:t>
                </a:r>
                <a:r>
                  <a:rPr lang="en-US" altLang="es-MX" baseline="-25000">
                    <a:solidFill>
                      <a:prstClr val="black"/>
                    </a:solidFill>
                    <a:latin typeface="Times New Roman" panose="02020603050405020304" pitchFamily="18" charset="0"/>
                    <a:cs typeface="Times New Roman" panose="02020603050405020304" pitchFamily="18" charset="0"/>
                  </a:rPr>
                  <a:t>1</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a:t>
                </a:r>
                <a:r>
                  <a:rPr lang="en-US" altLang="es-MX" baseline="-25000">
                    <a:solidFill>
                      <a:prstClr val="black"/>
                    </a:solidFill>
                    <a:latin typeface="Times New Roman" panose="02020603050405020304" pitchFamily="18" charset="0"/>
                    <a:cs typeface="Times New Roman" panose="02020603050405020304" pitchFamily="18" charset="0"/>
                  </a:rPr>
                  <a:t>2</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a:t>
                </a:r>
                <a:r>
                  <a:rPr lang="en-US" altLang="es-MX" baseline="-25000">
                    <a:solidFill>
                      <a:prstClr val="black"/>
                    </a:solidFill>
                    <a:latin typeface="Times New Roman" panose="02020603050405020304" pitchFamily="18" charset="0"/>
                    <a:cs typeface="Times New Roman" panose="02020603050405020304" pitchFamily="18" charset="0"/>
                  </a:rPr>
                  <a:t>n</a:t>
                </a:r>
              </a:p>
            </p:txBody>
          </p:sp>
          <p:sp>
            <p:nvSpPr>
              <p:cNvPr id="28682" name="Rectangle 5"/>
              <p:cNvSpPr>
                <a:spLocks noChangeArrowheads="1"/>
              </p:cNvSpPr>
              <p:nvPr/>
            </p:nvSpPr>
            <p:spPr bwMode="auto">
              <a:xfrm>
                <a:off x="0" y="0"/>
                <a:ext cx="623" cy="71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b="1">
                  <a:solidFill>
                    <a:prstClr val="black"/>
                  </a:solidFill>
                  <a:latin typeface="Times New Roman" panose="02020603050405020304" pitchFamily="18" charset="0"/>
                  <a:cs typeface="Times New Roman" panose="02020603050405020304" pitchFamily="18" charset="0"/>
                </a:endParaRPr>
              </a:p>
            </p:txBody>
          </p:sp>
        </p:grpSp>
        <p:grpSp>
          <p:nvGrpSpPr>
            <p:cNvPr id="28678" name="Group 8"/>
            <p:cNvGrpSpPr>
              <a:grpSpLocks/>
            </p:cNvGrpSpPr>
            <p:nvPr/>
          </p:nvGrpSpPr>
          <p:grpSpPr bwMode="auto">
            <a:xfrm>
              <a:off x="623" y="0"/>
              <a:ext cx="623" cy="712"/>
              <a:chOff x="623" y="0"/>
              <a:chExt cx="623" cy="712"/>
            </a:xfrm>
          </p:grpSpPr>
          <p:sp>
            <p:nvSpPr>
              <p:cNvPr id="28679" name="Rectangle 4"/>
              <p:cNvSpPr>
                <a:spLocks noChangeArrowheads="1"/>
              </p:cNvSpPr>
              <p:nvPr/>
            </p:nvSpPr>
            <p:spPr bwMode="auto">
              <a:xfrm>
                <a:off x="651" y="0"/>
                <a:ext cx="567" cy="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B</a:t>
                </a:r>
                <a:r>
                  <a:rPr lang="en-US" altLang="es-MX" baseline="-25000">
                    <a:solidFill>
                      <a:prstClr val="black"/>
                    </a:solidFill>
                    <a:latin typeface="Times New Roman" panose="02020603050405020304" pitchFamily="18" charset="0"/>
                    <a:cs typeface="Times New Roman" panose="02020603050405020304" pitchFamily="18" charset="0"/>
                  </a:rPr>
                  <a:t>1</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B2</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n-US" altLang="es-MX" err="1">
                    <a:solidFill>
                      <a:prstClr val="black"/>
                    </a:solidFill>
                    <a:latin typeface="Times New Roman" panose="02020603050405020304" pitchFamily="18" charset="0"/>
                    <a:cs typeface="Times New Roman" panose="02020603050405020304" pitchFamily="18" charset="0"/>
                  </a:rPr>
                  <a:t>B</a:t>
                </a:r>
                <a:r>
                  <a:rPr lang="en-US" altLang="es-MX" baseline="-25000" err="1">
                    <a:solidFill>
                      <a:prstClr val="black"/>
                    </a:solidFill>
                    <a:latin typeface="Times New Roman" panose="02020603050405020304" pitchFamily="18" charset="0"/>
                    <a:cs typeface="Times New Roman" panose="02020603050405020304" pitchFamily="18" charset="0"/>
                  </a:rPr>
                  <a:t>n</a:t>
                </a:r>
                <a:endParaRPr lang="en-US" altLang="es-MX" baseline="-25000">
                  <a:solidFill>
                    <a:prstClr val="black"/>
                  </a:solidFill>
                  <a:latin typeface="Times New Roman" panose="02020603050405020304" pitchFamily="18" charset="0"/>
                  <a:cs typeface="Times New Roman" panose="02020603050405020304" pitchFamily="18" charset="0"/>
                </a:endParaRPr>
              </a:p>
            </p:txBody>
          </p:sp>
          <p:sp>
            <p:nvSpPr>
              <p:cNvPr id="28680" name="Rectangle 7"/>
              <p:cNvSpPr>
                <a:spLocks noChangeArrowheads="1"/>
              </p:cNvSpPr>
              <p:nvPr/>
            </p:nvSpPr>
            <p:spPr bwMode="auto">
              <a:xfrm>
                <a:off x="623" y="0"/>
                <a:ext cx="623" cy="71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b="1">
                  <a:solidFill>
                    <a:prstClr val="black"/>
                  </a:solidFill>
                  <a:latin typeface="Times New Roman" panose="02020603050405020304" pitchFamily="18" charset="0"/>
                  <a:cs typeface="Times New Roman" panose="02020603050405020304" pitchFamily="18" charset="0"/>
                </a:endParaRPr>
              </a:p>
            </p:txBody>
          </p:sp>
        </p:grpSp>
      </p:grpSp>
      <p:sp>
        <p:nvSpPr>
          <p:cNvPr id="28676" name="Rectangle 10"/>
          <p:cNvSpPr>
            <a:spLocks noChangeArrowheads="1"/>
          </p:cNvSpPr>
          <p:nvPr/>
        </p:nvSpPr>
        <p:spPr bwMode="auto">
          <a:xfrm>
            <a:off x="1600200" y="3829050"/>
            <a:ext cx="51435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defTabSz="685800" fontAlgn="base">
              <a:spcBef>
                <a:spcPct val="0"/>
              </a:spcBef>
              <a:spcAft>
                <a:spcPct val="0"/>
              </a:spcAft>
              <a:defRPr/>
            </a:pPr>
            <a:r>
              <a:rPr lang="en-US" altLang="es-MX" err="1">
                <a:solidFill>
                  <a:prstClr val="black"/>
                </a:solidFill>
                <a:latin typeface="Times New Roman" panose="02020603050405020304" pitchFamily="18" charset="0"/>
                <a:cs typeface="Times New Roman" panose="02020603050405020304" pitchFamily="18" charset="0"/>
              </a:rPr>
              <a:t>Programa</a:t>
            </a:r>
            <a:r>
              <a:rPr lang="en-US" altLang="es-MX">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t>
            </a:r>
            <a:r>
              <a:rPr lang="en-US" altLang="es-MX" err="1">
                <a:solidFill>
                  <a:prstClr val="black"/>
                </a:solidFill>
                <a:latin typeface="Times New Roman" panose="02020603050405020304" pitchFamily="18" charset="0"/>
                <a:cs typeface="Times New Roman" panose="02020603050405020304" pitchFamily="18" charset="0"/>
              </a:rPr>
              <a:t>i</a:t>
            </a:r>
            <a:r>
              <a:rPr lang="en-US" altLang="es-MX">
                <a:solidFill>
                  <a:prstClr val="black"/>
                </a:solidFill>
                <a:latin typeface="Times New Roman" panose="02020603050405020304" pitchFamily="18" charset="0"/>
                <a:cs typeface="Times New Roman" panose="02020603050405020304" pitchFamily="18" charset="0"/>
              </a:rPr>
              <a:t>=1</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 lee </a:t>
            </a:r>
            <a:r>
              <a:rPr lang="en-US" altLang="es-MX" b="1">
                <a:solidFill>
                  <a:prstClr val="black"/>
                </a:solidFill>
                <a:latin typeface="Times New Roman" panose="02020603050405020304" pitchFamily="18" charset="0"/>
                <a:cs typeface="Times New Roman" panose="02020603050405020304" pitchFamily="18" charset="0"/>
              </a:rPr>
              <a:t>Ax</a:t>
            </a:r>
            <a:endParaRPr lang="en-US" altLang="es-MX">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 </a:t>
            </a:r>
            <a:r>
              <a:rPr lang="en-US" altLang="es-MX" err="1">
                <a:solidFill>
                  <a:prstClr val="black"/>
                </a:solidFill>
                <a:latin typeface="Times New Roman" panose="02020603050405020304" pitchFamily="18" charset="0"/>
                <a:cs typeface="Times New Roman" panose="02020603050405020304" pitchFamily="18" charset="0"/>
              </a:rPr>
              <a:t>mientras</a:t>
            </a:r>
            <a:r>
              <a:rPr lang="en-US" altLang="es-MX">
                <a:solidFill>
                  <a:prstClr val="black"/>
                </a:solidFill>
                <a:latin typeface="Times New Roman" panose="02020603050405020304" pitchFamily="18" charset="0"/>
                <a:cs typeface="Times New Roman" panose="02020603050405020304" pitchFamily="18" charset="0"/>
              </a:rPr>
              <a:t> ((</a:t>
            </a:r>
            <a:r>
              <a:rPr lang="en-US" altLang="es-MX" b="1">
                <a:solidFill>
                  <a:prstClr val="black"/>
                </a:solidFill>
                <a:latin typeface="Times New Roman" panose="02020603050405020304" pitchFamily="18" charset="0"/>
                <a:cs typeface="Times New Roman" panose="02020603050405020304" pitchFamily="18" charset="0"/>
              </a:rPr>
              <a:t>Ax != Ai</a:t>
            </a:r>
            <a:r>
              <a:rPr lang="en-US" altLang="es-MX">
                <a:solidFill>
                  <a:prstClr val="black"/>
                </a:solidFill>
                <a:latin typeface="Times New Roman" panose="02020603050405020304" pitchFamily="18" charset="0"/>
                <a:cs typeface="Times New Roman" panose="02020603050405020304" pitchFamily="18" charset="0"/>
              </a:rPr>
              <a:t>) y (</a:t>
            </a:r>
            <a:r>
              <a:rPr lang="en-US" altLang="es-MX" b="1">
                <a:solidFill>
                  <a:prstClr val="black"/>
                </a:solidFill>
                <a:latin typeface="Times New Roman" panose="02020603050405020304" pitchFamily="18" charset="0"/>
                <a:cs typeface="Times New Roman" panose="02020603050405020304" pitchFamily="18" charset="0"/>
              </a:rPr>
              <a:t>no fin de </a:t>
            </a:r>
            <a:r>
              <a:rPr lang="en-US" altLang="es-MX" b="1" err="1">
                <a:solidFill>
                  <a:prstClr val="black"/>
                </a:solidFill>
                <a:latin typeface="Times New Roman" panose="02020603050405020304" pitchFamily="18" charset="0"/>
                <a:cs typeface="Times New Roman" panose="02020603050405020304" pitchFamily="18" charset="0"/>
              </a:rPr>
              <a:t>archivo</a:t>
            </a:r>
            <a:r>
              <a:rPr lang="en-US" altLang="es-MX">
                <a:solidFill>
                  <a:prstClr val="black"/>
                </a:solidFill>
                <a:latin typeface="Times New Roman" panose="02020603050405020304" pitchFamily="18" charset="0"/>
                <a:cs typeface="Times New Roman" panose="02020603050405020304" pitchFamily="18" charset="0"/>
              </a:rPr>
              <a:t>))</a:t>
            </a:r>
            <a:r>
              <a:rPr lang="en-US" altLang="es-MX" err="1">
                <a:solidFill>
                  <a:prstClr val="black"/>
                </a:solidFill>
                <a:latin typeface="Times New Roman" panose="02020603050405020304" pitchFamily="18" charset="0"/>
                <a:cs typeface="Times New Roman" panose="02020603050405020304" pitchFamily="18" charset="0"/>
              </a:rPr>
              <a:t>i</a:t>
            </a:r>
            <a:r>
              <a:rPr lang="en-US" altLang="es-MX">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 </a:t>
            </a:r>
            <a:r>
              <a:rPr lang="en-US" altLang="es-MX" err="1">
                <a:solidFill>
                  <a:prstClr val="black"/>
                </a:solidFill>
                <a:latin typeface="Times New Roman" panose="02020603050405020304" pitchFamily="18" charset="0"/>
                <a:cs typeface="Times New Roman" panose="02020603050405020304" pitchFamily="18" charset="0"/>
              </a:rPr>
              <a:t>si</a:t>
            </a:r>
            <a:r>
              <a:rPr lang="en-US" altLang="es-MX">
                <a:solidFill>
                  <a:prstClr val="black"/>
                </a:solidFill>
                <a:latin typeface="Times New Roman" panose="02020603050405020304" pitchFamily="18" charset="0"/>
                <a:cs typeface="Times New Roman" panose="02020603050405020304" pitchFamily="18" charset="0"/>
              </a:rPr>
              <a:t> (</a:t>
            </a:r>
            <a:r>
              <a:rPr lang="en-US" altLang="es-MX" b="1">
                <a:solidFill>
                  <a:prstClr val="black"/>
                </a:solidFill>
                <a:latin typeface="Times New Roman" panose="02020603050405020304" pitchFamily="18" charset="0"/>
                <a:cs typeface="Times New Roman" panose="02020603050405020304" pitchFamily="18" charset="0"/>
              </a:rPr>
              <a:t>no fin de </a:t>
            </a:r>
            <a:r>
              <a:rPr lang="en-US" altLang="es-MX" b="1" err="1">
                <a:solidFill>
                  <a:prstClr val="black"/>
                </a:solidFill>
                <a:latin typeface="Times New Roman" panose="02020603050405020304" pitchFamily="18" charset="0"/>
                <a:cs typeface="Times New Roman" panose="02020603050405020304" pitchFamily="18" charset="0"/>
              </a:rPr>
              <a:t>archivo</a:t>
            </a:r>
            <a:r>
              <a:rPr lang="en-US" altLang="es-MX">
                <a:solidFill>
                  <a:prstClr val="black"/>
                </a:solidFill>
                <a:latin typeface="Times New Roman" panose="02020603050405020304" pitchFamily="18" charset="0"/>
                <a:cs typeface="Times New Roman" panose="02020603050405020304" pitchFamily="18" charset="0"/>
              </a:rPr>
              <a:t>) escribe </a:t>
            </a:r>
            <a:r>
              <a:rPr lang="en-US" altLang="es-MX" b="1">
                <a:solidFill>
                  <a:prstClr val="black"/>
                </a:solidFill>
                <a:latin typeface="Times New Roman" panose="02020603050405020304" pitchFamily="18" charset="0"/>
                <a:cs typeface="Times New Roman" panose="02020603050405020304" pitchFamily="18" charset="0"/>
              </a:rPr>
              <a:t>Bi</a:t>
            </a:r>
            <a:endParaRPr lang="en-US" altLang="es-MX">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 </a:t>
            </a:r>
            <a:r>
              <a:rPr lang="en-US" altLang="es-MX" err="1">
                <a:solidFill>
                  <a:prstClr val="black"/>
                </a:solidFill>
                <a:latin typeface="Times New Roman" panose="02020603050405020304" pitchFamily="18" charset="0"/>
                <a:cs typeface="Times New Roman" panose="02020603050405020304" pitchFamily="18" charset="0"/>
              </a:rPr>
              <a:t>sino</a:t>
            </a:r>
            <a:r>
              <a:rPr lang="en-US" altLang="es-MX">
                <a:solidFill>
                  <a:prstClr val="black"/>
                </a:solidFill>
                <a:latin typeface="Times New Roman" panose="02020603050405020304" pitchFamily="18" charset="0"/>
                <a:cs typeface="Times New Roman" panose="02020603050405020304" pitchFamily="18" charset="0"/>
              </a:rPr>
              <a:t> escribe "no </a:t>
            </a:r>
            <a:r>
              <a:rPr lang="en-US" altLang="es-MX" err="1">
                <a:solidFill>
                  <a:prstClr val="black"/>
                </a:solidFill>
                <a:latin typeface="Times New Roman" panose="02020603050405020304" pitchFamily="18" charset="0"/>
                <a:cs typeface="Times New Roman" panose="02020603050405020304" pitchFamily="18" charset="0"/>
              </a:rPr>
              <a:t>reconozco</a:t>
            </a:r>
            <a:r>
              <a:rPr lang="en-US" altLang="es-MX">
                <a:solidFill>
                  <a:prstClr val="black"/>
                </a:solidFill>
                <a:latin typeface="Times New Roman" panose="02020603050405020304" pitchFamily="18" charset="0"/>
                <a:cs typeface="Times New Roman" panose="02020603050405020304" pitchFamily="18" charset="0"/>
              </a:rPr>
              <a:t> </a:t>
            </a:r>
            <a:r>
              <a:rPr lang="en-US" altLang="es-MX" b="1">
                <a:solidFill>
                  <a:prstClr val="black"/>
                </a:solidFill>
                <a:latin typeface="Times New Roman" panose="02020603050405020304" pitchFamily="18" charset="0"/>
                <a:cs typeface="Times New Roman" panose="02020603050405020304" pitchFamily="18" charset="0"/>
              </a:rPr>
              <a:t>Ax</a:t>
            </a:r>
            <a:r>
              <a:rPr lang="en-US" altLang="es-MX">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2566607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1027"/>
          <p:cNvGrpSpPr>
            <a:grpSpLocks/>
          </p:cNvGrpSpPr>
          <p:nvPr/>
        </p:nvGrpSpPr>
        <p:grpSpPr bwMode="auto">
          <a:xfrm>
            <a:off x="2743201" y="1485900"/>
            <a:ext cx="2912269" cy="1257300"/>
            <a:chOff x="0" y="0"/>
            <a:chExt cx="1246" cy="712"/>
          </a:xfrm>
        </p:grpSpPr>
        <p:grpSp>
          <p:nvGrpSpPr>
            <p:cNvPr id="29701" name="Group 1028"/>
            <p:cNvGrpSpPr>
              <a:grpSpLocks/>
            </p:cNvGrpSpPr>
            <p:nvPr/>
          </p:nvGrpSpPr>
          <p:grpSpPr bwMode="auto">
            <a:xfrm>
              <a:off x="0" y="0"/>
              <a:ext cx="623" cy="712"/>
              <a:chOff x="0" y="0"/>
              <a:chExt cx="623" cy="712"/>
            </a:xfrm>
          </p:grpSpPr>
          <p:sp>
            <p:nvSpPr>
              <p:cNvPr id="29705" name="Rectangle 1029"/>
              <p:cNvSpPr>
                <a:spLocks noChangeArrowheads="1"/>
              </p:cNvSpPr>
              <p:nvPr/>
            </p:nvSpPr>
            <p:spPr bwMode="auto">
              <a:xfrm>
                <a:off x="28" y="0"/>
                <a:ext cx="567" cy="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a:t>
                </a:r>
                <a:r>
                  <a:rPr lang="en-US" altLang="es-MX" baseline="-25000">
                    <a:solidFill>
                      <a:prstClr val="black"/>
                    </a:solidFill>
                    <a:latin typeface="Times New Roman" panose="02020603050405020304" pitchFamily="18" charset="0"/>
                    <a:cs typeface="Times New Roman" panose="02020603050405020304" pitchFamily="18" charset="0"/>
                  </a:rPr>
                  <a:t>1</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a:t>
                </a:r>
                <a:r>
                  <a:rPr lang="en-US" altLang="es-MX" baseline="-25000">
                    <a:solidFill>
                      <a:prstClr val="black"/>
                    </a:solidFill>
                    <a:latin typeface="Times New Roman" panose="02020603050405020304" pitchFamily="18" charset="0"/>
                    <a:cs typeface="Times New Roman" panose="02020603050405020304" pitchFamily="18" charset="0"/>
                  </a:rPr>
                  <a:t>2</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a:t>
                </a:r>
                <a:r>
                  <a:rPr lang="en-US" altLang="es-MX" baseline="-25000">
                    <a:solidFill>
                      <a:prstClr val="black"/>
                    </a:solidFill>
                    <a:latin typeface="Times New Roman" panose="02020603050405020304" pitchFamily="18" charset="0"/>
                    <a:cs typeface="Times New Roman" panose="02020603050405020304" pitchFamily="18" charset="0"/>
                  </a:rPr>
                  <a:t>n</a:t>
                </a:r>
              </a:p>
            </p:txBody>
          </p:sp>
          <p:sp>
            <p:nvSpPr>
              <p:cNvPr id="29706" name="Rectangle 1030"/>
              <p:cNvSpPr>
                <a:spLocks noChangeArrowheads="1"/>
              </p:cNvSpPr>
              <p:nvPr/>
            </p:nvSpPr>
            <p:spPr bwMode="auto">
              <a:xfrm>
                <a:off x="0" y="0"/>
                <a:ext cx="623" cy="71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b="1">
                  <a:solidFill>
                    <a:prstClr val="black"/>
                  </a:solidFill>
                  <a:latin typeface="Times New Roman" panose="02020603050405020304" pitchFamily="18" charset="0"/>
                  <a:cs typeface="Times New Roman" panose="02020603050405020304" pitchFamily="18" charset="0"/>
                </a:endParaRPr>
              </a:p>
            </p:txBody>
          </p:sp>
        </p:grpSp>
        <p:grpSp>
          <p:nvGrpSpPr>
            <p:cNvPr id="29702" name="Group 1031"/>
            <p:cNvGrpSpPr>
              <a:grpSpLocks/>
            </p:cNvGrpSpPr>
            <p:nvPr/>
          </p:nvGrpSpPr>
          <p:grpSpPr bwMode="auto">
            <a:xfrm>
              <a:off x="623" y="0"/>
              <a:ext cx="623" cy="712"/>
              <a:chOff x="623" y="0"/>
              <a:chExt cx="623" cy="712"/>
            </a:xfrm>
          </p:grpSpPr>
          <p:sp>
            <p:nvSpPr>
              <p:cNvPr id="29703" name="Rectangle 1032"/>
              <p:cNvSpPr>
                <a:spLocks noChangeArrowheads="1"/>
              </p:cNvSpPr>
              <p:nvPr/>
            </p:nvSpPr>
            <p:spPr bwMode="auto">
              <a:xfrm>
                <a:off x="651" y="0"/>
                <a:ext cx="567" cy="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B</a:t>
                </a:r>
                <a:r>
                  <a:rPr lang="en-US" altLang="es-MX" baseline="-25000">
                    <a:solidFill>
                      <a:prstClr val="black"/>
                    </a:solidFill>
                    <a:latin typeface="Times New Roman" panose="02020603050405020304" pitchFamily="18" charset="0"/>
                    <a:cs typeface="Times New Roman" panose="02020603050405020304" pitchFamily="18" charset="0"/>
                  </a:rPr>
                  <a:t>1</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B</a:t>
                </a:r>
                <a:r>
                  <a:rPr lang="en-US" altLang="es-MX" baseline="-25000">
                    <a:solidFill>
                      <a:prstClr val="black"/>
                    </a:solidFill>
                    <a:latin typeface="Times New Roman" panose="02020603050405020304" pitchFamily="18" charset="0"/>
                    <a:cs typeface="Times New Roman" panose="02020603050405020304" pitchFamily="18" charset="0"/>
                  </a:rPr>
                  <a:t>2</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n-US" altLang="es-MX" err="1">
                    <a:solidFill>
                      <a:prstClr val="black"/>
                    </a:solidFill>
                    <a:latin typeface="Times New Roman" panose="02020603050405020304" pitchFamily="18" charset="0"/>
                    <a:cs typeface="Times New Roman" panose="02020603050405020304" pitchFamily="18" charset="0"/>
                  </a:rPr>
                  <a:t>B</a:t>
                </a:r>
                <a:r>
                  <a:rPr lang="en-US" altLang="es-MX" baseline="-25000" err="1">
                    <a:solidFill>
                      <a:prstClr val="black"/>
                    </a:solidFill>
                    <a:latin typeface="Times New Roman" panose="02020603050405020304" pitchFamily="18" charset="0"/>
                    <a:cs typeface="Times New Roman" panose="02020603050405020304" pitchFamily="18" charset="0"/>
                  </a:rPr>
                  <a:t>n</a:t>
                </a:r>
                <a:endParaRPr lang="en-US" altLang="es-MX" baseline="-25000">
                  <a:solidFill>
                    <a:prstClr val="black"/>
                  </a:solidFill>
                  <a:latin typeface="Times New Roman" panose="02020603050405020304" pitchFamily="18" charset="0"/>
                  <a:cs typeface="Times New Roman" panose="02020603050405020304" pitchFamily="18" charset="0"/>
                </a:endParaRPr>
              </a:p>
            </p:txBody>
          </p:sp>
          <p:sp>
            <p:nvSpPr>
              <p:cNvPr id="29704" name="Rectangle 1033"/>
              <p:cNvSpPr>
                <a:spLocks noChangeArrowheads="1"/>
              </p:cNvSpPr>
              <p:nvPr/>
            </p:nvSpPr>
            <p:spPr bwMode="auto">
              <a:xfrm>
                <a:off x="623" y="0"/>
                <a:ext cx="623" cy="71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b="1">
                  <a:solidFill>
                    <a:prstClr val="black"/>
                  </a:solidFill>
                  <a:latin typeface="Times New Roman" panose="02020603050405020304" pitchFamily="18" charset="0"/>
                  <a:cs typeface="Times New Roman" panose="02020603050405020304" pitchFamily="18" charset="0"/>
                </a:endParaRPr>
              </a:p>
            </p:txBody>
          </p:sp>
        </p:grpSp>
      </p:grpSp>
      <p:sp>
        <p:nvSpPr>
          <p:cNvPr id="29699" name="Rectangle 1034"/>
          <p:cNvSpPr>
            <a:spLocks noChangeArrowheads="1"/>
          </p:cNvSpPr>
          <p:nvPr/>
        </p:nvSpPr>
        <p:spPr bwMode="auto">
          <a:xfrm>
            <a:off x="1314450" y="2743200"/>
            <a:ext cx="640080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Programa()</a:t>
            </a:r>
          </a:p>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  i=1</a:t>
            </a:r>
          </a:p>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  lee </a:t>
            </a:r>
            <a:r>
              <a:rPr lang="es-ES" altLang="es-MX" b="1" err="1">
                <a:solidFill>
                  <a:prstClr val="black"/>
                </a:solidFill>
                <a:latin typeface="Times New Roman" panose="02020603050405020304" pitchFamily="18" charset="0"/>
                <a:cs typeface="Times New Roman" panose="02020603050405020304" pitchFamily="18" charset="0"/>
              </a:rPr>
              <a:t>Texto</a:t>
            </a:r>
            <a:r>
              <a:rPr lang="es-ES" altLang="es-MX" b="1" baseline="-25000" err="1">
                <a:solidFill>
                  <a:prstClr val="black"/>
                </a:solidFill>
                <a:latin typeface="Times New Roman" panose="02020603050405020304" pitchFamily="18" charset="0"/>
                <a:cs typeface="Times New Roman" panose="02020603050405020304" pitchFamily="18" charset="0"/>
              </a:rPr>
              <a:t>x</a:t>
            </a:r>
            <a:endParaRPr lang="es-ES" altLang="es-MX" baseline="-25000">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  mientras ((</a:t>
            </a:r>
            <a:r>
              <a:rPr lang="es-ES" altLang="es-MX" b="1" err="1">
                <a:solidFill>
                  <a:prstClr val="black"/>
                </a:solidFill>
                <a:latin typeface="Times New Roman" panose="02020603050405020304" pitchFamily="18" charset="0"/>
                <a:cs typeface="Times New Roman" panose="02020603050405020304" pitchFamily="18" charset="0"/>
              </a:rPr>
              <a:t>Texto</a:t>
            </a:r>
            <a:r>
              <a:rPr lang="es-ES" altLang="es-MX" b="1" baseline="-25000" err="1">
                <a:solidFill>
                  <a:prstClr val="black"/>
                </a:solidFill>
                <a:latin typeface="Times New Roman" panose="02020603050405020304" pitchFamily="18" charset="0"/>
                <a:cs typeface="Times New Roman" panose="02020603050405020304" pitchFamily="18" charset="0"/>
              </a:rPr>
              <a:t>x</a:t>
            </a:r>
            <a:r>
              <a:rPr lang="es-ES" altLang="es-MX" b="1">
                <a:solidFill>
                  <a:prstClr val="black"/>
                </a:solidFill>
                <a:latin typeface="Times New Roman" panose="02020603050405020304" pitchFamily="18" charset="0"/>
                <a:cs typeface="Times New Roman" panose="02020603050405020304" pitchFamily="18" charset="0"/>
              </a:rPr>
              <a:t> != </a:t>
            </a:r>
            <a:r>
              <a:rPr lang="es-ES" altLang="es-MX" b="1" err="1">
                <a:solidFill>
                  <a:prstClr val="black"/>
                </a:solidFill>
                <a:latin typeface="Times New Roman" panose="02020603050405020304" pitchFamily="18" charset="0"/>
                <a:cs typeface="Times New Roman" panose="02020603050405020304" pitchFamily="18" charset="0"/>
              </a:rPr>
              <a:t>Texto</a:t>
            </a:r>
            <a:r>
              <a:rPr lang="es-ES" altLang="es-MX" b="1" baseline="-25000" err="1">
                <a:solidFill>
                  <a:prstClr val="black"/>
                </a:solidFill>
                <a:latin typeface="Times New Roman" panose="02020603050405020304" pitchFamily="18" charset="0"/>
                <a:cs typeface="Times New Roman" panose="02020603050405020304" pitchFamily="18" charset="0"/>
              </a:rPr>
              <a:t>i</a:t>
            </a:r>
            <a:r>
              <a:rPr lang="es-ES" altLang="es-MX">
                <a:solidFill>
                  <a:prstClr val="black"/>
                </a:solidFill>
                <a:latin typeface="Times New Roman" panose="02020603050405020304" pitchFamily="18" charset="0"/>
                <a:cs typeface="Times New Roman" panose="02020603050405020304" pitchFamily="18" charset="0"/>
              </a:rPr>
              <a:t>)  y (</a:t>
            </a:r>
            <a:r>
              <a:rPr lang="es-ES" altLang="es-MX" b="1">
                <a:solidFill>
                  <a:prstClr val="black"/>
                </a:solidFill>
                <a:latin typeface="Times New Roman" panose="02020603050405020304" pitchFamily="18" charset="0"/>
                <a:cs typeface="Times New Roman" panose="02020603050405020304" pitchFamily="18" charset="0"/>
              </a:rPr>
              <a:t>no fin de archivo</a:t>
            </a:r>
            <a:r>
              <a:rPr lang="es-ES" altLang="es-MX">
                <a:solidFill>
                  <a:prstClr val="black"/>
                </a:solidFill>
                <a:latin typeface="Times New Roman" panose="02020603050405020304" pitchFamily="18" charset="0"/>
                <a:cs typeface="Times New Roman" panose="02020603050405020304" pitchFamily="18" charset="0"/>
              </a:rPr>
              <a:t>))i++</a:t>
            </a:r>
          </a:p>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  si (</a:t>
            </a:r>
            <a:r>
              <a:rPr lang="es-ES" altLang="es-MX" b="1">
                <a:solidFill>
                  <a:prstClr val="black"/>
                </a:solidFill>
                <a:latin typeface="Times New Roman" panose="02020603050405020304" pitchFamily="18" charset="0"/>
                <a:cs typeface="Times New Roman" panose="02020603050405020304" pitchFamily="18" charset="0"/>
              </a:rPr>
              <a:t>no fin de archivo</a:t>
            </a:r>
            <a:r>
              <a:rPr lang="es-ES" altLang="es-MX">
                <a:solidFill>
                  <a:prstClr val="black"/>
                </a:solidFill>
                <a:latin typeface="Times New Roman" panose="02020603050405020304" pitchFamily="18" charset="0"/>
                <a:cs typeface="Times New Roman" panose="02020603050405020304" pitchFamily="18" charset="0"/>
              </a:rPr>
              <a:t>) escribe </a:t>
            </a:r>
            <a:r>
              <a:rPr lang="es-ES" altLang="es-MX" b="1" err="1">
                <a:solidFill>
                  <a:prstClr val="black"/>
                </a:solidFill>
                <a:latin typeface="Times New Roman" panose="02020603050405020304" pitchFamily="18" charset="0"/>
                <a:cs typeface="Times New Roman" panose="02020603050405020304" pitchFamily="18" charset="0"/>
              </a:rPr>
              <a:t>Traducción</a:t>
            </a:r>
            <a:r>
              <a:rPr lang="es-ES" altLang="es-MX" b="1" baseline="-25000" err="1">
                <a:solidFill>
                  <a:prstClr val="black"/>
                </a:solidFill>
                <a:latin typeface="Times New Roman" panose="02020603050405020304" pitchFamily="18" charset="0"/>
                <a:cs typeface="Times New Roman" panose="02020603050405020304" pitchFamily="18" charset="0"/>
              </a:rPr>
              <a:t>i</a:t>
            </a:r>
            <a:endParaRPr lang="es-ES" altLang="es-MX" baseline="-25000">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  sino  //entra al dialogo</a:t>
            </a:r>
          </a:p>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      escribe "desconozco </a:t>
            </a:r>
            <a:r>
              <a:rPr lang="es-ES" altLang="es-MX" b="1" err="1">
                <a:solidFill>
                  <a:prstClr val="black"/>
                </a:solidFill>
                <a:latin typeface="Times New Roman" panose="02020603050405020304" pitchFamily="18" charset="0"/>
                <a:cs typeface="Times New Roman" panose="02020603050405020304" pitchFamily="18" charset="0"/>
              </a:rPr>
              <a:t>Texto</a:t>
            </a:r>
            <a:r>
              <a:rPr lang="es-ES" altLang="es-MX" b="1" baseline="-25000" err="1">
                <a:solidFill>
                  <a:prstClr val="black"/>
                </a:solidFill>
                <a:latin typeface="Times New Roman" panose="02020603050405020304" pitchFamily="18" charset="0"/>
                <a:cs typeface="Times New Roman" panose="02020603050405020304" pitchFamily="18" charset="0"/>
              </a:rPr>
              <a:t>x</a:t>
            </a:r>
            <a:r>
              <a:rPr lang="es-ES" altLang="es-MX">
                <a:solidFill>
                  <a:prstClr val="black"/>
                </a:solidFill>
                <a:latin typeface="Times New Roman" panose="02020603050405020304" pitchFamily="18" charset="0"/>
                <a:cs typeface="Times New Roman" panose="02020603050405020304" pitchFamily="18" charset="0"/>
              </a:rPr>
              <a:t> dame su  traducción"</a:t>
            </a:r>
          </a:p>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      lee </a:t>
            </a:r>
            <a:r>
              <a:rPr lang="es-ES" altLang="es-MX" b="1" err="1">
                <a:solidFill>
                  <a:prstClr val="black"/>
                </a:solidFill>
                <a:latin typeface="Times New Roman" panose="02020603050405020304" pitchFamily="18" charset="0"/>
                <a:cs typeface="Times New Roman" panose="02020603050405020304" pitchFamily="18" charset="0"/>
              </a:rPr>
              <a:t>Traducción</a:t>
            </a:r>
            <a:r>
              <a:rPr lang="es-ES" altLang="es-MX" b="1" baseline="-25000" err="1">
                <a:solidFill>
                  <a:prstClr val="black"/>
                </a:solidFill>
                <a:latin typeface="Times New Roman" panose="02020603050405020304" pitchFamily="18" charset="0"/>
                <a:cs typeface="Times New Roman" panose="02020603050405020304" pitchFamily="18" charset="0"/>
              </a:rPr>
              <a:t>x</a:t>
            </a:r>
            <a:endParaRPr lang="es-ES" altLang="es-MX" baseline="-25000">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      almacena en el archivo </a:t>
            </a:r>
            <a:r>
              <a:rPr lang="es-ES" altLang="es-MX" b="1" err="1">
                <a:solidFill>
                  <a:prstClr val="black"/>
                </a:solidFill>
                <a:latin typeface="Times New Roman" panose="02020603050405020304" pitchFamily="18" charset="0"/>
                <a:cs typeface="Times New Roman" panose="02020603050405020304" pitchFamily="18" charset="0"/>
              </a:rPr>
              <a:t>Texto</a:t>
            </a:r>
            <a:r>
              <a:rPr lang="es-ES" altLang="es-MX" b="1" baseline="-25000" err="1">
                <a:solidFill>
                  <a:prstClr val="black"/>
                </a:solidFill>
                <a:latin typeface="Times New Roman" panose="02020603050405020304" pitchFamily="18" charset="0"/>
                <a:cs typeface="Times New Roman" panose="02020603050405020304" pitchFamily="18" charset="0"/>
              </a:rPr>
              <a:t>x</a:t>
            </a:r>
            <a:r>
              <a:rPr lang="es-ES" altLang="es-MX" b="1">
                <a:solidFill>
                  <a:prstClr val="black"/>
                </a:solidFill>
                <a:latin typeface="Times New Roman" panose="02020603050405020304" pitchFamily="18" charset="0"/>
                <a:cs typeface="Times New Roman" panose="02020603050405020304" pitchFamily="18" charset="0"/>
              </a:rPr>
              <a:t> </a:t>
            </a:r>
            <a:r>
              <a:rPr lang="es-ES" altLang="es-MX">
                <a:solidFill>
                  <a:prstClr val="black"/>
                </a:solidFill>
                <a:latin typeface="Times New Roman" panose="02020603050405020304" pitchFamily="18" charset="0"/>
                <a:cs typeface="Times New Roman" panose="02020603050405020304" pitchFamily="18" charset="0"/>
              </a:rPr>
              <a:t>, </a:t>
            </a:r>
            <a:r>
              <a:rPr lang="es-ES" altLang="es-MX" b="1" err="1">
                <a:solidFill>
                  <a:prstClr val="black"/>
                </a:solidFill>
                <a:latin typeface="Times New Roman" panose="02020603050405020304" pitchFamily="18" charset="0"/>
                <a:cs typeface="Times New Roman" panose="02020603050405020304" pitchFamily="18" charset="0"/>
              </a:rPr>
              <a:t>Traducción</a:t>
            </a:r>
            <a:r>
              <a:rPr lang="es-ES" altLang="es-MX" b="1" baseline="-25000" err="1">
                <a:solidFill>
                  <a:prstClr val="black"/>
                </a:solidFill>
                <a:latin typeface="Times New Roman" panose="02020603050405020304" pitchFamily="18" charset="0"/>
                <a:cs typeface="Times New Roman" panose="02020603050405020304" pitchFamily="18" charset="0"/>
              </a:rPr>
              <a:t>x</a:t>
            </a:r>
            <a:endParaRPr lang="es-ES" altLang="es-MX" baseline="-25000">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a:t>
            </a:r>
            <a:endParaRPr lang="en-US" altLang="es-MX">
              <a:solidFill>
                <a:prstClr val="black"/>
              </a:solidFill>
              <a:latin typeface="Times New Roman" panose="02020603050405020304" pitchFamily="18" charset="0"/>
              <a:cs typeface="Times New Roman" panose="02020603050405020304" pitchFamily="18" charset="0"/>
            </a:endParaRPr>
          </a:p>
        </p:txBody>
      </p:sp>
      <p:sp>
        <p:nvSpPr>
          <p:cNvPr id="29700" name="Rectangle 1037"/>
          <p:cNvSpPr>
            <a:spLocks noChangeArrowheads="1"/>
          </p:cNvSpPr>
          <p:nvPr/>
        </p:nvSpPr>
        <p:spPr bwMode="auto">
          <a:xfrm>
            <a:off x="1600200" y="1028701"/>
            <a:ext cx="5943600"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r>
              <a:rPr lang="es-MX" altLang="es-MX" sz="2700" b="1">
                <a:solidFill>
                  <a:srgbClr val="44546A"/>
                </a:solidFill>
                <a:latin typeface="Times New Roman" panose="02020603050405020304" pitchFamily="18" charset="0"/>
                <a:cs typeface="Times New Roman" panose="02020603050405020304" pitchFamily="18" charset="0"/>
              </a:rPr>
              <a:t>Sistemas </a:t>
            </a:r>
            <a:r>
              <a:rPr lang="es-ES" altLang="es-MX" sz="2700" b="1">
                <a:solidFill>
                  <a:srgbClr val="44546A"/>
                </a:solidFill>
                <a:latin typeface="Times New Roman" panose="02020603050405020304" pitchFamily="18" charset="0"/>
                <a:cs typeface="Times New Roman" panose="02020603050405020304" pitchFamily="18" charset="0"/>
              </a:rPr>
              <a:t>Evolutivo</a:t>
            </a:r>
            <a:r>
              <a:rPr lang="es-MX" altLang="es-MX" sz="2700" b="1">
                <a:solidFill>
                  <a:srgbClr val="44546A"/>
                </a:solidFill>
                <a:latin typeface="Times New Roman" panose="02020603050405020304" pitchFamily="18" charset="0"/>
                <a:cs typeface="Times New Roman" panose="02020603050405020304" pitchFamily="18" charset="0"/>
              </a:rPr>
              <a:t> </a:t>
            </a:r>
            <a:r>
              <a:rPr lang="es-ES" altLang="es-MX" sz="2700" b="1">
                <a:solidFill>
                  <a:srgbClr val="44546A"/>
                </a:solidFill>
                <a:latin typeface="Times New Roman" panose="02020603050405020304" pitchFamily="18" charset="0"/>
                <a:cs typeface="Times New Roman" panose="02020603050405020304" pitchFamily="18" charset="0"/>
              </a:rPr>
              <a:t> </a:t>
            </a:r>
            <a:r>
              <a:rPr lang="es-MX" altLang="es-MX" sz="2700" b="1">
                <a:solidFill>
                  <a:srgbClr val="44546A"/>
                </a:solidFill>
                <a:latin typeface="Times New Roman" panose="02020603050405020304" pitchFamily="18" charset="0"/>
                <a:cs typeface="Times New Roman" panose="02020603050405020304" pitchFamily="18" charset="0"/>
              </a:rPr>
              <a:t>de </a:t>
            </a:r>
            <a:r>
              <a:rPr lang="es-ES" altLang="es-MX" sz="2700" b="1">
                <a:solidFill>
                  <a:srgbClr val="44546A"/>
                </a:solidFill>
                <a:latin typeface="Times New Roman" panose="02020603050405020304" pitchFamily="18" charset="0"/>
                <a:cs typeface="Times New Roman" panose="02020603050405020304" pitchFamily="18" charset="0"/>
              </a:rPr>
              <a:t>Reescritura</a:t>
            </a:r>
          </a:p>
        </p:txBody>
      </p:sp>
    </p:spTree>
    <p:extLst>
      <p:ext uri="{BB962C8B-B14F-4D97-AF65-F5344CB8AC3E}">
        <p14:creationId xmlns:p14="http://schemas.microsoft.com/office/powerpoint/2010/main" val="367112510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026"/>
          <p:cNvSpPr>
            <a:spLocks noGrp="1" noChangeArrowheads="1"/>
          </p:cNvSpPr>
          <p:nvPr>
            <p:ph type="title"/>
          </p:nvPr>
        </p:nvSpPr>
        <p:spPr>
          <a:xfrm>
            <a:off x="1314450" y="1085850"/>
            <a:ext cx="6515100" cy="4686300"/>
          </a:xfrm>
        </p:spPr>
        <p:txBody>
          <a:bodyPr/>
          <a:lstStyle/>
          <a:p>
            <a:pPr eaLnBrk="1" hangingPunct="1"/>
            <a:r>
              <a:rPr lang="es-ES" altLang="es-MX" sz="2700" b="1"/>
              <a:t>sistema elemental traductor de Idiomas</a:t>
            </a:r>
            <a:br>
              <a:rPr lang="es-MX" altLang="es-MX" sz="2400" b="1"/>
            </a:br>
            <a:r>
              <a:rPr lang="es-ES" altLang="es-MX" sz="2100"/>
              <a:t> </a:t>
            </a:r>
            <a:br>
              <a:rPr lang="es-MX" altLang="es-MX" sz="2100"/>
            </a:br>
            <a:r>
              <a:rPr lang="es-ES" altLang="es-MX" sz="2100"/>
              <a:t>le damos la entrada "Hola Perro", </a:t>
            </a:r>
            <a:br>
              <a:rPr lang="es-MX" altLang="es-MX" sz="2100"/>
            </a:br>
            <a:br>
              <a:rPr lang="es-MX" altLang="es-MX" sz="2100"/>
            </a:br>
            <a:r>
              <a:rPr lang="es-ES" altLang="es-MX" sz="2100"/>
              <a:t>si la computadora no encuentra en su lista esta frase, entonces pregunta, ¿ que es “Hola Perro "?, </a:t>
            </a:r>
            <a:br>
              <a:rPr lang="es-MX" altLang="es-MX" sz="2100"/>
            </a:br>
            <a:br>
              <a:rPr lang="es-MX" altLang="es-MX" sz="2100"/>
            </a:br>
            <a:r>
              <a:rPr lang="es-ES" altLang="es-MX" sz="2100"/>
              <a:t>le decimos "</a:t>
            </a:r>
            <a:r>
              <a:rPr lang="es-ES" altLang="es-MX" sz="2100" err="1"/>
              <a:t>Hello</a:t>
            </a:r>
            <a:r>
              <a:rPr lang="es-ES" altLang="es-MX" sz="2100"/>
              <a:t> </a:t>
            </a:r>
            <a:r>
              <a:rPr lang="es-ES" altLang="es-MX" sz="2100" err="1"/>
              <a:t>Dog</a:t>
            </a:r>
            <a:r>
              <a:rPr lang="es-ES" altLang="es-MX" sz="2100"/>
              <a:t>", </a:t>
            </a:r>
            <a:br>
              <a:rPr lang="es-MX" altLang="es-MX" sz="2100"/>
            </a:br>
            <a:br>
              <a:rPr lang="es-MX" altLang="es-MX" sz="2100"/>
            </a:br>
            <a:r>
              <a:rPr lang="es-ES" altLang="es-MX" sz="2100"/>
              <a:t>entonces la computadora almacena en su primera columna "Hola perro" y en la otra "</a:t>
            </a:r>
            <a:r>
              <a:rPr lang="es-ES" altLang="es-MX" sz="2100" err="1"/>
              <a:t>Hello</a:t>
            </a:r>
            <a:r>
              <a:rPr lang="es-ES" altLang="es-MX" sz="2100"/>
              <a:t> </a:t>
            </a:r>
            <a:r>
              <a:rPr lang="es-ES" altLang="es-MX" sz="2100" err="1"/>
              <a:t>Dog</a:t>
            </a:r>
            <a:r>
              <a:rPr lang="es-ES" altLang="es-MX" sz="2100"/>
              <a:t>", </a:t>
            </a:r>
            <a:br>
              <a:rPr lang="es-MX" altLang="es-MX" sz="2100"/>
            </a:br>
            <a:br>
              <a:rPr lang="es-MX" altLang="es-MX" sz="2100"/>
            </a:br>
            <a:r>
              <a:rPr lang="es-ES" altLang="es-MX" sz="2100"/>
              <a:t>la siguiente vez que introduzcamos "Hola Perro" la computadora va a decir "</a:t>
            </a:r>
            <a:r>
              <a:rPr lang="es-ES" altLang="es-MX" sz="2100" err="1"/>
              <a:t>Hello</a:t>
            </a:r>
            <a:r>
              <a:rPr lang="es-ES" altLang="es-MX" sz="2100"/>
              <a:t> </a:t>
            </a:r>
            <a:r>
              <a:rPr lang="es-ES" altLang="es-MX" sz="2100" err="1"/>
              <a:t>dog</a:t>
            </a:r>
            <a:r>
              <a:rPr lang="es-ES" altLang="es-MX" sz="2100"/>
              <a:t>".</a:t>
            </a:r>
            <a:br>
              <a:rPr lang="es-ES" altLang="es-MX" sz="2100"/>
            </a:br>
            <a:endParaRPr lang="es-ES" altLang="es-MX" sz="2100"/>
          </a:p>
        </p:txBody>
      </p:sp>
    </p:spTree>
    <p:extLst>
      <p:ext uri="{BB962C8B-B14F-4D97-AF65-F5344CB8AC3E}">
        <p14:creationId xmlns:p14="http://schemas.microsoft.com/office/powerpoint/2010/main" val="136976154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26"/>
          <p:cNvSpPr>
            <a:spLocks noGrp="1" noChangeArrowheads="1"/>
          </p:cNvSpPr>
          <p:nvPr>
            <p:ph type="title"/>
          </p:nvPr>
        </p:nvSpPr>
        <p:spPr>
          <a:xfrm>
            <a:off x="1314450" y="948929"/>
            <a:ext cx="6515100" cy="971550"/>
          </a:xfrm>
        </p:spPr>
        <p:txBody>
          <a:bodyPr/>
          <a:lstStyle/>
          <a:p>
            <a:pPr eaLnBrk="1" hangingPunct="1"/>
            <a:r>
              <a:rPr lang="es-MX" altLang="es-MX" sz="2100"/>
              <a:t>T</a:t>
            </a:r>
            <a:r>
              <a:rPr lang="es-ES" altLang="es-MX" sz="2100"/>
              <a:t>raductor automático</a:t>
            </a:r>
            <a:br>
              <a:rPr lang="es-MX" altLang="es-MX" sz="2100"/>
            </a:br>
            <a:r>
              <a:rPr lang="es-ES" altLang="es-MX" sz="1800"/>
              <a:t>tabla que contiene en la primera columna el texto en un idioma y en la segunda su traducción a otro idioma.</a:t>
            </a:r>
          </a:p>
        </p:txBody>
      </p:sp>
      <p:sp>
        <p:nvSpPr>
          <p:cNvPr id="31747" name="Rectangle 1034"/>
          <p:cNvSpPr>
            <a:spLocks noChangeArrowheads="1"/>
          </p:cNvSpPr>
          <p:nvPr/>
        </p:nvSpPr>
        <p:spPr bwMode="auto">
          <a:xfrm>
            <a:off x="1600200" y="3257551"/>
            <a:ext cx="5086350" cy="263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Programa()</a:t>
            </a:r>
          </a:p>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 i=1</a:t>
            </a:r>
          </a:p>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 lee </a:t>
            </a:r>
            <a:r>
              <a:rPr lang="es-ES" altLang="es-MX" sz="1500" b="1">
                <a:solidFill>
                  <a:prstClr val="black"/>
                </a:solidFill>
                <a:latin typeface="Times New Roman" panose="02020603050405020304" pitchFamily="18" charset="0"/>
                <a:cs typeface="Times New Roman" panose="02020603050405020304" pitchFamily="18" charset="0"/>
              </a:rPr>
              <a:t>Textox</a:t>
            </a:r>
            <a:endParaRPr lang="es-ES" altLang="es-MX" sz="1500">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 mientras ((</a:t>
            </a:r>
            <a:r>
              <a:rPr lang="es-ES" altLang="es-MX" sz="1500" b="1">
                <a:solidFill>
                  <a:prstClr val="black"/>
                </a:solidFill>
                <a:latin typeface="Times New Roman" panose="02020603050405020304" pitchFamily="18" charset="0"/>
                <a:cs typeface="Times New Roman" panose="02020603050405020304" pitchFamily="18" charset="0"/>
              </a:rPr>
              <a:t>Textox != Textoi</a:t>
            </a:r>
            <a:r>
              <a:rPr lang="es-ES" altLang="es-MX" sz="1500">
                <a:solidFill>
                  <a:prstClr val="black"/>
                </a:solidFill>
                <a:latin typeface="Times New Roman" panose="02020603050405020304" pitchFamily="18" charset="0"/>
                <a:cs typeface="Times New Roman" panose="02020603050405020304" pitchFamily="18" charset="0"/>
              </a:rPr>
              <a:t>) y (</a:t>
            </a:r>
            <a:r>
              <a:rPr lang="es-ES" altLang="es-MX" sz="1500" b="1">
                <a:solidFill>
                  <a:prstClr val="black"/>
                </a:solidFill>
                <a:latin typeface="Times New Roman" panose="02020603050405020304" pitchFamily="18" charset="0"/>
                <a:cs typeface="Times New Roman" panose="02020603050405020304" pitchFamily="18" charset="0"/>
              </a:rPr>
              <a:t>no fin de archivo</a:t>
            </a:r>
            <a:r>
              <a:rPr lang="es-ES" altLang="es-MX" sz="1500">
                <a:solidFill>
                  <a:prstClr val="black"/>
                </a:solidFill>
                <a:latin typeface="Times New Roman" panose="02020603050405020304" pitchFamily="18" charset="0"/>
                <a:cs typeface="Times New Roman" panose="02020603050405020304" pitchFamily="18" charset="0"/>
              </a:rPr>
              <a:t>))i++</a:t>
            </a:r>
          </a:p>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 si (</a:t>
            </a:r>
            <a:r>
              <a:rPr lang="es-ES" altLang="es-MX" sz="1500" b="1">
                <a:solidFill>
                  <a:prstClr val="black"/>
                </a:solidFill>
                <a:latin typeface="Times New Roman" panose="02020603050405020304" pitchFamily="18" charset="0"/>
                <a:cs typeface="Times New Roman" panose="02020603050405020304" pitchFamily="18" charset="0"/>
              </a:rPr>
              <a:t>no fin de archivo</a:t>
            </a:r>
            <a:r>
              <a:rPr lang="es-ES" altLang="es-MX" sz="1500">
                <a:solidFill>
                  <a:prstClr val="black"/>
                </a:solidFill>
                <a:latin typeface="Times New Roman" panose="02020603050405020304" pitchFamily="18" charset="0"/>
                <a:cs typeface="Times New Roman" panose="02020603050405020304" pitchFamily="18" charset="0"/>
              </a:rPr>
              <a:t>) escribe </a:t>
            </a:r>
            <a:r>
              <a:rPr lang="es-ES" altLang="es-MX" sz="1500" b="1">
                <a:solidFill>
                  <a:prstClr val="black"/>
                </a:solidFill>
                <a:latin typeface="Times New Roman" panose="02020603050405020304" pitchFamily="18" charset="0"/>
                <a:cs typeface="Times New Roman" panose="02020603050405020304" pitchFamily="18" charset="0"/>
              </a:rPr>
              <a:t>Traduccióni</a:t>
            </a:r>
            <a:endParaRPr lang="es-ES" altLang="es-MX" sz="1500">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 sino //entra al dialogo</a:t>
            </a:r>
          </a:p>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 escribe "desconozco </a:t>
            </a:r>
            <a:r>
              <a:rPr lang="es-ES" altLang="es-MX" sz="1500" b="1">
                <a:solidFill>
                  <a:prstClr val="black"/>
                </a:solidFill>
                <a:latin typeface="Times New Roman" panose="02020603050405020304" pitchFamily="18" charset="0"/>
                <a:cs typeface="Times New Roman" panose="02020603050405020304" pitchFamily="18" charset="0"/>
              </a:rPr>
              <a:t>Textox</a:t>
            </a:r>
            <a:r>
              <a:rPr lang="es-ES" altLang="es-MX" sz="1500">
                <a:solidFill>
                  <a:prstClr val="black"/>
                </a:solidFill>
                <a:latin typeface="Times New Roman" panose="02020603050405020304" pitchFamily="18" charset="0"/>
                <a:cs typeface="Times New Roman" panose="02020603050405020304" pitchFamily="18" charset="0"/>
              </a:rPr>
              <a:t> dame su traducción"</a:t>
            </a:r>
          </a:p>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 lee </a:t>
            </a:r>
            <a:r>
              <a:rPr lang="es-ES" altLang="es-MX" sz="1500" b="1">
                <a:solidFill>
                  <a:prstClr val="black"/>
                </a:solidFill>
                <a:latin typeface="Times New Roman" panose="02020603050405020304" pitchFamily="18" charset="0"/>
                <a:cs typeface="Times New Roman" panose="02020603050405020304" pitchFamily="18" charset="0"/>
              </a:rPr>
              <a:t>Traducciónx</a:t>
            </a:r>
            <a:endParaRPr lang="es-ES" altLang="es-MX" sz="1500">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 almacena en el archivo </a:t>
            </a:r>
            <a:r>
              <a:rPr lang="es-ES" altLang="es-MX" sz="1500" b="1">
                <a:solidFill>
                  <a:prstClr val="black"/>
                </a:solidFill>
                <a:latin typeface="Times New Roman" panose="02020603050405020304" pitchFamily="18" charset="0"/>
                <a:cs typeface="Times New Roman" panose="02020603050405020304" pitchFamily="18" charset="0"/>
              </a:rPr>
              <a:t>Textox </a:t>
            </a:r>
            <a:r>
              <a:rPr lang="es-ES" altLang="es-MX" sz="1500">
                <a:solidFill>
                  <a:prstClr val="black"/>
                </a:solidFill>
                <a:latin typeface="Times New Roman" panose="02020603050405020304" pitchFamily="18" charset="0"/>
                <a:cs typeface="Times New Roman" panose="02020603050405020304" pitchFamily="18" charset="0"/>
              </a:rPr>
              <a:t>, </a:t>
            </a:r>
            <a:r>
              <a:rPr lang="es-ES" altLang="es-MX" sz="1500" b="1">
                <a:solidFill>
                  <a:prstClr val="black"/>
                </a:solidFill>
                <a:latin typeface="Times New Roman" panose="02020603050405020304" pitchFamily="18" charset="0"/>
                <a:cs typeface="Times New Roman" panose="02020603050405020304" pitchFamily="18" charset="0"/>
              </a:rPr>
              <a:t>Traducciónx</a:t>
            </a:r>
            <a:endParaRPr lang="es-ES" altLang="es-MX" sz="1500">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a:t>
            </a:r>
            <a:endParaRPr lang="en-US" altLang="es-MX" sz="1500">
              <a:solidFill>
                <a:prstClr val="black"/>
              </a:solidFill>
              <a:latin typeface="Times New Roman" panose="02020603050405020304" pitchFamily="18" charset="0"/>
              <a:cs typeface="Times New Roman" panose="02020603050405020304" pitchFamily="18" charset="0"/>
            </a:endParaRPr>
          </a:p>
        </p:txBody>
      </p:sp>
      <p:grpSp>
        <p:nvGrpSpPr>
          <p:cNvPr id="31748" name="Group 1041"/>
          <p:cNvGrpSpPr>
            <a:grpSpLocks/>
          </p:cNvGrpSpPr>
          <p:nvPr/>
        </p:nvGrpSpPr>
        <p:grpSpPr bwMode="auto">
          <a:xfrm>
            <a:off x="2114550" y="1828800"/>
            <a:ext cx="3714750" cy="1485900"/>
            <a:chOff x="0" y="0"/>
            <a:chExt cx="1602" cy="818"/>
          </a:xfrm>
        </p:grpSpPr>
        <p:grpSp>
          <p:nvGrpSpPr>
            <p:cNvPr id="31749" name="Group 1038"/>
            <p:cNvGrpSpPr>
              <a:grpSpLocks/>
            </p:cNvGrpSpPr>
            <p:nvPr/>
          </p:nvGrpSpPr>
          <p:grpSpPr bwMode="auto">
            <a:xfrm>
              <a:off x="0" y="0"/>
              <a:ext cx="768" cy="818"/>
              <a:chOff x="0" y="0"/>
              <a:chExt cx="768" cy="818"/>
            </a:xfrm>
          </p:grpSpPr>
          <p:sp>
            <p:nvSpPr>
              <p:cNvPr id="31753" name="Rectangle 1035"/>
              <p:cNvSpPr>
                <a:spLocks noChangeArrowheads="1"/>
              </p:cNvSpPr>
              <p:nvPr/>
            </p:nvSpPr>
            <p:spPr bwMode="auto">
              <a:xfrm>
                <a:off x="28" y="0"/>
                <a:ext cx="712" cy="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defTabSz="685800" fontAlgn="base">
                  <a:spcBef>
                    <a:spcPct val="0"/>
                  </a:spcBef>
                  <a:spcAft>
                    <a:spcPct val="0"/>
                  </a:spcAft>
                  <a:defRPr/>
                </a:pPr>
                <a:r>
                  <a:rPr lang="en-US" altLang="es-MX" b="1">
                    <a:solidFill>
                      <a:prstClr val="black"/>
                    </a:solidFill>
                    <a:latin typeface="Times New Roman" panose="02020603050405020304" pitchFamily="18" charset="0"/>
                    <a:cs typeface="Times New Roman" panose="02020603050405020304" pitchFamily="18" charset="0"/>
                  </a:rPr>
                  <a:t>texto</a:t>
                </a:r>
                <a:endParaRPr lang="en-US" altLang="es-MX">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este es un perro</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el perro blanco</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el perro negro</a:t>
                </a:r>
              </a:p>
            </p:txBody>
          </p:sp>
          <p:sp>
            <p:nvSpPr>
              <p:cNvPr id="31754" name="Rectangle 1037"/>
              <p:cNvSpPr>
                <a:spLocks noChangeArrowheads="1"/>
              </p:cNvSpPr>
              <p:nvPr/>
            </p:nvSpPr>
            <p:spPr bwMode="auto">
              <a:xfrm>
                <a:off x="0" y="0"/>
                <a:ext cx="768" cy="8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b="1">
                  <a:solidFill>
                    <a:prstClr val="black"/>
                  </a:solidFill>
                  <a:latin typeface="Times New Roman" panose="02020603050405020304" pitchFamily="18" charset="0"/>
                  <a:cs typeface="Times New Roman" panose="02020603050405020304" pitchFamily="18" charset="0"/>
                </a:endParaRPr>
              </a:p>
            </p:txBody>
          </p:sp>
        </p:grpSp>
        <p:grpSp>
          <p:nvGrpSpPr>
            <p:cNvPr id="31750" name="Group 1040"/>
            <p:cNvGrpSpPr>
              <a:grpSpLocks/>
            </p:cNvGrpSpPr>
            <p:nvPr/>
          </p:nvGrpSpPr>
          <p:grpSpPr bwMode="auto">
            <a:xfrm>
              <a:off x="768" y="0"/>
              <a:ext cx="834" cy="818"/>
              <a:chOff x="768" y="0"/>
              <a:chExt cx="834" cy="818"/>
            </a:xfrm>
          </p:grpSpPr>
          <p:sp>
            <p:nvSpPr>
              <p:cNvPr id="31751" name="Rectangle 1036"/>
              <p:cNvSpPr>
                <a:spLocks noChangeArrowheads="1"/>
              </p:cNvSpPr>
              <p:nvPr/>
            </p:nvSpPr>
            <p:spPr bwMode="auto">
              <a:xfrm>
                <a:off x="796" y="0"/>
                <a:ext cx="778" cy="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defTabSz="685800" fontAlgn="base">
                  <a:spcBef>
                    <a:spcPct val="0"/>
                  </a:spcBef>
                  <a:spcAft>
                    <a:spcPct val="0"/>
                  </a:spcAft>
                  <a:defRPr/>
                </a:pPr>
                <a:r>
                  <a:rPr lang="en-US" altLang="es-MX" b="1">
                    <a:solidFill>
                      <a:prstClr val="black"/>
                    </a:solidFill>
                    <a:latin typeface="Times New Roman" panose="02020603050405020304" pitchFamily="18" charset="0"/>
                    <a:cs typeface="Times New Roman" panose="02020603050405020304" pitchFamily="18" charset="0"/>
                  </a:rPr>
                  <a:t>traducción</a:t>
                </a:r>
                <a:endParaRPr lang="en-US" altLang="es-MX">
                  <a:solidFill>
                    <a:prstClr val="black"/>
                  </a:solidFill>
                  <a:latin typeface="Times New Roman" panose="02020603050405020304" pitchFamily="18" charset="0"/>
                  <a:cs typeface="Times New Roman" panose="02020603050405020304" pitchFamily="18" charset="0"/>
                </a:endParaRP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this is a dog</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the white dog</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a:t>
                </a:r>
              </a:p>
              <a:p>
                <a:pPr algn="just" defTabSz="685800" fontAlgn="base">
                  <a:spcBef>
                    <a:spcPct val="0"/>
                  </a:spcBef>
                  <a:spcAft>
                    <a:spcPct val="0"/>
                  </a:spcAft>
                  <a:defRPr/>
                </a:pPr>
                <a:r>
                  <a:rPr lang="en-US" altLang="es-MX">
                    <a:solidFill>
                      <a:prstClr val="black"/>
                    </a:solidFill>
                    <a:latin typeface="Times New Roman" panose="02020603050405020304" pitchFamily="18" charset="0"/>
                    <a:cs typeface="Times New Roman" panose="02020603050405020304" pitchFamily="18" charset="0"/>
                  </a:rPr>
                  <a:t>the black dog</a:t>
                </a:r>
              </a:p>
            </p:txBody>
          </p:sp>
          <p:sp>
            <p:nvSpPr>
              <p:cNvPr id="31752" name="Rectangle 1039"/>
              <p:cNvSpPr>
                <a:spLocks noChangeArrowheads="1"/>
              </p:cNvSpPr>
              <p:nvPr/>
            </p:nvSpPr>
            <p:spPr bwMode="auto">
              <a:xfrm>
                <a:off x="768" y="0"/>
                <a:ext cx="834" cy="8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b="1">
                  <a:solidFill>
                    <a:prstClr val="black"/>
                  </a:solidFill>
                  <a:latin typeface="Times New Roman" panose="02020603050405020304" pitchFamily="18" charset="0"/>
                  <a:cs typeface="Times New Roman" panose="02020603050405020304" pitchFamily="18" charset="0"/>
                </a:endParaRPr>
              </a:p>
            </p:txBody>
          </p:sp>
        </p:grpSp>
      </p:grpSp>
    </p:spTree>
    <p:extLst>
      <p:ext uri="{BB962C8B-B14F-4D97-AF65-F5344CB8AC3E}">
        <p14:creationId xmlns:p14="http://schemas.microsoft.com/office/powerpoint/2010/main" val="36451634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314450" y="857250"/>
            <a:ext cx="6515100" cy="5143500"/>
          </a:xfrm>
        </p:spPr>
        <p:txBody>
          <a:bodyPr/>
          <a:lstStyle/>
          <a:p>
            <a:pPr eaLnBrk="1" hangingPunct="1"/>
            <a:r>
              <a:rPr lang="es-ES" altLang="es-MX" sz="2700"/>
              <a:t>Este programa es muy simple de hacer y tiene la ventaja de que no requiere tener almacenado el conocimiento previamente, </a:t>
            </a:r>
            <a:br>
              <a:rPr lang="es-MX" altLang="es-MX" sz="2700"/>
            </a:br>
            <a:br>
              <a:rPr lang="es-MX" altLang="es-MX" sz="900"/>
            </a:br>
            <a:r>
              <a:rPr lang="es-ES" altLang="es-MX" sz="2700"/>
              <a:t>si el archivo estuviera vacío y se preguntara por </a:t>
            </a:r>
            <a:r>
              <a:rPr lang="es-ES" altLang="es-MX" sz="2700" b="1" err="1"/>
              <a:t>Texto</a:t>
            </a:r>
            <a:r>
              <a:rPr lang="es-ES" altLang="es-MX" sz="2700" b="1" baseline="-25000" err="1"/>
              <a:t>x</a:t>
            </a:r>
            <a:r>
              <a:rPr lang="es-ES" altLang="es-MX" sz="2700" b="1"/>
              <a:t> </a:t>
            </a:r>
            <a:br>
              <a:rPr lang="es-MX" altLang="es-MX" sz="2700" b="1"/>
            </a:br>
            <a:r>
              <a:rPr lang="es-ES" altLang="es-MX" sz="2700"/>
              <a:t>el programa pediría </a:t>
            </a:r>
            <a:r>
              <a:rPr lang="es-ES" altLang="es-MX" sz="2700" b="1" err="1"/>
              <a:t>Traducción</a:t>
            </a:r>
            <a:r>
              <a:rPr lang="es-ES" altLang="es-MX" sz="2700" b="1" baseline="-25000" err="1"/>
              <a:t>x</a:t>
            </a:r>
            <a:r>
              <a:rPr lang="es-ES" altLang="es-MX" sz="2700"/>
              <a:t> y ya tendría la regla </a:t>
            </a:r>
            <a:r>
              <a:rPr lang="es-ES" altLang="es-MX" sz="2700" b="1" err="1"/>
              <a:t>Texto</a:t>
            </a:r>
            <a:r>
              <a:rPr lang="es-ES" altLang="es-MX" sz="2700" b="1" baseline="-25000" err="1"/>
              <a:t>x</a:t>
            </a:r>
            <a:r>
              <a:rPr lang="es-ES" altLang="es-MX" sz="2700" b="1"/>
              <a:t> </a:t>
            </a:r>
            <a:r>
              <a:rPr lang="es-ES" altLang="es-MX" sz="2700"/>
              <a:t>-&gt; </a:t>
            </a:r>
            <a:r>
              <a:rPr lang="es-ES" altLang="es-MX" sz="2700" b="1" err="1"/>
              <a:t>Traducción</a:t>
            </a:r>
            <a:r>
              <a:rPr lang="es-ES" altLang="es-MX" sz="2700" b="1" baseline="-25000" err="1"/>
              <a:t>x</a:t>
            </a:r>
            <a:r>
              <a:rPr lang="es-ES" altLang="es-MX" sz="2700"/>
              <a:t> </a:t>
            </a:r>
            <a:br>
              <a:rPr lang="es-MX" altLang="es-MX" sz="2700"/>
            </a:br>
            <a:br>
              <a:rPr lang="es-MX" altLang="es-MX" sz="1050"/>
            </a:br>
            <a:r>
              <a:rPr lang="es-ES" altLang="es-MX" sz="2700" i="1"/>
              <a:t>el sistema evolutivo puede empezar ha construir la base de conocimiento y 'aprender' desde cero, en tiempo real y fácilmente.</a:t>
            </a:r>
          </a:p>
        </p:txBody>
      </p:sp>
    </p:spTree>
    <p:extLst>
      <p:ext uri="{BB962C8B-B14F-4D97-AF65-F5344CB8AC3E}">
        <p14:creationId xmlns:p14="http://schemas.microsoft.com/office/powerpoint/2010/main" val="1837915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050"/>
          <p:cNvSpPr>
            <a:spLocks noGrp="1" noChangeArrowheads="1"/>
          </p:cNvSpPr>
          <p:nvPr>
            <p:ph type="title" idx="4294967295"/>
          </p:nvPr>
        </p:nvSpPr>
        <p:spPr>
          <a:xfrm>
            <a:off x="228600" y="228600"/>
            <a:ext cx="8686800" cy="6248400"/>
          </a:xfrm>
        </p:spPr>
        <p:txBody>
          <a:bodyPr/>
          <a:lstStyle/>
          <a:p>
            <a:r>
              <a:rPr lang="es-ES" altLang="es-MX" sz="2600" b="1">
                <a:cs typeface="Times New Roman" panose="02020603050405020304" pitchFamily="18" charset="0"/>
              </a:rPr>
              <a:t>Psicólogos, Neurofisiólogos, Filósofos, Físicos, Matemáticos, Lingüistas, Biólogos, Fisiólogos,  y otros,</a:t>
            </a:r>
            <a:br>
              <a:rPr lang="es-ES" altLang="es-MX" sz="2600" b="1">
                <a:cs typeface="Times New Roman" panose="02020603050405020304" pitchFamily="18" charset="0"/>
              </a:rPr>
            </a:br>
            <a:r>
              <a:rPr lang="es-ES" altLang="es-MX" sz="1000" b="1">
                <a:cs typeface="Times New Roman" panose="02020603050405020304" pitchFamily="18" charset="0"/>
              </a:rPr>
              <a:t> </a:t>
            </a:r>
            <a:br>
              <a:rPr lang="es-ES" altLang="es-MX" sz="1000" b="1">
                <a:cs typeface="Times New Roman" panose="02020603050405020304" pitchFamily="18" charset="0"/>
              </a:rPr>
            </a:br>
            <a:r>
              <a:rPr lang="es-ES" altLang="es-MX" sz="2600" b="1">
                <a:cs typeface="Times New Roman" panose="02020603050405020304" pitchFamily="18" charset="0"/>
              </a:rPr>
              <a:t>se dieron cuenta de que tenían múltiples puntos de contacto</a:t>
            </a:r>
            <a:r>
              <a:rPr lang="es-ES" altLang="es-MX" sz="2800" b="1">
                <a:solidFill>
                  <a:schemeClr val="tx1"/>
                </a:solidFill>
                <a:cs typeface="Times New Roman" panose="02020603050405020304" pitchFamily="18" charset="0"/>
              </a:rPr>
              <a:t> </a:t>
            </a:r>
            <a:br>
              <a:rPr lang="es-ES" altLang="es-MX" sz="2800" b="1">
                <a:solidFill>
                  <a:schemeClr val="tx1"/>
                </a:solidFill>
                <a:cs typeface="Times New Roman" panose="02020603050405020304" pitchFamily="18" charset="0"/>
              </a:rPr>
            </a:br>
            <a:br>
              <a:rPr lang="es-MX" altLang="es-MX" sz="1000" b="1">
                <a:solidFill>
                  <a:schemeClr val="tx1"/>
                </a:solidFill>
                <a:cs typeface="Times New Roman" panose="02020603050405020304" pitchFamily="18" charset="0"/>
              </a:rPr>
            </a:br>
            <a:r>
              <a:rPr lang="es-ES" altLang="es-MX" sz="2600" b="1">
                <a:solidFill>
                  <a:schemeClr val="tx1"/>
                </a:solidFill>
                <a:cs typeface="Times New Roman" panose="02020603050405020304" pitchFamily="18" charset="0"/>
              </a:rPr>
              <a:t>contribuyendo y pescando en una sopa enorme de conocimiento que se esta transformando a una velocidad impresionante y en esa sopa se esta pescando y tratando de encontrar un poco de orden.</a:t>
            </a:r>
            <a:br>
              <a:rPr lang="es-ES" altLang="es-MX" sz="2600" b="1">
                <a:solidFill>
                  <a:schemeClr val="tx1"/>
                </a:solidFill>
                <a:cs typeface="Times New Roman" panose="02020603050405020304" pitchFamily="18" charset="0"/>
              </a:rPr>
            </a:br>
            <a:r>
              <a:rPr lang="es-MX" altLang="es-MX" sz="1000" b="1">
                <a:solidFill>
                  <a:schemeClr val="tx1"/>
                </a:solidFill>
                <a:cs typeface="Times New Roman" panose="02020603050405020304" pitchFamily="18" charset="0"/>
              </a:rPr>
              <a:t> </a:t>
            </a:r>
            <a:br>
              <a:rPr lang="es-ES" altLang="es-MX" sz="1000" b="1">
                <a:solidFill>
                  <a:schemeClr val="tx1"/>
                </a:solidFill>
                <a:cs typeface="Times New Roman" panose="02020603050405020304" pitchFamily="18" charset="0"/>
              </a:rPr>
            </a:br>
            <a:r>
              <a:rPr lang="es-ES" altLang="es-MX" sz="2600" b="1">
                <a:solidFill>
                  <a:srgbClr val="FFECD9"/>
                </a:solidFill>
                <a:cs typeface="Times New Roman" panose="02020603050405020304" pitchFamily="18" charset="0"/>
              </a:rPr>
              <a:t>Surgiendo nuevas áreas en tiempo real como la Cibernética, la Computación, la Inteligencia Artificial, la Informática, la Robótica, entre otras,</a:t>
            </a:r>
            <a:r>
              <a:rPr lang="es-ES" altLang="es-MX" sz="2600" b="1">
                <a:solidFill>
                  <a:schemeClr val="tx1"/>
                </a:solidFill>
                <a:cs typeface="Times New Roman" panose="02020603050405020304" pitchFamily="18" charset="0"/>
              </a:rPr>
              <a:t> </a:t>
            </a:r>
            <a:br>
              <a:rPr lang="es-ES" altLang="es-MX" sz="2600" b="1">
                <a:solidFill>
                  <a:schemeClr val="tx1"/>
                </a:solidFill>
                <a:cs typeface="Times New Roman" panose="02020603050405020304" pitchFamily="18" charset="0"/>
              </a:rPr>
            </a:br>
            <a:r>
              <a:rPr lang="es-ES" altLang="es-MX" sz="1000" b="1">
                <a:solidFill>
                  <a:schemeClr val="tx1"/>
                </a:solidFill>
                <a:cs typeface="Times New Roman" panose="02020603050405020304" pitchFamily="18" charset="0"/>
              </a:rPr>
              <a:t> </a:t>
            </a:r>
            <a:br>
              <a:rPr lang="es-ES" altLang="es-MX" sz="1000" b="1">
                <a:solidFill>
                  <a:schemeClr val="tx1"/>
                </a:solidFill>
                <a:cs typeface="Times New Roman" panose="02020603050405020304" pitchFamily="18" charset="0"/>
              </a:rPr>
            </a:br>
            <a:br>
              <a:rPr lang="es-MX" altLang="es-MX" sz="2600" b="1">
                <a:solidFill>
                  <a:srgbClr val="DDDDDD"/>
                </a:solidFill>
                <a:cs typeface="Times New Roman" panose="02020603050405020304" pitchFamily="18" charset="0"/>
              </a:rPr>
            </a:br>
            <a:br>
              <a:rPr lang="es-ES" altLang="es-MX" sz="2600" b="1">
                <a:solidFill>
                  <a:srgbClr val="DDDDDD"/>
                </a:solidFill>
                <a:cs typeface="Times New Roman" panose="02020603050405020304" pitchFamily="18" charset="0"/>
              </a:rPr>
            </a:br>
            <a:r>
              <a:rPr lang="es-ES" altLang="es-MX" sz="1000" b="1">
                <a:solidFill>
                  <a:srgbClr val="DDDDDD"/>
                </a:solidFill>
                <a:cs typeface="Times New Roman" panose="02020603050405020304" pitchFamily="18" charset="0"/>
              </a:rPr>
              <a:t> </a:t>
            </a:r>
            <a:br>
              <a:rPr lang="es-ES" altLang="es-MX" sz="1000" b="1">
                <a:solidFill>
                  <a:srgbClr val="DDDDDD"/>
                </a:solidFill>
                <a:cs typeface="Times New Roman" panose="02020603050405020304" pitchFamily="18" charset="0"/>
              </a:rPr>
            </a:br>
            <a:endParaRPr lang="es-ES" altLang="es-MX" sz="3200" b="1">
              <a:latin typeface="Arial Unicode MS" panose="020B0604020202020204" pitchFamily="34" charset="-128"/>
              <a:cs typeface="Times New Roman" panose="02020603050405020304" pitchFamily="18" charset="0"/>
            </a:endParaRPr>
          </a:p>
        </p:txBody>
      </p:sp>
    </p:spTree>
    <p:extLst>
      <p:ext uri="{BB962C8B-B14F-4D97-AF65-F5344CB8AC3E}">
        <p14:creationId xmlns:p14="http://schemas.microsoft.com/office/powerpoint/2010/main" val="417990761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ángulo 1"/>
          <p:cNvSpPr>
            <a:spLocks noChangeArrowheads="1"/>
          </p:cNvSpPr>
          <p:nvPr/>
        </p:nvSpPr>
        <p:spPr bwMode="auto">
          <a:xfrm>
            <a:off x="1494236" y="1484711"/>
            <a:ext cx="642580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685800" eaLnBrk="0" fontAlgn="base" hangingPunct="0">
              <a:spcBef>
                <a:spcPct val="0"/>
              </a:spcBef>
              <a:spcAft>
                <a:spcPct val="0"/>
              </a:spcAft>
              <a:defRPr/>
            </a:pPr>
            <a:r>
              <a:rPr lang="es-ES" altLang="es-MX" sz="2400" dirty="0">
                <a:solidFill>
                  <a:prstClr val="black"/>
                </a:solidFill>
                <a:latin typeface="Times New Roman" panose="02020603050405020304" pitchFamily="18" charset="0"/>
                <a:cs typeface="Times New Roman" panose="02020603050405020304" pitchFamily="18" charset="0"/>
              </a:rPr>
              <a:t>Una opción es hacer que el sistema evolucione a partir de su interacción con el entorno, por ejemplo navegando en la red y encontrando equivalencias entre 2 textos con el mismo significado en diferentes idiomas</a:t>
            </a:r>
            <a:endParaRPr lang="es-MX" altLang="es-MX" sz="2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777397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314450" y="1085850"/>
            <a:ext cx="6457950" cy="4057650"/>
          </a:xfrm>
        </p:spPr>
        <p:txBody>
          <a:bodyPr/>
          <a:lstStyle/>
          <a:p>
            <a:pPr eaLnBrk="1" hangingPunct="1"/>
            <a:r>
              <a:rPr lang="es-ES" altLang="es-MX" sz="2700"/>
              <a:t>Una gran cantidad de problemas aparentemente diferentes se pueden reducir en primera instancia al mismo sistema, ya que prácticamente se puede atacar cualquier problema que se pueda representar como una cadena de bits o caracteres, como por ejemplo </a:t>
            </a:r>
            <a:r>
              <a:rPr lang="es-ES" altLang="es-MX" sz="2700" i="1"/>
              <a:t>el reconocimiento de imágenes, texto, traductores, sistemas experto, señales biofísica, voz, etc</a:t>
            </a:r>
            <a:r>
              <a:rPr lang="es-ES" altLang="es-MX" sz="2700" b="1"/>
              <a:t>.</a:t>
            </a:r>
            <a:endParaRPr lang="es-ES" altLang="es-MX" sz="2700"/>
          </a:p>
        </p:txBody>
      </p:sp>
    </p:spTree>
    <p:extLst>
      <p:ext uri="{BB962C8B-B14F-4D97-AF65-F5344CB8AC3E}">
        <p14:creationId xmlns:p14="http://schemas.microsoft.com/office/powerpoint/2010/main" val="38291523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050"/>
          <p:cNvSpPr>
            <a:spLocks noGrp="1" noChangeArrowheads="1"/>
          </p:cNvSpPr>
          <p:nvPr>
            <p:ph type="title"/>
          </p:nvPr>
        </p:nvSpPr>
        <p:spPr>
          <a:xfrm>
            <a:off x="0" y="0"/>
            <a:ext cx="9144000" cy="6533535"/>
          </a:xfrm>
        </p:spPr>
        <p:txBody>
          <a:bodyPr/>
          <a:lstStyle/>
          <a:p>
            <a:pPr eaLnBrk="1" hangingPunct="1"/>
            <a:r>
              <a:rPr lang="es-ES" altLang="es-MX" sz="2600"/>
              <a:t>Encontrar los datos de un sistema es relativamente simple, y con algunas de las técnicas mencionadas al comentar la independencia relativa, se pueden encontrar los procesos (semántica) o esqueletos del sistema,</a:t>
            </a:r>
            <a:br>
              <a:rPr lang="es-ES" altLang="es-MX" sz="2600"/>
            </a:br>
            <a:br>
              <a:rPr lang="es-ES" altLang="es-MX" sz="1200"/>
            </a:br>
            <a:r>
              <a:rPr lang="es-ES" altLang="es-MX" sz="2600"/>
              <a:t>sin embargo </a:t>
            </a:r>
            <a:r>
              <a:rPr lang="es-ES" altLang="es-MX" sz="2600" b="1"/>
              <a:t>encontrar la estructura del sistema en forma automática, aunque es relativamente simple y existen métodos y técnicas desde los años 60 del siglo XX, </a:t>
            </a:r>
            <a:br>
              <a:rPr lang="es-ES" altLang="es-MX" sz="2600"/>
            </a:br>
            <a:br>
              <a:rPr lang="es-ES" altLang="es-MX" sz="1200"/>
            </a:br>
            <a:r>
              <a:rPr lang="es-ES" altLang="es-MX" sz="2600"/>
              <a:t>como los desarrollados para el reconocimiento sintáctico de patrones (</a:t>
            </a:r>
            <a:r>
              <a:rPr lang="es-ES" altLang="es-MX" sz="2600" err="1"/>
              <a:t>Syntactic</a:t>
            </a:r>
            <a:r>
              <a:rPr lang="es-ES" altLang="es-MX" sz="2600"/>
              <a:t> </a:t>
            </a:r>
            <a:r>
              <a:rPr lang="es-ES" altLang="es-MX" sz="2600" err="1"/>
              <a:t>Pattern</a:t>
            </a:r>
            <a:r>
              <a:rPr lang="es-ES" altLang="es-MX" sz="2600"/>
              <a:t> </a:t>
            </a:r>
            <a:r>
              <a:rPr lang="es-ES" altLang="es-MX" sz="2600" err="1"/>
              <a:t>Recognition</a:t>
            </a:r>
            <a:r>
              <a:rPr lang="es-ES" altLang="es-MX" sz="2600"/>
              <a:t>), la inferencia gramatical y los métodos lingüísticos matemáticos (algebraicos y analíticos), </a:t>
            </a:r>
            <a:r>
              <a:rPr lang="es-ES" altLang="es-MX" sz="2600" b="1"/>
              <a:t>estos son poco conocidos</a:t>
            </a:r>
            <a:r>
              <a:rPr lang="es-ES" altLang="es-MX" sz="2600"/>
              <a:t>,</a:t>
            </a:r>
            <a:br>
              <a:rPr lang="es-ES" altLang="es-MX" sz="2600"/>
            </a:br>
            <a:r>
              <a:rPr lang="es-ES" altLang="es-MX" sz="1200"/>
              <a:t> </a:t>
            </a:r>
            <a:br>
              <a:rPr lang="es-ES" altLang="es-MX" sz="2600"/>
            </a:br>
            <a:r>
              <a:rPr lang="es-ES" altLang="es-MX" sz="2600"/>
              <a:t>por lo que veremos una introducción a los métodos de lingüística matemática y en particular de Inferencia Gramatical que es precisamente el área dedicada a encontrar las estructuras</a:t>
            </a:r>
          </a:p>
        </p:txBody>
      </p:sp>
    </p:spTree>
    <p:extLst>
      <p:ext uri="{BB962C8B-B14F-4D97-AF65-F5344CB8AC3E}">
        <p14:creationId xmlns:p14="http://schemas.microsoft.com/office/powerpoint/2010/main" val="98723216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ángulo 1"/>
          <p:cNvSpPr>
            <a:spLocks noChangeArrowheads="1"/>
          </p:cNvSpPr>
          <p:nvPr/>
        </p:nvSpPr>
        <p:spPr bwMode="auto">
          <a:xfrm>
            <a:off x="684213" y="836613"/>
            <a:ext cx="8208962"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4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Gramática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4400" b="0" i="1"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4400" b="0"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Representación lingüística de la estructura de un lenguaje</a:t>
            </a:r>
            <a:endParaRPr kumimoji="0" lang="es-MX" altLang="es-MX" sz="4400" b="0"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68611" name="Rectángulo 3"/>
          <p:cNvSpPr>
            <a:spLocks noChangeArrowheads="1"/>
          </p:cNvSpPr>
          <p:nvPr/>
        </p:nvSpPr>
        <p:spPr bwMode="auto">
          <a:xfrm>
            <a:off x="1476375" y="5759450"/>
            <a:ext cx="727233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ts val="1200"/>
              </a:lnSpc>
              <a:spcBef>
                <a:spcPct val="0"/>
              </a:spcBef>
              <a:spcAft>
                <a:spcPct val="0"/>
              </a:spcAft>
              <a:buClrTx/>
              <a:buSzTx/>
              <a:buFontTx/>
              <a:buNone/>
              <a:tabLst/>
              <a:defRPr/>
            </a:pPr>
            <a:r>
              <a:rPr kumimoji="0" lang="es-ES_tradnl" altLang="es-MX" sz="2400" b="0" i="1" u="none" strike="noStrike" kern="1200" cap="none" spc="0" normalizeH="0" baseline="0" noProof="0">
                <a:ln>
                  <a:noFill/>
                </a:ln>
                <a:solidFill>
                  <a:srgbClr val="00B0F0"/>
                </a:solidFill>
                <a:effectLst/>
                <a:uLnTx/>
                <a:uFillTx/>
                <a:latin typeface="Times New Roman" panose="02020603050405020304" pitchFamily="18" charset="0"/>
                <a:ea typeface="+mn-ea"/>
                <a:cs typeface="Times New Roman" panose="02020603050405020304" pitchFamily="18" charset="0"/>
              </a:rPr>
              <a:t>Enfoque Lingüístico y Lingüística Matemática</a:t>
            </a:r>
            <a:endParaRPr kumimoji="0" lang="es-ES" altLang="es-MX" sz="2400" b="0" i="1" u="none" strike="noStrike" kern="1200" cap="none" spc="0" normalizeH="0" baseline="0" noProof="0">
              <a:ln>
                <a:noFill/>
              </a:ln>
              <a:solidFill>
                <a:srgbClr val="00B0F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000" b="0" i="1" u="sng"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2"/>
              </a:rPr>
              <a:t>http://www.fgalindosoria.com/lingüísticamatematica/index.htm</a:t>
            </a:r>
            <a:endParaRPr kumimoji="0" lang="es-ES" altLang="es-MX" sz="20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7899651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050"/>
          <p:cNvSpPr>
            <a:spLocks noGrp="1" noChangeArrowheads="1"/>
          </p:cNvSpPr>
          <p:nvPr>
            <p:ph type="title"/>
          </p:nvPr>
        </p:nvSpPr>
        <p:spPr>
          <a:xfrm>
            <a:off x="539750" y="1341438"/>
            <a:ext cx="4983163" cy="914400"/>
          </a:xfrm>
        </p:spPr>
        <p:txBody>
          <a:bodyPr/>
          <a:lstStyle/>
          <a:p>
            <a:pPr eaLnBrk="1" hangingPunct="1"/>
            <a:r>
              <a:rPr lang="es-ES" altLang="es-MX" sz="4400" b="1"/>
              <a:t>Inferencia Gramatical</a:t>
            </a:r>
            <a:r>
              <a:rPr lang="es-ES" altLang="es-MX"/>
              <a:t> </a:t>
            </a:r>
            <a:endParaRPr lang="es-ES" altLang="es-MX" sz="3200"/>
          </a:p>
        </p:txBody>
      </p:sp>
    </p:spTree>
    <p:extLst>
      <p:ext uri="{BB962C8B-B14F-4D97-AF65-F5344CB8AC3E}">
        <p14:creationId xmlns:p14="http://schemas.microsoft.com/office/powerpoint/2010/main" val="89000606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8"/>
          <p:cNvSpPr>
            <a:spLocks noChangeArrowheads="1"/>
          </p:cNvSpPr>
          <p:nvPr/>
        </p:nvSpPr>
        <p:spPr bwMode="auto">
          <a:xfrm>
            <a:off x="228600" y="304800"/>
            <a:ext cx="868680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El problema que ataca la Inferencia Gramatical consistir básicamente en encontrar la Gramática (Estructura) que describe a un lenguaje dado a partir de ejemplos de oraciones del Lenguaje.</a:t>
            </a:r>
          </a:p>
        </p:txBody>
      </p:sp>
      <p:grpSp>
        <p:nvGrpSpPr>
          <p:cNvPr id="67587" name="Group 15"/>
          <p:cNvGrpSpPr>
            <a:grpSpLocks/>
          </p:cNvGrpSpPr>
          <p:nvPr/>
        </p:nvGrpSpPr>
        <p:grpSpPr bwMode="auto">
          <a:xfrm>
            <a:off x="228600" y="2743200"/>
            <a:ext cx="8686800" cy="1828800"/>
            <a:chOff x="0" y="1344"/>
            <a:chExt cx="5760" cy="1392"/>
          </a:xfrm>
        </p:grpSpPr>
        <p:sp>
          <p:nvSpPr>
            <p:cNvPr id="67590" name="Rectangle 7"/>
            <p:cNvSpPr>
              <a:spLocks noChangeArrowheads="1"/>
            </p:cNvSpPr>
            <p:nvPr/>
          </p:nvSpPr>
          <p:spPr bwMode="auto">
            <a:xfrm>
              <a:off x="1542" y="1536"/>
              <a:ext cx="1769" cy="1062"/>
            </a:xfrm>
            <a:prstGeom prst="rect">
              <a:avLst/>
            </a:prstGeom>
            <a:solidFill>
              <a:srgbClr val="FFFFFF"/>
            </a:solid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INFERENCIA GRAMATICAL</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7591" name="Rectangle 6"/>
            <p:cNvSpPr>
              <a:spLocks noChangeArrowheads="1"/>
            </p:cNvSpPr>
            <p:nvPr/>
          </p:nvSpPr>
          <p:spPr bwMode="auto">
            <a:xfrm>
              <a:off x="0" y="1344"/>
              <a:ext cx="1066" cy="1392"/>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Oraciones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del lenguaje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Cadenas que no son del lenguaje</a:t>
              </a:r>
            </a:p>
          </p:txBody>
        </p:sp>
        <p:sp>
          <p:nvSpPr>
            <p:cNvPr id="67592" name="Rectangle 5"/>
            <p:cNvSpPr>
              <a:spLocks noChangeArrowheads="1"/>
            </p:cNvSpPr>
            <p:nvPr/>
          </p:nvSpPr>
          <p:spPr bwMode="auto">
            <a:xfrm>
              <a:off x="4039" y="1640"/>
              <a:ext cx="1721" cy="957"/>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Gramática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lang="en-US" altLang="es-MX" sz="2400">
                  <a:solidFill>
                    <a:prstClr val="black"/>
                  </a:solidFill>
                  <a:latin typeface="Times New Roman" panose="02020603050405020304" pitchFamily="18" charset="0"/>
                  <a:cs typeface="Times New Roman" panose="02020603050405020304" pitchFamily="18" charset="0"/>
                </a:rPr>
                <a:t>E</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structura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del Sistema)</a:t>
              </a:r>
            </a:p>
          </p:txBody>
        </p:sp>
        <p:sp>
          <p:nvSpPr>
            <p:cNvPr id="67593" name="Line 4"/>
            <p:cNvSpPr>
              <a:spLocks noChangeShapeType="1"/>
            </p:cNvSpPr>
            <p:nvPr/>
          </p:nvSpPr>
          <p:spPr bwMode="auto">
            <a:xfrm flipH="1">
              <a:off x="1098" y="2020"/>
              <a:ext cx="343" cy="7"/>
            </a:xfrm>
            <a:prstGeom prst="line">
              <a:avLst/>
            </a:prstGeom>
            <a:noFill/>
            <a:ln w="9525">
              <a:solidFill>
                <a:srgbClr val="000000"/>
              </a:solidFill>
              <a:round/>
              <a:headEnd type="triangle" w="sm" len="sm"/>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67594" name="Line 3"/>
            <p:cNvSpPr>
              <a:spLocks noChangeShapeType="1"/>
            </p:cNvSpPr>
            <p:nvPr/>
          </p:nvSpPr>
          <p:spPr bwMode="auto">
            <a:xfrm flipH="1">
              <a:off x="3405" y="1943"/>
              <a:ext cx="562" cy="6"/>
            </a:xfrm>
            <a:prstGeom prst="line">
              <a:avLst/>
            </a:prstGeom>
            <a:noFill/>
            <a:ln w="9525">
              <a:solidFill>
                <a:srgbClr val="000000"/>
              </a:solidFill>
              <a:round/>
              <a:headEnd type="triangle" w="sm" len="sm"/>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67588" name="Rectangle 12"/>
          <p:cNvSpPr>
            <a:spLocks noChangeArrowheads="1"/>
          </p:cNvSpPr>
          <p:nvPr/>
        </p:nvSpPr>
        <p:spPr bwMode="auto">
          <a:xfrm>
            <a:off x="0" y="457200"/>
            <a:ext cx="9144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1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7589" name="Rectangle 14"/>
          <p:cNvSpPr>
            <a:spLocks noChangeArrowheads="1"/>
          </p:cNvSpPr>
          <p:nvPr/>
        </p:nvSpPr>
        <p:spPr bwMode="auto">
          <a:xfrm>
            <a:off x="2895600" y="4800600"/>
            <a:ext cx="2776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Inferencia gramatical</a:t>
            </a:r>
          </a:p>
        </p:txBody>
      </p:sp>
    </p:spTree>
    <p:extLst>
      <p:ext uri="{BB962C8B-B14F-4D97-AF65-F5344CB8AC3E}">
        <p14:creationId xmlns:p14="http://schemas.microsoft.com/office/powerpoint/2010/main" val="241141073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228600" y="533400"/>
            <a:ext cx="8763000" cy="472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Las herramientas de la Inferencia Gramatical trabajan con la estructura de las oraciones </a:t>
            </a: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buscando encontrar una estructura general</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(o reglas sintácticas) </a:t>
            </a: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partir de estructuras particulares</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 oraciones).</a:t>
            </a:r>
          </a:p>
        </p:txBody>
      </p:sp>
    </p:spTree>
    <p:extLst>
      <p:ext uri="{BB962C8B-B14F-4D97-AF65-F5344CB8AC3E}">
        <p14:creationId xmlns:p14="http://schemas.microsoft.com/office/powerpoint/2010/main" val="367500166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28600" y="762000"/>
            <a:ext cx="8686800" cy="4114800"/>
          </a:xfrm>
        </p:spPr>
        <p:txBody>
          <a:bodyPr/>
          <a:lstStyle/>
          <a:p>
            <a:pPr eaLnBrk="1" hangingPunct="1"/>
            <a:r>
              <a:rPr lang="es-MX" altLang="es-MX" sz="3200"/>
              <a:t>Muchos de </a:t>
            </a:r>
            <a:r>
              <a:rPr lang="es-ES" altLang="es-MX" sz="3200"/>
              <a:t>los métodos de inferencia gramatical se basan en las operaciones básicas de</a:t>
            </a:r>
            <a:br>
              <a:rPr lang="es-MX" altLang="es-MX" sz="3200"/>
            </a:br>
            <a:r>
              <a:rPr lang="es-ES" altLang="es-MX" sz="3200"/>
              <a:t>Factorización,</a:t>
            </a:r>
            <a:br>
              <a:rPr lang="es-MX" altLang="es-MX" sz="3200"/>
            </a:br>
            <a:r>
              <a:rPr lang="es-ES" altLang="es-MX" sz="3200"/>
              <a:t>Distribución y </a:t>
            </a:r>
            <a:br>
              <a:rPr lang="es-MX" altLang="es-MX" sz="3200"/>
            </a:br>
            <a:r>
              <a:rPr lang="es-ES" altLang="es-MX" sz="3200"/>
              <a:t>Recursividad </a:t>
            </a:r>
            <a:br>
              <a:rPr lang="es-MX" altLang="es-MX" sz="3200"/>
            </a:br>
            <a:br>
              <a:rPr lang="es-MX" altLang="es-MX" sz="3200"/>
            </a:br>
            <a:r>
              <a:rPr lang="es-ES" altLang="es-MX" sz="3200"/>
              <a:t>por lo que a continuación se explicaran estas operaciones.</a:t>
            </a:r>
          </a:p>
        </p:txBody>
      </p:sp>
    </p:spTree>
    <p:extLst>
      <p:ext uri="{BB962C8B-B14F-4D97-AF65-F5344CB8AC3E}">
        <p14:creationId xmlns:p14="http://schemas.microsoft.com/office/powerpoint/2010/main" val="21799838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28600" y="533400"/>
            <a:ext cx="8610600" cy="4876800"/>
          </a:xfrm>
        </p:spPr>
        <p:txBody>
          <a:bodyPr/>
          <a:lstStyle/>
          <a:p>
            <a:pPr eaLnBrk="1" hangingPunct="1"/>
            <a:r>
              <a:rPr lang="es-ES" altLang="es-MX" b="1"/>
              <a:t>Factorización Lingüística</a:t>
            </a:r>
            <a:br>
              <a:rPr lang="es-MX" altLang="es-MX"/>
            </a:br>
            <a:br>
              <a:rPr lang="es-MX" altLang="es-MX"/>
            </a:br>
            <a:r>
              <a:rPr lang="es-ES_tradnl" altLang="es-MX" sz="3200"/>
              <a:t>La factorización  lingüística </a:t>
            </a:r>
            <a:br>
              <a:rPr lang="es-ES_tradnl" altLang="es-MX" sz="3200"/>
            </a:br>
            <a:r>
              <a:rPr lang="es-ES_tradnl" altLang="es-MX" sz="3200"/>
              <a:t>consiste en la búsqueda de cadenas que se repiten varias veces en un texto y verlas como un factor dentro del texto.</a:t>
            </a:r>
            <a:br>
              <a:rPr lang="es-ES_tradnl" altLang="es-MX" sz="3200"/>
            </a:br>
            <a:br>
              <a:rPr lang="es-ES_tradnl" altLang="es-MX" sz="3200"/>
            </a:br>
            <a:br>
              <a:rPr lang="es-ES_tradnl" altLang="es-MX" sz="3200"/>
            </a:br>
            <a:endParaRPr lang="es-ES" altLang="es-MX" sz="1200"/>
          </a:p>
        </p:txBody>
      </p:sp>
      <p:sp>
        <p:nvSpPr>
          <p:cNvPr id="35843" name="Rectangle 5"/>
          <p:cNvSpPr>
            <a:spLocks noChangeArrowheads="1"/>
          </p:cNvSpPr>
          <p:nvPr/>
        </p:nvSpPr>
        <p:spPr bwMode="auto">
          <a:xfrm>
            <a:off x="457200" y="5638800"/>
            <a:ext cx="837088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b">
            <a:spAutoFit/>
          </a:bodyP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Algunas propiedades matemáticas de los sistemas lingüísticos</a:t>
            </a:r>
            <a:br>
              <a:rPr kumimoji="0" lang="es-ES" altLang="es-MX" sz="20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br>
            <a:r>
              <a:rPr kumimoji="0" lang="es-ES"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hlinkClick r:id="rId2"/>
              </a:rPr>
              <a:t>www.fgalindosoria.com/linguisticamatematica/propiedades_matematicas_sistemas_linguisticos/prop_mate_sistemas_linguisticos.pdf</a:t>
            </a:r>
            <a:br>
              <a:rPr kumimoji="0" lang="es-MX"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br>
            <a:endParaRPr kumimoji="0" lang="es-ES"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1306115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28600" y="533400"/>
            <a:ext cx="8610600" cy="4876800"/>
          </a:xfrm>
        </p:spPr>
        <p:txBody>
          <a:bodyPr/>
          <a:lstStyle/>
          <a:p>
            <a:pPr eaLnBrk="1" hangingPunct="1"/>
            <a:r>
              <a:rPr lang="es-ES" altLang="es-MX" b="1"/>
              <a:t>Factorización Lingüística</a:t>
            </a:r>
            <a:br>
              <a:rPr lang="es-MX" altLang="es-MX"/>
            </a:br>
            <a:br>
              <a:rPr lang="es-MX" altLang="es-MX"/>
            </a:br>
            <a:r>
              <a:rPr lang="es-ES_tradnl" altLang="es-MX" sz="3200"/>
              <a:t>La factorización  lingüística </a:t>
            </a:r>
            <a:br>
              <a:rPr lang="es-ES_tradnl" altLang="es-MX" sz="3200"/>
            </a:br>
            <a:r>
              <a:rPr lang="es-ES_tradnl" altLang="es-MX" sz="3200"/>
              <a:t>consiste en la búsqueda de cadenas que se repiten varias veces en un texto y verlas como un factor dentro del texto.</a:t>
            </a:r>
            <a:br>
              <a:rPr lang="es-ES_tradnl" altLang="es-MX" sz="3200"/>
            </a:br>
            <a:br>
              <a:rPr lang="es-ES_tradnl" altLang="es-MX" sz="3200"/>
            </a:br>
            <a:br>
              <a:rPr lang="es-ES_tradnl" altLang="es-MX" sz="3200"/>
            </a:br>
            <a:endParaRPr lang="es-ES" altLang="es-MX" sz="1200"/>
          </a:p>
        </p:txBody>
      </p:sp>
      <p:sp>
        <p:nvSpPr>
          <p:cNvPr id="35843" name="Rectangle 5"/>
          <p:cNvSpPr>
            <a:spLocks noChangeArrowheads="1"/>
          </p:cNvSpPr>
          <p:nvPr/>
        </p:nvSpPr>
        <p:spPr bwMode="auto">
          <a:xfrm>
            <a:off x="457200" y="5638800"/>
            <a:ext cx="837088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b">
            <a:spAutoFit/>
          </a:bodyP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Algunas propiedades matemáticas de los sistemas lingüísticos</a:t>
            </a:r>
            <a:br>
              <a:rPr kumimoji="0" lang="es-ES" altLang="es-MX" sz="20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br>
            <a:r>
              <a:rPr kumimoji="0" lang="es-ES"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hlinkClick r:id="rId2"/>
              </a:rPr>
              <a:t>www.fgalindosoria.com/linguisticamatematica/propiedades_matematicas_sistemas_linguisticos/prop_mate_sistemas_linguisticos.pdf</a:t>
            </a:r>
            <a:br>
              <a:rPr kumimoji="0" lang="es-MX"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br>
            <a:endParaRPr kumimoji="0" lang="es-ES"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77841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idx="4294967295"/>
          </p:nvPr>
        </p:nvSpPr>
        <p:spPr>
          <a:xfrm>
            <a:off x="228600" y="228600"/>
            <a:ext cx="8686800" cy="6248400"/>
          </a:xfrm>
        </p:spPr>
        <p:txBody>
          <a:bodyPr/>
          <a:lstStyle/>
          <a:p>
            <a:r>
              <a:rPr lang="es-ES" altLang="es-MX" sz="2600" b="1">
                <a:cs typeface="Times New Roman" panose="02020603050405020304" pitchFamily="18" charset="0"/>
              </a:rPr>
              <a:t>Psicólogos, </a:t>
            </a:r>
            <a:r>
              <a:rPr lang="es-ES" altLang="es-MX" sz="2600" b="1" err="1">
                <a:cs typeface="Times New Roman" panose="02020603050405020304" pitchFamily="18" charset="0"/>
              </a:rPr>
              <a:t>Neurofisiólogos</a:t>
            </a:r>
            <a:r>
              <a:rPr lang="es-ES" altLang="es-MX" sz="2600" b="1">
                <a:cs typeface="Times New Roman" panose="02020603050405020304" pitchFamily="18" charset="0"/>
              </a:rPr>
              <a:t>, Filósofos, Físicos, Matemáticos, Lingüistas, Biólogos, Fisiólogos,  y otros,</a:t>
            </a:r>
            <a:br>
              <a:rPr lang="es-ES" altLang="es-MX" sz="2600" b="1">
                <a:cs typeface="Times New Roman" panose="02020603050405020304" pitchFamily="18" charset="0"/>
              </a:rPr>
            </a:br>
            <a:r>
              <a:rPr lang="es-ES" altLang="es-MX" sz="1000" b="1">
                <a:cs typeface="Times New Roman" panose="02020603050405020304" pitchFamily="18" charset="0"/>
              </a:rPr>
              <a:t> </a:t>
            </a:r>
            <a:br>
              <a:rPr lang="es-ES" altLang="es-MX" sz="1000" b="1">
                <a:cs typeface="Times New Roman" panose="02020603050405020304" pitchFamily="18" charset="0"/>
              </a:rPr>
            </a:br>
            <a:r>
              <a:rPr lang="es-ES" altLang="es-MX" sz="2600" b="1">
                <a:cs typeface="Times New Roman" panose="02020603050405020304" pitchFamily="18" charset="0"/>
              </a:rPr>
              <a:t>se dieron cuenta de que tenían múltiples puntos de contacto</a:t>
            </a:r>
            <a:r>
              <a:rPr lang="es-ES" altLang="es-MX" sz="2800" b="1">
                <a:solidFill>
                  <a:schemeClr val="tx1"/>
                </a:solidFill>
                <a:cs typeface="Times New Roman" panose="02020603050405020304" pitchFamily="18" charset="0"/>
              </a:rPr>
              <a:t> </a:t>
            </a:r>
            <a:br>
              <a:rPr lang="es-ES" altLang="es-MX" sz="2800" b="1">
                <a:solidFill>
                  <a:schemeClr val="tx1"/>
                </a:solidFill>
                <a:cs typeface="Times New Roman" panose="02020603050405020304" pitchFamily="18" charset="0"/>
              </a:rPr>
            </a:br>
            <a:br>
              <a:rPr lang="es-MX" altLang="es-MX" sz="1000" b="1">
                <a:solidFill>
                  <a:schemeClr val="tx1"/>
                </a:solidFill>
                <a:cs typeface="Times New Roman" panose="02020603050405020304" pitchFamily="18" charset="0"/>
              </a:rPr>
            </a:br>
            <a:r>
              <a:rPr lang="es-ES" altLang="es-MX" sz="2600" b="1">
                <a:solidFill>
                  <a:schemeClr val="tx1"/>
                </a:solidFill>
                <a:cs typeface="Times New Roman" panose="02020603050405020304" pitchFamily="18" charset="0"/>
              </a:rPr>
              <a:t>contribuyendo y pescando en una sopa enorme de conocimiento que se esta transformando a una velocidad impresionante y en esa sopa se esta pescando y tratando de encontrar un poco de orden.</a:t>
            </a:r>
            <a:br>
              <a:rPr lang="es-ES" altLang="es-MX" sz="2600" b="1">
                <a:solidFill>
                  <a:schemeClr val="tx1"/>
                </a:solidFill>
                <a:cs typeface="Times New Roman" panose="02020603050405020304" pitchFamily="18" charset="0"/>
              </a:rPr>
            </a:br>
            <a:r>
              <a:rPr lang="es-MX" altLang="es-MX" sz="1000" b="1">
                <a:solidFill>
                  <a:schemeClr val="tx1"/>
                </a:solidFill>
                <a:cs typeface="Times New Roman" panose="02020603050405020304" pitchFamily="18" charset="0"/>
              </a:rPr>
              <a:t> </a:t>
            </a:r>
            <a:br>
              <a:rPr lang="es-ES" altLang="es-MX" sz="1000" b="1">
                <a:solidFill>
                  <a:schemeClr val="tx1"/>
                </a:solidFill>
                <a:cs typeface="Times New Roman" panose="02020603050405020304" pitchFamily="18" charset="0"/>
              </a:rPr>
            </a:br>
            <a:r>
              <a:rPr lang="es-ES" altLang="es-MX" sz="2600" b="1">
                <a:solidFill>
                  <a:srgbClr val="FFECD9"/>
                </a:solidFill>
                <a:cs typeface="Times New Roman" panose="02020603050405020304" pitchFamily="18" charset="0"/>
              </a:rPr>
              <a:t>Surgiendo nuevas áreas en tiempo real como la Cibernética, la Computación, la Inteligencia Artificial, la Informática, la Robótica, entre otras,</a:t>
            </a:r>
            <a:r>
              <a:rPr lang="es-ES" altLang="es-MX" sz="2600" b="1">
                <a:solidFill>
                  <a:schemeClr val="tx1"/>
                </a:solidFill>
                <a:cs typeface="Times New Roman" panose="02020603050405020304" pitchFamily="18" charset="0"/>
              </a:rPr>
              <a:t> </a:t>
            </a:r>
            <a:br>
              <a:rPr lang="es-ES" altLang="es-MX" sz="2600" b="1">
                <a:solidFill>
                  <a:schemeClr val="tx1"/>
                </a:solidFill>
                <a:cs typeface="Times New Roman" panose="02020603050405020304" pitchFamily="18" charset="0"/>
              </a:rPr>
            </a:br>
            <a:r>
              <a:rPr lang="es-ES" altLang="es-MX" sz="1000" b="1">
                <a:solidFill>
                  <a:schemeClr val="tx1"/>
                </a:solidFill>
                <a:cs typeface="Times New Roman" panose="02020603050405020304" pitchFamily="18" charset="0"/>
              </a:rPr>
              <a:t> </a:t>
            </a:r>
            <a:br>
              <a:rPr lang="es-ES" altLang="es-MX" sz="1000" b="1">
                <a:solidFill>
                  <a:schemeClr val="tx1"/>
                </a:solidFill>
                <a:cs typeface="Times New Roman" panose="02020603050405020304" pitchFamily="18" charset="0"/>
              </a:rPr>
            </a:br>
            <a:r>
              <a:rPr lang="es-ES" altLang="es-MX" sz="2600" b="1">
                <a:solidFill>
                  <a:srgbClr val="DDDDDD"/>
                </a:solidFill>
                <a:cs typeface="Times New Roman" panose="02020603050405020304" pitchFamily="18" charset="0"/>
              </a:rPr>
              <a:t>que en la practica usan las mismas herramienta y en muchas ocasiones entrelazan sus áreas de investigación</a:t>
            </a:r>
            <a:br>
              <a:rPr lang="es-ES" altLang="es-MX" sz="2600" b="1">
                <a:solidFill>
                  <a:srgbClr val="DDDDDD"/>
                </a:solidFill>
                <a:cs typeface="Times New Roman" panose="02020603050405020304" pitchFamily="18" charset="0"/>
              </a:rPr>
            </a:br>
            <a:r>
              <a:rPr lang="es-ES" altLang="es-MX" sz="1000" b="1">
                <a:solidFill>
                  <a:srgbClr val="DDDDDD"/>
                </a:solidFill>
                <a:cs typeface="Times New Roman" panose="02020603050405020304" pitchFamily="18" charset="0"/>
              </a:rPr>
              <a:t> </a:t>
            </a:r>
            <a:br>
              <a:rPr lang="es-ES" altLang="es-MX" sz="1000" b="1">
                <a:solidFill>
                  <a:srgbClr val="DDDDDD"/>
                </a:solidFill>
                <a:cs typeface="Times New Roman" panose="02020603050405020304" pitchFamily="18" charset="0"/>
              </a:rPr>
            </a:br>
            <a:r>
              <a:rPr lang="es-ES" altLang="es-MX" sz="2600" b="1">
                <a:solidFill>
                  <a:srgbClr val="DDDDDD"/>
                </a:solidFill>
                <a:cs typeface="Times New Roman" panose="02020603050405020304" pitchFamily="18" charset="0"/>
              </a:rPr>
              <a:t>dándose el fenómeno de que para mucha gente son lo mismo</a:t>
            </a:r>
            <a:r>
              <a:rPr lang="es-ES" altLang="es-MX" sz="3200" b="1">
                <a:latin typeface="Arial Unicode MS" panose="020B0604020202020204" pitchFamily="34" charset="-128"/>
                <a:cs typeface="Times New Roman" panose="02020603050405020304" pitchFamily="18" charset="0"/>
              </a:rPr>
              <a:t> </a:t>
            </a:r>
          </a:p>
        </p:txBody>
      </p:sp>
    </p:spTree>
    <p:extLst>
      <p:ext uri="{BB962C8B-B14F-4D97-AF65-F5344CB8AC3E}">
        <p14:creationId xmlns:p14="http://schemas.microsoft.com/office/powerpoint/2010/main" val="63087930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28600" y="304800"/>
            <a:ext cx="8686800" cy="4876800"/>
          </a:xfrm>
        </p:spPr>
        <p:txBody>
          <a:bodyPr/>
          <a:lstStyle/>
          <a:p>
            <a:pPr algn="l" eaLnBrk="1" hangingPunct="1"/>
            <a:r>
              <a:rPr lang="es-ES" altLang="es-MX" sz="3200"/>
              <a:t>Recordemos que la factorización algebraica consiste en encontrar los factores comunes en una expresión algebraica y sacarlos de la expresión, como se ve a continuación:</a:t>
            </a:r>
            <a:br>
              <a:rPr lang="es-ES" altLang="es-MX" sz="3200"/>
            </a:br>
            <a:br>
              <a:rPr lang="es-MX" altLang="es-MX" sz="3200"/>
            </a:br>
            <a:r>
              <a:rPr lang="en-US" altLang="es-MX" sz="3200" u="sng"/>
              <a:t>a</a:t>
            </a:r>
            <a:r>
              <a:rPr lang="en-US" altLang="es-MX" sz="3200"/>
              <a:t>b + </a:t>
            </a:r>
            <a:r>
              <a:rPr lang="en-US" altLang="es-MX" sz="3200" u="sng"/>
              <a:t>a</a:t>
            </a:r>
            <a:r>
              <a:rPr lang="en-US" altLang="es-MX" sz="3200"/>
              <a:t>c  =  a(b+c)</a:t>
            </a:r>
            <a:br>
              <a:rPr lang="es-ES" altLang="es-MX" sz="3200"/>
            </a:br>
            <a:r>
              <a:rPr lang="en-US" altLang="es-MX" sz="3200"/>
              <a:t> </a:t>
            </a:r>
            <a:br>
              <a:rPr lang="es-ES" altLang="es-MX" sz="3200"/>
            </a:br>
            <a:r>
              <a:rPr lang="es-ES" altLang="es-MX" sz="3200"/>
              <a:t>3x + 3y</a:t>
            </a:r>
            <a:r>
              <a:rPr lang="es-MX" altLang="es-MX" sz="3200"/>
              <a:t> </a:t>
            </a:r>
            <a:r>
              <a:rPr lang="es-ES" altLang="es-MX" sz="3200"/>
              <a:t> = </a:t>
            </a:r>
            <a:r>
              <a:rPr lang="es-MX" altLang="es-MX" sz="3200"/>
              <a:t> </a:t>
            </a:r>
            <a:r>
              <a:rPr lang="es-ES" altLang="es-MX" sz="3200"/>
              <a:t>3(x + y)</a:t>
            </a:r>
            <a:br>
              <a:rPr lang="es-ES" altLang="es-MX" sz="3200"/>
            </a:br>
            <a:r>
              <a:rPr lang="es-ES" altLang="es-MX" sz="3200"/>
              <a:t> </a:t>
            </a:r>
            <a:br>
              <a:rPr lang="es-ES" altLang="es-MX" sz="3200"/>
            </a:br>
            <a:r>
              <a:rPr lang="es-ES" altLang="es-MX" sz="3200"/>
              <a:t>a(b * c) + a(e/f) </a:t>
            </a:r>
            <a:r>
              <a:rPr lang="es-MX" altLang="es-MX" sz="3200"/>
              <a:t> </a:t>
            </a:r>
            <a:r>
              <a:rPr lang="es-ES" altLang="es-MX" sz="3200"/>
              <a:t>= </a:t>
            </a:r>
            <a:r>
              <a:rPr lang="es-MX" altLang="es-MX" sz="3200"/>
              <a:t> </a:t>
            </a:r>
            <a:r>
              <a:rPr lang="es-ES" altLang="es-MX" sz="3200"/>
              <a:t>a(b*c+e/f)</a:t>
            </a:r>
            <a:endParaRPr lang="es-ES" altLang="es-MX" sz="2400"/>
          </a:p>
        </p:txBody>
      </p:sp>
    </p:spTree>
    <p:extLst>
      <p:ext uri="{BB962C8B-B14F-4D97-AF65-F5344CB8AC3E}">
        <p14:creationId xmlns:p14="http://schemas.microsoft.com/office/powerpoint/2010/main" val="136124867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28600" y="228600"/>
            <a:ext cx="8686800" cy="6400800"/>
          </a:xfrm>
        </p:spPr>
        <p:txBody>
          <a:bodyPr/>
          <a:lstStyle/>
          <a:p>
            <a:pPr algn="l" eaLnBrk="1" hangingPunct="1"/>
            <a:r>
              <a:rPr lang="es-MX" altLang="es-MX" sz="2800" b="1"/>
              <a:t>En l</a:t>
            </a:r>
            <a:r>
              <a:rPr lang="es-ES_tradnl" altLang="es-MX" sz="3200" b="1"/>
              <a:t>a factorización  lingüística, </a:t>
            </a:r>
            <a:br>
              <a:rPr lang="es-ES_tradnl" altLang="es-MX" sz="3200" b="1"/>
            </a:br>
            <a:r>
              <a:rPr lang="es-ES" altLang="es-MX" sz="2800" b="1"/>
              <a:t>si por ejemplo</a:t>
            </a:r>
            <a:r>
              <a:rPr lang="es-MX" altLang="es-MX" sz="2800" b="1"/>
              <a:t> </a:t>
            </a:r>
            <a:r>
              <a:rPr lang="es-ES" altLang="es-MX" sz="2800" b="1"/>
              <a:t>se tienen las siguientes oraciones:</a:t>
            </a:r>
            <a:br>
              <a:rPr lang="es-ES" altLang="es-MX" sz="2800" b="1"/>
            </a:br>
            <a:r>
              <a:rPr lang="es-ES" altLang="es-MX" sz="2000" b="1"/>
              <a:t> </a:t>
            </a:r>
            <a:br>
              <a:rPr lang="es-ES" altLang="es-MX" sz="2000" b="1"/>
            </a:br>
            <a:r>
              <a:rPr lang="es-ES" altLang="es-MX" sz="2800" b="1"/>
              <a:t>	</a:t>
            </a:r>
            <a:r>
              <a:rPr lang="es-ES" altLang="es-MX" sz="2800" b="1">
                <a:solidFill>
                  <a:srgbClr val="FF0000"/>
                </a:solidFill>
              </a:rPr>
              <a:t>Juan</a:t>
            </a:r>
            <a:r>
              <a:rPr lang="es-ES" altLang="es-MX" sz="2800" b="1">
                <a:solidFill>
                  <a:schemeClr val="tx1"/>
                </a:solidFill>
              </a:rPr>
              <a:t> </a:t>
            </a:r>
            <a:r>
              <a:rPr lang="es-ES" altLang="es-MX" sz="2800" b="1">
                <a:solidFill>
                  <a:schemeClr val="accent2"/>
                </a:solidFill>
              </a:rPr>
              <a:t>es hermano de Pedro </a:t>
            </a:r>
            <a:r>
              <a:rPr lang="es-ES" altLang="es-MX" sz="2800" b="1">
                <a:solidFill>
                  <a:srgbClr val="FFECD9"/>
                </a:solidFill>
              </a:rPr>
              <a:t>y </a:t>
            </a:r>
            <a:br>
              <a:rPr lang="es-ES" altLang="es-MX" sz="2800" b="1">
                <a:solidFill>
                  <a:srgbClr val="FFECD9"/>
                </a:solidFill>
              </a:rPr>
            </a:br>
            <a:r>
              <a:rPr lang="es-ES" altLang="es-MX" sz="2800" b="1">
                <a:solidFill>
                  <a:schemeClr val="tx1"/>
                </a:solidFill>
              </a:rPr>
              <a:t>	</a:t>
            </a:r>
            <a:r>
              <a:rPr lang="es-ES" altLang="es-MX" sz="2800" b="1">
                <a:solidFill>
                  <a:srgbClr val="FF0000"/>
                </a:solidFill>
              </a:rPr>
              <a:t>Juan</a:t>
            </a:r>
            <a:r>
              <a:rPr lang="es-ES" altLang="es-MX" sz="2800" b="1">
                <a:solidFill>
                  <a:schemeClr val="tx1"/>
                </a:solidFill>
              </a:rPr>
              <a:t> </a:t>
            </a:r>
            <a:r>
              <a:rPr lang="es-ES" altLang="es-MX" sz="2800" b="1">
                <a:solidFill>
                  <a:srgbClr val="00B050"/>
                </a:solidFill>
              </a:rPr>
              <a:t>estudia en </a:t>
            </a:r>
            <a:r>
              <a:rPr lang="es-ES" altLang="es-MX" sz="2800" b="1" err="1">
                <a:solidFill>
                  <a:srgbClr val="00B050"/>
                </a:solidFill>
              </a:rPr>
              <a:t>UPIICSA</a:t>
            </a:r>
            <a:br>
              <a:rPr lang="es-ES" altLang="es-MX" sz="2800" b="1"/>
            </a:br>
            <a:r>
              <a:rPr lang="es-ES" altLang="es-MX" sz="2000" b="1"/>
              <a:t> </a:t>
            </a:r>
            <a:br>
              <a:rPr lang="es-ES" altLang="es-MX" sz="2000" b="1"/>
            </a:br>
            <a:r>
              <a:rPr lang="es-ES" altLang="es-MX" sz="2800" b="1"/>
              <a:t>se puede detectar que en las dos oraciones se encuentra presente la palabra </a:t>
            </a:r>
            <a:r>
              <a:rPr lang="es-ES" altLang="es-MX" sz="2800" b="1">
                <a:solidFill>
                  <a:srgbClr val="FF0000"/>
                </a:solidFill>
              </a:rPr>
              <a:t>Juan</a:t>
            </a:r>
            <a:r>
              <a:rPr lang="es-ES" altLang="es-MX" sz="2800" b="1"/>
              <a:t> y que un párrafo equivalente sería:</a:t>
            </a:r>
            <a:br>
              <a:rPr lang="es-ES" altLang="es-MX" sz="2800" b="1"/>
            </a:br>
            <a:r>
              <a:rPr lang="es-ES" altLang="es-MX" sz="2000" b="1"/>
              <a:t> </a:t>
            </a:r>
            <a:br>
              <a:rPr lang="es-ES" altLang="es-MX" sz="2000" b="1"/>
            </a:br>
            <a:r>
              <a:rPr lang="es-ES" altLang="es-MX" sz="2800" b="1"/>
              <a:t>	</a:t>
            </a:r>
            <a:r>
              <a:rPr lang="es-ES" altLang="es-MX" sz="2800" b="1">
                <a:solidFill>
                  <a:srgbClr val="FF0000"/>
                </a:solidFill>
              </a:rPr>
              <a:t>Juan</a:t>
            </a:r>
            <a:r>
              <a:rPr lang="es-ES" altLang="es-MX" sz="2800" b="1">
                <a:solidFill>
                  <a:schemeClr val="tx1"/>
                </a:solidFill>
              </a:rPr>
              <a:t> </a:t>
            </a:r>
            <a:r>
              <a:rPr lang="es-ES" altLang="es-MX" sz="2800" b="1">
                <a:solidFill>
                  <a:schemeClr val="accent2"/>
                </a:solidFill>
              </a:rPr>
              <a:t>es hermano de Pedro </a:t>
            </a:r>
            <a:r>
              <a:rPr lang="es-ES" altLang="es-MX" sz="2800" b="1">
                <a:solidFill>
                  <a:srgbClr val="FFECD9"/>
                </a:solidFill>
              </a:rPr>
              <a:t>y </a:t>
            </a:r>
            <a:r>
              <a:rPr lang="es-ES" altLang="es-MX" sz="2800" b="1">
                <a:solidFill>
                  <a:srgbClr val="00B050"/>
                </a:solidFill>
              </a:rPr>
              <a:t>estudia en </a:t>
            </a:r>
            <a:r>
              <a:rPr lang="es-ES" altLang="es-MX" sz="2800" b="1" err="1">
                <a:solidFill>
                  <a:srgbClr val="00B050"/>
                </a:solidFill>
              </a:rPr>
              <a:t>UPIICSA</a:t>
            </a:r>
            <a:br>
              <a:rPr lang="es-MX" altLang="es-MX" sz="2800" b="1"/>
            </a:br>
            <a:br>
              <a:rPr lang="es-MX" altLang="es-MX" sz="2000" b="1"/>
            </a:br>
            <a:r>
              <a:rPr lang="es-ES" altLang="es-MX" sz="2800" b="1"/>
              <a:t>Si se observa lo que se ha hecho es detectar que la palabra </a:t>
            </a:r>
            <a:r>
              <a:rPr lang="es-ES" altLang="es-MX" sz="2800" b="1">
                <a:solidFill>
                  <a:srgbClr val="FF0000"/>
                </a:solidFill>
              </a:rPr>
              <a:t>Juan</a:t>
            </a:r>
            <a:r>
              <a:rPr lang="es-ES" altLang="es-MX" sz="2800" b="1"/>
              <a:t> </a:t>
            </a:r>
            <a:r>
              <a:rPr lang="es-ES" altLang="es-MX" sz="2800" b="1">
                <a:solidFill>
                  <a:srgbClr val="CD840D"/>
                </a:solidFill>
              </a:rPr>
              <a:t>era común a las dos oraciones por lo que se </a:t>
            </a:r>
            <a:r>
              <a:rPr lang="es-ES" altLang="es-MX" sz="2800" b="1" u="sng">
                <a:solidFill>
                  <a:srgbClr val="CD840D"/>
                </a:solidFill>
              </a:rPr>
              <a:t>factorizó</a:t>
            </a:r>
            <a:r>
              <a:rPr lang="es-ES" altLang="es-MX" sz="2800" b="1"/>
              <a:t> (o sea que se sacó como factor común) y se obtuvo un párrafo donde sólo aparece una sola vez.</a:t>
            </a:r>
          </a:p>
        </p:txBody>
      </p:sp>
    </p:spTree>
    <p:extLst>
      <p:ext uri="{BB962C8B-B14F-4D97-AF65-F5344CB8AC3E}">
        <p14:creationId xmlns:p14="http://schemas.microsoft.com/office/powerpoint/2010/main" val="163473035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81000" y="1066800"/>
            <a:ext cx="8534400" cy="2971800"/>
          </a:xfrm>
        </p:spPr>
        <p:txBody>
          <a:bodyPr/>
          <a:lstStyle/>
          <a:p>
            <a:pPr eaLnBrk="1" hangingPunct="1"/>
            <a:r>
              <a:rPr lang="es-MX" altLang="es-MX" b="1"/>
              <a:t>D</a:t>
            </a:r>
            <a:r>
              <a:rPr lang="es-ES" altLang="es-MX" b="1"/>
              <a:t>istribución Lingüística</a:t>
            </a:r>
            <a:r>
              <a:rPr lang="es-ES" altLang="es-MX" sz="3600"/>
              <a:t> </a:t>
            </a:r>
            <a:br>
              <a:rPr lang="es-MX" altLang="es-MX" sz="3600"/>
            </a:br>
            <a:br>
              <a:rPr lang="es-MX" altLang="es-MX" sz="3600"/>
            </a:br>
            <a:r>
              <a:rPr lang="es-ES" altLang="es-MX" sz="3600"/>
              <a:t>La distribución lingüística es la operación inversa de la factorización</a:t>
            </a:r>
          </a:p>
        </p:txBody>
      </p:sp>
      <p:sp>
        <p:nvSpPr>
          <p:cNvPr id="38915" name="Rectangle 5"/>
          <p:cNvSpPr>
            <a:spLocks noChangeArrowheads="1"/>
          </p:cNvSpPr>
          <p:nvPr/>
        </p:nvSpPr>
        <p:spPr bwMode="auto">
          <a:xfrm>
            <a:off x="609600" y="5638800"/>
            <a:ext cx="837088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b">
            <a:spAutoFit/>
          </a:bodyP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Algunas propiedades matemáticas de los sistemas lingüísticos</a:t>
            </a:r>
            <a:br>
              <a:rPr kumimoji="0" lang="es-ES" altLang="es-MX" sz="20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br>
            <a:r>
              <a:rPr kumimoji="0" lang="es-ES"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hlinkClick r:id="rId2"/>
              </a:rPr>
              <a:t>www.fgalindosoria.com/linguisticamatematica/propiedades_matematicas_sistemas_linguisticos/prop_mate_sistemas_linguisticos.pdf</a:t>
            </a:r>
            <a:br>
              <a:rPr kumimoji="0" lang="es-MX"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br>
            <a:endParaRPr kumimoji="0" lang="es-ES"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4801623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228600" y="239713"/>
            <a:ext cx="86868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MX" altLang="es-MX" sz="2800" b="1">
                <a:latin typeface="Times New Roman" panose="02020603050405020304" pitchFamily="18" charset="0"/>
                <a:cs typeface="Times New Roman" panose="02020603050405020304" pitchFamily="18" charset="0"/>
              </a:rPr>
              <a:t>D</a:t>
            </a:r>
            <a:r>
              <a:rPr lang="en-US" altLang="es-MX" sz="2800" b="1" err="1">
                <a:solidFill>
                  <a:schemeClr val="tx2"/>
                </a:solidFill>
                <a:latin typeface="Times New Roman" panose="02020603050405020304" pitchFamily="18" charset="0"/>
                <a:cs typeface="Times New Roman" panose="02020603050405020304" pitchFamily="18" charset="0"/>
              </a:rPr>
              <a:t>istribución</a:t>
            </a:r>
            <a:r>
              <a:rPr lang="en-US" altLang="es-MX" sz="2800" b="1">
                <a:solidFill>
                  <a:schemeClr val="tx2"/>
                </a:solidFill>
                <a:latin typeface="Times New Roman" panose="02020603050405020304" pitchFamily="18" charset="0"/>
                <a:cs typeface="Times New Roman" panose="02020603050405020304" pitchFamily="18" charset="0"/>
              </a:rPr>
              <a:t> </a:t>
            </a:r>
            <a:r>
              <a:rPr lang="es-MX" altLang="es-MX" sz="2800" b="1">
                <a:solidFill>
                  <a:schemeClr val="tx2"/>
                </a:solidFill>
                <a:latin typeface="Times New Roman" panose="02020603050405020304" pitchFamily="18" charset="0"/>
                <a:cs typeface="Times New Roman" panose="02020603050405020304" pitchFamily="18" charset="0"/>
              </a:rPr>
              <a:t>L</a:t>
            </a:r>
            <a:r>
              <a:rPr lang="en-US" altLang="es-MX" sz="2800" b="1" err="1">
                <a:solidFill>
                  <a:schemeClr val="tx2"/>
                </a:solidFill>
                <a:latin typeface="Times New Roman" panose="02020603050405020304" pitchFamily="18" charset="0"/>
                <a:cs typeface="Times New Roman" panose="02020603050405020304" pitchFamily="18" charset="0"/>
              </a:rPr>
              <a:t>ingüística</a:t>
            </a:r>
            <a:r>
              <a:rPr lang="en-US" altLang="es-MX" sz="2800">
                <a:solidFill>
                  <a:schemeClr val="tx2"/>
                </a:solidFill>
                <a:latin typeface="Times New Roman" panose="02020603050405020304" pitchFamily="18" charset="0"/>
                <a:cs typeface="Times New Roman" panose="02020603050405020304" pitchFamily="18" charset="0"/>
              </a:rPr>
              <a:t> </a:t>
            </a:r>
            <a:endParaRPr lang="en-US" altLang="es-MX" sz="2800">
              <a:latin typeface="Times New Roman" panose="02020603050405020304" pitchFamily="18" charset="0"/>
              <a:cs typeface="Times New Roman" panose="02020603050405020304" pitchFamily="18" charset="0"/>
            </a:endParaRPr>
          </a:p>
          <a:p>
            <a:pPr algn="ctr" eaLnBrk="1" hangingPunct="1"/>
            <a:r>
              <a:rPr lang="es-MX" altLang="es-MX" sz="800">
                <a:solidFill>
                  <a:schemeClr val="tx2"/>
                </a:solidFill>
                <a:latin typeface="Times New Roman" panose="02020603050405020304" pitchFamily="18" charset="0"/>
                <a:cs typeface="Times New Roman" panose="02020603050405020304" pitchFamily="18" charset="0"/>
              </a:rPr>
              <a:t> </a:t>
            </a:r>
            <a:endParaRPr lang="en-US" altLang="es-MX" sz="800">
              <a:solidFill>
                <a:schemeClr val="tx2"/>
              </a:solidFill>
              <a:latin typeface="Times New Roman" panose="02020603050405020304" pitchFamily="18" charset="0"/>
              <a:cs typeface="Times New Roman" panose="02020603050405020304" pitchFamily="18" charset="0"/>
            </a:endParaRPr>
          </a:p>
          <a:p>
            <a:pPr algn="ctr" eaLnBrk="1" hangingPunct="1"/>
            <a:r>
              <a:rPr lang="en-US" altLang="es-MX" sz="2800">
                <a:solidFill>
                  <a:schemeClr val="tx2"/>
                </a:solidFill>
                <a:latin typeface="Times New Roman" panose="02020603050405020304" pitchFamily="18" charset="0"/>
                <a:cs typeface="Times New Roman" panose="02020603050405020304" pitchFamily="18" charset="0"/>
              </a:rPr>
              <a:t>La </a:t>
            </a:r>
            <a:r>
              <a:rPr lang="en-US" altLang="es-MX" sz="2800" err="1">
                <a:solidFill>
                  <a:schemeClr val="tx2"/>
                </a:solidFill>
                <a:latin typeface="Times New Roman" panose="02020603050405020304" pitchFamily="18" charset="0"/>
                <a:cs typeface="Times New Roman" panose="02020603050405020304" pitchFamily="18" charset="0"/>
              </a:rPr>
              <a:t>distribución</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lingüística</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es</a:t>
            </a:r>
            <a:r>
              <a:rPr lang="en-US" altLang="es-MX" sz="2800">
                <a:solidFill>
                  <a:schemeClr val="tx2"/>
                </a:solidFill>
                <a:latin typeface="Times New Roman" panose="02020603050405020304" pitchFamily="18" charset="0"/>
                <a:cs typeface="Times New Roman" panose="02020603050405020304" pitchFamily="18" charset="0"/>
              </a:rPr>
              <a:t> la </a:t>
            </a:r>
            <a:r>
              <a:rPr lang="en-US" altLang="es-MX" sz="2800" err="1">
                <a:solidFill>
                  <a:schemeClr val="tx2"/>
                </a:solidFill>
                <a:latin typeface="Times New Roman" panose="02020603050405020304" pitchFamily="18" charset="0"/>
                <a:cs typeface="Times New Roman" panose="02020603050405020304" pitchFamily="18" charset="0"/>
              </a:rPr>
              <a:t>operación</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inversa</a:t>
            </a:r>
            <a:r>
              <a:rPr lang="en-US" altLang="es-MX" sz="2800">
                <a:solidFill>
                  <a:schemeClr val="tx2"/>
                </a:solidFill>
                <a:latin typeface="Times New Roman" panose="02020603050405020304" pitchFamily="18" charset="0"/>
                <a:cs typeface="Times New Roman" panose="02020603050405020304" pitchFamily="18" charset="0"/>
              </a:rPr>
              <a:t> de la </a:t>
            </a:r>
            <a:r>
              <a:rPr lang="en-US" altLang="es-MX" sz="2800" err="1">
                <a:solidFill>
                  <a:schemeClr val="tx2"/>
                </a:solidFill>
                <a:latin typeface="Times New Roman" panose="02020603050405020304" pitchFamily="18" charset="0"/>
                <a:cs typeface="Times New Roman" panose="02020603050405020304" pitchFamily="18" charset="0"/>
              </a:rPr>
              <a:t>factorización</a:t>
            </a:r>
            <a:r>
              <a:rPr lang="en-US" altLang="es-MX" sz="2800">
                <a:solidFill>
                  <a:schemeClr val="tx2"/>
                </a:solidFill>
                <a:latin typeface="Times New Roman" panose="02020603050405020304" pitchFamily="18" charset="0"/>
                <a:cs typeface="Times New Roman" panose="02020603050405020304" pitchFamily="18" charset="0"/>
              </a:rPr>
              <a:t> y para </a:t>
            </a:r>
            <a:r>
              <a:rPr lang="en-US" altLang="es-MX" sz="2800" err="1">
                <a:solidFill>
                  <a:schemeClr val="tx2"/>
                </a:solidFill>
                <a:latin typeface="Times New Roman" panose="02020603050405020304" pitchFamily="18" charset="0"/>
                <a:cs typeface="Times New Roman" panose="02020603050405020304" pitchFamily="18" charset="0"/>
              </a:rPr>
              <a:t>entenderla</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veremos</a:t>
            </a:r>
            <a:r>
              <a:rPr lang="en-US" altLang="es-MX" sz="2800">
                <a:solidFill>
                  <a:schemeClr val="tx2"/>
                </a:solidFill>
                <a:latin typeface="Times New Roman" panose="02020603050405020304" pitchFamily="18" charset="0"/>
                <a:cs typeface="Times New Roman" panose="02020603050405020304" pitchFamily="18" charset="0"/>
              </a:rPr>
              <a:t> un </a:t>
            </a:r>
            <a:r>
              <a:rPr lang="en-US" altLang="es-MX" sz="2800" err="1">
                <a:solidFill>
                  <a:schemeClr val="tx2"/>
                </a:solidFill>
                <a:latin typeface="Times New Roman" panose="02020603050405020304" pitchFamily="18" charset="0"/>
                <a:cs typeface="Times New Roman" panose="02020603050405020304" pitchFamily="18" charset="0"/>
              </a:rPr>
              <a:t>ejemplo</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basado</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en</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problemas</a:t>
            </a:r>
            <a:r>
              <a:rPr lang="en-US" altLang="es-MX" sz="2800">
                <a:solidFill>
                  <a:schemeClr val="tx2"/>
                </a:solidFill>
                <a:latin typeface="Times New Roman" panose="02020603050405020304" pitchFamily="18" charset="0"/>
                <a:cs typeface="Times New Roman" panose="02020603050405020304" pitchFamily="18" charset="0"/>
              </a:rPr>
              <a:t> de </a:t>
            </a:r>
            <a:r>
              <a:rPr lang="en-US" altLang="es-MX" sz="2800" err="1">
                <a:solidFill>
                  <a:schemeClr val="tx2"/>
                </a:solidFill>
                <a:latin typeface="Times New Roman" panose="02020603050405020304" pitchFamily="18" charset="0"/>
                <a:cs typeface="Times New Roman" panose="02020603050405020304" pitchFamily="18" charset="0"/>
              </a:rPr>
              <a:t>representación</a:t>
            </a:r>
            <a:r>
              <a:rPr lang="en-US" altLang="es-MX" sz="2800">
                <a:solidFill>
                  <a:schemeClr val="tx2"/>
                </a:solidFill>
                <a:latin typeface="Times New Roman" panose="02020603050405020304" pitchFamily="18" charset="0"/>
                <a:cs typeface="Times New Roman" panose="02020603050405020304" pitchFamily="18" charset="0"/>
              </a:rPr>
              <a:t> del </a:t>
            </a:r>
            <a:r>
              <a:rPr lang="en-US" altLang="es-MX" sz="2800" err="1">
                <a:solidFill>
                  <a:schemeClr val="tx2"/>
                </a:solidFill>
                <a:latin typeface="Times New Roman" panose="02020603050405020304" pitchFamily="18" charset="0"/>
                <a:cs typeface="Times New Roman" panose="02020603050405020304" pitchFamily="18" charset="0"/>
              </a:rPr>
              <a:t>conocimiento</a:t>
            </a:r>
            <a:r>
              <a:rPr lang="en-US" altLang="es-MX" sz="2800">
                <a:solidFill>
                  <a:schemeClr val="tx2"/>
                </a:solidFill>
                <a:latin typeface="Times New Roman" panose="02020603050405020304" pitchFamily="18" charset="0"/>
                <a:cs typeface="Times New Roman" panose="02020603050405020304" pitchFamily="18" charset="0"/>
              </a:rPr>
              <a:t>.</a:t>
            </a:r>
          </a:p>
          <a:p>
            <a:pPr algn="ctr" eaLnBrk="1" hangingPunct="1"/>
            <a:r>
              <a:rPr lang="en-US" altLang="es-MX" sz="800">
                <a:solidFill>
                  <a:schemeClr val="tx2"/>
                </a:solidFill>
                <a:latin typeface="Times New Roman" panose="02020603050405020304" pitchFamily="18" charset="0"/>
                <a:cs typeface="Times New Roman" panose="02020603050405020304" pitchFamily="18" charset="0"/>
              </a:rPr>
              <a:t> </a:t>
            </a:r>
          </a:p>
          <a:p>
            <a:pPr algn="ctr" eaLnBrk="1" hangingPunct="1"/>
            <a:r>
              <a:rPr lang="en-US" altLang="es-MX" sz="2800" err="1">
                <a:solidFill>
                  <a:schemeClr val="tx2"/>
                </a:solidFill>
                <a:latin typeface="Times New Roman" panose="02020603050405020304" pitchFamily="18" charset="0"/>
                <a:cs typeface="Times New Roman" panose="02020603050405020304" pitchFamily="18" charset="0"/>
              </a:rPr>
              <a:t>Existen</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varios</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mecanismos</a:t>
            </a:r>
            <a:r>
              <a:rPr lang="en-US" altLang="es-MX" sz="2800">
                <a:solidFill>
                  <a:schemeClr val="tx2"/>
                </a:solidFill>
                <a:latin typeface="Times New Roman" panose="02020603050405020304" pitchFamily="18" charset="0"/>
                <a:cs typeface="Times New Roman" panose="02020603050405020304" pitchFamily="18" charset="0"/>
              </a:rPr>
              <a:t> para </a:t>
            </a:r>
            <a:r>
              <a:rPr lang="en-US" altLang="es-MX" sz="2800" err="1">
                <a:solidFill>
                  <a:schemeClr val="tx2"/>
                </a:solidFill>
                <a:latin typeface="Times New Roman" panose="02020603050405020304" pitchFamily="18" charset="0"/>
                <a:cs typeface="Times New Roman" panose="02020603050405020304" pitchFamily="18" charset="0"/>
              </a:rPr>
              <a:t>representar</a:t>
            </a:r>
            <a:r>
              <a:rPr lang="en-US" altLang="es-MX" sz="2800">
                <a:solidFill>
                  <a:schemeClr val="tx2"/>
                </a:solidFill>
                <a:latin typeface="Times New Roman" panose="02020603050405020304" pitchFamily="18" charset="0"/>
                <a:cs typeface="Times New Roman" panose="02020603050405020304" pitchFamily="18" charset="0"/>
              </a:rPr>
              <a:t> el </a:t>
            </a:r>
            <a:r>
              <a:rPr lang="en-US" altLang="es-MX" sz="2800" err="1">
                <a:solidFill>
                  <a:schemeClr val="tx2"/>
                </a:solidFill>
                <a:latin typeface="Times New Roman" panose="02020603050405020304" pitchFamily="18" charset="0"/>
                <a:cs typeface="Times New Roman" panose="02020603050405020304" pitchFamily="18" charset="0"/>
              </a:rPr>
              <a:t>conocimiento</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pero</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uno</a:t>
            </a:r>
            <a:r>
              <a:rPr lang="en-US" altLang="es-MX" sz="2800">
                <a:solidFill>
                  <a:schemeClr val="tx2"/>
                </a:solidFill>
                <a:latin typeface="Times New Roman" panose="02020603050405020304" pitchFamily="18" charset="0"/>
                <a:cs typeface="Times New Roman" panose="02020603050405020304" pitchFamily="18" charset="0"/>
              </a:rPr>
              <a:t> de </a:t>
            </a:r>
            <a:r>
              <a:rPr lang="en-US" altLang="es-MX" sz="2800" err="1">
                <a:solidFill>
                  <a:schemeClr val="tx2"/>
                </a:solidFill>
                <a:latin typeface="Times New Roman" panose="02020603050405020304" pitchFamily="18" charset="0"/>
                <a:cs typeface="Times New Roman" panose="02020603050405020304" pitchFamily="18" charset="0"/>
              </a:rPr>
              <a:t>los</a:t>
            </a:r>
            <a:r>
              <a:rPr lang="en-US" altLang="es-MX" sz="2800">
                <a:solidFill>
                  <a:schemeClr val="tx2"/>
                </a:solidFill>
                <a:latin typeface="Times New Roman" panose="02020603050405020304" pitchFamily="18" charset="0"/>
                <a:cs typeface="Times New Roman" panose="02020603050405020304" pitchFamily="18" charset="0"/>
              </a:rPr>
              <a:t> mas </a:t>
            </a:r>
            <a:r>
              <a:rPr lang="en-US" altLang="es-MX" sz="2800" err="1">
                <a:solidFill>
                  <a:schemeClr val="tx2"/>
                </a:solidFill>
                <a:latin typeface="Times New Roman" panose="02020603050405020304" pitchFamily="18" charset="0"/>
                <a:cs typeface="Times New Roman" panose="02020603050405020304" pitchFamily="18" charset="0"/>
              </a:rPr>
              <a:t>usados</a:t>
            </a:r>
            <a:r>
              <a:rPr lang="en-US" altLang="es-MX" sz="2800">
                <a:solidFill>
                  <a:schemeClr val="tx2"/>
                </a:solidFill>
                <a:latin typeface="Times New Roman" panose="02020603050405020304" pitchFamily="18" charset="0"/>
                <a:cs typeface="Times New Roman" panose="02020603050405020304" pitchFamily="18" charset="0"/>
              </a:rPr>
              <a:t> son las </a:t>
            </a:r>
            <a:r>
              <a:rPr lang="en-US" altLang="es-MX" sz="2800" err="1">
                <a:solidFill>
                  <a:schemeClr val="tx2"/>
                </a:solidFill>
                <a:latin typeface="Times New Roman" panose="02020603050405020304" pitchFamily="18" charset="0"/>
                <a:cs typeface="Times New Roman" panose="02020603050405020304" pitchFamily="18" charset="0"/>
              </a:rPr>
              <a:t>redes</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semánticas</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donde</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una</a:t>
            </a:r>
            <a:r>
              <a:rPr lang="en-US" altLang="es-MX" sz="2800">
                <a:solidFill>
                  <a:schemeClr val="tx2"/>
                </a:solidFill>
                <a:latin typeface="Times New Roman" panose="02020603050405020304" pitchFamily="18" charset="0"/>
                <a:cs typeface="Times New Roman" panose="02020603050405020304" pitchFamily="18" charset="0"/>
              </a:rPr>
              <a:t> red </a:t>
            </a:r>
            <a:r>
              <a:rPr lang="en-US" altLang="es-MX" sz="2800" err="1">
                <a:solidFill>
                  <a:schemeClr val="tx2"/>
                </a:solidFill>
                <a:latin typeface="Times New Roman" panose="02020603050405020304" pitchFamily="18" charset="0"/>
                <a:cs typeface="Times New Roman" panose="02020603050405020304" pitchFamily="18" charset="0"/>
              </a:rPr>
              <a:t>semántica</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esta</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formada</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por</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hechos</a:t>
            </a:r>
            <a:r>
              <a:rPr lang="en-US" altLang="es-MX" sz="2800">
                <a:solidFill>
                  <a:schemeClr val="tx2"/>
                </a:solidFill>
                <a:latin typeface="Times New Roman" panose="02020603050405020304" pitchFamily="18" charset="0"/>
                <a:cs typeface="Times New Roman" panose="02020603050405020304" pitchFamily="18" charset="0"/>
              </a:rPr>
              <a:t> o </a:t>
            </a:r>
            <a:r>
              <a:rPr lang="en-US" altLang="es-MX" sz="2800" err="1">
                <a:solidFill>
                  <a:schemeClr val="tx2"/>
                </a:solidFill>
                <a:latin typeface="Times New Roman" panose="02020603050405020304" pitchFamily="18" charset="0"/>
                <a:cs typeface="Times New Roman" panose="02020603050405020304" pitchFamily="18" charset="0"/>
              </a:rPr>
              <a:t>reglas</a:t>
            </a:r>
            <a:r>
              <a:rPr lang="en-US" altLang="es-MX" sz="2800">
                <a:solidFill>
                  <a:schemeClr val="tx2"/>
                </a:solidFill>
                <a:latin typeface="Times New Roman" panose="02020603050405020304" pitchFamily="18" charset="0"/>
                <a:cs typeface="Times New Roman" panose="02020603050405020304" pitchFamily="18" charset="0"/>
              </a:rPr>
              <a:t> de la forma </a:t>
            </a:r>
            <a:r>
              <a:rPr lang="en-US" altLang="es-MX" sz="2800" err="1">
                <a:solidFill>
                  <a:schemeClr val="tx2"/>
                </a:solidFill>
                <a:latin typeface="Times New Roman" panose="02020603050405020304" pitchFamily="18" charset="0"/>
                <a:cs typeface="Times New Roman" panose="02020603050405020304" pitchFamily="18" charset="0"/>
              </a:rPr>
              <a:t>objeto</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relación</a:t>
            </a:r>
            <a:r>
              <a:rPr lang="en-US" altLang="es-MX" sz="2800">
                <a:solidFill>
                  <a:schemeClr val="tx2"/>
                </a:solidFill>
                <a:latin typeface="Times New Roman" panose="02020603050405020304" pitchFamily="18" charset="0"/>
                <a:cs typeface="Times New Roman" panose="02020603050405020304" pitchFamily="18" charset="0"/>
              </a:rPr>
              <a:t> </a:t>
            </a:r>
            <a:r>
              <a:rPr lang="en-US" altLang="es-MX" sz="2800" err="1">
                <a:solidFill>
                  <a:schemeClr val="tx2"/>
                </a:solidFill>
                <a:latin typeface="Times New Roman" panose="02020603050405020304" pitchFamily="18" charset="0"/>
                <a:cs typeface="Times New Roman" panose="02020603050405020304" pitchFamily="18" charset="0"/>
              </a:rPr>
              <a:t>objeto</a:t>
            </a:r>
            <a:r>
              <a:rPr lang="en-US" altLang="es-MX" sz="2800">
                <a:solidFill>
                  <a:schemeClr val="tx2"/>
                </a:solidFill>
                <a:latin typeface="Times New Roman" panose="02020603050405020304" pitchFamily="18" charset="0"/>
                <a:cs typeface="Times New Roman" panose="02020603050405020304" pitchFamily="18" charset="0"/>
              </a:rPr>
              <a:t> (o r o), </a:t>
            </a:r>
            <a:endParaRPr lang="en-US" altLang="es-MX"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658461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92880" y="0"/>
            <a:ext cx="8758239" cy="1310872"/>
          </a:xfrm>
          <a:prstGeom prst="rect">
            <a:avLst/>
          </a:prstGeom>
        </p:spPr>
        <p:txBody>
          <a:bodyPr wrap="square">
            <a:spAutoFit/>
          </a:bodyPr>
          <a:lstStyle/>
          <a:p>
            <a:pPr>
              <a:lnSpc>
                <a:spcPct val="107000"/>
              </a:lnSpc>
              <a:spcAft>
                <a:spcPts val="0"/>
              </a:spcAft>
            </a:pPr>
            <a:r>
              <a:rPr lang="es-ES" sz="3200" err="1">
                <a:ea typeface="Calibri" panose="020F0502020204030204" pitchFamily="34" charset="0"/>
                <a:cs typeface="Times New Roman" panose="02020603050405020304" pitchFamily="18" charset="0"/>
              </a:rPr>
              <a:t>UPIICSA</a:t>
            </a:r>
            <a:r>
              <a:rPr lang="es-ES" sz="3200">
                <a:ea typeface="Calibri" panose="020F0502020204030204" pitchFamily="34" charset="0"/>
                <a:cs typeface="Times New Roman" panose="02020603050405020304" pitchFamily="18" charset="0"/>
              </a:rPr>
              <a:t> del </a:t>
            </a:r>
            <a:r>
              <a:rPr lang="es-ES" sz="3200" err="1">
                <a:ea typeface="Calibri" panose="020F0502020204030204" pitchFamily="34" charset="0"/>
                <a:cs typeface="Times New Roman" panose="02020603050405020304" pitchFamily="18" charset="0"/>
              </a:rPr>
              <a:t>IPN</a:t>
            </a:r>
            <a:r>
              <a:rPr lang="es-ES" sz="3200">
                <a:ea typeface="Calibri" panose="020F0502020204030204" pitchFamily="34" charset="0"/>
                <a:cs typeface="Times New Roman" panose="02020603050405020304" pitchFamily="18" charset="0"/>
              </a:rPr>
              <a:t>,   1991, 1992 México</a:t>
            </a:r>
          </a:p>
          <a:p>
            <a:pPr>
              <a:lnSpc>
                <a:spcPct val="107000"/>
              </a:lnSpc>
              <a:spcAft>
                <a:spcPts val="0"/>
              </a:spcAft>
            </a:pPr>
            <a:endParaRPr lang="es-ES" sz="1000">
              <a:ea typeface="Calibri" panose="020F0502020204030204" pitchFamily="34" charset="0"/>
              <a:cs typeface="Times New Roman" panose="02020603050405020304" pitchFamily="18" charset="0"/>
            </a:endParaRPr>
          </a:p>
          <a:p>
            <a:pPr>
              <a:lnSpc>
                <a:spcPct val="107000"/>
              </a:lnSpc>
              <a:spcAft>
                <a:spcPts val="0"/>
              </a:spcAft>
            </a:pPr>
            <a:r>
              <a:rPr lang="es-ES" sz="3200">
                <a:ea typeface="Calibri" panose="020F0502020204030204" pitchFamily="34" charset="0"/>
                <a:cs typeface="Times New Roman" panose="02020603050405020304" pitchFamily="18" charset="0"/>
              </a:rPr>
              <a:t>Redes Semánticas Ampliadas  </a:t>
            </a:r>
            <a:r>
              <a:rPr lang="es-ES">
                <a:ea typeface="Calibri" panose="020F0502020204030204" pitchFamily="34" charset="0"/>
                <a:cs typeface="Times New Roman" panose="02020603050405020304" pitchFamily="18" charset="0"/>
              </a:rPr>
              <a:t>Jesús Olivares Ceja</a:t>
            </a:r>
            <a:endParaRPr lang="es-MX">
              <a:ea typeface="Calibri" panose="020F0502020204030204" pitchFamily="34" charset="0"/>
              <a:cs typeface="Times New Roman" panose="02020603050405020304" pitchFamily="18" charset="0"/>
            </a:endParaRPr>
          </a:p>
        </p:txBody>
      </p:sp>
      <p:sp>
        <p:nvSpPr>
          <p:cNvPr id="5" name="Rectangle 2"/>
          <p:cNvSpPr>
            <a:spLocks noChangeArrowheads="1"/>
          </p:cNvSpPr>
          <p:nvPr/>
        </p:nvSpPr>
        <p:spPr bwMode="auto">
          <a:xfrm>
            <a:off x="0" y="1346207"/>
            <a:ext cx="590073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1pPr>
            <a:lvl2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2pPr>
            <a:lvl3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3pPr>
            <a:lvl4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4pPr>
            <a:lvl5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5pPr>
            <a:lvl6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6pPr>
            <a:lvl7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7pPr>
            <a:lvl8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8pPr>
            <a:lvl9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2075" algn="l"/>
                <a:tab pos="549275" algn="l"/>
                <a:tab pos="1006475" algn="l"/>
                <a:tab pos="1463675" algn="l"/>
                <a:tab pos="1920875" algn="l"/>
                <a:tab pos="2378075" algn="l"/>
                <a:tab pos="2835275" algn="l"/>
                <a:tab pos="3292475" algn="l"/>
                <a:tab pos="3749675" algn="l"/>
                <a:tab pos="4206875" algn="l"/>
              </a:tabLst>
            </a:pPr>
            <a:r>
              <a:rPr kumimoji="0" lang="es-ES" altLang="es-MX" sz="12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s-ES_tradnl" altLang="es-MX" sz="20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Red Semántica Ampliada (</a:t>
            </a:r>
            <a:r>
              <a:rPr kumimoji="0" lang="es-ES_tradnl" altLang="es-MX" sz="2000" b="0" i="0" u="none" strike="noStrike" cap="none" normalizeH="0" baseline="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RSA</a:t>
            </a:r>
            <a:r>
              <a:rPr kumimoji="0" lang="es-ES_tradnl" altLang="es-MX" sz="20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la información que se registra en sus nodos, puede ser: etiquetas, figuras, conceptos, procesos, etc. La semántica de cada nodo está dada por las relaciones que tiene con los demás</a:t>
            </a:r>
            <a:endParaRPr kumimoji="0" lang="es-MX" altLang="es-MX" sz="2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pic>
        <p:nvPicPr>
          <p:cNvPr id="6" name="Imagen 5" descr="http://www.fgalindosoria.com/eac/evolucion/libro_sistemas_evolutivos/VII6-SER_archivos/image006.gif"/>
          <p:cNvPicPr/>
          <p:nvPr/>
        </p:nvPicPr>
        <p:blipFill>
          <a:blip r:embed="rId2">
            <a:extLst>
              <a:ext uri="{28A0092B-C50C-407E-A947-70E740481C1C}">
                <a14:useLocalDpi xmlns:a14="http://schemas.microsoft.com/office/drawing/2010/main" val="0"/>
              </a:ext>
            </a:extLst>
          </a:blip>
          <a:srcRect/>
          <a:stretch>
            <a:fillRect/>
          </a:stretch>
        </p:blipFill>
        <p:spPr bwMode="auto">
          <a:xfrm>
            <a:off x="5843586" y="1631680"/>
            <a:ext cx="3243263" cy="2049072"/>
          </a:xfrm>
          <a:prstGeom prst="rect">
            <a:avLst/>
          </a:prstGeom>
          <a:noFill/>
          <a:ln>
            <a:noFill/>
          </a:ln>
        </p:spPr>
      </p:pic>
      <p:grpSp>
        <p:nvGrpSpPr>
          <p:cNvPr id="10" name="Grupo 9"/>
          <p:cNvGrpSpPr/>
          <p:nvPr/>
        </p:nvGrpSpPr>
        <p:grpSpPr>
          <a:xfrm>
            <a:off x="471489" y="2824486"/>
            <a:ext cx="4939902" cy="2710076"/>
            <a:chOff x="581620" y="3133634"/>
            <a:chExt cx="3809999" cy="1699107"/>
          </a:xfrm>
        </p:grpSpPr>
        <p:pic>
          <p:nvPicPr>
            <p:cNvPr id="8" name="Imagen 7" descr="http://www.fgalindosoria.com/eac/evolucion/libro_sistemas_evolutivos/VII6-SER_archivos/image009.gif"/>
            <p:cNvPicPr/>
            <p:nvPr/>
          </p:nvPicPr>
          <p:blipFill>
            <a:blip r:embed="rId3">
              <a:extLst>
                <a:ext uri="{28A0092B-C50C-407E-A947-70E740481C1C}">
                  <a14:useLocalDpi xmlns:a14="http://schemas.microsoft.com/office/drawing/2010/main" val="0"/>
                </a:ext>
              </a:extLst>
            </a:blip>
            <a:srcRect/>
            <a:stretch>
              <a:fillRect/>
            </a:stretch>
          </p:blipFill>
          <p:spPr bwMode="auto">
            <a:xfrm>
              <a:off x="581620" y="3327791"/>
              <a:ext cx="2124075" cy="1504950"/>
            </a:xfrm>
            <a:prstGeom prst="rect">
              <a:avLst/>
            </a:prstGeom>
            <a:noFill/>
            <a:ln>
              <a:noFill/>
            </a:ln>
          </p:spPr>
        </p:pic>
        <p:pic>
          <p:nvPicPr>
            <p:cNvPr id="9" name="Imagen 8" descr="http://www.fgalindosoria.com/eac/evolucion/libro_sistemas_evolutivos/VII6-SER_archivos/image008.gif"/>
            <p:cNvPicPr/>
            <p:nvPr/>
          </p:nvPicPr>
          <p:blipFill>
            <a:blip r:embed="rId4">
              <a:extLst>
                <a:ext uri="{28A0092B-C50C-407E-A947-70E740481C1C}">
                  <a14:useLocalDpi xmlns:a14="http://schemas.microsoft.com/office/drawing/2010/main" val="0"/>
                </a:ext>
              </a:extLst>
            </a:blip>
            <a:srcRect/>
            <a:stretch>
              <a:fillRect/>
            </a:stretch>
          </p:blipFill>
          <p:spPr bwMode="auto">
            <a:xfrm>
              <a:off x="2705694" y="3133634"/>
              <a:ext cx="1685925" cy="1466850"/>
            </a:xfrm>
            <a:prstGeom prst="rect">
              <a:avLst/>
            </a:prstGeom>
            <a:noFill/>
            <a:ln>
              <a:noFill/>
            </a:ln>
          </p:spPr>
        </p:pic>
      </p:grpSp>
      <p:sp>
        <p:nvSpPr>
          <p:cNvPr id="11" name="Rectángulo 10"/>
          <p:cNvSpPr/>
          <p:nvPr/>
        </p:nvSpPr>
        <p:spPr>
          <a:xfrm>
            <a:off x="57149" y="5504046"/>
            <a:ext cx="9029700" cy="1323439"/>
          </a:xfrm>
          <a:prstGeom prst="rect">
            <a:avLst/>
          </a:prstGeom>
        </p:spPr>
        <p:txBody>
          <a:bodyPr wrap="square">
            <a:spAutoFit/>
          </a:bodyPr>
          <a:lstStyle/>
          <a:p>
            <a:pPr lvl="0" algn="r"/>
            <a:r>
              <a:rPr lang="es-MX" altLang="es-MX" sz="1800">
                <a:latin typeface="Arial" panose="020B0604020202020204" pitchFamily="34" charset="0"/>
              </a:rPr>
              <a:t>Sistema Evolutivo para Representación del Conocimiento</a:t>
            </a:r>
          </a:p>
          <a:p>
            <a:pPr lvl="0" algn="r"/>
            <a:r>
              <a:rPr lang="es-MX" altLang="es-MX" sz="1800">
                <a:latin typeface="Arial" panose="020B0604020202020204" pitchFamily="34" charset="0"/>
                <a:hlinkClick r:id="rId5"/>
              </a:rPr>
              <a:t>http://www.fgalindosoria.com/eac/evolucion/libro_sistemas_evolutivos/VII6-SER.pdf</a:t>
            </a:r>
            <a:endParaRPr lang="es-MX" altLang="es-MX" sz="1800">
              <a:latin typeface="Arial" panose="020B0604020202020204" pitchFamily="34" charset="0"/>
            </a:endParaRPr>
          </a:p>
          <a:p>
            <a:pPr lvl="0" algn="r"/>
            <a:endParaRPr lang="es-MX" altLang="es-MX" sz="800">
              <a:latin typeface="Arial" panose="020B0604020202020204" pitchFamily="34" charset="0"/>
            </a:endParaRPr>
          </a:p>
          <a:p>
            <a:pPr lvl="0" algn="r"/>
            <a:r>
              <a:rPr lang="es-MX" altLang="es-MX" sz="1800">
                <a:solidFill>
                  <a:srgbClr val="0000FF"/>
                </a:solidFill>
                <a:latin typeface="Arial" panose="020B0604020202020204" pitchFamily="34" charset="0"/>
                <a:hlinkClick r:id="rId6"/>
              </a:rPr>
              <a:t>www.fgalindosoria.com/informaticos/investigadores/Jesus_Manuel_Olivares_Ceja/serc/serc_tesis_jesus_olivares.pdf</a:t>
            </a:r>
            <a:endParaRPr lang="es-MX" altLang="es-MX" sz="1800">
              <a:latin typeface="Arial" panose="020B0604020202020204" pitchFamily="34" charset="0"/>
            </a:endParaRPr>
          </a:p>
        </p:txBody>
      </p:sp>
    </p:spTree>
    <p:extLst>
      <p:ext uri="{BB962C8B-B14F-4D97-AF65-F5344CB8AC3E}">
        <p14:creationId xmlns:p14="http://schemas.microsoft.com/office/powerpoint/2010/main" val="31165540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294968" y="264549"/>
            <a:ext cx="850981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MX" sz="2400">
                <a:solidFill>
                  <a:schemeClr val="tx2"/>
                </a:solidFill>
                <a:latin typeface="Times New Roman" panose="02020603050405020304" pitchFamily="18" charset="0"/>
                <a:cs typeface="Times New Roman" panose="02020603050405020304" pitchFamily="18" charset="0"/>
              </a:rPr>
              <a:t>Jesús Olivares en su tesis de licenciatura </a:t>
            </a:r>
            <a:br>
              <a:rPr lang="es-MX" altLang="es-MX" sz="2400">
                <a:solidFill>
                  <a:schemeClr val="tx2"/>
                </a:solidFill>
                <a:latin typeface="Times New Roman" panose="02020603050405020304" pitchFamily="18" charset="0"/>
                <a:cs typeface="Times New Roman" panose="02020603050405020304" pitchFamily="18" charset="0"/>
              </a:rPr>
            </a:br>
            <a:r>
              <a:rPr lang="es-ES" altLang="es-MX" sz="2400">
                <a:solidFill>
                  <a:schemeClr val="tx2"/>
                </a:solidFill>
                <a:latin typeface="Times New Roman" panose="02020603050405020304" pitchFamily="18" charset="0"/>
                <a:cs typeface="Times New Roman" panose="02020603050405020304" pitchFamily="18" charset="0"/>
              </a:rPr>
              <a:t>"Sistemas Evolutivos para Representación de Conocimiento" desarrollada en la </a:t>
            </a:r>
            <a:r>
              <a:rPr lang="es-ES" altLang="es-MX" sz="2400" err="1">
                <a:solidFill>
                  <a:schemeClr val="tx2"/>
                </a:solidFill>
                <a:latin typeface="Times New Roman" panose="02020603050405020304" pitchFamily="18" charset="0"/>
                <a:cs typeface="Times New Roman" panose="02020603050405020304" pitchFamily="18" charset="0"/>
              </a:rPr>
              <a:t>UPIICSA</a:t>
            </a:r>
            <a:r>
              <a:rPr lang="es-ES" altLang="es-MX" sz="2400">
                <a:solidFill>
                  <a:schemeClr val="tx2"/>
                </a:solidFill>
                <a:latin typeface="Times New Roman" panose="02020603050405020304" pitchFamily="18" charset="0"/>
                <a:cs typeface="Times New Roman" panose="02020603050405020304" pitchFamily="18" charset="0"/>
              </a:rPr>
              <a:t> del </a:t>
            </a:r>
            <a:r>
              <a:rPr lang="es-ES" altLang="es-MX" sz="2400" err="1">
                <a:solidFill>
                  <a:schemeClr val="tx2"/>
                </a:solidFill>
                <a:latin typeface="Times New Roman" panose="02020603050405020304" pitchFamily="18" charset="0"/>
                <a:cs typeface="Times New Roman" panose="02020603050405020304" pitchFamily="18" charset="0"/>
              </a:rPr>
              <a:t>IPN</a:t>
            </a:r>
            <a:r>
              <a:rPr lang="es-ES" altLang="es-MX" sz="2400">
                <a:solidFill>
                  <a:schemeClr val="tx2"/>
                </a:solidFill>
                <a:latin typeface="Times New Roman" panose="02020603050405020304" pitchFamily="18" charset="0"/>
                <a:cs typeface="Times New Roman" panose="02020603050405020304" pitchFamily="18" charset="0"/>
              </a:rPr>
              <a:t>, </a:t>
            </a:r>
            <a:br>
              <a:rPr lang="es-MX" altLang="es-MX" sz="2400">
                <a:solidFill>
                  <a:schemeClr val="tx2"/>
                </a:solidFill>
                <a:latin typeface="Times New Roman" panose="02020603050405020304" pitchFamily="18" charset="0"/>
                <a:cs typeface="Times New Roman" panose="02020603050405020304" pitchFamily="18" charset="0"/>
              </a:rPr>
            </a:br>
            <a:r>
              <a:rPr lang="es-ES" altLang="es-MX" sz="2400">
                <a:solidFill>
                  <a:schemeClr val="tx2"/>
                </a:solidFill>
                <a:latin typeface="Times New Roman" panose="02020603050405020304" pitchFamily="18" charset="0"/>
                <a:cs typeface="Times New Roman" panose="02020603050405020304" pitchFamily="18" charset="0"/>
              </a:rPr>
              <a:t>planteo un mecanismo evolutivo para construir un base de conocimientos</a:t>
            </a:r>
            <a:r>
              <a:rPr lang="es-MX" altLang="es-MX" sz="2400">
                <a:solidFill>
                  <a:schemeClr val="tx2"/>
                </a:solidFill>
                <a:latin typeface="Times New Roman" panose="02020603050405020304" pitchFamily="18" charset="0"/>
                <a:cs typeface="Times New Roman" panose="02020603050405020304" pitchFamily="18" charset="0"/>
              </a:rPr>
              <a:t> </a:t>
            </a:r>
            <a:r>
              <a:rPr lang="es-ES" altLang="es-MX" sz="2400">
                <a:solidFill>
                  <a:schemeClr val="tx2"/>
                </a:solidFill>
                <a:latin typeface="Times New Roman" panose="02020603050405020304" pitchFamily="18" charset="0"/>
                <a:cs typeface="Times New Roman" panose="02020603050405020304" pitchFamily="18" charset="0"/>
              </a:rPr>
              <a:t>basada en una Red Semántica Aumentada </a:t>
            </a:r>
            <a:br>
              <a:rPr lang="es-MX" altLang="es-MX" sz="2800">
                <a:solidFill>
                  <a:schemeClr val="tx2"/>
                </a:solidFill>
                <a:latin typeface="Times New Roman" panose="02020603050405020304" pitchFamily="18" charset="0"/>
                <a:cs typeface="Times New Roman" panose="02020603050405020304" pitchFamily="18" charset="0"/>
              </a:rPr>
            </a:br>
            <a:r>
              <a:rPr lang="es-ES" altLang="es-MX" sz="1600">
                <a:solidFill>
                  <a:schemeClr val="tx2"/>
                </a:solidFill>
                <a:latin typeface="Times New Roman" panose="02020603050405020304" pitchFamily="18" charset="0"/>
                <a:cs typeface="Times New Roman" panose="02020603050405020304" pitchFamily="18" charset="0"/>
              </a:rPr>
              <a:t> </a:t>
            </a:r>
            <a:br>
              <a:rPr lang="es-ES" altLang="es-MX" sz="1600">
                <a:solidFill>
                  <a:schemeClr val="tx2"/>
                </a:solidFill>
                <a:latin typeface="Times New Roman" panose="02020603050405020304" pitchFamily="18" charset="0"/>
                <a:cs typeface="Times New Roman" panose="02020603050405020304" pitchFamily="18" charset="0"/>
              </a:rPr>
            </a:br>
            <a:r>
              <a:rPr lang="es-ES" altLang="es-MX" sz="2400">
                <a:solidFill>
                  <a:schemeClr val="tx2"/>
                </a:solidFill>
                <a:latin typeface="Times New Roman" panose="02020603050405020304" pitchFamily="18" charset="0"/>
                <a:cs typeface="Times New Roman" panose="02020603050405020304" pitchFamily="18" charset="0"/>
              </a:rPr>
              <a:t>aplicar una serie de técnicas de Inferencia Gramatical </a:t>
            </a:r>
            <a:br>
              <a:rPr lang="es-MX" altLang="es-MX" sz="2400">
                <a:solidFill>
                  <a:schemeClr val="tx2"/>
                </a:solidFill>
                <a:latin typeface="Times New Roman" panose="02020603050405020304" pitchFamily="18" charset="0"/>
                <a:cs typeface="Times New Roman" panose="02020603050405020304" pitchFamily="18" charset="0"/>
              </a:rPr>
            </a:br>
            <a:r>
              <a:rPr lang="es-ES" altLang="es-MX" sz="2400">
                <a:solidFill>
                  <a:schemeClr val="tx2"/>
                </a:solidFill>
                <a:latin typeface="Times New Roman" panose="02020603050405020304" pitchFamily="18" charset="0"/>
                <a:cs typeface="Times New Roman" panose="02020603050405020304" pitchFamily="18" charset="0"/>
              </a:rPr>
              <a:t>basadas en la distribución lingüística, </a:t>
            </a:r>
          </a:p>
          <a:p>
            <a:pPr algn="ctr" eaLnBrk="1" hangingPunct="1"/>
            <a:br>
              <a:rPr lang="es-MX" altLang="es-MX" sz="1600">
                <a:solidFill>
                  <a:schemeClr val="tx2"/>
                </a:solidFill>
                <a:latin typeface="Times New Roman" panose="02020603050405020304" pitchFamily="18" charset="0"/>
                <a:cs typeface="Times New Roman" panose="02020603050405020304" pitchFamily="18" charset="0"/>
              </a:rPr>
            </a:br>
            <a:r>
              <a:rPr lang="es-ES" altLang="es-MX" sz="2400">
                <a:solidFill>
                  <a:schemeClr val="tx2"/>
                </a:solidFill>
                <a:latin typeface="Times New Roman" panose="02020603050405020304" pitchFamily="18" charset="0"/>
                <a:cs typeface="Times New Roman" panose="02020603050405020304" pitchFamily="18" charset="0"/>
              </a:rPr>
              <a:t>para transformar una oración compuesta de múltiples elementos </a:t>
            </a:r>
            <a:br>
              <a:rPr lang="es-MX" altLang="es-MX" sz="2400">
                <a:solidFill>
                  <a:schemeClr val="tx2"/>
                </a:solidFill>
                <a:latin typeface="Times New Roman" panose="02020603050405020304" pitchFamily="18" charset="0"/>
                <a:cs typeface="Times New Roman" panose="02020603050405020304" pitchFamily="18" charset="0"/>
              </a:rPr>
            </a:br>
            <a:r>
              <a:rPr lang="es-ES" altLang="es-MX" sz="2400">
                <a:solidFill>
                  <a:schemeClr val="tx2"/>
                </a:solidFill>
                <a:latin typeface="Times New Roman" panose="02020603050405020304" pitchFamily="18" charset="0"/>
                <a:cs typeface="Times New Roman" panose="02020603050405020304" pitchFamily="18" charset="0"/>
              </a:rPr>
              <a:t>en un conjunto de oraciones semánticamente equivalentes a la</a:t>
            </a:r>
            <a:r>
              <a:rPr lang="es-MX" altLang="es-MX" sz="2400">
                <a:solidFill>
                  <a:schemeClr val="tx2"/>
                </a:solidFill>
                <a:latin typeface="Times New Roman" panose="02020603050405020304" pitchFamily="18" charset="0"/>
                <a:cs typeface="Times New Roman" panose="02020603050405020304" pitchFamily="18" charset="0"/>
              </a:rPr>
              <a:t> </a:t>
            </a:r>
            <a:r>
              <a:rPr lang="es-ES" altLang="es-MX" sz="2400">
                <a:solidFill>
                  <a:schemeClr val="tx2"/>
                </a:solidFill>
                <a:latin typeface="Times New Roman" panose="02020603050405020304" pitchFamily="18" charset="0"/>
                <a:cs typeface="Times New Roman" panose="02020603050405020304" pitchFamily="18" charset="0"/>
              </a:rPr>
              <a:t>original, </a:t>
            </a:r>
            <a:br>
              <a:rPr lang="es-MX" altLang="es-MX" sz="2400">
                <a:solidFill>
                  <a:schemeClr val="tx2"/>
                </a:solidFill>
                <a:latin typeface="Times New Roman" panose="02020603050405020304" pitchFamily="18" charset="0"/>
                <a:cs typeface="Times New Roman" panose="02020603050405020304" pitchFamily="18" charset="0"/>
              </a:rPr>
            </a:br>
            <a:r>
              <a:rPr lang="es-ES" altLang="es-MX" sz="2400">
                <a:solidFill>
                  <a:schemeClr val="tx2"/>
                </a:solidFill>
                <a:latin typeface="Times New Roman" panose="02020603050405020304" pitchFamily="18" charset="0"/>
                <a:cs typeface="Times New Roman" panose="02020603050405020304" pitchFamily="18" charset="0"/>
              </a:rPr>
              <a:t>donde cada oración final es de la forma </a:t>
            </a:r>
            <a:r>
              <a:rPr lang="es-ES" altLang="es-MX" sz="2400" b="1">
                <a:solidFill>
                  <a:schemeClr val="tx2"/>
                </a:solidFill>
                <a:latin typeface="Times New Roman" panose="02020603050405020304" pitchFamily="18" charset="0"/>
                <a:cs typeface="Times New Roman" panose="02020603050405020304" pitchFamily="18" charset="0"/>
              </a:rPr>
              <a:t>oro</a:t>
            </a:r>
          </a:p>
          <a:p>
            <a:pPr algn="ctr" eaLnBrk="1" hangingPunct="1"/>
            <a:r>
              <a:rPr lang="es-ES" altLang="es-MX" sz="2400" b="1">
                <a:solidFill>
                  <a:schemeClr val="tx2"/>
                </a:solidFill>
                <a:latin typeface="Times New Roman" panose="02020603050405020304" pitchFamily="18" charset="0"/>
                <a:cs typeface="Times New Roman" panose="02020603050405020304" pitchFamily="18" charset="0"/>
              </a:rPr>
              <a:t> </a:t>
            </a:r>
            <a:r>
              <a:rPr lang="es-ES" altLang="es-MX" sz="2400">
                <a:solidFill>
                  <a:schemeClr val="tx2"/>
                </a:solidFill>
                <a:latin typeface="Times New Roman" panose="02020603050405020304" pitchFamily="18" charset="0"/>
                <a:cs typeface="Times New Roman" panose="02020603050405020304" pitchFamily="18" charset="0"/>
              </a:rPr>
              <a:t>(</a:t>
            </a:r>
            <a:r>
              <a:rPr lang="es-ES" altLang="es-MX" sz="2400" b="1">
                <a:solidFill>
                  <a:schemeClr val="tx2"/>
                </a:solidFill>
                <a:latin typeface="Times New Roman" panose="02020603050405020304" pitchFamily="18" charset="0"/>
                <a:cs typeface="Times New Roman" panose="02020603050405020304" pitchFamily="18" charset="0"/>
              </a:rPr>
              <a:t>o</a:t>
            </a:r>
            <a:r>
              <a:rPr lang="es-ES" altLang="es-MX" sz="2400">
                <a:solidFill>
                  <a:schemeClr val="tx2"/>
                </a:solidFill>
                <a:latin typeface="Times New Roman" panose="02020603050405020304" pitchFamily="18" charset="0"/>
                <a:cs typeface="Times New Roman" panose="02020603050405020304" pitchFamily="18" charset="0"/>
              </a:rPr>
              <a:t>bjeto </a:t>
            </a:r>
            <a:r>
              <a:rPr lang="es-ES" altLang="es-MX" sz="2400" b="1">
                <a:solidFill>
                  <a:schemeClr val="tx2"/>
                </a:solidFill>
                <a:latin typeface="Times New Roman" panose="02020603050405020304" pitchFamily="18" charset="0"/>
                <a:cs typeface="Times New Roman" panose="02020603050405020304" pitchFamily="18" charset="0"/>
              </a:rPr>
              <a:t>r</a:t>
            </a:r>
            <a:r>
              <a:rPr lang="es-ES" altLang="es-MX" sz="2400">
                <a:solidFill>
                  <a:schemeClr val="tx2"/>
                </a:solidFill>
                <a:latin typeface="Times New Roman" panose="02020603050405020304" pitchFamily="18" charset="0"/>
                <a:cs typeface="Times New Roman" panose="02020603050405020304" pitchFamily="18" charset="0"/>
              </a:rPr>
              <a:t>elación </a:t>
            </a:r>
            <a:r>
              <a:rPr lang="es-ES" altLang="es-MX" sz="2400" b="1">
                <a:solidFill>
                  <a:schemeClr val="tx2"/>
                </a:solidFill>
                <a:latin typeface="Times New Roman" panose="02020603050405020304" pitchFamily="18" charset="0"/>
                <a:cs typeface="Times New Roman" panose="02020603050405020304" pitchFamily="18" charset="0"/>
              </a:rPr>
              <a:t>o</a:t>
            </a:r>
            <a:r>
              <a:rPr lang="es-ES" altLang="es-MX" sz="2400">
                <a:solidFill>
                  <a:schemeClr val="tx2"/>
                </a:solidFill>
                <a:latin typeface="Times New Roman" panose="02020603050405020304" pitchFamily="18" charset="0"/>
                <a:cs typeface="Times New Roman" panose="02020603050405020304" pitchFamily="18" charset="0"/>
              </a:rPr>
              <a:t>bjeto), </a:t>
            </a:r>
          </a:p>
          <a:p>
            <a:pPr algn="ctr" eaLnBrk="1" hangingPunct="1"/>
            <a:br>
              <a:rPr lang="es-MX" altLang="es-MX" sz="1600">
                <a:solidFill>
                  <a:schemeClr val="tx2"/>
                </a:solidFill>
                <a:latin typeface="Times New Roman" panose="02020603050405020304" pitchFamily="18" charset="0"/>
                <a:cs typeface="Times New Roman" panose="02020603050405020304" pitchFamily="18" charset="0"/>
              </a:rPr>
            </a:br>
            <a:r>
              <a:rPr lang="es-ES" altLang="es-MX" sz="2400">
                <a:solidFill>
                  <a:schemeClr val="tx2"/>
                </a:solidFill>
                <a:latin typeface="Times New Roman" panose="02020603050405020304" pitchFamily="18" charset="0"/>
                <a:cs typeface="Times New Roman" panose="02020603050405020304" pitchFamily="18" charset="0"/>
              </a:rPr>
              <a:t>por lo que, son fácilmente representadas con una red semántica</a:t>
            </a:r>
          </a:p>
        </p:txBody>
      </p:sp>
      <p:sp>
        <p:nvSpPr>
          <p:cNvPr id="81923" name="Rectángulo 1"/>
          <p:cNvSpPr>
            <a:spLocks noChangeArrowheads="1"/>
          </p:cNvSpPr>
          <p:nvPr/>
        </p:nvSpPr>
        <p:spPr bwMode="auto">
          <a:xfrm>
            <a:off x="468313" y="6464300"/>
            <a:ext cx="86756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MX" altLang="es-MX" sz="1400">
                <a:hlinkClick r:id="rId2"/>
              </a:rPr>
              <a:t>www.fgalindosoria.com/informaticos/investigadores/Jesus_Manuel_Olivares_Ceja/serc/serc_tesis_jesus_olivares.pdf</a:t>
            </a:r>
            <a:endParaRPr lang="es-MX" altLang="es-MX" sz="1400"/>
          </a:p>
        </p:txBody>
      </p:sp>
    </p:spTree>
    <p:extLst>
      <p:ext uri="{BB962C8B-B14F-4D97-AF65-F5344CB8AC3E}">
        <p14:creationId xmlns:p14="http://schemas.microsoft.com/office/powerpoint/2010/main" val="118285156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186</a:t>
            </a:fld>
            <a:endParaRPr lang="es-ES" altLang="es-MX"/>
          </a:p>
        </p:txBody>
      </p:sp>
      <p:sp>
        <p:nvSpPr>
          <p:cNvPr id="3" name="Rectángulo 2"/>
          <p:cNvSpPr/>
          <p:nvPr/>
        </p:nvSpPr>
        <p:spPr>
          <a:xfrm>
            <a:off x="973393" y="1166843"/>
            <a:ext cx="6975987" cy="3108543"/>
          </a:xfrm>
          <a:prstGeom prst="rect">
            <a:avLst/>
          </a:prstGeom>
        </p:spPr>
        <p:txBody>
          <a:bodyPr wrap="square">
            <a:spAutoFit/>
          </a:bodyPr>
          <a:lstStyle/>
          <a:p>
            <a:pPr lvl="0" algn="ctr"/>
            <a:r>
              <a:rPr lang="en-US" altLang="es-MX" sz="2800" err="1">
                <a:solidFill>
                  <a:srgbClr val="000000"/>
                </a:solidFill>
                <a:latin typeface="Times New Roman" panose="02020603050405020304" pitchFamily="18" charset="0"/>
                <a:cs typeface="Times New Roman" panose="02020603050405020304" pitchFamily="18" charset="0"/>
              </a:rPr>
              <a:t>por</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000000"/>
                </a:solidFill>
                <a:latin typeface="Times New Roman" panose="02020603050405020304" pitchFamily="18" charset="0"/>
                <a:cs typeface="Times New Roman" panose="02020603050405020304" pitchFamily="18" charset="0"/>
              </a:rPr>
              <a:t>ejemplo</a:t>
            </a:r>
            <a:r>
              <a:rPr lang="en-US" altLang="es-MX" sz="2800">
                <a:solidFill>
                  <a:srgbClr val="000000"/>
                </a:solidFill>
                <a:latin typeface="Times New Roman" panose="02020603050405020304" pitchFamily="18" charset="0"/>
                <a:cs typeface="Times New Roman" panose="02020603050405020304" pitchFamily="18" charset="0"/>
              </a:rPr>
              <a:t> a </a:t>
            </a:r>
            <a:r>
              <a:rPr lang="en-US" altLang="es-MX" sz="2800" err="1">
                <a:solidFill>
                  <a:srgbClr val="000000"/>
                </a:solidFill>
                <a:latin typeface="Times New Roman" panose="02020603050405020304" pitchFamily="18" charset="0"/>
                <a:cs typeface="Times New Roman" panose="02020603050405020304" pitchFamily="18" charset="0"/>
              </a:rPr>
              <a:t>partir</a:t>
            </a:r>
            <a:r>
              <a:rPr lang="en-US" altLang="es-MX" sz="2800">
                <a:solidFill>
                  <a:srgbClr val="000000"/>
                </a:solidFill>
                <a:latin typeface="Times New Roman" panose="02020603050405020304" pitchFamily="18" charset="0"/>
                <a:cs typeface="Times New Roman" panose="02020603050405020304" pitchFamily="18" charset="0"/>
              </a:rPr>
              <a:t> de la </a:t>
            </a:r>
            <a:r>
              <a:rPr lang="en-US" altLang="es-MX" sz="2800" err="1">
                <a:solidFill>
                  <a:srgbClr val="000000"/>
                </a:solidFill>
                <a:latin typeface="Times New Roman" panose="02020603050405020304" pitchFamily="18" charset="0"/>
                <a:cs typeface="Times New Roman" panose="02020603050405020304" pitchFamily="18" charset="0"/>
              </a:rPr>
              <a:t>oración</a:t>
            </a:r>
            <a:r>
              <a:rPr lang="en-US" altLang="es-MX" sz="2800">
                <a:solidFill>
                  <a:srgbClr val="000000"/>
                </a:solidFill>
                <a:latin typeface="Times New Roman" panose="02020603050405020304" pitchFamily="18" charset="0"/>
                <a:cs typeface="Times New Roman" panose="02020603050405020304" pitchFamily="18" charset="0"/>
              </a:rPr>
              <a:t>: </a:t>
            </a:r>
          </a:p>
          <a:p>
            <a:pPr lvl="0" algn="ctr"/>
            <a:r>
              <a:rPr lang="en-US" altLang="es-MX" sz="2800">
                <a:solidFill>
                  <a:srgbClr val="CD840D"/>
                </a:solidFill>
                <a:latin typeface="Times New Roman" panose="02020603050405020304" pitchFamily="18" charset="0"/>
                <a:cs typeface="Times New Roman" panose="02020603050405020304" pitchFamily="18" charset="0"/>
              </a:rPr>
              <a:t>Juan</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3636CE"/>
                </a:solidFill>
                <a:latin typeface="Times New Roman" panose="02020603050405020304" pitchFamily="18" charset="0"/>
                <a:cs typeface="Times New Roman" panose="02020603050405020304" pitchFamily="18" charset="0"/>
              </a:rPr>
              <a:t>es</a:t>
            </a:r>
            <a:r>
              <a:rPr lang="en-US" altLang="es-MX" sz="2800">
                <a:solidFill>
                  <a:srgbClr val="3636CE"/>
                </a:solidFill>
                <a:latin typeface="Times New Roman" panose="02020603050405020304" pitchFamily="18" charset="0"/>
                <a:cs typeface="Times New Roman" panose="02020603050405020304" pitchFamily="18" charset="0"/>
              </a:rPr>
              <a:t> </a:t>
            </a:r>
            <a:r>
              <a:rPr lang="en-US" altLang="es-MX" sz="2800" err="1">
                <a:solidFill>
                  <a:srgbClr val="3636CE"/>
                </a:solidFill>
                <a:latin typeface="Times New Roman" panose="02020603050405020304" pitchFamily="18" charset="0"/>
                <a:cs typeface="Times New Roman" panose="02020603050405020304" pitchFamily="18" charset="0"/>
              </a:rPr>
              <a:t>hermano</a:t>
            </a:r>
            <a:r>
              <a:rPr lang="en-US" altLang="es-MX" sz="2800">
                <a:solidFill>
                  <a:srgbClr val="3636CE"/>
                </a:solidFill>
                <a:latin typeface="Times New Roman" panose="02020603050405020304" pitchFamily="18" charset="0"/>
                <a:cs typeface="Times New Roman" panose="02020603050405020304" pitchFamily="18" charset="0"/>
              </a:rPr>
              <a:t> de </a:t>
            </a:r>
            <a:r>
              <a:rPr lang="en-US" altLang="es-MX" sz="2800">
                <a:solidFill>
                  <a:srgbClr val="CD840D"/>
                </a:solidFill>
                <a:latin typeface="Times New Roman" panose="02020603050405020304" pitchFamily="18" charset="0"/>
                <a:cs typeface="Times New Roman" panose="02020603050405020304" pitchFamily="18" charset="0"/>
              </a:rPr>
              <a:t>Pedro</a:t>
            </a:r>
          </a:p>
          <a:p>
            <a:pPr lvl="0" algn="ctr"/>
            <a:endParaRPr lang="en-US" altLang="es-MX" sz="2800">
              <a:solidFill>
                <a:srgbClr val="000000"/>
              </a:solidFill>
              <a:latin typeface="Times New Roman" panose="02020603050405020304" pitchFamily="18" charset="0"/>
              <a:cs typeface="Times New Roman" panose="02020603050405020304" pitchFamily="18" charset="0"/>
            </a:endParaRPr>
          </a:p>
          <a:p>
            <a:pPr lvl="0" algn="ctr"/>
            <a:r>
              <a:rPr lang="en-US" altLang="es-MX" sz="2800">
                <a:solidFill>
                  <a:srgbClr val="000000"/>
                </a:solidFill>
                <a:latin typeface="Times New Roman" panose="02020603050405020304" pitchFamily="18" charset="0"/>
                <a:cs typeface="Times New Roman" panose="02020603050405020304" pitchFamily="18" charset="0"/>
              </a:rPr>
              <a:t>se </a:t>
            </a:r>
            <a:r>
              <a:rPr lang="en-US" altLang="es-MX" sz="2800" err="1">
                <a:solidFill>
                  <a:srgbClr val="000000"/>
                </a:solidFill>
                <a:latin typeface="Times New Roman" panose="02020603050405020304" pitchFamily="18" charset="0"/>
                <a:cs typeface="Times New Roman" panose="02020603050405020304" pitchFamily="18" charset="0"/>
              </a:rPr>
              <a:t>detecta</a:t>
            </a:r>
            <a:r>
              <a:rPr lang="en-US" altLang="es-MX" sz="2800">
                <a:solidFill>
                  <a:srgbClr val="000000"/>
                </a:solidFill>
                <a:latin typeface="Times New Roman" panose="02020603050405020304" pitchFamily="18" charset="0"/>
                <a:cs typeface="Times New Roman" panose="02020603050405020304" pitchFamily="18" charset="0"/>
              </a:rPr>
              <a:t> que </a:t>
            </a:r>
            <a:r>
              <a:rPr lang="en-US" altLang="es-MX" sz="2800">
                <a:solidFill>
                  <a:srgbClr val="C00000"/>
                </a:solidFill>
                <a:latin typeface="Times New Roman" panose="02020603050405020304" pitchFamily="18" charset="0"/>
                <a:cs typeface="Times New Roman" panose="02020603050405020304" pitchFamily="18" charset="0"/>
              </a:rPr>
              <a:t>Juan</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000000"/>
                </a:solidFill>
                <a:latin typeface="Times New Roman" panose="02020603050405020304" pitchFamily="18" charset="0"/>
                <a:cs typeface="Times New Roman" panose="02020603050405020304" pitchFamily="18" charset="0"/>
              </a:rPr>
              <a:t>es</a:t>
            </a:r>
            <a:r>
              <a:rPr lang="en-US" altLang="es-MX" sz="2800">
                <a:solidFill>
                  <a:srgbClr val="000000"/>
                </a:solidFill>
                <a:latin typeface="Times New Roman" panose="02020603050405020304" pitchFamily="18" charset="0"/>
                <a:cs typeface="Times New Roman" panose="02020603050405020304" pitchFamily="18" charset="0"/>
              </a:rPr>
              <a:t> un </a:t>
            </a:r>
            <a:r>
              <a:rPr lang="en-US" altLang="es-MX" sz="2800" i="1" err="1">
                <a:solidFill>
                  <a:srgbClr val="000000"/>
                </a:solidFill>
                <a:latin typeface="Times New Roman" panose="02020603050405020304" pitchFamily="18" charset="0"/>
                <a:cs typeface="Times New Roman" panose="02020603050405020304" pitchFamily="18" charset="0"/>
              </a:rPr>
              <a:t>objeto</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3636CE"/>
                </a:solidFill>
                <a:latin typeface="Times New Roman" panose="02020603050405020304" pitchFamily="18" charset="0"/>
                <a:cs typeface="Times New Roman" panose="02020603050405020304" pitchFamily="18" charset="0"/>
              </a:rPr>
              <a:t>es</a:t>
            </a:r>
            <a:r>
              <a:rPr lang="en-US" altLang="es-MX" sz="2800">
                <a:solidFill>
                  <a:srgbClr val="3636CE"/>
                </a:solidFill>
                <a:latin typeface="Times New Roman" panose="02020603050405020304" pitchFamily="18" charset="0"/>
                <a:cs typeface="Times New Roman" panose="02020603050405020304" pitchFamily="18" charset="0"/>
              </a:rPr>
              <a:t> </a:t>
            </a:r>
            <a:r>
              <a:rPr lang="en-US" altLang="es-MX" sz="2800" err="1">
                <a:solidFill>
                  <a:srgbClr val="3636CE"/>
                </a:solidFill>
                <a:latin typeface="Times New Roman" panose="02020603050405020304" pitchFamily="18" charset="0"/>
                <a:cs typeface="Times New Roman" panose="02020603050405020304" pitchFamily="18" charset="0"/>
              </a:rPr>
              <a:t>hermano</a:t>
            </a:r>
            <a:r>
              <a:rPr lang="en-US" altLang="es-MX" sz="2800">
                <a:solidFill>
                  <a:srgbClr val="3636CE"/>
                </a:solidFill>
                <a:latin typeface="Times New Roman" panose="02020603050405020304" pitchFamily="18" charset="0"/>
                <a:cs typeface="Times New Roman" panose="02020603050405020304" pitchFamily="18" charset="0"/>
              </a:rPr>
              <a:t> de </a:t>
            </a:r>
            <a:r>
              <a:rPr lang="en-US" altLang="es-MX" sz="2800" err="1">
                <a:solidFill>
                  <a:srgbClr val="3636CE"/>
                </a:solidFill>
                <a:latin typeface="Times New Roman" panose="02020603050405020304" pitchFamily="18" charset="0"/>
                <a:cs typeface="Times New Roman" panose="02020603050405020304" pitchFamily="18" charset="0"/>
              </a:rPr>
              <a:t>es</a:t>
            </a:r>
            <a:r>
              <a:rPr lang="en-US" altLang="es-MX" sz="2800">
                <a:solidFill>
                  <a:srgbClr val="3636CE"/>
                </a:solidFill>
                <a:latin typeface="Times New Roman" panose="02020603050405020304" pitchFamily="18" charset="0"/>
                <a:cs typeface="Times New Roman" panose="02020603050405020304" pitchFamily="18" charset="0"/>
              </a:rPr>
              <a:t> </a:t>
            </a:r>
            <a:r>
              <a:rPr lang="en-US" altLang="es-MX" sz="2800" err="1">
                <a:solidFill>
                  <a:srgbClr val="000000"/>
                </a:solidFill>
                <a:latin typeface="Times New Roman" panose="02020603050405020304" pitchFamily="18" charset="0"/>
                <a:cs typeface="Times New Roman" panose="02020603050405020304" pitchFamily="18" charset="0"/>
              </a:rPr>
              <a:t>una</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i="1" err="1">
                <a:solidFill>
                  <a:srgbClr val="000000"/>
                </a:solidFill>
                <a:latin typeface="Times New Roman" panose="02020603050405020304" pitchFamily="18" charset="0"/>
                <a:cs typeface="Times New Roman" panose="02020603050405020304" pitchFamily="18" charset="0"/>
              </a:rPr>
              <a:t>relación</a:t>
            </a:r>
            <a:r>
              <a:rPr lang="en-US" altLang="es-MX" sz="2800">
                <a:solidFill>
                  <a:srgbClr val="000000"/>
                </a:solidFill>
                <a:latin typeface="Times New Roman" panose="02020603050405020304" pitchFamily="18" charset="0"/>
                <a:cs typeface="Times New Roman" panose="02020603050405020304" pitchFamily="18" charset="0"/>
              </a:rPr>
              <a:t> y </a:t>
            </a:r>
            <a:r>
              <a:rPr lang="en-US" altLang="es-MX" sz="2800">
                <a:solidFill>
                  <a:srgbClr val="C00000"/>
                </a:solidFill>
                <a:latin typeface="Times New Roman" panose="02020603050405020304" pitchFamily="18" charset="0"/>
                <a:cs typeface="Times New Roman" panose="02020603050405020304" pitchFamily="18" charset="0"/>
              </a:rPr>
              <a:t>Pedro</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000000"/>
                </a:solidFill>
                <a:latin typeface="Times New Roman" panose="02020603050405020304" pitchFamily="18" charset="0"/>
                <a:cs typeface="Times New Roman" panose="02020603050405020304" pitchFamily="18" charset="0"/>
              </a:rPr>
              <a:t>es</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000000"/>
                </a:solidFill>
                <a:latin typeface="Times New Roman" panose="02020603050405020304" pitchFamily="18" charset="0"/>
                <a:cs typeface="Times New Roman" panose="02020603050405020304" pitchFamily="18" charset="0"/>
              </a:rPr>
              <a:t>otro</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i="1" err="1">
                <a:solidFill>
                  <a:srgbClr val="000000"/>
                </a:solidFill>
                <a:latin typeface="Times New Roman" panose="02020603050405020304" pitchFamily="18" charset="0"/>
                <a:cs typeface="Times New Roman" panose="02020603050405020304" pitchFamily="18" charset="0"/>
              </a:rPr>
              <a:t>objeto</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000000"/>
                </a:solidFill>
                <a:latin typeface="Times New Roman" panose="02020603050405020304" pitchFamily="18" charset="0"/>
                <a:cs typeface="Times New Roman" panose="02020603050405020304" pitchFamily="18" charset="0"/>
              </a:rPr>
              <a:t>por</a:t>
            </a:r>
            <a:r>
              <a:rPr lang="en-US" altLang="es-MX" sz="2800">
                <a:solidFill>
                  <a:srgbClr val="000000"/>
                </a:solidFill>
                <a:latin typeface="Times New Roman" panose="02020603050405020304" pitchFamily="18" charset="0"/>
                <a:cs typeface="Times New Roman" panose="02020603050405020304" pitchFamily="18" charset="0"/>
              </a:rPr>
              <a:t> lo que de </a:t>
            </a:r>
            <a:r>
              <a:rPr lang="en-US" altLang="es-MX" sz="2800" err="1">
                <a:solidFill>
                  <a:srgbClr val="000000"/>
                </a:solidFill>
                <a:latin typeface="Times New Roman" panose="02020603050405020304" pitchFamily="18" charset="0"/>
                <a:cs typeface="Times New Roman" panose="02020603050405020304" pitchFamily="18" charset="0"/>
              </a:rPr>
              <a:t>esta</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000000"/>
                </a:solidFill>
                <a:latin typeface="Times New Roman" panose="02020603050405020304" pitchFamily="18" charset="0"/>
                <a:cs typeface="Times New Roman" panose="02020603050405020304" pitchFamily="18" charset="0"/>
              </a:rPr>
              <a:t>oración</a:t>
            </a:r>
            <a:r>
              <a:rPr lang="en-US" altLang="es-MX" sz="2800">
                <a:solidFill>
                  <a:srgbClr val="000000"/>
                </a:solidFill>
                <a:latin typeface="Times New Roman" panose="02020603050405020304" pitchFamily="18" charset="0"/>
                <a:cs typeface="Times New Roman" panose="02020603050405020304" pitchFamily="18" charset="0"/>
              </a:rPr>
              <a:t> se </a:t>
            </a:r>
            <a:r>
              <a:rPr lang="en-US" altLang="es-MX" sz="2800" err="1">
                <a:solidFill>
                  <a:srgbClr val="000000"/>
                </a:solidFill>
                <a:latin typeface="Times New Roman" panose="02020603050405020304" pitchFamily="18" charset="0"/>
                <a:cs typeface="Times New Roman" panose="02020603050405020304" pitchFamily="18" charset="0"/>
              </a:rPr>
              <a:t>obtienen</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000000"/>
                </a:solidFill>
                <a:latin typeface="Times New Roman" panose="02020603050405020304" pitchFamily="18" charset="0"/>
                <a:cs typeface="Times New Roman" panose="02020603050405020304" pitchFamily="18" charset="0"/>
              </a:rPr>
              <a:t>directamente</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000000"/>
                </a:solidFill>
                <a:latin typeface="Times New Roman" panose="02020603050405020304" pitchFamily="18" charset="0"/>
                <a:cs typeface="Times New Roman" panose="02020603050405020304" pitchFamily="18" charset="0"/>
              </a:rPr>
              <a:t>los</a:t>
            </a:r>
            <a:r>
              <a:rPr lang="en-US" altLang="es-MX" sz="2800">
                <a:solidFill>
                  <a:srgbClr val="000000"/>
                </a:solidFill>
                <a:latin typeface="Times New Roman" panose="02020603050405020304" pitchFamily="18" charset="0"/>
                <a:cs typeface="Times New Roman" panose="02020603050405020304" pitchFamily="18" charset="0"/>
              </a:rPr>
              <a:t> </a:t>
            </a:r>
            <a:r>
              <a:rPr lang="en-US" altLang="es-MX" sz="2800" err="1">
                <a:solidFill>
                  <a:srgbClr val="000000"/>
                </a:solidFill>
                <a:latin typeface="Times New Roman" panose="02020603050405020304" pitchFamily="18" charset="0"/>
                <a:cs typeface="Times New Roman" panose="02020603050405020304" pitchFamily="18" charset="0"/>
              </a:rPr>
              <a:t>componentes</a:t>
            </a:r>
            <a:r>
              <a:rPr lang="en-US" altLang="es-MX" sz="2800">
                <a:solidFill>
                  <a:srgbClr val="000000"/>
                </a:solidFill>
                <a:latin typeface="Times New Roman" panose="02020603050405020304" pitchFamily="18" charset="0"/>
                <a:cs typeface="Times New Roman" panose="02020603050405020304" pitchFamily="18" charset="0"/>
              </a:rPr>
              <a:t> de </a:t>
            </a:r>
            <a:r>
              <a:rPr lang="en-US" altLang="es-MX" sz="2800" err="1">
                <a:solidFill>
                  <a:srgbClr val="000000"/>
                </a:solidFill>
                <a:latin typeface="Times New Roman" panose="02020603050405020304" pitchFamily="18" charset="0"/>
                <a:cs typeface="Times New Roman" panose="02020603050405020304" pitchFamily="18" charset="0"/>
              </a:rPr>
              <a:t>una</a:t>
            </a:r>
            <a:r>
              <a:rPr lang="en-US" altLang="es-MX" sz="2800">
                <a:solidFill>
                  <a:srgbClr val="000000"/>
                </a:solidFill>
                <a:latin typeface="Times New Roman" panose="02020603050405020304" pitchFamily="18" charset="0"/>
                <a:cs typeface="Times New Roman" panose="02020603050405020304" pitchFamily="18" charset="0"/>
              </a:rPr>
              <a:t> red </a:t>
            </a:r>
            <a:r>
              <a:rPr lang="en-US" altLang="es-MX" sz="2800" err="1">
                <a:solidFill>
                  <a:srgbClr val="000000"/>
                </a:solidFill>
                <a:latin typeface="Times New Roman" panose="02020603050405020304" pitchFamily="18" charset="0"/>
                <a:cs typeface="Times New Roman" panose="02020603050405020304" pitchFamily="18" charset="0"/>
              </a:rPr>
              <a:t>semántica</a:t>
            </a:r>
            <a:r>
              <a:rPr lang="en-US" altLang="es-MX" sz="280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797980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026"/>
          <p:cNvSpPr>
            <a:spLocks noGrp="1" noChangeArrowheads="1"/>
          </p:cNvSpPr>
          <p:nvPr>
            <p:ph type="title"/>
          </p:nvPr>
        </p:nvSpPr>
        <p:spPr>
          <a:xfrm>
            <a:off x="228600" y="228600"/>
            <a:ext cx="8686800" cy="6400800"/>
          </a:xfrm>
        </p:spPr>
        <p:txBody>
          <a:bodyPr/>
          <a:lstStyle/>
          <a:p>
            <a:pPr algn="l" eaLnBrk="1" hangingPunct="1"/>
            <a:r>
              <a:rPr lang="es-ES" altLang="es-MX" sz="2800" b="1"/>
              <a:t>Por ejemplo :</a:t>
            </a:r>
            <a:br>
              <a:rPr lang="es-ES" altLang="es-MX" sz="2800" b="1"/>
            </a:br>
            <a:br>
              <a:rPr lang="es-MX" altLang="es-MX" sz="1600" b="1"/>
            </a:br>
            <a:r>
              <a:rPr lang="es-ES" altLang="es-MX" sz="2400" b="1"/>
              <a:t> Juan estudia en el </a:t>
            </a:r>
            <a:r>
              <a:rPr lang="es-MX" altLang="es-MX" sz="2400" b="1"/>
              <a:t>Poli</a:t>
            </a:r>
            <a:r>
              <a:rPr lang="es-ES" altLang="es-MX" sz="2400" b="1"/>
              <a:t>, trabaja en el INEGI y vive en Lindavista. </a:t>
            </a:r>
            <a:br>
              <a:rPr lang="es-ES" altLang="es-MX" sz="2400" b="1"/>
            </a:br>
            <a:br>
              <a:rPr lang="es-MX" altLang="es-MX" sz="1600" b="1"/>
            </a:br>
            <a:r>
              <a:rPr lang="es-ES" altLang="es-MX" sz="2400" b="1"/>
              <a:t>Juan      </a:t>
            </a:r>
            <a:r>
              <a:rPr lang="es-MX" altLang="es-MX" sz="2400" b="1"/>
              <a:t>       </a:t>
            </a:r>
            <a:r>
              <a:rPr lang="es-ES" altLang="es-MX" sz="2400" b="1"/>
              <a:t>             es un objeto </a:t>
            </a:r>
            <a:r>
              <a:rPr lang="es-MX" altLang="es-MX" sz="2400" b="1"/>
              <a:t>         </a:t>
            </a:r>
            <a:r>
              <a:rPr lang="es-ES" altLang="es-MX" sz="2400" b="1"/>
              <a:t>o0</a:t>
            </a:r>
            <a:br>
              <a:rPr lang="es-ES" altLang="es-MX" sz="2400" b="1"/>
            </a:br>
            <a:r>
              <a:rPr lang="es-ES" altLang="es-MX" sz="2400" b="1"/>
              <a:t>estudia en el </a:t>
            </a:r>
            <a:r>
              <a:rPr lang="es-MX" altLang="es-MX" sz="2400" b="1"/>
              <a:t>      </a:t>
            </a:r>
            <a:r>
              <a:rPr lang="es-ES" altLang="es-MX" sz="2400" b="1"/>
              <a:t>  es una relación</a:t>
            </a:r>
            <a:r>
              <a:rPr lang="es-MX" altLang="es-MX" sz="2400" b="1"/>
              <a:t>         </a:t>
            </a:r>
            <a:r>
              <a:rPr lang="es-ES" altLang="es-MX" sz="2400" b="1"/>
              <a:t>r1</a:t>
            </a:r>
            <a:br>
              <a:rPr lang="es-ES" altLang="es-MX" sz="2400" b="1"/>
            </a:br>
            <a:r>
              <a:rPr lang="es-ES" altLang="es-MX" sz="2400" b="1"/>
              <a:t>poli      </a:t>
            </a:r>
            <a:r>
              <a:rPr lang="es-MX" altLang="es-MX" sz="2400" b="1"/>
              <a:t>        </a:t>
            </a:r>
            <a:r>
              <a:rPr lang="es-ES" altLang="es-MX" sz="2400" b="1"/>
              <a:t>              es un objeto</a:t>
            </a:r>
            <a:r>
              <a:rPr lang="es-MX" altLang="es-MX" sz="2400" b="1"/>
              <a:t>         </a:t>
            </a:r>
            <a:r>
              <a:rPr lang="es-ES" altLang="es-MX" sz="2400" b="1"/>
              <a:t>o1</a:t>
            </a:r>
            <a:br>
              <a:rPr lang="es-ES" altLang="es-MX" sz="2400" b="1"/>
            </a:br>
            <a:r>
              <a:rPr lang="es-ES" altLang="es-MX" sz="2400" b="1"/>
              <a:t>,        </a:t>
            </a:r>
            <a:r>
              <a:rPr lang="es-MX" altLang="es-MX" sz="2400" b="1"/>
              <a:t>      </a:t>
            </a:r>
            <a:r>
              <a:rPr lang="es-ES" altLang="es-MX" sz="2400" b="1"/>
              <a:t>             es un separador </a:t>
            </a:r>
            <a:r>
              <a:rPr lang="es-MX" altLang="es-MX" sz="2400" b="1"/>
              <a:t>        </a:t>
            </a:r>
            <a:r>
              <a:rPr lang="es-ES" altLang="es-MX" sz="2400" b="1"/>
              <a:t>+</a:t>
            </a:r>
            <a:br>
              <a:rPr lang="es-ES" altLang="es-MX" sz="2400" b="1"/>
            </a:br>
            <a:r>
              <a:rPr lang="es-ES" altLang="es-MX" sz="2400" b="1"/>
              <a:t>trabaja en el  </a:t>
            </a:r>
            <a:r>
              <a:rPr lang="es-MX" altLang="es-MX" sz="2400" b="1"/>
              <a:t>      </a:t>
            </a:r>
            <a:r>
              <a:rPr lang="es-ES" altLang="es-MX" sz="2400" b="1"/>
              <a:t>  es una relación</a:t>
            </a:r>
            <a:r>
              <a:rPr lang="es-MX" altLang="es-MX" sz="2400" b="1"/>
              <a:t>       </a:t>
            </a:r>
            <a:r>
              <a:rPr lang="es-ES" altLang="es-MX" sz="2400" b="1"/>
              <a:t> r2</a:t>
            </a:r>
            <a:br>
              <a:rPr lang="es-ES" altLang="es-MX" sz="2400" b="1"/>
            </a:br>
            <a:r>
              <a:rPr lang="es-ES" altLang="es-MX" sz="2400" b="1"/>
              <a:t>INEGI    </a:t>
            </a:r>
            <a:r>
              <a:rPr lang="es-MX" altLang="es-MX" sz="2400" b="1"/>
              <a:t>        </a:t>
            </a:r>
            <a:r>
              <a:rPr lang="es-ES" altLang="es-MX" sz="2400" b="1"/>
              <a:t>            es un objeto </a:t>
            </a:r>
            <a:r>
              <a:rPr lang="es-MX" altLang="es-MX" sz="2400" b="1"/>
              <a:t>       </a:t>
            </a:r>
            <a:r>
              <a:rPr lang="es-ES" altLang="es-MX" sz="2400" b="1"/>
              <a:t>o2</a:t>
            </a:r>
            <a:br>
              <a:rPr lang="es-ES" altLang="es-MX" sz="2400" b="1"/>
            </a:br>
            <a:r>
              <a:rPr lang="es-ES" altLang="es-MX" sz="2400" b="1"/>
              <a:t>y          </a:t>
            </a:r>
            <a:r>
              <a:rPr lang="es-MX" altLang="es-MX" sz="2400" b="1"/>
              <a:t>       </a:t>
            </a:r>
            <a:r>
              <a:rPr lang="es-ES" altLang="es-MX" sz="2400" b="1"/>
              <a:t>           es un separador </a:t>
            </a:r>
            <a:r>
              <a:rPr lang="es-MX" altLang="es-MX" sz="2400" b="1"/>
              <a:t>      </a:t>
            </a:r>
            <a:r>
              <a:rPr lang="es-ES" altLang="es-MX" sz="2400" b="1"/>
              <a:t>+</a:t>
            </a:r>
            <a:br>
              <a:rPr lang="es-ES" altLang="es-MX" sz="2400" b="1"/>
            </a:br>
            <a:r>
              <a:rPr lang="es-ES" altLang="es-MX" sz="2400" b="1"/>
              <a:t>vive en    </a:t>
            </a:r>
            <a:r>
              <a:rPr lang="es-MX" altLang="es-MX" sz="2400" b="1"/>
              <a:t>        </a:t>
            </a:r>
            <a:r>
              <a:rPr lang="es-ES" altLang="es-MX" sz="2400" b="1"/>
              <a:t>        es una relación </a:t>
            </a:r>
            <a:r>
              <a:rPr lang="es-MX" altLang="es-MX" sz="2400" b="1"/>
              <a:t>     </a:t>
            </a:r>
            <a:r>
              <a:rPr lang="es-ES" altLang="es-MX" sz="2400" b="1"/>
              <a:t>r3</a:t>
            </a:r>
            <a:br>
              <a:rPr lang="es-ES" altLang="es-MX" sz="2400" b="1"/>
            </a:br>
            <a:r>
              <a:rPr lang="es-ES" altLang="es-MX" sz="2400" b="1"/>
              <a:t>Lindavista    </a:t>
            </a:r>
            <a:r>
              <a:rPr lang="es-MX" altLang="es-MX" sz="2400" b="1"/>
              <a:t>          </a:t>
            </a:r>
            <a:r>
              <a:rPr lang="es-ES" altLang="es-MX" sz="2400" b="1"/>
              <a:t>      es un objeto </a:t>
            </a:r>
            <a:r>
              <a:rPr lang="es-MX" altLang="es-MX" sz="2400" b="1"/>
              <a:t>    </a:t>
            </a:r>
            <a:r>
              <a:rPr lang="es-ES" altLang="es-MX" sz="2400" b="1"/>
              <a:t>o3</a:t>
            </a:r>
            <a:br>
              <a:rPr lang="es-ES" altLang="es-MX" sz="2400" b="1"/>
            </a:br>
            <a:r>
              <a:rPr lang="es-ES" altLang="es-MX" sz="800" b="1"/>
              <a:t> </a:t>
            </a:r>
            <a:br>
              <a:rPr lang="es-ES" altLang="es-MX" sz="800" b="1"/>
            </a:br>
            <a:br>
              <a:rPr lang="es-MX" altLang="es-MX" sz="800" b="1"/>
            </a:br>
            <a:r>
              <a:rPr lang="es-ES" altLang="es-MX" sz="2400" b="1"/>
              <a:t>queda representada como:</a:t>
            </a:r>
            <a:br>
              <a:rPr lang="es-ES" altLang="es-MX" sz="2400" b="1"/>
            </a:br>
            <a:r>
              <a:rPr lang="es-ES" altLang="es-MX" sz="2800" b="1"/>
              <a:t> o0 </a:t>
            </a:r>
            <a:r>
              <a:rPr lang="es-MX" altLang="es-MX" sz="2800" b="1"/>
              <a:t> </a:t>
            </a:r>
            <a:r>
              <a:rPr lang="es-ES" altLang="es-MX" sz="2800" b="1"/>
              <a:t>( r1o1 + r2o2 + r3o3 )</a:t>
            </a:r>
            <a:br>
              <a:rPr lang="es-ES" altLang="es-MX" sz="2800" b="1"/>
            </a:br>
            <a:br>
              <a:rPr lang="es-MX" altLang="es-MX" sz="1000" b="1"/>
            </a:br>
            <a:r>
              <a:rPr lang="es-ES" altLang="es-MX" sz="800" b="1"/>
              <a:t> </a:t>
            </a:r>
            <a:r>
              <a:rPr lang="es-ES" altLang="es-MX" sz="2400" b="1"/>
              <a:t>El paréntesis que esta después de o0 refleja que tiene relación con todos los demás elementos de la oración.</a:t>
            </a:r>
            <a:endParaRPr lang="es-ES" altLang="es-MX" sz="2400"/>
          </a:p>
        </p:txBody>
      </p:sp>
    </p:spTree>
    <p:extLst>
      <p:ext uri="{BB962C8B-B14F-4D97-AF65-F5344CB8AC3E}">
        <p14:creationId xmlns:p14="http://schemas.microsoft.com/office/powerpoint/2010/main" val="204468058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228600"/>
            <a:ext cx="8915400" cy="2438400"/>
          </a:xfrm>
        </p:spPr>
        <p:txBody>
          <a:bodyPr/>
          <a:lstStyle/>
          <a:p>
            <a:pPr eaLnBrk="1" hangingPunct="1"/>
            <a:r>
              <a:rPr lang="es-ES" altLang="es-MX" sz="2400" b="1"/>
              <a:t>Si se toma  </a:t>
            </a:r>
            <a:br>
              <a:rPr lang="es-MX" altLang="es-MX" sz="2400" b="1"/>
            </a:br>
            <a:r>
              <a:rPr lang="es-ES" altLang="es-MX" sz="2800" b="1"/>
              <a:t>o0 </a:t>
            </a:r>
            <a:r>
              <a:rPr lang="es-MX" altLang="es-MX" sz="2800" b="1"/>
              <a:t> </a:t>
            </a:r>
            <a:r>
              <a:rPr lang="es-ES" altLang="es-MX" sz="2800" b="1"/>
              <a:t>( r1o1 + r2o2 + r3o3 )</a:t>
            </a:r>
            <a:br>
              <a:rPr lang="es-MX" altLang="es-MX" sz="2800" b="1"/>
            </a:br>
            <a:r>
              <a:rPr lang="es-ES" altLang="es-MX" sz="2400" b="1"/>
              <a:t>y se le aplica la operación de distribución del álgebra queda:</a:t>
            </a:r>
            <a:br>
              <a:rPr lang="es-ES" altLang="es-MX" sz="2400" b="1"/>
            </a:br>
            <a:r>
              <a:rPr lang="es-ES" altLang="es-MX" sz="800" b="1"/>
              <a:t> </a:t>
            </a:r>
            <a:br>
              <a:rPr lang="es-ES" altLang="es-MX" sz="800" b="1"/>
            </a:br>
            <a:r>
              <a:rPr lang="es-ES" altLang="es-MX" sz="3000" b="1"/>
              <a:t>o0 ( r1o1 + r2o2 + r3o3 )</a:t>
            </a:r>
            <a:r>
              <a:rPr lang="es-MX" altLang="es-MX" sz="3000" b="1"/>
              <a:t>  </a:t>
            </a:r>
            <a:r>
              <a:rPr lang="es-ES" altLang="es-MX" sz="3000" b="1"/>
              <a:t>=</a:t>
            </a:r>
            <a:r>
              <a:rPr lang="es-MX" altLang="es-MX" sz="3000" b="1"/>
              <a:t>  </a:t>
            </a:r>
            <a:r>
              <a:rPr lang="es-ES" altLang="es-MX" sz="3000" b="1"/>
              <a:t>o0r1o1 + o0r2o2 + o0r3o3</a:t>
            </a:r>
            <a:br>
              <a:rPr lang="es-ES" altLang="es-MX" sz="2800" b="1"/>
            </a:br>
            <a:r>
              <a:rPr lang="es-ES" altLang="es-MX" sz="800" b="1"/>
              <a:t> </a:t>
            </a:r>
            <a:br>
              <a:rPr lang="es-ES" altLang="es-MX" sz="800" b="1"/>
            </a:br>
            <a:r>
              <a:rPr lang="es-ES" altLang="es-MX" sz="2400" b="1"/>
              <a:t>y si sustituimos el significado de los diferentes elementos tenemos:</a:t>
            </a:r>
          </a:p>
        </p:txBody>
      </p:sp>
      <p:sp>
        <p:nvSpPr>
          <p:cNvPr id="40963" name="Rectangle 3"/>
          <p:cNvSpPr>
            <a:spLocks noChangeArrowheads="1"/>
          </p:cNvSpPr>
          <p:nvPr/>
        </p:nvSpPr>
        <p:spPr bwMode="auto">
          <a:xfrm>
            <a:off x="1676400" y="2895600"/>
            <a:ext cx="5943600"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o0r1o1 </a:t>
            </a:r>
            <a:r>
              <a:rPr kumimoji="0" lang="es-MX"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a:t>
            </a:r>
            <a: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Juan estudia en el poli</a:t>
            </a:r>
            <a:b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br>
            <a:r>
              <a:rPr kumimoji="0" lang="es-MX"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a:t>
            </a:r>
            <a: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a:t>
            </a:r>
            <a:r>
              <a:rPr kumimoji="0" lang="es-MX"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a:t>
            </a:r>
            <a: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a:t>
            </a:r>
            <a:b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br>
            <a: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o0r2o2   </a:t>
            </a:r>
            <a:r>
              <a:rPr kumimoji="0" lang="es-MX"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a:t>
            </a:r>
            <a: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Juan trabaja en el INEGI</a:t>
            </a:r>
            <a:b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br>
            <a:r>
              <a:rPr kumimoji="0" lang="es-MX"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a:t>
            </a:r>
            <a: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a:t>
            </a:r>
            <a:r>
              <a:rPr kumimoji="0" lang="es-MX"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a:t>
            </a:r>
            <a: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y</a:t>
            </a:r>
            <a:b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br>
            <a: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o0r3o3  </a:t>
            </a:r>
            <a:r>
              <a:rPr kumimoji="0" lang="es-MX"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a:t>
            </a:r>
            <a:r>
              <a:rPr kumimoji="0" lang="es-ES" altLang="es-MX" sz="2800" b="1" i="0" u="none" strike="noStrike" kern="1200" cap="none" spc="0" normalizeH="0" baseline="0" noProof="0">
                <a:ln>
                  <a:noFill/>
                </a:ln>
                <a:solidFill>
                  <a:schemeClr val="accent6">
                    <a:lumMod val="75000"/>
                  </a:schemeClr>
                </a:solidFill>
                <a:effectLst/>
                <a:uLnTx/>
                <a:uFillTx/>
                <a:latin typeface="Times New Roman" panose="02020603050405020304" pitchFamily="18" charset="0"/>
                <a:ea typeface="+mn-ea"/>
                <a:cs typeface="Times New Roman" panose="02020603050405020304" pitchFamily="18" charset="0"/>
              </a:rPr>
              <a:t> Juan vive en Lindavista.</a:t>
            </a:r>
          </a:p>
        </p:txBody>
      </p:sp>
      <p:sp>
        <p:nvSpPr>
          <p:cNvPr id="40964" name="Rectangle 4"/>
          <p:cNvSpPr>
            <a:spLocks noChangeArrowheads="1"/>
          </p:cNvSpPr>
          <p:nvPr/>
        </p:nvSpPr>
        <p:spPr bwMode="auto">
          <a:xfrm>
            <a:off x="228600" y="5410200"/>
            <a:ext cx="86868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3636CE"/>
                </a:solidFill>
                <a:effectLst/>
                <a:uLnTx/>
                <a:uFillTx/>
                <a:latin typeface="Times New Roman" panose="02020603050405020304" pitchFamily="18" charset="0"/>
                <a:ea typeface="+mn-ea"/>
                <a:cs typeface="Times New Roman" panose="02020603050405020304" pitchFamily="18" charset="0"/>
              </a:rPr>
              <a:t>o sea que a partir de una oración compleja se obtuvieron tres oraciones simples del tipo oro que mantienen el significado de la oración original</a:t>
            </a:r>
          </a:p>
        </p:txBody>
      </p:sp>
    </p:spTree>
    <p:extLst>
      <p:ext uri="{BB962C8B-B14F-4D97-AF65-F5344CB8AC3E}">
        <p14:creationId xmlns:p14="http://schemas.microsoft.com/office/powerpoint/2010/main" val="151009596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28600" y="914400"/>
            <a:ext cx="8686800" cy="1981200"/>
          </a:xfrm>
        </p:spPr>
        <p:txBody>
          <a:bodyPr/>
          <a:lstStyle/>
          <a:p>
            <a:pPr eaLnBrk="1" hangingPunct="1"/>
            <a:r>
              <a:rPr lang="es-MX" altLang="es-MX" sz="3600" b="1"/>
              <a:t>Cuando nos comunicamos factorizamos</a:t>
            </a:r>
            <a:br>
              <a:rPr lang="es-MX" altLang="es-MX" sz="3600" b="1"/>
            </a:br>
            <a:r>
              <a:rPr lang="es-MX" altLang="es-MX" sz="3600" b="1"/>
              <a:t>Cuando almacenamos distribuimos</a:t>
            </a:r>
            <a:endParaRPr lang="es-ES" altLang="es-MX" sz="2800" b="1"/>
          </a:p>
        </p:txBody>
      </p:sp>
      <p:sp>
        <p:nvSpPr>
          <p:cNvPr id="41987" name="Rectangle 3"/>
          <p:cNvSpPr>
            <a:spLocks noChangeArrowheads="1"/>
          </p:cNvSpPr>
          <p:nvPr/>
        </p:nvSpPr>
        <p:spPr bwMode="auto">
          <a:xfrm>
            <a:off x="4953000" y="3200400"/>
            <a:ext cx="3352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1" i="0" u="none" strike="noStrike" kern="1200" cap="none" spc="0" normalizeH="0" baseline="0" noProof="0">
                <a:ln>
                  <a:noFill/>
                </a:ln>
                <a:solidFill>
                  <a:schemeClr val="accent2"/>
                </a:solidFill>
                <a:effectLst/>
                <a:uLnTx/>
                <a:uFillTx/>
                <a:latin typeface="Times New Roman" panose="02020603050405020304" pitchFamily="18" charset="0"/>
                <a:ea typeface="+mn-ea"/>
                <a:cs typeface="Times New Roman" panose="02020603050405020304" pitchFamily="18" charset="0"/>
              </a:rPr>
              <a:t>Jesús Olivares</a:t>
            </a:r>
            <a:r>
              <a:rPr kumimoji="0" lang="es-MX" altLang="es-MX" sz="2800" b="1" i="0" u="none" strike="noStrike" kern="1200" cap="none" spc="0" normalizeH="0" baseline="0" noProof="0">
                <a:ln>
                  <a:noFill/>
                </a:ln>
                <a:solidFill>
                  <a:schemeClr val="accent2"/>
                </a:solidFill>
                <a:effectLst/>
                <a:uLnTx/>
                <a:uFillTx/>
                <a:latin typeface="Times New Roman" panose="02020603050405020304" pitchFamily="18" charset="0"/>
                <a:ea typeface="+mn-ea"/>
                <a:cs typeface="Times New Roman" panose="02020603050405020304" pitchFamily="18" charset="0"/>
              </a:rPr>
              <a:t> Ceja</a:t>
            </a:r>
            <a:endParaRPr kumimoji="0" lang="es-ES" altLang="es-MX" sz="2800" b="1" i="0" u="none" strike="noStrike" kern="1200" cap="none" spc="0" normalizeH="0" baseline="0" noProof="0">
              <a:ln>
                <a:noFill/>
              </a:ln>
              <a:solidFill>
                <a:schemeClr val="accent2"/>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13429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idx="4294967295"/>
          </p:nvPr>
        </p:nvSpPr>
        <p:spPr>
          <a:xfrm>
            <a:off x="0" y="2248524"/>
            <a:ext cx="9144000" cy="4609475"/>
          </a:xfrm>
        </p:spPr>
        <p:txBody>
          <a:bodyPr/>
          <a:lstStyle/>
          <a:p>
            <a:pPr algn="ctr"/>
            <a:r>
              <a:rPr lang="es-ES" altLang="es-MX" sz="2400" b="1">
                <a:latin typeface="Arial Unicode MS" panose="020B0604020202020204" pitchFamily="34" charset="-128"/>
                <a:cs typeface="Times New Roman" panose="02020603050405020304" pitchFamily="18" charset="0"/>
              </a:rPr>
              <a:t> </a:t>
            </a:r>
            <a:br>
              <a:rPr lang="es-ES" altLang="es-MX" sz="2400" b="1">
                <a:latin typeface="Arial Unicode MS" panose="020B0604020202020204" pitchFamily="34" charset="-128"/>
                <a:cs typeface="Times New Roman" panose="02020603050405020304" pitchFamily="18" charset="0"/>
              </a:rPr>
            </a:br>
            <a:br>
              <a:rPr lang="es-ES" altLang="es-MX" sz="2800" b="1">
                <a:solidFill>
                  <a:schemeClr val="tx1"/>
                </a:solidFill>
                <a:latin typeface="Arial Unicode MS" panose="020B0604020202020204" pitchFamily="34" charset="-128"/>
                <a:cs typeface="Times New Roman" panose="02020603050405020304" pitchFamily="18" charset="0"/>
              </a:rPr>
            </a:br>
            <a:r>
              <a:rPr lang="es-MX" altLang="es-MX" sz="2400" b="1">
                <a:solidFill>
                  <a:schemeClr val="tx1"/>
                </a:solidFill>
                <a:latin typeface="Arial Unicode MS" panose="020B0604020202020204" pitchFamily="34" charset="-128"/>
                <a:cs typeface="Times New Roman" panose="02020603050405020304" pitchFamily="18" charset="0"/>
              </a:rPr>
              <a:t> </a:t>
            </a:r>
            <a:br>
              <a:rPr lang="es-ES" altLang="es-MX" sz="2400" b="1">
                <a:solidFill>
                  <a:schemeClr val="tx1"/>
                </a:solidFill>
                <a:latin typeface="Arial Unicode MS" panose="020B0604020202020204" pitchFamily="34" charset="-128"/>
                <a:cs typeface="Times New Roman" panose="02020603050405020304" pitchFamily="18" charset="0"/>
              </a:rPr>
            </a:br>
            <a:br>
              <a:rPr lang="es-MX" altLang="es-MX" sz="2800" b="1">
                <a:solidFill>
                  <a:schemeClr val="tx1"/>
                </a:solidFill>
                <a:latin typeface="Arial Unicode MS" panose="020B0604020202020204" pitchFamily="34" charset="-128"/>
                <a:cs typeface="Times New Roman" panose="02020603050405020304" pitchFamily="18" charset="0"/>
              </a:rPr>
            </a:br>
            <a:r>
              <a:rPr lang="es-ES" altLang="es-MX" sz="2800" b="1">
                <a:solidFill>
                  <a:schemeClr val="tx1"/>
                </a:solidFill>
                <a:latin typeface="Arial Unicode MS" panose="020B0604020202020204" pitchFamily="34" charset="-128"/>
                <a:cs typeface="Times New Roman" panose="02020603050405020304" pitchFamily="18" charset="0"/>
              </a:rPr>
              <a:t> </a:t>
            </a:r>
            <a:br>
              <a:rPr lang="es-MX" altLang="es-MX" sz="2800" b="1">
                <a:solidFill>
                  <a:schemeClr val="tx1"/>
                </a:solidFill>
                <a:latin typeface="Arial Unicode MS" panose="020B0604020202020204" pitchFamily="34" charset="-128"/>
                <a:cs typeface="Times New Roman" panose="02020603050405020304" pitchFamily="18" charset="0"/>
              </a:rPr>
            </a:br>
            <a:r>
              <a:rPr lang="es-ES" altLang="es-MX" sz="2800" b="1">
                <a:solidFill>
                  <a:schemeClr val="tx1"/>
                </a:solidFill>
                <a:latin typeface="Arial Unicode MS" panose="020B0604020202020204" pitchFamily="34" charset="-128"/>
                <a:cs typeface="Times New Roman" panose="02020603050405020304" pitchFamily="18" charset="0"/>
              </a:rPr>
              <a:t> </a:t>
            </a:r>
            <a:br>
              <a:rPr lang="es-ES" altLang="es-MX" sz="2800" b="1">
                <a:solidFill>
                  <a:schemeClr val="tx1"/>
                </a:solidFill>
                <a:latin typeface="Arial Unicode MS" panose="020B0604020202020204" pitchFamily="34" charset="-128"/>
                <a:cs typeface="Times New Roman" panose="02020603050405020304" pitchFamily="18" charset="0"/>
              </a:rPr>
            </a:br>
            <a:r>
              <a:rPr lang="es-ES" altLang="es-MX" sz="2400" b="1">
                <a:solidFill>
                  <a:schemeClr val="tx1"/>
                </a:solidFill>
                <a:latin typeface="Arial Unicode MS" panose="020B0604020202020204" pitchFamily="34" charset="-128"/>
                <a:cs typeface="Times New Roman" panose="02020603050405020304" pitchFamily="18" charset="0"/>
              </a:rPr>
              <a:t> </a:t>
            </a:r>
            <a:br>
              <a:rPr lang="es-ES" altLang="es-MX" sz="2400" b="1">
                <a:solidFill>
                  <a:schemeClr val="tx1"/>
                </a:solidFill>
                <a:latin typeface="Arial Unicode MS" panose="020B0604020202020204" pitchFamily="34" charset="-128"/>
                <a:cs typeface="Times New Roman" panose="02020603050405020304" pitchFamily="18" charset="0"/>
              </a:rPr>
            </a:br>
            <a:br>
              <a:rPr lang="es-MX" altLang="es-MX" sz="2800" b="1">
                <a:solidFill>
                  <a:srgbClr val="FFECD9"/>
                </a:solidFill>
                <a:latin typeface="Arial Unicode MS" panose="020B0604020202020204" pitchFamily="34" charset="-128"/>
                <a:cs typeface="Times New Roman" panose="02020603050405020304" pitchFamily="18" charset="0"/>
              </a:rPr>
            </a:br>
            <a:br>
              <a:rPr lang="es-ES" altLang="es-MX" sz="2800" b="1">
                <a:solidFill>
                  <a:srgbClr val="FFECD9"/>
                </a:solidFill>
                <a:latin typeface="Arial Unicode MS" panose="020B0604020202020204" pitchFamily="34" charset="-128"/>
                <a:cs typeface="Times New Roman" panose="02020603050405020304" pitchFamily="18" charset="0"/>
              </a:rPr>
            </a:br>
            <a:r>
              <a:rPr lang="es-ES" altLang="es-MX" sz="2400" b="1">
                <a:solidFill>
                  <a:srgbClr val="FFECD9"/>
                </a:solidFill>
                <a:latin typeface="Arial Unicode MS" panose="020B0604020202020204" pitchFamily="34" charset="-128"/>
                <a:cs typeface="Times New Roman" panose="02020603050405020304" pitchFamily="18" charset="0"/>
              </a:rPr>
              <a:t> </a:t>
            </a:r>
            <a:br>
              <a:rPr lang="es-ES" altLang="es-MX" sz="2400" b="1">
                <a:solidFill>
                  <a:srgbClr val="FFECD9"/>
                </a:solidFill>
                <a:latin typeface="Arial Unicode MS" panose="020B0604020202020204" pitchFamily="34" charset="-128"/>
                <a:cs typeface="Times New Roman" panose="02020603050405020304" pitchFamily="18" charset="0"/>
              </a:rPr>
            </a:br>
            <a:endParaRPr lang="es-ES" altLang="es-MX" sz="3200" b="1">
              <a:latin typeface="Arial Unicode MS" panose="020B0604020202020204" pitchFamily="34" charset="-128"/>
              <a:cs typeface="Times New Roman" panose="02020603050405020304" pitchFamily="18" charset="0"/>
            </a:endParaRPr>
          </a:p>
        </p:txBody>
      </p:sp>
      <p:sp>
        <p:nvSpPr>
          <p:cNvPr id="303107" name="Rectangle 3"/>
          <p:cNvSpPr>
            <a:spLocks noChangeArrowheads="1"/>
          </p:cNvSpPr>
          <p:nvPr/>
        </p:nvSpPr>
        <p:spPr bwMode="auto">
          <a:xfrm>
            <a:off x="0" y="2018675"/>
            <a:ext cx="91440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ctr" defTabSz="914400" eaLnBrk="0" fontAlgn="base" hangingPunct="0">
              <a:spcBef>
                <a:spcPct val="0"/>
              </a:spcBef>
              <a:spcAft>
                <a:spcPct val="0"/>
              </a:spcAft>
              <a:defRPr/>
            </a:pPr>
            <a:r>
              <a:rPr kumimoji="0" lang="es-ES" altLang="es-MX" sz="1400" b="1" i="0" u="none" strike="noStrike" kern="1200" cap="none" spc="0" normalizeH="0" baseline="0" noProof="0">
                <a:ln>
                  <a:noFill/>
                </a:ln>
                <a:solidFill>
                  <a:srgbClr val="FFECD9"/>
                </a:solidFill>
                <a:effectLst/>
                <a:uLnTx/>
                <a:uFillTx/>
                <a:ea typeface="+mn-ea"/>
                <a:cs typeface="Times New Roman" panose="02020603050405020304" pitchFamily="18" charset="0"/>
              </a:rPr>
              <a:t> </a:t>
            </a:r>
            <a:r>
              <a:rPr kumimoji="0" lang="es-ES" altLang="es-MX" sz="36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rPr>
              <a:t>Desde antes de su creación, su creación y actualmente confluyen investigadores de múltiples áreas que se conjugan con los investigadores que han surgido ya dentro del área y que lo mismo tratan de desarrollar los campos de los que surgieron como aquellos fenómenos nuevos o en la frontera</a:t>
            </a:r>
          </a:p>
        </p:txBody>
      </p:sp>
      <p:sp>
        <p:nvSpPr>
          <p:cNvPr id="2" name="Rectángulo 1"/>
          <p:cNvSpPr/>
          <p:nvPr/>
        </p:nvSpPr>
        <p:spPr>
          <a:xfrm>
            <a:off x="0" y="92281"/>
            <a:ext cx="9144000" cy="1323439"/>
          </a:xfrm>
          <a:prstGeom prst="rect">
            <a:avLst/>
          </a:prstGeom>
        </p:spPr>
        <p:txBody>
          <a:bodyPr wrap="square">
            <a:spAutoFit/>
          </a:bodyPr>
          <a:lstStyle/>
          <a:p>
            <a:pPr algn="ctr"/>
            <a:r>
              <a:rPr lang="es-ES" altLang="es-MX" sz="4000" b="1" i="1">
                <a:solidFill>
                  <a:schemeClr val="tx1">
                    <a:lumMod val="90000"/>
                  </a:schemeClr>
                </a:solidFill>
                <a:cs typeface="Times New Roman" panose="02020603050405020304" pitchFamily="18" charset="0"/>
              </a:rPr>
              <a:t>Cibernética, Computación, Informática, Inteligencia Artificial, Robótica, …</a:t>
            </a:r>
            <a:endParaRPr lang="es-MX" sz="4000" i="1">
              <a:solidFill>
                <a:schemeClr val="tx1">
                  <a:lumMod val="90000"/>
                </a:schemeClr>
              </a:solidFill>
            </a:endParaRPr>
          </a:p>
        </p:txBody>
      </p:sp>
    </p:spTree>
    <p:extLst>
      <p:ext uri="{BB962C8B-B14F-4D97-AF65-F5344CB8AC3E}">
        <p14:creationId xmlns:p14="http://schemas.microsoft.com/office/powerpoint/2010/main" val="1959052700"/>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68710" y="619432"/>
            <a:ext cx="8362336" cy="4524315"/>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ts val="0"/>
              </a:spcAft>
              <a:buClrTx/>
              <a:buSzTx/>
              <a:buFontTx/>
              <a:buNone/>
              <a:tabLst/>
              <a:defRPr/>
            </a:pPr>
            <a:r>
              <a:rPr kumimoji="0" lang="es-ES_tradnl" sz="3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Las gramáticas no son el único mecanismo para representar la realidad y en particular para representar estructuras, </a:t>
            </a:r>
          </a:p>
          <a:p>
            <a:pPr marL="0" marR="0" lvl="0" indent="0" algn="l" defTabSz="457200" rtl="0" eaLnBrk="0" fontAlgn="base" latinLnBrk="0" hangingPunct="0">
              <a:lnSpc>
                <a:spcPct val="100000"/>
              </a:lnSpc>
              <a:spcBef>
                <a:spcPct val="0"/>
              </a:spcBef>
              <a:spcAft>
                <a:spcPts val="0"/>
              </a:spcAft>
              <a:buClrTx/>
              <a:buSzTx/>
              <a:buFontTx/>
              <a:buNone/>
              <a:tabLst/>
              <a:defRPr/>
            </a:pPr>
            <a:r>
              <a:rPr kumimoji="0" lang="es-ES_tradnl" sz="3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a continuación mostraremos otro </a:t>
            </a:r>
            <a:r>
              <a:rPr kumimoji="0" lang="es-ES_tradnl" sz="3200" b="1" i="0" u="none" strike="noStrike" kern="1200" cap="none" spc="0" normalizeH="0" baseline="0" noProof="0">
                <a:ln>
                  <a:noFill/>
                </a:ln>
                <a:solidFill>
                  <a:srgbClr val="3636CE"/>
                </a:solidFill>
                <a:effectLst/>
                <a:uLnTx/>
                <a:uFillTx/>
                <a:latin typeface="Palatino Linotype" panose="02040502050505030304"/>
                <a:ea typeface="Times New Roman" panose="02020603050405020304" pitchFamily="18" charset="0"/>
                <a:cs typeface="+mn-cs"/>
              </a:rPr>
              <a:t>mecanismo basado en matrices</a:t>
            </a:r>
            <a:r>
              <a:rPr kumimoji="0" lang="es-ES_tradnl" sz="3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 donde también </a:t>
            </a:r>
            <a:r>
              <a:rPr kumimoji="0" lang="es-ES_tradnl" sz="3200" b="1" i="0" u="none" strike="noStrike" kern="1200" cap="none" spc="0" normalizeH="0" baseline="0" noProof="0">
                <a:ln>
                  <a:noFill/>
                </a:ln>
                <a:solidFill>
                  <a:srgbClr val="3636CE"/>
                </a:solidFill>
                <a:effectLst/>
                <a:uLnTx/>
                <a:uFillTx/>
                <a:latin typeface="Palatino Linotype" panose="02040502050505030304"/>
                <a:ea typeface="Times New Roman" panose="02020603050405020304" pitchFamily="18" charset="0"/>
                <a:cs typeface="+mn-cs"/>
              </a:rPr>
              <a:t>es relativamente fácil encontrar </a:t>
            </a:r>
            <a:r>
              <a:rPr kumimoji="0" lang="es-ES_tradnl" sz="3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los componentes, y en particular </a:t>
            </a:r>
            <a:r>
              <a:rPr kumimoji="0" lang="es-ES_tradnl" sz="3200" b="1" i="0" u="none" strike="noStrike" kern="1200" cap="none" spc="0" normalizeH="0" baseline="0" noProof="0">
                <a:ln>
                  <a:noFill/>
                </a:ln>
                <a:solidFill>
                  <a:srgbClr val="3636CE"/>
                </a:solidFill>
                <a:effectLst/>
                <a:uLnTx/>
                <a:uFillTx/>
                <a:latin typeface="Palatino Linotype" panose="02040502050505030304"/>
                <a:ea typeface="Times New Roman" panose="02020603050405020304" pitchFamily="18" charset="0"/>
                <a:cs typeface="+mn-cs"/>
              </a:rPr>
              <a:t>la estructura de múltiples sistemas</a:t>
            </a:r>
            <a:r>
              <a:rPr kumimoji="0" lang="es-ES_tradnl" sz="3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 como por ejemplo </a:t>
            </a:r>
            <a:r>
              <a:rPr kumimoji="0" lang="es-ES_tradnl" sz="3200" b="1" i="0" u="none" strike="noStrike" kern="1200" cap="none" spc="0" normalizeH="0" baseline="0" noProof="0">
                <a:ln>
                  <a:noFill/>
                </a:ln>
                <a:solidFill>
                  <a:srgbClr val="3636CE"/>
                </a:solidFill>
                <a:effectLst/>
                <a:uLnTx/>
                <a:uFillTx/>
                <a:latin typeface="Palatino Linotype" panose="02040502050505030304"/>
                <a:ea typeface="Times New Roman" panose="02020603050405020304" pitchFamily="18" charset="0"/>
                <a:cs typeface="+mn-cs"/>
              </a:rPr>
              <a:t>los de una red neuronal</a:t>
            </a:r>
            <a:endParaRPr kumimoji="0" lang="es-ES" sz="3200" b="1" i="0" u="none" strike="noStrike" kern="1200" cap="none" spc="0" normalizeH="0" baseline="0" noProof="0">
              <a:ln>
                <a:noFill/>
              </a:ln>
              <a:solidFill>
                <a:srgbClr val="3636CE"/>
              </a:solidFill>
              <a:effectLst/>
              <a:uLnTx/>
              <a:uFillTx/>
              <a:latin typeface="Palatino Linotype" panose="02040502050505030304"/>
              <a:ea typeface="Times New Roman" panose="02020603050405020304" pitchFamily="18" charset="0"/>
              <a:cs typeface="+mn-cs"/>
            </a:endParaRPr>
          </a:p>
        </p:txBody>
      </p:sp>
    </p:spTree>
    <p:extLst>
      <p:ext uri="{BB962C8B-B14F-4D97-AF65-F5344CB8AC3E}">
        <p14:creationId xmlns:p14="http://schemas.microsoft.com/office/powerpoint/2010/main" val="196755023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idx="4294967295"/>
          </p:nvPr>
        </p:nvSpPr>
        <p:spPr>
          <a:xfrm>
            <a:off x="0" y="1577975"/>
            <a:ext cx="3365500" cy="788988"/>
          </a:xfrm>
        </p:spPr>
        <p:txBody>
          <a:bodyPr/>
          <a:lstStyle/>
          <a:p>
            <a:pPr eaLnBrk="1" hangingPunct="1"/>
            <a:r>
              <a:rPr lang="es-ES" altLang="es-MX" sz="4500" b="1"/>
              <a:t>MATRICES</a:t>
            </a:r>
          </a:p>
        </p:txBody>
      </p:sp>
      <p:sp>
        <p:nvSpPr>
          <p:cNvPr id="86019" name="Rectangle 3"/>
          <p:cNvSpPr>
            <a:spLocks noChangeArrowheads="1"/>
          </p:cNvSpPr>
          <p:nvPr/>
        </p:nvSpPr>
        <p:spPr bwMode="auto">
          <a:xfrm>
            <a:off x="3997626" y="4953499"/>
            <a:ext cx="4916091" cy="94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s-ES_tradnl" altLang="es-MX" sz="2100" b="0" i="0" u="none" strike="noStrike" kern="1200" cap="none" spc="0" normalizeH="0" baseline="0" noProof="0">
                <a:ln>
                  <a:noFill/>
                </a:ln>
                <a:solidFill>
                  <a:srgbClr val="FF0000"/>
                </a:solidFill>
                <a:effectLst/>
                <a:uLnTx/>
                <a:uFillTx/>
                <a:latin typeface="Calibri" panose="020F0502020204030204" pitchFamily="34" charset="0"/>
                <a:ea typeface="+mn-ea"/>
                <a:cs typeface="+mn-cs"/>
                <a:hlinkClick r:id="rId2"/>
              </a:rPr>
              <a:t>Matrices Evolutivas y Dinámica Dimensional</a:t>
            </a:r>
            <a:endParaRPr kumimoji="0" lang="es-MX" altLang="es-MX" sz="6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r" defTabSz="457200" rtl="0" eaLnBrk="0" fontAlgn="base" latinLnBrk="0" hangingPunct="0">
              <a:lnSpc>
                <a:spcPct val="100000"/>
              </a:lnSpc>
              <a:spcBef>
                <a:spcPct val="0"/>
              </a:spcBef>
              <a:spcAft>
                <a:spcPct val="0"/>
              </a:spcAft>
              <a:buClrTx/>
              <a:buSzTx/>
              <a:buFontTx/>
              <a:buNone/>
              <a:tabLst/>
              <a:defRPr/>
            </a:pPr>
            <a:r>
              <a:rPr kumimoji="0" lang="es-ES_tradnl" altLang="es-MX" sz="1350" b="0" i="0" u="none" strike="noStrike" kern="1200" cap="none" spc="0" normalizeH="0" baseline="0" noProof="0">
                <a:ln>
                  <a:noFill/>
                </a:ln>
                <a:solidFill>
                  <a:prstClr val="black"/>
                </a:solidFill>
                <a:effectLst/>
                <a:uLnTx/>
                <a:uFillTx/>
                <a:latin typeface="Calibri" panose="020F0502020204030204" pitchFamily="34" charset="0"/>
                <a:ea typeface="+mn-ea"/>
                <a:cs typeface="+mn-cs"/>
                <a:hlinkClick r:id="rId2"/>
              </a:rPr>
              <a:t>http://www.fgalindosoria.com/eac/evolucion/mev/</a:t>
            </a:r>
            <a:endParaRPr kumimoji="0" lang="es-ES_tradnl" altLang="es-MX" sz="135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 name="Rectángulo 2"/>
          <p:cNvSpPr/>
          <p:nvPr/>
        </p:nvSpPr>
        <p:spPr>
          <a:xfrm>
            <a:off x="2339319" y="2213784"/>
            <a:ext cx="4047262" cy="78483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4500" b="1" i="0" u="none" strike="noStrike" kern="1200" cap="none" spc="0" normalizeH="0" baseline="0" noProof="0">
                <a:ln>
                  <a:noFill/>
                </a:ln>
                <a:solidFill>
                  <a:prstClr val="black"/>
                </a:solidFill>
                <a:effectLst/>
                <a:uLnTx/>
                <a:uFillTx/>
                <a:latin typeface="Palatino Linotype" panose="02040502050505030304"/>
                <a:ea typeface="+mn-ea"/>
                <a:cs typeface="+mn-cs"/>
              </a:rPr>
              <a:t>EVOLUTIVAS</a:t>
            </a:r>
            <a:endParaRPr kumimoji="0" lang="es-MX" sz="450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342202258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19921" y="0"/>
            <a:ext cx="9024079" cy="6278642"/>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ts val="0"/>
              </a:spcAft>
              <a:buClrTx/>
              <a:buSzTx/>
              <a:buFontTx/>
              <a:buNone/>
              <a:tabLst/>
              <a:defRPr/>
            </a:pPr>
            <a:r>
              <a:rPr kumimoji="0" lang="es-ES_tradnl" sz="3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En el caso de nuestro modelo matricial de las redes neuronales</a:t>
            </a:r>
          </a:p>
          <a:p>
            <a:pPr marL="0" marR="0" lvl="0" indent="0" algn="l" defTabSz="457200" rtl="0" eaLnBrk="0" fontAlgn="base" latinLnBrk="0" hangingPunct="0">
              <a:lnSpc>
                <a:spcPct val="100000"/>
              </a:lnSpc>
              <a:spcBef>
                <a:spcPct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endParaRPr>
          </a:p>
          <a:p>
            <a:pPr marL="0" marR="0" lvl="0" indent="0" algn="l" defTabSz="457200" rtl="0" eaLnBrk="0" fontAlgn="base" latinLnBrk="0" hangingPunct="0">
              <a:lnSpc>
                <a:spcPct val="100000"/>
              </a:lnSpc>
              <a:spcBef>
                <a:spcPct val="0"/>
              </a:spcBef>
              <a:spcAft>
                <a:spcPts val="0"/>
              </a:spcAft>
              <a:buClrTx/>
              <a:buSzTx/>
              <a:buFontTx/>
              <a:buNone/>
              <a:tabLst/>
              <a:defRPr/>
            </a:pPr>
            <a:r>
              <a:rPr kumimoji="0" lang="es-ES_tradnl" sz="3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desde el principio se presentó el problema de obtener los valores de las neuronas </a:t>
            </a:r>
          </a:p>
          <a:p>
            <a:pPr marL="0" marR="0" lvl="0" indent="0" algn="l" defTabSz="457200" rtl="0" eaLnBrk="0" fontAlgn="base" latinLnBrk="0" hangingPunct="0">
              <a:lnSpc>
                <a:spcPct val="100000"/>
              </a:lnSpc>
              <a:spcBef>
                <a:spcPct val="0"/>
              </a:spcBef>
              <a:spcAft>
                <a:spcPts val="0"/>
              </a:spcAft>
              <a:buClrTx/>
              <a:buSzTx/>
              <a:buFontTx/>
              <a:buNone/>
              <a:tabLst/>
              <a:defRPr/>
            </a:pPr>
            <a:endParaRPr kumimoji="0" lang="es-ES_tradnl" sz="18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endParaRPr>
          </a:p>
          <a:p>
            <a:pPr marL="0" marR="0" lvl="0" indent="0" algn="l" defTabSz="457200" rtl="0" eaLnBrk="0" fontAlgn="base" latinLnBrk="0" hangingPunct="0">
              <a:lnSpc>
                <a:spcPct val="100000"/>
              </a:lnSpc>
              <a:spcBef>
                <a:spcPct val="0"/>
              </a:spcBef>
              <a:spcAft>
                <a:spcPts val="0"/>
              </a:spcAft>
              <a:buClrTx/>
              <a:buSzTx/>
              <a:buFontTx/>
              <a:buNone/>
              <a:tabLst/>
              <a:defRPr/>
            </a:pPr>
            <a:r>
              <a:rPr kumimoji="0" lang="es-ES_tradnl" sz="3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y es ahí donde a mediados de los 80's, </a:t>
            </a:r>
            <a:r>
              <a:rPr kumimoji="0" lang="es-ES_tradnl" sz="3200" b="1"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Cuitláhuac Cantú</a:t>
            </a:r>
            <a:r>
              <a:rPr kumimoji="0" lang="es-ES_tradnl" sz="3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 al estar trabajando sobre reconocimiento de imágenes </a:t>
            </a:r>
            <a:r>
              <a:rPr kumimoji="0" lang="es-ES_tradnl" sz="3200" b="1"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rPr>
              <a:t>llegó en forma independiente a una representación matricial prácticamente equivalente a la encontrada para las redes neuronales, pero con capacidades evolutivas.</a:t>
            </a:r>
            <a:endParaRPr kumimoji="0" lang="es-ES" sz="3200" b="1"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mn-cs"/>
            </a:endParaRPr>
          </a:p>
        </p:txBody>
      </p:sp>
    </p:spTree>
    <p:extLst>
      <p:ext uri="{BB962C8B-B14F-4D97-AF65-F5344CB8AC3E}">
        <p14:creationId xmlns:p14="http://schemas.microsoft.com/office/powerpoint/2010/main" val="199155307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idx="4294967295"/>
          </p:nvPr>
        </p:nvSpPr>
        <p:spPr>
          <a:xfrm>
            <a:off x="1628775" y="1049338"/>
            <a:ext cx="7515225" cy="4797425"/>
          </a:xfrm>
        </p:spPr>
        <p:txBody>
          <a:bodyPr>
            <a:normAutofit fontScale="90000"/>
          </a:bodyPr>
          <a:lstStyle/>
          <a:p>
            <a:pPr eaLnBrk="1" hangingPunct="1"/>
            <a:r>
              <a:rPr lang="es-ES" altLang="es-MX" sz="3100">
                <a:latin typeface="Times New Roman" panose="02020603050405020304" pitchFamily="18" charset="0"/>
                <a:cs typeface="Times New Roman" panose="02020603050405020304" pitchFamily="18" charset="0"/>
              </a:rPr>
              <a:t>se parte de que </a:t>
            </a:r>
            <a:br>
              <a:rPr lang="es-MX" altLang="es-MX" sz="3100">
                <a:latin typeface="Times New Roman" panose="02020603050405020304" pitchFamily="18" charset="0"/>
                <a:cs typeface="Times New Roman" panose="02020603050405020304" pitchFamily="18" charset="0"/>
              </a:rPr>
            </a:br>
            <a:r>
              <a:rPr lang="es-ES" altLang="es-MX" sz="3100">
                <a:latin typeface="Times New Roman" panose="02020603050405020304" pitchFamily="18" charset="0"/>
                <a:cs typeface="Times New Roman" panose="02020603050405020304" pitchFamily="18" charset="0"/>
              </a:rPr>
              <a:t>originalmente la matriz está vacía </a:t>
            </a:r>
            <a:br>
              <a:rPr lang="es-MX" altLang="es-MX" sz="3100">
                <a:latin typeface="Times New Roman" panose="02020603050405020304" pitchFamily="18" charset="0"/>
                <a:cs typeface="Times New Roman" panose="02020603050405020304" pitchFamily="18" charset="0"/>
              </a:rPr>
            </a:br>
            <a:r>
              <a:rPr lang="es-ES" altLang="es-MX" sz="3100">
                <a:latin typeface="Times New Roman" panose="02020603050405020304" pitchFamily="18" charset="0"/>
                <a:cs typeface="Times New Roman" panose="02020603050405020304" pitchFamily="18" charset="0"/>
              </a:rPr>
              <a:t>y lo que hace el sistema es </a:t>
            </a:r>
            <a:br>
              <a:rPr lang="es-MX" altLang="es-MX" sz="3100">
                <a:latin typeface="Times New Roman" panose="02020603050405020304" pitchFamily="18" charset="0"/>
                <a:cs typeface="Times New Roman" panose="02020603050405020304" pitchFamily="18" charset="0"/>
              </a:rPr>
            </a:br>
            <a:r>
              <a:rPr lang="es-ES" altLang="es-MX" sz="3100">
                <a:latin typeface="Times New Roman" panose="02020603050405020304" pitchFamily="18" charset="0"/>
                <a:cs typeface="Times New Roman" panose="02020603050405020304" pitchFamily="18" charset="0"/>
              </a:rPr>
              <a:t> buscar una imagen, </a:t>
            </a:r>
            <a:br>
              <a:rPr lang="es-MX" altLang="es-MX" sz="3100">
                <a:latin typeface="Times New Roman" panose="02020603050405020304" pitchFamily="18" charset="0"/>
                <a:cs typeface="Times New Roman" panose="02020603050405020304" pitchFamily="18" charset="0"/>
              </a:rPr>
            </a:br>
            <a:r>
              <a:rPr lang="es-ES" altLang="es-MX" sz="3100">
                <a:latin typeface="Times New Roman" panose="02020603050405020304" pitchFamily="18" charset="0"/>
                <a:cs typeface="Times New Roman" panose="02020603050405020304" pitchFamily="18" charset="0"/>
              </a:rPr>
              <a:t>como no encuentra nada </a:t>
            </a:r>
            <a:br>
              <a:rPr lang="es-MX" altLang="es-MX" sz="3100">
                <a:latin typeface="Times New Roman" panose="02020603050405020304" pitchFamily="18" charset="0"/>
                <a:cs typeface="Times New Roman" panose="02020603050405020304" pitchFamily="18" charset="0"/>
              </a:rPr>
            </a:br>
            <a:r>
              <a:rPr lang="es-ES" altLang="es-MX" sz="3100">
                <a:latin typeface="Times New Roman" panose="02020603050405020304" pitchFamily="18" charset="0"/>
                <a:cs typeface="Times New Roman" panose="02020603050405020304" pitchFamily="18" charset="0"/>
              </a:rPr>
              <a:t>la coloca en el primer renglón, </a:t>
            </a:r>
            <a:br>
              <a:rPr lang="es-MX" altLang="es-MX">
                <a:latin typeface="Times New Roman" panose="02020603050405020304" pitchFamily="18" charset="0"/>
                <a:cs typeface="Times New Roman" panose="02020603050405020304" pitchFamily="18" charset="0"/>
              </a:rPr>
            </a:br>
            <a:br>
              <a:rPr lang="es-MX" altLang="es-MX" sz="800">
                <a:latin typeface="Times New Roman" panose="02020603050405020304" pitchFamily="18" charset="0"/>
                <a:cs typeface="Times New Roman" panose="02020603050405020304" pitchFamily="18" charset="0"/>
              </a:rPr>
            </a:br>
            <a:r>
              <a:rPr lang="es-ES" altLang="es-MX" sz="2800">
                <a:latin typeface="Times New Roman" panose="02020603050405020304" pitchFamily="18" charset="0"/>
                <a:cs typeface="Times New Roman" panose="02020603050405020304" pitchFamily="18" charset="0"/>
              </a:rPr>
              <a:t> </a:t>
            </a:r>
            <a:r>
              <a:rPr lang="es-ES" altLang="es-MX" sz="3100">
                <a:latin typeface="Times New Roman" panose="02020603050405020304" pitchFamily="18" charset="0"/>
                <a:cs typeface="Times New Roman" panose="02020603050405020304" pitchFamily="18" charset="0"/>
              </a:rPr>
              <a:t>cuando llega la segunda imagen,</a:t>
            </a:r>
            <a:br>
              <a:rPr lang="es-MX" altLang="es-MX" sz="3100">
                <a:latin typeface="Times New Roman" panose="02020603050405020304" pitchFamily="18" charset="0"/>
                <a:cs typeface="Times New Roman" panose="02020603050405020304" pitchFamily="18" charset="0"/>
              </a:rPr>
            </a:br>
            <a:r>
              <a:rPr lang="es-ES" altLang="es-MX" sz="3100">
                <a:latin typeface="Times New Roman" panose="02020603050405020304" pitchFamily="18" charset="0"/>
                <a:cs typeface="Times New Roman" panose="02020603050405020304" pitchFamily="18" charset="0"/>
              </a:rPr>
              <a:t> si son similares la reconoce y la acumula con la primera </a:t>
            </a:r>
            <a:br>
              <a:rPr lang="es-MX" altLang="es-MX" sz="3100">
                <a:latin typeface="Times New Roman" panose="02020603050405020304" pitchFamily="18" charset="0"/>
                <a:cs typeface="Times New Roman" panose="02020603050405020304" pitchFamily="18" charset="0"/>
              </a:rPr>
            </a:br>
            <a:r>
              <a:rPr lang="es-ES" altLang="es-MX" sz="3100">
                <a:latin typeface="Times New Roman" panose="02020603050405020304" pitchFamily="18" charset="0"/>
                <a:cs typeface="Times New Roman" panose="02020603050405020304" pitchFamily="18" charset="0"/>
              </a:rPr>
              <a:t>si no son similares entonces la coloca en el siguiente renglón </a:t>
            </a:r>
            <a:br>
              <a:rPr lang="es-MX" altLang="es-MX" sz="3100">
                <a:latin typeface="Times New Roman" panose="02020603050405020304" pitchFamily="18" charset="0"/>
                <a:cs typeface="Times New Roman" panose="02020603050405020304" pitchFamily="18" charset="0"/>
              </a:rPr>
            </a:br>
            <a:r>
              <a:rPr lang="es-ES" altLang="es-MX" sz="3100">
                <a:latin typeface="Times New Roman" panose="02020603050405020304" pitchFamily="18" charset="0"/>
                <a:cs typeface="Times New Roman" panose="02020603050405020304" pitchFamily="18" charset="0"/>
              </a:rPr>
              <a:t>y así sucesivamente. </a:t>
            </a:r>
          </a:p>
        </p:txBody>
      </p:sp>
      <p:sp>
        <p:nvSpPr>
          <p:cNvPr id="2" name="Rectángulo 1"/>
          <p:cNvSpPr/>
          <p:nvPr/>
        </p:nvSpPr>
        <p:spPr>
          <a:xfrm>
            <a:off x="554636" y="-149901"/>
            <a:ext cx="8589364" cy="107721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continuación se comenta la idea general (aunque muy básica) del método de Cuitláhuac Cantú</a:t>
            </a:r>
            <a:endParaRPr kumimoji="0" lang="es-MX" sz="180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59915030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idx="4294967295"/>
          </p:nvPr>
        </p:nvSpPr>
        <p:spPr>
          <a:xfrm>
            <a:off x="1672098" y="136270"/>
            <a:ext cx="6572250" cy="5389562"/>
          </a:xfrm>
        </p:spPr>
        <p:txBody>
          <a:bodyPr>
            <a:normAutofit fontScale="90000"/>
          </a:bodyPr>
          <a:lstStyle/>
          <a:p>
            <a:pPr eaLnBrk="1" hangingPunct="1"/>
            <a:r>
              <a:rPr lang="es-ES" altLang="es-MX"/>
              <a:t>cada imagen se representa como un vector, </a:t>
            </a:r>
            <a:br>
              <a:rPr lang="es-MX" altLang="es-MX"/>
            </a:br>
            <a:br>
              <a:rPr lang="es-MX" altLang="es-MX"/>
            </a:br>
            <a:r>
              <a:rPr lang="es-ES" altLang="es-MX"/>
              <a:t>de tal forma que por ejemplo, </a:t>
            </a:r>
            <a:br>
              <a:rPr lang="es-MX" altLang="es-MX"/>
            </a:br>
            <a:r>
              <a:rPr lang="es-ES" altLang="es-MX"/>
              <a:t>si se tiene un gato, un perro y un ratón, </a:t>
            </a:r>
            <a:br>
              <a:rPr lang="es-MX" altLang="es-MX"/>
            </a:br>
            <a:r>
              <a:rPr lang="es-ES" altLang="es-MX"/>
              <a:t>cada uno de ellos se almacena como un vector </a:t>
            </a:r>
            <a:br>
              <a:rPr lang="es-MX" altLang="es-MX"/>
            </a:br>
            <a:br>
              <a:rPr lang="es-MX" altLang="es-MX"/>
            </a:br>
            <a:r>
              <a:rPr lang="es-ES" altLang="es-MX"/>
              <a:t>y entre los tres forman una matriz como la siguiente</a:t>
            </a:r>
            <a:br>
              <a:rPr lang="es-MX" altLang="es-MX"/>
            </a:br>
            <a:br>
              <a:rPr lang="es-MX" altLang="es-MX"/>
            </a:br>
            <a:r>
              <a:rPr lang="es-ES" altLang="es-MX" sz="1800"/>
              <a:t>a1	a2	a3	a4	a5	a6	a7	a8	a9</a:t>
            </a:r>
            <a:br>
              <a:rPr lang="es-ES" altLang="es-MX" sz="1800"/>
            </a:br>
            <a:r>
              <a:rPr lang="es-ES" altLang="es-MX" sz="1800"/>
              <a:t>1	0	1	0	0	1	0	1	0 </a:t>
            </a:r>
            <a:r>
              <a:rPr lang="es-MX" altLang="es-MX" sz="1800"/>
              <a:t>    </a:t>
            </a:r>
            <a:r>
              <a:rPr lang="es-ES" altLang="es-MX" sz="1800"/>
              <a:t>gato</a:t>
            </a:r>
            <a:br>
              <a:rPr lang="es-ES" altLang="es-MX" sz="1800"/>
            </a:br>
            <a:r>
              <a:rPr lang="es-ES" altLang="es-MX" sz="1800"/>
              <a:t>0	1	0	1	0	1	1	0	1 </a:t>
            </a:r>
            <a:r>
              <a:rPr lang="es-MX" altLang="es-MX" sz="1800"/>
              <a:t>    </a:t>
            </a:r>
            <a:r>
              <a:rPr lang="es-ES" altLang="es-MX" sz="1800"/>
              <a:t>perro</a:t>
            </a:r>
            <a:br>
              <a:rPr lang="es-ES" altLang="es-MX" sz="1800"/>
            </a:br>
            <a:r>
              <a:rPr lang="es-ES" altLang="es-MX" sz="1800"/>
              <a:t>1	1	0	0	1	0	0	1	1 </a:t>
            </a:r>
            <a:r>
              <a:rPr lang="es-MX" altLang="es-MX" sz="1800"/>
              <a:t>    </a:t>
            </a:r>
            <a:r>
              <a:rPr lang="es-ES" altLang="es-MX" sz="1800"/>
              <a:t>ratón</a:t>
            </a:r>
          </a:p>
        </p:txBody>
      </p:sp>
    </p:spTree>
    <p:extLst>
      <p:ext uri="{BB962C8B-B14F-4D97-AF65-F5344CB8AC3E}">
        <p14:creationId xmlns:p14="http://schemas.microsoft.com/office/powerpoint/2010/main" val="203217420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1909916" y="149225"/>
            <a:ext cx="6629400" cy="5480050"/>
          </a:xfrm>
        </p:spPr>
        <p:txBody>
          <a:bodyPr>
            <a:normAutofit fontScale="90000"/>
          </a:bodyPr>
          <a:lstStyle/>
          <a:p>
            <a:pPr eaLnBrk="1" hangingPunct="1"/>
            <a:r>
              <a:rPr lang="es-ES" altLang="es-MX"/>
              <a:t>Si se perciben varios gatos, </a:t>
            </a:r>
            <a:br>
              <a:rPr lang="es-MX" altLang="es-MX"/>
            </a:br>
            <a:r>
              <a:rPr lang="es-ES" altLang="es-MX"/>
              <a:t>en lugar de almacenar cada gato en un vector independiente </a:t>
            </a:r>
            <a:br>
              <a:rPr lang="es-MX" altLang="es-MX"/>
            </a:br>
            <a:r>
              <a:rPr lang="es-ES" altLang="es-MX"/>
              <a:t>se suman los vectores que representan cada uno de los gatos y el resultado se toma como la representación de la estructura general del gato </a:t>
            </a:r>
            <a:br>
              <a:rPr lang="es-MX" altLang="es-MX"/>
            </a:br>
            <a:r>
              <a:rPr lang="es-ES" altLang="es-MX"/>
              <a:t>y se almacena en la matriz.</a:t>
            </a:r>
            <a:br>
              <a:rPr lang="es-ES" altLang="es-MX"/>
            </a:br>
            <a:r>
              <a:rPr lang="es-ES" altLang="es-MX" sz="900"/>
              <a:t> </a:t>
            </a:r>
            <a:br>
              <a:rPr lang="es-ES" altLang="es-MX" sz="900"/>
            </a:br>
            <a:r>
              <a:rPr lang="es-ES" altLang="es-MX"/>
              <a:t>( 5 1 4 0 0 5 0 4 1 20 ) gato</a:t>
            </a:r>
            <a:br>
              <a:rPr lang="es-ES" altLang="es-MX"/>
            </a:br>
            <a:br>
              <a:rPr lang="es-MX" altLang="es-MX" sz="900"/>
            </a:br>
            <a:r>
              <a:rPr lang="es-ES" altLang="es-MX"/>
              <a:t> </a:t>
            </a:r>
            <a:r>
              <a:rPr lang="en-US" altLang="es-MX" sz="2100"/>
              <a:t>Lo anterior </a:t>
            </a:r>
            <a:r>
              <a:rPr lang="en-US" altLang="es-MX" sz="2100" err="1"/>
              <a:t>es</a:t>
            </a:r>
            <a:r>
              <a:rPr lang="en-US" altLang="es-MX" sz="2100"/>
              <a:t> </a:t>
            </a:r>
            <a:r>
              <a:rPr lang="en-US" altLang="es-MX" sz="2100" err="1"/>
              <a:t>equivalente</a:t>
            </a:r>
            <a:r>
              <a:rPr lang="en-US" altLang="es-MX" sz="2100"/>
              <a:t> a que </a:t>
            </a:r>
            <a:r>
              <a:rPr lang="en-US" altLang="es-MX" sz="2100" err="1"/>
              <a:t>cada</a:t>
            </a:r>
            <a:r>
              <a:rPr lang="en-US" altLang="es-MX" sz="2100"/>
              <a:t> </a:t>
            </a:r>
            <a:r>
              <a:rPr lang="en-US" altLang="es-MX" sz="2100" err="1"/>
              <a:t>gato</a:t>
            </a:r>
            <a:r>
              <a:rPr lang="en-US" altLang="es-MX" sz="2100"/>
              <a:t> se </a:t>
            </a:r>
            <a:r>
              <a:rPr lang="en-US" altLang="es-MX" sz="2100" err="1"/>
              <a:t>dibujara</a:t>
            </a:r>
            <a:r>
              <a:rPr lang="en-US" altLang="es-MX" sz="2100"/>
              <a:t> </a:t>
            </a:r>
            <a:r>
              <a:rPr lang="en-US" altLang="es-MX" sz="2100" err="1"/>
              <a:t>en</a:t>
            </a:r>
            <a:r>
              <a:rPr lang="en-US" altLang="es-MX" sz="2100"/>
              <a:t> un </a:t>
            </a:r>
            <a:r>
              <a:rPr lang="en-US" altLang="es-MX" sz="2100" err="1"/>
              <a:t>acetato</a:t>
            </a:r>
            <a:r>
              <a:rPr lang="en-US" altLang="es-MX" sz="2100"/>
              <a:t> y </a:t>
            </a:r>
            <a:r>
              <a:rPr lang="en-US" altLang="es-MX" sz="2100" err="1"/>
              <a:t>posteriormente</a:t>
            </a:r>
            <a:r>
              <a:rPr lang="en-US" altLang="es-MX" sz="2100"/>
              <a:t> se </a:t>
            </a:r>
            <a:r>
              <a:rPr lang="en-US" altLang="es-MX" sz="2100" err="1"/>
              <a:t>sobrepusieran</a:t>
            </a:r>
            <a:r>
              <a:rPr lang="en-US" altLang="es-MX" sz="2100"/>
              <a:t> </a:t>
            </a:r>
            <a:r>
              <a:rPr lang="en-US" altLang="es-MX" sz="2100" err="1"/>
              <a:t>los</a:t>
            </a:r>
            <a:r>
              <a:rPr lang="en-US" altLang="es-MX" sz="2100"/>
              <a:t> </a:t>
            </a:r>
            <a:r>
              <a:rPr lang="en-US" altLang="es-MX" sz="2100" err="1"/>
              <a:t>acetatos</a:t>
            </a:r>
            <a:r>
              <a:rPr lang="en-US" altLang="es-MX" sz="2100"/>
              <a:t>, con lo que las </a:t>
            </a:r>
            <a:r>
              <a:rPr lang="en-US" altLang="es-MX" sz="2100" err="1"/>
              <a:t>características</a:t>
            </a:r>
            <a:r>
              <a:rPr lang="en-US" altLang="es-MX" sz="2100"/>
              <a:t> </a:t>
            </a:r>
            <a:r>
              <a:rPr lang="en-US" altLang="es-MX" sz="2100" err="1"/>
              <a:t>repetitivas</a:t>
            </a:r>
            <a:r>
              <a:rPr lang="en-US" altLang="es-MX" sz="2100"/>
              <a:t> del </a:t>
            </a:r>
            <a:r>
              <a:rPr lang="en-US" altLang="es-MX" sz="2100" err="1"/>
              <a:t>gato</a:t>
            </a:r>
            <a:r>
              <a:rPr lang="en-US" altLang="es-MX" sz="2100"/>
              <a:t> </a:t>
            </a:r>
            <a:r>
              <a:rPr lang="en-US" altLang="es-MX" sz="2100" err="1"/>
              <a:t>quedan</a:t>
            </a:r>
            <a:r>
              <a:rPr lang="en-US" altLang="es-MX" sz="2100"/>
              <a:t> </a:t>
            </a:r>
            <a:r>
              <a:rPr lang="en-US" altLang="es-MX" sz="2100" err="1"/>
              <a:t>más</a:t>
            </a:r>
            <a:r>
              <a:rPr lang="en-US" altLang="es-MX" sz="2100"/>
              <a:t> </a:t>
            </a:r>
            <a:r>
              <a:rPr lang="en-US" altLang="es-MX" sz="2100" err="1"/>
              <a:t>recalcadas</a:t>
            </a:r>
            <a:r>
              <a:rPr lang="en-US" altLang="es-MX" sz="2100"/>
              <a:t> y equivale a </a:t>
            </a:r>
            <a:r>
              <a:rPr lang="en-US" altLang="es-MX" sz="2100" err="1"/>
              <a:t>números</a:t>
            </a:r>
            <a:r>
              <a:rPr lang="en-US" altLang="es-MX" sz="2100"/>
              <a:t> </a:t>
            </a:r>
            <a:r>
              <a:rPr lang="en-US" altLang="es-MX" sz="2100" err="1"/>
              <a:t>mayores</a:t>
            </a:r>
            <a:r>
              <a:rPr lang="en-US" altLang="es-MX" sz="2100"/>
              <a:t> </a:t>
            </a:r>
            <a:r>
              <a:rPr lang="en-US" altLang="es-MX" sz="2100" err="1"/>
              <a:t>en</a:t>
            </a:r>
            <a:r>
              <a:rPr lang="en-US" altLang="es-MX" sz="2100"/>
              <a:t> el vector que lo </a:t>
            </a:r>
            <a:r>
              <a:rPr lang="en-US" altLang="es-MX" sz="2100" err="1"/>
              <a:t>representa</a:t>
            </a:r>
            <a:r>
              <a:rPr lang="en-US" altLang="es-MX" sz="2100"/>
              <a:t>. </a:t>
            </a:r>
            <a:endParaRPr lang="es-ES" altLang="es-MX" sz="2100"/>
          </a:p>
        </p:txBody>
      </p:sp>
    </p:spTree>
    <p:extLst>
      <p:ext uri="{BB962C8B-B14F-4D97-AF65-F5344CB8AC3E}">
        <p14:creationId xmlns:p14="http://schemas.microsoft.com/office/powerpoint/2010/main" val="254339475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138" name="Group 1026"/>
          <p:cNvGrpSpPr>
            <a:grpSpLocks/>
          </p:cNvGrpSpPr>
          <p:nvPr/>
        </p:nvGrpSpPr>
        <p:grpSpPr bwMode="auto">
          <a:xfrm>
            <a:off x="2571750" y="2343150"/>
            <a:ext cx="4057650" cy="1714500"/>
            <a:chOff x="576" y="1248"/>
            <a:chExt cx="3408" cy="1440"/>
          </a:xfrm>
        </p:grpSpPr>
        <p:sp>
          <p:nvSpPr>
            <p:cNvPr id="91139" name="Oval 1027"/>
            <p:cNvSpPr>
              <a:spLocks noChangeArrowheads="1"/>
            </p:cNvSpPr>
            <p:nvPr/>
          </p:nvSpPr>
          <p:spPr bwMode="auto">
            <a:xfrm>
              <a:off x="1392" y="1248"/>
              <a:ext cx="1632" cy="144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1140" name="Oval 1028"/>
            <p:cNvSpPr>
              <a:spLocks noChangeArrowheads="1"/>
            </p:cNvSpPr>
            <p:nvPr/>
          </p:nvSpPr>
          <p:spPr bwMode="auto">
            <a:xfrm>
              <a:off x="1632"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1141" name="Oval 1029"/>
            <p:cNvSpPr>
              <a:spLocks noChangeArrowheads="1"/>
            </p:cNvSpPr>
            <p:nvPr/>
          </p:nvSpPr>
          <p:spPr bwMode="auto">
            <a:xfrm>
              <a:off x="2208"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1142" name="AutoShape 1030"/>
            <p:cNvSpPr>
              <a:spLocks noChangeArrowheads="1"/>
            </p:cNvSpPr>
            <p:nvPr/>
          </p:nvSpPr>
          <p:spPr bwMode="auto">
            <a:xfrm>
              <a:off x="2016" y="2016"/>
              <a:ext cx="336" cy="288"/>
            </a:xfrm>
            <a:prstGeom prst="triangle">
              <a:avLst>
                <a:gd name="adj" fmla="val 50000"/>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1143" name="Line 1031"/>
            <p:cNvSpPr>
              <a:spLocks noChangeShapeType="1"/>
            </p:cNvSpPr>
            <p:nvPr/>
          </p:nvSpPr>
          <p:spPr bwMode="auto">
            <a:xfrm>
              <a:off x="2640"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1144" name="Line 1032"/>
            <p:cNvSpPr>
              <a:spLocks noChangeShapeType="1"/>
            </p:cNvSpPr>
            <p:nvPr/>
          </p:nvSpPr>
          <p:spPr bwMode="auto">
            <a:xfrm>
              <a:off x="576"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1145" name="Line 1033"/>
            <p:cNvSpPr>
              <a:spLocks noChangeShapeType="1"/>
            </p:cNvSpPr>
            <p:nvPr/>
          </p:nvSpPr>
          <p:spPr bwMode="auto">
            <a:xfrm flipV="1">
              <a:off x="2688" y="1824"/>
              <a:ext cx="1200" cy="24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1146" name="Line 1034"/>
            <p:cNvSpPr>
              <a:spLocks noChangeShapeType="1"/>
            </p:cNvSpPr>
            <p:nvPr/>
          </p:nvSpPr>
          <p:spPr bwMode="auto">
            <a:xfrm>
              <a:off x="624" y="1920"/>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1147" name="Line 1035"/>
            <p:cNvSpPr>
              <a:spLocks noChangeShapeType="1"/>
            </p:cNvSpPr>
            <p:nvPr/>
          </p:nvSpPr>
          <p:spPr bwMode="auto">
            <a:xfrm flipV="1">
              <a:off x="576" y="2256"/>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1148" name="Line 1036"/>
            <p:cNvSpPr>
              <a:spLocks noChangeShapeType="1"/>
            </p:cNvSpPr>
            <p:nvPr/>
          </p:nvSpPr>
          <p:spPr bwMode="auto">
            <a:xfrm>
              <a:off x="2688" y="2256"/>
              <a:ext cx="1296" cy="144"/>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spTree>
    <p:extLst>
      <p:ext uri="{BB962C8B-B14F-4D97-AF65-F5344CB8AC3E}">
        <p14:creationId xmlns:p14="http://schemas.microsoft.com/office/powerpoint/2010/main" val="2102730037"/>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2" name="Group 1026"/>
          <p:cNvGrpSpPr>
            <a:grpSpLocks/>
          </p:cNvGrpSpPr>
          <p:nvPr/>
        </p:nvGrpSpPr>
        <p:grpSpPr bwMode="auto">
          <a:xfrm>
            <a:off x="2571750" y="2343150"/>
            <a:ext cx="4171950" cy="1714500"/>
            <a:chOff x="1200" y="1248"/>
            <a:chExt cx="3504" cy="1440"/>
          </a:xfrm>
        </p:grpSpPr>
        <p:grpSp>
          <p:nvGrpSpPr>
            <p:cNvPr id="92163" name="Group 1027"/>
            <p:cNvGrpSpPr>
              <a:grpSpLocks/>
            </p:cNvGrpSpPr>
            <p:nvPr/>
          </p:nvGrpSpPr>
          <p:grpSpPr bwMode="auto">
            <a:xfrm>
              <a:off x="1200" y="1248"/>
              <a:ext cx="3408" cy="1440"/>
              <a:chOff x="576" y="1248"/>
              <a:chExt cx="3408" cy="1440"/>
            </a:xfrm>
          </p:grpSpPr>
          <p:sp>
            <p:nvSpPr>
              <p:cNvPr id="92175" name="Oval 1028"/>
              <p:cNvSpPr>
                <a:spLocks noChangeArrowheads="1"/>
              </p:cNvSpPr>
              <p:nvPr/>
            </p:nvSpPr>
            <p:spPr bwMode="auto">
              <a:xfrm>
                <a:off x="1392" y="1248"/>
                <a:ext cx="1632" cy="144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176" name="Oval 1029"/>
              <p:cNvSpPr>
                <a:spLocks noChangeArrowheads="1"/>
              </p:cNvSpPr>
              <p:nvPr/>
            </p:nvSpPr>
            <p:spPr bwMode="auto">
              <a:xfrm>
                <a:off x="1632"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177" name="Oval 1030"/>
              <p:cNvSpPr>
                <a:spLocks noChangeArrowheads="1"/>
              </p:cNvSpPr>
              <p:nvPr/>
            </p:nvSpPr>
            <p:spPr bwMode="auto">
              <a:xfrm>
                <a:off x="2208"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178" name="AutoShape 1031"/>
              <p:cNvSpPr>
                <a:spLocks noChangeArrowheads="1"/>
              </p:cNvSpPr>
              <p:nvPr/>
            </p:nvSpPr>
            <p:spPr bwMode="auto">
              <a:xfrm>
                <a:off x="2016" y="2016"/>
                <a:ext cx="336" cy="288"/>
              </a:xfrm>
              <a:prstGeom prst="triangle">
                <a:avLst>
                  <a:gd name="adj" fmla="val 50000"/>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179" name="Line 1032"/>
              <p:cNvSpPr>
                <a:spLocks noChangeShapeType="1"/>
              </p:cNvSpPr>
              <p:nvPr/>
            </p:nvSpPr>
            <p:spPr bwMode="auto">
              <a:xfrm>
                <a:off x="2640"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2180" name="Line 1033"/>
              <p:cNvSpPr>
                <a:spLocks noChangeShapeType="1"/>
              </p:cNvSpPr>
              <p:nvPr/>
            </p:nvSpPr>
            <p:spPr bwMode="auto">
              <a:xfrm>
                <a:off x="576"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2181" name="Line 1034"/>
              <p:cNvSpPr>
                <a:spLocks noChangeShapeType="1"/>
              </p:cNvSpPr>
              <p:nvPr/>
            </p:nvSpPr>
            <p:spPr bwMode="auto">
              <a:xfrm flipV="1">
                <a:off x="2688" y="1824"/>
                <a:ext cx="1200" cy="24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2182" name="Line 1035"/>
              <p:cNvSpPr>
                <a:spLocks noChangeShapeType="1"/>
              </p:cNvSpPr>
              <p:nvPr/>
            </p:nvSpPr>
            <p:spPr bwMode="auto">
              <a:xfrm>
                <a:off x="624" y="1920"/>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2183" name="Line 1036"/>
              <p:cNvSpPr>
                <a:spLocks noChangeShapeType="1"/>
              </p:cNvSpPr>
              <p:nvPr/>
            </p:nvSpPr>
            <p:spPr bwMode="auto">
              <a:xfrm flipV="1">
                <a:off x="576" y="2256"/>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2184" name="Line 1037"/>
              <p:cNvSpPr>
                <a:spLocks noChangeShapeType="1"/>
              </p:cNvSpPr>
              <p:nvPr/>
            </p:nvSpPr>
            <p:spPr bwMode="auto">
              <a:xfrm>
                <a:off x="2688" y="2256"/>
                <a:ext cx="1296" cy="144"/>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grpSp>
          <p:nvGrpSpPr>
            <p:cNvPr id="92164" name="Group 1038"/>
            <p:cNvGrpSpPr>
              <a:grpSpLocks/>
            </p:cNvGrpSpPr>
            <p:nvPr/>
          </p:nvGrpSpPr>
          <p:grpSpPr bwMode="auto">
            <a:xfrm>
              <a:off x="1296" y="1248"/>
              <a:ext cx="3408" cy="1440"/>
              <a:chOff x="576" y="1248"/>
              <a:chExt cx="3408" cy="1440"/>
            </a:xfrm>
          </p:grpSpPr>
          <p:sp>
            <p:nvSpPr>
              <p:cNvPr id="92165" name="Oval 1039"/>
              <p:cNvSpPr>
                <a:spLocks noChangeArrowheads="1"/>
              </p:cNvSpPr>
              <p:nvPr/>
            </p:nvSpPr>
            <p:spPr bwMode="auto">
              <a:xfrm>
                <a:off x="1392" y="1248"/>
                <a:ext cx="1632" cy="144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166" name="Oval 1040"/>
              <p:cNvSpPr>
                <a:spLocks noChangeArrowheads="1"/>
              </p:cNvSpPr>
              <p:nvPr/>
            </p:nvSpPr>
            <p:spPr bwMode="auto">
              <a:xfrm>
                <a:off x="1632"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167" name="Oval 1041"/>
              <p:cNvSpPr>
                <a:spLocks noChangeArrowheads="1"/>
              </p:cNvSpPr>
              <p:nvPr/>
            </p:nvSpPr>
            <p:spPr bwMode="auto">
              <a:xfrm>
                <a:off x="2208"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168" name="AutoShape 1042"/>
              <p:cNvSpPr>
                <a:spLocks noChangeArrowheads="1"/>
              </p:cNvSpPr>
              <p:nvPr/>
            </p:nvSpPr>
            <p:spPr bwMode="auto">
              <a:xfrm>
                <a:off x="2016" y="2016"/>
                <a:ext cx="336" cy="288"/>
              </a:xfrm>
              <a:prstGeom prst="triangle">
                <a:avLst>
                  <a:gd name="adj" fmla="val 50000"/>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2169" name="Line 1043"/>
              <p:cNvSpPr>
                <a:spLocks noChangeShapeType="1"/>
              </p:cNvSpPr>
              <p:nvPr/>
            </p:nvSpPr>
            <p:spPr bwMode="auto">
              <a:xfrm>
                <a:off x="2640"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2170" name="Line 1044"/>
              <p:cNvSpPr>
                <a:spLocks noChangeShapeType="1"/>
              </p:cNvSpPr>
              <p:nvPr/>
            </p:nvSpPr>
            <p:spPr bwMode="auto">
              <a:xfrm>
                <a:off x="576"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2171" name="Line 1045"/>
              <p:cNvSpPr>
                <a:spLocks noChangeShapeType="1"/>
              </p:cNvSpPr>
              <p:nvPr/>
            </p:nvSpPr>
            <p:spPr bwMode="auto">
              <a:xfrm flipV="1">
                <a:off x="2688" y="1824"/>
                <a:ext cx="1200" cy="24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2172" name="Line 1046"/>
              <p:cNvSpPr>
                <a:spLocks noChangeShapeType="1"/>
              </p:cNvSpPr>
              <p:nvPr/>
            </p:nvSpPr>
            <p:spPr bwMode="auto">
              <a:xfrm>
                <a:off x="624" y="1920"/>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2173" name="Line 1047"/>
              <p:cNvSpPr>
                <a:spLocks noChangeShapeType="1"/>
              </p:cNvSpPr>
              <p:nvPr/>
            </p:nvSpPr>
            <p:spPr bwMode="auto">
              <a:xfrm flipV="1">
                <a:off x="576" y="2256"/>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2174" name="Line 1048"/>
              <p:cNvSpPr>
                <a:spLocks noChangeShapeType="1"/>
              </p:cNvSpPr>
              <p:nvPr/>
            </p:nvSpPr>
            <p:spPr bwMode="auto">
              <a:xfrm>
                <a:off x="2688" y="2256"/>
                <a:ext cx="1296" cy="144"/>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grpSp>
    </p:spTree>
    <p:extLst>
      <p:ext uri="{BB962C8B-B14F-4D97-AF65-F5344CB8AC3E}">
        <p14:creationId xmlns:p14="http://schemas.microsoft.com/office/powerpoint/2010/main" val="2043650641"/>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186" name="Group 2050"/>
          <p:cNvGrpSpPr>
            <a:grpSpLocks/>
          </p:cNvGrpSpPr>
          <p:nvPr/>
        </p:nvGrpSpPr>
        <p:grpSpPr bwMode="auto">
          <a:xfrm>
            <a:off x="2571750" y="2343150"/>
            <a:ext cx="4229100" cy="1714500"/>
            <a:chOff x="1200" y="1248"/>
            <a:chExt cx="3552" cy="1440"/>
          </a:xfrm>
        </p:grpSpPr>
        <p:grpSp>
          <p:nvGrpSpPr>
            <p:cNvPr id="93187" name="Group 2051"/>
            <p:cNvGrpSpPr>
              <a:grpSpLocks/>
            </p:cNvGrpSpPr>
            <p:nvPr/>
          </p:nvGrpSpPr>
          <p:grpSpPr bwMode="auto">
            <a:xfrm>
              <a:off x="1200" y="1248"/>
              <a:ext cx="3504" cy="1440"/>
              <a:chOff x="1200" y="1248"/>
              <a:chExt cx="3504" cy="1440"/>
            </a:xfrm>
          </p:grpSpPr>
          <p:grpSp>
            <p:nvGrpSpPr>
              <p:cNvPr id="93199" name="Group 2052"/>
              <p:cNvGrpSpPr>
                <a:grpSpLocks/>
              </p:cNvGrpSpPr>
              <p:nvPr/>
            </p:nvGrpSpPr>
            <p:grpSpPr bwMode="auto">
              <a:xfrm>
                <a:off x="1200" y="1248"/>
                <a:ext cx="3408" cy="1440"/>
                <a:chOff x="576" y="1248"/>
                <a:chExt cx="3408" cy="1440"/>
              </a:xfrm>
            </p:grpSpPr>
            <p:sp>
              <p:nvSpPr>
                <p:cNvPr id="93211" name="Oval 2053"/>
                <p:cNvSpPr>
                  <a:spLocks noChangeArrowheads="1"/>
                </p:cNvSpPr>
                <p:nvPr/>
              </p:nvSpPr>
              <p:spPr bwMode="auto">
                <a:xfrm>
                  <a:off x="1392" y="1248"/>
                  <a:ext cx="1632" cy="144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212" name="Oval 2054"/>
                <p:cNvSpPr>
                  <a:spLocks noChangeArrowheads="1"/>
                </p:cNvSpPr>
                <p:nvPr/>
              </p:nvSpPr>
              <p:spPr bwMode="auto">
                <a:xfrm>
                  <a:off x="1632"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213" name="Oval 2055"/>
                <p:cNvSpPr>
                  <a:spLocks noChangeArrowheads="1"/>
                </p:cNvSpPr>
                <p:nvPr/>
              </p:nvSpPr>
              <p:spPr bwMode="auto">
                <a:xfrm>
                  <a:off x="2208"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214" name="AutoShape 2056"/>
                <p:cNvSpPr>
                  <a:spLocks noChangeArrowheads="1"/>
                </p:cNvSpPr>
                <p:nvPr/>
              </p:nvSpPr>
              <p:spPr bwMode="auto">
                <a:xfrm>
                  <a:off x="2016" y="2016"/>
                  <a:ext cx="336" cy="288"/>
                </a:xfrm>
                <a:prstGeom prst="triangle">
                  <a:avLst>
                    <a:gd name="adj" fmla="val 50000"/>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215" name="Line 2057"/>
                <p:cNvSpPr>
                  <a:spLocks noChangeShapeType="1"/>
                </p:cNvSpPr>
                <p:nvPr/>
              </p:nvSpPr>
              <p:spPr bwMode="auto">
                <a:xfrm>
                  <a:off x="2640"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216" name="Line 2058"/>
                <p:cNvSpPr>
                  <a:spLocks noChangeShapeType="1"/>
                </p:cNvSpPr>
                <p:nvPr/>
              </p:nvSpPr>
              <p:spPr bwMode="auto">
                <a:xfrm>
                  <a:off x="576"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217" name="Line 2059"/>
                <p:cNvSpPr>
                  <a:spLocks noChangeShapeType="1"/>
                </p:cNvSpPr>
                <p:nvPr/>
              </p:nvSpPr>
              <p:spPr bwMode="auto">
                <a:xfrm flipV="1">
                  <a:off x="2688" y="1824"/>
                  <a:ext cx="1200" cy="24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218" name="Line 2060"/>
                <p:cNvSpPr>
                  <a:spLocks noChangeShapeType="1"/>
                </p:cNvSpPr>
                <p:nvPr/>
              </p:nvSpPr>
              <p:spPr bwMode="auto">
                <a:xfrm>
                  <a:off x="624" y="1920"/>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219" name="Line 2061"/>
                <p:cNvSpPr>
                  <a:spLocks noChangeShapeType="1"/>
                </p:cNvSpPr>
                <p:nvPr/>
              </p:nvSpPr>
              <p:spPr bwMode="auto">
                <a:xfrm flipV="1">
                  <a:off x="576" y="2256"/>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220" name="Line 2062"/>
                <p:cNvSpPr>
                  <a:spLocks noChangeShapeType="1"/>
                </p:cNvSpPr>
                <p:nvPr/>
              </p:nvSpPr>
              <p:spPr bwMode="auto">
                <a:xfrm>
                  <a:off x="2688" y="2256"/>
                  <a:ext cx="1296" cy="144"/>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grpSp>
            <p:nvGrpSpPr>
              <p:cNvPr id="93200" name="Group 2063"/>
              <p:cNvGrpSpPr>
                <a:grpSpLocks/>
              </p:cNvGrpSpPr>
              <p:nvPr/>
            </p:nvGrpSpPr>
            <p:grpSpPr bwMode="auto">
              <a:xfrm>
                <a:off x="1296" y="1248"/>
                <a:ext cx="3408" cy="1440"/>
                <a:chOff x="576" y="1248"/>
                <a:chExt cx="3408" cy="1440"/>
              </a:xfrm>
            </p:grpSpPr>
            <p:sp>
              <p:nvSpPr>
                <p:cNvPr id="93201" name="Oval 2064"/>
                <p:cNvSpPr>
                  <a:spLocks noChangeArrowheads="1"/>
                </p:cNvSpPr>
                <p:nvPr/>
              </p:nvSpPr>
              <p:spPr bwMode="auto">
                <a:xfrm>
                  <a:off x="1392" y="1248"/>
                  <a:ext cx="1632" cy="144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202" name="Oval 2065"/>
                <p:cNvSpPr>
                  <a:spLocks noChangeArrowheads="1"/>
                </p:cNvSpPr>
                <p:nvPr/>
              </p:nvSpPr>
              <p:spPr bwMode="auto">
                <a:xfrm>
                  <a:off x="1632"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203" name="Oval 2066"/>
                <p:cNvSpPr>
                  <a:spLocks noChangeArrowheads="1"/>
                </p:cNvSpPr>
                <p:nvPr/>
              </p:nvSpPr>
              <p:spPr bwMode="auto">
                <a:xfrm>
                  <a:off x="2208"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204" name="AutoShape 2067"/>
                <p:cNvSpPr>
                  <a:spLocks noChangeArrowheads="1"/>
                </p:cNvSpPr>
                <p:nvPr/>
              </p:nvSpPr>
              <p:spPr bwMode="auto">
                <a:xfrm>
                  <a:off x="2016" y="2016"/>
                  <a:ext cx="336" cy="288"/>
                </a:xfrm>
                <a:prstGeom prst="triangle">
                  <a:avLst>
                    <a:gd name="adj" fmla="val 50000"/>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205" name="Line 2068"/>
                <p:cNvSpPr>
                  <a:spLocks noChangeShapeType="1"/>
                </p:cNvSpPr>
                <p:nvPr/>
              </p:nvSpPr>
              <p:spPr bwMode="auto">
                <a:xfrm>
                  <a:off x="2640"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206" name="Line 2069"/>
                <p:cNvSpPr>
                  <a:spLocks noChangeShapeType="1"/>
                </p:cNvSpPr>
                <p:nvPr/>
              </p:nvSpPr>
              <p:spPr bwMode="auto">
                <a:xfrm>
                  <a:off x="576"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207" name="Line 2070"/>
                <p:cNvSpPr>
                  <a:spLocks noChangeShapeType="1"/>
                </p:cNvSpPr>
                <p:nvPr/>
              </p:nvSpPr>
              <p:spPr bwMode="auto">
                <a:xfrm flipV="1">
                  <a:off x="2688" y="1824"/>
                  <a:ext cx="1200" cy="24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208" name="Line 2071"/>
                <p:cNvSpPr>
                  <a:spLocks noChangeShapeType="1"/>
                </p:cNvSpPr>
                <p:nvPr/>
              </p:nvSpPr>
              <p:spPr bwMode="auto">
                <a:xfrm>
                  <a:off x="624" y="1920"/>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209" name="Line 2072"/>
                <p:cNvSpPr>
                  <a:spLocks noChangeShapeType="1"/>
                </p:cNvSpPr>
                <p:nvPr/>
              </p:nvSpPr>
              <p:spPr bwMode="auto">
                <a:xfrm flipV="1">
                  <a:off x="576" y="2256"/>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210" name="Line 2073"/>
                <p:cNvSpPr>
                  <a:spLocks noChangeShapeType="1"/>
                </p:cNvSpPr>
                <p:nvPr/>
              </p:nvSpPr>
              <p:spPr bwMode="auto">
                <a:xfrm>
                  <a:off x="2688" y="2256"/>
                  <a:ext cx="1296" cy="144"/>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grpSp>
        <p:grpSp>
          <p:nvGrpSpPr>
            <p:cNvPr id="93188" name="Group 2074"/>
            <p:cNvGrpSpPr>
              <a:grpSpLocks/>
            </p:cNvGrpSpPr>
            <p:nvPr/>
          </p:nvGrpSpPr>
          <p:grpSpPr bwMode="auto">
            <a:xfrm>
              <a:off x="1344" y="1248"/>
              <a:ext cx="3408" cy="1440"/>
              <a:chOff x="576" y="1248"/>
              <a:chExt cx="3408" cy="1440"/>
            </a:xfrm>
          </p:grpSpPr>
          <p:sp>
            <p:nvSpPr>
              <p:cNvPr id="93189" name="Oval 2075"/>
              <p:cNvSpPr>
                <a:spLocks noChangeArrowheads="1"/>
              </p:cNvSpPr>
              <p:nvPr/>
            </p:nvSpPr>
            <p:spPr bwMode="auto">
              <a:xfrm>
                <a:off x="1392" y="1248"/>
                <a:ext cx="1632" cy="144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190" name="Oval 2076"/>
              <p:cNvSpPr>
                <a:spLocks noChangeArrowheads="1"/>
              </p:cNvSpPr>
              <p:nvPr/>
            </p:nvSpPr>
            <p:spPr bwMode="auto">
              <a:xfrm>
                <a:off x="1632"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191" name="Oval 2077"/>
              <p:cNvSpPr>
                <a:spLocks noChangeArrowheads="1"/>
              </p:cNvSpPr>
              <p:nvPr/>
            </p:nvSpPr>
            <p:spPr bwMode="auto">
              <a:xfrm>
                <a:off x="2208"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192" name="AutoShape 2078"/>
              <p:cNvSpPr>
                <a:spLocks noChangeArrowheads="1"/>
              </p:cNvSpPr>
              <p:nvPr/>
            </p:nvSpPr>
            <p:spPr bwMode="auto">
              <a:xfrm>
                <a:off x="2016" y="2016"/>
                <a:ext cx="336" cy="288"/>
              </a:xfrm>
              <a:prstGeom prst="triangle">
                <a:avLst>
                  <a:gd name="adj" fmla="val 50000"/>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3193" name="Line 2079"/>
              <p:cNvSpPr>
                <a:spLocks noChangeShapeType="1"/>
              </p:cNvSpPr>
              <p:nvPr/>
            </p:nvSpPr>
            <p:spPr bwMode="auto">
              <a:xfrm>
                <a:off x="2640"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194" name="Line 2080"/>
              <p:cNvSpPr>
                <a:spLocks noChangeShapeType="1"/>
              </p:cNvSpPr>
              <p:nvPr/>
            </p:nvSpPr>
            <p:spPr bwMode="auto">
              <a:xfrm>
                <a:off x="576"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195" name="Line 2081"/>
              <p:cNvSpPr>
                <a:spLocks noChangeShapeType="1"/>
              </p:cNvSpPr>
              <p:nvPr/>
            </p:nvSpPr>
            <p:spPr bwMode="auto">
              <a:xfrm flipV="1">
                <a:off x="2688" y="1824"/>
                <a:ext cx="1200" cy="24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196" name="Line 2082"/>
              <p:cNvSpPr>
                <a:spLocks noChangeShapeType="1"/>
              </p:cNvSpPr>
              <p:nvPr/>
            </p:nvSpPr>
            <p:spPr bwMode="auto">
              <a:xfrm>
                <a:off x="624" y="1920"/>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197" name="Line 2083"/>
              <p:cNvSpPr>
                <a:spLocks noChangeShapeType="1"/>
              </p:cNvSpPr>
              <p:nvPr/>
            </p:nvSpPr>
            <p:spPr bwMode="auto">
              <a:xfrm flipV="1">
                <a:off x="576" y="2256"/>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3198" name="Line 2084"/>
              <p:cNvSpPr>
                <a:spLocks noChangeShapeType="1"/>
              </p:cNvSpPr>
              <p:nvPr/>
            </p:nvSpPr>
            <p:spPr bwMode="auto">
              <a:xfrm>
                <a:off x="2688" y="2256"/>
                <a:ext cx="1296" cy="144"/>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grpSp>
    </p:spTree>
    <p:extLst>
      <p:ext uri="{BB962C8B-B14F-4D97-AF65-F5344CB8AC3E}">
        <p14:creationId xmlns:p14="http://schemas.microsoft.com/office/powerpoint/2010/main" val="298884277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10" name="Group 2050"/>
          <p:cNvGrpSpPr>
            <a:grpSpLocks/>
          </p:cNvGrpSpPr>
          <p:nvPr/>
        </p:nvGrpSpPr>
        <p:grpSpPr bwMode="auto">
          <a:xfrm>
            <a:off x="2571750" y="2343150"/>
            <a:ext cx="4171950" cy="1771650"/>
            <a:chOff x="1200" y="1248"/>
            <a:chExt cx="3504" cy="1488"/>
          </a:xfrm>
        </p:grpSpPr>
        <p:grpSp>
          <p:nvGrpSpPr>
            <p:cNvPr id="94211" name="Group 2051"/>
            <p:cNvGrpSpPr>
              <a:grpSpLocks/>
            </p:cNvGrpSpPr>
            <p:nvPr/>
          </p:nvGrpSpPr>
          <p:grpSpPr bwMode="auto">
            <a:xfrm>
              <a:off x="1200" y="1248"/>
              <a:ext cx="3504" cy="1440"/>
              <a:chOff x="1200" y="1248"/>
              <a:chExt cx="3504" cy="1440"/>
            </a:xfrm>
          </p:grpSpPr>
          <p:grpSp>
            <p:nvGrpSpPr>
              <p:cNvPr id="94234" name="Group 2052"/>
              <p:cNvGrpSpPr>
                <a:grpSpLocks/>
              </p:cNvGrpSpPr>
              <p:nvPr/>
            </p:nvGrpSpPr>
            <p:grpSpPr bwMode="auto">
              <a:xfrm>
                <a:off x="1200" y="1248"/>
                <a:ext cx="3408" cy="1440"/>
                <a:chOff x="576" y="1248"/>
                <a:chExt cx="3408" cy="1440"/>
              </a:xfrm>
            </p:grpSpPr>
            <p:sp>
              <p:nvSpPr>
                <p:cNvPr id="94246" name="Oval 2053"/>
                <p:cNvSpPr>
                  <a:spLocks noChangeArrowheads="1"/>
                </p:cNvSpPr>
                <p:nvPr/>
              </p:nvSpPr>
              <p:spPr bwMode="auto">
                <a:xfrm>
                  <a:off x="1392" y="1248"/>
                  <a:ext cx="1632" cy="144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47" name="Oval 2054"/>
                <p:cNvSpPr>
                  <a:spLocks noChangeArrowheads="1"/>
                </p:cNvSpPr>
                <p:nvPr/>
              </p:nvSpPr>
              <p:spPr bwMode="auto">
                <a:xfrm>
                  <a:off x="1632"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48" name="Oval 2055"/>
                <p:cNvSpPr>
                  <a:spLocks noChangeArrowheads="1"/>
                </p:cNvSpPr>
                <p:nvPr/>
              </p:nvSpPr>
              <p:spPr bwMode="auto">
                <a:xfrm>
                  <a:off x="2208"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49" name="AutoShape 2056"/>
                <p:cNvSpPr>
                  <a:spLocks noChangeArrowheads="1"/>
                </p:cNvSpPr>
                <p:nvPr/>
              </p:nvSpPr>
              <p:spPr bwMode="auto">
                <a:xfrm>
                  <a:off x="2016" y="2016"/>
                  <a:ext cx="336" cy="288"/>
                </a:xfrm>
                <a:prstGeom prst="triangle">
                  <a:avLst>
                    <a:gd name="adj" fmla="val 50000"/>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50" name="Line 2057"/>
                <p:cNvSpPr>
                  <a:spLocks noChangeShapeType="1"/>
                </p:cNvSpPr>
                <p:nvPr/>
              </p:nvSpPr>
              <p:spPr bwMode="auto">
                <a:xfrm>
                  <a:off x="2640"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51" name="Line 2058"/>
                <p:cNvSpPr>
                  <a:spLocks noChangeShapeType="1"/>
                </p:cNvSpPr>
                <p:nvPr/>
              </p:nvSpPr>
              <p:spPr bwMode="auto">
                <a:xfrm>
                  <a:off x="576"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52" name="Line 2059"/>
                <p:cNvSpPr>
                  <a:spLocks noChangeShapeType="1"/>
                </p:cNvSpPr>
                <p:nvPr/>
              </p:nvSpPr>
              <p:spPr bwMode="auto">
                <a:xfrm flipV="1">
                  <a:off x="2688" y="1824"/>
                  <a:ext cx="1200" cy="24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53" name="Line 2060"/>
                <p:cNvSpPr>
                  <a:spLocks noChangeShapeType="1"/>
                </p:cNvSpPr>
                <p:nvPr/>
              </p:nvSpPr>
              <p:spPr bwMode="auto">
                <a:xfrm>
                  <a:off x="624" y="1920"/>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54" name="Line 2061"/>
                <p:cNvSpPr>
                  <a:spLocks noChangeShapeType="1"/>
                </p:cNvSpPr>
                <p:nvPr/>
              </p:nvSpPr>
              <p:spPr bwMode="auto">
                <a:xfrm flipV="1">
                  <a:off x="576" y="2256"/>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55" name="Line 2062"/>
                <p:cNvSpPr>
                  <a:spLocks noChangeShapeType="1"/>
                </p:cNvSpPr>
                <p:nvPr/>
              </p:nvSpPr>
              <p:spPr bwMode="auto">
                <a:xfrm>
                  <a:off x="2688" y="2256"/>
                  <a:ext cx="1296" cy="144"/>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grpSp>
            <p:nvGrpSpPr>
              <p:cNvPr id="94235" name="Group 2063"/>
              <p:cNvGrpSpPr>
                <a:grpSpLocks/>
              </p:cNvGrpSpPr>
              <p:nvPr/>
            </p:nvGrpSpPr>
            <p:grpSpPr bwMode="auto">
              <a:xfrm>
                <a:off x="1296" y="1248"/>
                <a:ext cx="3408" cy="1440"/>
                <a:chOff x="576" y="1248"/>
                <a:chExt cx="3408" cy="1440"/>
              </a:xfrm>
            </p:grpSpPr>
            <p:sp>
              <p:nvSpPr>
                <p:cNvPr id="94236" name="Oval 2064"/>
                <p:cNvSpPr>
                  <a:spLocks noChangeArrowheads="1"/>
                </p:cNvSpPr>
                <p:nvPr/>
              </p:nvSpPr>
              <p:spPr bwMode="auto">
                <a:xfrm>
                  <a:off x="1392" y="1248"/>
                  <a:ext cx="1632" cy="144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37" name="Oval 2065"/>
                <p:cNvSpPr>
                  <a:spLocks noChangeArrowheads="1"/>
                </p:cNvSpPr>
                <p:nvPr/>
              </p:nvSpPr>
              <p:spPr bwMode="auto">
                <a:xfrm>
                  <a:off x="1632"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38" name="Oval 2066"/>
                <p:cNvSpPr>
                  <a:spLocks noChangeArrowheads="1"/>
                </p:cNvSpPr>
                <p:nvPr/>
              </p:nvSpPr>
              <p:spPr bwMode="auto">
                <a:xfrm>
                  <a:off x="2208"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39" name="AutoShape 2067"/>
                <p:cNvSpPr>
                  <a:spLocks noChangeArrowheads="1"/>
                </p:cNvSpPr>
                <p:nvPr/>
              </p:nvSpPr>
              <p:spPr bwMode="auto">
                <a:xfrm>
                  <a:off x="2016" y="2016"/>
                  <a:ext cx="336" cy="288"/>
                </a:xfrm>
                <a:prstGeom prst="triangle">
                  <a:avLst>
                    <a:gd name="adj" fmla="val 50000"/>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40" name="Line 2068"/>
                <p:cNvSpPr>
                  <a:spLocks noChangeShapeType="1"/>
                </p:cNvSpPr>
                <p:nvPr/>
              </p:nvSpPr>
              <p:spPr bwMode="auto">
                <a:xfrm>
                  <a:off x="2640"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41" name="Line 2069"/>
                <p:cNvSpPr>
                  <a:spLocks noChangeShapeType="1"/>
                </p:cNvSpPr>
                <p:nvPr/>
              </p:nvSpPr>
              <p:spPr bwMode="auto">
                <a:xfrm>
                  <a:off x="576"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42" name="Line 2070"/>
                <p:cNvSpPr>
                  <a:spLocks noChangeShapeType="1"/>
                </p:cNvSpPr>
                <p:nvPr/>
              </p:nvSpPr>
              <p:spPr bwMode="auto">
                <a:xfrm flipV="1">
                  <a:off x="2688" y="1824"/>
                  <a:ext cx="1200" cy="24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43" name="Line 2071"/>
                <p:cNvSpPr>
                  <a:spLocks noChangeShapeType="1"/>
                </p:cNvSpPr>
                <p:nvPr/>
              </p:nvSpPr>
              <p:spPr bwMode="auto">
                <a:xfrm>
                  <a:off x="624" y="1920"/>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44" name="Line 2072"/>
                <p:cNvSpPr>
                  <a:spLocks noChangeShapeType="1"/>
                </p:cNvSpPr>
                <p:nvPr/>
              </p:nvSpPr>
              <p:spPr bwMode="auto">
                <a:xfrm flipV="1">
                  <a:off x="576" y="2256"/>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45" name="Line 2073"/>
                <p:cNvSpPr>
                  <a:spLocks noChangeShapeType="1"/>
                </p:cNvSpPr>
                <p:nvPr/>
              </p:nvSpPr>
              <p:spPr bwMode="auto">
                <a:xfrm>
                  <a:off x="2688" y="2256"/>
                  <a:ext cx="1296" cy="144"/>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grpSp>
        <p:grpSp>
          <p:nvGrpSpPr>
            <p:cNvPr id="94212" name="Group 2074"/>
            <p:cNvGrpSpPr>
              <a:grpSpLocks/>
            </p:cNvGrpSpPr>
            <p:nvPr/>
          </p:nvGrpSpPr>
          <p:grpSpPr bwMode="auto">
            <a:xfrm>
              <a:off x="1248" y="1296"/>
              <a:ext cx="3408" cy="1440"/>
              <a:chOff x="576" y="1248"/>
              <a:chExt cx="3408" cy="1440"/>
            </a:xfrm>
          </p:grpSpPr>
          <p:sp>
            <p:nvSpPr>
              <p:cNvPr id="94224" name="Oval 2075"/>
              <p:cNvSpPr>
                <a:spLocks noChangeArrowheads="1"/>
              </p:cNvSpPr>
              <p:nvPr/>
            </p:nvSpPr>
            <p:spPr bwMode="auto">
              <a:xfrm>
                <a:off x="1392" y="1248"/>
                <a:ext cx="1632" cy="144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25" name="Oval 2076"/>
              <p:cNvSpPr>
                <a:spLocks noChangeArrowheads="1"/>
              </p:cNvSpPr>
              <p:nvPr/>
            </p:nvSpPr>
            <p:spPr bwMode="auto">
              <a:xfrm>
                <a:off x="1632"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26" name="Oval 2077"/>
              <p:cNvSpPr>
                <a:spLocks noChangeArrowheads="1"/>
              </p:cNvSpPr>
              <p:nvPr/>
            </p:nvSpPr>
            <p:spPr bwMode="auto">
              <a:xfrm>
                <a:off x="2208"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27" name="AutoShape 2078"/>
              <p:cNvSpPr>
                <a:spLocks noChangeArrowheads="1"/>
              </p:cNvSpPr>
              <p:nvPr/>
            </p:nvSpPr>
            <p:spPr bwMode="auto">
              <a:xfrm>
                <a:off x="2016" y="2016"/>
                <a:ext cx="336" cy="288"/>
              </a:xfrm>
              <a:prstGeom prst="triangle">
                <a:avLst>
                  <a:gd name="adj" fmla="val 50000"/>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28" name="Line 2079"/>
              <p:cNvSpPr>
                <a:spLocks noChangeShapeType="1"/>
              </p:cNvSpPr>
              <p:nvPr/>
            </p:nvSpPr>
            <p:spPr bwMode="auto">
              <a:xfrm>
                <a:off x="2640"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29" name="Line 2080"/>
              <p:cNvSpPr>
                <a:spLocks noChangeShapeType="1"/>
              </p:cNvSpPr>
              <p:nvPr/>
            </p:nvSpPr>
            <p:spPr bwMode="auto">
              <a:xfrm>
                <a:off x="576"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30" name="Line 2081"/>
              <p:cNvSpPr>
                <a:spLocks noChangeShapeType="1"/>
              </p:cNvSpPr>
              <p:nvPr/>
            </p:nvSpPr>
            <p:spPr bwMode="auto">
              <a:xfrm flipV="1">
                <a:off x="2688" y="1824"/>
                <a:ext cx="1200" cy="24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31" name="Line 2082"/>
              <p:cNvSpPr>
                <a:spLocks noChangeShapeType="1"/>
              </p:cNvSpPr>
              <p:nvPr/>
            </p:nvSpPr>
            <p:spPr bwMode="auto">
              <a:xfrm>
                <a:off x="624" y="1920"/>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32" name="Line 2083"/>
              <p:cNvSpPr>
                <a:spLocks noChangeShapeType="1"/>
              </p:cNvSpPr>
              <p:nvPr/>
            </p:nvSpPr>
            <p:spPr bwMode="auto">
              <a:xfrm flipV="1">
                <a:off x="576" y="2256"/>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33" name="Line 2084"/>
              <p:cNvSpPr>
                <a:spLocks noChangeShapeType="1"/>
              </p:cNvSpPr>
              <p:nvPr/>
            </p:nvSpPr>
            <p:spPr bwMode="auto">
              <a:xfrm>
                <a:off x="2688" y="2256"/>
                <a:ext cx="1296" cy="144"/>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grpSp>
          <p:nvGrpSpPr>
            <p:cNvPr id="94213" name="Group 2085"/>
            <p:cNvGrpSpPr>
              <a:grpSpLocks/>
            </p:cNvGrpSpPr>
            <p:nvPr/>
          </p:nvGrpSpPr>
          <p:grpSpPr bwMode="auto">
            <a:xfrm>
              <a:off x="1200" y="1248"/>
              <a:ext cx="3408" cy="1440"/>
              <a:chOff x="576" y="1248"/>
              <a:chExt cx="3408" cy="1440"/>
            </a:xfrm>
          </p:grpSpPr>
          <p:sp>
            <p:nvSpPr>
              <p:cNvPr id="94214" name="Oval 2086"/>
              <p:cNvSpPr>
                <a:spLocks noChangeArrowheads="1"/>
              </p:cNvSpPr>
              <p:nvPr/>
            </p:nvSpPr>
            <p:spPr bwMode="auto">
              <a:xfrm>
                <a:off x="1392" y="1248"/>
                <a:ext cx="1632" cy="1440"/>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15" name="Oval 2087"/>
              <p:cNvSpPr>
                <a:spLocks noChangeArrowheads="1"/>
              </p:cNvSpPr>
              <p:nvPr/>
            </p:nvSpPr>
            <p:spPr bwMode="auto">
              <a:xfrm>
                <a:off x="1632"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16" name="Oval 2088"/>
              <p:cNvSpPr>
                <a:spLocks noChangeArrowheads="1"/>
              </p:cNvSpPr>
              <p:nvPr/>
            </p:nvSpPr>
            <p:spPr bwMode="auto">
              <a:xfrm>
                <a:off x="2208" y="1632"/>
                <a:ext cx="528" cy="384"/>
              </a:xfrm>
              <a:prstGeom prst="ellipse">
                <a:avLst/>
              </a:prstGeom>
              <a:noFill/>
              <a:ln w="12700" cap="sq">
                <a:solidFill>
                  <a:schemeClr val="tx1"/>
                </a:solidFill>
                <a:round/>
                <a:headEnd type="none" w="sm" len="sm"/>
                <a:tailEnd type="none" w="sm" len="sm"/>
              </a:ln>
              <a:effectLst/>
              <a:extLst>
                <a:ext uri="{909E8E84-426E-40DD-AFC4-6F175D3DCCD1}">
                  <a14:hiddenFill xmlns:a14="http://schemas.microsoft.com/office/drawing/2010/main">
                    <a:solidFill>
                      <a:srgbClr val="FF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17" name="AutoShape 2089"/>
              <p:cNvSpPr>
                <a:spLocks noChangeArrowheads="1"/>
              </p:cNvSpPr>
              <p:nvPr/>
            </p:nvSpPr>
            <p:spPr bwMode="auto">
              <a:xfrm>
                <a:off x="2016" y="2016"/>
                <a:ext cx="336" cy="288"/>
              </a:xfrm>
              <a:prstGeom prst="triangle">
                <a:avLst>
                  <a:gd name="adj" fmla="val 50000"/>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4218" name="Line 2090"/>
              <p:cNvSpPr>
                <a:spLocks noChangeShapeType="1"/>
              </p:cNvSpPr>
              <p:nvPr/>
            </p:nvSpPr>
            <p:spPr bwMode="auto">
              <a:xfrm>
                <a:off x="2640"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19" name="Line 2091"/>
              <p:cNvSpPr>
                <a:spLocks noChangeShapeType="1"/>
              </p:cNvSpPr>
              <p:nvPr/>
            </p:nvSpPr>
            <p:spPr bwMode="auto">
              <a:xfrm>
                <a:off x="576" y="2160"/>
                <a:ext cx="1296"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20" name="Line 2092"/>
              <p:cNvSpPr>
                <a:spLocks noChangeShapeType="1"/>
              </p:cNvSpPr>
              <p:nvPr/>
            </p:nvSpPr>
            <p:spPr bwMode="auto">
              <a:xfrm flipV="1">
                <a:off x="2688" y="1824"/>
                <a:ext cx="1200" cy="24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21" name="Line 2093"/>
              <p:cNvSpPr>
                <a:spLocks noChangeShapeType="1"/>
              </p:cNvSpPr>
              <p:nvPr/>
            </p:nvSpPr>
            <p:spPr bwMode="auto">
              <a:xfrm>
                <a:off x="624" y="1920"/>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22" name="Line 2094"/>
              <p:cNvSpPr>
                <a:spLocks noChangeShapeType="1"/>
              </p:cNvSpPr>
              <p:nvPr/>
            </p:nvSpPr>
            <p:spPr bwMode="auto">
              <a:xfrm flipV="1">
                <a:off x="576" y="2256"/>
                <a:ext cx="1296" cy="192"/>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94223" name="Line 2095"/>
              <p:cNvSpPr>
                <a:spLocks noChangeShapeType="1"/>
              </p:cNvSpPr>
              <p:nvPr/>
            </p:nvSpPr>
            <p:spPr bwMode="auto">
              <a:xfrm>
                <a:off x="2688" y="2256"/>
                <a:ext cx="1296" cy="144"/>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grpSp>
    </p:spTree>
    <p:extLst>
      <p:ext uri="{BB962C8B-B14F-4D97-AF65-F5344CB8AC3E}">
        <p14:creationId xmlns:p14="http://schemas.microsoft.com/office/powerpoint/2010/main" val="1077079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228600" y="304800"/>
            <a:ext cx="8686800"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Se muestra la investigación desarrollada en las áreas de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la Evolución,  los Sistemas Evolutivos,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los Sistemas Afectivos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 los Sistemas Conscientes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_tradnl"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Finalmente</a:t>
            </a: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ES_tradnl"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se muestra las bases de construcción de un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2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seac</a:t>
            </a:r>
            <a:r>
              <a:rPr kumimoji="0" lang="es-ES_tradnl"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0.0,  ““sistema consciente””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que surge de la afectividad y siempre está  evolucionando.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Un </a:t>
            </a:r>
            <a:r>
              <a:rPr kumimoji="0" lang="es-ES" altLang="es-MX" sz="2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seac</a:t>
            </a:r>
            <a:r>
              <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es un sistema (organismo, ser, bicho, ente, etc.) evolutivo-afectivo-consciente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2"/>
              </a:rPr>
              <a:t>http://www.fgalindosoria.com/eac/</a:t>
            </a:r>
            <a:endParaRPr kumimoji="0" lang="es-ES" altLang="es-MX" sz="2800" b="0"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91957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title" idx="4294967295"/>
          </p:nvPr>
        </p:nvSpPr>
        <p:spPr>
          <a:xfrm>
            <a:off x="397239" y="239843"/>
            <a:ext cx="8382000" cy="6044783"/>
          </a:xfrm>
        </p:spPr>
        <p:txBody>
          <a:bodyPr/>
          <a:lstStyle/>
          <a:p>
            <a:r>
              <a:rPr lang="es-MX" altLang="es-MX" sz="3200" b="1">
                <a:cs typeface="Times New Roman" panose="02020603050405020304" pitchFamily="18" charset="0"/>
              </a:rPr>
              <a:t>Vida artificial</a:t>
            </a:r>
            <a:br>
              <a:rPr lang="es-ES" altLang="es-MX" sz="3200" b="1">
                <a:cs typeface="Times New Roman" panose="02020603050405020304" pitchFamily="18" charset="0"/>
              </a:rPr>
            </a:br>
            <a:br>
              <a:rPr lang="es-ES" altLang="es-MX" sz="2400" b="1">
                <a:cs typeface="Times New Roman" panose="02020603050405020304" pitchFamily="18" charset="0"/>
              </a:rPr>
            </a:br>
            <a:r>
              <a:rPr lang="es-MX" altLang="es-MX" sz="3200" b="1">
                <a:cs typeface="Times New Roman" panose="02020603050405020304" pitchFamily="18" charset="0"/>
              </a:rPr>
              <a:t>Neurolingüística</a:t>
            </a:r>
            <a:br>
              <a:rPr lang="es-MX" altLang="es-MX" sz="2400" b="1">
                <a:cs typeface="Times New Roman" panose="02020603050405020304" pitchFamily="18" charset="0"/>
              </a:rPr>
            </a:br>
            <a:r>
              <a:rPr lang="es-ES" altLang="es-MX" sz="2400" b="1">
                <a:cs typeface="Times New Roman" panose="02020603050405020304" pitchFamily="18" charset="0"/>
              </a:rPr>
              <a:t> </a:t>
            </a:r>
            <a:br>
              <a:rPr lang="es-ES" altLang="es-MX" sz="2400" b="1">
                <a:cs typeface="Times New Roman" panose="02020603050405020304" pitchFamily="18" charset="0"/>
              </a:rPr>
            </a:br>
            <a:r>
              <a:rPr lang="es-ES" altLang="es-MX" sz="3200" b="1">
                <a:cs typeface="Times New Roman" panose="02020603050405020304" pitchFamily="18" charset="0"/>
                <a:hlinkClick r:id="rId2"/>
              </a:rPr>
              <a:t>Ubicuidad</a:t>
            </a:r>
            <a:r>
              <a:rPr lang="es-ES" altLang="es-MX" sz="2400" b="1">
                <a:cs typeface="Times New Roman" panose="02020603050405020304" pitchFamily="18" charset="0"/>
                <a:hlinkClick r:id="rId2"/>
              </a:rPr>
              <a:t> </a:t>
            </a:r>
            <a:br>
              <a:rPr lang="es-ES" altLang="es-MX" sz="2400" b="1">
                <a:cs typeface="Times New Roman" panose="02020603050405020304" pitchFamily="18" charset="0"/>
              </a:rPr>
            </a:br>
            <a:r>
              <a:rPr lang="es-ES" altLang="es-MX" sz="1200" b="1">
                <a:cs typeface="Times New Roman" panose="02020603050405020304" pitchFamily="18" charset="0"/>
                <a:hlinkClick r:id="rId2"/>
              </a:rPr>
              <a:t>http://www.fgalindosoria.com/icu/</a:t>
            </a:r>
            <a:br>
              <a:rPr lang="es-MX" altLang="es-MX" sz="1200" b="1">
                <a:cs typeface="Times New Roman" panose="02020603050405020304" pitchFamily="18" charset="0"/>
              </a:rPr>
            </a:br>
            <a:r>
              <a:rPr lang="es-ES" altLang="es-MX" sz="2400" b="1">
                <a:cs typeface="Times New Roman" panose="02020603050405020304" pitchFamily="18" charset="0"/>
              </a:rPr>
              <a:t> </a:t>
            </a:r>
            <a:br>
              <a:rPr lang="es-ES" altLang="es-MX" sz="2400" b="1">
                <a:cs typeface="Times New Roman" panose="02020603050405020304" pitchFamily="18" charset="0"/>
              </a:rPr>
            </a:br>
            <a:r>
              <a:rPr lang="es-ES" altLang="es-MX" sz="3200" b="1">
                <a:cs typeface="Times New Roman" panose="02020603050405020304" pitchFamily="18" charset="0"/>
              </a:rPr>
              <a:t>Integración de </a:t>
            </a:r>
            <a:r>
              <a:rPr lang="es-ES" altLang="es-MX" sz="3200" b="1" err="1">
                <a:cs typeface="Times New Roman" panose="02020603050405020304" pitchFamily="18" charset="0"/>
              </a:rPr>
              <a:t>IA</a:t>
            </a:r>
            <a:r>
              <a:rPr lang="es-ES" altLang="es-MX" sz="3200" b="1">
                <a:cs typeface="Times New Roman" panose="02020603050405020304" pitchFamily="18" charset="0"/>
              </a:rPr>
              <a:t>, interactividad, robótica, ubicuidad</a:t>
            </a:r>
            <a:br>
              <a:rPr lang="es-ES" altLang="es-MX" sz="3200" b="1">
                <a:cs typeface="Times New Roman" panose="02020603050405020304" pitchFamily="18" charset="0"/>
              </a:rPr>
            </a:br>
            <a:r>
              <a:rPr lang="es-ES" altLang="es-MX" sz="2400" b="1">
                <a:cs typeface="Times New Roman" panose="02020603050405020304" pitchFamily="18" charset="0"/>
              </a:rPr>
              <a:t> </a:t>
            </a:r>
            <a:br>
              <a:rPr lang="es-ES" altLang="es-MX" sz="2400" b="1">
                <a:cs typeface="Times New Roman" panose="02020603050405020304" pitchFamily="18" charset="0"/>
              </a:rPr>
            </a:br>
            <a:r>
              <a:rPr lang="es-ES" altLang="es-MX" sz="3200" b="1">
                <a:cs typeface="Times New Roman" panose="02020603050405020304" pitchFamily="18" charset="0"/>
              </a:rPr>
              <a:t>5.- Generación (Tejidos de sistema)</a:t>
            </a:r>
            <a:br>
              <a:rPr lang="es-ES" altLang="es-MX" sz="3200" b="1">
                <a:cs typeface="Times New Roman" panose="02020603050405020304" pitchFamily="18" charset="0"/>
              </a:rPr>
            </a:br>
            <a:r>
              <a:rPr lang="es-ES" altLang="es-MX" sz="2400" b="1">
                <a:cs typeface="Times New Roman" panose="02020603050405020304" pitchFamily="18" charset="0"/>
              </a:rPr>
              <a:t> </a:t>
            </a:r>
            <a:br>
              <a:rPr lang="es-ES" altLang="es-MX" sz="2400" b="1">
                <a:cs typeface="Times New Roman" panose="02020603050405020304" pitchFamily="18" charset="0"/>
              </a:rPr>
            </a:br>
            <a:r>
              <a:rPr lang="es-ES" altLang="es-MX" sz="3200" b="1">
                <a:cs typeface="Times New Roman" panose="02020603050405020304" pitchFamily="18" charset="0"/>
                <a:hlinkClick r:id="rId3"/>
              </a:rPr>
              <a:t>Lingüística Matemática</a:t>
            </a:r>
            <a:br>
              <a:rPr lang="es-MX" altLang="es-MX" sz="3200" b="1">
                <a:cs typeface="Times New Roman" panose="02020603050405020304" pitchFamily="18" charset="0"/>
              </a:rPr>
            </a:br>
            <a:r>
              <a:rPr lang="es-ES" altLang="es-MX" sz="1200" b="1">
                <a:cs typeface="Times New Roman" panose="02020603050405020304" pitchFamily="18" charset="0"/>
                <a:hlinkClick r:id="rId4"/>
              </a:rPr>
              <a:t>http://www.fgalindosoria.com/linguisticamatematica/</a:t>
            </a:r>
            <a:br>
              <a:rPr lang="es-ES" altLang="es-MX" sz="1200" b="1">
                <a:cs typeface="Times New Roman" panose="02020603050405020304" pitchFamily="18" charset="0"/>
              </a:rPr>
            </a:br>
            <a:endParaRPr lang="es-ES" altLang="es-MX" sz="1200" b="1">
              <a:cs typeface="Times New Roman" panose="02020603050405020304" pitchFamily="18" charset="0"/>
            </a:endParaRPr>
          </a:p>
        </p:txBody>
      </p:sp>
    </p:spTree>
    <p:extLst>
      <p:ext uri="{BB962C8B-B14F-4D97-AF65-F5344CB8AC3E}">
        <p14:creationId xmlns:p14="http://schemas.microsoft.com/office/powerpoint/2010/main" val="386499791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2123768" y="1679524"/>
            <a:ext cx="6229350" cy="1543050"/>
          </a:xfrm>
        </p:spPr>
        <p:txBody>
          <a:bodyPr/>
          <a:lstStyle/>
          <a:p>
            <a:pPr eaLnBrk="1" hangingPunct="1"/>
            <a:r>
              <a:rPr lang="es-ES" altLang="es-MX" sz="2100"/>
              <a:t>a1   a2   a3   a4   a5   a6    a7   a8   a9     h     </a:t>
            </a:r>
            <a:br>
              <a:rPr lang="es-ES" altLang="es-MX" sz="2100"/>
            </a:br>
            <a:r>
              <a:rPr lang="es-ES" altLang="es-MX" sz="2100"/>
              <a:t>5     1     4     0     0     5     0     4     1     20      gato</a:t>
            </a:r>
            <a:br>
              <a:rPr lang="es-ES" altLang="es-MX" sz="2100"/>
            </a:br>
            <a:r>
              <a:rPr lang="es-ES" altLang="es-MX" sz="2100"/>
              <a:t>0     3     0     3     0     2     3     2     1     14      perro</a:t>
            </a:r>
            <a:br>
              <a:rPr lang="es-ES" altLang="es-MX" sz="2100"/>
            </a:br>
            <a:r>
              <a:rPr lang="es-ES" altLang="es-MX" sz="2100"/>
              <a:t>1     1     0     0     1     0     0     1     1     5      </a:t>
            </a:r>
            <a:r>
              <a:rPr lang="es-MX" altLang="es-MX" sz="2100"/>
              <a:t>  </a:t>
            </a:r>
            <a:r>
              <a:rPr lang="es-ES" altLang="es-MX" sz="2100"/>
              <a:t>ratón</a:t>
            </a:r>
          </a:p>
        </p:txBody>
      </p:sp>
      <p:sp>
        <p:nvSpPr>
          <p:cNvPr id="95235" name="Rectangle 3"/>
          <p:cNvSpPr>
            <a:spLocks noChangeArrowheads="1"/>
          </p:cNvSpPr>
          <p:nvPr/>
        </p:nvSpPr>
        <p:spPr bwMode="auto">
          <a:xfrm>
            <a:off x="1314450" y="1028700"/>
            <a:ext cx="65151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Por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otro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lado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si</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se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tienen</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varios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gatos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perros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ratones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matriz</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seria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la forma:</a:t>
            </a:r>
          </a:p>
        </p:txBody>
      </p:sp>
      <p:sp>
        <p:nvSpPr>
          <p:cNvPr id="95236" name="Rectangle 4"/>
          <p:cNvSpPr>
            <a:spLocks noChangeArrowheads="1"/>
          </p:cNvSpPr>
          <p:nvPr/>
        </p:nvSpPr>
        <p:spPr bwMode="auto">
          <a:xfrm>
            <a:off x="1314450" y="3406877"/>
            <a:ext cx="65151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defRPr/>
            </a:pP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cada</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renglón</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representa</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un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tipo</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objeto</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a:t>
            </a:r>
            <a:r>
              <a:rPr kumimoji="0" lang="en-US" altLang="es-MX" sz="21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h</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un valor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donde</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se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acumula</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número</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puntos</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vector </a:t>
            </a:r>
          </a:p>
          <a:p>
            <a:pPr marL="0" marR="0" lvl="0" indent="0" algn="just" defTabSz="457200" rtl="0" eaLnBrk="1" fontAlgn="base" latinLnBrk="0" hangingPunct="1">
              <a:lnSpc>
                <a:spcPct val="100000"/>
              </a:lnSpc>
              <a:spcBef>
                <a:spcPct val="0"/>
              </a:spcBef>
              <a:spcAft>
                <a:spcPct val="0"/>
              </a:spcAft>
              <a:buClrTx/>
              <a:buSzTx/>
              <a:buFontTx/>
              <a:buNone/>
              <a:tabLst/>
              <a:defRPr/>
            </a:pPr>
            <a:endPar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457200" rtl="0" eaLnBrk="1" fontAlgn="base" latinLnBrk="0" hangingPunct="1">
              <a:lnSpc>
                <a:spcPct val="100000"/>
              </a:lnSpc>
              <a:spcBef>
                <a:spcPct val="0"/>
              </a:spcBef>
              <a:spcAft>
                <a:spcPct val="0"/>
              </a:spcAft>
              <a:buClrTx/>
              <a:buSzTx/>
              <a:buFontTx/>
              <a:buNone/>
              <a:tabLst/>
              <a:defRPr/>
            </a:pP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este</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caso</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se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puso</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h</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como</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la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suma</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los</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valores</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del vector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por</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facilidad</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del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ejemplo</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sin embargo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existen</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otros</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métodos</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para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asignar</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1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este</a:t>
            </a:r>
            <a:r>
              <a:rPr kumimoji="0" lang="en-US" altLang="es-MX"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valor).</a:t>
            </a:r>
          </a:p>
        </p:txBody>
      </p:sp>
    </p:spTree>
    <p:extLst>
      <p:ext uri="{BB962C8B-B14F-4D97-AF65-F5344CB8AC3E}">
        <p14:creationId xmlns:p14="http://schemas.microsoft.com/office/powerpoint/2010/main" val="100876006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a:xfrm>
            <a:off x="141288" y="204788"/>
            <a:ext cx="9002712" cy="5243512"/>
          </a:xfrm>
        </p:spPr>
        <p:txBody>
          <a:bodyPr>
            <a:normAutofit fontScale="90000"/>
          </a:bodyPr>
          <a:lstStyle/>
          <a:p>
            <a:pPr eaLnBrk="1" hangingPunct="1"/>
            <a:r>
              <a:rPr lang="es-ES" altLang="es-MX"/>
              <a:t>Si se desea reconocer un nuevo objeto, </a:t>
            </a:r>
            <a:br>
              <a:rPr lang="es-MX" altLang="es-MX"/>
            </a:br>
            <a:r>
              <a:rPr lang="es-ES" altLang="es-MX"/>
              <a:t>se representa también como un vector, </a:t>
            </a:r>
            <a:br>
              <a:rPr lang="es-MX" altLang="es-MX"/>
            </a:br>
            <a:r>
              <a:rPr lang="es-ES" altLang="es-MX"/>
              <a:t>se multiplica por la matriz, </a:t>
            </a:r>
            <a:br>
              <a:rPr lang="es-MX" altLang="es-MX"/>
            </a:br>
            <a:r>
              <a:rPr lang="es-ES" altLang="es-MX"/>
              <a:t>se ve en que renglón se obtuvo el máximo valor</a:t>
            </a:r>
            <a:br>
              <a:rPr lang="es-MX" altLang="es-MX"/>
            </a:br>
            <a:r>
              <a:rPr lang="es-ES" altLang="es-MX"/>
              <a:t>y se le asocia a ese renglón el objeto.</a:t>
            </a:r>
            <a:br>
              <a:rPr lang="es-MX" altLang="es-MX"/>
            </a:br>
            <a:br>
              <a:rPr lang="es-MX" altLang="es-MX" sz="1050"/>
            </a:br>
            <a:r>
              <a:rPr lang="es-ES" altLang="es-MX"/>
              <a:t>Por ejemplo si tomamos la matriz anterior y </a:t>
            </a:r>
            <a:br>
              <a:rPr lang="es-MX" altLang="es-MX"/>
            </a:br>
            <a:r>
              <a:rPr lang="es-ES" altLang="es-MX"/>
              <a:t>llega el objeto 1 0 1 0 0 1 0 1 0, </a:t>
            </a:r>
            <a:br>
              <a:rPr lang="es-MX" altLang="es-MX"/>
            </a:br>
            <a:r>
              <a:rPr lang="es-ES" altLang="es-MX"/>
              <a:t>se multiplica por la matriz y les restamos el valor de </a:t>
            </a:r>
            <a:r>
              <a:rPr lang="es-ES" altLang="es-MX" i="1"/>
              <a:t>h</a:t>
            </a:r>
            <a:r>
              <a:rPr lang="es-ES" altLang="es-MX"/>
              <a:t> quedando: </a:t>
            </a:r>
            <a:br>
              <a:rPr lang="es-MX" altLang="es-MX"/>
            </a:br>
            <a:r>
              <a:rPr lang="es-ES" altLang="es-MX"/>
              <a:t>-2 para el gato, -10 para el perro y -3 para el ratón.</a:t>
            </a:r>
            <a:br>
              <a:rPr lang="es-MX" altLang="es-MX"/>
            </a:br>
            <a:br>
              <a:rPr lang="es-MX" altLang="es-MX" sz="1050"/>
            </a:br>
            <a:r>
              <a:rPr lang="es-ES" altLang="es-MX"/>
              <a:t>De donde se propone que el objeto reconocido es un gato.</a:t>
            </a:r>
          </a:p>
        </p:txBody>
      </p:sp>
    </p:spTree>
    <p:extLst>
      <p:ext uri="{BB962C8B-B14F-4D97-AF65-F5344CB8AC3E}">
        <p14:creationId xmlns:p14="http://schemas.microsoft.com/office/powerpoint/2010/main" val="3065968989"/>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idx="4294967295"/>
          </p:nvPr>
        </p:nvSpPr>
        <p:spPr>
          <a:xfrm>
            <a:off x="1166813" y="2174875"/>
            <a:ext cx="7977187" cy="1843088"/>
          </a:xfrm>
        </p:spPr>
        <p:txBody>
          <a:bodyPr>
            <a:normAutofit fontScale="90000"/>
          </a:bodyPr>
          <a:lstStyle/>
          <a:p>
            <a:pPr eaLnBrk="1" hangingPunct="1"/>
            <a:r>
              <a:rPr lang="es-ES" altLang="es-MX"/>
              <a:t>a1   a2   a3   a4   a5   a6    a7   a8   a9 </a:t>
            </a:r>
            <a:r>
              <a:rPr lang="es-MX" altLang="es-MX"/>
              <a:t>  </a:t>
            </a:r>
            <a:r>
              <a:rPr lang="es-ES" altLang="es-MX"/>
              <a:t>  h     </a:t>
            </a:r>
            <a:br>
              <a:rPr lang="es-ES" altLang="es-MX"/>
            </a:br>
            <a:r>
              <a:rPr lang="es-ES" altLang="es-MX"/>
              <a:t>6     1     5     0     0     6     0     5     1     24      gato</a:t>
            </a:r>
            <a:br>
              <a:rPr lang="es-ES" altLang="es-MX"/>
            </a:br>
            <a:r>
              <a:rPr lang="es-ES" altLang="es-MX"/>
              <a:t>0     3     0     3     0     2     3     2     1     14      perro</a:t>
            </a:r>
            <a:br>
              <a:rPr lang="es-ES" altLang="es-MX"/>
            </a:br>
            <a:r>
              <a:rPr lang="es-ES" altLang="es-MX"/>
              <a:t>1     1     0     0     1     0     0     1     1     </a:t>
            </a:r>
            <a:r>
              <a:rPr lang="es-MX" altLang="es-MX"/>
              <a:t>  </a:t>
            </a:r>
            <a:r>
              <a:rPr lang="es-ES" altLang="es-MX"/>
              <a:t>5      ratón</a:t>
            </a:r>
          </a:p>
        </p:txBody>
      </p:sp>
      <p:sp>
        <p:nvSpPr>
          <p:cNvPr id="97283" name="Rectangle 3"/>
          <p:cNvSpPr>
            <a:spLocks noChangeArrowheads="1"/>
          </p:cNvSpPr>
          <p:nvPr/>
        </p:nvSpPr>
        <p:spPr bwMode="auto">
          <a:xfrm>
            <a:off x="331075" y="0"/>
            <a:ext cx="846608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Como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siguiente</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punto</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sistema</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acumula</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nuevo</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vector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la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matriz</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con lo que,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ejemplo</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anterior el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nuevo</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vector se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suma</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al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renglón</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del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gato</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la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matriz</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queda</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7284" name="Rectangle 4"/>
          <p:cNvSpPr>
            <a:spLocks noChangeArrowheads="1"/>
          </p:cNvSpPr>
          <p:nvPr/>
        </p:nvSpPr>
        <p:spPr bwMode="auto">
          <a:xfrm>
            <a:off x="1143000" y="4786679"/>
            <a:ext cx="65722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Con lo que, el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sistema</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esta</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transformando</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permanentemente</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su</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imagen de la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realidad</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26757379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idx="4294967295"/>
          </p:nvPr>
        </p:nvSpPr>
        <p:spPr>
          <a:xfrm>
            <a:off x="722671" y="406195"/>
            <a:ext cx="6515100" cy="4610100"/>
          </a:xfrm>
        </p:spPr>
        <p:txBody>
          <a:bodyPr>
            <a:normAutofit fontScale="90000"/>
          </a:bodyPr>
          <a:lstStyle/>
          <a:p>
            <a:pPr eaLnBrk="1" hangingPunct="1"/>
            <a:r>
              <a:rPr lang="es-ES" altLang="es-MX"/>
              <a:t>Como se puede observar este método reúne la característica de que esta evolucionando en forma natural y encontrando la imagen acumulada </a:t>
            </a:r>
            <a:br>
              <a:rPr lang="es-MX" altLang="es-MX"/>
            </a:br>
            <a:r>
              <a:rPr lang="es-ES" altLang="es-MX"/>
              <a:t>(y por tal, la imagen promedio),</a:t>
            </a:r>
            <a:r>
              <a:rPr lang="es-ES" altLang="es-MX" i="1"/>
              <a:t> </a:t>
            </a:r>
            <a:br>
              <a:rPr lang="es-MX" altLang="es-MX" i="1"/>
            </a:br>
            <a:br>
              <a:rPr lang="es-MX" altLang="es-MX" i="1"/>
            </a:br>
            <a:r>
              <a:rPr lang="es-ES" altLang="es-MX" i="1"/>
              <a:t>con lo que no existe un proceso previo de aprendizaje y otro de aplicación, </a:t>
            </a:r>
            <a:br>
              <a:rPr lang="es-MX" altLang="es-MX" i="1"/>
            </a:br>
            <a:r>
              <a:rPr lang="es-ES" altLang="es-MX" i="1"/>
              <a:t>sino que </a:t>
            </a:r>
            <a:br>
              <a:rPr lang="es-MX" altLang="es-MX" i="1"/>
            </a:br>
            <a:r>
              <a:rPr lang="es-ES" altLang="es-MX" i="1"/>
              <a:t>por el proceso natural de conocer y reconocer las imágenes va evolucionando.</a:t>
            </a:r>
            <a:endParaRPr lang="es-ES" altLang="es-MX"/>
          </a:p>
        </p:txBody>
      </p:sp>
    </p:spTree>
    <p:extLst>
      <p:ext uri="{BB962C8B-B14F-4D97-AF65-F5344CB8AC3E}">
        <p14:creationId xmlns:p14="http://schemas.microsoft.com/office/powerpoint/2010/main" val="1822650331"/>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5658" y="944"/>
            <a:ext cx="8995746" cy="138499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2800" b="0" i="0" u="none" strike="noStrike" kern="1200" cap="none" spc="0" normalizeH="0" baseline="0" noProof="0">
                <a:ln>
                  <a:noFill/>
                </a:ln>
                <a:solidFill>
                  <a:prstClr val="black"/>
                </a:solidFill>
                <a:effectLst/>
                <a:uLnTx/>
                <a:uFillTx/>
                <a:latin typeface="Palatino Linotype" panose="02040502050505030304"/>
                <a:ea typeface="+mn-ea"/>
                <a:cs typeface="+mn-cs"/>
              </a:rPr>
              <a:t>Existen muchísimas aplicaciones y estructuras de las matrices evolutivas, como las que se muestran a continuación</a:t>
            </a:r>
            <a:endParaRPr kumimoji="0" lang="es-MX" sz="280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
        <p:nvSpPr>
          <p:cNvPr id="15" name="Rectángulo 14"/>
          <p:cNvSpPr/>
          <p:nvPr/>
        </p:nvSpPr>
        <p:spPr>
          <a:xfrm>
            <a:off x="0" y="1264148"/>
            <a:ext cx="9101404" cy="489364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Aplicación de los Sistemas Evolutivos a la Composición musical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Desarrollado por </a:t>
            </a:r>
            <a:r>
              <a:rPr kumimoji="0" lang="es-MX" sz="2400" b="0" i="0" u="none" strike="noStrike" kern="1200" cap="none" spc="0" normalizeH="0" baseline="0" noProof="0" err="1">
                <a:ln>
                  <a:noFill/>
                </a:ln>
                <a:solidFill>
                  <a:prstClr val="black"/>
                </a:solidFill>
                <a:effectLst/>
                <a:uLnTx/>
                <a:uFillTx/>
                <a:latin typeface="Palatino Linotype" panose="02040502050505030304"/>
                <a:ea typeface="+mn-ea"/>
                <a:cs typeface="+mn-cs"/>
              </a:rPr>
              <a:t>Itztli</a:t>
            </a: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 (Horacio Alberto García Salas)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Musical </a:t>
            </a:r>
            <a:r>
              <a:rPr kumimoji="0" lang="es-MX" sz="2400" b="0" i="0" u="none" strike="noStrike" kern="1200" cap="none" spc="0" normalizeH="0" baseline="0" noProof="0" err="1">
                <a:ln>
                  <a:noFill/>
                </a:ln>
                <a:solidFill>
                  <a:prstClr val="black"/>
                </a:solidFill>
                <a:effectLst/>
                <a:uLnTx/>
                <a:uFillTx/>
                <a:latin typeface="Palatino Linotype" panose="02040502050505030304"/>
                <a:ea typeface="+mn-ea"/>
                <a:cs typeface="+mn-cs"/>
              </a:rPr>
              <a:t>Composer</a:t>
            </a: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 </a:t>
            </a:r>
            <a:r>
              <a:rPr kumimoji="0" lang="es-MX" sz="2400" b="0" i="0" u="none" strike="noStrike" kern="1200" cap="none" spc="0" normalizeH="0" baseline="0" noProof="0" err="1">
                <a:ln>
                  <a:noFill/>
                </a:ln>
                <a:solidFill>
                  <a:prstClr val="black"/>
                </a:solidFill>
                <a:effectLst/>
                <a:uLnTx/>
                <a:uFillTx/>
                <a:latin typeface="Palatino Linotype" panose="02040502050505030304"/>
                <a:ea typeface="+mn-ea"/>
                <a:cs typeface="+mn-cs"/>
              </a:rPr>
              <a:t>Based</a:t>
            </a: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 </a:t>
            </a:r>
            <a:r>
              <a:rPr kumimoji="0" lang="es-MX" sz="2400" b="0" i="0" u="none" strike="noStrike" kern="1200" cap="none" spc="0" normalizeH="0" baseline="0" noProof="0" err="1">
                <a:ln>
                  <a:noFill/>
                </a:ln>
                <a:solidFill>
                  <a:prstClr val="black"/>
                </a:solidFill>
                <a:effectLst/>
                <a:uLnTx/>
                <a:uFillTx/>
                <a:latin typeface="Palatino Linotype" panose="02040502050505030304"/>
                <a:ea typeface="+mn-ea"/>
                <a:cs typeface="+mn-cs"/>
              </a:rPr>
              <a:t>on</a:t>
            </a: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 </a:t>
            </a:r>
            <a:r>
              <a:rPr kumimoji="0" lang="es-MX" sz="2400" b="0" i="0" u="none" strike="noStrike" kern="1200" cap="none" spc="0" normalizeH="0" baseline="0" noProof="0" err="1">
                <a:ln>
                  <a:noFill/>
                </a:ln>
                <a:solidFill>
                  <a:prstClr val="black"/>
                </a:solidFill>
                <a:effectLst/>
                <a:uLnTx/>
                <a:uFillTx/>
                <a:latin typeface="Palatino Linotype" panose="02040502050505030304"/>
                <a:ea typeface="+mn-ea"/>
                <a:cs typeface="+mn-cs"/>
              </a:rPr>
              <a:t>Detection</a:t>
            </a: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 of </a:t>
            </a:r>
            <a:r>
              <a:rPr kumimoji="0" lang="es-MX" sz="2400" b="0" i="0" u="none" strike="noStrike" kern="1200" cap="none" spc="0" normalizeH="0" baseline="0" noProof="0" err="1">
                <a:ln>
                  <a:noFill/>
                </a:ln>
                <a:solidFill>
                  <a:prstClr val="black"/>
                </a:solidFill>
                <a:effectLst/>
                <a:uLnTx/>
                <a:uFillTx/>
                <a:latin typeface="Palatino Linotype" panose="02040502050505030304"/>
                <a:ea typeface="+mn-ea"/>
                <a:cs typeface="+mn-cs"/>
              </a:rPr>
              <a:t>Typical</a:t>
            </a: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 </a:t>
            </a:r>
            <a:r>
              <a:rPr kumimoji="0" lang="es-MX" sz="2400" b="0" i="0" u="none" strike="noStrike" kern="1200" cap="none" spc="0" normalizeH="0" baseline="0" noProof="0" err="1">
                <a:ln>
                  <a:noFill/>
                </a:ln>
                <a:solidFill>
                  <a:prstClr val="black"/>
                </a:solidFill>
                <a:effectLst/>
                <a:uLnTx/>
                <a:uFillTx/>
                <a:latin typeface="Palatino Linotype" panose="02040502050505030304"/>
                <a:ea typeface="+mn-ea"/>
                <a:cs typeface="+mn-cs"/>
              </a:rPr>
              <a:t>Patterns</a:t>
            </a: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 in a Human </a:t>
            </a:r>
            <a:r>
              <a:rPr kumimoji="0" lang="es-MX" sz="2400" b="0" i="0" u="none" strike="noStrike" kern="1200" cap="none" spc="0" normalizeH="0" baseline="0" noProof="0" err="1">
                <a:ln>
                  <a:noFill/>
                </a:ln>
                <a:solidFill>
                  <a:prstClr val="black"/>
                </a:solidFill>
                <a:effectLst/>
                <a:uLnTx/>
                <a:uFillTx/>
                <a:latin typeface="Palatino Linotype" panose="02040502050505030304"/>
                <a:ea typeface="+mn-ea"/>
                <a:cs typeface="+mn-cs"/>
              </a:rPr>
              <a:t>Composer’s</a:t>
            </a: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 Style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Horacio Alberto García Salas, Alexander </a:t>
            </a:r>
            <a:r>
              <a:rPr kumimoji="0" lang="es-MX" sz="2400" b="0" i="0" u="none" strike="noStrike" kern="1200" cap="none" spc="0" normalizeH="0" baseline="0" noProof="0" err="1">
                <a:ln>
                  <a:noFill/>
                </a:ln>
                <a:solidFill>
                  <a:prstClr val="black"/>
                </a:solidFill>
                <a:effectLst/>
                <a:uLnTx/>
                <a:uFillTx/>
                <a:latin typeface="Palatino Linotype" panose="02040502050505030304"/>
                <a:ea typeface="+mn-ea"/>
                <a:cs typeface="+mn-cs"/>
              </a:rPr>
              <a:t>Gelbukh</a:t>
            </a:r>
            <a:endPar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Sistema de Mimetismo basado en gramáticas para ocultamiento de Información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Fátima Margarita Lechuga Blanco  y  Mario César Lima Rodríguez</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Mundo artificial basado en Sistemas Evolutivos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a:ln>
                  <a:noFill/>
                </a:ln>
                <a:solidFill>
                  <a:prstClr val="black"/>
                </a:solidFill>
                <a:effectLst/>
                <a:uLnTx/>
                <a:uFillTx/>
                <a:latin typeface="Palatino Linotype" panose="02040502050505030304"/>
                <a:ea typeface="+mn-ea"/>
                <a:cs typeface="+mn-cs"/>
              </a:rPr>
              <a:t>Desarrollado por Paola Neri Ortiz</a:t>
            </a:r>
          </a:p>
        </p:txBody>
      </p:sp>
      <p:sp>
        <p:nvSpPr>
          <p:cNvPr id="17" name="Rectángulo 16"/>
          <p:cNvSpPr/>
          <p:nvPr/>
        </p:nvSpPr>
        <p:spPr>
          <a:xfrm>
            <a:off x="4977004" y="6511738"/>
            <a:ext cx="4124400" cy="30008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350" b="0" i="0" u="none" strike="noStrike" kern="1200" cap="none" spc="0" normalizeH="0" baseline="0" noProof="0">
                <a:ln>
                  <a:noFill/>
                </a:ln>
                <a:solidFill>
                  <a:prstClr val="black"/>
                </a:solidFill>
                <a:effectLst/>
                <a:uLnTx/>
                <a:uFillTx/>
                <a:latin typeface="Palatino Linotype" panose="02040502050505030304"/>
                <a:ea typeface="+mn-ea"/>
                <a:cs typeface="+mn-cs"/>
                <a:hlinkClick r:id="rId2"/>
              </a:rPr>
              <a:t>http://www.fgalindosoria.com/eac/evolucion/mev/</a:t>
            </a:r>
            <a:endParaRPr kumimoji="0" lang="es-MX" sz="135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
        <p:nvSpPr>
          <p:cNvPr id="18" name="Rectángulo 17"/>
          <p:cNvSpPr/>
          <p:nvPr/>
        </p:nvSpPr>
        <p:spPr>
          <a:xfrm>
            <a:off x="5063920" y="6211656"/>
            <a:ext cx="3634713" cy="30008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350" b="0" i="0" u="none" strike="noStrike" kern="1200" cap="none" spc="0" normalizeH="0" baseline="0" noProof="0">
                <a:ln>
                  <a:noFill/>
                </a:ln>
                <a:solidFill>
                  <a:srgbClr val="FF0000"/>
                </a:solidFill>
                <a:effectLst/>
                <a:uLnTx/>
                <a:uFillTx/>
                <a:latin typeface="Palatino Linotype" panose="02040502050505030304"/>
                <a:ea typeface="+mn-ea"/>
                <a:cs typeface="+mn-cs"/>
              </a:rPr>
              <a:t>Matrices Evolutivas y Dinámica Dimensional</a:t>
            </a:r>
            <a:endParaRPr kumimoji="0" lang="es-MX" sz="135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315248624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ChangeArrowheads="1"/>
          </p:cNvSpPr>
          <p:nvPr/>
        </p:nvSpPr>
        <p:spPr bwMode="auto">
          <a:xfrm>
            <a:off x="0" y="0"/>
            <a:ext cx="91440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srgbClr val="8FC639"/>
                </a:solidFill>
                <a:effectLst/>
                <a:uLnTx/>
                <a:uFillTx/>
                <a:latin typeface="Times New Roman" panose="02020603050405020304" pitchFamily="18" charset="0"/>
                <a:ea typeface="+mn-ea"/>
                <a:cs typeface="Times New Roman" panose="02020603050405020304" pitchFamily="18" charset="0"/>
              </a:rPr>
              <a:t>Ejemplos</a:t>
            </a:r>
            <a:endParaRPr kumimoji="0" lang="es-ES" altLang="es-MX" sz="2400" b="0" i="0" u="none" strike="noStrike" kern="1200" cap="none" spc="0" normalizeH="0" baseline="0" noProof="0">
              <a:ln>
                <a:noFill/>
              </a:ln>
              <a:solidFill>
                <a:srgbClr val="8FC639"/>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s-MX"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s-MX"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Sistema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para el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Diagnóstico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Fallas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Maquinas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Rotatorias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Eduardo De la Cruz Sánchez, Luis C. Longoria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Gándara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Rodolfo A. Carrillo Mendoza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Sistema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Reconocimiento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Formas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dos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Dimensiones</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Diana Karla García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García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Sergio Salcido Bustamante, Alfonso Ventura Silva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Sistema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reconocedor</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huellas</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1"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digitales</a:t>
            </a:r>
            <a:endPar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Paola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Neri</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Ortiz, Celia Pérez, Araceli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Tlamanca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Universidad Anahuac 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Xalapa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7523" name="Rectangle 3"/>
          <p:cNvSpPr>
            <a:spLocks noChangeArrowheads="1"/>
          </p:cNvSpPr>
          <p:nvPr/>
        </p:nvSpPr>
        <p:spPr bwMode="auto">
          <a:xfrm>
            <a:off x="1143000" y="4449367"/>
            <a:ext cx="6858000"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s-MX" sz="1950" b="1"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100249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ChangeArrowheads="1"/>
          </p:cNvSpPr>
          <p:nvPr/>
        </p:nvSpPr>
        <p:spPr bwMode="auto">
          <a:xfrm>
            <a:off x="0" y="182693"/>
            <a:ext cx="891914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Aplicación</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los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Sistemas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Evolutivos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Análisis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Espectros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Rayos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Gamma</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Luis E Torres Hernández, Luis C. Longoria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Gándara</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Antonio Rojas Salinas</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REFORNED</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Reconocimiento</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Imágenes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por</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Medio de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Redes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Neuronales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Sistemas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Evolutivos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Distribuidos</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Alejandría</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Salazar Torres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altLang="es-MX" sz="105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SAEVIUS</a:t>
            </a:r>
            <a:r>
              <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DEUS, que significa "La ira de Dios",  videojuego con Inteligencia Artificial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Desarrollado por Alfredo Ramos Flores, Jesús Rodríguez Salazar, Jorge Israel Toledo Alvarado, José Rafael Vega Trujillo</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ESpertCOM</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Sistema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Experto</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Banca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Múltiple</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José de Jesús Acosta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Marrón</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Rodrigo Arenas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Arriola</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El Sistema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Experto</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ESpertCOM</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utiliza</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un par de matrices de dos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dimensiones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que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permanentemente</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están</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cambiando</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Originalmente</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la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matriz</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evolutiva</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está</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vacía</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por</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lo que la base de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conocimientos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que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representa</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también</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lo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está</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Conforme</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detecta</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nuevos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síntomas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reglas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aumentan</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los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renglones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columnas</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la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matriz</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Sistema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Reconocedor</a:t>
            </a: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18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Textos</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Jesús Manuel Olivares Ceja</a:t>
            </a:r>
            <a:endParaRPr kumimoji="0" lang="en-US" altLang="es-MX" sz="15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20337649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24000"/>
            <a:ext cx="9144000" cy="622478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prstClr val="black"/>
                </a:solidFill>
                <a:effectLst/>
                <a:uLnTx/>
                <a:uFillTx/>
                <a:latin typeface="Palatino Linotype" panose="02040502050505030304"/>
                <a:ea typeface="+mn-ea"/>
                <a:cs typeface="+mn-cs"/>
              </a:rPr>
              <a:t>Algunos Trabajos de Grado y Titulación relacionados con Matrices Evolutivas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750" b="0" i="0" u="none" strike="noStrike" kern="1200" cap="none" spc="0" normalizeH="0" baseline="0" noProof="0">
                <a:ln>
                  <a:noFill/>
                </a:ln>
                <a:solidFill>
                  <a:prstClr val="black"/>
                </a:solidFill>
                <a:effectLst/>
                <a:uLnTx/>
                <a:uFillTx/>
                <a:latin typeface="Palatino Linotype" panose="02040502050505030304"/>
                <a:ea typeface="+mn-ea"/>
                <a:cs typeface="+mn-cs"/>
              </a:rPr>
              <a:t> </a:t>
            </a:r>
            <a:r>
              <a:rPr kumimoji="0" lang="es-MX" sz="1400" b="1" i="0" u="none" strike="noStrike" kern="1200" cap="none" spc="0" normalizeH="0" baseline="0" noProof="0">
                <a:ln>
                  <a:noFill/>
                </a:ln>
                <a:solidFill>
                  <a:prstClr val="black"/>
                </a:solidFill>
                <a:effectLst/>
                <a:uLnTx/>
                <a:uFillTx/>
                <a:latin typeface="Palatino Linotype" panose="02040502050505030304"/>
                <a:ea typeface="+mn-ea"/>
                <a:cs typeface="+mn-cs"/>
              </a:rPr>
              <a:t>Doctorado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Horacio Alberto García Salas, “Modelo Generativo de Composición Melódica con Expresividad”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Tesis para obtener el Grado de Doctor en Ciencias de la Computación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Laboratorio de Procesamiento de Lenguaje Natural, Centro de Investigación en Computación </a:t>
            </a: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CIC</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Instituto Politécnico Nacional </a:t>
            </a: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IPN</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México, Mayo del 2010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hlinkClick r:id="rId2"/>
              </a:rPr>
              <a:t>http://www.gelbukh.com/thesis/Horacio%20Alberto%20Garcia%20Salas%20-%20PhD.pdf</a:t>
            </a:r>
            <a:endPar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4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a:ln>
                  <a:noFill/>
                </a:ln>
                <a:solidFill>
                  <a:prstClr val="black"/>
                </a:solidFill>
                <a:effectLst/>
                <a:uLnTx/>
                <a:uFillTx/>
                <a:latin typeface="Palatino Linotype" panose="02040502050505030304"/>
                <a:ea typeface="+mn-ea"/>
                <a:cs typeface="+mn-cs"/>
              </a:rPr>
              <a:t>Maestría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Fausto Pavel Priego Pérez, ”Reconocimiento de Imágenes del Lenguaje de Señas Mexicano”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Tesis de Maestría en Ciencias de la Computación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Centro de Investigación en Computación (</a:t>
            </a: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CIC</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del Instituto Politécnico Nacional (</a:t>
            </a: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IPN</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México, 16 de Enero del 2013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4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a:ln>
                  <a:noFill/>
                </a:ln>
                <a:solidFill>
                  <a:prstClr val="black"/>
                </a:solidFill>
                <a:effectLst/>
                <a:uLnTx/>
                <a:uFillTx/>
                <a:latin typeface="Palatino Linotype" panose="02040502050505030304"/>
                <a:ea typeface="+mn-ea"/>
                <a:cs typeface="+mn-cs"/>
              </a:rPr>
              <a:t>Profesional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Horacio Alberto García Salas, “Aplicación de los sistemas evolutivos a la composición musical”, </a:t>
            </a: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IPN-UPIICSA</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México, 5 de Marzo de 1999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hlinkClick r:id="rId3"/>
              </a:rPr>
              <a:t>http://www.fgalindosoria.com/informaticos/investigadores/Itztli/secm/aplicacion_sev_composicion_musical.pdf</a:t>
            </a:r>
            <a:endPar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José de Jesús Acosta Marrón  y  Rodrigo Arenas Arriola, “</a:t>
            </a: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ESpertCOM</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Sistema Experto Evolutivo en Banca Múltiple”, </a:t>
            </a: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IPN-ESCOM</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México, Mayo del 2001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El Sistema Experto </a:t>
            </a: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ESpertCOM</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utiliza un par de matrices de dos dimensiones que permanentemente están cambiando. Originalmente, la matriz evolutiva está vacía, por lo que la base de conocimientos que representa también lo está. Conforme detecta nuevos síntomas y reglas aumentan los renglones y columnas de la matriz.</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hlinkClick r:id="rId4"/>
              </a:rPr>
              <a:t>http://www.fgalindosoria.com/eac/evolucion/espertcom/</a:t>
            </a:r>
            <a:endPar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Maria</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Paola Neri Ortiz, “Mundo Artificial basado en sistemas evolutivos”, </a:t>
            </a: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IPN-ESCOM</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México, Junio de 2001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hlinkClick r:id="rId5"/>
              </a:rPr>
              <a:t>http://www.fgalindosoria.com/informaticos/investigadores/Paola_Neri_Ortiz/bichosevolutivos/TT1doc.htm</a:t>
            </a:r>
            <a:endPar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Fátima Margarita Lechuga Blanco y Mario César Lima Rodríguez, “Sistema de mimetismo basado en gramática para ocultamiento de información”, </a:t>
            </a:r>
            <a:r>
              <a:rPr kumimoji="0" lang="es-MX" sz="1400" b="0" i="0" u="none" strike="noStrike" kern="1200" cap="none" spc="0" normalizeH="0" baseline="0" noProof="0" err="1">
                <a:ln>
                  <a:noFill/>
                </a:ln>
                <a:solidFill>
                  <a:prstClr val="black"/>
                </a:solidFill>
                <a:effectLst/>
                <a:uLnTx/>
                <a:uFillTx/>
                <a:latin typeface="Palatino Linotype" panose="02040502050505030304"/>
                <a:ea typeface="+mn-ea"/>
                <a:cs typeface="+mn-cs"/>
              </a:rPr>
              <a:t>IPN-ESCOM</a:t>
            </a:r>
            <a:r>
              <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rPr>
              <a:t>, México, Junio del 2002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a:ln>
                  <a:noFill/>
                </a:ln>
                <a:solidFill>
                  <a:prstClr val="black"/>
                </a:solidFill>
                <a:effectLst/>
                <a:uLnTx/>
                <a:uFillTx/>
                <a:latin typeface="Palatino Linotype" panose="02040502050505030304"/>
                <a:ea typeface="+mn-ea"/>
                <a:cs typeface="+mn-cs"/>
                <a:hlinkClick r:id="rId6"/>
              </a:rPr>
              <a:t>http://www.fgalindosoria.com/linguisticamatematica/sistema_de_mimetismo_basado_en_gramaticas/index.htm</a:t>
            </a:r>
            <a:endParaRPr kumimoji="0" lang="es-MX" sz="105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
        <p:nvSpPr>
          <p:cNvPr id="3" name="Rectángulo 2"/>
          <p:cNvSpPr/>
          <p:nvPr/>
        </p:nvSpPr>
        <p:spPr>
          <a:xfrm>
            <a:off x="5019600" y="6557918"/>
            <a:ext cx="4124400" cy="30008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350" b="0" i="0" u="none" strike="noStrike" kern="1200" cap="none" spc="0" normalizeH="0" baseline="0" noProof="0">
                <a:ln>
                  <a:noFill/>
                </a:ln>
                <a:solidFill>
                  <a:prstClr val="black"/>
                </a:solidFill>
                <a:effectLst/>
                <a:uLnTx/>
                <a:uFillTx/>
                <a:latin typeface="Palatino Linotype" panose="02040502050505030304"/>
                <a:ea typeface="+mn-ea"/>
                <a:cs typeface="+mn-cs"/>
                <a:hlinkClick r:id="rId7"/>
              </a:rPr>
              <a:t>http://www.fgalindosoria.com/eac/evolucion/mev/</a:t>
            </a:r>
            <a:endParaRPr kumimoji="0" lang="es-MX" sz="135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
        <p:nvSpPr>
          <p:cNvPr id="4" name="Rectángulo 3"/>
          <p:cNvSpPr/>
          <p:nvPr/>
        </p:nvSpPr>
        <p:spPr>
          <a:xfrm>
            <a:off x="5509287" y="6283406"/>
            <a:ext cx="3634713" cy="30008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350" b="0" i="0" u="none" strike="noStrike" kern="1200" cap="none" spc="0" normalizeH="0" baseline="0" noProof="0">
                <a:ln>
                  <a:noFill/>
                </a:ln>
                <a:solidFill>
                  <a:srgbClr val="FF0000"/>
                </a:solidFill>
                <a:effectLst/>
                <a:uLnTx/>
                <a:uFillTx/>
                <a:latin typeface="Palatino Linotype" panose="02040502050505030304"/>
                <a:ea typeface="+mn-ea"/>
                <a:cs typeface="+mn-cs"/>
              </a:rPr>
              <a:t>Matrices Evolutivas y Dinámica Dimensional</a:t>
            </a:r>
            <a:endParaRPr kumimoji="0" lang="es-MX" sz="135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902884956"/>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idx="4294967295"/>
          </p:nvPr>
        </p:nvSpPr>
        <p:spPr>
          <a:xfrm>
            <a:off x="1584325" y="735013"/>
            <a:ext cx="7559675" cy="1627187"/>
          </a:xfrm>
        </p:spPr>
        <p:txBody>
          <a:bodyPr>
            <a:noAutofit/>
          </a:bodyPr>
          <a:lstStyle/>
          <a:p>
            <a:pPr eaLnBrk="1" hangingPunct="1"/>
            <a:r>
              <a:rPr lang="es-MX" altLang="es-MX" sz="3600"/>
              <a:t>Un ejemplo</a:t>
            </a:r>
            <a:r>
              <a:rPr lang="es-ES" altLang="es-MX" sz="3600"/>
              <a:t> donde se pueden aplicar las matrices evolutivas es en el área de los sistemas expertos</a:t>
            </a:r>
          </a:p>
        </p:txBody>
      </p:sp>
    </p:spTree>
    <p:extLst>
      <p:ext uri="{BB962C8B-B14F-4D97-AF65-F5344CB8AC3E}">
        <p14:creationId xmlns:p14="http://schemas.microsoft.com/office/powerpoint/2010/main" val="358406222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a:xfrm>
            <a:off x="284813" y="0"/>
            <a:ext cx="8859187" cy="2072149"/>
          </a:xfrm>
          <a:prstGeom prst="rect">
            <a:avLst/>
          </a:prstGeom>
          <a:noFill/>
        </p:spPr>
        <p:txBody>
          <a:bodyPr/>
          <a:lstStyle>
            <a:lvl1pPr algn="l" defTabSz="685800"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200">
                <a:solidFill>
                  <a:schemeClr val="tx1"/>
                </a:solidFill>
                <a:latin typeface="Palatino Linotype" panose="02040502050505030304" pitchFamily="18" charset="0"/>
              </a:defRPr>
            </a:lvl2pPr>
            <a:lvl3pPr algn="l" defTabSz="685800" rtl="0" eaLnBrk="0" fontAlgn="base" hangingPunct="0">
              <a:lnSpc>
                <a:spcPct val="90000"/>
              </a:lnSpc>
              <a:spcBef>
                <a:spcPct val="0"/>
              </a:spcBef>
              <a:spcAft>
                <a:spcPct val="0"/>
              </a:spcAft>
              <a:defRPr sz="3200">
                <a:solidFill>
                  <a:schemeClr val="tx1"/>
                </a:solidFill>
                <a:latin typeface="Palatino Linotype" panose="02040502050505030304" pitchFamily="18" charset="0"/>
              </a:defRPr>
            </a:lvl3pPr>
            <a:lvl4pPr algn="l" defTabSz="685800" rtl="0" eaLnBrk="0" fontAlgn="base" hangingPunct="0">
              <a:lnSpc>
                <a:spcPct val="90000"/>
              </a:lnSpc>
              <a:spcBef>
                <a:spcPct val="0"/>
              </a:spcBef>
              <a:spcAft>
                <a:spcPct val="0"/>
              </a:spcAft>
              <a:defRPr sz="3200">
                <a:solidFill>
                  <a:schemeClr val="tx1"/>
                </a:solidFill>
                <a:latin typeface="Palatino Linotype" panose="02040502050505030304" pitchFamily="18" charset="0"/>
              </a:defRPr>
            </a:lvl4pPr>
            <a:lvl5pPr algn="l" defTabSz="685800" rtl="0" eaLnBrk="0" fontAlgn="base" hangingPunct="0">
              <a:lnSpc>
                <a:spcPct val="90000"/>
              </a:lnSpc>
              <a:spcBef>
                <a:spcPct val="0"/>
              </a:spcBef>
              <a:spcAft>
                <a:spcPct val="0"/>
              </a:spcAft>
              <a:defRPr sz="3200">
                <a:solidFill>
                  <a:schemeClr val="tx1"/>
                </a:solidFill>
                <a:latin typeface="Palatino Linotype" panose="02040502050505030304" pitchFamily="18" charset="0"/>
              </a:defRPr>
            </a:lvl5pPr>
            <a:lvl6pPr marL="457200" algn="l" defTabSz="685800" rtl="0" fontAlgn="base">
              <a:lnSpc>
                <a:spcPct val="90000"/>
              </a:lnSpc>
              <a:spcBef>
                <a:spcPct val="0"/>
              </a:spcBef>
              <a:spcAft>
                <a:spcPct val="0"/>
              </a:spcAft>
              <a:defRPr sz="3200">
                <a:solidFill>
                  <a:schemeClr val="tx1"/>
                </a:solidFill>
                <a:latin typeface="Palatino Linotype" panose="02040502050505030304" pitchFamily="18" charset="0"/>
              </a:defRPr>
            </a:lvl6pPr>
            <a:lvl7pPr marL="914400" algn="l" defTabSz="685800" rtl="0" fontAlgn="base">
              <a:lnSpc>
                <a:spcPct val="90000"/>
              </a:lnSpc>
              <a:spcBef>
                <a:spcPct val="0"/>
              </a:spcBef>
              <a:spcAft>
                <a:spcPct val="0"/>
              </a:spcAft>
              <a:defRPr sz="3200">
                <a:solidFill>
                  <a:schemeClr val="tx1"/>
                </a:solidFill>
                <a:latin typeface="Palatino Linotype" panose="02040502050505030304" pitchFamily="18" charset="0"/>
              </a:defRPr>
            </a:lvl7pPr>
            <a:lvl8pPr marL="1371600" algn="l" defTabSz="685800" rtl="0" fontAlgn="base">
              <a:lnSpc>
                <a:spcPct val="90000"/>
              </a:lnSpc>
              <a:spcBef>
                <a:spcPct val="0"/>
              </a:spcBef>
              <a:spcAft>
                <a:spcPct val="0"/>
              </a:spcAft>
              <a:defRPr sz="3200">
                <a:solidFill>
                  <a:schemeClr val="tx1"/>
                </a:solidFill>
                <a:latin typeface="Palatino Linotype" panose="02040502050505030304" pitchFamily="18" charset="0"/>
              </a:defRPr>
            </a:lvl8pPr>
            <a:lvl9pPr marL="1828800" algn="l" defTabSz="685800" rtl="0" fontAlgn="base">
              <a:lnSpc>
                <a:spcPct val="90000"/>
              </a:lnSpc>
              <a:spcBef>
                <a:spcPct val="0"/>
              </a:spcBef>
              <a:spcAft>
                <a:spcPct val="0"/>
              </a:spcAft>
              <a:defRPr sz="3200">
                <a:solidFill>
                  <a:schemeClr val="tx1"/>
                </a:solidFill>
                <a:latin typeface="Palatino Linotype" panose="02040502050505030304" pitchFamily="18" charset="0"/>
              </a:defRPr>
            </a:lvl9pPr>
          </a:lstStyle>
          <a:p>
            <a:pPr marL="0" marR="0" lvl="0" indent="0" algn="l" defTabSz="685800" rtl="0" eaLnBrk="1" fontAlgn="base" latinLnBrk="0" hangingPunct="1">
              <a:lnSpc>
                <a:spcPct val="9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Si </a:t>
            </a:r>
            <a:r>
              <a:rPr kumimoji="0" lang="es-E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partimos de un sistema experto de diagnostico formado por reglas de la forma</a:t>
            </a:r>
            <a:r>
              <a:rPr kumimoji="0" lang="es-MX"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 </a:t>
            </a:r>
            <a:br>
              <a:rPr kumimoji="0" lang="es-MX"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br>
            <a:r>
              <a:rPr kumimoji="0" lang="en-U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S1   S2   S3 …  </a:t>
            </a:r>
            <a:r>
              <a:rPr kumimoji="0" lang="es-E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Sn </a:t>
            </a:r>
            <a:r>
              <a:rPr kumimoji="0" lang="es-MX"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    </a:t>
            </a:r>
            <a:r>
              <a:rPr kumimoji="0" lang="es-E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 =&gt;   </a:t>
            </a:r>
            <a:r>
              <a:rPr kumimoji="0" lang="es-MX"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  </a:t>
            </a:r>
            <a:r>
              <a:rPr kumimoji="0" lang="es-E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Di : Ti</a:t>
            </a:r>
            <a:br>
              <a:rPr kumimoji="0" lang="es-E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br>
            <a:br>
              <a:rPr kumimoji="0" lang="es-E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br>
            <a:r>
              <a:rPr kumimoji="0" lang="es-E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 donde </a:t>
            </a:r>
            <a:r>
              <a:rPr kumimoji="0" lang="es-ES" altLang="es-MX" sz="2000" b="0" i="0" u="none" strike="noStrike" kern="1200" cap="none" spc="0" normalizeH="0" baseline="0" noProof="0" err="1">
                <a:ln>
                  <a:noFill/>
                </a:ln>
                <a:solidFill>
                  <a:prstClr val="black"/>
                </a:solidFill>
                <a:effectLst/>
                <a:uLnTx/>
                <a:uFillTx/>
                <a:latin typeface="Palatino Linotype" panose="02040502050505030304"/>
                <a:ea typeface="+mj-ea"/>
                <a:cs typeface="+mj-cs"/>
              </a:rPr>
              <a:t>Sj</a:t>
            </a:r>
            <a:r>
              <a:rPr kumimoji="0" lang="es-E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 son los síntomas, Di los diagnósticos y Ti los tratamientos </a:t>
            </a:r>
            <a:br>
              <a:rPr kumimoji="0" lang="es-MX"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br>
            <a:r>
              <a:rPr kumimoji="0" lang="es-MX"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a:t>
            </a:r>
            <a:r>
              <a:rPr kumimoji="0" lang="es-E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un conjunto de síntomas generan un diagnostico y un tratamiento</a:t>
            </a:r>
            <a:r>
              <a:rPr kumimoji="0" lang="es-MX"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a:t>
            </a:r>
            <a:br>
              <a:rPr kumimoji="0" lang="es-MX"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br>
            <a:br>
              <a:rPr kumimoji="0" lang="es-MX"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br>
            <a:r>
              <a:rPr kumimoji="0" lang="es-ES" altLang="es-MX" sz="2000" b="0" i="0" u="none" strike="noStrike" kern="1200" cap="none" spc="0" normalizeH="0" baseline="0" noProof="0">
                <a:ln>
                  <a:noFill/>
                </a:ln>
                <a:solidFill>
                  <a:prstClr val="black"/>
                </a:solidFill>
                <a:effectLst/>
                <a:uLnTx/>
                <a:uFillTx/>
                <a:latin typeface="Palatino Linotype" panose="02040502050505030304"/>
                <a:ea typeface="+mj-ea"/>
                <a:cs typeface="+mj-cs"/>
              </a:rPr>
              <a:t> El sistema experto puede representarse como una matriz, cada columna corresponde a un síntoma y cada renglón a una regla del experto.</a:t>
            </a:r>
          </a:p>
        </p:txBody>
      </p:sp>
      <p:sp>
        <p:nvSpPr>
          <p:cNvPr id="3" name="Rectangle 5"/>
          <p:cNvSpPr>
            <a:spLocks noChangeArrowheads="1"/>
          </p:cNvSpPr>
          <p:nvPr/>
        </p:nvSpPr>
        <p:spPr bwMode="auto">
          <a:xfrm>
            <a:off x="2368446" y="2576726"/>
            <a:ext cx="3462728" cy="2246769"/>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t>	</a:t>
            </a:r>
            <a:r>
              <a:rPr kumimoji="0" lang="en-US" altLang="es-MX" sz="28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t>S1	 S2   S3	...	Sn</a:t>
            </a:r>
            <a:br>
              <a:rPr kumimoji="0" lang="es-ES" altLang="es-MX" sz="28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br>
            <a:r>
              <a:rPr kumimoji="0" lang="en-US" altLang="es-MX" sz="28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t>r1	 1	  0	    0    ...   0</a:t>
            </a:r>
            <a:br>
              <a:rPr kumimoji="0" lang="es-ES" altLang="es-MX" sz="28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br>
            <a:r>
              <a:rPr kumimoji="0" lang="en-US" altLang="es-MX" sz="28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t>r2	 </a:t>
            </a:r>
            <a:r>
              <a:rPr kumimoji="0" lang="es-ES" altLang="es-MX" sz="28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t>0	  1	    1    ...   0</a:t>
            </a:r>
            <a:br>
              <a:rPr kumimoji="0" lang="es-ES" altLang="es-MX" sz="28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br>
            <a:r>
              <a:rPr kumimoji="0" lang="es-ES" altLang="es-MX" sz="28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t>...	...	  ...	    ...   ...	 ...</a:t>
            </a:r>
            <a:br>
              <a:rPr kumimoji="0" lang="es-ES" altLang="es-MX" sz="28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br>
            <a:r>
              <a:rPr kumimoji="0" lang="es-ES" altLang="es-MX" sz="2800" b="0" i="0" u="none" strike="noStrike" kern="1200" cap="none" spc="0" normalizeH="0" baseline="0" noProof="0" err="1">
                <a:ln>
                  <a:noFill/>
                </a:ln>
                <a:solidFill>
                  <a:srgbClr val="454545"/>
                </a:solidFill>
                <a:effectLst/>
                <a:uLnTx/>
                <a:uFillTx/>
                <a:latin typeface="Times New Roman" panose="02020603050405020304" pitchFamily="18" charset="0"/>
                <a:ea typeface="+mn-ea"/>
                <a:cs typeface="Times New Roman" panose="02020603050405020304" pitchFamily="18" charset="0"/>
              </a:rPr>
              <a:t>rm</a:t>
            </a:r>
            <a:r>
              <a:rPr kumimoji="0" lang="es-ES" altLang="es-MX" sz="2800" b="0" i="0" u="none" strike="noStrike" kern="1200" cap="none" spc="0" normalizeH="0" baseline="0" noProof="0">
                <a:ln>
                  <a:noFill/>
                </a:ln>
                <a:solidFill>
                  <a:srgbClr val="454545"/>
                </a:solidFill>
                <a:effectLst/>
                <a:uLnTx/>
                <a:uFillTx/>
                <a:latin typeface="Times New Roman" panose="02020603050405020304" pitchFamily="18" charset="0"/>
                <a:ea typeface="+mn-ea"/>
                <a:cs typeface="Times New Roman" panose="02020603050405020304" pitchFamily="18" charset="0"/>
              </a:rPr>
              <a:t>	 1	  0	    1	...	 1</a:t>
            </a:r>
          </a:p>
        </p:txBody>
      </p:sp>
      <p:sp>
        <p:nvSpPr>
          <p:cNvPr id="4" name="Rectangle 6"/>
          <p:cNvSpPr>
            <a:spLocks noChangeArrowheads="1"/>
          </p:cNvSpPr>
          <p:nvPr/>
        </p:nvSpPr>
        <p:spPr bwMode="auto">
          <a:xfrm>
            <a:off x="675191" y="4850619"/>
            <a:ext cx="807842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tal</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manera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que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si</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aparece</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un 1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renglón</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la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columna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j,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quiere</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decir</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que la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regla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necesita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síntoma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j para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cumplirse</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3366504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p:cNvSpPr>
            <a:spLocks noGrp="1" noChangeArrowheads="1"/>
          </p:cNvSpPr>
          <p:nvPr>
            <p:ph type="title" idx="4294967295"/>
          </p:nvPr>
        </p:nvSpPr>
        <p:spPr>
          <a:xfrm>
            <a:off x="0" y="857250"/>
            <a:ext cx="6858000" cy="5143500"/>
          </a:xfrm>
        </p:spPr>
        <p:txBody>
          <a:bodyPr/>
          <a:lstStyle/>
          <a:p>
            <a:br>
              <a:rPr lang="es-MX" altLang="es-MX" sz="2100" b="1">
                <a:solidFill>
                  <a:schemeClr val="tx1"/>
                </a:solidFill>
                <a:latin typeface="Arial Unicode MS" panose="020B0604020202020204" pitchFamily="34" charset="-128"/>
                <a:cs typeface="Times New Roman" panose="02020603050405020304" pitchFamily="18" charset="0"/>
              </a:rPr>
            </a:br>
            <a:br>
              <a:rPr lang="es-MX" altLang="es-MX" sz="1800" b="1">
                <a:solidFill>
                  <a:schemeClr val="tx1"/>
                </a:solidFill>
                <a:latin typeface="Arial Unicode MS" panose="020B0604020202020204" pitchFamily="34" charset="-128"/>
                <a:cs typeface="Times New Roman" panose="02020603050405020304" pitchFamily="18" charset="0"/>
              </a:rPr>
            </a:br>
            <a:br>
              <a:rPr lang="es-MX" altLang="es-MX" sz="2100" b="1">
                <a:latin typeface="Arial Unicode MS" panose="020B0604020202020204" pitchFamily="34" charset="-128"/>
                <a:cs typeface="Times New Roman" panose="02020603050405020304" pitchFamily="18" charset="0"/>
              </a:rPr>
            </a:br>
            <a:br>
              <a:rPr lang="es-ES" altLang="es-MX" sz="2100" b="1">
                <a:latin typeface="Arial Unicode MS" panose="020B0604020202020204" pitchFamily="34" charset="-128"/>
                <a:cs typeface="Times New Roman" panose="02020603050405020304" pitchFamily="18" charset="0"/>
              </a:rPr>
            </a:br>
            <a:r>
              <a:rPr lang="es-ES" altLang="es-MX" sz="1800" b="1">
                <a:latin typeface="Arial Unicode MS" panose="020B0604020202020204" pitchFamily="34" charset="-128"/>
                <a:cs typeface="Times New Roman" panose="02020603050405020304" pitchFamily="18" charset="0"/>
              </a:rPr>
              <a:t> </a:t>
            </a:r>
            <a:br>
              <a:rPr lang="es-ES" altLang="es-MX" sz="1800" b="1">
                <a:latin typeface="Arial Unicode MS" panose="020B0604020202020204" pitchFamily="34" charset="-128"/>
                <a:cs typeface="Times New Roman" panose="02020603050405020304" pitchFamily="18" charset="0"/>
              </a:rPr>
            </a:br>
            <a:br>
              <a:rPr lang="es-ES" altLang="es-MX" sz="2100" b="1">
                <a:solidFill>
                  <a:schemeClr val="tx1"/>
                </a:solidFill>
                <a:latin typeface="Arial Unicode MS" panose="020B0604020202020204" pitchFamily="34" charset="-128"/>
                <a:cs typeface="Times New Roman" panose="02020603050405020304" pitchFamily="18" charset="0"/>
              </a:rPr>
            </a:br>
            <a:r>
              <a:rPr lang="es-MX" altLang="es-MX" sz="1800" b="1">
                <a:solidFill>
                  <a:schemeClr val="tx1"/>
                </a:solidFill>
                <a:latin typeface="Arial Unicode MS" panose="020B0604020202020204" pitchFamily="34" charset="-128"/>
                <a:cs typeface="Times New Roman" panose="02020603050405020304" pitchFamily="18" charset="0"/>
              </a:rPr>
              <a:t> </a:t>
            </a:r>
            <a:br>
              <a:rPr lang="es-ES" altLang="es-MX" sz="1800" b="1">
                <a:solidFill>
                  <a:schemeClr val="tx1"/>
                </a:solidFill>
                <a:latin typeface="Arial Unicode MS" panose="020B0604020202020204" pitchFamily="34" charset="-128"/>
                <a:cs typeface="Times New Roman" panose="02020603050405020304" pitchFamily="18" charset="0"/>
              </a:rPr>
            </a:br>
            <a:br>
              <a:rPr lang="es-MX" altLang="es-MX" sz="2100" b="1">
                <a:solidFill>
                  <a:schemeClr val="tx1"/>
                </a:solidFill>
                <a:latin typeface="Arial Unicode MS" panose="020B0604020202020204" pitchFamily="34" charset="-128"/>
                <a:cs typeface="Times New Roman" panose="02020603050405020304" pitchFamily="18" charset="0"/>
              </a:rPr>
            </a:br>
            <a:r>
              <a:rPr lang="es-ES" altLang="es-MX" sz="2100" b="1">
                <a:solidFill>
                  <a:schemeClr val="tx1"/>
                </a:solidFill>
                <a:latin typeface="Arial Unicode MS" panose="020B0604020202020204" pitchFamily="34" charset="-128"/>
                <a:cs typeface="Times New Roman" panose="02020603050405020304" pitchFamily="18" charset="0"/>
              </a:rPr>
              <a:t> </a:t>
            </a:r>
            <a:br>
              <a:rPr lang="es-MX" altLang="es-MX" sz="2100" b="1">
                <a:solidFill>
                  <a:schemeClr val="tx1"/>
                </a:solidFill>
                <a:latin typeface="Arial Unicode MS" panose="020B0604020202020204" pitchFamily="34" charset="-128"/>
                <a:cs typeface="Times New Roman" panose="02020603050405020304" pitchFamily="18" charset="0"/>
              </a:rPr>
            </a:br>
            <a:r>
              <a:rPr lang="es-ES" altLang="es-MX" sz="2100" b="1">
                <a:solidFill>
                  <a:schemeClr val="tx1"/>
                </a:solidFill>
                <a:latin typeface="Arial Unicode MS" panose="020B0604020202020204" pitchFamily="34" charset="-128"/>
                <a:cs typeface="Times New Roman" panose="02020603050405020304" pitchFamily="18" charset="0"/>
              </a:rPr>
              <a:t> </a:t>
            </a:r>
            <a:br>
              <a:rPr lang="es-ES" altLang="es-MX" sz="2100" b="1">
                <a:solidFill>
                  <a:schemeClr val="tx1"/>
                </a:solidFill>
                <a:latin typeface="Arial Unicode MS" panose="020B0604020202020204" pitchFamily="34" charset="-128"/>
                <a:cs typeface="Times New Roman" panose="02020603050405020304" pitchFamily="18" charset="0"/>
              </a:rPr>
            </a:br>
            <a:r>
              <a:rPr lang="es-ES" altLang="es-MX" sz="1800" b="1">
                <a:solidFill>
                  <a:schemeClr val="tx1"/>
                </a:solidFill>
                <a:latin typeface="Arial Unicode MS" panose="020B0604020202020204" pitchFamily="34" charset="-128"/>
                <a:cs typeface="Times New Roman" panose="02020603050405020304" pitchFamily="18" charset="0"/>
              </a:rPr>
              <a:t> </a:t>
            </a:r>
            <a:br>
              <a:rPr lang="es-ES" altLang="es-MX" sz="1800" b="1">
                <a:solidFill>
                  <a:schemeClr val="tx1"/>
                </a:solidFill>
                <a:latin typeface="Arial Unicode MS" panose="020B0604020202020204" pitchFamily="34" charset="-128"/>
                <a:cs typeface="Times New Roman" panose="02020603050405020304" pitchFamily="18" charset="0"/>
              </a:rPr>
            </a:br>
            <a:br>
              <a:rPr lang="es-MX" altLang="es-MX" sz="2100" b="1">
                <a:solidFill>
                  <a:srgbClr val="FFECD9"/>
                </a:solidFill>
                <a:latin typeface="Arial Unicode MS" panose="020B0604020202020204" pitchFamily="34" charset="-128"/>
                <a:cs typeface="Times New Roman" panose="02020603050405020304" pitchFamily="18" charset="0"/>
              </a:rPr>
            </a:br>
            <a:br>
              <a:rPr lang="es-ES" altLang="es-MX" sz="2100" b="1">
                <a:solidFill>
                  <a:srgbClr val="FFECD9"/>
                </a:solidFill>
                <a:latin typeface="Arial Unicode MS" panose="020B0604020202020204" pitchFamily="34" charset="-128"/>
                <a:cs typeface="Times New Roman" panose="02020603050405020304" pitchFamily="18" charset="0"/>
              </a:rPr>
            </a:br>
            <a:r>
              <a:rPr lang="es-ES" altLang="es-MX" sz="1800" b="1">
                <a:solidFill>
                  <a:srgbClr val="FFECD9"/>
                </a:solidFill>
                <a:latin typeface="Arial Unicode MS" panose="020B0604020202020204" pitchFamily="34" charset="-128"/>
                <a:cs typeface="Times New Roman" panose="02020603050405020304" pitchFamily="18" charset="0"/>
              </a:rPr>
              <a:t> </a:t>
            </a:r>
            <a:br>
              <a:rPr lang="es-ES" altLang="es-MX" sz="1800" b="1">
                <a:solidFill>
                  <a:srgbClr val="FFECD9"/>
                </a:solidFill>
                <a:latin typeface="Arial Unicode MS" panose="020B0604020202020204" pitchFamily="34" charset="-128"/>
                <a:cs typeface="Times New Roman" panose="02020603050405020304" pitchFamily="18" charset="0"/>
              </a:rPr>
            </a:br>
            <a:endParaRPr lang="es-ES" altLang="es-MX" sz="2400" b="1">
              <a:latin typeface="Arial Unicode MS" panose="020B0604020202020204" pitchFamily="34" charset="-128"/>
              <a:cs typeface="Times New Roman" panose="02020603050405020304" pitchFamily="18" charset="0"/>
            </a:endParaRPr>
          </a:p>
        </p:txBody>
      </p:sp>
      <p:sp>
        <p:nvSpPr>
          <p:cNvPr id="365571" name="Rectangle 3"/>
          <p:cNvSpPr>
            <a:spLocks noChangeArrowheads="1"/>
          </p:cNvSpPr>
          <p:nvPr/>
        </p:nvSpPr>
        <p:spPr bwMode="auto">
          <a:xfrm>
            <a:off x="212272" y="120402"/>
            <a:ext cx="8719457"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defTabSz="685800" eaLnBrk="0" fontAlgn="base" hangingPunct="0">
              <a:spcBef>
                <a:spcPct val="0"/>
              </a:spcBef>
              <a:spcAft>
                <a:spcPct val="0"/>
              </a:spcAft>
            </a:pPr>
            <a:r>
              <a:rPr lang="es-ES" altLang="es-MX" sz="2800" b="1">
                <a:solidFill>
                  <a:srgbClr val="FFECD9"/>
                </a:solidFill>
                <a:latin typeface="Times New Roman" panose="02020603050405020304" pitchFamily="18" charset="0"/>
                <a:cs typeface="Times New Roman" panose="02020603050405020304" pitchFamily="18" charset="0"/>
              </a:rPr>
              <a:t>Es un espacio multidimensional en el cual se tratan de entender, desarrollar y aplicar conceptos como conocimiento, pensamiento, inteligencia, evolución, complejidad, afectividad, aprendizaje, conciencia,  vida, y muchos otros.</a:t>
            </a:r>
          </a:p>
          <a:p>
            <a:pPr algn="r" defTabSz="685800" eaLnBrk="0" fontAlgn="base" hangingPunct="0">
              <a:spcBef>
                <a:spcPct val="0"/>
              </a:spcBef>
              <a:spcAft>
                <a:spcPct val="0"/>
              </a:spcAft>
            </a:pPr>
            <a:r>
              <a:rPr lang="es-ES" altLang="es-MX" sz="2800" b="1">
                <a:solidFill>
                  <a:srgbClr val="FFECD9"/>
                </a:solidFill>
                <a:latin typeface="Times New Roman" panose="02020603050405020304" pitchFamily="18" charset="0"/>
                <a:cs typeface="Times New Roman" panose="02020603050405020304" pitchFamily="18" charset="0"/>
              </a:rPr>
              <a:t> </a:t>
            </a:r>
          </a:p>
          <a:p>
            <a:pPr algn="r" defTabSz="685800" eaLnBrk="0" fontAlgn="base" hangingPunct="0">
              <a:spcBef>
                <a:spcPct val="0"/>
              </a:spcBef>
              <a:spcAft>
                <a:spcPct val="0"/>
              </a:spcAft>
            </a:pPr>
            <a:r>
              <a:rPr lang="es-ES" altLang="es-MX" sz="2800" b="1">
                <a:solidFill>
                  <a:srgbClr val="FFECD9"/>
                </a:solidFill>
                <a:latin typeface="Times New Roman" panose="02020603050405020304" pitchFamily="18" charset="0"/>
                <a:cs typeface="Times New Roman" panose="02020603050405020304" pitchFamily="18" charset="0"/>
              </a:rPr>
              <a:t>Y se extiende a cualquier área donde se pueda presentar algo relacionado con esos conceptos,.</a:t>
            </a:r>
          </a:p>
          <a:p>
            <a:pPr algn="r" defTabSz="685800" eaLnBrk="0" fontAlgn="base" hangingPunct="0">
              <a:spcBef>
                <a:spcPct val="0"/>
              </a:spcBef>
              <a:spcAft>
                <a:spcPct val="0"/>
              </a:spcAft>
            </a:pPr>
            <a:r>
              <a:rPr lang="es-ES" altLang="es-MX" sz="2800" b="1">
                <a:solidFill>
                  <a:srgbClr val="FFECD9"/>
                </a:solidFill>
                <a:latin typeface="Times New Roman" panose="02020603050405020304" pitchFamily="18" charset="0"/>
                <a:cs typeface="Times New Roman" panose="02020603050405020304" pitchFamily="18" charset="0"/>
              </a:rPr>
              <a:t> </a:t>
            </a:r>
          </a:p>
          <a:p>
            <a:pPr algn="r" defTabSz="685800" eaLnBrk="0" fontAlgn="base" hangingPunct="0">
              <a:spcBef>
                <a:spcPct val="0"/>
              </a:spcBef>
              <a:spcAft>
                <a:spcPct val="0"/>
              </a:spcAft>
            </a:pPr>
            <a:r>
              <a:rPr lang="es-ES" altLang="es-MX" sz="2800" b="1">
                <a:solidFill>
                  <a:srgbClr val="FFECD9"/>
                </a:solidFill>
                <a:latin typeface="Times New Roman" panose="02020603050405020304" pitchFamily="18" charset="0"/>
                <a:cs typeface="Times New Roman" panose="02020603050405020304" pitchFamily="18" charset="0"/>
              </a:rPr>
              <a:t>Y entre otras cosas se busca la construcción y aplicación de modelos del pensamiento, afectividad, aprendizaje, inteligencia, conciencia,...</a:t>
            </a:r>
            <a:r>
              <a:rPr lang="es-MX" altLang="es-MX" sz="2250" b="1">
                <a:solidFill>
                  <a:srgbClr val="FFECD9"/>
                </a:solidFill>
                <a:latin typeface="Times New Roman" panose="02020603050405020304" pitchFamily="18" charset="0"/>
                <a:cs typeface="Times New Roman" panose="02020603050405020304" pitchFamily="18" charset="0"/>
              </a:rPr>
              <a:t>  </a:t>
            </a:r>
            <a:endParaRPr lang="es-ES" altLang="es-MX" sz="2250" b="1">
              <a:solidFill>
                <a:srgbClr val="FFECD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7318150"/>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idx="4294967295"/>
          </p:nvPr>
        </p:nvSpPr>
        <p:spPr>
          <a:xfrm>
            <a:off x="2571750" y="857250"/>
            <a:ext cx="6572250" cy="4511675"/>
          </a:xfrm>
        </p:spPr>
        <p:txBody>
          <a:bodyPr>
            <a:normAutofit fontScale="90000"/>
          </a:bodyPr>
          <a:lstStyle/>
          <a:p>
            <a:pPr eaLnBrk="1" hangingPunct="1"/>
            <a:r>
              <a:rPr lang="es-ES" altLang="es-MX"/>
              <a:t>Por ejemplo, si se tiene la siguiente matriz:</a:t>
            </a:r>
            <a:br>
              <a:rPr lang="es-ES" altLang="es-MX"/>
            </a:br>
            <a:r>
              <a:rPr lang="es-ES" altLang="es-MX" sz="600"/>
              <a:t> </a:t>
            </a:r>
            <a:r>
              <a:rPr lang="es-ES" altLang="es-MX" sz="2100"/>
              <a:t>	</a:t>
            </a:r>
            <a:r>
              <a:rPr lang="es-MX" altLang="es-MX" sz="2100"/>
              <a:t>          </a:t>
            </a:r>
            <a:r>
              <a:rPr lang="en-US" altLang="es-MX" sz="2100"/>
              <a:t>S1	  S2	  S3	   S4	     S       S6</a:t>
            </a:r>
            <a:br>
              <a:rPr lang="es-MX" altLang="es-MX" sz="2100"/>
            </a:br>
            <a:r>
              <a:rPr lang="es-ES" altLang="es-MX" sz="2100"/>
              <a:t>r</a:t>
            </a:r>
            <a:r>
              <a:rPr lang="es-MX" altLang="es-MX" sz="2100" err="1"/>
              <a:t>egla</a:t>
            </a:r>
            <a:r>
              <a:rPr lang="es-ES" altLang="es-MX" sz="2100"/>
              <a:t>1	3.2	</a:t>
            </a:r>
            <a:r>
              <a:rPr lang="es-MX" altLang="es-MX" sz="2100"/>
              <a:t>   </a:t>
            </a:r>
            <a:r>
              <a:rPr lang="es-ES" altLang="es-MX" sz="2100"/>
              <a:t>0	 4.0	  6.5	</a:t>
            </a:r>
            <a:r>
              <a:rPr lang="es-MX" altLang="es-MX" sz="2100"/>
              <a:t>     </a:t>
            </a:r>
            <a:r>
              <a:rPr lang="es-ES" altLang="es-MX" sz="2100"/>
              <a:t>0	</a:t>
            </a:r>
            <a:r>
              <a:rPr lang="es-MX" altLang="es-MX" sz="2100"/>
              <a:t>       </a:t>
            </a:r>
            <a:r>
              <a:rPr lang="es-ES" altLang="es-MX" sz="2100"/>
              <a:t>0</a:t>
            </a:r>
            <a:br>
              <a:rPr lang="es-ES" altLang="es-MX" sz="2100"/>
            </a:br>
            <a:r>
              <a:rPr lang="es-ES" altLang="es-MX" sz="2100"/>
              <a:t>r</a:t>
            </a:r>
            <a:r>
              <a:rPr lang="es-MX" altLang="es-MX" sz="2100" err="1"/>
              <a:t>egla</a:t>
            </a:r>
            <a:r>
              <a:rPr lang="es-ES" altLang="es-MX" sz="2100"/>
              <a:t>2	2.0	 1.3	</a:t>
            </a:r>
            <a:r>
              <a:rPr lang="es-MX" altLang="es-MX" sz="2100"/>
              <a:t>   </a:t>
            </a:r>
            <a:r>
              <a:rPr lang="es-ES" altLang="es-MX" sz="2100"/>
              <a:t>0	</a:t>
            </a:r>
            <a:r>
              <a:rPr lang="es-MX" altLang="es-MX" sz="2100"/>
              <a:t>   </a:t>
            </a:r>
            <a:r>
              <a:rPr lang="es-ES" altLang="es-MX" sz="2100"/>
              <a:t>0	</a:t>
            </a:r>
            <a:r>
              <a:rPr lang="es-MX" altLang="es-MX" sz="2100"/>
              <a:t>  </a:t>
            </a:r>
            <a:r>
              <a:rPr lang="es-ES" altLang="es-MX" sz="2100"/>
              <a:t>1.5	</a:t>
            </a:r>
            <a:r>
              <a:rPr lang="es-MX" altLang="es-MX" sz="2100"/>
              <a:t>       </a:t>
            </a:r>
            <a:r>
              <a:rPr lang="es-ES" altLang="es-MX" sz="2100"/>
              <a:t>0</a:t>
            </a:r>
            <a:br>
              <a:rPr lang="es-ES" altLang="es-MX" sz="2100"/>
            </a:br>
            <a:r>
              <a:rPr lang="es-ES" altLang="es-MX" sz="2100"/>
              <a:t>r</a:t>
            </a:r>
            <a:r>
              <a:rPr lang="es-MX" altLang="es-MX" sz="2100" err="1"/>
              <a:t>egla</a:t>
            </a:r>
            <a:r>
              <a:rPr lang="es-ES" altLang="es-MX" sz="2100"/>
              <a:t>3	</a:t>
            </a:r>
            <a:r>
              <a:rPr lang="es-MX" altLang="es-MX" sz="2100"/>
              <a:t>   </a:t>
            </a:r>
            <a:r>
              <a:rPr lang="es-ES" altLang="es-MX" sz="2100"/>
              <a:t>0</a:t>
            </a:r>
            <a:r>
              <a:rPr lang="es-MX" altLang="es-MX" sz="2100"/>
              <a:t>    </a:t>
            </a:r>
            <a:r>
              <a:rPr lang="es-ES" altLang="es-MX" sz="2100"/>
              <a:t>3.0	</a:t>
            </a:r>
            <a:r>
              <a:rPr lang="es-MX" altLang="es-MX" sz="2100"/>
              <a:t>   </a:t>
            </a:r>
            <a:r>
              <a:rPr lang="es-ES" altLang="es-MX" sz="2100"/>
              <a:t>0	</a:t>
            </a:r>
            <a:r>
              <a:rPr lang="es-MX" altLang="es-MX" sz="2100"/>
              <a:t>   </a:t>
            </a:r>
            <a:r>
              <a:rPr lang="es-ES" altLang="es-MX" sz="2100"/>
              <a:t>0	</a:t>
            </a:r>
            <a:r>
              <a:rPr lang="es-MX" altLang="es-MX" sz="2100"/>
              <a:t>  </a:t>
            </a:r>
            <a:r>
              <a:rPr lang="es-ES" altLang="es-MX" sz="2100"/>
              <a:t>4.2	</a:t>
            </a:r>
            <a:r>
              <a:rPr lang="es-MX" altLang="es-MX" sz="2100"/>
              <a:t>     </a:t>
            </a:r>
            <a:r>
              <a:rPr lang="es-ES" altLang="es-MX" sz="2100"/>
              <a:t>2.0</a:t>
            </a:r>
            <a:br>
              <a:rPr lang="es-ES" altLang="es-MX" sz="2100"/>
            </a:br>
            <a:r>
              <a:rPr lang="es-ES" altLang="es-MX" sz="1050"/>
              <a:t> </a:t>
            </a:r>
            <a:br>
              <a:rPr lang="es-MX" altLang="es-MX" sz="1050"/>
            </a:br>
            <a:r>
              <a:rPr lang="es-MX" altLang="es-MX" sz="1050"/>
              <a:t>      </a:t>
            </a:r>
            <a:r>
              <a:rPr lang="es-ES" altLang="es-MX" sz="2100"/>
              <a:t>y llega un problema con los síntomas</a:t>
            </a:r>
            <a:r>
              <a:rPr lang="es-ES" altLang="es-MX"/>
              <a:t> </a:t>
            </a:r>
            <a:br>
              <a:rPr lang="es-MX" altLang="es-MX"/>
            </a:br>
            <a:r>
              <a:rPr lang="es-MX" altLang="es-MX"/>
              <a:t>          </a:t>
            </a:r>
            <a:r>
              <a:rPr lang="es-ES" altLang="es-MX" sz="2100"/>
              <a:t>(1.0   0   1.5   0   0   0.7)</a:t>
            </a:r>
            <a:br>
              <a:rPr lang="es-MX" altLang="es-MX" sz="2100"/>
            </a:br>
            <a:r>
              <a:rPr lang="es-ES" altLang="es-MX" sz="2100"/>
              <a:t>entonces se multiplica la matriz por el vector quedando el resultado:</a:t>
            </a:r>
            <a:br>
              <a:rPr lang="es-ES" altLang="es-MX" sz="2100"/>
            </a:br>
            <a:r>
              <a:rPr lang="es-ES" altLang="es-MX" sz="600"/>
              <a:t> </a:t>
            </a:r>
            <a:r>
              <a:rPr lang="es-ES" altLang="es-MX"/>
              <a:t>r</a:t>
            </a:r>
            <a:r>
              <a:rPr lang="es-MX" altLang="es-MX" err="1"/>
              <a:t>egla</a:t>
            </a:r>
            <a:r>
              <a:rPr lang="es-ES" altLang="es-MX"/>
              <a:t>1	9.2</a:t>
            </a:r>
            <a:br>
              <a:rPr lang="es-ES" altLang="es-MX"/>
            </a:br>
            <a:r>
              <a:rPr lang="es-ES" altLang="es-MX"/>
              <a:t>r</a:t>
            </a:r>
            <a:r>
              <a:rPr lang="es-MX" altLang="es-MX" err="1"/>
              <a:t>egla</a:t>
            </a:r>
            <a:r>
              <a:rPr lang="es-ES" altLang="es-MX"/>
              <a:t>2	2.0</a:t>
            </a:r>
            <a:br>
              <a:rPr lang="es-ES" altLang="es-MX"/>
            </a:br>
            <a:r>
              <a:rPr lang="es-ES" altLang="es-MX"/>
              <a:t>r</a:t>
            </a:r>
            <a:r>
              <a:rPr lang="es-MX" altLang="es-MX" err="1"/>
              <a:t>egla</a:t>
            </a:r>
            <a:r>
              <a:rPr lang="es-ES" altLang="es-MX"/>
              <a:t>3	1.4</a:t>
            </a:r>
            <a:br>
              <a:rPr lang="es-ES" altLang="es-MX"/>
            </a:br>
            <a:r>
              <a:rPr lang="es-ES" altLang="es-MX" sz="600"/>
              <a:t> </a:t>
            </a:r>
            <a:r>
              <a:rPr lang="es-ES" altLang="es-MX" sz="2100"/>
              <a:t>de donde se propone </a:t>
            </a:r>
            <a:r>
              <a:rPr lang="es-MX" altLang="es-MX" sz="2100"/>
              <a:t>   </a:t>
            </a:r>
            <a:r>
              <a:rPr lang="es-ES" altLang="es-MX" sz="2100"/>
              <a:t>la r</a:t>
            </a:r>
            <a:r>
              <a:rPr lang="es-MX" altLang="es-MX" sz="2100" err="1"/>
              <a:t>egla</a:t>
            </a:r>
            <a:r>
              <a:rPr lang="es-ES" altLang="es-MX" sz="2100"/>
              <a:t>1 </a:t>
            </a:r>
            <a:r>
              <a:rPr lang="es-MX" altLang="es-MX" sz="2100"/>
              <a:t>   </a:t>
            </a:r>
            <a:r>
              <a:rPr lang="es-ES" altLang="es-MX" sz="2100"/>
              <a:t>como el resultado del sistema.</a:t>
            </a:r>
          </a:p>
        </p:txBody>
      </p:sp>
    </p:spTree>
    <p:extLst>
      <p:ext uri="{BB962C8B-B14F-4D97-AF65-F5344CB8AC3E}">
        <p14:creationId xmlns:p14="http://schemas.microsoft.com/office/powerpoint/2010/main" val="1818433664"/>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988142" y="1356852"/>
            <a:ext cx="6515100" cy="2628900"/>
          </a:xfrm>
        </p:spPr>
        <p:txBody>
          <a:bodyPr/>
          <a:lstStyle/>
          <a:p>
            <a:pPr algn="just" eaLnBrk="1" hangingPunct="1"/>
            <a:r>
              <a:rPr lang="es-ES" altLang="es-MX" sz="2700"/>
              <a:t>Una de las ventajas de representar al sistema experto mediante una matriz es que ahora se puede ver y atacar con múltiples herramientas incluyendo entre otras la lógica difusa, redes neuronales, teoría de la medida y sistemas evolutivos.</a:t>
            </a:r>
            <a:r>
              <a:rPr lang="es-ES" altLang="es-MX"/>
              <a:t> </a:t>
            </a:r>
          </a:p>
        </p:txBody>
      </p:sp>
    </p:spTree>
    <p:extLst>
      <p:ext uri="{BB962C8B-B14F-4D97-AF65-F5344CB8AC3E}">
        <p14:creationId xmlns:p14="http://schemas.microsoft.com/office/powerpoint/2010/main" val="3758492891"/>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idx="4294967295"/>
          </p:nvPr>
        </p:nvSpPr>
        <p:spPr>
          <a:xfrm>
            <a:off x="73742" y="41702"/>
            <a:ext cx="9143998" cy="5138374"/>
          </a:xfrm>
        </p:spPr>
        <p:txBody>
          <a:bodyPr>
            <a:normAutofit fontScale="90000"/>
          </a:bodyPr>
          <a:lstStyle/>
          <a:p>
            <a:r>
              <a:rPr lang="es-ES" altLang="es-MX" sz="2700"/>
              <a:t>En particular podemos aplicar las técnicas de  matrices evolutivas</a:t>
            </a:r>
            <a:br>
              <a:rPr lang="es-MX" altLang="es-MX" sz="2700"/>
            </a:br>
            <a:br>
              <a:rPr lang="es-MX" altLang="es-MX" sz="1300"/>
            </a:br>
            <a:r>
              <a:rPr lang="es-ES" altLang="es-MX" sz="2700"/>
              <a:t>Se parte de que la matriz está originalmente vacía. </a:t>
            </a:r>
            <a:r>
              <a:rPr lang="es-MX" altLang="es-MX" sz="2800" b="1" i="1">
                <a:solidFill>
                  <a:srgbClr val="FF0000"/>
                </a:solidFill>
                <a:latin typeface="Times New Roman" panose="02020603050405020304" pitchFamily="18" charset="0"/>
                <a:ea typeface="+mn-ea"/>
                <a:cs typeface="Times New Roman" panose="02020603050405020304" pitchFamily="18" charset="0"/>
              </a:rPr>
              <a:t>Mev0 o Matriz Evolutiva 0  </a:t>
            </a:r>
            <a:r>
              <a:rPr lang="es-MX" altLang="es-MX" sz="2800">
                <a:solidFill>
                  <a:prstClr val="black"/>
                </a:solidFill>
                <a:latin typeface="Times New Roman" panose="02020603050405020304" pitchFamily="18" charset="0"/>
                <a:ea typeface="+mn-ea"/>
                <a:cs typeface="Times New Roman" panose="02020603050405020304" pitchFamily="18" charset="0"/>
              </a:rPr>
              <a:t>que no tiene dimensiones, renglones, columnas, capas, o valores en la matriz</a:t>
            </a:r>
            <a:br>
              <a:rPr lang="es-ES" altLang="es-MX" sz="2700"/>
            </a:br>
            <a:br>
              <a:rPr lang="es-MX" altLang="es-MX" sz="1300"/>
            </a:br>
            <a:r>
              <a:rPr lang="es-ES" altLang="es-MX" sz="2700"/>
              <a:t>cuando llegan los primeros síntomas y no encuentra nada almacena el vector en el primer renglón y asigna el diagnostico (le puede pedir el diagnostico al experto humano).</a:t>
            </a:r>
            <a:br>
              <a:rPr lang="es-ES" altLang="es-MX" sz="2700"/>
            </a:br>
            <a:r>
              <a:rPr lang="es-ES" altLang="es-MX" sz="1300"/>
              <a:t> </a:t>
            </a:r>
            <a:br>
              <a:rPr lang="es-ES" altLang="es-MX" sz="2700"/>
            </a:br>
            <a:r>
              <a:rPr lang="es-ES" altLang="es-MX" sz="2700"/>
              <a:t>Por ejemplo, si llegan los síntomas </a:t>
            </a:r>
            <a:br>
              <a:rPr lang="es-MX" altLang="es-MX" sz="2700"/>
            </a:br>
            <a:r>
              <a:rPr lang="es-ES" altLang="es-MX" sz="2700"/>
              <a:t>(1.2   0   0   2.3   0   0.7)</a:t>
            </a:r>
            <a:br>
              <a:rPr lang="es-MX" altLang="es-MX" sz="2700"/>
            </a:br>
            <a:br>
              <a:rPr lang="es-MX" altLang="es-MX" sz="1300"/>
            </a:br>
            <a:r>
              <a:rPr lang="es-ES" altLang="es-MX" sz="2700"/>
              <a:t>el sistema busca en la matriz el diagnostico,</a:t>
            </a:r>
            <a:br>
              <a:rPr lang="es-MX" altLang="es-MX" sz="2700"/>
            </a:br>
            <a:r>
              <a:rPr lang="es-ES" altLang="es-MX" sz="2700"/>
              <a:t> pero como está vacía no los encuentra, </a:t>
            </a:r>
            <a:br>
              <a:rPr lang="es-MX" altLang="es-MX" sz="2700"/>
            </a:br>
            <a:r>
              <a:rPr lang="es-ES" altLang="es-MX" sz="2700"/>
              <a:t>entonces pregunta por el diagnostico </a:t>
            </a:r>
            <a:br>
              <a:rPr lang="es-MX" altLang="es-MX" sz="2700"/>
            </a:br>
            <a:r>
              <a:rPr lang="es-ES" altLang="es-MX" sz="2700"/>
              <a:t>y genera una matriz con un renglón.</a:t>
            </a:r>
          </a:p>
        </p:txBody>
      </p:sp>
      <p:sp>
        <p:nvSpPr>
          <p:cNvPr id="2" name="Rectángulo 1"/>
          <p:cNvSpPr/>
          <p:nvPr/>
        </p:nvSpPr>
        <p:spPr>
          <a:xfrm>
            <a:off x="147484" y="5180076"/>
            <a:ext cx="8996515" cy="830997"/>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S1	     S2         S3	      S4	        S5	     S6       </a:t>
            </a:r>
            <a:r>
              <a:rPr kumimoji="0" lang="es-E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diagnostico </a:t>
            </a:r>
            <a:br>
              <a:rPr kumimoji="0" lang="es-MX"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br>
            <a:r>
              <a:rPr kumimoji="0" lang="es-E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r1</a:t>
            </a:r>
            <a:r>
              <a:rPr kumimoji="0" lang="es-MX"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E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1.2</a:t>
            </a:r>
            <a:r>
              <a:rPr kumimoji="0" lang="es-MX"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E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0</a:t>
            </a:r>
            <a:r>
              <a:rPr kumimoji="0" lang="es-MX"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E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0</a:t>
            </a:r>
            <a:r>
              <a:rPr kumimoji="0" lang="es-MX"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E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2.3</a:t>
            </a:r>
            <a:r>
              <a:rPr kumimoji="0" lang="es-MX"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E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0</a:t>
            </a:r>
            <a:r>
              <a:rPr kumimoji="0" lang="es-MX"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E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0.7</a:t>
            </a:r>
            <a:r>
              <a:rPr kumimoji="0" lang="es-MX"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E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D1</a:t>
            </a:r>
            <a:endParaRPr kumimoji="0" 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Tree>
    <p:extLst>
      <p:ext uri="{BB962C8B-B14F-4D97-AF65-F5344CB8AC3E}">
        <p14:creationId xmlns:p14="http://schemas.microsoft.com/office/powerpoint/2010/main" val="279619077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idx="4294967295"/>
          </p:nvPr>
        </p:nvSpPr>
        <p:spPr>
          <a:xfrm>
            <a:off x="1342103" y="149327"/>
            <a:ext cx="6629400" cy="4438650"/>
          </a:xfrm>
        </p:spPr>
        <p:txBody>
          <a:bodyPr/>
          <a:lstStyle/>
          <a:p>
            <a:pPr eaLnBrk="1" hangingPunct="1"/>
            <a:r>
              <a:rPr lang="es-ES" altLang="es-MX" sz="2700"/>
              <a:t>Si llegan ahora los síntomas </a:t>
            </a:r>
            <a:br>
              <a:rPr lang="es-MX" altLang="es-MX" sz="2700"/>
            </a:br>
            <a:r>
              <a:rPr lang="es-ES" altLang="es-MX" sz="2700"/>
              <a:t> (0.7   0   0   0   3.2   0),</a:t>
            </a:r>
            <a:br>
              <a:rPr lang="es-MX" altLang="es-MX" sz="2700"/>
            </a:br>
            <a:r>
              <a:rPr lang="es-ES" altLang="es-MX" sz="2700"/>
              <a:t>como la colisión con el vector almacenado es baja, pregunta por el diagnostico, </a:t>
            </a:r>
            <a:br>
              <a:rPr lang="es-MX" altLang="es-MX" sz="2700"/>
            </a:br>
            <a:br>
              <a:rPr lang="es-MX" altLang="es-MX" sz="1350"/>
            </a:br>
            <a:r>
              <a:rPr lang="es-ES" altLang="es-MX" sz="2700"/>
              <a:t>si el nuevo diagnostico es diferente crea un nuevo renglón, </a:t>
            </a:r>
            <a:br>
              <a:rPr lang="es-MX" altLang="es-MX" sz="2700"/>
            </a:br>
            <a:br>
              <a:rPr lang="es-MX" altLang="es-MX" sz="1350"/>
            </a:br>
            <a:r>
              <a:rPr lang="es-ES" altLang="es-MX" sz="2700"/>
              <a:t>quedando la matriz:</a:t>
            </a:r>
            <a:br>
              <a:rPr lang="es-ES" altLang="es-MX" sz="2700"/>
            </a:br>
            <a:r>
              <a:rPr lang="es-ES" altLang="es-MX" sz="1350"/>
              <a:t> </a:t>
            </a:r>
            <a:br>
              <a:rPr lang="es-ES" altLang="es-MX" sz="1350"/>
            </a:br>
            <a:r>
              <a:rPr lang="es-MX" altLang="es-MX" sz="2700"/>
              <a:t>        </a:t>
            </a:r>
            <a:r>
              <a:rPr lang="en-US" altLang="es-MX" sz="2700"/>
              <a:t>S1      S2    S3    S4      S5      S6   	</a:t>
            </a:r>
            <a:br>
              <a:rPr lang="es-ES" altLang="es-MX" sz="2700"/>
            </a:br>
            <a:r>
              <a:rPr lang="es-ES" altLang="es-MX" sz="2700"/>
              <a:t>r1	1.2	</a:t>
            </a:r>
            <a:r>
              <a:rPr lang="es-MX" altLang="es-MX" sz="2700"/>
              <a:t>    </a:t>
            </a:r>
            <a:r>
              <a:rPr lang="es-ES" altLang="es-MX" sz="2700"/>
              <a:t>0  </a:t>
            </a:r>
            <a:r>
              <a:rPr lang="es-MX" altLang="es-MX" sz="2700"/>
              <a:t>   </a:t>
            </a:r>
            <a:r>
              <a:rPr lang="es-ES" altLang="es-MX" sz="2700"/>
              <a:t>0	  2.3	</a:t>
            </a:r>
            <a:r>
              <a:rPr lang="es-MX" altLang="es-MX" sz="2700"/>
              <a:t>     </a:t>
            </a:r>
            <a:r>
              <a:rPr lang="es-ES" altLang="es-MX" sz="2700"/>
              <a:t>0</a:t>
            </a:r>
            <a:r>
              <a:rPr lang="es-MX" altLang="es-MX" sz="2700"/>
              <a:t>       </a:t>
            </a:r>
            <a:r>
              <a:rPr lang="es-ES" altLang="es-MX" sz="2700"/>
              <a:t>0.7	</a:t>
            </a:r>
            <a:r>
              <a:rPr lang="es-MX" altLang="es-MX" sz="2700"/>
              <a:t>   </a:t>
            </a:r>
            <a:r>
              <a:rPr lang="es-ES" altLang="es-MX" sz="2700"/>
              <a:t>D1</a:t>
            </a:r>
            <a:br>
              <a:rPr lang="es-ES" altLang="es-MX" sz="2700"/>
            </a:br>
            <a:r>
              <a:rPr lang="es-ES" altLang="es-MX" sz="2700"/>
              <a:t>r2	0.7	</a:t>
            </a:r>
            <a:r>
              <a:rPr lang="es-MX" altLang="es-MX" sz="2700"/>
              <a:t>    </a:t>
            </a:r>
            <a:r>
              <a:rPr lang="es-ES" altLang="es-MX" sz="2700"/>
              <a:t>0   </a:t>
            </a:r>
            <a:r>
              <a:rPr lang="es-MX" altLang="es-MX" sz="2700"/>
              <a:t>  </a:t>
            </a:r>
            <a:r>
              <a:rPr lang="es-ES" altLang="es-MX" sz="2700"/>
              <a:t>0	  </a:t>
            </a:r>
            <a:r>
              <a:rPr lang="es-MX" altLang="es-MX" sz="2700"/>
              <a:t> </a:t>
            </a:r>
            <a:r>
              <a:rPr lang="es-ES" altLang="es-MX" sz="2700"/>
              <a:t>0	    3.2</a:t>
            </a:r>
            <a:r>
              <a:rPr lang="es-MX" altLang="es-MX" sz="2700"/>
              <a:t>      </a:t>
            </a:r>
            <a:r>
              <a:rPr lang="es-ES" altLang="es-MX" sz="2700"/>
              <a:t>0	 </a:t>
            </a:r>
            <a:r>
              <a:rPr lang="es-MX" altLang="es-MX" sz="2700"/>
              <a:t>  </a:t>
            </a:r>
            <a:r>
              <a:rPr lang="es-ES" altLang="es-MX" sz="2700"/>
              <a:t>D2</a:t>
            </a:r>
          </a:p>
        </p:txBody>
      </p:sp>
    </p:spTree>
    <p:extLst>
      <p:ext uri="{BB962C8B-B14F-4D97-AF65-F5344CB8AC3E}">
        <p14:creationId xmlns:p14="http://schemas.microsoft.com/office/powerpoint/2010/main" val="3530739296"/>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idx="4294967295"/>
          </p:nvPr>
        </p:nvSpPr>
        <p:spPr>
          <a:xfrm>
            <a:off x="0" y="206477"/>
            <a:ext cx="9144000" cy="4890986"/>
          </a:xfrm>
        </p:spPr>
        <p:txBody>
          <a:bodyPr>
            <a:noAutofit/>
          </a:bodyPr>
          <a:lstStyle/>
          <a:p>
            <a:pPr eaLnBrk="1" hangingPunct="1"/>
            <a:r>
              <a:rPr lang="es-ES" altLang="es-MX" sz="2400"/>
              <a:t>Si llega una cadena de síntomas con alta colisión</a:t>
            </a:r>
            <a:r>
              <a:rPr lang="es-MX" altLang="es-MX" sz="2400"/>
              <a:t> con D1</a:t>
            </a:r>
            <a:r>
              <a:rPr lang="es-ES" altLang="es-MX" sz="2400"/>
              <a:t>, como por ejemplo:</a:t>
            </a:r>
            <a:br>
              <a:rPr lang="es-ES" altLang="es-MX" sz="2400"/>
            </a:br>
            <a:r>
              <a:rPr lang="es-ES" altLang="es-MX" sz="2400"/>
              <a:t> </a:t>
            </a:r>
            <a:br>
              <a:rPr lang="es-ES" altLang="es-MX" sz="2400"/>
            </a:br>
            <a:r>
              <a:rPr lang="es-ES" altLang="es-MX" sz="2400"/>
              <a:t> (1.0   0   0   </a:t>
            </a:r>
            <a:r>
              <a:rPr lang="es-MX" altLang="es-MX" sz="2400"/>
              <a:t>1</a:t>
            </a:r>
            <a:r>
              <a:rPr lang="es-ES" altLang="es-MX" sz="2400"/>
              <a:t>.8   0   1.2)</a:t>
            </a:r>
            <a:br>
              <a:rPr lang="es-ES" altLang="es-MX" sz="2400"/>
            </a:br>
            <a:r>
              <a:rPr lang="es-ES" altLang="es-MX" sz="2400"/>
              <a:t> </a:t>
            </a:r>
            <a:br>
              <a:rPr lang="es-ES" altLang="es-MX" sz="2400"/>
            </a:br>
            <a:r>
              <a:rPr lang="es-ES" altLang="es-MX" sz="2400"/>
              <a:t>el sistema emite el diagnostico D1 y acumula el nuevo síntoma sobre la matriz anterior en el renglón 1:</a:t>
            </a:r>
            <a:br>
              <a:rPr lang="es-ES" altLang="es-MX" sz="2400"/>
            </a:br>
            <a:r>
              <a:rPr lang="es-ES" altLang="es-MX" sz="2400"/>
              <a:t> </a:t>
            </a:r>
            <a:br>
              <a:rPr lang="es-ES" altLang="es-MX" sz="2400"/>
            </a:br>
            <a:r>
              <a:rPr lang="es-ES" altLang="es-MX" sz="2400"/>
              <a:t>          </a:t>
            </a:r>
            <a:r>
              <a:rPr lang="en-US" altLang="es-MX" sz="2400"/>
              <a:t>S1    S2     S3	 S4     S5     S6	         </a:t>
            </a:r>
            <a:r>
              <a:rPr lang="es-ES" altLang="es-MX" sz="2400"/>
              <a:t># de acumulados</a:t>
            </a:r>
            <a:br>
              <a:rPr lang="es-MX" altLang="es-MX" sz="2400"/>
            </a:br>
            <a:r>
              <a:rPr lang="es-ES" altLang="es-MX" sz="2400"/>
              <a:t>r1	2.2	</a:t>
            </a:r>
            <a:r>
              <a:rPr lang="es-MX" altLang="es-MX" sz="2400"/>
              <a:t> </a:t>
            </a:r>
            <a:r>
              <a:rPr lang="es-ES" altLang="es-MX" sz="2400"/>
              <a:t>0	</a:t>
            </a:r>
            <a:r>
              <a:rPr lang="es-MX" altLang="es-MX" sz="2400"/>
              <a:t>  </a:t>
            </a:r>
            <a:r>
              <a:rPr lang="es-ES" altLang="es-MX" sz="2400"/>
              <a:t>0	</a:t>
            </a:r>
            <a:r>
              <a:rPr lang="es-MX" altLang="es-MX" sz="2400"/>
              <a:t>4</a:t>
            </a:r>
            <a:r>
              <a:rPr lang="es-ES" altLang="es-MX" sz="2400"/>
              <a:t>.1	</a:t>
            </a:r>
            <a:r>
              <a:rPr lang="es-MX" altLang="es-MX" sz="2400"/>
              <a:t>  </a:t>
            </a:r>
            <a:r>
              <a:rPr lang="es-ES" altLang="es-MX" sz="2400"/>
              <a:t>0	1.9	 D1</a:t>
            </a:r>
            <a:r>
              <a:rPr lang="es-MX" altLang="es-MX" sz="2400"/>
              <a:t>	</a:t>
            </a:r>
            <a:r>
              <a:rPr lang="es-ES" altLang="es-MX" sz="2400"/>
              <a:t>	2</a:t>
            </a:r>
            <a:br>
              <a:rPr lang="es-ES" altLang="es-MX" sz="2400"/>
            </a:br>
            <a:r>
              <a:rPr lang="es-ES" altLang="es-MX" sz="2400"/>
              <a:t>r2	0.7	</a:t>
            </a:r>
            <a:r>
              <a:rPr lang="es-MX" altLang="es-MX" sz="2400"/>
              <a:t> </a:t>
            </a:r>
            <a:r>
              <a:rPr lang="es-ES" altLang="es-MX" sz="2400"/>
              <a:t>0	</a:t>
            </a:r>
            <a:r>
              <a:rPr lang="es-MX" altLang="es-MX" sz="2400"/>
              <a:t>  </a:t>
            </a:r>
            <a:r>
              <a:rPr lang="es-ES" altLang="es-MX" sz="2400"/>
              <a:t>0	</a:t>
            </a:r>
            <a:r>
              <a:rPr lang="es-MX" altLang="es-MX" sz="2400"/>
              <a:t>  </a:t>
            </a:r>
            <a:r>
              <a:rPr lang="es-ES" altLang="es-MX" sz="2400"/>
              <a:t>0	3.2	</a:t>
            </a:r>
            <a:r>
              <a:rPr lang="es-MX" altLang="es-MX" sz="2400"/>
              <a:t>  </a:t>
            </a:r>
            <a:r>
              <a:rPr lang="es-ES" altLang="es-MX" sz="2400"/>
              <a:t>0	 D2	</a:t>
            </a:r>
            <a:r>
              <a:rPr lang="es-MX" altLang="es-MX" sz="2400"/>
              <a:t>	</a:t>
            </a:r>
            <a:r>
              <a:rPr lang="es-ES" altLang="es-MX" sz="2400"/>
              <a:t>1</a:t>
            </a:r>
            <a:br>
              <a:rPr lang="es-ES" altLang="es-MX" sz="2400"/>
            </a:br>
            <a:r>
              <a:rPr lang="es-ES" altLang="es-MX" sz="2400"/>
              <a:t> </a:t>
            </a:r>
            <a:br>
              <a:rPr lang="es-ES" altLang="es-MX" sz="2400"/>
            </a:br>
            <a:r>
              <a:rPr lang="es-ES" altLang="es-MX" sz="2400"/>
              <a:t>Al tener el vector acumulado se están reforzando los síntomas y en forma natural </a:t>
            </a:r>
            <a:r>
              <a:rPr lang="es-MX" altLang="es-MX" sz="2400"/>
              <a:t>cambian </a:t>
            </a:r>
            <a:r>
              <a:rPr lang="es-ES" altLang="es-MX" sz="2400"/>
              <a:t>los pesos.</a:t>
            </a:r>
          </a:p>
        </p:txBody>
      </p:sp>
    </p:spTree>
    <p:extLst>
      <p:ext uri="{BB962C8B-B14F-4D97-AF65-F5344CB8AC3E}">
        <p14:creationId xmlns:p14="http://schemas.microsoft.com/office/powerpoint/2010/main" val="202858086"/>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idx="4294967295"/>
          </p:nvPr>
        </p:nvSpPr>
        <p:spPr>
          <a:xfrm>
            <a:off x="0" y="1"/>
            <a:ext cx="9144000" cy="6191536"/>
          </a:xfrm>
        </p:spPr>
        <p:txBody>
          <a:bodyPr>
            <a:noAutofit/>
          </a:bodyPr>
          <a:lstStyle/>
          <a:p>
            <a:r>
              <a:rPr lang="es-ES" altLang="es-MX" sz="3600"/>
              <a:t>El sistema siempre se transforma</a:t>
            </a:r>
            <a:r>
              <a:rPr lang="es-ES" altLang="es-MX" sz="2400"/>
              <a:t>. </a:t>
            </a:r>
            <a:br>
              <a:rPr lang="es-MX" altLang="es-MX" sz="2400"/>
            </a:br>
            <a:r>
              <a:rPr lang="es-ES" altLang="es-MX" sz="2400"/>
              <a:t>Si llega una cadena de síntomas con alta colisión los suma al renglón diagnosticado. </a:t>
            </a:r>
            <a:br>
              <a:rPr lang="es-ES" altLang="es-MX" sz="2400"/>
            </a:br>
            <a:r>
              <a:rPr lang="es-ES" altLang="es-MX" sz="2400"/>
              <a:t>Si llega una cadena y el experto indica que corresponde a un diagnostico presente, la nueva cadena se acumula a este diagnostico.</a:t>
            </a:r>
            <a:br>
              <a:rPr lang="es-ES" altLang="es-MX" sz="2400"/>
            </a:br>
            <a:r>
              <a:rPr lang="es-ES" altLang="es-MX" sz="2400"/>
              <a:t>Si llega una nueva cadena con un síntoma no conocido crea una nueva columna y a partir de ese momento reconoce el nuevo síntoma</a:t>
            </a:r>
            <a:br>
              <a:rPr lang="es-ES" altLang="es-MX" sz="2400"/>
            </a:br>
            <a:br>
              <a:rPr lang="es-ES" altLang="es-MX" sz="800"/>
            </a:br>
            <a:r>
              <a:rPr lang="es-ES" altLang="es-MX" sz="2400"/>
              <a:t>Si llega una nueva cadena no reconocida crea un nuevo renglón.</a:t>
            </a:r>
            <a:br>
              <a:rPr lang="es-MX" altLang="es-MX" sz="2400"/>
            </a:br>
            <a:r>
              <a:rPr lang="es-ES" altLang="es-MX" sz="800"/>
              <a:t> </a:t>
            </a:r>
            <a:br>
              <a:rPr lang="es-ES" altLang="es-MX" sz="800"/>
            </a:br>
            <a:r>
              <a:rPr lang="es-ES" altLang="es-MX" sz="2400"/>
              <a:t>Si se toma el vector acumulado y cada síntoma lo dividimos entre el número de acumulados tenemos una regla promedio, por lo que, lo que estamos encontrando es la regla promedio asociada a un diagnostico y mediante el mecanismo evolutivo esta regla se está depurando y afinando cotidianamente, </a:t>
            </a:r>
            <a:br>
              <a:rPr lang="es-ES" altLang="es-MX" sz="2400"/>
            </a:br>
            <a:br>
              <a:rPr lang="es-MX" altLang="es-MX" sz="800"/>
            </a:br>
            <a:r>
              <a:rPr lang="es-ES" altLang="es-MX" sz="2400"/>
              <a:t>o sea que, en forma natural y permanente se están encontrando y afinando las reglas del sistema.</a:t>
            </a:r>
          </a:p>
        </p:txBody>
      </p:sp>
    </p:spTree>
    <p:extLst>
      <p:ext uri="{BB962C8B-B14F-4D97-AF65-F5344CB8AC3E}">
        <p14:creationId xmlns:p14="http://schemas.microsoft.com/office/powerpoint/2010/main" val="2754759315"/>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908707"/>
            <a:ext cx="9059196" cy="4401205"/>
          </a:xfrm>
          <a:prstGeom prst="rect">
            <a:avLst/>
          </a:prstGeom>
        </p:spPr>
        <p:txBody>
          <a:bodyPr wrap="square">
            <a:spAutoFit/>
          </a:bodyPr>
          <a:lstStyle/>
          <a:p>
            <a:r>
              <a:rPr lang="es-ES" altLang="es-MX" sz="2400">
                <a:ea typeface="+mj-ea"/>
                <a:cs typeface="+mj-cs"/>
              </a:rPr>
              <a:t>Si llega una nueva </a:t>
            </a:r>
            <a:r>
              <a:rPr lang="es-ES" altLang="es-MX" sz="2400">
                <a:solidFill>
                  <a:srgbClr val="0070C0"/>
                </a:solidFill>
                <a:ea typeface="+mj-ea"/>
                <a:cs typeface="+mj-cs"/>
              </a:rPr>
              <a:t>cadena con un síntoma no conocido </a:t>
            </a:r>
            <a:r>
              <a:rPr lang="es-ES" altLang="es-MX" sz="2400">
                <a:solidFill>
                  <a:srgbClr val="FF0000"/>
                </a:solidFill>
                <a:ea typeface="+mj-ea"/>
                <a:cs typeface="+mj-cs"/>
              </a:rPr>
              <a:t>crea una nueva columna en la gramática </a:t>
            </a:r>
            <a:r>
              <a:rPr lang="es-ES" altLang="es-MX" sz="2400">
                <a:ea typeface="+mj-ea"/>
                <a:cs typeface="+mj-cs"/>
              </a:rPr>
              <a:t>y a partir de ese momento reconoce el nuevo síntoma</a:t>
            </a:r>
          </a:p>
          <a:p>
            <a:br>
              <a:rPr lang="es-ES" altLang="es-MX" sz="800">
                <a:ea typeface="+mj-ea"/>
                <a:cs typeface="+mj-cs"/>
              </a:rPr>
            </a:br>
            <a:r>
              <a:rPr lang="es-ES" altLang="es-MX" sz="2400">
                <a:ea typeface="+mj-ea"/>
                <a:cs typeface="+mj-cs"/>
              </a:rPr>
              <a:t>Si llega una nueva </a:t>
            </a:r>
            <a:r>
              <a:rPr lang="es-ES" altLang="es-MX" sz="2400">
                <a:solidFill>
                  <a:srgbClr val="3636CE"/>
                </a:solidFill>
                <a:ea typeface="+mj-ea"/>
                <a:cs typeface="+mj-cs"/>
              </a:rPr>
              <a:t>cadena no reconocida </a:t>
            </a:r>
            <a:r>
              <a:rPr lang="es-ES" altLang="es-MX" sz="2400">
                <a:solidFill>
                  <a:srgbClr val="FF0000"/>
                </a:solidFill>
                <a:ea typeface="+mj-ea"/>
                <a:cs typeface="+mj-cs"/>
              </a:rPr>
              <a:t>crea un nuevo renglón en la gramática.</a:t>
            </a:r>
          </a:p>
          <a:p>
            <a:endParaRPr lang="es-ES" sz="800">
              <a:solidFill>
                <a:srgbClr val="FF0000"/>
              </a:solidFill>
              <a:ea typeface="+mj-ea"/>
              <a:cs typeface="+mj-cs"/>
            </a:endParaRPr>
          </a:p>
          <a:p>
            <a:r>
              <a:rPr lang="es-ES" sz="2400">
                <a:ea typeface="+mj-ea"/>
                <a:cs typeface="+mj-cs"/>
              </a:rPr>
              <a:t>lo que estamos diciendo es que </a:t>
            </a:r>
            <a:r>
              <a:rPr lang="es-ES" sz="2400" b="1">
                <a:solidFill>
                  <a:srgbClr val="FF0000"/>
                </a:solidFill>
                <a:ea typeface="+mj-ea"/>
                <a:cs typeface="+mj-cs"/>
              </a:rPr>
              <a:t>cada síntoma no reconocido genera una nueva variable que lo representa</a:t>
            </a:r>
            <a:r>
              <a:rPr lang="es-ES" sz="2400">
                <a:ea typeface="+mj-ea"/>
                <a:cs typeface="+mj-cs"/>
              </a:rPr>
              <a:t>, si la nueva variable es linealmente independiente con respecto a las otras</a:t>
            </a:r>
            <a:r>
              <a:rPr lang="es-ES" sz="2400" b="1">
                <a:ea typeface="+mj-ea"/>
                <a:cs typeface="+mj-cs"/>
              </a:rPr>
              <a:t>, </a:t>
            </a:r>
            <a:r>
              <a:rPr lang="es-ES" sz="2400" b="1">
                <a:solidFill>
                  <a:srgbClr val="FF0000"/>
                </a:solidFill>
                <a:ea typeface="+mj-ea"/>
                <a:cs typeface="+mj-cs"/>
              </a:rPr>
              <a:t>esa variable representa una nueva dimensión del sistema</a:t>
            </a:r>
            <a:r>
              <a:rPr lang="es-ES" sz="2400">
                <a:solidFill>
                  <a:srgbClr val="00B050"/>
                </a:solidFill>
                <a:ea typeface="+mj-ea"/>
                <a:cs typeface="+mj-cs"/>
              </a:rPr>
              <a:t>.</a:t>
            </a:r>
            <a:r>
              <a:rPr lang="es-ES" sz="2400">
                <a:ea typeface="+mj-ea"/>
                <a:cs typeface="+mj-cs"/>
              </a:rPr>
              <a:t> Esto es un ejemplo de la </a:t>
            </a:r>
            <a:r>
              <a:rPr lang="es-ES" sz="2400" b="1">
                <a:solidFill>
                  <a:srgbClr val="FF0000"/>
                </a:solidFill>
                <a:ea typeface="+mj-ea"/>
                <a:cs typeface="+mj-cs"/>
              </a:rPr>
              <a:t>dinámica dimensional o sea sistemas que permanentemente están cambiando su número de  dimensiones</a:t>
            </a:r>
            <a:endParaRPr lang="es-MX" b="1">
              <a:solidFill>
                <a:srgbClr val="FF0000"/>
              </a:solidFill>
            </a:endParaRPr>
          </a:p>
        </p:txBody>
      </p:sp>
      <p:sp>
        <p:nvSpPr>
          <p:cNvPr id="4" name="Rectángulo 3"/>
          <p:cNvSpPr/>
          <p:nvPr/>
        </p:nvSpPr>
        <p:spPr>
          <a:xfrm>
            <a:off x="0" y="6165"/>
            <a:ext cx="8790039" cy="954107"/>
          </a:xfrm>
          <a:prstGeom prst="rect">
            <a:avLst/>
          </a:prstGeom>
        </p:spPr>
        <p:txBody>
          <a:bodyPr wrap="square">
            <a:spAutoFit/>
          </a:bodyPr>
          <a:lstStyle/>
          <a:p>
            <a:r>
              <a:rPr lang="es-ES" altLang="es-MX" sz="2800" b="1" i="1">
                <a:solidFill>
                  <a:prstClr val="black"/>
                </a:solidFill>
                <a:ea typeface="+mj-ea"/>
                <a:cs typeface="+mj-cs"/>
              </a:rPr>
              <a:t>El sistema siempre evoluciona</a:t>
            </a:r>
            <a:r>
              <a:rPr lang="es-MX" altLang="es-MX" sz="2800" b="1" i="1">
                <a:solidFill>
                  <a:prstClr val="black"/>
                </a:solidFill>
                <a:ea typeface="+mj-ea"/>
                <a:cs typeface="+mj-cs"/>
              </a:rPr>
              <a:t> y cambia su estructura permanentemente</a:t>
            </a:r>
            <a:endParaRPr lang="es-ES" altLang="es-MX" sz="2800" b="1" i="1">
              <a:solidFill>
                <a:prstClr val="black"/>
              </a:solidFill>
              <a:ea typeface="+mj-ea"/>
              <a:cs typeface="+mj-cs"/>
            </a:endParaRPr>
          </a:p>
        </p:txBody>
      </p:sp>
      <p:sp>
        <p:nvSpPr>
          <p:cNvPr id="5" name="Rectangle 1"/>
          <p:cNvSpPr>
            <a:spLocks noChangeArrowheads="1"/>
          </p:cNvSpPr>
          <p:nvPr/>
        </p:nvSpPr>
        <p:spPr bwMode="auto">
          <a:xfrm>
            <a:off x="4218040" y="6168799"/>
            <a:ext cx="480797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s-ES_tradnl" altLang="es-MX" b="0" i="0" u="none" strike="noStrike" cap="none" normalizeH="0" baseline="0">
                <a:ln>
                  <a:noFill/>
                </a:ln>
                <a:effectLst/>
                <a:latin typeface="Arial" panose="020B0604020202020204" pitchFamily="34" charset="0"/>
              </a:rPr>
              <a:t>Matrices Evolutivas y Dinámica Dimensional</a:t>
            </a:r>
          </a:p>
          <a:p>
            <a:pPr marL="0" marR="0" lvl="0" indent="0" algn="r" defTabSz="914400" rtl="0" eaLnBrk="0" fontAlgn="base" latinLnBrk="0" hangingPunct="0">
              <a:lnSpc>
                <a:spcPct val="100000"/>
              </a:lnSpc>
              <a:spcBef>
                <a:spcPct val="0"/>
              </a:spcBef>
              <a:spcAft>
                <a:spcPct val="0"/>
              </a:spcAft>
              <a:buClrTx/>
              <a:buSzTx/>
              <a:buFontTx/>
              <a:buNone/>
              <a:tabLst/>
            </a:pPr>
            <a:r>
              <a:rPr kumimoji="0" lang="es-ES_tradnl" altLang="es-MX" b="0" i="0" u="none" strike="noStrike" cap="none" normalizeH="0" baseline="0">
                <a:ln>
                  <a:noFill/>
                </a:ln>
                <a:effectLst/>
                <a:latin typeface="Arial" panose="020B0604020202020204" pitchFamily="34" charset="0"/>
                <a:hlinkClick r:id="rId2"/>
              </a:rPr>
              <a:t>www.fgalindosoria.com/eac/evolucion/mev/</a:t>
            </a:r>
            <a:endParaRPr kumimoji="0" lang="es-ES_tradnl" altLang="es-MX" b="0" i="0" u="none" strike="noStrike" cap="none" normalizeH="0" baseline="0">
              <a:ln>
                <a:noFill/>
              </a:ln>
              <a:effectLst/>
              <a:latin typeface="Arial" panose="020B0604020202020204" pitchFamily="34" charset="0"/>
            </a:endParaRPr>
          </a:p>
        </p:txBody>
      </p:sp>
      <p:sp>
        <p:nvSpPr>
          <p:cNvPr id="6" name="Rectangle 2"/>
          <p:cNvSpPr>
            <a:spLocks noChangeArrowheads="1"/>
          </p:cNvSpPr>
          <p:nvPr/>
        </p:nvSpPr>
        <p:spPr bwMode="auto">
          <a:xfrm>
            <a:off x="604684" y="5380764"/>
            <a:ext cx="84876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s-ES_tradnl" altLang="es-MX" b="0" i="0" u="none" strike="noStrike" cap="none" normalizeH="0" baseline="0">
                <a:ln>
                  <a:noFill/>
                </a:ln>
                <a:effectLst/>
                <a:latin typeface="Arial" panose="020B0604020202020204" pitchFamily="34" charset="0"/>
              </a:rPr>
              <a:t>Espacios </a:t>
            </a:r>
            <a:r>
              <a:rPr kumimoji="0" lang="es-ES_tradnl" altLang="es-MX" b="0" i="0" u="none" strike="noStrike" cap="none" normalizeH="0" baseline="0" err="1">
                <a:ln>
                  <a:noFill/>
                </a:ln>
                <a:effectLst/>
                <a:latin typeface="Arial" panose="020B0604020202020204" pitchFamily="34" charset="0"/>
              </a:rPr>
              <a:t>Transfinito</a:t>
            </a:r>
            <a:r>
              <a:rPr kumimoji="0" lang="es-ES_tradnl" altLang="es-MX" b="0" i="0" u="none" strike="noStrike" cap="none" normalizeH="0" baseline="0">
                <a:ln>
                  <a:noFill/>
                </a:ln>
                <a:effectLst/>
                <a:latin typeface="Arial" panose="020B0604020202020204" pitchFamily="34" charset="0"/>
              </a:rPr>
              <a:t> Dimensionales y Dinámica Dimensional: </a:t>
            </a:r>
            <a:r>
              <a:rPr kumimoji="0" lang="es-ES" altLang="es-MX" b="0" i="0" u="none" strike="noStrike" cap="none" normalizeH="0" baseline="0">
                <a:ln>
                  <a:noFill/>
                </a:ln>
                <a:effectLst/>
                <a:latin typeface="Arial" panose="020B0604020202020204" pitchFamily="34" charset="0"/>
              </a:rPr>
              <a:t>Un Universo Fractal</a:t>
            </a:r>
          </a:p>
          <a:p>
            <a:pPr marL="0" marR="0" lvl="0" indent="0" algn="r" defTabSz="914400" rtl="0" eaLnBrk="0" fontAlgn="base" latinLnBrk="0" hangingPunct="0">
              <a:lnSpc>
                <a:spcPct val="100000"/>
              </a:lnSpc>
              <a:spcBef>
                <a:spcPct val="0"/>
              </a:spcBef>
              <a:spcAft>
                <a:spcPct val="0"/>
              </a:spcAft>
              <a:buClrTx/>
              <a:buSzTx/>
              <a:buFontTx/>
              <a:buNone/>
              <a:tabLst/>
            </a:pPr>
            <a:r>
              <a:rPr kumimoji="0" lang="es-ES_tradnl" altLang="es-MX" b="0" i="0" u="none" strike="noStrike" cap="none" normalizeH="0" baseline="0">
                <a:ln>
                  <a:noFill/>
                </a:ln>
                <a:effectLst/>
                <a:latin typeface="Arial" panose="020B0604020202020204" pitchFamily="34" charset="0"/>
                <a:hlinkClick r:id="rId3"/>
              </a:rPr>
              <a:t>www.fgalindosoria.com/transfinitoydinamicadimensional/</a:t>
            </a:r>
            <a:endParaRPr kumimoji="0" lang="es-ES_tradnl" altLang="es-MX" b="0" i="0" u="none" strike="noStrike" cap="none" normalizeH="0" baseline="0">
              <a:ln>
                <a:noFill/>
              </a:ln>
              <a:effectLst/>
              <a:latin typeface="Arial" panose="020B0604020202020204" pitchFamily="34" charset="0"/>
            </a:endParaRPr>
          </a:p>
        </p:txBody>
      </p:sp>
    </p:spTree>
    <p:extLst>
      <p:ext uri="{BB962C8B-B14F-4D97-AF65-F5344CB8AC3E}">
        <p14:creationId xmlns:p14="http://schemas.microsoft.com/office/powerpoint/2010/main" val="2992999341"/>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0" y="646386"/>
            <a:ext cx="9123363" cy="2351746"/>
          </a:xfrm>
        </p:spPr>
        <p:txBody>
          <a:bodyPr/>
          <a:lstStyle/>
          <a:p>
            <a:pPr eaLnBrk="1" hangingPunct="1"/>
            <a:r>
              <a:rPr lang="es-ES" altLang="es-MX" sz="4800" b="1"/>
              <a:t>Una Representación N-Dimensional</a:t>
            </a:r>
            <a:br>
              <a:rPr lang="es-ES" altLang="es-MX" sz="5400" b="1"/>
            </a:br>
            <a:r>
              <a:rPr lang="es-ES" altLang="es-MX" sz="4800" b="1"/>
              <a:t>de los</a:t>
            </a:r>
            <a:br>
              <a:rPr lang="es-ES" altLang="es-MX" sz="4800" b="1"/>
            </a:br>
            <a:r>
              <a:rPr lang="es-ES" altLang="es-MX" sz="4800" b="1"/>
              <a:t>Sistemas Evolutivos</a:t>
            </a:r>
            <a:endParaRPr lang="es-ES" altLang="es-MX" sz="4000" b="1"/>
          </a:p>
        </p:txBody>
      </p:sp>
      <p:sp>
        <p:nvSpPr>
          <p:cNvPr id="112643" name="Rectangle 3"/>
          <p:cNvSpPr>
            <a:spLocks noChangeArrowheads="1"/>
          </p:cNvSpPr>
          <p:nvPr/>
        </p:nvSpPr>
        <p:spPr bwMode="auto">
          <a:xfrm>
            <a:off x="1419225" y="5732463"/>
            <a:ext cx="7735888"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Espacios Transfinito Dimensionales y Dinámica Dimensional</a:t>
            </a:r>
            <a:endParaRPr kumimoji="0" lang="es-MX"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Un Universo Fractal</a:t>
            </a:r>
            <a:endParaRPr kumimoji="0" lang="es-MX"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r>
              <a:rPr kumimoji="0" lang="es-ES_tradnl"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hlinkClick r:id="rId2"/>
              </a:rPr>
              <a:t>http://www.fgalindosoria.com/transfinitoydinamicadimensional/</a:t>
            </a:r>
            <a:endParaRPr kumimoji="0" lang="es-ES_tradnl"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2644" name="Rectangle 4"/>
          <p:cNvSpPr>
            <a:spLocks noChangeArrowheads="1"/>
          </p:cNvSpPr>
          <p:nvPr/>
        </p:nvSpPr>
        <p:spPr bwMode="auto">
          <a:xfrm>
            <a:off x="4106863" y="4868863"/>
            <a:ext cx="50165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altLang="es-MX" sz="1800" b="0" i="0" u="none" strike="noStrike" kern="1200" cap="none" spc="0" normalizeH="0" baseline="0" noProof="0">
                <a:ln>
                  <a:noFill/>
                </a:ln>
                <a:solidFill>
                  <a:srgbClr val="FF0000"/>
                </a:solidFill>
                <a:effectLst/>
                <a:uLnTx/>
                <a:uFillTx/>
                <a:latin typeface="Calibri" panose="020F0502020204030204" pitchFamily="34" charset="0"/>
                <a:ea typeface="+mn-ea"/>
                <a:cs typeface="+mn-cs"/>
                <a:hlinkClick r:id="rId3"/>
              </a:rPr>
              <a:t>Matrices Evolutivas y Dinámica Dimensional</a:t>
            </a:r>
            <a:endParaRPr kumimoji="0" lang="es-MX"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hlinkClick r:id="rId3"/>
              </a:rPr>
              <a:t>http://www.fgalindosoria.com/eac/evolucion/mev/</a:t>
            </a:r>
            <a:endParaRPr kumimoji="0" lang="es-ES_tradnl"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9859816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666" name="Group 11"/>
          <p:cNvGrpSpPr>
            <a:grpSpLocks/>
          </p:cNvGrpSpPr>
          <p:nvPr/>
        </p:nvGrpSpPr>
        <p:grpSpPr bwMode="auto">
          <a:xfrm>
            <a:off x="5105400" y="2667000"/>
            <a:ext cx="3276600" cy="2598738"/>
            <a:chOff x="6278" y="4478"/>
            <a:chExt cx="2880" cy="2292"/>
          </a:xfrm>
        </p:grpSpPr>
        <p:grpSp>
          <p:nvGrpSpPr>
            <p:cNvPr id="113677" name="Group 14"/>
            <p:cNvGrpSpPr>
              <a:grpSpLocks/>
            </p:cNvGrpSpPr>
            <p:nvPr/>
          </p:nvGrpSpPr>
          <p:grpSpPr bwMode="auto">
            <a:xfrm>
              <a:off x="6458" y="4478"/>
              <a:ext cx="2700" cy="1980"/>
              <a:chOff x="6098" y="4478"/>
              <a:chExt cx="2700" cy="1980"/>
            </a:xfrm>
          </p:grpSpPr>
          <p:sp>
            <p:nvSpPr>
              <p:cNvPr id="113680" name="Line 20"/>
              <p:cNvSpPr>
                <a:spLocks noChangeShapeType="1"/>
              </p:cNvSpPr>
              <p:nvPr/>
            </p:nvSpPr>
            <p:spPr bwMode="auto">
              <a:xfrm>
                <a:off x="7358" y="4478"/>
                <a:ext cx="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3681" name="Line 19"/>
              <p:cNvSpPr>
                <a:spLocks noChangeShapeType="1"/>
              </p:cNvSpPr>
              <p:nvPr/>
            </p:nvSpPr>
            <p:spPr bwMode="auto">
              <a:xfrm flipH="1">
                <a:off x="7358" y="5738"/>
                <a:ext cx="14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3682" name="Text Box 18"/>
              <p:cNvSpPr txBox="1">
                <a:spLocks noChangeArrowheads="1"/>
              </p:cNvSpPr>
              <p:nvPr/>
            </p:nvSpPr>
            <p:spPr bwMode="auto">
              <a:xfrm>
                <a:off x="6998" y="519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3683" name="Text Box 17"/>
              <p:cNvSpPr txBox="1">
                <a:spLocks noChangeArrowheads="1"/>
              </p:cNvSpPr>
              <p:nvPr/>
            </p:nvSpPr>
            <p:spPr bwMode="auto">
              <a:xfrm>
                <a:off x="8078" y="5738"/>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3684" name="Text Box 16"/>
              <p:cNvSpPr txBox="1">
                <a:spLocks noChangeArrowheads="1"/>
              </p:cNvSpPr>
              <p:nvPr/>
            </p:nvSpPr>
            <p:spPr bwMode="auto">
              <a:xfrm>
                <a:off x="6458" y="4478"/>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3685" name="Line 15"/>
              <p:cNvSpPr>
                <a:spLocks noChangeShapeType="1"/>
              </p:cNvSpPr>
              <p:nvPr/>
            </p:nvSpPr>
            <p:spPr bwMode="auto">
              <a:xfrm flipH="1">
                <a:off x="6098" y="5738"/>
                <a:ext cx="126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13678" name="Text Box 13"/>
            <p:cNvSpPr txBox="1">
              <a:spLocks noChangeArrowheads="1"/>
            </p:cNvSpPr>
            <p:nvPr/>
          </p:nvSpPr>
          <p:spPr bwMode="auto">
            <a:xfrm>
              <a:off x="6278" y="6410"/>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S3</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3679" name="Text Box 12"/>
            <p:cNvSpPr txBox="1">
              <a:spLocks noChangeArrowheads="1"/>
            </p:cNvSpPr>
            <p:nvPr/>
          </p:nvSpPr>
          <p:spPr bwMode="auto">
            <a:xfrm>
              <a:off x="7358" y="5018"/>
              <a:ext cx="126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objeto b</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113667" name="Group 5"/>
          <p:cNvGrpSpPr>
            <a:grpSpLocks/>
          </p:cNvGrpSpPr>
          <p:nvPr/>
        </p:nvGrpSpPr>
        <p:grpSpPr bwMode="auto">
          <a:xfrm>
            <a:off x="609600" y="2819400"/>
            <a:ext cx="2171700" cy="1790700"/>
            <a:chOff x="2318" y="4478"/>
            <a:chExt cx="2340" cy="1620"/>
          </a:xfrm>
        </p:grpSpPr>
        <p:sp>
          <p:nvSpPr>
            <p:cNvPr id="113672" name="Line 10"/>
            <p:cNvSpPr>
              <a:spLocks noChangeShapeType="1"/>
            </p:cNvSpPr>
            <p:nvPr/>
          </p:nvSpPr>
          <p:spPr bwMode="auto">
            <a:xfrm>
              <a:off x="3218" y="4478"/>
              <a:ext cx="0" cy="12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3673" name="Line 9"/>
            <p:cNvSpPr>
              <a:spLocks noChangeShapeType="1"/>
            </p:cNvSpPr>
            <p:nvPr/>
          </p:nvSpPr>
          <p:spPr bwMode="auto">
            <a:xfrm flipH="1">
              <a:off x="3218" y="5738"/>
              <a:ext cx="14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3674" name="Text Box 8"/>
            <p:cNvSpPr txBox="1">
              <a:spLocks noChangeArrowheads="1"/>
            </p:cNvSpPr>
            <p:nvPr/>
          </p:nvSpPr>
          <p:spPr bwMode="auto">
            <a:xfrm>
              <a:off x="3758" y="483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3675" name="Text Box 7"/>
            <p:cNvSpPr txBox="1">
              <a:spLocks noChangeArrowheads="1"/>
            </p:cNvSpPr>
            <p:nvPr/>
          </p:nvSpPr>
          <p:spPr bwMode="auto">
            <a:xfrm>
              <a:off x="3938" y="5738"/>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3676" name="Text Box 6"/>
            <p:cNvSpPr txBox="1">
              <a:spLocks noChangeArrowheads="1"/>
            </p:cNvSpPr>
            <p:nvPr/>
          </p:nvSpPr>
          <p:spPr bwMode="auto">
            <a:xfrm>
              <a:off x="2318" y="4478"/>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13668" name="Text Box 4"/>
          <p:cNvSpPr txBox="1">
            <a:spLocks noChangeArrowheads="1"/>
          </p:cNvSpPr>
          <p:nvPr/>
        </p:nvSpPr>
        <p:spPr bwMode="auto">
          <a:xfrm>
            <a:off x="2209800" y="3048000"/>
            <a:ext cx="9906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objeto a</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3669" name="Text Box 3"/>
          <p:cNvSpPr txBox="1">
            <a:spLocks noChangeArrowheads="1"/>
          </p:cNvSpPr>
          <p:nvPr/>
        </p:nvSpPr>
        <p:spPr bwMode="auto">
          <a:xfrm>
            <a:off x="228600" y="5181600"/>
            <a:ext cx="4267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El objeto a se representa con dos variable independientes, por lo que se puede visualizar como un punto en 2 dimensiones</a:t>
            </a:r>
            <a:endPar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3670" name="Text Box 2"/>
          <p:cNvSpPr txBox="1">
            <a:spLocks noChangeArrowheads="1"/>
          </p:cNvSpPr>
          <p:nvPr/>
        </p:nvSpPr>
        <p:spPr bwMode="auto">
          <a:xfrm>
            <a:off x="4648200" y="5181600"/>
            <a:ext cx="4267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El objeto b se representa con tres variable independientes, por lo que se puede visualizar como un punto en 3 dimensiones</a:t>
            </a:r>
            <a:endPar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3671" name="Rectangle 21"/>
          <p:cNvSpPr>
            <a:spLocks noChangeArrowheads="1"/>
          </p:cNvSpPr>
          <p:nvPr/>
        </p:nvSpPr>
        <p:spPr bwMode="auto">
          <a:xfrm>
            <a:off x="152400" y="228600"/>
            <a:ext cx="87630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analizamos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poco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mas 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los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sistemas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evolutivos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vemos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que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cada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imagen,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regla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o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cadena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síntomas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se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representa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mediante</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conjunto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n variables,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si</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estas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variables son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independientes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entre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si</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entonces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cada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objeto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(imagen,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regla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o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cadena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síntomas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promedio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representado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por</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las n variables se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puede</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visualizar</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como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punto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espacio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dimensiones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85708971"/>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152400" y="1066800"/>
            <a:ext cx="8763000" cy="3429000"/>
          </a:xfrm>
        </p:spPr>
        <p:txBody>
          <a:bodyPr/>
          <a:lstStyle/>
          <a:p>
            <a:pPr algn="just" eaLnBrk="1" hangingPunct="1"/>
            <a:r>
              <a:rPr lang="es-ES" altLang="es-MX" sz="3600"/>
              <a:t>Si un</a:t>
            </a:r>
            <a:r>
              <a:rPr lang="es-MX" altLang="es-MX" sz="3600"/>
              <a:t> objeto c se representa con cuatro variable independientes, entonces se puede visualizar como un punto en 4 dimensiones, y en general </a:t>
            </a:r>
            <a:r>
              <a:rPr lang="es-ES" altLang="es-MX" sz="3600"/>
              <a:t>un</a:t>
            </a:r>
            <a:r>
              <a:rPr lang="es-MX" altLang="es-MX" sz="3600"/>
              <a:t> objeto n que se representa con n variable independientes se puede visualizar como un punto en n dimensiones</a:t>
            </a:r>
            <a:endParaRPr lang="es-ES" altLang="es-MX" sz="3600"/>
          </a:p>
        </p:txBody>
      </p:sp>
    </p:spTree>
    <p:extLst>
      <p:ext uri="{BB962C8B-B14F-4D97-AF65-F5344CB8AC3E}">
        <p14:creationId xmlns:p14="http://schemas.microsoft.com/office/powerpoint/2010/main" val="2263945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95942" y="816428"/>
            <a:ext cx="8686800" cy="2645229"/>
          </a:xfrm>
        </p:spPr>
        <p:txBody>
          <a:bodyPr/>
          <a:lstStyle/>
          <a:p>
            <a:pPr eaLnBrk="1" hangingPunct="1"/>
            <a:r>
              <a:rPr lang="es-MX" altLang="es-MX" sz="3600" b="1">
                <a:cs typeface="Times New Roman" panose="02020603050405020304" pitchFamily="18" charset="0"/>
              </a:rPr>
              <a:t>La </a:t>
            </a:r>
            <a:r>
              <a:rPr lang="es-MX" altLang="es-MX" sz="3600" b="1" err="1">
                <a:cs typeface="Times New Roman" panose="02020603050405020304" pitchFamily="18" charset="0"/>
              </a:rPr>
              <a:t>Informatica</a:t>
            </a:r>
            <a:r>
              <a:rPr lang="es-MX" altLang="es-MX" sz="3600" b="1">
                <a:cs typeface="Times New Roman" panose="02020603050405020304" pitchFamily="18" charset="0"/>
              </a:rPr>
              <a:t> es una disciplina científico –tecnológica, por lo que la idea es desarrollar toda el área contemplando sus diferentes aspectos</a:t>
            </a:r>
            <a:endParaRPr lang="es-ES" altLang="es-MX" sz="3600" b="1">
              <a:cs typeface="Times New Roman" panose="02020603050405020304" pitchFamily="18" charset="0"/>
            </a:endParaRPr>
          </a:p>
        </p:txBody>
      </p:sp>
    </p:spTree>
    <p:extLst>
      <p:ext uri="{BB962C8B-B14F-4D97-AF65-F5344CB8AC3E}">
        <p14:creationId xmlns:p14="http://schemas.microsoft.com/office/powerpoint/2010/main" val="298314648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5714" name="Group 17"/>
          <p:cNvGrpSpPr>
            <a:grpSpLocks/>
          </p:cNvGrpSpPr>
          <p:nvPr/>
        </p:nvGrpSpPr>
        <p:grpSpPr bwMode="auto">
          <a:xfrm>
            <a:off x="235042" y="2116514"/>
            <a:ext cx="4038600" cy="3657600"/>
            <a:chOff x="2138" y="10418"/>
            <a:chExt cx="3060" cy="2340"/>
          </a:xfrm>
        </p:grpSpPr>
        <p:sp>
          <p:nvSpPr>
            <p:cNvPr id="115734" name="Text Box 30"/>
            <p:cNvSpPr txBox="1">
              <a:spLocks noChangeArrowheads="1"/>
            </p:cNvSpPr>
            <p:nvPr/>
          </p:nvSpPr>
          <p:spPr bwMode="auto">
            <a:xfrm>
              <a:off x="3218" y="1059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15735" name="Group 25"/>
            <p:cNvGrpSpPr>
              <a:grpSpLocks/>
            </p:cNvGrpSpPr>
            <p:nvPr/>
          </p:nvGrpSpPr>
          <p:grpSpPr bwMode="auto">
            <a:xfrm>
              <a:off x="2138" y="10418"/>
              <a:ext cx="3060" cy="2340"/>
              <a:chOff x="2138" y="10418"/>
              <a:chExt cx="3060" cy="2340"/>
            </a:xfrm>
          </p:grpSpPr>
          <p:sp>
            <p:nvSpPr>
              <p:cNvPr id="115743" name="Line 29"/>
              <p:cNvSpPr>
                <a:spLocks noChangeShapeType="1"/>
              </p:cNvSpPr>
              <p:nvPr/>
            </p:nvSpPr>
            <p:spPr bwMode="auto">
              <a:xfrm>
                <a:off x="2858" y="10418"/>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5744" name="Line 28"/>
              <p:cNvSpPr>
                <a:spLocks noChangeShapeType="1"/>
              </p:cNvSpPr>
              <p:nvPr/>
            </p:nvSpPr>
            <p:spPr bwMode="auto">
              <a:xfrm flipH="1">
                <a:off x="2858" y="12398"/>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5745" name="Text Box 27"/>
              <p:cNvSpPr txBox="1">
                <a:spLocks noChangeArrowheads="1"/>
              </p:cNvSpPr>
              <p:nvPr/>
            </p:nvSpPr>
            <p:spPr bwMode="auto">
              <a:xfrm>
                <a:off x="4478" y="12398"/>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endPar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5746" name="Text Box 26"/>
              <p:cNvSpPr txBox="1">
                <a:spLocks noChangeArrowheads="1"/>
              </p:cNvSpPr>
              <p:nvPr/>
            </p:nvSpPr>
            <p:spPr bwMode="auto">
              <a:xfrm>
                <a:off x="2138" y="10418"/>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endPar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15736" name="Text Box 24"/>
            <p:cNvSpPr txBox="1">
              <a:spLocks noChangeArrowheads="1"/>
            </p:cNvSpPr>
            <p:nvPr/>
          </p:nvSpPr>
          <p:spPr bwMode="auto">
            <a:xfrm>
              <a:off x="3218" y="11834"/>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5737" name="Text Box 23"/>
            <p:cNvSpPr txBox="1">
              <a:spLocks noChangeArrowheads="1"/>
            </p:cNvSpPr>
            <p:nvPr/>
          </p:nvSpPr>
          <p:spPr bwMode="auto">
            <a:xfrm>
              <a:off x="3938" y="1095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5738" name="Text Box 22"/>
            <p:cNvSpPr txBox="1">
              <a:spLocks noChangeArrowheads="1"/>
            </p:cNvSpPr>
            <p:nvPr/>
          </p:nvSpPr>
          <p:spPr bwMode="auto">
            <a:xfrm>
              <a:off x="3938" y="1185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5739" name="Text Box 21"/>
            <p:cNvSpPr txBox="1">
              <a:spLocks noChangeArrowheads="1"/>
            </p:cNvSpPr>
            <p:nvPr/>
          </p:nvSpPr>
          <p:spPr bwMode="auto">
            <a:xfrm>
              <a:off x="2858" y="1131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5740" name="Text Box 20"/>
            <p:cNvSpPr txBox="1">
              <a:spLocks noChangeArrowheads="1"/>
            </p:cNvSpPr>
            <p:nvPr/>
          </p:nvSpPr>
          <p:spPr bwMode="auto">
            <a:xfrm>
              <a:off x="4478" y="1095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5741" name="Text Box 19"/>
            <p:cNvSpPr txBox="1">
              <a:spLocks noChangeArrowheads="1"/>
            </p:cNvSpPr>
            <p:nvPr/>
          </p:nvSpPr>
          <p:spPr bwMode="auto">
            <a:xfrm>
              <a:off x="3590" y="11192"/>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5742" name="Text Box 18"/>
            <p:cNvSpPr txBox="1">
              <a:spLocks noChangeArrowheads="1"/>
            </p:cNvSpPr>
            <p:nvPr/>
          </p:nvSpPr>
          <p:spPr bwMode="auto">
            <a:xfrm>
              <a:off x="4118" y="1149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15715" name="Text Box 2"/>
          <p:cNvSpPr txBox="1">
            <a:spLocks noChangeArrowheads="1"/>
          </p:cNvSpPr>
          <p:nvPr/>
        </p:nvSpPr>
        <p:spPr bwMode="auto">
          <a:xfrm>
            <a:off x="3908425" y="2268538"/>
            <a:ext cx="3444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5716" name="Rectangle 31"/>
          <p:cNvSpPr>
            <a:spLocks noChangeArrowheads="1"/>
          </p:cNvSpPr>
          <p:nvPr/>
        </p:nvSpPr>
        <p:spPr bwMode="auto">
          <a:xfrm>
            <a:off x="0" y="-25936"/>
            <a:ext cx="88392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 sea que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cada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vector de la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matriz</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representa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punto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un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espacio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multidimensional y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todas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las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reglas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forman</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una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nube</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puntos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donde</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por</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ejemplo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proceso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encontrar</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diagnostico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asociado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 un vector de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síntomas</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X equivale a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encontrar</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punto</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que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tiene</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distancia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mínima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alt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este</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vector.</a:t>
            </a:r>
          </a:p>
        </p:txBody>
      </p:sp>
      <p:sp>
        <p:nvSpPr>
          <p:cNvPr id="115717" name="Rectangle 52"/>
          <p:cNvSpPr>
            <a:spLocks noChangeArrowheads="1"/>
          </p:cNvSpPr>
          <p:nvPr/>
        </p:nvSpPr>
        <p:spPr bwMode="auto">
          <a:xfrm>
            <a:off x="0" y="2159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15718" name="Group 55"/>
          <p:cNvGrpSpPr>
            <a:grpSpLocks/>
          </p:cNvGrpSpPr>
          <p:nvPr/>
        </p:nvGrpSpPr>
        <p:grpSpPr bwMode="auto">
          <a:xfrm>
            <a:off x="4511205" y="2344570"/>
            <a:ext cx="4152900" cy="3314700"/>
            <a:chOff x="6124" y="4478"/>
            <a:chExt cx="3060" cy="2340"/>
          </a:xfrm>
        </p:grpSpPr>
        <p:grpSp>
          <p:nvGrpSpPr>
            <p:cNvPr id="115719" name="Group 56"/>
            <p:cNvGrpSpPr>
              <a:grpSpLocks/>
            </p:cNvGrpSpPr>
            <p:nvPr/>
          </p:nvGrpSpPr>
          <p:grpSpPr bwMode="auto">
            <a:xfrm>
              <a:off x="6124" y="4478"/>
              <a:ext cx="3060" cy="2340"/>
              <a:chOff x="2138" y="10418"/>
              <a:chExt cx="3060" cy="2340"/>
            </a:xfrm>
          </p:grpSpPr>
          <p:sp>
            <p:nvSpPr>
              <p:cNvPr id="115721" name="Text Box 57"/>
              <p:cNvSpPr txBox="1">
                <a:spLocks noChangeArrowheads="1"/>
              </p:cNvSpPr>
              <p:nvPr/>
            </p:nvSpPr>
            <p:spPr bwMode="auto">
              <a:xfrm>
                <a:off x="3218" y="1059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nvGrpSpPr>
              <p:cNvPr id="115722" name="Group 58"/>
              <p:cNvGrpSpPr>
                <a:grpSpLocks/>
              </p:cNvGrpSpPr>
              <p:nvPr/>
            </p:nvGrpSpPr>
            <p:grpSpPr bwMode="auto">
              <a:xfrm>
                <a:off x="2138" y="10418"/>
                <a:ext cx="3060" cy="2340"/>
                <a:chOff x="2138" y="10418"/>
                <a:chExt cx="3060" cy="2340"/>
              </a:xfrm>
            </p:grpSpPr>
            <p:sp>
              <p:nvSpPr>
                <p:cNvPr id="115730" name="Line 59"/>
                <p:cNvSpPr>
                  <a:spLocks noChangeShapeType="1"/>
                </p:cNvSpPr>
                <p:nvPr/>
              </p:nvSpPr>
              <p:spPr bwMode="auto">
                <a:xfrm>
                  <a:off x="2858" y="10418"/>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5731" name="Line 60"/>
                <p:cNvSpPr>
                  <a:spLocks noChangeShapeType="1"/>
                </p:cNvSpPr>
                <p:nvPr/>
              </p:nvSpPr>
              <p:spPr bwMode="auto">
                <a:xfrm flipH="1">
                  <a:off x="2858" y="12398"/>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5732" name="Text Box 61"/>
                <p:cNvSpPr txBox="1">
                  <a:spLocks noChangeArrowheads="1"/>
                </p:cNvSpPr>
                <p:nvPr/>
              </p:nvSpPr>
              <p:spPr bwMode="auto">
                <a:xfrm>
                  <a:off x="4478" y="12398"/>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15733" name="Text Box 62"/>
                <p:cNvSpPr txBox="1">
                  <a:spLocks noChangeArrowheads="1"/>
                </p:cNvSpPr>
                <p:nvPr/>
              </p:nvSpPr>
              <p:spPr bwMode="auto">
                <a:xfrm>
                  <a:off x="2138" y="10418"/>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15723" name="Text Box 63"/>
              <p:cNvSpPr txBox="1">
                <a:spLocks noChangeArrowheads="1"/>
              </p:cNvSpPr>
              <p:nvPr/>
            </p:nvSpPr>
            <p:spPr bwMode="auto">
              <a:xfrm>
                <a:off x="3218" y="11834"/>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15724" name="Text Box 64"/>
              <p:cNvSpPr txBox="1">
                <a:spLocks noChangeArrowheads="1"/>
              </p:cNvSpPr>
              <p:nvPr/>
            </p:nvSpPr>
            <p:spPr bwMode="auto">
              <a:xfrm>
                <a:off x="3938" y="1095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15725" name="Text Box 65"/>
              <p:cNvSpPr txBox="1">
                <a:spLocks noChangeArrowheads="1"/>
              </p:cNvSpPr>
              <p:nvPr/>
            </p:nvSpPr>
            <p:spPr bwMode="auto">
              <a:xfrm>
                <a:off x="3938" y="1185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15726" name="Text Box 66"/>
              <p:cNvSpPr txBox="1">
                <a:spLocks noChangeArrowheads="1"/>
              </p:cNvSpPr>
              <p:nvPr/>
            </p:nvSpPr>
            <p:spPr bwMode="auto">
              <a:xfrm>
                <a:off x="2858" y="1131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15727" name="Text Box 67"/>
              <p:cNvSpPr txBox="1">
                <a:spLocks noChangeArrowheads="1"/>
              </p:cNvSpPr>
              <p:nvPr/>
            </p:nvSpPr>
            <p:spPr bwMode="auto">
              <a:xfrm>
                <a:off x="4478" y="1095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241732" name="Text Box 68"/>
              <p:cNvSpPr txBox="1">
                <a:spLocks noChangeArrowheads="1"/>
              </p:cNvSpPr>
              <p:nvPr/>
            </p:nvSpPr>
            <p:spPr bwMode="auto">
              <a:xfrm>
                <a:off x="3590" y="11192"/>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altLang="es-MX" sz="1000" b="0" i="0" u="none" strike="noStrike" kern="1200" cap="none" spc="0" normalizeH="0" baseline="0" noProof="0">
                    <a:ln>
                      <a:noFill/>
                    </a:ln>
                    <a:solidFill>
                      <a:prstClr val="black"/>
                    </a:solidFill>
                    <a:effectLst>
                      <a:outerShdw blurRad="38100" dist="38100" dir="2700000" algn="tl">
                        <a:srgbClr val="C0C0C0"/>
                      </a:outerShdw>
                    </a:effectLst>
                    <a:uLnTx/>
                    <a:uFillTx/>
                    <a:latin typeface="Calibri" panose="020F0502020204030204"/>
                    <a:ea typeface="+mn-ea"/>
                    <a:cs typeface="+mn-cs"/>
                  </a:rPr>
                  <a:t>o</a:t>
                </a:r>
              </a:p>
            </p:txBody>
          </p:sp>
          <p:sp>
            <p:nvSpPr>
              <p:cNvPr id="115729" name="Text Box 69"/>
              <p:cNvSpPr txBox="1">
                <a:spLocks noChangeArrowheads="1"/>
              </p:cNvSpPr>
              <p:nvPr/>
            </p:nvSpPr>
            <p:spPr bwMode="auto">
              <a:xfrm>
                <a:off x="4118" y="11498"/>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sp>
          <p:nvSpPr>
            <p:cNvPr id="115720" name="Text Box 70"/>
            <p:cNvSpPr txBox="1">
              <a:spLocks noChangeArrowheads="1"/>
            </p:cNvSpPr>
            <p:nvPr/>
          </p:nvSpPr>
          <p:spPr bwMode="auto">
            <a:xfrm>
              <a:off x="7572" y="5383"/>
              <a:ext cx="543" cy="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grpSp>
      <p:sp>
        <p:nvSpPr>
          <p:cNvPr id="2" name="Rectángulo 1"/>
          <p:cNvSpPr/>
          <p:nvPr/>
        </p:nvSpPr>
        <p:spPr>
          <a:xfrm>
            <a:off x="516194" y="5974087"/>
            <a:ext cx="8585809" cy="707886"/>
          </a:xfrm>
          <a:prstGeom prst="rect">
            <a:avLst/>
          </a:prstGeom>
        </p:spPr>
        <p:txBody>
          <a:bodyPr wrap="square">
            <a:spAutoFit/>
          </a:bodyPr>
          <a:lstStyle/>
          <a:p>
            <a:r>
              <a:rPr lang="es-MX" altLang="es-MX" sz="2000">
                <a:solidFill>
                  <a:prstClr val="black"/>
                </a:solidFill>
                <a:latin typeface="Times New Roman" panose="02020603050405020304" pitchFamily="18" charset="0"/>
                <a:cs typeface="Times New Roman" panose="02020603050405020304" pitchFamily="18" charset="0"/>
              </a:rPr>
              <a:t>Nota: por facilidad visual y de explicación manejaremos espacios con 2 variables, pero la idea se aplica directamente a espacios de n variables </a:t>
            </a:r>
            <a:endParaRPr lang="es-MX" sz="2000"/>
          </a:p>
        </p:txBody>
      </p:sp>
    </p:spTree>
    <p:extLst>
      <p:ext uri="{BB962C8B-B14F-4D97-AF65-F5344CB8AC3E}">
        <p14:creationId xmlns:p14="http://schemas.microsoft.com/office/powerpoint/2010/main" val="280608760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304800" y="1600200"/>
            <a:ext cx="8534400" cy="838200"/>
          </a:xfrm>
        </p:spPr>
        <p:txBody>
          <a:bodyPr/>
          <a:lstStyle/>
          <a:p>
            <a:pPr eaLnBrk="1" hangingPunct="1"/>
            <a:r>
              <a:rPr lang="es-ES" altLang="es-MX" sz="4000" b="1"/>
              <a:t>Espacios N-Dimensiónales Evolutivos</a:t>
            </a:r>
            <a:r>
              <a:rPr lang="es-ES" altLang="es-MX"/>
              <a:t> </a:t>
            </a:r>
          </a:p>
        </p:txBody>
      </p:sp>
    </p:spTree>
    <p:extLst>
      <p:ext uri="{BB962C8B-B14F-4D97-AF65-F5344CB8AC3E}">
        <p14:creationId xmlns:p14="http://schemas.microsoft.com/office/powerpoint/2010/main" val="316263142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1059"/>
          <p:cNvSpPr>
            <a:spLocks noChangeArrowheads="1"/>
          </p:cNvSpPr>
          <p:nvPr/>
        </p:nvSpPr>
        <p:spPr bwMode="auto">
          <a:xfrm>
            <a:off x="152400" y="228600"/>
            <a:ext cx="8839200" cy="234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Análisis de Cúmulos</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básicamente toma una muestra significativa de objetos similares, los representa como puntos en un espacio n-dimensional, encuentra la media y la varianza de estos puntos y cuando llega un objeto nuevo al sistema, mide la distancia entre el punto nuevo y el punto medio, si esta es pequeña lo reconoce como un objeto similar y si no lo desecha.</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17763" name="Group 1086"/>
          <p:cNvGrpSpPr>
            <a:grpSpLocks/>
          </p:cNvGrpSpPr>
          <p:nvPr/>
        </p:nvGrpSpPr>
        <p:grpSpPr bwMode="auto">
          <a:xfrm>
            <a:off x="1371600" y="2743200"/>
            <a:ext cx="5124450" cy="3794125"/>
            <a:chOff x="768" y="1536"/>
            <a:chExt cx="3324" cy="2438"/>
          </a:xfrm>
        </p:grpSpPr>
        <p:grpSp>
          <p:nvGrpSpPr>
            <p:cNvPr id="117766" name="Group 1030"/>
            <p:cNvGrpSpPr>
              <a:grpSpLocks/>
            </p:cNvGrpSpPr>
            <p:nvPr/>
          </p:nvGrpSpPr>
          <p:grpSpPr bwMode="auto">
            <a:xfrm>
              <a:off x="768" y="1536"/>
              <a:ext cx="3289" cy="2438"/>
              <a:chOff x="2142" y="10649"/>
              <a:chExt cx="3437" cy="2375"/>
            </a:xfrm>
          </p:grpSpPr>
          <p:sp>
            <p:nvSpPr>
              <p:cNvPr id="117770" name="Text Box 1058"/>
              <p:cNvSpPr txBox="1">
                <a:spLocks noChangeArrowheads="1"/>
              </p:cNvSpPr>
              <p:nvPr/>
            </p:nvSpPr>
            <p:spPr bwMode="auto">
              <a:xfrm>
                <a:off x="3222" y="10864"/>
                <a:ext cx="362"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17771" name="Group 1053"/>
              <p:cNvGrpSpPr>
                <a:grpSpLocks/>
              </p:cNvGrpSpPr>
              <p:nvPr/>
            </p:nvGrpSpPr>
            <p:grpSpPr bwMode="auto">
              <a:xfrm>
                <a:off x="2142" y="10684"/>
                <a:ext cx="3060" cy="2340"/>
                <a:chOff x="2142" y="10684"/>
                <a:chExt cx="3060" cy="2340"/>
              </a:xfrm>
            </p:grpSpPr>
            <p:sp>
              <p:nvSpPr>
                <p:cNvPr id="117794" name="Line 1057"/>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7795" name="Line 1056"/>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7796" name="Text Box 1055"/>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97" name="Text Box 1054"/>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17772" name="Text Box 1052"/>
              <p:cNvSpPr txBox="1">
                <a:spLocks noChangeArrowheads="1"/>
              </p:cNvSpPr>
              <p:nvPr/>
            </p:nvSpPr>
            <p:spPr bwMode="auto">
              <a:xfrm>
                <a:off x="4676" y="11192"/>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73" name="Text Box 1051"/>
              <p:cNvSpPr txBox="1">
                <a:spLocks noChangeArrowheads="1"/>
              </p:cNvSpPr>
              <p:nvPr/>
            </p:nvSpPr>
            <p:spPr bwMode="auto">
              <a:xfrm>
                <a:off x="3409" y="11011"/>
                <a:ext cx="362"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74" name="Text Box 1050"/>
              <p:cNvSpPr txBox="1">
                <a:spLocks noChangeArrowheads="1"/>
              </p:cNvSpPr>
              <p:nvPr/>
            </p:nvSpPr>
            <p:spPr bwMode="auto">
              <a:xfrm>
                <a:off x="4676" y="11554"/>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75" name="Text Box 1049"/>
              <p:cNvSpPr txBox="1">
                <a:spLocks noChangeArrowheads="1"/>
              </p:cNvSpPr>
              <p:nvPr/>
            </p:nvSpPr>
            <p:spPr bwMode="auto">
              <a:xfrm>
                <a:off x="3047" y="11011"/>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76" name="Text Box 1048"/>
              <p:cNvSpPr txBox="1">
                <a:spLocks noChangeArrowheads="1"/>
              </p:cNvSpPr>
              <p:nvPr/>
            </p:nvSpPr>
            <p:spPr bwMode="auto">
              <a:xfrm>
                <a:off x="3590" y="10830"/>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77" name="Text Box 1047"/>
              <p:cNvSpPr txBox="1">
                <a:spLocks noChangeArrowheads="1"/>
              </p:cNvSpPr>
              <p:nvPr/>
            </p:nvSpPr>
            <p:spPr bwMode="auto">
              <a:xfrm flipH="1">
                <a:off x="3228" y="11192"/>
                <a:ext cx="366" cy="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78" name="Text Box 1046"/>
              <p:cNvSpPr txBox="1">
                <a:spLocks noChangeArrowheads="1"/>
              </p:cNvSpPr>
              <p:nvPr/>
            </p:nvSpPr>
            <p:spPr bwMode="auto">
              <a:xfrm>
                <a:off x="3047" y="11192"/>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79" name="Text Box 1045"/>
              <p:cNvSpPr txBox="1">
                <a:spLocks noChangeArrowheads="1"/>
              </p:cNvSpPr>
              <p:nvPr/>
            </p:nvSpPr>
            <p:spPr bwMode="auto">
              <a:xfrm>
                <a:off x="5032" y="11226"/>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80" name="Text Box 1044"/>
              <p:cNvSpPr txBox="1">
                <a:spLocks noChangeArrowheads="1"/>
              </p:cNvSpPr>
              <p:nvPr/>
            </p:nvSpPr>
            <p:spPr bwMode="auto">
              <a:xfrm>
                <a:off x="5219" y="11373"/>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81" name="Text Box 1043"/>
              <p:cNvSpPr txBox="1">
                <a:spLocks noChangeArrowheads="1"/>
              </p:cNvSpPr>
              <p:nvPr/>
            </p:nvSpPr>
            <p:spPr bwMode="auto">
              <a:xfrm>
                <a:off x="4857" y="11373"/>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82" name="Text Box 1042"/>
              <p:cNvSpPr txBox="1">
                <a:spLocks noChangeArrowheads="1"/>
              </p:cNvSpPr>
              <p:nvPr/>
            </p:nvSpPr>
            <p:spPr bwMode="auto">
              <a:xfrm>
                <a:off x="4857" y="11554"/>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83" name="Text Box 1041"/>
              <p:cNvSpPr txBox="1">
                <a:spLocks noChangeArrowheads="1"/>
              </p:cNvSpPr>
              <p:nvPr/>
            </p:nvSpPr>
            <p:spPr bwMode="auto">
              <a:xfrm>
                <a:off x="3403" y="11769"/>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84" name="Text Box 1040"/>
              <p:cNvSpPr txBox="1">
                <a:spLocks noChangeArrowheads="1"/>
              </p:cNvSpPr>
              <p:nvPr/>
            </p:nvSpPr>
            <p:spPr bwMode="auto">
              <a:xfrm>
                <a:off x="3590" y="11916"/>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85" name="Text Box 1039"/>
              <p:cNvSpPr txBox="1">
                <a:spLocks noChangeArrowheads="1"/>
              </p:cNvSpPr>
              <p:nvPr/>
            </p:nvSpPr>
            <p:spPr bwMode="auto">
              <a:xfrm>
                <a:off x="3584" y="11769"/>
                <a:ext cx="362"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86" name="Text Box 1038"/>
              <p:cNvSpPr txBox="1">
                <a:spLocks noChangeArrowheads="1"/>
              </p:cNvSpPr>
              <p:nvPr/>
            </p:nvSpPr>
            <p:spPr bwMode="auto">
              <a:xfrm>
                <a:off x="3771" y="11916"/>
                <a:ext cx="362"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87" name="Text Box 1037"/>
              <p:cNvSpPr txBox="1">
                <a:spLocks noChangeArrowheads="1"/>
              </p:cNvSpPr>
              <p:nvPr/>
            </p:nvSpPr>
            <p:spPr bwMode="auto">
              <a:xfrm>
                <a:off x="3409" y="11916"/>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88" name="Text Box 1036"/>
              <p:cNvSpPr txBox="1">
                <a:spLocks noChangeArrowheads="1"/>
              </p:cNvSpPr>
              <p:nvPr/>
            </p:nvSpPr>
            <p:spPr bwMode="auto">
              <a:xfrm>
                <a:off x="3952" y="11735"/>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89" name="Text Box 1035"/>
              <p:cNvSpPr txBox="1">
                <a:spLocks noChangeArrowheads="1"/>
              </p:cNvSpPr>
              <p:nvPr/>
            </p:nvSpPr>
            <p:spPr bwMode="auto">
              <a:xfrm>
                <a:off x="3409" y="12097"/>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90" name="Text Box 1034"/>
              <p:cNvSpPr txBox="1">
                <a:spLocks noChangeArrowheads="1"/>
              </p:cNvSpPr>
              <p:nvPr/>
            </p:nvSpPr>
            <p:spPr bwMode="auto">
              <a:xfrm>
                <a:off x="3771" y="11011"/>
                <a:ext cx="543"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91" name="Text Box 1033"/>
              <p:cNvSpPr txBox="1">
                <a:spLocks noChangeArrowheads="1"/>
              </p:cNvSpPr>
              <p:nvPr/>
            </p:nvSpPr>
            <p:spPr bwMode="auto">
              <a:xfrm>
                <a:off x="4857" y="11011"/>
                <a:ext cx="543"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92" name="Text Box 1032"/>
              <p:cNvSpPr txBox="1">
                <a:spLocks noChangeArrowheads="1"/>
              </p:cNvSpPr>
              <p:nvPr/>
            </p:nvSpPr>
            <p:spPr bwMode="auto">
              <a:xfrm>
                <a:off x="3228" y="10649"/>
                <a:ext cx="543"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93" name="Text Box 1031"/>
              <p:cNvSpPr txBox="1">
                <a:spLocks noChangeArrowheads="1"/>
              </p:cNvSpPr>
              <p:nvPr/>
            </p:nvSpPr>
            <p:spPr bwMode="auto">
              <a:xfrm>
                <a:off x="4133" y="11916"/>
                <a:ext cx="543"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B</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17767" name="Oval 1029"/>
            <p:cNvSpPr>
              <a:spLocks noChangeArrowheads="1"/>
            </p:cNvSpPr>
            <p:nvPr/>
          </p:nvSpPr>
          <p:spPr bwMode="auto">
            <a:xfrm rot="-1507959">
              <a:off x="1451" y="1778"/>
              <a:ext cx="1148" cy="411"/>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68" name="Oval 1028"/>
            <p:cNvSpPr>
              <a:spLocks noChangeArrowheads="1"/>
            </p:cNvSpPr>
            <p:nvPr/>
          </p:nvSpPr>
          <p:spPr bwMode="auto">
            <a:xfrm rot="-1507959">
              <a:off x="1728" y="2640"/>
              <a:ext cx="1039" cy="538"/>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69" name="Oval 1027"/>
            <p:cNvSpPr>
              <a:spLocks noChangeArrowheads="1"/>
            </p:cNvSpPr>
            <p:nvPr/>
          </p:nvSpPr>
          <p:spPr bwMode="auto">
            <a:xfrm rot="-222632">
              <a:off x="2880" y="2112"/>
              <a:ext cx="1212" cy="559"/>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17764" name="Rectangle 1085"/>
          <p:cNvSpPr>
            <a:spLocks noChangeArrowheads="1"/>
          </p:cNvSpPr>
          <p:nvPr/>
        </p:nvSpPr>
        <p:spPr bwMode="auto">
          <a:xfrm>
            <a:off x="0" y="19764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7765" name="Rectangle 1087"/>
          <p:cNvSpPr>
            <a:spLocks noChangeArrowheads="1"/>
          </p:cNvSpPr>
          <p:nvPr/>
        </p:nvSpPr>
        <p:spPr bwMode="auto">
          <a:xfrm>
            <a:off x="5334000" y="4800600"/>
            <a:ext cx="243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es-MX" sz="20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Elipses</a:t>
            </a:r>
            <a:r>
              <a:rPr kumimoji="0" lang="fr-FR"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fr-FR" altLang="es-MX" sz="20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Chebyshev</a:t>
            </a:r>
            <a:endParaRPr kumimoji="0" lang="en-U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79860739"/>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152400" y="228600"/>
            <a:ext cx="8763000" cy="6400800"/>
          </a:xfrm>
        </p:spPr>
        <p:txBody>
          <a:bodyPr/>
          <a:lstStyle/>
          <a:p>
            <a:pPr eaLnBrk="1" hangingPunct="1"/>
            <a:r>
              <a:rPr lang="es-ES" altLang="es-MX" sz="3200"/>
              <a:t> es común que cuando se aplica esta técnica, los patrones ya están prefijados, ya sea porque explícitamente fueron asignados o porque se obtuvieron mediante un proceso de aprendizaje y quedaron fijos e inmutables.</a:t>
            </a:r>
            <a:br>
              <a:rPr lang="es-MX" altLang="es-MX" sz="3200"/>
            </a:br>
            <a:br>
              <a:rPr lang="es-MX" altLang="es-MX" sz="1200"/>
            </a:br>
            <a:r>
              <a:rPr lang="es-ES" altLang="es-MX" sz="3200"/>
              <a:t>Ahora bien, en el caso de las matrices evolutivas también cada imagen, regla o cadena de síntomas promedio se representa como un punto en un espacio de n dimensiones, </a:t>
            </a:r>
            <a:br>
              <a:rPr lang="es-MX" altLang="es-MX" sz="3200"/>
            </a:br>
            <a:r>
              <a:rPr lang="es-ES" altLang="es-MX" sz="3200"/>
              <a:t>o sea que, todas las reglas forman una nube de puntos, pero con la característica de que </a:t>
            </a:r>
            <a:br>
              <a:rPr lang="es-MX" altLang="es-MX" sz="3200"/>
            </a:br>
            <a:r>
              <a:rPr lang="es-ES" altLang="es-MX" sz="3200" i="1"/>
              <a:t>la matriz evolutiva permanentemente se esta modificando</a:t>
            </a:r>
            <a:endParaRPr lang="es-ES" altLang="es-MX" sz="3200"/>
          </a:p>
        </p:txBody>
      </p:sp>
    </p:spTree>
    <p:extLst>
      <p:ext uri="{BB962C8B-B14F-4D97-AF65-F5344CB8AC3E}">
        <p14:creationId xmlns:p14="http://schemas.microsoft.com/office/powerpoint/2010/main" val="44321720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152400" y="152400"/>
            <a:ext cx="8839200" cy="6324600"/>
          </a:xfrm>
        </p:spPr>
        <p:txBody>
          <a:bodyPr/>
          <a:lstStyle/>
          <a:p>
            <a:pPr eaLnBrk="1" hangingPunct="1"/>
            <a:r>
              <a:rPr lang="es-ES" altLang="es-MX" sz="3200" i="1"/>
              <a:t>Originalmente la matriz evolutiva esta vacía, no tiene ni renglones ni columnas y representa un espacio que también lo esta, </a:t>
            </a:r>
            <a:br>
              <a:rPr lang="es-MX" altLang="es-MX" sz="3200" i="1"/>
            </a:br>
            <a:br>
              <a:rPr lang="es-MX" altLang="es-MX" sz="1800" i="1"/>
            </a:br>
            <a:r>
              <a:rPr lang="es-ES" altLang="es-MX" sz="3200" i="1"/>
              <a:t>más adelante cuando llegan las primeras reglas o imágenes surgen los primeros puntos, renglones y columnas</a:t>
            </a:r>
            <a:br>
              <a:rPr lang="es-MX" altLang="es-MX" sz="3200" i="1"/>
            </a:br>
            <a:br>
              <a:rPr lang="es-MX" altLang="es-MX" sz="1800" i="1"/>
            </a:br>
            <a:r>
              <a:rPr lang="es-ES" altLang="es-MX" sz="3200" i="1"/>
              <a:t> pero estos no están fijos, </a:t>
            </a:r>
            <a:br>
              <a:rPr lang="es-MX" altLang="es-MX" sz="3200" i="1"/>
            </a:br>
            <a:r>
              <a:rPr lang="es-ES" altLang="es-MX" sz="3200" i="1"/>
              <a:t> cuando una regla de la matriz evolutiva se modifica el punto que la representa también cambia de posición,</a:t>
            </a:r>
            <a:br>
              <a:rPr lang="es-MX" altLang="es-MX" sz="3200" i="1"/>
            </a:br>
            <a:br>
              <a:rPr lang="es-MX" altLang="es-MX" sz="1800" i="1"/>
            </a:br>
            <a:r>
              <a:rPr lang="es-ES" altLang="es-MX" sz="3200" i="1"/>
              <a:t> o sea que, </a:t>
            </a:r>
            <a:br>
              <a:rPr lang="es-MX" altLang="es-MX" sz="3200" i="1"/>
            </a:br>
            <a:r>
              <a:rPr lang="es-ES" altLang="es-MX" sz="3200" i="1"/>
              <a:t>en forma natural y permanente el espacio n-dimensional se esta afinando y evolucionando.</a:t>
            </a:r>
          </a:p>
        </p:txBody>
      </p:sp>
    </p:spTree>
    <p:extLst>
      <p:ext uri="{BB962C8B-B14F-4D97-AF65-F5344CB8AC3E}">
        <p14:creationId xmlns:p14="http://schemas.microsoft.com/office/powerpoint/2010/main" val="2098397445"/>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834" name="Group 1133"/>
          <p:cNvGrpSpPr>
            <a:grpSpLocks/>
          </p:cNvGrpSpPr>
          <p:nvPr/>
        </p:nvGrpSpPr>
        <p:grpSpPr bwMode="auto">
          <a:xfrm>
            <a:off x="1219200" y="990600"/>
            <a:ext cx="1724025" cy="1377950"/>
            <a:chOff x="1961" y="6667"/>
            <a:chExt cx="2715" cy="2172"/>
          </a:xfrm>
        </p:grpSpPr>
        <p:grpSp>
          <p:nvGrpSpPr>
            <p:cNvPr id="120835" name="Group 1134"/>
            <p:cNvGrpSpPr>
              <a:grpSpLocks/>
            </p:cNvGrpSpPr>
            <p:nvPr/>
          </p:nvGrpSpPr>
          <p:grpSpPr bwMode="auto">
            <a:xfrm>
              <a:off x="1961" y="6667"/>
              <a:ext cx="2715" cy="2172"/>
              <a:chOff x="2142" y="10684"/>
              <a:chExt cx="3060" cy="2340"/>
            </a:xfrm>
          </p:grpSpPr>
          <p:sp>
            <p:nvSpPr>
              <p:cNvPr id="120837" name="Line 1135"/>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0838" name="Line 1136"/>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0839" name="Text Box 1137"/>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0840" name="Text Box 1138"/>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0836" name="Text Box 1139"/>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spTree>
    <p:extLst>
      <p:ext uri="{BB962C8B-B14F-4D97-AF65-F5344CB8AC3E}">
        <p14:creationId xmlns:p14="http://schemas.microsoft.com/office/powerpoint/2010/main" val="404782108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858" name="Group 1026"/>
          <p:cNvGrpSpPr>
            <a:grpSpLocks/>
          </p:cNvGrpSpPr>
          <p:nvPr/>
        </p:nvGrpSpPr>
        <p:grpSpPr bwMode="auto">
          <a:xfrm>
            <a:off x="1219200" y="990600"/>
            <a:ext cx="1724025" cy="1377950"/>
            <a:chOff x="1961" y="6667"/>
            <a:chExt cx="2715" cy="2172"/>
          </a:xfrm>
        </p:grpSpPr>
        <p:grpSp>
          <p:nvGrpSpPr>
            <p:cNvPr id="121869" name="Group 1027"/>
            <p:cNvGrpSpPr>
              <a:grpSpLocks/>
            </p:cNvGrpSpPr>
            <p:nvPr/>
          </p:nvGrpSpPr>
          <p:grpSpPr bwMode="auto">
            <a:xfrm>
              <a:off x="1961" y="6667"/>
              <a:ext cx="2715" cy="2172"/>
              <a:chOff x="2142" y="10684"/>
              <a:chExt cx="3060" cy="2340"/>
            </a:xfrm>
          </p:grpSpPr>
          <p:sp>
            <p:nvSpPr>
              <p:cNvPr id="121871" name="Line 1028"/>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1872" name="Line 1029"/>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1873" name="Text Box 1030"/>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1874" name="Text Box 1031"/>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1870" name="Text Box 1032"/>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1859" name="Group 1033"/>
          <p:cNvGrpSpPr>
            <a:grpSpLocks/>
          </p:cNvGrpSpPr>
          <p:nvPr/>
        </p:nvGrpSpPr>
        <p:grpSpPr bwMode="auto">
          <a:xfrm>
            <a:off x="3733800" y="990600"/>
            <a:ext cx="1724025" cy="1379538"/>
            <a:chOff x="5038" y="6917"/>
            <a:chExt cx="2715" cy="2172"/>
          </a:xfrm>
        </p:grpSpPr>
        <p:sp>
          <p:nvSpPr>
            <p:cNvPr id="121860" name="Text Box 1034"/>
            <p:cNvSpPr txBox="1">
              <a:spLocks noChangeArrowheads="1"/>
            </p:cNvSpPr>
            <p:nvPr/>
          </p:nvSpPr>
          <p:spPr bwMode="auto">
            <a:xfrm>
              <a:off x="6667" y="7391"/>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grpSp>
          <p:nvGrpSpPr>
            <p:cNvPr id="121861" name="Group 1035"/>
            <p:cNvGrpSpPr>
              <a:grpSpLocks/>
            </p:cNvGrpSpPr>
            <p:nvPr/>
          </p:nvGrpSpPr>
          <p:grpSpPr bwMode="auto">
            <a:xfrm>
              <a:off x="5038" y="6917"/>
              <a:ext cx="2715" cy="2172"/>
              <a:chOff x="1961" y="6667"/>
              <a:chExt cx="2715" cy="2172"/>
            </a:xfrm>
          </p:grpSpPr>
          <p:grpSp>
            <p:nvGrpSpPr>
              <p:cNvPr id="121863" name="Group 1036"/>
              <p:cNvGrpSpPr>
                <a:grpSpLocks/>
              </p:cNvGrpSpPr>
              <p:nvPr/>
            </p:nvGrpSpPr>
            <p:grpSpPr bwMode="auto">
              <a:xfrm>
                <a:off x="1961" y="6667"/>
                <a:ext cx="2715" cy="2172"/>
                <a:chOff x="2142" y="10684"/>
                <a:chExt cx="3060" cy="2340"/>
              </a:xfrm>
            </p:grpSpPr>
            <p:sp>
              <p:nvSpPr>
                <p:cNvPr id="121865" name="Line 1037"/>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1866" name="Line 1038"/>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1867" name="Text Box 1039"/>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1868" name="Text Box 1040"/>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1864" name="Text Box 1041"/>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sp>
          <p:nvSpPr>
            <p:cNvPr id="121862" name="Oval 1042"/>
            <p:cNvSpPr>
              <a:spLocks noChangeArrowheads="1"/>
            </p:cNvSpPr>
            <p:nvPr/>
          </p:nvSpPr>
          <p:spPr bwMode="auto">
            <a:xfrm rot="-2184103">
              <a:off x="6305" y="7391"/>
              <a:ext cx="959" cy="543"/>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135769086"/>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882" name="Group 2"/>
          <p:cNvGrpSpPr>
            <a:grpSpLocks/>
          </p:cNvGrpSpPr>
          <p:nvPr/>
        </p:nvGrpSpPr>
        <p:grpSpPr bwMode="auto">
          <a:xfrm>
            <a:off x="1219200" y="990600"/>
            <a:ext cx="1724025" cy="1377950"/>
            <a:chOff x="1961" y="6667"/>
            <a:chExt cx="2715" cy="2172"/>
          </a:xfrm>
        </p:grpSpPr>
        <p:grpSp>
          <p:nvGrpSpPr>
            <p:cNvPr id="122905" name="Group 3"/>
            <p:cNvGrpSpPr>
              <a:grpSpLocks/>
            </p:cNvGrpSpPr>
            <p:nvPr/>
          </p:nvGrpSpPr>
          <p:grpSpPr bwMode="auto">
            <a:xfrm>
              <a:off x="1961" y="6667"/>
              <a:ext cx="2715" cy="2172"/>
              <a:chOff x="2142" y="10684"/>
              <a:chExt cx="3060" cy="2340"/>
            </a:xfrm>
          </p:grpSpPr>
          <p:sp>
            <p:nvSpPr>
              <p:cNvPr id="122907" name="Line 4"/>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08" name="Line 5"/>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09" name="Text Box 6"/>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2910" name="Text Box 7"/>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2906" name="Text Box 8"/>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2883" name="Group 9"/>
          <p:cNvGrpSpPr>
            <a:grpSpLocks/>
          </p:cNvGrpSpPr>
          <p:nvPr/>
        </p:nvGrpSpPr>
        <p:grpSpPr bwMode="auto">
          <a:xfrm>
            <a:off x="3733800" y="990600"/>
            <a:ext cx="1724025" cy="1379538"/>
            <a:chOff x="5038" y="6917"/>
            <a:chExt cx="2715" cy="2172"/>
          </a:xfrm>
        </p:grpSpPr>
        <p:sp>
          <p:nvSpPr>
            <p:cNvPr id="122896" name="Text Box 10"/>
            <p:cNvSpPr txBox="1">
              <a:spLocks noChangeArrowheads="1"/>
            </p:cNvSpPr>
            <p:nvPr/>
          </p:nvSpPr>
          <p:spPr bwMode="auto">
            <a:xfrm>
              <a:off x="6667" y="7391"/>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grpSp>
          <p:nvGrpSpPr>
            <p:cNvPr id="122897" name="Group 11"/>
            <p:cNvGrpSpPr>
              <a:grpSpLocks/>
            </p:cNvGrpSpPr>
            <p:nvPr/>
          </p:nvGrpSpPr>
          <p:grpSpPr bwMode="auto">
            <a:xfrm>
              <a:off x="5038" y="6917"/>
              <a:ext cx="2715" cy="2172"/>
              <a:chOff x="1961" y="6667"/>
              <a:chExt cx="2715" cy="2172"/>
            </a:xfrm>
          </p:grpSpPr>
          <p:grpSp>
            <p:nvGrpSpPr>
              <p:cNvPr id="122899" name="Group 12"/>
              <p:cNvGrpSpPr>
                <a:grpSpLocks/>
              </p:cNvGrpSpPr>
              <p:nvPr/>
            </p:nvGrpSpPr>
            <p:grpSpPr bwMode="auto">
              <a:xfrm>
                <a:off x="1961" y="6667"/>
                <a:ext cx="2715" cy="2172"/>
                <a:chOff x="2142" y="10684"/>
                <a:chExt cx="3060" cy="2340"/>
              </a:xfrm>
            </p:grpSpPr>
            <p:sp>
              <p:nvSpPr>
                <p:cNvPr id="122901" name="Line 13"/>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02" name="Line 14"/>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903" name="Text Box 15"/>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2904" name="Text Box 16"/>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2900" name="Text Box 17"/>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sp>
          <p:nvSpPr>
            <p:cNvPr id="122898" name="Oval 18"/>
            <p:cNvSpPr>
              <a:spLocks noChangeArrowheads="1"/>
            </p:cNvSpPr>
            <p:nvPr/>
          </p:nvSpPr>
          <p:spPr bwMode="auto">
            <a:xfrm rot="-2184103">
              <a:off x="6305" y="7391"/>
              <a:ext cx="959" cy="543"/>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122884" name="Group 19"/>
          <p:cNvGrpSpPr>
            <a:grpSpLocks/>
          </p:cNvGrpSpPr>
          <p:nvPr/>
        </p:nvGrpSpPr>
        <p:grpSpPr bwMode="auto">
          <a:xfrm>
            <a:off x="6019800" y="990600"/>
            <a:ext cx="1724025" cy="1379538"/>
            <a:chOff x="7753" y="6848"/>
            <a:chExt cx="2715" cy="2172"/>
          </a:xfrm>
        </p:grpSpPr>
        <p:grpSp>
          <p:nvGrpSpPr>
            <p:cNvPr id="122885" name="Group 20"/>
            <p:cNvGrpSpPr>
              <a:grpSpLocks/>
            </p:cNvGrpSpPr>
            <p:nvPr/>
          </p:nvGrpSpPr>
          <p:grpSpPr bwMode="auto">
            <a:xfrm>
              <a:off x="7753" y="6848"/>
              <a:ext cx="2715" cy="2172"/>
              <a:chOff x="1961" y="6667"/>
              <a:chExt cx="2715" cy="2172"/>
            </a:xfrm>
          </p:grpSpPr>
          <p:grpSp>
            <p:nvGrpSpPr>
              <p:cNvPr id="122890" name="Group 21"/>
              <p:cNvGrpSpPr>
                <a:grpSpLocks/>
              </p:cNvGrpSpPr>
              <p:nvPr/>
            </p:nvGrpSpPr>
            <p:grpSpPr bwMode="auto">
              <a:xfrm>
                <a:off x="1961" y="6667"/>
                <a:ext cx="2715" cy="2172"/>
                <a:chOff x="2142" y="10684"/>
                <a:chExt cx="3060" cy="2340"/>
              </a:xfrm>
            </p:grpSpPr>
            <p:sp>
              <p:nvSpPr>
                <p:cNvPr id="122892" name="Line 22"/>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893" name="Line 23"/>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2894" name="Text Box 24"/>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2895" name="Text Box 25"/>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2891" name="Text Box 26"/>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2886" name="Group 27"/>
            <p:cNvGrpSpPr>
              <a:grpSpLocks/>
            </p:cNvGrpSpPr>
            <p:nvPr/>
          </p:nvGrpSpPr>
          <p:grpSpPr bwMode="auto">
            <a:xfrm>
              <a:off x="9201" y="7210"/>
              <a:ext cx="543" cy="724"/>
              <a:chOff x="9201" y="7210"/>
              <a:chExt cx="543" cy="724"/>
            </a:xfrm>
          </p:grpSpPr>
          <p:sp>
            <p:nvSpPr>
              <p:cNvPr id="122887" name="Text Box 28"/>
              <p:cNvSpPr txBox="1">
                <a:spLocks noChangeArrowheads="1"/>
              </p:cNvSpPr>
              <p:nvPr/>
            </p:nvSpPr>
            <p:spPr bwMode="auto">
              <a:xfrm flipH="1">
                <a:off x="9201" y="7210"/>
                <a:ext cx="367"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sp>
            <p:nvSpPr>
              <p:cNvPr id="122888" name="Text Box 29"/>
              <p:cNvSpPr txBox="1">
                <a:spLocks noChangeArrowheads="1"/>
              </p:cNvSpPr>
              <p:nvPr/>
            </p:nvSpPr>
            <p:spPr bwMode="auto">
              <a:xfrm>
                <a:off x="9382" y="7322"/>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2889" name="Oval 30"/>
              <p:cNvSpPr>
                <a:spLocks noChangeArrowheads="1"/>
              </p:cNvSpPr>
              <p:nvPr/>
            </p:nvSpPr>
            <p:spPr bwMode="auto">
              <a:xfrm>
                <a:off x="9201" y="7210"/>
                <a:ext cx="543" cy="724"/>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Tree>
    <p:extLst>
      <p:ext uri="{BB962C8B-B14F-4D97-AF65-F5344CB8AC3E}">
        <p14:creationId xmlns:p14="http://schemas.microsoft.com/office/powerpoint/2010/main" val="3848660168"/>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906" name="Group 2"/>
          <p:cNvGrpSpPr>
            <a:grpSpLocks/>
          </p:cNvGrpSpPr>
          <p:nvPr/>
        </p:nvGrpSpPr>
        <p:grpSpPr bwMode="auto">
          <a:xfrm>
            <a:off x="1219200" y="990600"/>
            <a:ext cx="1724025" cy="1377950"/>
            <a:chOff x="1961" y="6667"/>
            <a:chExt cx="2715" cy="2172"/>
          </a:xfrm>
        </p:grpSpPr>
        <p:grpSp>
          <p:nvGrpSpPr>
            <p:cNvPr id="123942" name="Group 3"/>
            <p:cNvGrpSpPr>
              <a:grpSpLocks/>
            </p:cNvGrpSpPr>
            <p:nvPr/>
          </p:nvGrpSpPr>
          <p:grpSpPr bwMode="auto">
            <a:xfrm>
              <a:off x="1961" y="6667"/>
              <a:ext cx="2715" cy="2172"/>
              <a:chOff x="2142" y="10684"/>
              <a:chExt cx="3060" cy="2340"/>
            </a:xfrm>
          </p:grpSpPr>
          <p:sp>
            <p:nvSpPr>
              <p:cNvPr id="123944" name="Line 4"/>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945" name="Line 5"/>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946" name="Text Box 6"/>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3947" name="Text Box 7"/>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3943" name="Text Box 8"/>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3907" name="Group 9"/>
          <p:cNvGrpSpPr>
            <a:grpSpLocks/>
          </p:cNvGrpSpPr>
          <p:nvPr/>
        </p:nvGrpSpPr>
        <p:grpSpPr bwMode="auto">
          <a:xfrm>
            <a:off x="3733800" y="990600"/>
            <a:ext cx="1724025" cy="1379538"/>
            <a:chOff x="5038" y="6917"/>
            <a:chExt cx="2715" cy="2172"/>
          </a:xfrm>
        </p:grpSpPr>
        <p:sp>
          <p:nvSpPr>
            <p:cNvPr id="123933" name="Text Box 10"/>
            <p:cNvSpPr txBox="1">
              <a:spLocks noChangeArrowheads="1"/>
            </p:cNvSpPr>
            <p:nvPr/>
          </p:nvSpPr>
          <p:spPr bwMode="auto">
            <a:xfrm>
              <a:off x="6667" y="7391"/>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grpSp>
          <p:nvGrpSpPr>
            <p:cNvPr id="123934" name="Group 11"/>
            <p:cNvGrpSpPr>
              <a:grpSpLocks/>
            </p:cNvGrpSpPr>
            <p:nvPr/>
          </p:nvGrpSpPr>
          <p:grpSpPr bwMode="auto">
            <a:xfrm>
              <a:off x="5038" y="6917"/>
              <a:ext cx="2715" cy="2172"/>
              <a:chOff x="1961" y="6667"/>
              <a:chExt cx="2715" cy="2172"/>
            </a:xfrm>
          </p:grpSpPr>
          <p:grpSp>
            <p:nvGrpSpPr>
              <p:cNvPr id="123936" name="Group 12"/>
              <p:cNvGrpSpPr>
                <a:grpSpLocks/>
              </p:cNvGrpSpPr>
              <p:nvPr/>
            </p:nvGrpSpPr>
            <p:grpSpPr bwMode="auto">
              <a:xfrm>
                <a:off x="1961" y="6667"/>
                <a:ext cx="2715" cy="2172"/>
                <a:chOff x="2142" y="10684"/>
                <a:chExt cx="3060" cy="2340"/>
              </a:xfrm>
            </p:grpSpPr>
            <p:sp>
              <p:nvSpPr>
                <p:cNvPr id="123938" name="Line 13"/>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939" name="Line 14"/>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940" name="Text Box 15"/>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3941" name="Text Box 16"/>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3937" name="Text Box 17"/>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sp>
          <p:nvSpPr>
            <p:cNvPr id="123935" name="Oval 18"/>
            <p:cNvSpPr>
              <a:spLocks noChangeArrowheads="1"/>
            </p:cNvSpPr>
            <p:nvPr/>
          </p:nvSpPr>
          <p:spPr bwMode="auto">
            <a:xfrm rot="-2184103">
              <a:off x="6305" y="7391"/>
              <a:ext cx="959" cy="543"/>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123908" name="Group 19"/>
          <p:cNvGrpSpPr>
            <a:grpSpLocks/>
          </p:cNvGrpSpPr>
          <p:nvPr/>
        </p:nvGrpSpPr>
        <p:grpSpPr bwMode="auto">
          <a:xfrm>
            <a:off x="6019800" y="990600"/>
            <a:ext cx="1724025" cy="1379538"/>
            <a:chOff x="7753" y="6848"/>
            <a:chExt cx="2715" cy="2172"/>
          </a:xfrm>
        </p:grpSpPr>
        <p:grpSp>
          <p:nvGrpSpPr>
            <p:cNvPr id="123922" name="Group 20"/>
            <p:cNvGrpSpPr>
              <a:grpSpLocks/>
            </p:cNvGrpSpPr>
            <p:nvPr/>
          </p:nvGrpSpPr>
          <p:grpSpPr bwMode="auto">
            <a:xfrm>
              <a:off x="7753" y="6848"/>
              <a:ext cx="2715" cy="2172"/>
              <a:chOff x="1961" y="6667"/>
              <a:chExt cx="2715" cy="2172"/>
            </a:xfrm>
          </p:grpSpPr>
          <p:grpSp>
            <p:nvGrpSpPr>
              <p:cNvPr id="123927" name="Group 21"/>
              <p:cNvGrpSpPr>
                <a:grpSpLocks/>
              </p:cNvGrpSpPr>
              <p:nvPr/>
            </p:nvGrpSpPr>
            <p:grpSpPr bwMode="auto">
              <a:xfrm>
                <a:off x="1961" y="6667"/>
                <a:ext cx="2715" cy="2172"/>
                <a:chOff x="2142" y="10684"/>
                <a:chExt cx="3060" cy="2340"/>
              </a:xfrm>
            </p:grpSpPr>
            <p:sp>
              <p:nvSpPr>
                <p:cNvPr id="123929" name="Line 22"/>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930" name="Line 23"/>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931" name="Text Box 24"/>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3932" name="Text Box 25"/>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3928" name="Text Box 26"/>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3923" name="Group 27"/>
            <p:cNvGrpSpPr>
              <a:grpSpLocks/>
            </p:cNvGrpSpPr>
            <p:nvPr/>
          </p:nvGrpSpPr>
          <p:grpSpPr bwMode="auto">
            <a:xfrm>
              <a:off x="9201" y="7210"/>
              <a:ext cx="543" cy="724"/>
              <a:chOff x="9201" y="7210"/>
              <a:chExt cx="543" cy="724"/>
            </a:xfrm>
          </p:grpSpPr>
          <p:sp>
            <p:nvSpPr>
              <p:cNvPr id="123924" name="Text Box 28"/>
              <p:cNvSpPr txBox="1">
                <a:spLocks noChangeArrowheads="1"/>
              </p:cNvSpPr>
              <p:nvPr/>
            </p:nvSpPr>
            <p:spPr bwMode="auto">
              <a:xfrm flipH="1">
                <a:off x="9201" y="7210"/>
                <a:ext cx="367"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sp>
            <p:nvSpPr>
              <p:cNvPr id="123925" name="Text Box 29"/>
              <p:cNvSpPr txBox="1">
                <a:spLocks noChangeArrowheads="1"/>
              </p:cNvSpPr>
              <p:nvPr/>
            </p:nvSpPr>
            <p:spPr bwMode="auto">
              <a:xfrm>
                <a:off x="9382" y="7322"/>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3926" name="Oval 30"/>
              <p:cNvSpPr>
                <a:spLocks noChangeArrowheads="1"/>
              </p:cNvSpPr>
              <p:nvPr/>
            </p:nvSpPr>
            <p:spPr bwMode="auto">
              <a:xfrm>
                <a:off x="9201" y="7210"/>
                <a:ext cx="543" cy="724"/>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grpSp>
        <p:nvGrpSpPr>
          <p:cNvPr id="123909" name="Group 45"/>
          <p:cNvGrpSpPr>
            <a:grpSpLocks/>
          </p:cNvGrpSpPr>
          <p:nvPr/>
        </p:nvGrpSpPr>
        <p:grpSpPr bwMode="auto">
          <a:xfrm>
            <a:off x="1143000" y="3962400"/>
            <a:ext cx="1724025" cy="1377950"/>
            <a:chOff x="1961" y="9493"/>
            <a:chExt cx="2715" cy="2172"/>
          </a:xfrm>
        </p:grpSpPr>
        <p:grpSp>
          <p:nvGrpSpPr>
            <p:cNvPr id="123910" name="Group 46"/>
            <p:cNvGrpSpPr>
              <a:grpSpLocks/>
            </p:cNvGrpSpPr>
            <p:nvPr/>
          </p:nvGrpSpPr>
          <p:grpSpPr bwMode="auto">
            <a:xfrm>
              <a:off x="1961" y="9493"/>
              <a:ext cx="2715" cy="2172"/>
              <a:chOff x="1961" y="6667"/>
              <a:chExt cx="2715" cy="2172"/>
            </a:xfrm>
          </p:grpSpPr>
          <p:grpSp>
            <p:nvGrpSpPr>
              <p:cNvPr id="123916" name="Group 47"/>
              <p:cNvGrpSpPr>
                <a:grpSpLocks/>
              </p:cNvGrpSpPr>
              <p:nvPr/>
            </p:nvGrpSpPr>
            <p:grpSpPr bwMode="auto">
              <a:xfrm>
                <a:off x="1961" y="6667"/>
                <a:ext cx="2715" cy="2172"/>
                <a:chOff x="2142" y="10684"/>
                <a:chExt cx="3060" cy="2340"/>
              </a:xfrm>
            </p:grpSpPr>
            <p:sp>
              <p:nvSpPr>
                <p:cNvPr id="123918" name="Line 48"/>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919" name="Line 49"/>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3920" name="Text Box 50"/>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3921" name="Text Box 51"/>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3917" name="Text Box 52"/>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3911" name="Group 53"/>
            <p:cNvGrpSpPr>
              <a:grpSpLocks/>
            </p:cNvGrpSpPr>
            <p:nvPr/>
          </p:nvGrpSpPr>
          <p:grpSpPr bwMode="auto">
            <a:xfrm>
              <a:off x="3228" y="9744"/>
              <a:ext cx="724" cy="1086"/>
              <a:chOff x="3228" y="9744"/>
              <a:chExt cx="724" cy="1086"/>
            </a:xfrm>
          </p:grpSpPr>
          <p:sp>
            <p:nvSpPr>
              <p:cNvPr id="123912" name="Text Box 54"/>
              <p:cNvSpPr txBox="1">
                <a:spLocks noChangeArrowheads="1"/>
              </p:cNvSpPr>
              <p:nvPr/>
            </p:nvSpPr>
            <p:spPr bwMode="auto">
              <a:xfrm>
                <a:off x="3228" y="10468"/>
                <a:ext cx="36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sp>
            <p:nvSpPr>
              <p:cNvPr id="123913" name="Text Box 55"/>
              <p:cNvSpPr txBox="1">
                <a:spLocks noChangeArrowheads="1"/>
              </p:cNvSpPr>
              <p:nvPr/>
            </p:nvSpPr>
            <p:spPr bwMode="auto">
              <a:xfrm flipH="1">
                <a:off x="3409" y="9744"/>
                <a:ext cx="367"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3914" name="Text Box 56"/>
              <p:cNvSpPr txBox="1">
                <a:spLocks noChangeArrowheads="1"/>
              </p:cNvSpPr>
              <p:nvPr/>
            </p:nvSpPr>
            <p:spPr bwMode="auto">
              <a:xfrm>
                <a:off x="3590" y="9967"/>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3915" name="Oval 57"/>
              <p:cNvSpPr>
                <a:spLocks noChangeArrowheads="1"/>
              </p:cNvSpPr>
              <p:nvPr/>
            </p:nvSpPr>
            <p:spPr bwMode="auto">
              <a:xfrm rot="2382763">
                <a:off x="3228" y="9744"/>
                <a:ext cx="724" cy="1086"/>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Tree>
    <p:extLst>
      <p:ext uri="{BB962C8B-B14F-4D97-AF65-F5344CB8AC3E}">
        <p14:creationId xmlns:p14="http://schemas.microsoft.com/office/powerpoint/2010/main" val="18736364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930" name="Group 1026"/>
          <p:cNvGrpSpPr>
            <a:grpSpLocks/>
          </p:cNvGrpSpPr>
          <p:nvPr/>
        </p:nvGrpSpPr>
        <p:grpSpPr bwMode="auto">
          <a:xfrm>
            <a:off x="1219200" y="990600"/>
            <a:ext cx="1724025" cy="1377950"/>
            <a:chOff x="1961" y="6667"/>
            <a:chExt cx="2715" cy="2172"/>
          </a:xfrm>
        </p:grpSpPr>
        <p:grpSp>
          <p:nvGrpSpPr>
            <p:cNvPr id="124980" name="Group 1027"/>
            <p:cNvGrpSpPr>
              <a:grpSpLocks/>
            </p:cNvGrpSpPr>
            <p:nvPr/>
          </p:nvGrpSpPr>
          <p:grpSpPr bwMode="auto">
            <a:xfrm>
              <a:off x="1961" y="6667"/>
              <a:ext cx="2715" cy="2172"/>
              <a:chOff x="2142" y="10684"/>
              <a:chExt cx="3060" cy="2340"/>
            </a:xfrm>
          </p:grpSpPr>
          <p:sp>
            <p:nvSpPr>
              <p:cNvPr id="124982" name="Line 1028"/>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4983" name="Line 1029"/>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4984" name="Text Box 1030"/>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4985" name="Text Box 1031"/>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4981" name="Text Box 1032"/>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4931" name="Group 1033"/>
          <p:cNvGrpSpPr>
            <a:grpSpLocks/>
          </p:cNvGrpSpPr>
          <p:nvPr/>
        </p:nvGrpSpPr>
        <p:grpSpPr bwMode="auto">
          <a:xfrm>
            <a:off x="3733800" y="990600"/>
            <a:ext cx="1724025" cy="1379538"/>
            <a:chOff x="5038" y="6917"/>
            <a:chExt cx="2715" cy="2172"/>
          </a:xfrm>
        </p:grpSpPr>
        <p:sp>
          <p:nvSpPr>
            <p:cNvPr id="124971" name="Text Box 1034"/>
            <p:cNvSpPr txBox="1">
              <a:spLocks noChangeArrowheads="1"/>
            </p:cNvSpPr>
            <p:nvPr/>
          </p:nvSpPr>
          <p:spPr bwMode="auto">
            <a:xfrm>
              <a:off x="6667" y="7391"/>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grpSp>
          <p:nvGrpSpPr>
            <p:cNvPr id="124972" name="Group 1035"/>
            <p:cNvGrpSpPr>
              <a:grpSpLocks/>
            </p:cNvGrpSpPr>
            <p:nvPr/>
          </p:nvGrpSpPr>
          <p:grpSpPr bwMode="auto">
            <a:xfrm>
              <a:off x="5038" y="6917"/>
              <a:ext cx="2715" cy="2172"/>
              <a:chOff x="1961" y="6667"/>
              <a:chExt cx="2715" cy="2172"/>
            </a:xfrm>
          </p:grpSpPr>
          <p:grpSp>
            <p:nvGrpSpPr>
              <p:cNvPr id="124974" name="Group 1036"/>
              <p:cNvGrpSpPr>
                <a:grpSpLocks/>
              </p:cNvGrpSpPr>
              <p:nvPr/>
            </p:nvGrpSpPr>
            <p:grpSpPr bwMode="auto">
              <a:xfrm>
                <a:off x="1961" y="6667"/>
                <a:ext cx="2715" cy="2172"/>
                <a:chOff x="2142" y="10684"/>
                <a:chExt cx="3060" cy="2340"/>
              </a:xfrm>
            </p:grpSpPr>
            <p:sp>
              <p:nvSpPr>
                <p:cNvPr id="124976" name="Line 1037"/>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4977" name="Line 1038"/>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4978" name="Text Box 1039"/>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4979" name="Text Box 1040"/>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4975" name="Text Box 1041"/>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sp>
          <p:nvSpPr>
            <p:cNvPr id="124973" name="Oval 1042"/>
            <p:cNvSpPr>
              <a:spLocks noChangeArrowheads="1"/>
            </p:cNvSpPr>
            <p:nvPr/>
          </p:nvSpPr>
          <p:spPr bwMode="auto">
            <a:xfrm rot="-2184103">
              <a:off x="6305" y="7391"/>
              <a:ext cx="959" cy="543"/>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124932" name="Group 1043"/>
          <p:cNvGrpSpPr>
            <a:grpSpLocks/>
          </p:cNvGrpSpPr>
          <p:nvPr/>
        </p:nvGrpSpPr>
        <p:grpSpPr bwMode="auto">
          <a:xfrm>
            <a:off x="6019800" y="990600"/>
            <a:ext cx="1724025" cy="1379538"/>
            <a:chOff x="7753" y="6848"/>
            <a:chExt cx="2715" cy="2172"/>
          </a:xfrm>
        </p:grpSpPr>
        <p:grpSp>
          <p:nvGrpSpPr>
            <p:cNvPr id="124960" name="Group 1044"/>
            <p:cNvGrpSpPr>
              <a:grpSpLocks/>
            </p:cNvGrpSpPr>
            <p:nvPr/>
          </p:nvGrpSpPr>
          <p:grpSpPr bwMode="auto">
            <a:xfrm>
              <a:off x="7753" y="6848"/>
              <a:ext cx="2715" cy="2172"/>
              <a:chOff x="1961" y="6667"/>
              <a:chExt cx="2715" cy="2172"/>
            </a:xfrm>
          </p:grpSpPr>
          <p:grpSp>
            <p:nvGrpSpPr>
              <p:cNvPr id="124965" name="Group 1045"/>
              <p:cNvGrpSpPr>
                <a:grpSpLocks/>
              </p:cNvGrpSpPr>
              <p:nvPr/>
            </p:nvGrpSpPr>
            <p:grpSpPr bwMode="auto">
              <a:xfrm>
                <a:off x="1961" y="6667"/>
                <a:ext cx="2715" cy="2172"/>
                <a:chOff x="2142" y="10684"/>
                <a:chExt cx="3060" cy="2340"/>
              </a:xfrm>
            </p:grpSpPr>
            <p:sp>
              <p:nvSpPr>
                <p:cNvPr id="124967" name="Line 1046"/>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4968" name="Line 1047"/>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4969" name="Text Box 1048"/>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4970" name="Text Box 1049"/>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4966" name="Text Box 1050"/>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4961" name="Group 1051"/>
            <p:cNvGrpSpPr>
              <a:grpSpLocks/>
            </p:cNvGrpSpPr>
            <p:nvPr/>
          </p:nvGrpSpPr>
          <p:grpSpPr bwMode="auto">
            <a:xfrm>
              <a:off x="9201" y="7210"/>
              <a:ext cx="543" cy="724"/>
              <a:chOff x="9201" y="7210"/>
              <a:chExt cx="543" cy="724"/>
            </a:xfrm>
          </p:grpSpPr>
          <p:sp>
            <p:nvSpPr>
              <p:cNvPr id="124962" name="Text Box 1052"/>
              <p:cNvSpPr txBox="1">
                <a:spLocks noChangeArrowheads="1"/>
              </p:cNvSpPr>
              <p:nvPr/>
            </p:nvSpPr>
            <p:spPr bwMode="auto">
              <a:xfrm flipH="1">
                <a:off x="9201" y="7210"/>
                <a:ext cx="367"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sp>
            <p:nvSpPr>
              <p:cNvPr id="124963" name="Text Box 1053"/>
              <p:cNvSpPr txBox="1">
                <a:spLocks noChangeArrowheads="1"/>
              </p:cNvSpPr>
              <p:nvPr/>
            </p:nvSpPr>
            <p:spPr bwMode="auto">
              <a:xfrm>
                <a:off x="9382" y="7322"/>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4964" name="Oval 1054"/>
              <p:cNvSpPr>
                <a:spLocks noChangeArrowheads="1"/>
              </p:cNvSpPr>
              <p:nvPr/>
            </p:nvSpPr>
            <p:spPr bwMode="auto">
              <a:xfrm>
                <a:off x="9201" y="7210"/>
                <a:ext cx="543" cy="724"/>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grpSp>
        <p:nvGrpSpPr>
          <p:cNvPr id="124933" name="Group 1055"/>
          <p:cNvGrpSpPr>
            <a:grpSpLocks/>
          </p:cNvGrpSpPr>
          <p:nvPr/>
        </p:nvGrpSpPr>
        <p:grpSpPr bwMode="auto">
          <a:xfrm>
            <a:off x="3505200" y="3962400"/>
            <a:ext cx="1724025" cy="1377950"/>
            <a:chOff x="5038" y="9563"/>
            <a:chExt cx="2715" cy="2172"/>
          </a:xfrm>
        </p:grpSpPr>
        <p:grpSp>
          <p:nvGrpSpPr>
            <p:cNvPr id="124947" name="Group 1056"/>
            <p:cNvGrpSpPr>
              <a:grpSpLocks/>
            </p:cNvGrpSpPr>
            <p:nvPr/>
          </p:nvGrpSpPr>
          <p:grpSpPr bwMode="auto">
            <a:xfrm>
              <a:off x="5038" y="9563"/>
              <a:ext cx="2715" cy="2172"/>
              <a:chOff x="1961" y="6667"/>
              <a:chExt cx="2715" cy="2172"/>
            </a:xfrm>
          </p:grpSpPr>
          <p:grpSp>
            <p:nvGrpSpPr>
              <p:cNvPr id="124954" name="Group 1057"/>
              <p:cNvGrpSpPr>
                <a:grpSpLocks/>
              </p:cNvGrpSpPr>
              <p:nvPr/>
            </p:nvGrpSpPr>
            <p:grpSpPr bwMode="auto">
              <a:xfrm>
                <a:off x="1961" y="6667"/>
                <a:ext cx="2715" cy="2172"/>
                <a:chOff x="2142" y="10684"/>
                <a:chExt cx="3060" cy="2340"/>
              </a:xfrm>
            </p:grpSpPr>
            <p:sp>
              <p:nvSpPr>
                <p:cNvPr id="124956" name="Line 1058"/>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4957" name="Line 1059"/>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4958" name="Text Box 1060"/>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4959" name="Text Box 1061"/>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4955" name="Text Box 1062"/>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4948" name="Group 1063"/>
            <p:cNvGrpSpPr>
              <a:grpSpLocks/>
            </p:cNvGrpSpPr>
            <p:nvPr/>
          </p:nvGrpSpPr>
          <p:grpSpPr bwMode="auto">
            <a:xfrm>
              <a:off x="6305" y="9814"/>
              <a:ext cx="905" cy="1197"/>
              <a:chOff x="6305" y="9814"/>
              <a:chExt cx="905" cy="1197"/>
            </a:xfrm>
          </p:grpSpPr>
          <p:sp>
            <p:nvSpPr>
              <p:cNvPr id="124949" name="Text Box 1064"/>
              <p:cNvSpPr txBox="1">
                <a:spLocks noChangeArrowheads="1"/>
              </p:cNvSpPr>
              <p:nvPr/>
            </p:nvSpPr>
            <p:spPr bwMode="auto">
              <a:xfrm>
                <a:off x="6848" y="10287"/>
                <a:ext cx="36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sp>
            <p:nvSpPr>
              <p:cNvPr id="124950" name="Text Box 1065"/>
              <p:cNvSpPr txBox="1">
                <a:spLocks noChangeArrowheads="1"/>
              </p:cNvSpPr>
              <p:nvPr/>
            </p:nvSpPr>
            <p:spPr bwMode="auto">
              <a:xfrm>
                <a:off x="6305" y="10538"/>
                <a:ext cx="36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4951" name="Text Box 1066"/>
              <p:cNvSpPr txBox="1">
                <a:spLocks noChangeArrowheads="1"/>
              </p:cNvSpPr>
              <p:nvPr/>
            </p:nvSpPr>
            <p:spPr bwMode="auto">
              <a:xfrm flipH="1">
                <a:off x="6486" y="9814"/>
                <a:ext cx="367"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4952" name="Text Box 1067"/>
              <p:cNvSpPr txBox="1">
                <a:spLocks noChangeArrowheads="1"/>
              </p:cNvSpPr>
              <p:nvPr/>
            </p:nvSpPr>
            <p:spPr bwMode="auto">
              <a:xfrm>
                <a:off x="6667" y="10037"/>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4953" name="Oval 1068"/>
              <p:cNvSpPr>
                <a:spLocks noChangeArrowheads="1"/>
              </p:cNvSpPr>
              <p:nvPr/>
            </p:nvSpPr>
            <p:spPr bwMode="auto">
              <a:xfrm rot="90297">
                <a:off x="6305" y="9925"/>
                <a:ext cx="905" cy="1086"/>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grpSp>
        <p:nvGrpSpPr>
          <p:cNvPr id="124934" name="Group 1069"/>
          <p:cNvGrpSpPr>
            <a:grpSpLocks/>
          </p:cNvGrpSpPr>
          <p:nvPr/>
        </p:nvGrpSpPr>
        <p:grpSpPr bwMode="auto">
          <a:xfrm>
            <a:off x="1143000" y="3962400"/>
            <a:ext cx="1724025" cy="1377950"/>
            <a:chOff x="1961" y="9493"/>
            <a:chExt cx="2715" cy="2172"/>
          </a:xfrm>
        </p:grpSpPr>
        <p:grpSp>
          <p:nvGrpSpPr>
            <p:cNvPr id="124935" name="Group 1070"/>
            <p:cNvGrpSpPr>
              <a:grpSpLocks/>
            </p:cNvGrpSpPr>
            <p:nvPr/>
          </p:nvGrpSpPr>
          <p:grpSpPr bwMode="auto">
            <a:xfrm>
              <a:off x="1961" y="9493"/>
              <a:ext cx="2715" cy="2172"/>
              <a:chOff x="1961" y="6667"/>
              <a:chExt cx="2715" cy="2172"/>
            </a:xfrm>
          </p:grpSpPr>
          <p:grpSp>
            <p:nvGrpSpPr>
              <p:cNvPr id="124941" name="Group 1071"/>
              <p:cNvGrpSpPr>
                <a:grpSpLocks/>
              </p:cNvGrpSpPr>
              <p:nvPr/>
            </p:nvGrpSpPr>
            <p:grpSpPr bwMode="auto">
              <a:xfrm>
                <a:off x="1961" y="6667"/>
                <a:ext cx="2715" cy="2172"/>
                <a:chOff x="2142" y="10684"/>
                <a:chExt cx="3060" cy="2340"/>
              </a:xfrm>
            </p:grpSpPr>
            <p:sp>
              <p:nvSpPr>
                <p:cNvPr id="124943" name="Line 1072"/>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4944" name="Line 1073"/>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4945" name="Text Box 1074"/>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4946" name="Text Box 1075"/>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4942" name="Text Box 1076"/>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4936" name="Group 1077"/>
            <p:cNvGrpSpPr>
              <a:grpSpLocks/>
            </p:cNvGrpSpPr>
            <p:nvPr/>
          </p:nvGrpSpPr>
          <p:grpSpPr bwMode="auto">
            <a:xfrm>
              <a:off x="3228" y="9744"/>
              <a:ext cx="724" cy="1086"/>
              <a:chOff x="3228" y="9744"/>
              <a:chExt cx="724" cy="1086"/>
            </a:xfrm>
          </p:grpSpPr>
          <p:sp>
            <p:nvSpPr>
              <p:cNvPr id="124937" name="Text Box 1078"/>
              <p:cNvSpPr txBox="1">
                <a:spLocks noChangeArrowheads="1"/>
              </p:cNvSpPr>
              <p:nvPr/>
            </p:nvSpPr>
            <p:spPr bwMode="auto">
              <a:xfrm>
                <a:off x="3228" y="10468"/>
                <a:ext cx="36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sp>
            <p:nvSpPr>
              <p:cNvPr id="124938" name="Text Box 1079"/>
              <p:cNvSpPr txBox="1">
                <a:spLocks noChangeArrowheads="1"/>
              </p:cNvSpPr>
              <p:nvPr/>
            </p:nvSpPr>
            <p:spPr bwMode="auto">
              <a:xfrm flipH="1">
                <a:off x="3409" y="9744"/>
                <a:ext cx="367"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4939" name="Text Box 1080"/>
              <p:cNvSpPr txBox="1">
                <a:spLocks noChangeArrowheads="1"/>
              </p:cNvSpPr>
              <p:nvPr/>
            </p:nvSpPr>
            <p:spPr bwMode="auto">
              <a:xfrm>
                <a:off x="3590" y="9967"/>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4940" name="Oval 1081"/>
              <p:cNvSpPr>
                <a:spLocks noChangeArrowheads="1"/>
              </p:cNvSpPr>
              <p:nvPr/>
            </p:nvSpPr>
            <p:spPr bwMode="auto">
              <a:xfrm rot="2382763">
                <a:off x="3228" y="9744"/>
                <a:ext cx="724" cy="1086"/>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Tree>
    <p:extLst>
      <p:ext uri="{BB962C8B-B14F-4D97-AF65-F5344CB8AC3E}">
        <p14:creationId xmlns:p14="http://schemas.microsoft.com/office/powerpoint/2010/main" val="4210952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28600" y="228600"/>
            <a:ext cx="8686800" cy="6400800"/>
          </a:xfrm>
        </p:spPr>
        <p:txBody>
          <a:bodyPr/>
          <a:lstStyle/>
          <a:p>
            <a:pPr eaLnBrk="1" hangingPunct="1"/>
            <a:r>
              <a:rPr lang="es-MX" altLang="es-MX" sz="2200" b="1">
                <a:cs typeface="Times New Roman" panose="02020603050405020304" pitchFamily="18" charset="0"/>
              </a:rPr>
              <a:t>En el proceso</a:t>
            </a:r>
            <a:r>
              <a:rPr lang="es-ES" altLang="es-MX" sz="2200" b="1">
                <a:cs typeface="Times New Roman" panose="02020603050405020304" pitchFamily="18" charset="0"/>
              </a:rPr>
              <a:t> de concretización de una disciplina o área del conocimiento se puede observar que en general esta pasa por </a:t>
            </a:r>
            <a:r>
              <a:rPr lang="es-MX" altLang="es-MX" sz="2200" b="1">
                <a:cs typeface="Times New Roman" panose="02020603050405020304" pitchFamily="18" charset="0"/>
              </a:rPr>
              <a:t>varios</a:t>
            </a:r>
            <a:r>
              <a:rPr lang="es-ES" altLang="es-MX" sz="2200" b="1">
                <a:cs typeface="Times New Roman" panose="02020603050405020304" pitchFamily="18" charset="0"/>
              </a:rPr>
              <a:t> niveles:</a:t>
            </a:r>
            <a:br>
              <a:rPr lang="es-ES" altLang="es-MX" sz="2200" b="1">
                <a:cs typeface="Times New Roman" panose="02020603050405020304" pitchFamily="18" charset="0"/>
              </a:rPr>
            </a:br>
            <a:br>
              <a:rPr lang="es-ES" altLang="es-MX" sz="1000" b="1">
                <a:cs typeface="Times New Roman" panose="02020603050405020304" pitchFamily="18" charset="0"/>
              </a:rPr>
            </a:br>
            <a:r>
              <a:rPr lang="es-ES" altLang="es-MX" sz="2200" b="1">
                <a:solidFill>
                  <a:schemeClr val="tx1"/>
                </a:solidFill>
                <a:cs typeface="Times New Roman" panose="02020603050405020304" pitchFamily="18" charset="0"/>
              </a:rPr>
              <a:t>1) Temas aislados, se tiene una serie de temas reunidos en forma</a:t>
            </a:r>
            <a:r>
              <a:rPr lang="es-MX" altLang="es-MX" sz="2200" b="1">
                <a:solidFill>
                  <a:schemeClr val="tx1"/>
                </a:solidFill>
                <a:cs typeface="Times New Roman" panose="02020603050405020304" pitchFamily="18" charset="0"/>
              </a:rPr>
              <a:t> </a:t>
            </a:r>
            <a:r>
              <a:rPr lang="es-ES" altLang="es-MX" sz="2200" b="1">
                <a:solidFill>
                  <a:schemeClr val="tx1"/>
                </a:solidFill>
                <a:cs typeface="Times New Roman" panose="02020603050405020304" pitchFamily="18" charset="0"/>
              </a:rPr>
              <a:t>circunstancial (diccionario).</a:t>
            </a:r>
            <a:br>
              <a:rPr lang="es-MX" altLang="es-MX" sz="2200" b="1">
                <a:solidFill>
                  <a:schemeClr val="tx1"/>
                </a:solidFill>
                <a:cs typeface="Times New Roman" panose="02020603050405020304" pitchFamily="18" charset="0"/>
              </a:rPr>
            </a:br>
            <a:br>
              <a:rPr lang="es-MX" altLang="es-MX" sz="800" b="1">
                <a:solidFill>
                  <a:schemeClr val="tx1"/>
                </a:solidFill>
                <a:cs typeface="Times New Roman" panose="02020603050405020304" pitchFamily="18" charset="0"/>
              </a:rPr>
            </a:br>
            <a:r>
              <a:rPr lang="es-ES" altLang="es-MX" sz="2200" b="1">
                <a:solidFill>
                  <a:srgbClr val="FFECD9"/>
                </a:solidFill>
                <a:cs typeface="Times New Roman" panose="02020603050405020304" pitchFamily="18" charset="0"/>
              </a:rPr>
              <a:t>2) Temas agrupados, los temas se agrupan en temas generales</a:t>
            </a:r>
            <a:br>
              <a:rPr lang="es-ES" altLang="es-MX" sz="2200" b="1">
                <a:solidFill>
                  <a:srgbClr val="FFECD9"/>
                </a:solidFill>
                <a:cs typeface="Times New Roman" panose="02020603050405020304" pitchFamily="18" charset="0"/>
              </a:rPr>
            </a:br>
            <a:r>
              <a:rPr lang="es-ES" altLang="es-MX" sz="2200" b="1">
                <a:solidFill>
                  <a:srgbClr val="FFECD9"/>
                </a:solidFill>
                <a:cs typeface="Times New Roman" panose="02020603050405020304" pitchFamily="18" charset="0"/>
              </a:rPr>
              <a:t>según un criterio de agrupamiento (enciclopedia).</a:t>
            </a:r>
            <a:br>
              <a:rPr lang="es-MX" altLang="es-MX" sz="2200" b="1">
                <a:solidFill>
                  <a:schemeClr val="tx1"/>
                </a:solidFill>
                <a:cs typeface="Times New Roman" panose="02020603050405020304" pitchFamily="18" charset="0"/>
              </a:rPr>
            </a:br>
            <a:br>
              <a:rPr lang="es-MX" altLang="es-MX" sz="800" b="1">
                <a:solidFill>
                  <a:schemeClr val="tx1"/>
                </a:solidFill>
                <a:cs typeface="Times New Roman" panose="02020603050405020304" pitchFamily="18" charset="0"/>
              </a:rPr>
            </a:br>
            <a:r>
              <a:rPr lang="es-ES" altLang="es-MX" sz="2200" b="1">
                <a:solidFill>
                  <a:schemeClr val="tx1"/>
                </a:solidFill>
                <a:cs typeface="Times New Roman" panose="02020603050405020304" pitchFamily="18" charset="0"/>
              </a:rPr>
              <a:t>3) Temas jerarquizados o disciplina taxonómica, los temas se</a:t>
            </a:r>
            <a:br>
              <a:rPr lang="es-ES" altLang="es-MX" sz="2200" b="1">
                <a:solidFill>
                  <a:schemeClr val="tx1"/>
                </a:solidFill>
                <a:cs typeface="Times New Roman" panose="02020603050405020304" pitchFamily="18" charset="0"/>
              </a:rPr>
            </a:br>
            <a:r>
              <a:rPr lang="es-ES" altLang="es-MX" sz="2200" b="1">
                <a:solidFill>
                  <a:schemeClr val="tx1"/>
                </a:solidFill>
                <a:cs typeface="Times New Roman" panose="02020603050405020304" pitchFamily="18" charset="0"/>
              </a:rPr>
              <a:t>integran según un orden y se tiene una primera relación entre</a:t>
            </a:r>
            <a:br>
              <a:rPr lang="es-ES" altLang="es-MX" sz="2200" b="1">
                <a:solidFill>
                  <a:schemeClr val="tx1"/>
                </a:solidFill>
                <a:cs typeface="Times New Roman" panose="02020603050405020304" pitchFamily="18" charset="0"/>
              </a:rPr>
            </a:br>
            <a:r>
              <a:rPr lang="es-ES" altLang="es-MX" sz="2200" b="1">
                <a:solidFill>
                  <a:schemeClr val="tx1"/>
                </a:solidFill>
                <a:cs typeface="Times New Roman" panose="02020603050405020304" pitchFamily="18" charset="0"/>
              </a:rPr>
              <a:t>ellos (biblioteca especializada).</a:t>
            </a:r>
            <a:br>
              <a:rPr lang="es-MX" altLang="es-MX" sz="2200" b="1">
                <a:solidFill>
                  <a:schemeClr val="tx1"/>
                </a:solidFill>
                <a:cs typeface="Times New Roman" panose="02020603050405020304" pitchFamily="18" charset="0"/>
              </a:rPr>
            </a:br>
            <a:br>
              <a:rPr lang="es-ES" altLang="es-MX" sz="800" b="1">
                <a:solidFill>
                  <a:schemeClr val="tx1"/>
                </a:solidFill>
                <a:cs typeface="Times New Roman" panose="02020603050405020304" pitchFamily="18" charset="0"/>
              </a:rPr>
            </a:br>
            <a:r>
              <a:rPr lang="es-ES" altLang="es-MX" sz="2200" b="1">
                <a:solidFill>
                  <a:srgbClr val="FFECD9"/>
                </a:solidFill>
                <a:cs typeface="Times New Roman" panose="02020603050405020304" pitchFamily="18" charset="0"/>
              </a:rPr>
              <a:t>4) Sistema de conocimiento o disciplina empírica, en este nivel a partir</a:t>
            </a:r>
            <a:r>
              <a:rPr lang="es-MX" altLang="es-MX" sz="2200" b="1">
                <a:solidFill>
                  <a:srgbClr val="FFECD9"/>
                </a:solidFill>
                <a:cs typeface="Times New Roman" panose="02020603050405020304" pitchFamily="18" charset="0"/>
              </a:rPr>
              <a:t> </a:t>
            </a:r>
            <a:r>
              <a:rPr lang="es-ES" altLang="es-MX" sz="2200" b="1">
                <a:solidFill>
                  <a:srgbClr val="FFECD9"/>
                </a:solidFill>
                <a:cs typeface="Times New Roman" panose="02020603050405020304" pitchFamily="18" charset="0"/>
              </a:rPr>
              <a:t>de los temas se abstraen reglas, técnicas, métodos y principios</a:t>
            </a:r>
            <a:r>
              <a:rPr lang="es-MX" altLang="es-MX" sz="2200" b="1">
                <a:solidFill>
                  <a:srgbClr val="FFECD9"/>
                </a:solidFill>
                <a:cs typeface="Times New Roman" panose="02020603050405020304" pitchFamily="18" charset="0"/>
              </a:rPr>
              <a:t> </a:t>
            </a:r>
            <a:r>
              <a:rPr lang="es-ES" altLang="es-MX" sz="2200" b="1">
                <a:solidFill>
                  <a:srgbClr val="FFECD9"/>
                </a:solidFill>
                <a:cs typeface="Times New Roman" panose="02020603050405020304" pitchFamily="18" charset="0"/>
              </a:rPr>
              <a:t>no aceptados en general y la disciplina se describe</a:t>
            </a:r>
            <a:r>
              <a:rPr lang="es-MX" altLang="es-MX" sz="2200" b="1">
                <a:solidFill>
                  <a:srgbClr val="FFECD9"/>
                </a:solidFill>
                <a:cs typeface="Times New Roman" panose="02020603050405020304" pitchFamily="18" charset="0"/>
              </a:rPr>
              <a:t> </a:t>
            </a:r>
            <a:r>
              <a:rPr lang="es-ES" altLang="es-MX" sz="2200" b="1">
                <a:solidFill>
                  <a:srgbClr val="FFECD9"/>
                </a:solidFill>
                <a:cs typeface="Times New Roman" panose="02020603050405020304" pitchFamily="18" charset="0"/>
              </a:rPr>
              <a:t>en término</a:t>
            </a:r>
            <a:r>
              <a:rPr lang="es-MX" altLang="es-MX" sz="2200" b="1">
                <a:solidFill>
                  <a:srgbClr val="FFECD9"/>
                </a:solidFill>
                <a:cs typeface="Times New Roman" panose="02020603050405020304" pitchFamily="18" charset="0"/>
              </a:rPr>
              <a:t> </a:t>
            </a:r>
            <a:r>
              <a:rPr lang="es-ES" altLang="es-MX" sz="2200" b="1">
                <a:solidFill>
                  <a:srgbClr val="FFECD9"/>
                </a:solidFill>
                <a:cs typeface="Times New Roman" panose="02020603050405020304" pitchFamily="18" charset="0"/>
              </a:rPr>
              <a:t>de estas abstracciones y no de los temas específicos.</a:t>
            </a:r>
            <a:br>
              <a:rPr lang="es-MX" altLang="es-MX" sz="2200" b="1">
                <a:solidFill>
                  <a:schemeClr val="tx1"/>
                </a:solidFill>
                <a:cs typeface="Times New Roman" panose="02020603050405020304" pitchFamily="18" charset="0"/>
              </a:rPr>
            </a:br>
            <a:br>
              <a:rPr lang="es-ES" altLang="es-MX" sz="800" b="1">
                <a:solidFill>
                  <a:schemeClr val="tx1"/>
                </a:solidFill>
                <a:cs typeface="Times New Roman" panose="02020603050405020304" pitchFamily="18" charset="0"/>
              </a:rPr>
            </a:br>
            <a:r>
              <a:rPr lang="es-MX" altLang="es-MX" sz="2200" b="1">
                <a:solidFill>
                  <a:schemeClr val="tx1"/>
                </a:solidFill>
                <a:cs typeface="Times New Roman" panose="02020603050405020304" pitchFamily="18" charset="0"/>
              </a:rPr>
              <a:t>5</a:t>
            </a:r>
            <a:r>
              <a:rPr lang="es-ES" altLang="es-MX" sz="2200" b="1">
                <a:solidFill>
                  <a:schemeClr val="tx1"/>
                </a:solidFill>
                <a:cs typeface="Times New Roman" panose="02020603050405020304" pitchFamily="18" charset="0"/>
              </a:rPr>
              <a:t>) Sistema de conocimiento o disciplina</a:t>
            </a:r>
            <a:br>
              <a:rPr lang="es-MX" altLang="es-MX" sz="2200" b="1">
                <a:solidFill>
                  <a:schemeClr val="tx1"/>
                </a:solidFill>
                <a:cs typeface="Times New Roman" panose="02020603050405020304" pitchFamily="18" charset="0"/>
              </a:rPr>
            </a:br>
            <a:r>
              <a:rPr lang="es-ES" altLang="es-MX" sz="800">
                <a:latin typeface="Arial Unicode MS" panose="020B0604020202020204" pitchFamily="34" charset="-128"/>
                <a:cs typeface="Times New Roman" panose="02020603050405020304" pitchFamily="18" charset="0"/>
              </a:rPr>
              <a:t> </a:t>
            </a:r>
            <a:br>
              <a:rPr lang="es-MX" altLang="es-MX" sz="800">
                <a:latin typeface="Arial Unicode MS" panose="020B0604020202020204" pitchFamily="34" charset="-128"/>
                <a:cs typeface="Times New Roman" panose="02020603050405020304" pitchFamily="18" charset="0"/>
              </a:rPr>
            </a:br>
            <a:r>
              <a:rPr lang="es-ES" altLang="es-MX" sz="1600" b="1" i="0">
                <a:cs typeface="Times New Roman" panose="02020603050405020304" pitchFamily="18" charset="0"/>
                <a:hlinkClick r:id="rId2"/>
              </a:rPr>
              <a:t>REPRESENTACIÓN DEL CONOCIMIENTO</a:t>
            </a:r>
            <a:br>
              <a:rPr lang="es-MX" altLang="es-MX" sz="1600" b="1" i="0">
                <a:cs typeface="Times New Roman" panose="02020603050405020304" pitchFamily="18" charset="0"/>
              </a:rPr>
            </a:br>
            <a:r>
              <a:rPr lang="es-ES" altLang="es-MX" sz="1600" b="1" i="0">
                <a:latin typeface="Times-Bold" charset="0"/>
                <a:cs typeface="Times New Roman" panose="02020603050405020304" pitchFamily="18" charset="0"/>
                <a:hlinkClick r:id="rId2"/>
              </a:rPr>
              <a:t>http://www.fgalindosoria.com/eac/evolucion/libro_sistemas_evolutivos/VII1-RCO.pdf</a:t>
            </a:r>
            <a:endParaRPr lang="es-ES" altLang="es-MX" sz="1600" b="1" i="0">
              <a:latin typeface="Times-Bold" charset="0"/>
              <a:cs typeface="Times New Roman" panose="02020603050405020304" pitchFamily="18" charset="0"/>
            </a:endParaRPr>
          </a:p>
        </p:txBody>
      </p:sp>
    </p:spTree>
    <p:extLst>
      <p:ext uri="{BB962C8B-B14F-4D97-AF65-F5344CB8AC3E}">
        <p14:creationId xmlns:p14="http://schemas.microsoft.com/office/powerpoint/2010/main" val="397179190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5954" name="Group 2"/>
          <p:cNvGrpSpPr>
            <a:grpSpLocks/>
          </p:cNvGrpSpPr>
          <p:nvPr/>
        </p:nvGrpSpPr>
        <p:grpSpPr bwMode="auto">
          <a:xfrm>
            <a:off x="1219200" y="990600"/>
            <a:ext cx="1724025" cy="1377950"/>
            <a:chOff x="1961" y="6667"/>
            <a:chExt cx="2715" cy="2172"/>
          </a:xfrm>
        </p:grpSpPr>
        <p:grpSp>
          <p:nvGrpSpPr>
            <p:cNvPr id="126019" name="Group 3"/>
            <p:cNvGrpSpPr>
              <a:grpSpLocks/>
            </p:cNvGrpSpPr>
            <p:nvPr/>
          </p:nvGrpSpPr>
          <p:grpSpPr bwMode="auto">
            <a:xfrm>
              <a:off x="1961" y="6667"/>
              <a:ext cx="2715" cy="2172"/>
              <a:chOff x="2142" y="10684"/>
              <a:chExt cx="3060" cy="2340"/>
            </a:xfrm>
          </p:grpSpPr>
          <p:sp>
            <p:nvSpPr>
              <p:cNvPr id="126021" name="Line 4"/>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022" name="Line 5"/>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023" name="Text Box 6"/>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6024" name="Text Box 7"/>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6020" name="Text Box 8"/>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5955" name="Group 9"/>
          <p:cNvGrpSpPr>
            <a:grpSpLocks/>
          </p:cNvGrpSpPr>
          <p:nvPr/>
        </p:nvGrpSpPr>
        <p:grpSpPr bwMode="auto">
          <a:xfrm>
            <a:off x="3733800" y="990600"/>
            <a:ext cx="1724025" cy="1379538"/>
            <a:chOff x="5038" y="6917"/>
            <a:chExt cx="2715" cy="2172"/>
          </a:xfrm>
        </p:grpSpPr>
        <p:sp>
          <p:nvSpPr>
            <p:cNvPr id="126010" name="Text Box 10"/>
            <p:cNvSpPr txBox="1">
              <a:spLocks noChangeArrowheads="1"/>
            </p:cNvSpPr>
            <p:nvPr/>
          </p:nvSpPr>
          <p:spPr bwMode="auto">
            <a:xfrm>
              <a:off x="6667" y="7391"/>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grpSp>
          <p:nvGrpSpPr>
            <p:cNvPr id="126011" name="Group 11"/>
            <p:cNvGrpSpPr>
              <a:grpSpLocks/>
            </p:cNvGrpSpPr>
            <p:nvPr/>
          </p:nvGrpSpPr>
          <p:grpSpPr bwMode="auto">
            <a:xfrm>
              <a:off x="5038" y="6917"/>
              <a:ext cx="2715" cy="2172"/>
              <a:chOff x="1961" y="6667"/>
              <a:chExt cx="2715" cy="2172"/>
            </a:xfrm>
          </p:grpSpPr>
          <p:grpSp>
            <p:nvGrpSpPr>
              <p:cNvPr id="126013" name="Group 12"/>
              <p:cNvGrpSpPr>
                <a:grpSpLocks/>
              </p:cNvGrpSpPr>
              <p:nvPr/>
            </p:nvGrpSpPr>
            <p:grpSpPr bwMode="auto">
              <a:xfrm>
                <a:off x="1961" y="6667"/>
                <a:ext cx="2715" cy="2172"/>
                <a:chOff x="2142" y="10684"/>
                <a:chExt cx="3060" cy="2340"/>
              </a:xfrm>
            </p:grpSpPr>
            <p:sp>
              <p:nvSpPr>
                <p:cNvPr id="126015" name="Line 13"/>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016" name="Line 14"/>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017" name="Text Box 15"/>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6018" name="Text Box 16"/>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6014" name="Text Box 17"/>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sp>
          <p:nvSpPr>
            <p:cNvPr id="126012" name="Oval 18"/>
            <p:cNvSpPr>
              <a:spLocks noChangeArrowheads="1"/>
            </p:cNvSpPr>
            <p:nvPr/>
          </p:nvSpPr>
          <p:spPr bwMode="auto">
            <a:xfrm rot="-2184103">
              <a:off x="6305" y="7391"/>
              <a:ext cx="959" cy="543"/>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125956" name="Group 19"/>
          <p:cNvGrpSpPr>
            <a:grpSpLocks/>
          </p:cNvGrpSpPr>
          <p:nvPr/>
        </p:nvGrpSpPr>
        <p:grpSpPr bwMode="auto">
          <a:xfrm>
            <a:off x="6019800" y="990600"/>
            <a:ext cx="1724025" cy="1379538"/>
            <a:chOff x="7753" y="6848"/>
            <a:chExt cx="2715" cy="2172"/>
          </a:xfrm>
        </p:grpSpPr>
        <p:grpSp>
          <p:nvGrpSpPr>
            <p:cNvPr id="125999" name="Group 20"/>
            <p:cNvGrpSpPr>
              <a:grpSpLocks/>
            </p:cNvGrpSpPr>
            <p:nvPr/>
          </p:nvGrpSpPr>
          <p:grpSpPr bwMode="auto">
            <a:xfrm>
              <a:off x="7753" y="6848"/>
              <a:ext cx="2715" cy="2172"/>
              <a:chOff x="1961" y="6667"/>
              <a:chExt cx="2715" cy="2172"/>
            </a:xfrm>
          </p:grpSpPr>
          <p:grpSp>
            <p:nvGrpSpPr>
              <p:cNvPr id="126004" name="Group 21"/>
              <p:cNvGrpSpPr>
                <a:grpSpLocks/>
              </p:cNvGrpSpPr>
              <p:nvPr/>
            </p:nvGrpSpPr>
            <p:grpSpPr bwMode="auto">
              <a:xfrm>
                <a:off x="1961" y="6667"/>
                <a:ext cx="2715" cy="2172"/>
                <a:chOff x="2142" y="10684"/>
                <a:chExt cx="3060" cy="2340"/>
              </a:xfrm>
            </p:grpSpPr>
            <p:sp>
              <p:nvSpPr>
                <p:cNvPr id="126006" name="Line 22"/>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007" name="Line 23"/>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008" name="Text Box 24"/>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6009" name="Text Box 25"/>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6005" name="Text Box 26"/>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6000" name="Group 27"/>
            <p:cNvGrpSpPr>
              <a:grpSpLocks/>
            </p:cNvGrpSpPr>
            <p:nvPr/>
          </p:nvGrpSpPr>
          <p:grpSpPr bwMode="auto">
            <a:xfrm>
              <a:off x="9201" y="7210"/>
              <a:ext cx="543" cy="724"/>
              <a:chOff x="9201" y="7210"/>
              <a:chExt cx="543" cy="724"/>
            </a:xfrm>
          </p:grpSpPr>
          <p:sp>
            <p:nvSpPr>
              <p:cNvPr id="126001" name="Text Box 28"/>
              <p:cNvSpPr txBox="1">
                <a:spLocks noChangeArrowheads="1"/>
              </p:cNvSpPr>
              <p:nvPr/>
            </p:nvSpPr>
            <p:spPr bwMode="auto">
              <a:xfrm flipH="1">
                <a:off x="9201" y="7210"/>
                <a:ext cx="367"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sp>
            <p:nvSpPr>
              <p:cNvPr id="126002" name="Text Box 29"/>
              <p:cNvSpPr txBox="1">
                <a:spLocks noChangeArrowheads="1"/>
              </p:cNvSpPr>
              <p:nvPr/>
            </p:nvSpPr>
            <p:spPr bwMode="auto">
              <a:xfrm>
                <a:off x="9382" y="7322"/>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6003" name="Oval 30"/>
              <p:cNvSpPr>
                <a:spLocks noChangeArrowheads="1"/>
              </p:cNvSpPr>
              <p:nvPr/>
            </p:nvSpPr>
            <p:spPr bwMode="auto">
              <a:xfrm>
                <a:off x="9201" y="7210"/>
                <a:ext cx="543" cy="724"/>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grpSp>
        <p:nvGrpSpPr>
          <p:cNvPr id="125957" name="Group 31"/>
          <p:cNvGrpSpPr>
            <a:grpSpLocks/>
          </p:cNvGrpSpPr>
          <p:nvPr/>
        </p:nvGrpSpPr>
        <p:grpSpPr bwMode="auto">
          <a:xfrm>
            <a:off x="3505200" y="3962400"/>
            <a:ext cx="1724025" cy="1377950"/>
            <a:chOff x="5038" y="9563"/>
            <a:chExt cx="2715" cy="2172"/>
          </a:xfrm>
        </p:grpSpPr>
        <p:grpSp>
          <p:nvGrpSpPr>
            <p:cNvPr id="125986" name="Group 32"/>
            <p:cNvGrpSpPr>
              <a:grpSpLocks/>
            </p:cNvGrpSpPr>
            <p:nvPr/>
          </p:nvGrpSpPr>
          <p:grpSpPr bwMode="auto">
            <a:xfrm>
              <a:off x="5038" y="9563"/>
              <a:ext cx="2715" cy="2172"/>
              <a:chOff x="1961" y="6667"/>
              <a:chExt cx="2715" cy="2172"/>
            </a:xfrm>
          </p:grpSpPr>
          <p:grpSp>
            <p:nvGrpSpPr>
              <p:cNvPr id="125993" name="Group 33"/>
              <p:cNvGrpSpPr>
                <a:grpSpLocks/>
              </p:cNvGrpSpPr>
              <p:nvPr/>
            </p:nvGrpSpPr>
            <p:grpSpPr bwMode="auto">
              <a:xfrm>
                <a:off x="1961" y="6667"/>
                <a:ext cx="2715" cy="2172"/>
                <a:chOff x="2142" y="10684"/>
                <a:chExt cx="3060" cy="2340"/>
              </a:xfrm>
            </p:grpSpPr>
            <p:sp>
              <p:nvSpPr>
                <p:cNvPr id="125995" name="Line 34"/>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5996" name="Line 35"/>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5997" name="Text Box 36"/>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5998" name="Text Box 37"/>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5994" name="Text Box 38"/>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5987" name="Group 39"/>
            <p:cNvGrpSpPr>
              <a:grpSpLocks/>
            </p:cNvGrpSpPr>
            <p:nvPr/>
          </p:nvGrpSpPr>
          <p:grpSpPr bwMode="auto">
            <a:xfrm>
              <a:off x="6305" y="9814"/>
              <a:ext cx="905" cy="1197"/>
              <a:chOff x="6305" y="9814"/>
              <a:chExt cx="905" cy="1197"/>
            </a:xfrm>
          </p:grpSpPr>
          <p:sp>
            <p:nvSpPr>
              <p:cNvPr id="125988" name="Text Box 40"/>
              <p:cNvSpPr txBox="1">
                <a:spLocks noChangeArrowheads="1"/>
              </p:cNvSpPr>
              <p:nvPr/>
            </p:nvSpPr>
            <p:spPr bwMode="auto">
              <a:xfrm>
                <a:off x="6848" y="10287"/>
                <a:ext cx="36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sp>
            <p:nvSpPr>
              <p:cNvPr id="125989" name="Text Box 41"/>
              <p:cNvSpPr txBox="1">
                <a:spLocks noChangeArrowheads="1"/>
              </p:cNvSpPr>
              <p:nvPr/>
            </p:nvSpPr>
            <p:spPr bwMode="auto">
              <a:xfrm>
                <a:off x="6305" y="10538"/>
                <a:ext cx="36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5990" name="Text Box 42"/>
              <p:cNvSpPr txBox="1">
                <a:spLocks noChangeArrowheads="1"/>
              </p:cNvSpPr>
              <p:nvPr/>
            </p:nvSpPr>
            <p:spPr bwMode="auto">
              <a:xfrm flipH="1">
                <a:off x="6486" y="9814"/>
                <a:ext cx="367"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5991" name="Text Box 43"/>
              <p:cNvSpPr txBox="1">
                <a:spLocks noChangeArrowheads="1"/>
              </p:cNvSpPr>
              <p:nvPr/>
            </p:nvSpPr>
            <p:spPr bwMode="auto">
              <a:xfrm>
                <a:off x="6667" y="10037"/>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5992" name="Oval 44"/>
              <p:cNvSpPr>
                <a:spLocks noChangeArrowheads="1"/>
              </p:cNvSpPr>
              <p:nvPr/>
            </p:nvSpPr>
            <p:spPr bwMode="auto">
              <a:xfrm rot="90297">
                <a:off x="6305" y="9925"/>
                <a:ext cx="905" cy="1086"/>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grpSp>
        <p:nvGrpSpPr>
          <p:cNvPr id="125958" name="Group 45"/>
          <p:cNvGrpSpPr>
            <a:grpSpLocks/>
          </p:cNvGrpSpPr>
          <p:nvPr/>
        </p:nvGrpSpPr>
        <p:grpSpPr bwMode="auto">
          <a:xfrm>
            <a:off x="1143000" y="3962400"/>
            <a:ext cx="1724025" cy="1377950"/>
            <a:chOff x="1961" y="9493"/>
            <a:chExt cx="2715" cy="2172"/>
          </a:xfrm>
        </p:grpSpPr>
        <p:grpSp>
          <p:nvGrpSpPr>
            <p:cNvPr id="125974" name="Group 46"/>
            <p:cNvGrpSpPr>
              <a:grpSpLocks/>
            </p:cNvGrpSpPr>
            <p:nvPr/>
          </p:nvGrpSpPr>
          <p:grpSpPr bwMode="auto">
            <a:xfrm>
              <a:off x="1961" y="9493"/>
              <a:ext cx="2715" cy="2172"/>
              <a:chOff x="1961" y="6667"/>
              <a:chExt cx="2715" cy="2172"/>
            </a:xfrm>
          </p:grpSpPr>
          <p:grpSp>
            <p:nvGrpSpPr>
              <p:cNvPr id="125980" name="Group 47"/>
              <p:cNvGrpSpPr>
                <a:grpSpLocks/>
              </p:cNvGrpSpPr>
              <p:nvPr/>
            </p:nvGrpSpPr>
            <p:grpSpPr bwMode="auto">
              <a:xfrm>
                <a:off x="1961" y="6667"/>
                <a:ext cx="2715" cy="2172"/>
                <a:chOff x="2142" y="10684"/>
                <a:chExt cx="3060" cy="2340"/>
              </a:xfrm>
            </p:grpSpPr>
            <p:sp>
              <p:nvSpPr>
                <p:cNvPr id="125982" name="Line 48"/>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5983" name="Line 49"/>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5984" name="Text Box 50"/>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5985" name="Text Box 51"/>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5981" name="Text Box 52"/>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5975" name="Group 53"/>
            <p:cNvGrpSpPr>
              <a:grpSpLocks/>
            </p:cNvGrpSpPr>
            <p:nvPr/>
          </p:nvGrpSpPr>
          <p:grpSpPr bwMode="auto">
            <a:xfrm>
              <a:off x="3228" y="9744"/>
              <a:ext cx="724" cy="1086"/>
              <a:chOff x="3228" y="9744"/>
              <a:chExt cx="724" cy="1086"/>
            </a:xfrm>
          </p:grpSpPr>
          <p:sp>
            <p:nvSpPr>
              <p:cNvPr id="125976" name="Text Box 54"/>
              <p:cNvSpPr txBox="1">
                <a:spLocks noChangeArrowheads="1"/>
              </p:cNvSpPr>
              <p:nvPr/>
            </p:nvSpPr>
            <p:spPr bwMode="auto">
              <a:xfrm>
                <a:off x="3228" y="10468"/>
                <a:ext cx="36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sp>
            <p:nvSpPr>
              <p:cNvPr id="125977" name="Text Box 55"/>
              <p:cNvSpPr txBox="1">
                <a:spLocks noChangeArrowheads="1"/>
              </p:cNvSpPr>
              <p:nvPr/>
            </p:nvSpPr>
            <p:spPr bwMode="auto">
              <a:xfrm flipH="1">
                <a:off x="3409" y="9744"/>
                <a:ext cx="367"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5978" name="Text Box 56"/>
              <p:cNvSpPr txBox="1">
                <a:spLocks noChangeArrowheads="1"/>
              </p:cNvSpPr>
              <p:nvPr/>
            </p:nvSpPr>
            <p:spPr bwMode="auto">
              <a:xfrm>
                <a:off x="3590" y="9967"/>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5979" name="Oval 57"/>
              <p:cNvSpPr>
                <a:spLocks noChangeArrowheads="1"/>
              </p:cNvSpPr>
              <p:nvPr/>
            </p:nvSpPr>
            <p:spPr bwMode="auto">
              <a:xfrm rot="2382763">
                <a:off x="3228" y="9744"/>
                <a:ext cx="724" cy="1086"/>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grpSp>
        <p:nvGrpSpPr>
          <p:cNvPr id="125959" name="Group 58"/>
          <p:cNvGrpSpPr>
            <a:grpSpLocks/>
          </p:cNvGrpSpPr>
          <p:nvPr/>
        </p:nvGrpSpPr>
        <p:grpSpPr bwMode="auto">
          <a:xfrm>
            <a:off x="5943600" y="3962400"/>
            <a:ext cx="1724025" cy="1377950"/>
            <a:chOff x="7753" y="2654"/>
            <a:chExt cx="2715" cy="2172"/>
          </a:xfrm>
        </p:grpSpPr>
        <p:grpSp>
          <p:nvGrpSpPr>
            <p:cNvPr id="125960" name="Group 59"/>
            <p:cNvGrpSpPr>
              <a:grpSpLocks/>
            </p:cNvGrpSpPr>
            <p:nvPr/>
          </p:nvGrpSpPr>
          <p:grpSpPr bwMode="auto">
            <a:xfrm>
              <a:off x="7753" y="2654"/>
              <a:ext cx="2715" cy="2172"/>
              <a:chOff x="1961" y="6667"/>
              <a:chExt cx="2715" cy="2172"/>
            </a:xfrm>
          </p:grpSpPr>
          <p:grpSp>
            <p:nvGrpSpPr>
              <p:cNvPr id="125968" name="Group 60"/>
              <p:cNvGrpSpPr>
                <a:grpSpLocks/>
              </p:cNvGrpSpPr>
              <p:nvPr/>
            </p:nvGrpSpPr>
            <p:grpSpPr bwMode="auto">
              <a:xfrm>
                <a:off x="1961" y="6667"/>
                <a:ext cx="2715" cy="2172"/>
                <a:chOff x="2142" y="10684"/>
                <a:chExt cx="3060" cy="2340"/>
              </a:xfrm>
            </p:grpSpPr>
            <p:sp>
              <p:nvSpPr>
                <p:cNvPr id="125970" name="Line 61"/>
                <p:cNvSpPr>
                  <a:spLocks noChangeShapeType="1"/>
                </p:cNvSpPr>
                <p:nvPr/>
              </p:nvSpPr>
              <p:spPr bwMode="auto">
                <a:xfrm>
                  <a:off x="2862" y="10684"/>
                  <a:ext cx="0" cy="19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5971" name="Line 62"/>
                <p:cNvSpPr>
                  <a:spLocks noChangeShapeType="1"/>
                </p:cNvSpPr>
                <p:nvPr/>
              </p:nvSpPr>
              <p:spPr bwMode="auto">
                <a:xfrm flipH="1">
                  <a:off x="2862" y="12664"/>
                  <a:ext cx="23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5972" name="Text Box 63"/>
                <p:cNvSpPr txBox="1">
                  <a:spLocks noChangeArrowheads="1"/>
                </p:cNvSpPr>
                <p:nvPr/>
              </p:nvSpPr>
              <p:spPr bwMode="auto">
                <a:xfrm>
                  <a:off x="4482" y="1266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S2</a:t>
                  </a:r>
                </a:p>
              </p:txBody>
            </p:sp>
            <p:sp>
              <p:nvSpPr>
                <p:cNvPr id="125973" name="Text Box 64"/>
                <p:cNvSpPr txBox="1">
                  <a:spLocks noChangeArrowheads="1"/>
                </p:cNvSpPr>
                <p:nvPr/>
              </p:nvSpPr>
              <p:spPr bwMode="auto">
                <a:xfrm>
                  <a:off x="2142" y="10684"/>
                  <a:ext cx="72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S1</a:t>
                  </a:r>
                </a:p>
              </p:txBody>
            </p:sp>
          </p:grpSp>
          <p:sp>
            <p:nvSpPr>
              <p:cNvPr id="125969" name="Text Box 65"/>
              <p:cNvSpPr txBox="1">
                <a:spLocks noChangeArrowheads="1"/>
              </p:cNvSpPr>
              <p:nvPr/>
            </p:nvSpPr>
            <p:spPr bwMode="auto">
              <a:xfrm>
                <a:off x="3406" y="7339"/>
                <a:ext cx="365" cy="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grpSp>
        <p:grpSp>
          <p:nvGrpSpPr>
            <p:cNvPr id="125961" name="Group 66"/>
            <p:cNvGrpSpPr>
              <a:grpSpLocks/>
            </p:cNvGrpSpPr>
            <p:nvPr/>
          </p:nvGrpSpPr>
          <p:grpSpPr bwMode="auto">
            <a:xfrm>
              <a:off x="9382" y="2731"/>
              <a:ext cx="909" cy="1200"/>
              <a:chOff x="9382" y="9814"/>
              <a:chExt cx="909" cy="1200"/>
            </a:xfrm>
          </p:grpSpPr>
          <p:sp>
            <p:nvSpPr>
              <p:cNvPr id="125962" name="Text Box 67"/>
              <p:cNvSpPr txBox="1">
                <a:spLocks noChangeArrowheads="1"/>
              </p:cNvSpPr>
              <p:nvPr/>
            </p:nvSpPr>
            <p:spPr bwMode="auto">
              <a:xfrm>
                <a:off x="9925" y="10649"/>
                <a:ext cx="363" cy="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x</a:t>
                </a:r>
              </a:p>
            </p:txBody>
          </p:sp>
          <p:sp>
            <p:nvSpPr>
              <p:cNvPr id="125963" name="Text Box 68"/>
              <p:cNvSpPr txBox="1">
                <a:spLocks noChangeArrowheads="1"/>
              </p:cNvSpPr>
              <p:nvPr/>
            </p:nvSpPr>
            <p:spPr bwMode="auto">
              <a:xfrm>
                <a:off x="9925" y="10287"/>
                <a:ext cx="36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5964" name="Text Box 69"/>
              <p:cNvSpPr txBox="1">
                <a:spLocks noChangeArrowheads="1"/>
              </p:cNvSpPr>
              <p:nvPr/>
            </p:nvSpPr>
            <p:spPr bwMode="auto">
              <a:xfrm>
                <a:off x="9382" y="10538"/>
                <a:ext cx="36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5965" name="Text Box 70"/>
              <p:cNvSpPr txBox="1">
                <a:spLocks noChangeArrowheads="1"/>
              </p:cNvSpPr>
              <p:nvPr/>
            </p:nvSpPr>
            <p:spPr bwMode="auto">
              <a:xfrm flipH="1">
                <a:off x="9563" y="9814"/>
                <a:ext cx="367" cy="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5966" name="Text Box 71"/>
              <p:cNvSpPr txBox="1">
                <a:spLocks noChangeArrowheads="1"/>
              </p:cNvSpPr>
              <p:nvPr/>
            </p:nvSpPr>
            <p:spPr bwMode="auto">
              <a:xfrm>
                <a:off x="9744" y="10037"/>
                <a:ext cx="36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a:t>
                </a:r>
              </a:p>
            </p:txBody>
          </p:sp>
          <p:sp>
            <p:nvSpPr>
              <p:cNvPr id="125967" name="Oval 72"/>
              <p:cNvSpPr>
                <a:spLocks noChangeArrowheads="1"/>
              </p:cNvSpPr>
              <p:nvPr/>
            </p:nvSpPr>
            <p:spPr bwMode="auto">
              <a:xfrm rot="-1417386">
                <a:off x="9382" y="9925"/>
                <a:ext cx="909" cy="1089"/>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Tree>
    <p:extLst>
      <p:ext uri="{BB962C8B-B14F-4D97-AF65-F5344CB8AC3E}">
        <p14:creationId xmlns:p14="http://schemas.microsoft.com/office/powerpoint/2010/main" val="4043241159"/>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228600" y="381000"/>
            <a:ext cx="8686800" cy="485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Los sistemas evolutivos y las matrices evolutivas en particular evolucionan a partir de los flujo de materia, energía e información que los cruzan,</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en el caso mas general se asume que originalmente existe una Matriz Evolutiva 0 o Mev0  que no tiene dimensiones, renglones, columnas, capas, o valores en la matriz</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conforme el sistema empieza a interactuar con el universo, la matriz empieza a evolucionar y dependiendo de cada caso a generar nuevos elementos, renglones, columnas, capas, dimensiones, y propiedades.</a:t>
            </a:r>
            <a:endPar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390123538"/>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ChangeArrowheads="1"/>
          </p:cNvSpPr>
          <p:nvPr/>
        </p:nvSpPr>
        <p:spPr bwMode="auto">
          <a:xfrm>
            <a:off x="228600" y="381000"/>
            <a:ext cx="868680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las matrices evolutivas son ejemplo claro de la dinámica dimensional,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permanentemente están cambiando sus dimensiones,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este es un ejemplo de la fuerza de los sistemas evolutivos y de las matrices evolutivas en particular, </a:t>
            </a:r>
            <a:endPar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ya que </a:t>
            </a:r>
            <a:r>
              <a:rPr kumimoji="0" lang="es-MX" alt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 los sistemas tradicionales, no se pueden aumentar ni siquiera el numero de renglones o columnas  y en las </a:t>
            </a:r>
            <a:r>
              <a:rPr kumimoji="0" lang="es-MX" altLang="es-MX" sz="28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Mev</a:t>
            </a:r>
            <a:r>
              <a:rPr kumimoji="0" lang="es-MX" alt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en ciertos casos es indispensable poder modificar las columnas renglones, capas, dimensiones</a:t>
            </a:r>
            <a:endParaRPr kumimoji="0" lang="en-US" alt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9027" name="Rectangle 4"/>
          <p:cNvSpPr>
            <a:spLocks noChangeArrowheads="1"/>
          </p:cNvSpPr>
          <p:nvPr/>
        </p:nvSpPr>
        <p:spPr bwMode="auto">
          <a:xfrm>
            <a:off x="4572000" y="5943600"/>
            <a:ext cx="39084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Matrices Evolutivas y Dinámica Dimensional</a:t>
            </a:r>
          </a:p>
        </p:txBody>
      </p:sp>
      <p:sp>
        <p:nvSpPr>
          <p:cNvPr id="129028" name="Rectangle 5"/>
          <p:cNvSpPr>
            <a:spLocks noChangeArrowheads="1"/>
          </p:cNvSpPr>
          <p:nvPr/>
        </p:nvSpPr>
        <p:spPr bwMode="auto">
          <a:xfrm>
            <a:off x="4038600" y="6172200"/>
            <a:ext cx="44719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http://www.fgalindosoria.com/eac/evolucion/mev/</a:t>
            </a:r>
            <a:endParaRPr kumimoji="0" lang="es-ES"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56079428"/>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3"/>
          <p:cNvSpPr>
            <a:spLocks noChangeArrowheads="1"/>
          </p:cNvSpPr>
          <p:nvPr/>
        </p:nvSpPr>
        <p:spPr bwMode="auto">
          <a:xfrm>
            <a:off x="152400" y="228600"/>
            <a:ext cx="8763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Con lo que el sistema evolutivo está transformando permanentemente su imagen de la realidad y no existe un proceso previo de aprendizaje y otro de aplicación, sino que por el proceso natural de fluir la información, el sistema  evoluciona.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6979" name="Text Box 5"/>
          <p:cNvSpPr txBox="1">
            <a:spLocks noChangeArrowheads="1"/>
          </p:cNvSpPr>
          <p:nvPr/>
        </p:nvSpPr>
        <p:spPr bwMode="auto">
          <a:xfrm>
            <a:off x="490538" y="5199063"/>
            <a:ext cx="808831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Por </a:t>
            </a:r>
            <a:r>
              <a:rPr kumimoji="0" lang="en-U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los</a:t>
            </a:r>
            <a:r>
              <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flujos</a:t>
            </a:r>
            <a:r>
              <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 </a:t>
            </a:r>
            <a:r>
              <a:rPr kumimoji="0" lang="en-U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información</a:t>
            </a:r>
            <a:r>
              <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el Sistema </a:t>
            </a:r>
            <a:r>
              <a:rPr kumimoji="0" lang="en-U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r>
              <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se </a:t>
            </a:r>
            <a:r>
              <a:rPr kumimoji="0" lang="en-US"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transforma</a:t>
            </a:r>
            <a:r>
              <a:rPr kumimoji="0" lang="en-US"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grpSp>
        <p:nvGrpSpPr>
          <p:cNvPr id="126980" name="Group 34"/>
          <p:cNvGrpSpPr>
            <a:grpSpLocks/>
          </p:cNvGrpSpPr>
          <p:nvPr/>
        </p:nvGrpSpPr>
        <p:grpSpPr bwMode="auto">
          <a:xfrm>
            <a:off x="228600" y="1981200"/>
            <a:ext cx="8724900" cy="3148013"/>
            <a:chOff x="144" y="1248"/>
            <a:chExt cx="5496" cy="1983"/>
          </a:xfrm>
        </p:grpSpPr>
        <p:sp>
          <p:nvSpPr>
            <p:cNvPr id="126982" name="Oval 22"/>
            <p:cNvSpPr>
              <a:spLocks noChangeArrowheads="1"/>
            </p:cNvSpPr>
            <p:nvPr/>
          </p:nvSpPr>
          <p:spPr bwMode="auto">
            <a:xfrm>
              <a:off x="2016" y="2064"/>
              <a:ext cx="1753" cy="1084"/>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6983" name="Text Box 21"/>
            <p:cNvSpPr txBox="1">
              <a:spLocks noChangeArrowheads="1"/>
            </p:cNvSpPr>
            <p:nvPr/>
          </p:nvSpPr>
          <p:spPr bwMode="auto">
            <a:xfrm>
              <a:off x="2367" y="2689"/>
              <a:ext cx="818"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Sistema</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26984" name="Group 15"/>
            <p:cNvGrpSpPr>
              <a:grpSpLocks/>
            </p:cNvGrpSpPr>
            <p:nvPr/>
          </p:nvGrpSpPr>
          <p:grpSpPr bwMode="auto">
            <a:xfrm>
              <a:off x="2252" y="1248"/>
              <a:ext cx="1170" cy="544"/>
              <a:chOff x="4658" y="10235"/>
              <a:chExt cx="1800" cy="723"/>
            </a:xfrm>
          </p:grpSpPr>
          <p:sp>
            <p:nvSpPr>
              <p:cNvPr id="126995" name="Line 19"/>
              <p:cNvSpPr>
                <a:spLocks noChangeShapeType="1"/>
              </p:cNvSpPr>
              <p:nvPr/>
            </p:nvSpPr>
            <p:spPr bwMode="auto">
              <a:xfrm flipH="1">
                <a:off x="4658" y="10238"/>
                <a:ext cx="1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996" name="Line 18"/>
              <p:cNvSpPr>
                <a:spLocks noChangeShapeType="1"/>
              </p:cNvSpPr>
              <p:nvPr/>
            </p:nvSpPr>
            <p:spPr bwMode="auto">
              <a:xfrm flipH="1">
                <a:off x="4658" y="10958"/>
                <a:ext cx="1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997" name="Line 17"/>
              <p:cNvSpPr>
                <a:spLocks noChangeShapeType="1"/>
              </p:cNvSpPr>
              <p:nvPr/>
            </p:nvSpPr>
            <p:spPr bwMode="auto">
              <a:xfrm>
                <a:off x="4658" y="10238"/>
                <a:ext cx="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998" name="Text Box 16"/>
              <p:cNvSpPr txBox="1">
                <a:spLocks noChangeArrowheads="1"/>
              </p:cNvSpPr>
              <p:nvPr/>
            </p:nvSpPr>
            <p:spPr bwMode="auto">
              <a:xfrm>
                <a:off x="4838" y="10235"/>
                <a:ext cx="162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Imagen de la Realidad</a:t>
                </a:r>
              </a:p>
            </p:txBody>
          </p:sp>
        </p:grpSp>
        <p:grpSp>
          <p:nvGrpSpPr>
            <p:cNvPr id="126985" name="Group 10"/>
            <p:cNvGrpSpPr>
              <a:grpSpLocks/>
            </p:cNvGrpSpPr>
            <p:nvPr/>
          </p:nvGrpSpPr>
          <p:grpSpPr bwMode="auto">
            <a:xfrm>
              <a:off x="1200" y="2276"/>
              <a:ext cx="3274" cy="407"/>
              <a:chOff x="3038" y="11678"/>
              <a:chExt cx="5040" cy="540"/>
            </a:xfrm>
          </p:grpSpPr>
          <p:sp>
            <p:nvSpPr>
              <p:cNvPr id="126991" name="Line 14"/>
              <p:cNvSpPr>
                <a:spLocks noChangeShapeType="1"/>
              </p:cNvSpPr>
              <p:nvPr/>
            </p:nvSpPr>
            <p:spPr bwMode="auto">
              <a:xfrm>
                <a:off x="3038" y="1167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992" name="Line 13"/>
              <p:cNvSpPr>
                <a:spLocks noChangeShapeType="1"/>
              </p:cNvSpPr>
              <p:nvPr/>
            </p:nvSpPr>
            <p:spPr bwMode="auto">
              <a:xfrm>
                <a:off x="3038" y="1185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993" name="Line 12"/>
              <p:cNvSpPr>
                <a:spLocks noChangeShapeType="1"/>
              </p:cNvSpPr>
              <p:nvPr/>
            </p:nvSpPr>
            <p:spPr bwMode="auto">
              <a:xfrm>
                <a:off x="3038" y="1203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994" name="Line 11"/>
              <p:cNvSpPr>
                <a:spLocks noChangeShapeType="1"/>
              </p:cNvSpPr>
              <p:nvPr/>
            </p:nvSpPr>
            <p:spPr bwMode="auto">
              <a:xfrm>
                <a:off x="3038" y="1221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26986" name="Line 9"/>
            <p:cNvSpPr>
              <a:spLocks noChangeShapeType="1"/>
            </p:cNvSpPr>
            <p:nvPr/>
          </p:nvSpPr>
          <p:spPr bwMode="auto">
            <a:xfrm>
              <a:off x="2837" y="1790"/>
              <a:ext cx="0" cy="27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26987" name="Text Box 7"/>
            <p:cNvSpPr txBox="1">
              <a:spLocks noChangeArrowheads="1"/>
            </p:cNvSpPr>
            <p:nvPr/>
          </p:nvSpPr>
          <p:spPr bwMode="auto">
            <a:xfrm>
              <a:off x="4704" y="2387"/>
              <a:ext cx="93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6988" name="Text Box 6"/>
            <p:cNvSpPr txBox="1">
              <a:spLocks noChangeArrowheads="1"/>
            </p:cNvSpPr>
            <p:nvPr/>
          </p:nvSpPr>
          <p:spPr bwMode="auto">
            <a:xfrm>
              <a:off x="144" y="2387"/>
              <a:ext cx="93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6989" name="Text Box 4"/>
            <p:cNvSpPr txBox="1">
              <a:spLocks noChangeArrowheads="1"/>
            </p:cNvSpPr>
            <p:nvPr/>
          </p:nvSpPr>
          <p:spPr bwMode="auto">
            <a:xfrm>
              <a:off x="1080" y="2385"/>
              <a:ext cx="1052"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6990" name="Text Box 3"/>
            <p:cNvSpPr txBox="1">
              <a:spLocks noChangeArrowheads="1"/>
            </p:cNvSpPr>
            <p:nvPr/>
          </p:nvSpPr>
          <p:spPr bwMode="auto">
            <a:xfrm>
              <a:off x="3184" y="2387"/>
              <a:ext cx="1053"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26981" name="Rectangle 32"/>
          <p:cNvSpPr>
            <a:spLocks noChangeArrowheads="1"/>
          </p:cNvSpPr>
          <p:nvPr/>
        </p:nvSpPr>
        <p:spPr bwMode="auto">
          <a:xfrm>
            <a:off x="2667000" y="59436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Sistema Evolutivo  1993</a:t>
            </a:r>
            <a:endParaRPr kumimoji="0" lang="es-ES_tradnl" altLang="es-MX" sz="1100" b="0" i="0" u="none" strike="noStrike" kern="1200" cap="none" spc="0" normalizeH="0" baseline="0" noProof="0">
              <a:ln>
                <a:noFill/>
              </a:ln>
              <a:solidFill>
                <a:prstClr val="black"/>
              </a:solidFill>
              <a:effectLst/>
              <a:uLnTx/>
              <a:uFillTx/>
              <a:latin typeface="Garamond" panose="02020404030301010803" pitchFamily="18" charset="0"/>
              <a:ea typeface="+mn-ea"/>
              <a:cs typeface="Times New Roman" panose="02020603050405020304" pitchFamily="18" charset="0"/>
            </a:endParaRPr>
          </a:p>
        </p:txBody>
      </p:sp>
    </p:spTree>
    <p:extLst>
      <p:ext uri="{BB962C8B-B14F-4D97-AF65-F5344CB8AC3E}">
        <p14:creationId xmlns:p14="http://schemas.microsoft.com/office/powerpoint/2010/main" val="1118616519"/>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52399" y="4256243"/>
            <a:ext cx="8615089" cy="2493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El sistema permanentemente esta percibiendo la realidad,</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a:t>
            </a: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onstruyendo su imagen de la realidad,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transformándose a partir de esa percepción</a:t>
            </a:r>
            <a:r>
              <a:rPr lang="es-ES" altLang="es-MX" sz="2800" dirty="0">
                <a:solidFill>
                  <a:srgbClr val="000000"/>
                </a:solidFill>
                <a:ea typeface="Arial Unicode MS" panose="020B0604020202020204" pitchFamily="34" charset="-128"/>
                <a:cs typeface="Arial Unicode MS" panose="020B0604020202020204" pitchFamily="34" charset="-128"/>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lang="es-ES" altLang="es-MX" sz="1200" dirty="0">
              <a:solidFill>
                <a:srgbClr val="000000"/>
              </a:solidFill>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s-ES" altLang="es-MX" sz="2800" dirty="0">
                <a:solidFill>
                  <a:srgbClr val="000000"/>
                </a:solidFill>
                <a:ea typeface="Arial Unicode MS" panose="020B0604020202020204" pitchFamily="34" charset="-128"/>
                <a:cs typeface="Arial Unicode MS" panose="020B0604020202020204" pitchFamily="34" charset="-128"/>
              </a:rPr>
              <a:t>y </a:t>
            </a: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transformando su realidad</a:t>
            </a: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8696C94-920A-4D86-88FD-6E96EC8E73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234</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grpSp>
        <p:nvGrpSpPr>
          <p:cNvPr id="31" name="Group 34"/>
          <p:cNvGrpSpPr>
            <a:grpSpLocks/>
          </p:cNvGrpSpPr>
          <p:nvPr/>
        </p:nvGrpSpPr>
        <p:grpSpPr bwMode="auto">
          <a:xfrm>
            <a:off x="152399" y="1108230"/>
            <a:ext cx="8726129" cy="3148013"/>
            <a:chOff x="144" y="1248"/>
            <a:chExt cx="5496" cy="1983"/>
          </a:xfrm>
        </p:grpSpPr>
        <p:sp>
          <p:nvSpPr>
            <p:cNvPr id="32" name="Oval 22"/>
            <p:cNvSpPr>
              <a:spLocks noChangeArrowheads="1"/>
            </p:cNvSpPr>
            <p:nvPr/>
          </p:nvSpPr>
          <p:spPr bwMode="auto">
            <a:xfrm>
              <a:off x="2016" y="2064"/>
              <a:ext cx="1753" cy="1084"/>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3" name="Text Box 21"/>
            <p:cNvSpPr txBox="1">
              <a:spLocks noChangeArrowheads="1"/>
            </p:cNvSpPr>
            <p:nvPr/>
          </p:nvSpPr>
          <p:spPr bwMode="auto">
            <a:xfrm>
              <a:off x="2367" y="2689"/>
              <a:ext cx="818"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Sistema</a:t>
              </a:r>
              <a:endParaRPr kumimoji="0" lang="en-U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endParaRPr kumimoji="0" lang="en-U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34" name="Group 15"/>
            <p:cNvGrpSpPr>
              <a:grpSpLocks/>
            </p:cNvGrpSpPr>
            <p:nvPr/>
          </p:nvGrpSpPr>
          <p:grpSpPr bwMode="auto">
            <a:xfrm>
              <a:off x="2252" y="1248"/>
              <a:ext cx="1170" cy="544"/>
              <a:chOff x="4658" y="10235"/>
              <a:chExt cx="1800" cy="723"/>
            </a:xfrm>
          </p:grpSpPr>
          <p:sp>
            <p:nvSpPr>
              <p:cNvPr id="45" name="Line 19"/>
              <p:cNvSpPr>
                <a:spLocks noChangeShapeType="1"/>
              </p:cNvSpPr>
              <p:nvPr/>
            </p:nvSpPr>
            <p:spPr bwMode="auto">
              <a:xfrm flipH="1">
                <a:off x="4658" y="10238"/>
                <a:ext cx="1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6" name="Line 18"/>
              <p:cNvSpPr>
                <a:spLocks noChangeShapeType="1"/>
              </p:cNvSpPr>
              <p:nvPr/>
            </p:nvSpPr>
            <p:spPr bwMode="auto">
              <a:xfrm flipH="1">
                <a:off x="4658" y="10958"/>
                <a:ext cx="1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7" name="Line 17"/>
              <p:cNvSpPr>
                <a:spLocks noChangeShapeType="1"/>
              </p:cNvSpPr>
              <p:nvPr/>
            </p:nvSpPr>
            <p:spPr bwMode="auto">
              <a:xfrm>
                <a:off x="4658" y="10238"/>
                <a:ext cx="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8" name="Text Box 16"/>
              <p:cNvSpPr txBox="1">
                <a:spLocks noChangeArrowheads="1"/>
              </p:cNvSpPr>
              <p:nvPr/>
            </p:nvSpPr>
            <p:spPr bwMode="auto">
              <a:xfrm>
                <a:off x="4838" y="10235"/>
                <a:ext cx="162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Imagen de la Realidad</a:t>
                </a:r>
              </a:p>
            </p:txBody>
          </p:sp>
        </p:grpSp>
        <p:grpSp>
          <p:nvGrpSpPr>
            <p:cNvPr id="35" name="Group 10"/>
            <p:cNvGrpSpPr>
              <a:grpSpLocks/>
            </p:cNvGrpSpPr>
            <p:nvPr/>
          </p:nvGrpSpPr>
          <p:grpSpPr bwMode="auto">
            <a:xfrm>
              <a:off x="1200" y="2276"/>
              <a:ext cx="3274" cy="407"/>
              <a:chOff x="3038" y="11678"/>
              <a:chExt cx="5040" cy="540"/>
            </a:xfrm>
          </p:grpSpPr>
          <p:sp>
            <p:nvSpPr>
              <p:cNvPr id="41" name="Line 14"/>
              <p:cNvSpPr>
                <a:spLocks noChangeShapeType="1"/>
              </p:cNvSpPr>
              <p:nvPr/>
            </p:nvSpPr>
            <p:spPr bwMode="auto">
              <a:xfrm>
                <a:off x="3038" y="1167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2" name="Line 13"/>
              <p:cNvSpPr>
                <a:spLocks noChangeShapeType="1"/>
              </p:cNvSpPr>
              <p:nvPr/>
            </p:nvSpPr>
            <p:spPr bwMode="auto">
              <a:xfrm>
                <a:off x="3038" y="1185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3" name="Line 12"/>
              <p:cNvSpPr>
                <a:spLocks noChangeShapeType="1"/>
              </p:cNvSpPr>
              <p:nvPr/>
            </p:nvSpPr>
            <p:spPr bwMode="auto">
              <a:xfrm>
                <a:off x="3038" y="1203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44" name="Line 11"/>
              <p:cNvSpPr>
                <a:spLocks noChangeShapeType="1"/>
              </p:cNvSpPr>
              <p:nvPr/>
            </p:nvSpPr>
            <p:spPr bwMode="auto">
              <a:xfrm>
                <a:off x="3038" y="1221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36" name="Line 9"/>
            <p:cNvSpPr>
              <a:spLocks noChangeShapeType="1"/>
            </p:cNvSpPr>
            <p:nvPr/>
          </p:nvSpPr>
          <p:spPr bwMode="auto">
            <a:xfrm>
              <a:off x="2837" y="1790"/>
              <a:ext cx="0" cy="27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7" name="Text Box 7"/>
            <p:cNvSpPr txBox="1">
              <a:spLocks noChangeArrowheads="1"/>
            </p:cNvSpPr>
            <p:nvPr/>
          </p:nvSpPr>
          <p:spPr bwMode="auto">
            <a:xfrm>
              <a:off x="4704" y="2387"/>
              <a:ext cx="93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8" name="Text Box 6"/>
            <p:cNvSpPr txBox="1">
              <a:spLocks noChangeArrowheads="1"/>
            </p:cNvSpPr>
            <p:nvPr/>
          </p:nvSpPr>
          <p:spPr bwMode="auto">
            <a:xfrm>
              <a:off x="144" y="2387"/>
              <a:ext cx="936"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9" name="Text Box 4"/>
            <p:cNvSpPr txBox="1">
              <a:spLocks noChangeArrowheads="1"/>
            </p:cNvSpPr>
            <p:nvPr/>
          </p:nvSpPr>
          <p:spPr bwMode="auto">
            <a:xfrm>
              <a:off x="1080" y="2385"/>
              <a:ext cx="1052"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0" name="Text Box 3"/>
            <p:cNvSpPr txBox="1">
              <a:spLocks noChangeArrowheads="1"/>
            </p:cNvSpPr>
            <p:nvPr/>
          </p:nvSpPr>
          <p:spPr bwMode="auto">
            <a:xfrm>
              <a:off x="3184" y="2387"/>
              <a:ext cx="1053"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49" name="Text Box 5"/>
          <p:cNvSpPr txBox="1">
            <a:spLocks noChangeArrowheads="1"/>
          </p:cNvSpPr>
          <p:nvPr/>
        </p:nvSpPr>
        <p:spPr bwMode="auto">
          <a:xfrm>
            <a:off x="415787" y="113438"/>
            <a:ext cx="8088312" cy="83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dirty="0">
                <a:ln>
                  <a:noFill/>
                </a:ln>
                <a:solidFill>
                  <a:prstClr val="black"/>
                </a:solidFill>
                <a:effectLst/>
                <a:uLnTx/>
                <a:uFillTx/>
                <a:latin typeface="Times New Roman" panose="02020603050405020304" pitchFamily="18" charset="0"/>
                <a:ea typeface="+mn-ea"/>
                <a:cs typeface="Times New Roman" panose="02020603050405020304" pitchFamily="18" charset="0"/>
              </a:rPr>
              <a:t>Por los flujos de información el Sistema Evolutivo se transforma y transforma la realidad </a:t>
            </a:r>
          </a:p>
        </p:txBody>
      </p:sp>
    </p:spTree>
    <p:extLst>
      <p:ext uri="{BB962C8B-B14F-4D97-AF65-F5344CB8AC3E}">
        <p14:creationId xmlns:p14="http://schemas.microsoft.com/office/powerpoint/2010/main" val="255886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52400" y="1273472"/>
            <a:ext cx="5455920" cy="357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Percepción</a:t>
            </a:r>
            <a:endParaRPr kumimoji="0" lang="es-MX"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¿Cómo los organismos, sistemas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construyen su imagen de la realidad,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se transforman,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transforman su realidad?</a:t>
            </a:r>
          </a:p>
        </p:txBody>
      </p:sp>
      <p:sp>
        <p:nvSpPr>
          <p:cNvPr id="16391" name="Rectangle 14"/>
          <p:cNvSpPr>
            <a:spLocks noChangeArrowheads="1"/>
          </p:cNvSpPr>
          <p:nvPr/>
        </p:nvSpPr>
        <p:spPr bwMode="auto">
          <a:xfrm>
            <a:off x="152400" y="0"/>
            <a:ext cx="6750887"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5400" b="1" i="0" u="none" strike="noStrike" kern="1200" cap="none" spc="0" normalizeH="0" baseline="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que perciben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8696C94-920A-4D86-88FD-6E96EC8E73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235</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3" name="Rectángulo 2"/>
          <p:cNvSpPr/>
          <p:nvPr/>
        </p:nvSpPr>
        <p:spPr>
          <a:xfrm>
            <a:off x="152400" y="5771578"/>
            <a:ext cx="7396865" cy="58477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0" i="0" u="none" strike="noStrike" kern="1200" cap="none" spc="0" normalizeH="0" baseline="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Evolución de la imagen de la realidad</a:t>
            </a:r>
          </a:p>
        </p:txBody>
      </p:sp>
      <p:sp>
        <p:nvSpPr>
          <p:cNvPr id="18" name="Marcador de número de diapositiva 1"/>
          <p:cNvSpPr txBox="1">
            <a:spLocks/>
          </p:cNvSpPr>
          <p:nvPr/>
        </p:nvSpPr>
        <p:spPr>
          <a:xfrm>
            <a:off x="6369494" y="6219831"/>
            <a:ext cx="20574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900" kern="1200">
                <a:solidFill>
                  <a:schemeClr val="tx1">
                    <a:tint val="75000"/>
                  </a:schemeClr>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8696C94-920A-4D86-88FD-6E96EC8E73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235</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grpSp>
        <p:nvGrpSpPr>
          <p:cNvPr id="19" name="Grupo 18"/>
          <p:cNvGrpSpPr/>
          <p:nvPr/>
        </p:nvGrpSpPr>
        <p:grpSpPr>
          <a:xfrm>
            <a:off x="6608000" y="1007588"/>
            <a:ext cx="2404429" cy="5593233"/>
            <a:chOff x="6696456" y="1144110"/>
            <a:chExt cx="2404429" cy="5593233"/>
          </a:xfrm>
          <a:noFill/>
        </p:grpSpPr>
        <p:grpSp>
          <p:nvGrpSpPr>
            <p:cNvPr id="20" name="Grupo 19"/>
            <p:cNvGrpSpPr/>
            <p:nvPr/>
          </p:nvGrpSpPr>
          <p:grpSpPr>
            <a:xfrm>
              <a:off x="7060360" y="5154555"/>
              <a:ext cx="1654473" cy="534884"/>
              <a:chOff x="7060360" y="5154555"/>
              <a:chExt cx="1654473" cy="534884"/>
            </a:xfrm>
            <a:grpFill/>
          </p:grpSpPr>
          <p:sp>
            <p:nvSpPr>
              <p:cNvPr id="27" name="Text Box 5"/>
              <p:cNvSpPr txBox="1">
                <a:spLocks noChangeArrowheads="1"/>
              </p:cNvSpPr>
              <p:nvPr/>
            </p:nvSpPr>
            <p:spPr bwMode="auto">
              <a:xfrm>
                <a:off x="7060360"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A</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28" name="Text Box 6"/>
              <p:cNvSpPr txBox="1">
                <a:spLocks noChangeArrowheads="1"/>
              </p:cNvSpPr>
              <p:nvPr/>
            </p:nvSpPr>
            <p:spPr bwMode="auto">
              <a:xfrm>
                <a:off x="8422867"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R</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pic>
            <p:nvPicPr>
              <p:cNvPr id="29" name="Imagen 28"/>
              <p:cNvPicPr>
                <a:picLocks noChangeAspect="1"/>
              </p:cNvPicPr>
              <p:nvPr/>
            </p:nvPicPr>
            <p:blipFill>
              <a:blip r:embed="rId2"/>
              <a:stretch>
                <a:fillRect/>
              </a:stretch>
            </p:blipFill>
            <p:spPr>
              <a:xfrm>
                <a:off x="7564460" y="5237060"/>
                <a:ext cx="557929" cy="385036"/>
              </a:xfrm>
              <a:prstGeom prst="rect">
                <a:avLst/>
              </a:prstGeom>
              <a:grpFill/>
            </p:spPr>
          </p:pic>
        </p:grpSp>
        <p:grpSp>
          <p:nvGrpSpPr>
            <p:cNvPr id="21" name="Grupo 20"/>
            <p:cNvGrpSpPr/>
            <p:nvPr/>
          </p:nvGrpSpPr>
          <p:grpSpPr>
            <a:xfrm>
              <a:off x="6773548" y="1144110"/>
              <a:ext cx="2271059" cy="1942589"/>
              <a:chOff x="6773548" y="1144110"/>
              <a:chExt cx="2271059" cy="1942589"/>
            </a:xfrm>
            <a:grpFill/>
          </p:grpSpPr>
          <p:sp>
            <p:nvSpPr>
              <p:cNvPr id="25" name="Rectangle 13"/>
              <p:cNvSpPr>
                <a:spLocks noChangeArrowheads="1"/>
              </p:cNvSpPr>
              <p:nvPr/>
            </p:nvSpPr>
            <p:spPr bwMode="auto">
              <a:xfrm>
                <a:off x="6773548" y="1144110"/>
                <a:ext cx="2271059" cy="19389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Definimos el Operador percibe,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con el símbolo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pic>
            <p:nvPicPr>
              <p:cNvPr id="26" name="Imagen 25"/>
              <p:cNvPicPr>
                <a:picLocks noChangeAspect="1"/>
              </p:cNvPicPr>
              <p:nvPr/>
            </p:nvPicPr>
            <p:blipFill>
              <a:blip r:embed="rId2"/>
              <a:stretch>
                <a:fillRect/>
              </a:stretch>
            </p:blipFill>
            <p:spPr>
              <a:xfrm>
                <a:off x="7624625" y="2729274"/>
                <a:ext cx="492950" cy="357425"/>
              </a:xfrm>
              <a:prstGeom prst="rect">
                <a:avLst/>
              </a:prstGeom>
              <a:grpFill/>
            </p:spPr>
          </p:pic>
        </p:grpSp>
        <p:grpSp>
          <p:nvGrpSpPr>
            <p:cNvPr id="22" name="Grupo 21"/>
            <p:cNvGrpSpPr/>
            <p:nvPr/>
          </p:nvGrpSpPr>
          <p:grpSpPr>
            <a:xfrm>
              <a:off x="6696456" y="3156470"/>
              <a:ext cx="2404429" cy="3580873"/>
              <a:chOff x="6696456" y="3156470"/>
              <a:chExt cx="2404429" cy="3580873"/>
            </a:xfrm>
            <a:grpFill/>
          </p:grpSpPr>
          <p:sp>
            <p:nvSpPr>
              <p:cNvPr id="23" name="Rectangle 3"/>
              <p:cNvSpPr>
                <a:spLocks noChangeArrowheads="1"/>
              </p:cNvSpPr>
              <p:nvPr/>
            </p:nvSpPr>
            <p:spPr bwMode="auto">
              <a:xfrm>
                <a:off x="6696456" y="5880439"/>
                <a:ext cx="2350596" cy="85690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E indica que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A</a:t>
                </a: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 percibe a </a:t>
                </a: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R</a:t>
                </a:r>
              </a:p>
            </p:txBody>
          </p:sp>
          <p:sp>
            <p:nvSpPr>
              <p:cNvPr id="24" name="Rectángulo 23"/>
              <p:cNvSpPr/>
              <p:nvPr/>
            </p:nvSpPr>
            <p:spPr>
              <a:xfrm>
                <a:off x="6750288" y="3156470"/>
                <a:ext cx="2350597" cy="1938992"/>
              </a:xfrm>
              <a:prstGeom prst="rect">
                <a:avLst/>
              </a:prstGeom>
              <a:grp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Que establece una relación entre un espacio R y un observador A</a:t>
                </a: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
        <p:nvSpPr>
          <p:cNvPr id="30" name="Rectángulo 29"/>
          <p:cNvSpPr/>
          <p:nvPr/>
        </p:nvSpPr>
        <p:spPr>
          <a:xfrm>
            <a:off x="6507520" y="1053857"/>
            <a:ext cx="2636480" cy="5804143"/>
          </a:xfrm>
          <a:prstGeom prst="rect">
            <a:avLst/>
          </a:prstGeom>
          <a:solidFill>
            <a:srgbClr val="FFFF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09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14"/>
          <p:cNvSpPr>
            <a:spLocks noChangeArrowheads="1"/>
          </p:cNvSpPr>
          <p:nvPr/>
        </p:nvSpPr>
        <p:spPr bwMode="auto">
          <a:xfrm>
            <a:off x="96564" y="-11008"/>
            <a:ext cx="317894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El operator </a:t>
            </a:r>
            <a:r>
              <a:rPr kumimoji="0" lang="es-MX" altLang="es-MX" sz="2800" b="1" i="0" u="none" strike="noStrike" kern="1200" cap="none" spc="0" normalizeH="0" baseline="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8696C94-920A-4D86-88FD-6E96EC8E734A}"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236</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 name="Rectángulo 3"/>
          <p:cNvSpPr/>
          <p:nvPr/>
        </p:nvSpPr>
        <p:spPr>
          <a:xfrm>
            <a:off x="11392" y="391210"/>
            <a:ext cx="9144000" cy="101566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 matemáticas estamos acostumbrados a usar y definir operadores cotidianamente, los operadores mas conocidos son la suma +, la resta -, la multiplicación * y la división /, pero existen muchos otros, por ejemplo la exponenciación </a:t>
            </a:r>
            <a:endParaRPr kumimoji="0" 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pic>
        <p:nvPicPr>
          <p:cNvPr id="10" name="Imagen 9"/>
          <p:cNvPicPr>
            <a:picLocks noChangeAspect="1"/>
          </p:cNvPicPr>
          <p:nvPr/>
        </p:nvPicPr>
        <p:blipFill>
          <a:blip r:embed="rId3"/>
          <a:stretch>
            <a:fillRect/>
          </a:stretch>
        </p:blipFill>
        <p:spPr>
          <a:xfrm>
            <a:off x="3275511" y="36031"/>
            <a:ext cx="900138" cy="384999"/>
          </a:xfrm>
          <a:prstGeom prst="rect">
            <a:avLst/>
          </a:prstGeom>
        </p:spPr>
      </p:pic>
      <p:sp>
        <p:nvSpPr>
          <p:cNvPr id="7" name="Rectángulo 6"/>
          <p:cNvSpPr/>
          <p:nvPr/>
        </p:nvSpPr>
        <p:spPr>
          <a:xfrm>
            <a:off x="20349" y="1337970"/>
            <a:ext cx="6674155" cy="166199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srgbClr val="38761D"/>
                </a:solidFill>
                <a:effectLst/>
                <a:uLnTx/>
                <a:uFillTx/>
                <a:latin typeface="Times New Roman" panose="02020603050405020304" pitchFamily="18" charset="0"/>
                <a:ea typeface="+mn-ea"/>
                <a:cs typeface="+mn-cs"/>
              </a:rPr>
              <a:t>Operadores matemáticos</a:t>
            </a:r>
            <a:endParaRPr kumimoji="0" lang="es-MX"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Es un símbolo (à, D, ð, #, O, %, </a:t>
            </a:r>
            <a:r>
              <a:rPr kumimoji="0" 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etc</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que al asociarse a una o más cantidades establece una operación matemática que obedece a una determinada regla de operación.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a:rPr>
              <a:t>http://matematica.carpetapedagogica.com/2012/04/operadores-matematicos.html</a:t>
            </a:r>
            <a:endPar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Rectángulo 17"/>
          <p:cNvSpPr/>
          <p:nvPr/>
        </p:nvSpPr>
        <p:spPr>
          <a:xfrm>
            <a:off x="20349" y="3078290"/>
            <a:ext cx="6750288" cy="166199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Los </a:t>
            </a:r>
            <a:r>
              <a:rPr kumimoji="0" lang="es-MX" sz="2200" b="1"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operadores matemáticos</a:t>
            </a:r>
            <a:r>
              <a:rPr kumimoji="0" 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 son símbolos o figuras que por sí solos no representan alguna operación matemática, pero relacionándolos con cantidades y una ley de formación, adquieren una significación matemática.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hlinkClick r:id="rId5"/>
              </a:rPr>
              <a:t>http://profe-alexz.blogspot.mx/2010/05/operadores-matematicos-ejercicios.html</a:t>
            </a:r>
            <a:endParaRPr kumimoji="0" lang="es-MX"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Rectángulo 18"/>
          <p:cNvSpPr/>
          <p:nvPr/>
        </p:nvSpPr>
        <p:spPr>
          <a:xfrm>
            <a:off x="52239" y="4733660"/>
            <a:ext cx="6969776" cy="212365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En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6" tooltip="Matemáticas"/>
              </a:rPr>
              <a:t>matemáticas</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en lógica, física el término </a:t>
            </a:r>
            <a:r>
              <a:rPr kumimoji="0" lang="es-MX"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operador</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puede ser usado con diversas acepciones. En alguna versión, un </a:t>
            </a:r>
            <a:r>
              <a:rPr kumimoji="0" lang="es-MX" sz="22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operador</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es un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7" tooltip="Símbolo matemático"/>
              </a:rPr>
              <a:t>símbolo matemático</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que indica que debe ser llevada a cabo una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8" tooltip="Operación matemática"/>
              </a:rPr>
              <a:t>operación</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especificada sobre un cierto número de </a:t>
            </a:r>
            <a:r>
              <a:rPr kumimoji="0" 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hlinkClick r:id="rId9" tooltip="Operando"/>
              </a:rPr>
              <a:t>operandos</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0" tooltip="Número"/>
              </a:rPr>
              <a:t>número</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1" tooltip="Función (matemáticas)"/>
              </a:rPr>
              <a:t>función</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2" tooltip="Vector (espacio euclídeo)"/>
              </a:rPr>
              <a:t>vector</a:t>
            </a:r>
            <a:r>
              <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etc.).   </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13"/>
              </a:rPr>
              <a:t>https://es.wikipedia.org/wiki/Operador</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nvGrpSpPr>
          <p:cNvPr id="16401" name="Grupo 16400"/>
          <p:cNvGrpSpPr/>
          <p:nvPr/>
        </p:nvGrpSpPr>
        <p:grpSpPr>
          <a:xfrm>
            <a:off x="6696456" y="1144110"/>
            <a:ext cx="2404429" cy="5593233"/>
            <a:chOff x="6696456" y="1144110"/>
            <a:chExt cx="2404429" cy="5593233"/>
          </a:xfrm>
          <a:noFill/>
        </p:grpSpPr>
        <p:grpSp>
          <p:nvGrpSpPr>
            <p:cNvPr id="16385" name="Grupo 16384"/>
            <p:cNvGrpSpPr/>
            <p:nvPr/>
          </p:nvGrpSpPr>
          <p:grpSpPr>
            <a:xfrm>
              <a:off x="7060360" y="5154555"/>
              <a:ext cx="1654473" cy="534884"/>
              <a:chOff x="7060360" y="5154555"/>
              <a:chExt cx="1654473" cy="534884"/>
            </a:xfrm>
            <a:grpFill/>
          </p:grpSpPr>
          <p:sp>
            <p:nvSpPr>
              <p:cNvPr id="16395" name="Text Box 5"/>
              <p:cNvSpPr txBox="1">
                <a:spLocks noChangeArrowheads="1"/>
              </p:cNvSpPr>
              <p:nvPr/>
            </p:nvSpPr>
            <p:spPr bwMode="auto">
              <a:xfrm>
                <a:off x="7060360"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A</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6396" name="Text Box 6"/>
              <p:cNvSpPr txBox="1">
                <a:spLocks noChangeArrowheads="1"/>
              </p:cNvSpPr>
              <p:nvPr/>
            </p:nvSpPr>
            <p:spPr bwMode="auto">
              <a:xfrm>
                <a:off x="8422867" y="5154555"/>
                <a:ext cx="291966" cy="53488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R</a:t>
                </a:r>
                <a:endParaRPr kumimoji="0" lang="es-ES"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pic>
            <p:nvPicPr>
              <p:cNvPr id="9" name="Imagen 8"/>
              <p:cNvPicPr>
                <a:picLocks noChangeAspect="1"/>
              </p:cNvPicPr>
              <p:nvPr/>
            </p:nvPicPr>
            <p:blipFill>
              <a:blip r:embed="rId14"/>
              <a:stretch>
                <a:fillRect/>
              </a:stretch>
            </p:blipFill>
            <p:spPr>
              <a:xfrm>
                <a:off x="7564460" y="5237060"/>
                <a:ext cx="557929" cy="385036"/>
              </a:xfrm>
              <a:prstGeom prst="rect">
                <a:avLst/>
              </a:prstGeom>
              <a:grpFill/>
            </p:spPr>
          </p:pic>
        </p:grpSp>
        <p:grpSp>
          <p:nvGrpSpPr>
            <p:cNvPr id="16392" name="Grupo 16391"/>
            <p:cNvGrpSpPr/>
            <p:nvPr/>
          </p:nvGrpSpPr>
          <p:grpSpPr>
            <a:xfrm>
              <a:off x="6773548" y="1144110"/>
              <a:ext cx="2271059" cy="1942589"/>
              <a:chOff x="6773548" y="1144110"/>
              <a:chExt cx="2271059" cy="1942589"/>
            </a:xfrm>
            <a:grpFill/>
          </p:grpSpPr>
          <p:sp>
            <p:nvSpPr>
              <p:cNvPr id="16390" name="Rectangle 13"/>
              <p:cNvSpPr>
                <a:spLocks noChangeArrowheads="1"/>
              </p:cNvSpPr>
              <p:nvPr/>
            </p:nvSpPr>
            <p:spPr bwMode="auto">
              <a:xfrm>
                <a:off x="6773548" y="1144110"/>
                <a:ext cx="2271059" cy="19389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Definimos el Operador percibe,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con el símbolo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pic>
            <p:nvPicPr>
              <p:cNvPr id="23" name="Imagen 22"/>
              <p:cNvPicPr>
                <a:picLocks noChangeAspect="1"/>
              </p:cNvPicPr>
              <p:nvPr/>
            </p:nvPicPr>
            <p:blipFill>
              <a:blip r:embed="rId14"/>
              <a:stretch>
                <a:fillRect/>
              </a:stretch>
            </p:blipFill>
            <p:spPr>
              <a:xfrm>
                <a:off x="7624625" y="2729274"/>
                <a:ext cx="492950" cy="357425"/>
              </a:xfrm>
              <a:prstGeom prst="rect">
                <a:avLst/>
              </a:prstGeom>
              <a:grpFill/>
            </p:spPr>
          </p:pic>
        </p:grpSp>
        <p:grpSp>
          <p:nvGrpSpPr>
            <p:cNvPr id="16400" name="Grupo 16399"/>
            <p:cNvGrpSpPr/>
            <p:nvPr/>
          </p:nvGrpSpPr>
          <p:grpSpPr>
            <a:xfrm>
              <a:off x="6696456" y="3156470"/>
              <a:ext cx="2404429" cy="3580873"/>
              <a:chOff x="6696456" y="3156470"/>
              <a:chExt cx="2404429" cy="3580873"/>
            </a:xfrm>
            <a:grpFill/>
          </p:grpSpPr>
          <p:sp>
            <p:nvSpPr>
              <p:cNvPr id="16387" name="Rectangle 3"/>
              <p:cNvSpPr>
                <a:spLocks noChangeArrowheads="1"/>
              </p:cNvSpPr>
              <p:nvPr/>
            </p:nvSpPr>
            <p:spPr bwMode="auto">
              <a:xfrm>
                <a:off x="6696456" y="5880439"/>
                <a:ext cx="2350596" cy="85690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E indica que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A</a:t>
                </a: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 percibe a </a:t>
                </a: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R</a:t>
                </a:r>
              </a:p>
            </p:txBody>
          </p:sp>
          <p:sp>
            <p:nvSpPr>
              <p:cNvPr id="21" name="Rectángulo 20"/>
              <p:cNvSpPr/>
              <p:nvPr/>
            </p:nvSpPr>
            <p:spPr>
              <a:xfrm>
                <a:off x="6750288" y="3156470"/>
                <a:ext cx="2350597" cy="1938992"/>
              </a:xfrm>
              <a:prstGeom prst="rect">
                <a:avLst/>
              </a:prstGeom>
              <a:grp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rPr>
                  <a:t>Que establece una relación entre un espacio R y un observador A</a:t>
                </a: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
        <p:nvSpPr>
          <p:cNvPr id="3" name="Rectángulo 2"/>
          <p:cNvSpPr/>
          <p:nvPr/>
        </p:nvSpPr>
        <p:spPr>
          <a:xfrm>
            <a:off x="6415699" y="1003904"/>
            <a:ext cx="2636480" cy="5804143"/>
          </a:xfrm>
          <a:prstGeom prst="rect">
            <a:avLst/>
          </a:prstGeom>
          <a:solidFill>
            <a:srgbClr val="FFFF00">
              <a:alpha val="3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948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ángulo 1"/>
          <p:cNvSpPr>
            <a:spLocks noChangeArrowheads="1"/>
          </p:cNvSpPr>
          <p:nvPr/>
        </p:nvSpPr>
        <p:spPr bwMode="auto">
          <a:xfrm>
            <a:off x="211138" y="657225"/>
            <a:ext cx="130492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Perciben su realidad,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1267" name="Rectángulo 1"/>
          <p:cNvSpPr>
            <a:spLocks noChangeArrowheads="1"/>
          </p:cNvSpPr>
          <p:nvPr/>
        </p:nvSpPr>
        <p:spPr bwMode="auto">
          <a:xfrm>
            <a:off x="601663" y="71438"/>
            <a:ext cx="7077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Sistemas que perciben su realidad</a:t>
            </a:r>
          </a:p>
        </p:txBody>
      </p:sp>
      <p:grpSp>
        <p:nvGrpSpPr>
          <p:cNvPr id="8" name="Grupo 7"/>
          <p:cNvGrpSpPr/>
          <p:nvPr/>
        </p:nvGrpSpPr>
        <p:grpSpPr>
          <a:xfrm>
            <a:off x="2090462" y="557276"/>
            <a:ext cx="4260743" cy="2110671"/>
            <a:chOff x="2090462" y="557276"/>
            <a:chExt cx="4260743" cy="2110671"/>
          </a:xfrm>
        </p:grpSpPr>
        <p:grpSp>
          <p:nvGrpSpPr>
            <p:cNvPr id="6" name="Grupo 5"/>
            <p:cNvGrpSpPr/>
            <p:nvPr/>
          </p:nvGrpSpPr>
          <p:grpSpPr>
            <a:xfrm>
              <a:off x="2090462" y="557276"/>
              <a:ext cx="4260743" cy="1630362"/>
              <a:chOff x="2296319" y="452134"/>
              <a:chExt cx="4260743" cy="1630362"/>
            </a:xfrm>
          </p:grpSpPr>
          <p:sp>
            <p:nvSpPr>
              <p:cNvPr id="10283" name="Freeform 29"/>
              <p:cNvSpPr>
                <a:spLocks/>
              </p:cNvSpPr>
              <p:nvPr/>
            </p:nvSpPr>
            <p:spPr bwMode="auto">
              <a:xfrm>
                <a:off x="2296319" y="452134"/>
                <a:ext cx="3687762" cy="163036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E593"/>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306" name="Text Box 28"/>
              <p:cNvSpPr txBox="1">
                <a:spLocks noChangeArrowheads="1"/>
              </p:cNvSpPr>
              <p:nvPr/>
            </p:nvSpPr>
            <p:spPr bwMode="auto">
              <a:xfrm>
                <a:off x="2417330" y="1025526"/>
                <a:ext cx="413973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 la realidad</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7" name="Grupo 6"/>
            <p:cNvGrpSpPr/>
            <p:nvPr/>
          </p:nvGrpSpPr>
          <p:grpSpPr>
            <a:xfrm>
              <a:off x="3156304" y="1804347"/>
              <a:ext cx="2357058" cy="863600"/>
              <a:chOff x="3181002" y="1868488"/>
              <a:chExt cx="2357058" cy="863600"/>
            </a:xfrm>
          </p:grpSpPr>
          <p:sp>
            <p:nvSpPr>
              <p:cNvPr id="11303" name="Line 26"/>
              <p:cNvSpPr>
                <a:spLocks noChangeShapeType="1"/>
              </p:cNvSpPr>
              <p:nvPr/>
            </p:nvSpPr>
            <p:spPr bwMode="auto">
              <a:xfrm flipV="1">
                <a:off x="3181002" y="2249488"/>
                <a:ext cx="0" cy="482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304" name="Text Box 25"/>
              <p:cNvSpPr txBox="1">
                <a:spLocks noChangeArrowheads="1"/>
              </p:cNvSpPr>
              <p:nvPr/>
            </p:nvSpPr>
            <p:spPr bwMode="auto">
              <a:xfrm>
                <a:off x="4481448" y="1868488"/>
                <a:ext cx="10566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grpSp>
        <p:nvGrpSpPr>
          <p:cNvPr id="11269" name="Grupo 44"/>
          <p:cNvGrpSpPr>
            <a:grpSpLocks/>
          </p:cNvGrpSpPr>
          <p:nvPr/>
        </p:nvGrpSpPr>
        <p:grpSpPr bwMode="auto">
          <a:xfrm>
            <a:off x="2449513" y="2249488"/>
            <a:ext cx="6546850" cy="2514600"/>
            <a:chOff x="2009613" y="2276878"/>
            <a:chExt cx="6546825" cy="2514600"/>
          </a:xfrm>
        </p:grpSpPr>
        <p:sp>
          <p:nvSpPr>
            <p:cNvPr id="11280" name="Text Box 31"/>
            <p:cNvSpPr txBox="1">
              <a:spLocks noChangeArrowheads="1"/>
            </p:cNvSpPr>
            <p:nvPr/>
          </p:nvSpPr>
          <p:spPr bwMode="auto">
            <a:xfrm>
              <a:off x="2009613" y="4258078"/>
              <a:ext cx="65028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1281" name="Text Box 30"/>
            <p:cNvSpPr txBox="1">
              <a:spLocks noChangeArrowheads="1"/>
            </p:cNvSpPr>
            <p:nvPr/>
          </p:nvSpPr>
          <p:spPr bwMode="auto">
            <a:xfrm>
              <a:off x="5911290" y="4258078"/>
              <a:ext cx="65028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282" name="Group 38"/>
            <p:cNvGrpSpPr>
              <a:grpSpLocks/>
            </p:cNvGrpSpPr>
            <p:nvPr/>
          </p:nvGrpSpPr>
          <p:grpSpPr bwMode="auto">
            <a:xfrm>
              <a:off x="2341526" y="2772178"/>
              <a:ext cx="633345" cy="1173163"/>
              <a:chOff x="2968" y="5758"/>
              <a:chExt cx="670" cy="1632"/>
            </a:xfrm>
          </p:grpSpPr>
          <p:sp>
            <p:nvSpPr>
              <p:cNvPr id="11295"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1296"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7"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8"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9"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300"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301"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1283" name="Group 64"/>
            <p:cNvGrpSpPr>
              <a:grpSpLocks/>
            </p:cNvGrpSpPr>
            <p:nvPr/>
          </p:nvGrpSpPr>
          <p:grpSpPr bwMode="auto">
            <a:xfrm>
              <a:off x="4935871" y="2276878"/>
              <a:ext cx="3620567" cy="2030413"/>
              <a:chOff x="2880" y="2160"/>
              <a:chExt cx="2138" cy="1279"/>
            </a:xfrm>
          </p:grpSpPr>
          <p:sp>
            <p:nvSpPr>
              <p:cNvPr id="11293"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4" name="Text Box 36"/>
              <p:cNvSpPr txBox="1">
                <a:spLocks noChangeArrowheads="1"/>
              </p:cNvSpPr>
              <p:nvPr/>
            </p:nvSpPr>
            <p:spPr bwMode="auto">
              <a:xfrm>
                <a:off x="3456" y="2544"/>
                <a:ext cx="996"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realidad</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1284" name="Group 32"/>
            <p:cNvGrpSpPr>
              <a:grpSpLocks/>
            </p:cNvGrpSpPr>
            <p:nvPr/>
          </p:nvGrpSpPr>
          <p:grpSpPr bwMode="auto">
            <a:xfrm rot="49363">
              <a:off x="3797882" y="2962678"/>
              <a:ext cx="1105814" cy="482600"/>
              <a:chOff x="3873" y="12820"/>
              <a:chExt cx="905" cy="905"/>
            </a:xfrm>
          </p:grpSpPr>
          <p:sp>
            <p:nvSpPr>
              <p:cNvPr id="11291"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2"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1285" name="Group 66"/>
            <p:cNvGrpSpPr>
              <a:grpSpLocks/>
            </p:cNvGrpSpPr>
            <p:nvPr/>
          </p:nvGrpSpPr>
          <p:grpSpPr bwMode="auto">
            <a:xfrm>
              <a:off x="3310172" y="3496078"/>
              <a:ext cx="1788269" cy="457200"/>
              <a:chOff x="4176" y="1200"/>
              <a:chExt cx="1056" cy="288"/>
            </a:xfrm>
          </p:grpSpPr>
          <p:grpSp>
            <p:nvGrpSpPr>
              <p:cNvPr id="11286" name="Group 67"/>
              <p:cNvGrpSpPr>
                <a:grpSpLocks/>
              </p:cNvGrpSpPr>
              <p:nvPr/>
            </p:nvGrpSpPr>
            <p:grpSpPr bwMode="auto">
              <a:xfrm>
                <a:off x="4512" y="1248"/>
                <a:ext cx="288" cy="192"/>
                <a:chOff x="3873" y="12820"/>
                <a:chExt cx="905" cy="905"/>
              </a:xfrm>
            </p:grpSpPr>
            <p:sp>
              <p:nvSpPr>
                <p:cNvPr id="11289"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90"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1287" name="Text Box 7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1288" name="Text Box 7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sp>
        <p:nvSpPr>
          <p:cNvPr id="34" name="Rectangle 46"/>
          <p:cNvSpPr>
            <a:spLocks noChangeArrowheads="1"/>
          </p:cNvSpPr>
          <p:nvPr/>
        </p:nvSpPr>
        <p:spPr bwMode="auto">
          <a:xfrm>
            <a:off x="488950" y="5403850"/>
            <a:ext cx="838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su imagen de la realidad R,   </a:t>
            </a:r>
            <a:r>
              <a:rPr kumimoji="0" lang="es-MX" altLang="es-MX" sz="3200" b="1"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r>
              <a:rPr kumimoji="0" lang="es-ES" altLang="es-MX" sz="3200" b="1"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3200" b="0"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nvGrpSpPr>
          <p:cNvPr id="11271" name="Grupo 41"/>
          <p:cNvGrpSpPr>
            <a:grpSpLocks/>
          </p:cNvGrpSpPr>
          <p:nvPr/>
        </p:nvGrpSpPr>
        <p:grpSpPr bwMode="auto">
          <a:xfrm>
            <a:off x="101600" y="4791075"/>
            <a:ext cx="5810250" cy="579438"/>
            <a:chOff x="101225" y="4791478"/>
            <a:chExt cx="5810065" cy="579438"/>
          </a:xfrm>
        </p:grpSpPr>
        <p:grpSp>
          <p:nvGrpSpPr>
            <p:cNvPr id="11273" name="Group 56"/>
            <p:cNvGrpSpPr>
              <a:grpSpLocks/>
            </p:cNvGrpSpPr>
            <p:nvPr/>
          </p:nvGrpSpPr>
          <p:grpSpPr bwMode="auto">
            <a:xfrm>
              <a:off x="4234890" y="4871959"/>
              <a:ext cx="1676400" cy="457200"/>
              <a:chOff x="4176" y="1200"/>
              <a:chExt cx="1056" cy="288"/>
            </a:xfrm>
          </p:grpSpPr>
          <p:grpSp>
            <p:nvGrpSpPr>
              <p:cNvPr id="11275" name="Group 57"/>
              <p:cNvGrpSpPr>
                <a:grpSpLocks/>
              </p:cNvGrpSpPr>
              <p:nvPr/>
            </p:nvGrpSpPr>
            <p:grpSpPr bwMode="auto">
              <a:xfrm>
                <a:off x="4512" y="1248"/>
                <a:ext cx="288" cy="192"/>
                <a:chOff x="3873" y="12820"/>
                <a:chExt cx="905" cy="905"/>
              </a:xfrm>
            </p:grpSpPr>
            <p:sp>
              <p:nvSpPr>
                <p:cNvPr id="11278" name="Freeform 5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79" name="AutoShape 5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1276" name="Text Box 6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1277" name="Text Box 6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11274" name="Rectangle 62"/>
            <p:cNvSpPr>
              <a:spLocks noChangeArrowheads="1"/>
            </p:cNvSpPr>
            <p:nvPr/>
          </p:nvSpPr>
          <p:spPr bwMode="auto">
            <a:xfrm>
              <a:off x="101225" y="4791478"/>
              <a:ext cx="426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r>
                <a:rPr kumimoji="0" lang="es-E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percibe </a:t>
              </a: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su realidad </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s-ES"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6" name="Rectángulo 45"/>
          <p:cNvSpPr>
            <a:spLocks noChangeArrowheads="1"/>
          </p:cNvSpPr>
          <p:nvPr/>
        </p:nvSpPr>
        <p:spPr bwMode="auto">
          <a:xfrm>
            <a:off x="171450" y="1890713"/>
            <a:ext cx="16922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FFC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construyen su imagen del realidad</a:t>
            </a:r>
            <a:endParaRPr kumimoji="0" lang="es-MX" altLang="es-MX" sz="24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6041444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6" grpId="0"/>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upo 38"/>
          <p:cNvGrpSpPr/>
          <p:nvPr/>
        </p:nvGrpSpPr>
        <p:grpSpPr>
          <a:xfrm>
            <a:off x="5216694" y="142693"/>
            <a:ext cx="3614879" cy="1700395"/>
            <a:chOff x="5216694" y="142693"/>
            <a:chExt cx="3614879" cy="1700395"/>
          </a:xfrm>
        </p:grpSpPr>
        <p:grpSp>
          <p:nvGrpSpPr>
            <p:cNvPr id="38" name="Grupo 37"/>
            <p:cNvGrpSpPr/>
            <p:nvPr/>
          </p:nvGrpSpPr>
          <p:grpSpPr>
            <a:xfrm>
              <a:off x="5216694" y="142693"/>
              <a:ext cx="3307874" cy="875961"/>
              <a:chOff x="5216694" y="142693"/>
              <a:chExt cx="3307874" cy="875961"/>
            </a:xfrm>
          </p:grpSpPr>
          <p:grpSp>
            <p:nvGrpSpPr>
              <p:cNvPr id="37" name="Grupo 36"/>
              <p:cNvGrpSpPr/>
              <p:nvPr/>
            </p:nvGrpSpPr>
            <p:grpSpPr>
              <a:xfrm>
                <a:off x="5216694" y="142693"/>
                <a:ext cx="3307874" cy="661479"/>
                <a:chOff x="5216694" y="142693"/>
                <a:chExt cx="3307874"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118041"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 la realidad</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5422853" y="1626674"/>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7402110" y="1626674"/>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5591228" y="1023807"/>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6907296" y="822851"/>
              <a:ext cx="1924277" cy="823790"/>
              <a:chOff x="2880" y="2160"/>
              <a:chExt cx="2240"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526" cy="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realidad</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6257628" y="1205121"/>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6096484" y="1458567"/>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sp>
        <p:nvSpPr>
          <p:cNvPr id="33" name="Rectángulo 32"/>
          <p:cNvSpPr/>
          <p:nvPr/>
        </p:nvSpPr>
        <p:spPr>
          <a:xfrm>
            <a:off x="494057" y="37863"/>
            <a:ext cx="4193292" cy="200054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realidad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 la realidad</a:t>
            </a:r>
          </a:p>
        </p:txBody>
      </p:sp>
      <p:sp>
        <p:nvSpPr>
          <p:cNvPr id="34" name="Rectángulo 33"/>
          <p:cNvSpPr/>
          <p:nvPr/>
        </p:nvSpPr>
        <p:spPr>
          <a:xfrm>
            <a:off x="0" y="3900780"/>
            <a:ext cx="9144000" cy="2957220"/>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los </a:t>
            </a:r>
            <a:r>
              <a:rPr kumimoji="0" lang="es-ES" sz="2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mecanismos de percepción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incluyen y permiten percibir los sentidos, el dolor, los cambios hormonales, el miedo, alegría, los mecanismos de búsqueda, situación social, política, económica, la música, arte, amor, sentimientos, la información y situación en una ciudad, red social, universo, escuela, red neuronal, matriz, buscar en internet, en una casa, en una ciencia, en una BD, detección de trabajos plagiados, en una computadora, etc., o múltiples combinaciones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a:t>
            </a:r>
            <a:r>
              <a:rPr kumimoji="0" lang="es-ES" sz="2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Imagen del realidad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puede ser una gramática, sistema, red neuronal, algoritmo, matriz, mapa, descripción, máquina de Turing, modelo físico, matemático, una ecuación, analógica, digital, propuesta filosófica, melodía, cuadro, idea, texto, comida, internet, etc., o una combinación de múltiples mecanismos de éstos u otros.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5" name="Rectángulo 34"/>
          <p:cNvSpPr/>
          <p:nvPr/>
        </p:nvSpPr>
        <p:spPr>
          <a:xfrm>
            <a:off x="0" y="2056849"/>
            <a:ext cx="9144000" cy="1936428"/>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realidad</a:t>
            </a:r>
            <a:r>
              <a:rPr kumimoji="0" lang="es-ES" sz="2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todo lo que nos rodea incluyendo nuestra imagen de la misma realidad</a:t>
            </a:r>
            <a:endParaRPr kumimoji="0" 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puede ser de múltiples formas incluyendo físico o geográfico, social, familiar, científico, educativo, musical, político, una red, internet, el espacio de una casa, oficina, hospital, una red semántica, programa, proceso químico, una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problemática, situación ,oportunidad, necesidad, camino, </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videojuego, un conjunto de documentos sobre un tema, un conjunto de partituras de música, gramática, red neuronal, etc., o una combinación de múltiples de éstos.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7820121"/>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344284" y="2254759"/>
            <a:ext cx="8121164" cy="462654"/>
            <a:chOff x="-1946787" y="2124127"/>
            <a:chExt cx="8121164" cy="462654"/>
          </a:xfrm>
        </p:grpSpPr>
        <p:sp>
          <p:nvSpPr>
            <p:cNvPr id="51" name="Rectangle 3"/>
            <p:cNvSpPr>
              <a:spLocks noChangeArrowheads="1"/>
            </p:cNvSpPr>
            <p:nvPr/>
          </p:nvSpPr>
          <p:spPr bwMode="auto">
            <a:xfrm>
              <a:off x="-1946787" y="2124265"/>
              <a:ext cx="4990246"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la imagen de la realidad R</a:t>
              </a:r>
            </a:p>
          </p:txBody>
        </p:sp>
        <p:grpSp>
          <p:nvGrpSpPr>
            <p:cNvPr id="32" name="Grupo 31"/>
            <p:cNvGrpSpPr/>
            <p:nvPr/>
          </p:nvGrpSpPr>
          <p:grpSpPr>
            <a:xfrm>
              <a:off x="3199313" y="2124127"/>
              <a:ext cx="2975064" cy="462654"/>
              <a:chOff x="748830" y="3033589"/>
              <a:chExt cx="2975064" cy="462654"/>
            </a:xfrm>
          </p:grpSpPr>
          <p:grpSp>
            <p:nvGrpSpPr>
              <p:cNvPr id="52" name="Group 4"/>
              <p:cNvGrpSpPr>
                <a:grpSpLocks/>
              </p:cNvGrpSpPr>
              <p:nvPr/>
            </p:nvGrpSpPr>
            <p:grpSpPr bwMode="auto">
              <a:xfrm>
                <a:off x="748830" y="3033589"/>
                <a:ext cx="1539758" cy="462654"/>
                <a:chOff x="288" y="3478"/>
                <a:chExt cx="1632" cy="449"/>
              </a:xfrm>
            </p:grpSpPr>
            <p:sp>
              <p:nvSpPr>
                <p:cNvPr id="57" name="Text Box 5"/>
                <p:cNvSpPr txBox="1">
                  <a:spLocks noChangeArrowheads="1"/>
                </p:cNvSpPr>
                <p:nvPr/>
              </p:nvSpPr>
              <p:spPr bwMode="auto">
                <a:xfrm>
                  <a:off x="288" y="3590"/>
                  <a:ext cx="288"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8" name="Text Box 6"/>
                <p:cNvSpPr txBox="1">
                  <a:spLocks noChangeArrowheads="1"/>
                </p:cNvSpPr>
                <p:nvPr/>
              </p:nvSpPr>
              <p:spPr bwMode="auto">
                <a:xfrm>
                  <a:off x="1632" y="3478"/>
                  <a:ext cx="288" cy="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59" name="Group 7"/>
                <p:cNvGrpSpPr>
                  <a:grpSpLocks/>
                </p:cNvGrpSpPr>
                <p:nvPr/>
              </p:nvGrpSpPr>
              <p:grpSpPr bwMode="auto">
                <a:xfrm rot="49363">
                  <a:off x="768" y="3600"/>
                  <a:ext cx="653" cy="304"/>
                  <a:chOff x="3873" y="12820"/>
                  <a:chExt cx="905" cy="905"/>
                </a:xfrm>
              </p:grpSpPr>
              <p:sp>
                <p:nvSpPr>
                  <p:cNvPr id="60"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1"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3" name="CuadroTexto 2"/>
              <p:cNvSpPr txBox="1"/>
              <p:nvPr/>
            </p:nvSpPr>
            <p:spPr>
              <a:xfrm>
                <a:off x="2389227" y="3034577"/>
                <a:ext cx="133466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sym typeface="Wingdings" panose="05000000000000000000" pitchFamily="2" charset="2"/>
                  </a:rPr>
                  <a:t> A[R]</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grpSp>
      <p:sp>
        <p:nvSpPr>
          <p:cNvPr id="8" name="Rectángulo 7"/>
          <p:cNvSpPr/>
          <p:nvPr/>
        </p:nvSpPr>
        <p:spPr>
          <a:xfrm>
            <a:off x="370374" y="3008076"/>
            <a:ext cx="7477957"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Con el termino percepción nos referimos cotidianamente a la percepción y a la construcción de la imagen del realidad</a:t>
            </a:r>
          </a:p>
        </p:txBody>
      </p:sp>
      <p:sp>
        <p:nvSpPr>
          <p:cNvPr id="62" name="Rectángulo 61"/>
          <p:cNvSpPr/>
          <p:nvPr/>
        </p:nvSpPr>
        <p:spPr>
          <a:xfrm>
            <a:off x="866522" y="3908930"/>
            <a:ext cx="7477957" cy="267765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Es como cuando nos referimos a la suma que también tiene dos partes integradas con un solo termino</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Cuando hacemos 3 + 5   estamos sumando</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Pero no es hasta que se hace la Asignación (=) que tenemos una suma 3 + 5 = 11</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Entonces la suma también tiene dos componentes, la operación de suma (+) y la asignación (=)</a:t>
            </a:r>
          </a:p>
        </p:txBody>
      </p:sp>
      <p:grpSp>
        <p:nvGrpSpPr>
          <p:cNvPr id="56" name="Grupo 55"/>
          <p:cNvGrpSpPr/>
          <p:nvPr/>
        </p:nvGrpSpPr>
        <p:grpSpPr>
          <a:xfrm>
            <a:off x="2680171" y="208457"/>
            <a:ext cx="3614879" cy="1715635"/>
            <a:chOff x="2914899" y="162092"/>
            <a:chExt cx="3614879" cy="1715635"/>
          </a:xfrm>
        </p:grpSpPr>
        <p:grpSp>
          <p:nvGrpSpPr>
            <p:cNvPr id="63" name="Grupo 62"/>
            <p:cNvGrpSpPr/>
            <p:nvPr/>
          </p:nvGrpSpPr>
          <p:grpSpPr>
            <a:xfrm>
              <a:off x="2914899" y="162092"/>
              <a:ext cx="3259478" cy="875961"/>
              <a:chOff x="5216694" y="142693"/>
              <a:chExt cx="3259478" cy="875961"/>
            </a:xfrm>
          </p:grpSpPr>
          <p:grpSp>
            <p:nvGrpSpPr>
              <p:cNvPr id="89" name="Grupo 88"/>
              <p:cNvGrpSpPr/>
              <p:nvPr/>
            </p:nvGrpSpPr>
            <p:grpSpPr>
              <a:xfrm>
                <a:off x="5216694" y="142693"/>
                <a:ext cx="3259478" cy="661479"/>
                <a:chOff x="5216694" y="142693"/>
                <a:chExt cx="3259478" cy="661479"/>
              </a:xfrm>
            </p:grpSpPr>
            <p:sp>
              <p:nvSpPr>
                <p:cNvPr id="92"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93" name="Text Box 28"/>
                <p:cNvSpPr txBox="1">
                  <a:spLocks noChangeArrowheads="1"/>
                </p:cNvSpPr>
                <p:nvPr/>
              </p:nvSpPr>
              <p:spPr bwMode="auto">
                <a:xfrm>
                  <a:off x="5406527" y="326258"/>
                  <a:ext cx="3069645"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 la realidad</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0"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91"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64" name="Text Box 31"/>
            <p:cNvSpPr txBox="1">
              <a:spLocks noChangeArrowheads="1"/>
            </p:cNvSpPr>
            <p:nvPr/>
          </p:nvSpPr>
          <p:spPr bwMode="auto">
            <a:xfrm>
              <a:off x="3121058" y="1661313"/>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8" name="Text Box 30"/>
            <p:cNvSpPr txBox="1">
              <a:spLocks noChangeArrowheads="1"/>
            </p:cNvSpPr>
            <p:nvPr/>
          </p:nvSpPr>
          <p:spPr bwMode="auto">
            <a:xfrm>
              <a:off x="5100315" y="1661313"/>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69" name="Group 38"/>
            <p:cNvGrpSpPr>
              <a:grpSpLocks/>
            </p:cNvGrpSpPr>
            <p:nvPr/>
          </p:nvGrpSpPr>
          <p:grpSpPr bwMode="auto">
            <a:xfrm>
              <a:off x="3289433" y="1058446"/>
              <a:ext cx="321286" cy="475982"/>
              <a:chOff x="2968" y="5758"/>
              <a:chExt cx="670" cy="1632"/>
            </a:xfrm>
          </p:grpSpPr>
          <p:sp>
            <p:nvSpPr>
              <p:cNvPr id="82"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83"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4"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5"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6"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7"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8"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70" name="Group 64"/>
            <p:cNvGrpSpPr>
              <a:grpSpLocks/>
            </p:cNvGrpSpPr>
            <p:nvPr/>
          </p:nvGrpSpPr>
          <p:grpSpPr bwMode="auto">
            <a:xfrm>
              <a:off x="4605501" y="857490"/>
              <a:ext cx="1924277" cy="823790"/>
              <a:chOff x="2880" y="2160"/>
              <a:chExt cx="2240" cy="1279"/>
            </a:xfrm>
          </p:grpSpPr>
          <p:sp>
            <p:nvSpPr>
              <p:cNvPr id="80"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1" name="Text Box 36"/>
              <p:cNvSpPr txBox="1">
                <a:spLocks noChangeArrowheads="1"/>
              </p:cNvSpPr>
              <p:nvPr/>
            </p:nvSpPr>
            <p:spPr bwMode="auto">
              <a:xfrm>
                <a:off x="3594" y="2564"/>
                <a:ext cx="152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realidad</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71" name="Group 32"/>
            <p:cNvGrpSpPr>
              <a:grpSpLocks/>
            </p:cNvGrpSpPr>
            <p:nvPr/>
          </p:nvGrpSpPr>
          <p:grpSpPr bwMode="auto">
            <a:xfrm rot="49363">
              <a:off x="3955833" y="1239760"/>
              <a:ext cx="560961" cy="195803"/>
              <a:chOff x="3873" y="12820"/>
              <a:chExt cx="905" cy="905"/>
            </a:xfrm>
          </p:grpSpPr>
          <p:sp>
            <p:nvSpPr>
              <p:cNvPr id="78"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9"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72" name="Group 66"/>
            <p:cNvGrpSpPr>
              <a:grpSpLocks/>
            </p:cNvGrpSpPr>
            <p:nvPr/>
          </p:nvGrpSpPr>
          <p:grpSpPr bwMode="auto">
            <a:xfrm>
              <a:off x="3794689" y="1493206"/>
              <a:ext cx="907160" cy="206753"/>
              <a:chOff x="4176" y="1200"/>
              <a:chExt cx="1056" cy="321"/>
            </a:xfrm>
          </p:grpSpPr>
          <p:grpSp>
            <p:nvGrpSpPr>
              <p:cNvPr id="73" name="Group 67"/>
              <p:cNvGrpSpPr>
                <a:grpSpLocks/>
              </p:cNvGrpSpPr>
              <p:nvPr/>
            </p:nvGrpSpPr>
            <p:grpSpPr bwMode="auto">
              <a:xfrm>
                <a:off x="4512" y="1248"/>
                <a:ext cx="288" cy="192"/>
                <a:chOff x="3873" y="12820"/>
                <a:chExt cx="905" cy="905"/>
              </a:xfrm>
            </p:grpSpPr>
            <p:sp>
              <p:nvSpPr>
                <p:cNvPr id="76"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7"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74"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75"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grpSp>
        <p:nvGrpSpPr>
          <p:cNvPr id="94" name="Grupo 93"/>
          <p:cNvGrpSpPr/>
          <p:nvPr/>
        </p:nvGrpSpPr>
        <p:grpSpPr>
          <a:xfrm>
            <a:off x="6304048" y="66506"/>
            <a:ext cx="2765686" cy="1920598"/>
            <a:chOff x="5215714" y="180957"/>
            <a:chExt cx="2765686" cy="1920598"/>
          </a:xfrm>
        </p:grpSpPr>
        <p:sp>
          <p:nvSpPr>
            <p:cNvPr id="95" name="Rectangle 3"/>
            <p:cNvSpPr>
              <a:spLocks noChangeArrowheads="1"/>
            </p:cNvSpPr>
            <p:nvPr/>
          </p:nvSpPr>
          <p:spPr bwMode="auto">
            <a:xfrm>
              <a:off x="5437800" y="1141905"/>
              <a:ext cx="2473998"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percibe a R</a:t>
              </a:r>
            </a:p>
          </p:txBody>
        </p:sp>
        <p:grpSp>
          <p:nvGrpSpPr>
            <p:cNvPr id="96" name="Group 4"/>
            <p:cNvGrpSpPr>
              <a:grpSpLocks/>
            </p:cNvGrpSpPr>
            <p:nvPr/>
          </p:nvGrpSpPr>
          <p:grpSpPr bwMode="auto">
            <a:xfrm>
              <a:off x="5461855" y="1577893"/>
              <a:ext cx="2112425" cy="523662"/>
              <a:chOff x="288" y="3381"/>
              <a:chExt cx="1632" cy="546"/>
            </a:xfrm>
          </p:grpSpPr>
          <p:sp>
            <p:nvSpPr>
              <p:cNvPr id="101" name="Text Box 5"/>
              <p:cNvSpPr txBox="1">
                <a:spLocks noChangeArrowheads="1"/>
              </p:cNvSpPr>
              <p:nvPr/>
            </p:nvSpPr>
            <p:spPr bwMode="auto">
              <a:xfrm>
                <a:off x="288" y="3600"/>
                <a:ext cx="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02" name="Text Box 6"/>
              <p:cNvSpPr txBox="1">
                <a:spLocks noChangeArrowheads="1"/>
              </p:cNvSpPr>
              <p:nvPr/>
            </p:nvSpPr>
            <p:spPr bwMode="auto">
              <a:xfrm>
                <a:off x="1632" y="3381"/>
                <a:ext cx="288"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103" name="Group 7"/>
              <p:cNvGrpSpPr>
                <a:grpSpLocks/>
              </p:cNvGrpSpPr>
              <p:nvPr/>
            </p:nvGrpSpPr>
            <p:grpSpPr bwMode="auto">
              <a:xfrm rot="49363">
                <a:off x="768" y="3600"/>
                <a:ext cx="653" cy="304"/>
                <a:chOff x="3873" y="12820"/>
                <a:chExt cx="905" cy="905"/>
              </a:xfrm>
            </p:grpSpPr>
            <p:sp>
              <p:nvSpPr>
                <p:cNvPr id="104"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05"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97" name="Group 10"/>
            <p:cNvGrpSpPr>
              <a:grpSpLocks/>
            </p:cNvGrpSpPr>
            <p:nvPr/>
          </p:nvGrpSpPr>
          <p:grpSpPr bwMode="auto">
            <a:xfrm rot="49363">
              <a:off x="6078901" y="704354"/>
              <a:ext cx="909641" cy="356760"/>
              <a:chOff x="3873" y="12823"/>
              <a:chExt cx="905" cy="905"/>
            </a:xfrm>
          </p:grpSpPr>
          <p:sp>
            <p:nvSpPr>
              <p:cNvPr id="99" name="Freeform 11"/>
              <p:cNvSpPr>
                <a:spLocks/>
              </p:cNvSpPr>
              <p:nvPr/>
            </p:nvSpPr>
            <p:spPr bwMode="auto">
              <a:xfrm>
                <a:off x="3873" y="12823"/>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00" name="AutoShape 1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98" name="Rectangle 13"/>
            <p:cNvSpPr>
              <a:spLocks noChangeArrowheads="1"/>
            </p:cNvSpPr>
            <p:nvPr/>
          </p:nvSpPr>
          <p:spPr bwMode="auto">
            <a:xfrm>
              <a:off x="5215714" y="180957"/>
              <a:ext cx="2765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 percibe</a:t>
              </a:r>
            </a:p>
          </p:txBody>
        </p:sp>
      </p:grpSp>
      <p:sp>
        <p:nvSpPr>
          <p:cNvPr id="106" name="Rectángulo 105"/>
          <p:cNvSpPr/>
          <p:nvPr/>
        </p:nvSpPr>
        <p:spPr>
          <a:xfrm>
            <a:off x="97610" y="179756"/>
            <a:ext cx="2913430" cy="178510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realidad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 la realidad</a:t>
            </a:r>
          </a:p>
        </p:txBody>
      </p:sp>
    </p:spTree>
    <p:extLst>
      <p:ext uri="{BB962C8B-B14F-4D97-AF65-F5344CB8AC3E}">
        <p14:creationId xmlns:p14="http://schemas.microsoft.com/office/powerpoint/2010/main" val="291959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0" y="0"/>
            <a:ext cx="9144000" cy="6858000"/>
          </a:xfrm>
        </p:spPr>
        <p:txBody>
          <a:bodyPr/>
          <a:lstStyle/>
          <a:p>
            <a:pPr eaLnBrk="1" hangingPunct="1"/>
            <a:br>
              <a:rPr lang="es-MX" altLang="es-MX" sz="2800" b="1">
                <a:solidFill>
                  <a:schemeClr val="tx1"/>
                </a:solidFill>
                <a:latin typeface="Arial Unicode MS" panose="020B0604020202020204" pitchFamily="34" charset="-128"/>
                <a:cs typeface="Times New Roman" panose="02020603050405020304" pitchFamily="18" charset="0"/>
              </a:rPr>
            </a:br>
            <a:br>
              <a:rPr lang="es-MX" altLang="es-MX" sz="2400" b="1">
                <a:solidFill>
                  <a:schemeClr val="tx1"/>
                </a:solidFill>
                <a:latin typeface="Arial Unicode MS" panose="020B0604020202020204" pitchFamily="34" charset="-128"/>
                <a:cs typeface="Times New Roman" panose="02020603050405020304" pitchFamily="18" charset="0"/>
              </a:rPr>
            </a:br>
            <a:br>
              <a:rPr lang="es-MX" altLang="es-MX" sz="2800" b="1">
                <a:latin typeface="Arial Unicode MS" panose="020B0604020202020204" pitchFamily="34" charset="-128"/>
                <a:cs typeface="Times New Roman" panose="02020603050405020304" pitchFamily="18" charset="0"/>
              </a:rPr>
            </a:br>
            <a:br>
              <a:rPr lang="es-ES" altLang="es-MX" sz="2800" b="1">
                <a:latin typeface="Arial Unicode MS" panose="020B0604020202020204" pitchFamily="34" charset="-128"/>
                <a:cs typeface="Times New Roman" panose="02020603050405020304" pitchFamily="18" charset="0"/>
              </a:rPr>
            </a:br>
            <a:r>
              <a:rPr lang="es-ES" altLang="es-MX" sz="2400" b="1">
                <a:latin typeface="Arial Unicode MS" panose="020B0604020202020204" pitchFamily="34" charset="-128"/>
                <a:cs typeface="Times New Roman" panose="02020603050405020304" pitchFamily="18" charset="0"/>
              </a:rPr>
              <a:t> </a:t>
            </a:r>
            <a:br>
              <a:rPr lang="es-ES" altLang="es-MX" sz="2400" b="1">
                <a:latin typeface="Arial Unicode MS" panose="020B0604020202020204" pitchFamily="34" charset="-128"/>
                <a:cs typeface="Times New Roman" panose="02020603050405020304" pitchFamily="18" charset="0"/>
              </a:rPr>
            </a:br>
            <a:br>
              <a:rPr lang="es-ES" altLang="es-MX" sz="2800" b="1">
                <a:solidFill>
                  <a:schemeClr val="tx1"/>
                </a:solidFill>
                <a:latin typeface="Arial Unicode MS" panose="020B0604020202020204" pitchFamily="34" charset="-128"/>
                <a:cs typeface="Times New Roman" panose="02020603050405020304" pitchFamily="18" charset="0"/>
              </a:rPr>
            </a:br>
            <a:r>
              <a:rPr lang="es-MX" altLang="es-MX" sz="2400" b="1">
                <a:solidFill>
                  <a:schemeClr val="tx1"/>
                </a:solidFill>
                <a:latin typeface="Arial Unicode MS" panose="020B0604020202020204" pitchFamily="34" charset="-128"/>
                <a:cs typeface="Times New Roman" panose="02020603050405020304" pitchFamily="18" charset="0"/>
              </a:rPr>
              <a:t> </a:t>
            </a:r>
            <a:br>
              <a:rPr lang="es-ES" altLang="es-MX" sz="2400" b="1">
                <a:solidFill>
                  <a:schemeClr val="tx1"/>
                </a:solidFill>
                <a:latin typeface="Arial Unicode MS" panose="020B0604020202020204" pitchFamily="34" charset="-128"/>
                <a:cs typeface="Times New Roman" panose="02020603050405020304" pitchFamily="18" charset="0"/>
              </a:rPr>
            </a:br>
            <a:br>
              <a:rPr lang="es-MX" altLang="es-MX" sz="2800" b="1">
                <a:solidFill>
                  <a:schemeClr val="tx1"/>
                </a:solidFill>
                <a:latin typeface="Arial Unicode MS" panose="020B0604020202020204" pitchFamily="34" charset="-128"/>
                <a:cs typeface="Times New Roman" panose="02020603050405020304" pitchFamily="18" charset="0"/>
              </a:rPr>
            </a:br>
            <a:r>
              <a:rPr lang="es-ES" altLang="es-MX" sz="2800" b="1">
                <a:solidFill>
                  <a:schemeClr val="tx1"/>
                </a:solidFill>
                <a:latin typeface="Arial Unicode MS" panose="020B0604020202020204" pitchFamily="34" charset="-128"/>
                <a:cs typeface="Times New Roman" panose="02020603050405020304" pitchFamily="18" charset="0"/>
              </a:rPr>
              <a:t> </a:t>
            </a:r>
            <a:br>
              <a:rPr lang="es-MX" altLang="es-MX" sz="2800" b="1">
                <a:solidFill>
                  <a:schemeClr val="tx1"/>
                </a:solidFill>
                <a:latin typeface="Arial Unicode MS" panose="020B0604020202020204" pitchFamily="34" charset="-128"/>
                <a:cs typeface="Times New Roman" panose="02020603050405020304" pitchFamily="18" charset="0"/>
              </a:rPr>
            </a:br>
            <a:r>
              <a:rPr lang="es-ES" altLang="es-MX" sz="2800" b="1">
                <a:solidFill>
                  <a:schemeClr val="tx1"/>
                </a:solidFill>
                <a:latin typeface="Arial Unicode MS" panose="020B0604020202020204" pitchFamily="34" charset="-128"/>
                <a:cs typeface="Times New Roman" panose="02020603050405020304" pitchFamily="18" charset="0"/>
              </a:rPr>
              <a:t> </a:t>
            </a:r>
            <a:br>
              <a:rPr lang="es-ES" altLang="es-MX" sz="2800" b="1">
                <a:solidFill>
                  <a:schemeClr val="tx1"/>
                </a:solidFill>
                <a:latin typeface="Arial Unicode MS" panose="020B0604020202020204" pitchFamily="34" charset="-128"/>
                <a:cs typeface="Times New Roman" panose="02020603050405020304" pitchFamily="18" charset="0"/>
              </a:rPr>
            </a:br>
            <a:r>
              <a:rPr lang="es-ES" altLang="es-MX" sz="2400" b="1">
                <a:solidFill>
                  <a:schemeClr val="tx1"/>
                </a:solidFill>
                <a:latin typeface="Arial Unicode MS" panose="020B0604020202020204" pitchFamily="34" charset="-128"/>
                <a:cs typeface="Times New Roman" panose="02020603050405020304" pitchFamily="18" charset="0"/>
              </a:rPr>
              <a:t> </a:t>
            </a:r>
            <a:br>
              <a:rPr lang="es-ES" altLang="es-MX" sz="2400" b="1">
                <a:solidFill>
                  <a:schemeClr val="tx1"/>
                </a:solidFill>
                <a:latin typeface="Arial Unicode MS" panose="020B0604020202020204" pitchFamily="34" charset="-128"/>
                <a:cs typeface="Times New Roman" panose="02020603050405020304" pitchFamily="18" charset="0"/>
              </a:rPr>
            </a:br>
            <a:br>
              <a:rPr lang="es-MX" altLang="es-MX" sz="2800" b="1">
                <a:solidFill>
                  <a:srgbClr val="FFECD9"/>
                </a:solidFill>
                <a:latin typeface="Arial Unicode MS" panose="020B0604020202020204" pitchFamily="34" charset="-128"/>
                <a:cs typeface="Times New Roman" panose="02020603050405020304" pitchFamily="18" charset="0"/>
              </a:rPr>
            </a:br>
            <a:br>
              <a:rPr lang="es-ES" altLang="es-MX" sz="2800" b="1">
                <a:solidFill>
                  <a:srgbClr val="FFECD9"/>
                </a:solidFill>
                <a:latin typeface="Arial Unicode MS" panose="020B0604020202020204" pitchFamily="34" charset="-128"/>
                <a:cs typeface="Times New Roman" panose="02020603050405020304" pitchFamily="18" charset="0"/>
              </a:rPr>
            </a:br>
            <a:r>
              <a:rPr lang="es-ES" altLang="es-MX" sz="2400" b="1">
                <a:solidFill>
                  <a:srgbClr val="FFECD9"/>
                </a:solidFill>
                <a:latin typeface="Arial Unicode MS" panose="020B0604020202020204" pitchFamily="34" charset="-128"/>
                <a:cs typeface="Times New Roman" panose="02020603050405020304" pitchFamily="18" charset="0"/>
              </a:rPr>
              <a:t> </a:t>
            </a:r>
            <a:br>
              <a:rPr lang="es-ES" altLang="es-MX" sz="2400" b="1">
                <a:solidFill>
                  <a:srgbClr val="FFECD9"/>
                </a:solidFill>
                <a:latin typeface="Arial Unicode MS" panose="020B0604020202020204" pitchFamily="34" charset="-128"/>
                <a:cs typeface="Times New Roman" panose="02020603050405020304" pitchFamily="18" charset="0"/>
              </a:rPr>
            </a:br>
            <a:endParaRPr lang="es-ES" altLang="es-MX" sz="3200" b="1">
              <a:latin typeface="Arial Unicode MS" panose="020B0604020202020204" pitchFamily="34" charset="-128"/>
              <a:cs typeface="Times New Roman" panose="02020603050405020304" pitchFamily="18" charset="0"/>
            </a:endParaRPr>
          </a:p>
        </p:txBody>
      </p:sp>
      <p:sp>
        <p:nvSpPr>
          <p:cNvPr id="30723" name="Rectangle 3"/>
          <p:cNvSpPr>
            <a:spLocks noChangeArrowheads="1"/>
          </p:cNvSpPr>
          <p:nvPr/>
        </p:nvSpPr>
        <p:spPr bwMode="auto">
          <a:xfrm>
            <a:off x="228600" y="879231"/>
            <a:ext cx="86868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rPr>
              <a:t>Se busca fundamentar  </a:t>
            </a:r>
            <a:endParaRPr kumimoji="0" lang="es-ES"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rPr>
              <a:t>desde el nivel funcional </a:t>
            </a:r>
            <a:endParaRPr kumimoji="0" lang="es-MX"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rPr>
              <a:t>(herramientas, técnicas, métodos, etc.) </a:t>
            </a:r>
            <a:endParaRPr kumimoji="0" lang="es-MX"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rPr>
              <a:t>hasta el nivel conceptual o fundamental </a:t>
            </a:r>
            <a:endParaRPr kumimoji="0" lang="es-MX"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rPr>
              <a:t>(principios, conceptos, paradigmas, leyes, teorías, propiedades, teoremas, ecuaciones,..., etc.)</a:t>
            </a:r>
            <a:r>
              <a:rPr kumimoji="0" lang="es-MX"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rPr>
              <a:t>.</a:t>
            </a:r>
            <a:endParaRPr kumimoji="0" lang="es-ES" altLang="es-MX" sz="3200" b="1" i="0" u="none" strike="noStrike" kern="1200" cap="none" spc="0" normalizeH="0" baseline="0" noProof="0">
              <a:ln>
                <a:noFill/>
              </a:ln>
              <a:solidFill>
                <a:srgbClr val="FFECD9"/>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80558155"/>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upo 72"/>
          <p:cNvGrpSpPr/>
          <p:nvPr/>
        </p:nvGrpSpPr>
        <p:grpSpPr>
          <a:xfrm>
            <a:off x="7378845" y="3224397"/>
            <a:ext cx="616092" cy="313245"/>
            <a:chOff x="5610651" y="2639652"/>
            <a:chExt cx="616092" cy="313245"/>
          </a:xfrm>
        </p:grpSpPr>
        <p:sp>
          <p:nvSpPr>
            <p:cNvPr id="74"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5" name="AutoShape 9"/>
            <p:cNvSpPr>
              <a:spLocks noChangeArrowheads="1"/>
            </p:cNvSpPr>
            <p:nvPr/>
          </p:nvSpPr>
          <p:spPr bwMode="auto">
            <a:xfrm rot="49363">
              <a:off x="6003370" y="2747636"/>
              <a:ext cx="123218" cy="62649"/>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2" name="Grupo 31"/>
          <p:cNvGrpSpPr/>
          <p:nvPr/>
        </p:nvGrpSpPr>
        <p:grpSpPr>
          <a:xfrm>
            <a:off x="2680171" y="208457"/>
            <a:ext cx="3614879" cy="1715635"/>
            <a:chOff x="2914899" y="162092"/>
            <a:chExt cx="3614879" cy="1715635"/>
          </a:xfrm>
        </p:grpSpPr>
        <p:grpSp>
          <p:nvGrpSpPr>
            <p:cNvPr id="38" name="Grupo 37"/>
            <p:cNvGrpSpPr/>
            <p:nvPr/>
          </p:nvGrpSpPr>
          <p:grpSpPr>
            <a:xfrm>
              <a:off x="2914899" y="162092"/>
              <a:ext cx="3259478" cy="875961"/>
              <a:chOff x="5216694" y="142693"/>
              <a:chExt cx="3259478" cy="875961"/>
            </a:xfrm>
          </p:grpSpPr>
          <p:grpSp>
            <p:nvGrpSpPr>
              <p:cNvPr id="37" name="Grupo 36"/>
              <p:cNvGrpSpPr/>
              <p:nvPr/>
            </p:nvGrpSpPr>
            <p:grpSpPr>
              <a:xfrm>
                <a:off x="5216694" y="142693"/>
                <a:ext cx="3259478" cy="661479"/>
                <a:chOff x="5216694" y="142693"/>
                <a:chExt cx="3259478" cy="661479"/>
              </a:xfrm>
            </p:grpSpPr>
            <p:sp>
              <p:nvSpPr>
                <p:cNvPr id="6"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 name="Text Box 28"/>
                <p:cNvSpPr txBox="1">
                  <a:spLocks noChangeArrowheads="1"/>
                </p:cNvSpPr>
                <p:nvPr/>
              </p:nvSpPr>
              <p:spPr bwMode="auto">
                <a:xfrm>
                  <a:off x="5406527" y="326258"/>
                  <a:ext cx="3069645"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 la realidad</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5"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3121058" y="1661313"/>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5100315" y="1661313"/>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3289433" y="1058446"/>
              <a:ext cx="321286" cy="47598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12" name="Group 64"/>
            <p:cNvGrpSpPr>
              <a:grpSpLocks/>
            </p:cNvGrpSpPr>
            <p:nvPr/>
          </p:nvGrpSpPr>
          <p:grpSpPr bwMode="auto">
            <a:xfrm>
              <a:off x="4605501" y="857490"/>
              <a:ext cx="1924277" cy="823790"/>
              <a:chOff x="2880" y="2160"/>
              <a:chExt cx="2240"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3" name="Text Box 36"/>
              <p:cNvSpPr txBox="1">
                <a:spLocks noChangeArrowheads="1"/>
              </p:cNvSpPr>
              <p:nvPr/>
            </p:nvSpPr>
            <p:spPr bwMode="auto">
              <a:xfrm>
                <a:off x="3594" y="2564"/>
                <a:ext cx="152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realidad</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3955833" y="1239760"/>
              <a:ext cx="560961" cy="195803"/>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3794689" y="1493206"/>
              <a:ext cx="907160" cy="206753"/>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grpSp>
        <p:nvGrpSpPr>
          <p:cNvPr id="65" name="Grupo 64"/>
          <p:cNvGrpSpPr/>
          <p:nvPr/>
        </p:nvGrpSpPr>
        <p:grpSpPr>
          <a:xfrm>
            <a:off x="6304048" y="66506"/>
            <a:ext cx="2765686" cy="1920598"/>
            <a:chOff x="5215714" y="180957"/>
            <a:chExt cx="2765686" cy="1920598"/>
          </a:xfrm>
        </p:grpSpPr>
        <p:sp>
          <p:nvSpPr>
            <p:cNvPr id="36" name="Rectangle 3"/>
            <p:cNvSpPr>
              <a:spLocks noChangeArrowheads="1"/>
            </p:cNvSpPr>
            <p:nvPr/>
          </p:nvSpPr>
          <p:spPr bwMode="auto">
            <a:xfrm>
              <a:off x="5437800" y="1141905"/>
              <a:ext cx="2473998"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percibe a R</a:t>
              </a:r>
            </a:p>
          </p:txBody>
        </p:sp>
        <p:grpSp>
          <p:nvGrpSpPr>
            <p:cNvPr id="40" name="Group 4"/>
            <p:cNvGrpSpPr>
              <a:grpSpLocks/>
            </p:cNvGrpSpPr>
            <p:nvPr/>
          </p:nvGrpSpPr>
          <p:grpSpPr bwMode="auto">
            <a:xfrm>
              <a:off x="5461855" y="1577893"/>
              <a:ext cx="2112425" cy="523662"/>
              <a:chOff x="288" y="3381"/>
              <a:chExt cx="1632" cy="546"/>
            </a:xfrm>
          </p:grpSpPr>
          <p:sp>
            <p:nvSpPr>
              <p:cNvPr id="41" name="Text Box 5"/>
              <p:cNvSpPr txBox="1">
                <a:spLocks noChangeArrowheads="1"/>
              </p:cNvSpPr>
              <p:nvPr/>
            </p:nvSpPr>
            <p:spPr bwMode="auto">
              <a:xfrm>
                <a:off x="288" y="3600"/>
                <a:ext cx="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2" name="Text Box 6"/>
              <p:cNvSpPr txBox="1">
                <a:spLocks noChangeArrowheads="1"/>
              </p:cNvSpPr>
              <p:nvPr/>
            </p:nvSpPr>
            <p:spPr bwMode="auto">
              <a:xfrm>
                <a:off x="1632" y="3381"/>
                <a:ext cx="288"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43" name="Group 7"/>
              <p:cNvGrpSpPr>
                <a:grpSpLocks/>
              </p:cNvGrpSpPr>
              <p:nvPr/>
            </p:nvGrpSpPr>
            <p:grpSpPr bwMode="auto">
              <a:xfrm rot="49363">
                <a:off x="768" y="3600"/>
                <a:ext cx="653" cy="304"/>
                <a:chOff x="3873" y="12820"/>
                <a:chExt cx="905" cy="905"/>
              </a:xfrm>
            </p:grpSpPr>
            <p:sp>
              <p:nvSpPr>
                <p:cNvPr id="44"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5"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46" name="Group 10"/>
            <p:cNvGrpSpPr>
              <a:grpSpLocks/>
            </p:cNvGrpSpPr>
            <p:nvPr/>
          </p:nvGrpSpPr>
          <p:grpSpPr bwMode="auto">
            <a:xfrm rot="49363">
              <a:off x="6078901" y="704354"/>
              <a:ext cx="909641" cy="356760"/>
              <a:chOff x="3873" y="12823"/>
              <a:chExt cx="905" cy="905"/>
            </a:xfrm>
          </p:grpSpPr>
          <p:sp>
            <p:nvSpPr>
              <p:cNvPr id="47" name="Freeform 11"/>
              <p:cNvSpPr>
                <a:spLocks/>
              </p:cNvSpPr>
              <p:nvPr/>
            </p:nvSpPr>
            <p:spPr bwMode="auto">
              <a:xfrm>
                <a:off x="3873" y="12823"/>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8" name="AutoShape 1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49" name="Rectangle 13"/>
            <p:cNvSpPr>
              <a:spLocks noChangeArrowheads="1"/>
            </p:cNvSpPr>
            <p:nvPr/>
          </p:nvSpPr>
          <p:spPr bwMode="auto">
            <a:xfrm>
              <a:off x="5215714" y="180957"/>
              <a:ext cx="2765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 percibe</a:t>
              </a:r>
            </a:p>
          </p:txBody>
        </p:sp>
      </p:grpSp>
      <p:grpSp>
        <p:nvGrpSpPr>
          <p:cNvPr id="31" name="Grupo 30"/>
          <p:cNvGrpSpPr/>
          <p:nvPr/>
        </p:nvGrpSpPr>
        <p:grpSpPr>
          <a:xfrm>
            <a:off x="275779" y="2480879"/>
            <a:ext cx="8109918" cy="462654"/>
            <a:chOff x="46004" y="2494859"/>
            <a:chExt cx="8109918" cy="462654"/>
          </a:xfrm>
        </p:grpSpPr>
        <p:sp>
          <p:nvSpPr>
            <p:cNvPr id="51" name="Rectangle 3"/>
            <p:cNvSpPr>
              <a:spLocks noChangeArrowheads="1"/>
            </p:cNvSpPr>
            <p:nvPr/>
          </p:nvSpPr>
          <p:spPr bwMode="auto">
            <a:xfrm>
              <a:off x="46004" y="2494997"/>
              <a:ext cx="4979000"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la imagen de la realidad R</a:t>
              </a:r>
            </a:p>
          </p:txBody>
        </p:sp>
        <p:sp>
          <p:nvSpPr>
            <p:cNvPr id="57" name="Text Box 5"/>
            <p:cNvSpPr txBox="1">
              <a:spLocks noChangeArrowheads="1"/>
            </p:cNvSpPr>
            <p:nvPr/>
          </p:nvSpPr>
          <p:spPr bwMode="auto">
            <a:xfrm>
              <a:off x="5180858" y="2610265"/>
              <a:ext cx="271722" cy="347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8" name="Text Box 6"/>
            <p:cNvSpPr txBox="1">
              <a:spLocks noChangeArrowheads="1"/>
            </p:cNvSpPr>
            <p:nvPr/>
          </p:nvSpPr>
          <p:spPr bwMode="auto">
            <a:xfrm>
              <a:off x="6448894" y="2494859"/>
              <a:ext cx="271722" cy="462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8" name="Grupo 7"/>
            <p:cNvGrpSpPr/>
            <p:nvPr/>
          </p:nvGrpSpPr>
          <p:grpSpPr>
            <a:xfrm>
              <a:off x="5707623" y="2579577"/>
              <a:ext cx="616092" cy="313245"/>
              <a:chOff x="5610651" y="2639652"/>
              <a:chExt cx="616092" cy="313245"/>
            </a:xfrm>
          </p:grpSpPr>
          <p:sp>
            <p:nvSpPr>
              <p:cNvPr id="60"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1" name="AutoShape 9"/>
              <p:cNvSpPr>
                <a:spLocks noChangeArrowheads="1"/>
              </p:cNvSpPr>
              <p:nvPr/>
            </p:nvSpPr>
            <p:spPr bwMode="auto">
              <a:xfrm rot="49363">
                <a:off x="6003370" y="2747636"/>
                <a:ext cx="123218" cy="62649"/>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3" name="CuadroTexto 2"/>
            <p:cNvSpPr txBox="1"/>
            <p:nvPr/>
          </p:nvSpPr>
          <p:spPr>
            <a:xfrm>
              <a:off x="6821255" y="2495847"/>
              <a:ext cx="133466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sym typeface="Wingdings" panose="05000000000000000000" pitchFamily="2" charset="2"/>
                </a:rPr>
                <a:t> A[R]</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grpSp>
      <p:sp>
        <p:nvSpPr>
          <p:cNvPr id="62" name="Rectángulo 61"/>
          <p:cNvSpPr/>
          <p:nvPr/>
        </p:nvSpPr>
        <p:spPr>
          <a:xfrm>
            <a:off x="314817" y="3087896"/>
            <a:ext cx="6990980"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Aun mas cuando hablamos del operador de percepción</a:t>
            </a:r>
          </a:p>
        </p:txBody>
      </p:sp>
      <p:sp>
        <p:nvSpPr>
          <p:cNvPr id="67" name="Rectángulo 66"/>
          <p:cNvSpPr/>
          <p:nvPr/>
        </p:nvSpPr>
        <p:spPr>
          <a:xfrm>
            <a:off x="97610" y="179756"/>
            <a:ext cx="2913430" cy="178510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realidad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 la realidad</a:t>
            </a:r>
          </a:p>
        </p:txBody>
      </p:sp>
      <p:sp>
        <p:nvSpPr>
          <p:cNvPr id="56" name="Rectángulo 55"/>
          <p:cNvSpPr/>
          <p:nvPr/>
        </p:nvSpPr>
        <p:spPr>
          <a:xfrm>
            <a:off x="314816" y="3632309"/>
            <a:ext cx="8754917"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nos referimos en particular a la percepción con un solo sentido,</a:t>
            </a:r>
          </a:p>
        </p:txBody>
      </p:sp>
      <p:grpSp>
        <p:nvGrpSpPr>
          <p:cNvPr id="70" name="Grupo 69"/>
          <p:cNvGrpSpPr/>
          <p:nvPr/>
        </p:nvGrpSpPr>
        <p:grpSpPr>
          <a:xfrm>
            <a:off x="7378845" y="3208112"/>
            <a:ext cx="616092" cy="313245"/>
            <a:chOff x="5610651" y="2639652"/>
            <a:chExt cx="616092" cy="313245"/>
          </a:xfrm>
          <a:solidFill>
            <a:schemeClr val="accent1">
              <a:alpha val="10000"/>
            </a:schemeClr>
          </a:solidFill>
          <a:effectLst>
            <a:reflection blurRad="6350" stA="52000" endA="300" endPos="35000" dir="5400000" sy="-100000" algn="bl" rotWithShape="0"/>
          </a:effectLst>
        </p:grpSpPr>
        <p:sp>
          <p:nvSpPr>
            <p:cNvPr id="71"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4">
                <a:lumMod val="75000"/>
                <a:alpha val="33000"/>
              </a:schemeClr>
            </a:solidFill>
            <a:ln w="9525">
              <a:solidFill>
                <a:srgbClr val="000000"/>
              </a:solidFill>
              <a:round/>
              <a:headEnd/>
              <a:tailEnd/>
            </a:ln>
            <a:effectLst>
              <a:innerShdw blurRad="63500" dist="50800" dir="13500000">
                <a:prstClr val="black">
                  <a:alpha val="50000"/>
                </a:prstClr>
              </a:inn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2" name="AutoShape 9"/>
            <p:cNvSpPr>
              <a:spLocks noChangeArrowheads="1"/>
            </p:cNvSpPr>
            <p:nvPr/>
          </p:nvSpPr>
          <p:spPr bwMode="auto">
            <a:xfrm rot="49363">
              <a:off x="6003370" y="2747636"/>
              <a:ext cx="123218" cy="62649"/>
            </a:xfrm>
            <a:prstGeom prst="flowChartConnector">
              <a:avLst/>
            </a:prstGeom>
            <a:grp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34" name="Grupo 33"/>
          <p:cNvGrpSpPr/>
          <p:nvPr/>
        </p:nvGrpSpPr>
        <p:grpSpPr>
          <a:xfrm>
            <a:off x="208298" y="4206236"/>
            <a:ext cx="8826741" cy="2126597"/>
            <a:chOff x="208298" y="4206236"/>
            <a:chExt cx="8826741" cy="2126597"/>
          </a:xfrm>
        </p:grpSpPr>
        <p:sp>
          <p:nvSpPr>
            <p:cNvPr id="2" name="Rectángulo 1"/>
            <p:cNvSpPr/>
            <p:nvPr/>
          </p:nvSpPr>
          <p:spPr>
            <a:xfrm>
              <a:off x="208298" y="4206236"/>
              <a:ext cx="8826741" cy="193899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pero en el modelo general tenemos que contemplar que cuando A percibe no percibe con un solo sentido ni en forma secuencial, la percepción es realmente un proceso en el que se involucran una cantidad enorme de mecanismos, en forma concurrente y asíncrona, o sea que es algo muy impresionante </a:t>
              </a: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pic>
          <p:nvPicPr>
            <p:cNvPr id="33" name="Imagen 32"/>
            <p:cNvPicPr>
              <a:picLocks noChangeAspect="1"/>
            </p:cNvPicPr>
            <p:nvPr/>
          </p:nvPicPr>
          <p:blipFill>
            <a:blip r:embed="rId2"/>
            <a:stretch>
              <a:fillRect/>
            </a:stretch>
          </p:blipFill>
          <p:spPr>
            <a:xfrm>
              <a:off x="4954330" y="5747566"/>
              <a:ext cx="621846" cy="585267"/>
            </a:xfrm>
            <a:prstGeom prst="rect">
              <a:avLst/>
            </a:prstGeom>
          </p:spPr>
        </p:pic>
      </p:grpSp>
    </p:spTree>
    <p:extLst>
      <p:ext uri="{BB962C8B-B14F-4D97-AF65-F5344CB8AC3E}">
        <p14:creationId xmlns:p14="http://schemas.microsoft.com/office/powerpoint/2010/main" val="227983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Grupo 65"/>
          <p:cNvGrpSpPr/>
          <p:nvPr/>
        </p:nvGrpSpPr>
        <p:grpSpPr>
          <a:xfrm>
            <a:off x="363740" y="2325174"/>
            <a:ext cx="8465369" cy="831777"/>
            <a:chOff x="319730" y="2738333"/>
            <a:chExt cx="7785548" cy="831777"/>
          </a:xfrm>
        </p:grpSpPr>
        <p:sp>
          <p:nvSpPr>
            <p:cNvPr id="51" name="Rectangle 3"/>
            <p:cNvSpPr>
              <a:spLocks noChangeArrowheads="1"/>
            </p:cNvSpPr>
            <p:nvPr/>
          </p:nvSpPr>
          <p:spPr bwMode="auto">
            <a:xfrm>
              <a:off x="319730" y="2738471"/>
              <a:ext cx="4654630" cy="831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construye la imagen de la realidad R</a:t>
              </a:r>
            </a:p>
          </p:txBody>
        </p:sp>
        <p:grpSp>
          <p:nvGrpSpPr>
            <p:cNvPr id="32" name="Grupo 31"/>
            <p:cNvGrpSpPr/>
            <p:nvPr/>
          </p:nvGrpSpPr>
          <p:grpSpPr>
            <a:xfrm>
              <a:off x="5130214" y="2738333"/>
              <a:ext cx="2975064" cy="462654"/>
              <a:chOff x="748830" y="3033589"/>
              <a:chExt cx="2975064" cy="462654"/>
            </a:xfrm>
          </p:grpSpPr>
          <p:grpSp>
            <p:nvGrpSpPr>
              <p:cNvPr id="52" name="Group 4"/>
              <p:cNvGrpSpPr>
                <a:grpSpLocks/>
              </p:cNvGrpSpPr>
              <p:nvPr/>
            </p:nvGrpSpPr>
            <p:grpSpPr bwMode="auto">
              <a:xfrm>
                <a:off x="748830" y="3033589"/>
                <a:ext cx="1539758" cy="462654"/>
                <a:chOff x="288" y="3478"/>
                <a:chExt cx="1632" cy="449"/>
              </a:xfrm>
            </p:grpSpPr>
            <p:sp>
              <p:nvSpPr>
                <p:cNvPr id="57" name="Text Box 5"/>
                <p:cNvSpPr txBox="1">
                  <a:spLocks noChangeArrowheads="1"/>
                </p:cNvSpPr>
                <p:nvPr/>
              </p:nvSpPr>
              <p:spPr bwMode="auto">
                <a:xfrm>
                  <a:off x="288" y="3590"/>
                  <a:ext cx="288" cy="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8" name="Text Box 6"/>
                <p:cNvSpPr txBox="1">
                  <a:spLocks noChangeArrowheads="1"/>
                </p:cNvSpPr>
                <p:nvPr/>
              </p:nvSpPr>
              <p:spPr bwMode="auto">
                <a:xfrm>
                  <a:off x="1632" y="3478"/>
                  <a:ext cx="288" cy="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p>
              </p:txBody>
            </p:sp>
            <p:grpSp>
              <p:nvGrpSpPr>
                <p:cNvPr id="59" name="Group 7"/>
                <p:cNvGrpSpPr>
                  <a:grpSpLocks/>
                </p:cNvGrpSpPr>
                <p:nvPr/>
              </p:nvGrpSpPr>
              <p:grpSpPr bwMode="auto">
                <a:xfrm rot="49363">
                  <a:off x="768" y="3600"/>
                  <a:ext cx="653" cy="304"/>
                  <a:chOff x="3873" y="12820"/>
                  <a:chExt cx="905" cy="905"/>
                </a:xfrm>
              </p:grpSpPr>
              <p:sp>
                <p:nvSpPr>
                  <p:cNvPr id="60"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61"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sp>
            <p:nvSpPr>
              <p:cNvPr id="3" name="CuadroTexto 2"/>
              <p:cNvSpPr txBox="1"/>
              <p:nvPr/>
            </p:nvSpPr>
            <p:spPr>
              <a:xfrm>
                <a:off x="2389227" y="3034577"/>
                <a:ext cx="1334667"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sym typeface="Wingdings" panose="05000000000000000000" pitchFamily="2" charset="2"/>
                  </a:rPr>
                  <a:t> A[R]</a:t>
                </a: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sp>
        <p:nvSpPr>
          <p:cNvPr id="69" name="Rectangle 3"/>
          <p:cNvSpPr>
            <a:spLocks noChangeArrowheads="1"/>
          </p:cNvSpPr>
          <p:nvPr/>
        </p:nvSpPr>
        <p:spPr bwMode="auto">
          <a:xfrm>
            <a:off x="264808" y="2977431"/>
            <a:ext cx="8879192" cy="831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Pero la imagen A[R] también es parte de A, esto lo vamos a indicar con el operador</a:t>
            </a:r>
          </a:p>
        </p:txBody>
      </p:sp>
      <p:sp>
        <p:nvSpPr>
          <p:cNvPr id="39" name="Rectángulo 38"/>
          <p:cNvSpPr/>
          <p:nvPr/>
        </p:nvSpPr>
        <p:spPr>
          <a:xfrm>
            <a:off x="272430" y="4834850"/>
            <a:ext cx="8398990" cy="83099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Cuando hablamos de realidad , percepción e imagen de la realidad estamos hablando de </a:t>
            </a: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un mecanismo de percepción muy general</a:t>
            </a:r>
            <a:endPar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92" name="Text Box 5"/>
          <p:cNvSpPr txBox="1">
            <a:spLocks noChangeArrowheads="1"/>
          </p:cNvSpPr>
          <p:nvPr/>
        </p:nvSpPr>
        <p:spPr bwMode="auto">
          <a:xfrm>
            <a:off x="2102115" y="5586387"/>
            <a:ext cx="521698" cy="831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3" name="Text Box 6"/>
          <p:cNvSpPr txBox="1">
            <a:spLocks noChangeArrowheads="1"/>
          </p:cNvSpPr>
          <p:nvPr/>
        </p:nvSpPr>
        <p:spPr bwMode="auto">
          <a:xfrm>
            <a:off x="3585855" y="5887148"/>
            <a:ext cx="688985"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9" name="Text Box 5"/>
          <p:cNvSpPr txBox="1">
            <a:spLocks noChangeArrowheads="1"/>
          </p:cNvSpPr>
          <p:nvPr/>
        </p:nvSpPr>
        <p:spPr bwMode="auto">
          <a:xfrm>
            <a:off x="5012705" y="5917081"/>
            <a:ext cx="332086" cy="462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00" name="CuadroTexto 99"/>
          <p:cNvSpPr txBox="1"/>
          <p:nvPr/>
        </p:nvSpPr>
        <p:spPr>
          <a:xfrm>
            <a:off x="5660483" y="5917081"/>
            <a:ext cx="1047133"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 A</a:t>
            </a:r>
            <a:endParaRPr kumimoji="0" lang="es-MX" sz="2400" b="1" i="0" u="none" strike="noStrike" kern="1200" cap="none" spc="0" normalizeH="0" baseline="0" noProof="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53" name="Imagen 52"/>
          <p:cNvPicPr>
            <a:picLocks noChangeAspect="1"/>
          </p:cNvPicPr>
          <p:nvPr/>
        </p:nvPicPr>
        <p:blipFill>
          <a:blip r:embed="rId2"/>
          <a:stretch>
            <a:fillRect/>
          </a:stretch>
        </p:blipFill>
        <p:spPr>
          <a:xfrm>
            <a:off x="4362290" y="5992634"/>
            <a:ext cx="609653" cy="562618"/>
          </a:xfrm>
          <a:prstGeom prst="rect">
            <a:avLst/>
          </a:prstGeom>
        </p:spPr>
      </p:pic>
      <p:grpSp>
        <p:nvGrpSpPr>
          <p:cNvPr id="55" name="Grupo 54"/>
          <p:cNvGrpSpPr/>
          <p:nvPr/>
        </p:nvGrpSpPr>
        <p:grpSpPr>
          <a:xfrm>
            <a:off x="872453" y="4035382"/>
            <a:ext cx="2520319" cy="645482"/>
            <a:chOff x="872453" y="4038183"/>
            <a:chExt cx="2520319" cy="728653"/>
          </a:xfrm>
        </p:grpSpPr>
        <p:sp>
          <p:nvSpPr>
            <p:cNvPr id="73" name="Text Box 5"/>
            <p:cNvSpPr txBox="1">
              <a:spLocks noChangeArrowheads="1"/>
            </p:cNvSpPr>
            <p:nvPr/>
          </p:nvSpPr>
          <p:spPr bwMode="auto">
            <a:xfrm>
              <a:off x="2128143" y="4038183"/>
              <a:ext cx="290591" cy="533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2" name="CuadroTexto 71"/>
            <p:cNvSpPr txBox="1"/>
            <p:nvPr/>
          </p:nvSpPr>
          <p:spPr>
            <a:xfrm>
              <a:off x="2611472" y="4038183"/>
              <a:ext cx="781300"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 A</a:t>
              </a:r>
              <a:endParaRPr kumimoji="0" lang="es-MX" sz="2400" b="1" i="0"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9" name="CuadroTexto 78"/>
            <p:cNvSpPr txBox="1"/>
            <p:nvPr/>
          </p:nvSpPr>
          <p:spPr>
            <a:xfrm>
              <a:off x="872453" y="4055396"/>
              <a:ext cx="93414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sym typeface="Wingdings" panose="05000000000000000000" pitchFamily="2" charset="2"/>
                </a:rPr>
                <a:t>A[R]</a:t>
              </a:r>
              <a:endParaRPr kumimoji="0" lang="es-MX" sz="2400" b="0" i="0" u="none" strike="noStrike" kern="1200" cap="none" spc="0" normalizeH="0" baseline="0" noProof="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4" name="Imagen 73"/>
            <p:cNvPicPr>
              <a:picLocks noChangeAspect="1"/>
            </p:cNvPicPr>
            <p:nvPr/>
          </p:nvPicPr>
          <p:blipFill>
            <a:blip r:embed="rId2"/>
            <a:stretch>
              <a:fillRect/>
            </a:stretch>
          </p:blipFill>
          <p:spPr>
            <a:xfrm>
              <a:off x="1645984" y="4064655"/>
              <a:ext cx="570879" cy="702181"/>
            </a:xfrm>
            <a:prstGeom prst="rect">
              <a:avLst/>
            </a:prstGeom>
          </p:spPr>
        </p:pic>
      </p:grpSp>
      <p:pic>
        <p:nvPicPr>
          <p:cNvPr id="75" name="Imagen 74"/>
          <p:cNvPicPr>
            <a:picLocks noChangeAspect="1"/>
          </p:cNvPicPr>
          <p:nvPr/>
        </p:nvPicPr>
        <p:blipFill>
          <a:blip r:embed="rId2"/>
          <a:stretch>
            <a:fillRect/>
          </a:stretch>
        </p:blipFill>
        <p:spPr>
          <a:xfrm>
            <a:off x="2284619" y="3345634"/>
            <a:ext cx="609653" cy="749873"/>
          </a:xfrm>
          <a:prstGeom prst="rect">
            <a:avLst/>
          </a:prstGeom>
        </p:spPr>
      </p:pic>
      <p:grpSp>
        <p:nvGrpSpPr>
          <p:cNvPr id="68" name="Grupo 67"/>
          <p:cNvGrpSpPr/>
          <p:nvPr/>
        </p:nvGrpSpPr>
        <p:grpSpPr>
          <a:xfrm>
            <a:off x="2943618" y="6015862"/>
            <a:ext cx="616092" cy="313245"/>
            <a:chOff x="5610651" y="2639652"/>
            <a:chExt cx="616092" cy="313245"/>
          </a:xfrm>
          <a:solidFill>
            <a:schemeClr val="accent1">
              <a:alpha val="10000"/>
            </a:schemeClr>
          </a:solidFill>
          <a:effectLst>
            <a:reflection blurRad="6350" stA="52000" endA="300" endPos="35000" dir="5400000" sy="-100000" algn="bl" rotWithShape="0"/>
          </a:effectLst>
        </p:grpSpPr>
        <p:sp>
          <p:nvSpPr>
            <p:cNvPr id="70" name="Freeform 8"/>
            <p:cNvSpPr>
              <a:spLocks/>
            </p:cNvSpPr>
            <p:nvPr/>
          </p:nvSpPr>
          <p:spPr bwMode="auto">
            <a:xfrm rot="49363">
              <a:off x="5610651" y="2639652"/>
              <a:ext cx="616092" cy="31324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4">
                <a:lumMod val="75000"/>
                <a:alpha val="33000"/>
              </a:schemeClr>
            </a:solidFill>
            <a:ln w="9525">
              <a:solidFill>
                <a:srgbClr val="000000"/>
              </a:solidFill>
              <a:round/>
              <a:headEnd/>
              <a:tailEnd/>
            </a:ln>
            <a:effectLst>
              <a:innerShdw blurRad="63500" dist="50800" dir="13500000">
                <a:prstClr val="black">
                  <a:alpha val="50000"/>
                </a:prstClr>
              </a:inn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71" name="AutoShape 9"/>
            <p:cNvSpPr>
              <a:spLocks noChangeArrowheads="1"/>
            </p:cNvSpPr>
            <p:nvPr/>
          </p:nvSpPr>
          <p:spPr bwMode="auto">
            <a:xfrm rot="49363">
              <a:off x="6003370" y="2747636"/>
              <a:ext cx="123218" cy="62649"/>
            </a:xfrm>
            <a:prstGeom prst="flowChartConnector">
              <a:avLst/>
            </a:prstGeom>
            <a:grp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76" name="Grupo 75"/>
          <p:cNvGrpSpPr/>
          <p:nvPr/>
        </p:nvGrpSpPr>
        <p:grpSpPr>
          <a:xfrm>
            <a:off x="2680171" y="208457"/>
            <a:ext cx="3614879" cy="1715635"/>
            <a:chOff x="2914899" y="162092"/>
            <a:chExt cx="3614879" cy="1715635"/>
          </a:xfrm>
        </p:grpSpPr>
        <p:grpSp>
          <p:nvGrpSpPr>
            <p:cNvPr id="77" name="Grupo 76"/>
            <p:cNvGrpSpPr/>
            <p:nvPr/>
          </p:nvGrpSpPr>
          <p:grpSpPr>
            <a:xfrm>
              <a:off x="2914899" y="162092"/>
              <a:ext cx="3259478" cy="875961"/>
              <a:chOff x="5216694" y="142693"/>
              <a:chExt cx="3259478" cy="875961"/>
            </a:xfrm>
          </p:grpSpPr>
          <p:grpSp>
            <p:nvGrpSpPr>
              <p:cNvPr id="105" name="Grupo 104"/>
              <p:cNvGrpSpPr/>
              <p:nvPr/>
            </p:nvGrpSpPr>
            <p:grpSpPr>
              <a:xfrm>
                <a:off x="5216694" y="142693"/>
                <a:ext cx="3259478" cy="661479"/>
                <a:chOff x="5216694" y="142693"/>
                <a:chExt cx="3259478" cy="661479"/>
              </a:xfrm>
            </p:grpSpPr>
            <p:sp>
              <p:nvSpPr>
                <p:cNvPr id="108" name="Freeform 29"/>
                <p:cNvSpPr>
                  <a:spLocks/>
                </p:cNvSpPr>
                <p:nvPr/>
              </p:nvSpPr>
              <p:spPr bwMode="auto">
                <a:xfrm>
                  <a:off x="5216694" y="142693"/>
                  <a:ext cx="1870734" cy="66147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rgbClr val="FFDD71"/>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9" name="Text Box 28"/>
                <p:cNvSpPr txBox="1">
                  <a:spLocks noChangeArrowheads="1"/>
                </p:cNvSpPr>
                <p:nvPr/>
              </p:nvSpPr>
              <p:spPr bwMode="auto">
                <a:xfrm>
                  <a:off x="5406527" y="326258"/>
                  <a:ext cx="3069645" cy="357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Arial Unicode MS" panose="020B0604020202020204" pitchFamily="34" charset="-128"/>
                    </a:rPr>
                    <a:t>Imagen de la realidad</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106" name="Line 26"/>
              <p:cNvSpPr>
                <a:spLocks noChangeShapeType="1"/>
              </p:cNvSpPr>
              <p:nvPr/>
            </p:nvSpPr>
            <p:spPr bwMode="auto">
              <a:xfrm flipV="1">
                <a:off x="5793924" y="822851"/>
                <a:ext cx="0" cy="19580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7" name="Text Box 25"/>
              <p:cNvSpPr txBox="1">
                <a:spLocks noChangeArrowheads="1"/>
              </p:cNvSpPr>
              <p:nvPr/>
            </p:nvSpPr>
            <p:spPr bwMode="auto">
              <a:xfrm>
                <a:off x="6453617" y="668269"/>
                <a:ext cx="720581" cy="217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A[R]</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sp>
          <p:nvSpPr>
            <p:cNvPr id="78" name="Text Box 31"/>
            <p:cNvSpPr txBox="1">
              <a:spLocks noChangeArrowheads="1"/>
            </p:cNvSpPr>
            <p:nvPr/>
          </p:nvSpPr>
          <p:spPr bwMode="auto">
            <a:xfrm>
              <a:off x="3121058" y="1661313"/>
              <a:ext cx="329877" cy="18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80" name="Text Box 30"/>
            <p:cNvSpPr txBox="1">
              <a:spLocks noChangeArrowheads="1"/>
            </p:cNvSpPr>
            <p:nvPr/>
          </p:nvSpPr>
          <p:spPr bwMode="auto">
            <a:xfrm>
              <a:off x="5100315" y="1661313"/>
              <a:ext cx="329877" cy="21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nvGrpSpPr>
            <p:cNvPr id="81" name="Group 38"/>
            <p:cNvGrpSpPr>
              <a:grpSpLocks/>
            </p:cNvGrpSpPr>
            <p:nvPr/>
          </p:nvGrpSpPr>
          <p:grpSpPr bwMode="auto">
            <a:xfrm>
              <a:off x="3289433" y="1058446"/>
              <a:ext cx="321286" cy="475982"/>
              <a:chOff x="2968" y="5758"/>
              <a:chExt cx="670" cy="1632"/>
            </a:xfrm>
          </p:grpSpPr>
          <p:sp>
            <p:nvSpPr>
              <p:cNvPr id="96"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97"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98"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1"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2"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3"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04"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pSp>
        <p:grpSp>
          <p:nvGrpSpPr>
            <p:cNvPr id="82" name="Group 64"/>
            <p:cNvGrpSpPr>
              <a:grpSpLocks/>
            </p:cNvGrpSpPr>
            <p:nvPr/>
          </p:nvGrpSpPr>
          <p:grpSpPr bwMode="auto">
            <a:xfrm>
              <a:off x="4605501" y="857490"/>
              <a:ext cx="1924277" cy="823790"/>
              <a:chOff x="2880" y="2160"/>
              <a:chExt cx="2240" cy="1279"/>
            </a:xfrm>
          </p:grpSpPr>
          <p:sp>
            <p:nvSpPr>
              <p:cNvPr id="94"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95" name="Text Box 36"/>
              <p:cNvSpPr txBox="1">
                <a:spLocks noChangeArrowheads="1"/>
              </p:cNvSpPr>
              <p:nvPr/>
            </p:nvSpPr>
            <p:spPr bwMode="auto">
              <a:xfrm>
                <a:off x="3594" y="2564"/>
                <a:ext cx="152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Courier"/>
                    <a:ea typeface="Arial Unicode MS" panose="020B0604020202020204" pitchFamily="34" charset="-128"/>
                    <a:cs typeface="Times New Roman" panose="02020603050405020304" pitchFamily="18" charset="0"/>
                  </a:rPr>
                  <a:t>realidad</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nvGrpSpPr>
            <p:cNvPr id="83" name="Group 32"/>
            <p:cNvGrpSpPr>
              <a:grpSpLocks/>
            </p:cNvGrpSpPr>
            <p:nvPr/>
          </p:nvGrpSpPr>
          <p:grpSpPr bwMode="auto">
            <a:xfrm rot="49363">
              <a:off x="3955833" y="1239760"/>
              <a:ext cx="560961" cy="195803"/>
              <a:chOff x="3873" y="12820"/>
              <a:chExt cx="905" cy="905"/>
            </a:xfrm>
          </p:grpSpPr>
          <p:sp>
            <p:nvSpPr>
              <p:cNvPr id="9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9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nvGrpSpPr>
            <p:cNvPr id="84" name="Group 66"/>
            <p:cNvGrpSpPr>
              <a:grpSpLocks/>
            </p:cNvGrpSpPr>
            <p:nvPr/>
          </p:nvGrpSpPr>
          <p:grpSpPr bwMode="auto">
            <a:xfrm>
              <a:off x="3794689" y="1493206"/>
              <a:ext cx="907160" cy="206753"/>
              <a:chOff x="4176" y="1200"/>
              <a:chExt cx="1056" cy="321"/>
            </a:xfrm>
          </p:grpSpPr>
          <p:grpSp>
            <p:nvGrpSpPr>
              <p:cNvPr id="85" name="Group 67"/>
              <p:cNvGrpSpPr>
                <a:grpSpLocks/>
              </p:cNvGrpSpPr>
              <p:nvPr/>
            </p:nvGrpSpPr>
            <p:grpSpPr bwMode="auto">
              <a:xfrm>
                <a:off x="4512" y="1248"/>
                <a:ext cx="288" cy="192"/>
                <a:chOff x="3873" y="12820"/>
                <a:chExt cx="905" cy="905"/>
              </a:xfrm>
            </p:grpSpPr>
            <p:sp>
              <p:nvSpPr>
                <p:cNvPr id="8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8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44546A"/>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8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8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1600" b="0"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Times New Roman" panose="02020603050405020304" pitchFamily="18" charset="0"/>
                </a:endParaRPr>
              </a:p>
            </p:txBody>
          </p:sp>
        </p:grpSp>
      </p:grpSp>
      <p:grpSp>
        <p:nvGrpSpPr>
          <p:cNvPr id="110" name="Grupo 109"/>
          <p:cNvGrpSpPr/>
          <p:nvPr/>
        </p:nvGrpSpPr>
        <p:grpSpPr>
          <a:xfrm>
            <a:off x="6304048" y="66506"/>
            <a:ext cx="2765686" cy="1920598"/>
            <a:chOff x="5215714" y="180957"/>
            <a:chExt cx="2765686" cy="1920598"/>
          </a:xfrm>
        </p:grpSpPr>
        <p:sp>
          <p:nvSpPr>
            <p:cNvPr id="111" name="Rectangle 3"/>
            <p:cNvSpPr>
              <a:spLocks noChangeArrowheads="1"/>
            </p:cNvSpPr>
            <p:nvPr/>
          </p:nvSpPr>
          <p:spPr bwMode="auto">
            <a:xfrm>
              <a:off x="5437800" y="1141905"/>
              <a:ext cx="2473998" cy="5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percibe a R</a:t>
              </a:r>
            </a:p>
          </p:txBody>
        </p:sp>
        <p:grpSp>
          <p:nvGrpSpPr>
            <p:cNvPr id="112" name="Group 4"/>
            <p:cNvGrpSpPr>
              <a:grpSpLocks/>
            </p:cNvGrpSpPr>
            <p:nvPr/>
          </p:nvGrpSpPr>
          <p:grpSpPr bwMode="auto">
            <a:xfrm>
              <a:off x="5461855" y="1577893"/>
              <a:ext cx="2112425" cy="523662"/>
              <a:chOff x="288" y="3381"/>
              <a:chExt cx="1632" cy="546"/>
            </a:xfrm>
          </p:grpSpPr>
          <p:sp>
            <p:nvSpPr>
              <p:cNvPr id="117" name="Text Box 5"/>
              <p:cNvSpPr txBox="1">
                <a:spLocks noChangeArrowheads="1"/>
              </p:cNvSpPr>
              <p:nvPr/>
            </p:nvSpPr>
            <p:spPr bwMode="auto">
              <a:xfrm>
                <a:off x="288" y="3600"/>
                <a:ext cx="28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A</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8" name="Text Box 6"/>
              <p:cNvSpPr txBox="1">
                <a:spLocks noChangeArrowheads="1"/>
              </p:cNvSpPr>
              <p:nvPr/>
            </p:nvSpPr>
            <p:spPr bwMode="auto">
              <a:xfrm>
                <a:off x="1632" y="3381"/>
                <a:ext cx="288"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R</a:t>
                </a:r>
                <a:endParaRPr kumimoji="0" lang="es-ES" altLang="es-MX" sz="28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nvGrpSpPr>
              <p:cNvPr id="119" name="Group 7"/>
              <p:cNvGrpSpPr>
                <a:grpSpLocks/>
              </p:cNvGrpSpPr>
              <p:nvPr/>
            </p:nvGrpSpPr>
            <p:grpSpPr bwMode="auto">
              <a:xfrm rot="49363">
                <a:off x="768" y="3600"/>
                <a:ext cx="653" cy="304"/>
                <a:chOff x="3873" y="12820"/>
                <a:chExt cx="905" cy="905"/>
              </a:xfrm>
            </p:grpSpPr>
            <p:sp>
              <p:nvSpPr>
                <p:cNvPr id="120" name="Freeform 8"/>
                <p:cNvSpPr>
                  <a:spLocks/>
                </p:cNvSpPr>
                <p:nvPr/>
              </p:nvSpPr>
              <p:spPr bwMode="auto">
                <a:xfrm>
                  <a:off x="3873" y="12820"/>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21" name="AutoShape 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grpSp>
        <p:grpSp>
          <p:nvGrpSpPr>
            <p:cNvPr id="113" name="Group 10"/>
            <p:cNvGrpSpPr>
              <a:grpSpLocks/>
            </p:cNvGrpSpPr>
            <p:nvPr/>
          </p:nvGrpSpPr>
          <p:grpSpPr bwMode="auto">
            <a:xfrm rot="49363">
              <a:off x="6078901" y="704354"/>
              <a:ext cx="909641" cy="356760"/>
              <a:chOff x="3873" y="12823"/>
              <a:chExt cx="905" cy="905"/>
            </a:xfrm>
          </p:grpSpPr>
          <p:sp>
            <p:nvSpPr>
              <p:cNvPr id="115" name="Freeform 11"/>
              <p:cNvSpPr>
                <a:spLocks/>
              </p:cNvSpPr>
              <p:nvPr/>
            </p:nvSpPr>
            <p:spPr bwMode="auto">
              <a:xfrm>
                <a:off x="3873" y="12823"/>
                <a:ext cx="905" cy="905"/>
              </a:xfrm>
              <a:custGeom>
                <a:avLst/>
                <a:gdLst>
                  <a:gd name="T0" fmla="*/ 0 w 422"/>
                  <a:gd name="T1" fmla="*/ 4465 h 422"/>
                  <a:gd name="T2" fmla="*/ 7654 w 422"/>
                  <a:gd name="T3" fmla="*/ 630 h 422"/>
                  <a:gd name="T4" fmla="*/ 7654 w 422"/>
                  <a:gd name="T5" fmla="*/ 8297 h 422"/>
                  <a:gd name="T6" fmla="*/ 0 w 422"/>
                  <a:gd name="T7" fmla="*/ 446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16" name="AutoShape 12"/>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pSp>
        <p:sp>
          <p:nvSpPr>
            <p:cNvPr id="114" name="Rectangle 13"/>
            <p:cNvSpPr>
              <a:spLocks noChangeArrowheads="1"/>
            </p:cNvSpPr>
            <p:nvPr/>
          </p:nvSpPr>
          <p:spPr bwMode="auto">
            <a:xfrm>
              <a:off x="5215714" y="180957"/>
              <a:ext cx="27656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 percibe</a:t>
              </a:r>
            </a:p>
          </p:txBody>
        </p:sp>
      </p:grpSp>
      <p:sp>
        <p:nvSpPr>
          <p:cNvPr id="122" name="Rectángulo 121"/>
          <p:cNvSpPr/>
          <p:nvPr/>
        </p:nvSpPr>
        <p:spPr>
          <a:xfrm>
            <a:off x="97610" y="179756"/>
            <a:ext cx="2913430" cy="178510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A que nos referimos con </a:t>
            </a: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realidad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Percepción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Imagen de la realidad</a:t>
            </a:r>
          </a:p>
        </p:txBody>
      </p:sp>
    </p:spTree>
    <p:extLst>
      <p:ext uri="{BB962C8B-B14F-4D97-AF65-F5344CB8AC3E}">
        <p14:creationId xmlns:p14="http://schemas.microsoft.com/office/powerpoint/2010/main" val="3883685"/>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4146" name="Group 85"/>
          <p:cNvGrpSpPr>
            <a:grpSpLocks/>
          </p:cNvGrpSpPr>
          <p:nvPr/>
        </p:nvGrpSpPr>
        <p:grpSpPr bwMode="auto">
          <a:xfrm>
            <a:off x="236538" y="838200"/>
            <a:ext cx="8763000" cy="2555875"/>
            <a:chOff x="240" y="528"/>
            <a:chExt cx="5520" cy="1610"/>
          </a:xfrm>
        </p:grpSpPr>
        <p:grpSp>
          <p:nvGrpSpPr>
            <p:cNvPr id="134176" name="Group 82"/>
            <p:cNvGrpSpPr>
              <a:grpSpLocks/>
            </p:cNvGrpSpPr>
            <p:nvPr/>
          </p:nvGrpSpPr>
          <p:grpSpPr bwMode="auto">
            <a:xfrm>
              <a:off x="1680" y="528"/>
              <a:ext cx="2688" cy="336"/>
              <a:chOff x="1680" y="528"/>
              <a:chExt cx="2688" cy="336"/>
            </a:xfrm>
          </p:grpSpPr>
          <p:sp>
            <p:nvSpPr>
              <p:cNvPr id="134190" name="Line 6"/>
              <p:cNvSpPr>
                <a:spLocks noChangeShapeType="1"/>
              </p:cNvSpPr>
              <p:nvPr/>
            </p:nvSpPr>
            <p:spPr bwMode="auto">
              <a:xfrm flipH="1">
                <a:off x="1680" y="529"/>
                <a:ext cx="26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4191" name="Line 7"/>
              <p:cNvSpPr>
                <a:spLocks noChangeShapeType="1"/>
              </p:cNvSpPr>
              <p:nvPr/>
            </p:nvSpPr>
            <p:spPr bwMode="auto">
              <a:xfrm flipH="1">
                <a:off x="1680" y="864"/>
                <a:ext cx="26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4192" name="Line 8"/>
              <p:cNvSpPr>
                <a:spLocks noChangeShapeType="1"/>
              </p:cNvSpPr>
              <p:nvPr/>
            </p:nvSpPr>
            <p:spPr bwMode="auto">
              <a:xfrm>
                <a:off x="1680" y="529"/>
                <a:ext cx="0" cy="33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4193" name="Text Box 9"/>
              <p:cNvSpPr txBox="1">
                <a:spLocks noChangeArrowheads="1"/>
              </p:cNvSpPr>
              <p:nvPr/>
            </p:nvSpPr>
            <p:spPr bwMode="auto">
              <a:xfrm>
                <a:off x="1813" y="528"/>
                <a:ext cx="2419" cy="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Imagen de la Realidad  </a:t>
                </a: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r>
                  <a:rPr kumimoji="0" lang="es-E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s-E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a:t>
                </a:r>
                <a:r>
                  <a:rPr kumimoji="0" lang="es-E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4177" name="Line 15"/>
            <p:cNvSpPr>
              <a:spLocks noChangeShapeType="1"/>
            </p:cNvSpPr>
            <p:nvPr/>
          </p:nvSpPr>
          <p:spPr bwMode="auto">
            <a:xfrm>
              <a:off x="2928" y="816"/>
              <a:ext cx="0" cy="192"/>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nvGrpSpPr>
            <p:cNvPr id="134178" name="Group 83"/>
            <p:cNvGrpSpPr>
              <a:grpSpLocks/>
            </p:cNvGrpSpPr>
            <p:nvPr/>
          </p:nvGrpSpPr>
          <p:grpSpPr bwMode="auto">
            <a:xfrm>
              <a:off x="240" y="1008"/>
              <a:ext cx="5520" cy="1130"/>
              <a:chOff x="240" y="1392"/>
              <a:chExt cx="5520" cy="1130"/>
            </a:xfrm>
          </p:grpSpPr>
          <p:sp>
            <p:nvSpPr>
              <p:cNvPr id="134179" name="Oval 3"/>
              <p:cNvSpPr>
                <a:spLocks noChangeArrowheads="1"/>
              </p:cNvSpPr>
              <p:nvPr/>
            </p:nvSpPr>
            <p:spPr bwMode="auto">
              <a:xfrm>
                <a:off x="2112" y="1392"/>
                <a:ext cx="1761" cy="1130"/>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4180" name="Text Box 4"/>
              <p:cNvSpPr txBox="1">
                <a:spLocks noChangeArrowheads="1"/>
              </p:cNvSpPr>
              <p:nvPr/>
            </p:nvSpPr>
            <p:spPr bwMode="auto">
              <a:xfrm>
                <a:off x="2448" y="1824"/>
                <a:ext cx="821"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Sistema</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endParaRPr kumimoji="0" lang="en-US" altLang="es-MX" sz="2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34181" name="Group 10"/>
              <p:cNvGrpSpPr>
                <a:grpSpLocks/>
              </p:cNvGrpSpPr>
              <p:nvPr/>
            </p:nvGrpSpPr>
            <p:grpSpPr bwMode="auto">
              <a:xfrm>
                <a:off x="1296" y="1584"/>
                <a:ext cx="3288" cy="423"/>
                <a:chOff x="3038" y="11678"/>
                <a:chExt cx="5040" cy="540"/>
              </a:xfrm>
            </p:grpSpPr>
            <p:sp>
              <p:nvSpPr>
                <p:cNvPr id="134186" name="Line 11"/>
                <p:cNvSpPr>
                  <a:spLocks noChangeShapeType="1"/>
                </p:cNvSpPr>
                <p:nvPr/>
              </p:nvSpPr>
              <p:spPr bwMode="auto">
                <a:xfrm>
                  <a:off x="3038" y="1167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4187" name="Line 12"/>
                <p:cNvSpPr>
                  <a:spLocks noChangeShapeType="1"/>
                </p:cNvSpPr>
                <p:nvPr/>
              </p:nvSpPr>
              <p:spPr bwMode="auto">
                <a:xfrm>
                  <a:off x="3038" y="1185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4188" name="Line 13"/>
                <p:cNvSpPr>
                  <a:spLocks noChangeShapeType="1"/>
                </p:cNvSpPr>
                <p:nvPr/>
              </p:nvSpPr>
              <p:spPr bwMode="auto">
                <a:xfrm>
                  <a:off x="3038" y="1203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4189" name="Line 14"/>
                <p:cNvSpPr>
                  <a:spLocks noChangeShapeType="1"/>
                </p:cNvSpPr>
                <p:nvPr/>
              </p:nvSpPr>
              <p:spPr bwMode="auto">
                <a:xfrm>
                  <a:off x="3038" y="1221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4182" name="Text Box 16"/>
              <p:cNvSpPr txBox="1">
                <a:spLocks noChangeArrowheads="1"/>
              </p:cNvSpPr>
              <p:nvPr/>
            </p:nvSpPr>
            <p:spPr bwMode="auto">
              <a:xfrm>
                <a:off x="4820" y="1715"/>
                <a:ext cx="940"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 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4183" name="Text Box 17"/>
              <p:cNvSpPr txBox="1">
                <a:spLocks noChangeArrowheads="1"/>
              </p:cNvSpPr>
              <p:nvPr/>
            </p:nvSpPr>
            <p:spPr bwMode="auto">
              <a:xfrm>
                <a:off x="240" y="1715"/>
                <a:ext cx="971"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  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4184" name="Text Box 18"/>
              <p:cNvSpPr txBox="1">
                <a:spLocks noChangeArrowheads="1"/>
              </p:cNvSpPr>
              <p:nvPr/>
            </p:nvSpPr>
            <p:spPr bwMode="auto">
              <a:xfrm>
                <a:off x="1180" y="1712"/>
                <a:ext cx="105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4185" name="Text Box 19"/>
              <p:cNvSpPr txBox="1">
                <a:spLocks noChangeArrowheads="1"/>
              </p:cNvSpPr>
              <p:nvPr/>
            </p:nvSpPr>
            <p:spPr bwMode="auto">
              <a:xfrm>
                <a:off x="3293" y="1715"/>
                <a:ext cx="1057" cy="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
        <p:nvSpPr>
          <p:cNvPr id="134147" name="Rectangle 20"/>
          <p:cNvSpPr>
            <a:spLocks noChangeArrowheads="1"/>
          </p:cNvSpPr>
          <p:nvPr/>
        </p:nvSpPr>
        <p:spPr bwMode="auto">
          <a:xfrm>
            <a:off x="685800" y="157163"/>
            <a:ext cx="72390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Evolución de la imagen de la realidad</a:t>
            </a:r>
          </a:p>
        </p:txBody>
      </p:sp>
      <p:sp>
        <p:nvSpPr>
          <p:cNvPr id="134148" name="Rectangle 32"/>
          <p:cNvSpPr>
            <a:spLocks noChangeArrowheads="1"/>
          </p:cNvSpPr>
          <p:nvPr/>
        </p:nvSpPr>
        <p:spPr bwMode="auto">
          <a:xfrm>
            <a:off x="228600" y="4267200"/>
            <a:ext cx="6934200"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600" b="1" i="0" u="none" strike="noStrike" kern="1200" cap="none" spc="0" normalizeH="0" baseline="0" noProof="0" dirty="0">
                <a:ln>
                  <a:noFill/>
                </a:ln>
                <a:solidFill>
                  <a:srgbClr val="0000CC"/>
                </a:solidFill>
                <a:effectLst/>
                <a:uLnTx/>
                <a:uFillTx/>
                <a:latin typeface="Times New Roman" panose="02020603050405020304" pitchFamily="18" charset="0"/>
                <a:ea typeface="+mn-ea"/>
                <a:cs typeface="Times New Roman" panose="02020603050405020304" pitchFamily="18" charset="0"/>
              </a:rPr>
              <a:t>A </a:t>
            </a:r>
            <a:r>
              <a:rPr kumimoji="0" lang="en-US" altLang="es-MX" sz="2600" b="1" i="0" u="none" strike="noStrike" kern="1200" cap="none" spc="0" normalizeH="0" baseline="0" noProof="0" dirty="0" err="1">
                <a:ln>
                  <a:noFill/>
                </a:ln>
                <a:solidFill>
                  <a:srgbClr val="0000CC"/>
                </a:solidFill>
                <a:effectLst/>
                <a:uLnTx/>
                <a:uFillTx/>
                <a:latin typeface="Times New Roman" panose="02020603050405020304" pitchFamily="18" charset="0"/>
                <a:ea typeface="+mn-ea"/>
                <a:cs typeface="Times New Roman" panose="02020603050405020304" pitchFamily="18" charset="0"/>
              </a:rPr>
              <a:t>construye</a:t>
            </a:r>
            <a:r>
              <a:rPr kumimoji="0" lang="en-US" altLang="es-MX" sz="2600" b="1" i="0" u="none" strike="noStrike" kern="1200" cap="none" spc="0" normalizeH="0" baseline="0" noProof="0" dirty="0">
                <a:ln>
                  <a:noFill/>
                </a:ln>
                <a:solidFill>
                  <a:srgbClr val="0000CC"/>
                </a:solidFill>
                <a:effectLst/>
                <a:uLnTx/>
                <a:uFillTx/>
                <a:latin typeface="Times New Roman" panose="02020603050405020304" pitchFamily="18" charset="0"/>
                <a:ea typeface="+mn-ea"/>
                <a:cs typeface="Times New Roman" panose="02020603050405020304" pitchFamily="18" charset="0"/>
              </a:rPr>
              <a:t> </a:t>
            </a:r>
            <a:r>
              <a:rPr kumimoji="0" lang="en-US" altLang="es-MX" sz="2600" b="1" i="0" u="none" strike="noStrike" kern="1200" cap="none" spc="0" normalizeH="0" baseline="0" noProof="0" dirty="0" err="1">
                <a:ln>
                  <a:noFill/>
                </a:ln>
                <a:solidFill>
                  <a:srgbClr val="0000CC"/>
                </a:solidFill>
                <a:effectLst/>
                <a:uLnTx/>
                <a:uFillTx/>
                <a:latin typeface="Times New Roman" panose="02020603050405020304" pitchFamily="18" charset="0"/>
                <a:ea typeface="+mn-ea"/>
                <a:cs typeface="Times New Roman" panose="02020603050405020304" pitchFamily="18" charset="0"/>
              </a:rPr>
              <a:t>su</a:t>
            </a:r>
            <a:r>
              <a:rPr kumimoji="0" lang="en-US" altLang="es-MX" sz="2600" b="1" i="0" u="none" strike="noStrike" kern="1200" cap="none" spc="0" normalizeH="0" baseline="0" noProof="0" dirty="0">
                <a:ln>
                  <a:noFill/>
                </a:ln>
                <a:solidFill>
                  <a:srgbClr val="0000CC"/>
                </a:solidFill>
                <a:effectLst/>
                <a:uLnTx/>
                <a:uFillTx/>
                <a:latin typeface="Times New Roman" panose="02020603050405020304" pitchFamily="18" charset="0"/>
                <a:ea typeface="+mn-ea"/>
                <a:cs typeface="Times New Roman" panose="02020603050405020304" pitchFamily="18" charset="0"/>
              </a:rPr>
              <a:t> imagen de la </a:t>
            </a:r>
            <a:r>
              <a:rPr kumimoji="0" lang="en-US" altLang="es-MX" sz="2600" b="1" i="0" u="none" strike="noStrike" kern="1200" cap="none" spc="0" normalizeH="0" baseline="0" noProof="0" dirty="0" err="1">
                <a:ln>
                  <a:noFill/>
                </a:ln>
                <a:solidFill>
                  <a:srgbClr val="0000CC"/>
                </a:solidFill>
                <a:effectLst/>
                <a:uLnTx/>
                <a:uFillTx/>
                <a:latin typeface="Times New Roman" panose="02020603050405020304" pitchFamily="18" charset="0"/>
                <a:ea typeface="+mn-ea"/>
                <a:cs typeface="Times New Roman" panose="02020603050405020304" pitchFamily="18" charset="0"/>
              </a:rPr>
              <a:t>realidad</a:t>
            </a:r>
            <a:r>
              <a:rPr kumimoji="0" lang="en-US" altLang="es-MX" sz="2600" b="1" i="0" u="none" strike="noStrike" kern="1200" cap="none" spc="0" normalizeH="0" baseline="0" noProof="0" dirty="0">
                <a:ln>
                  <a:noFill/>
                </a:ln>
                <a:solidFill>
                  <a:srgbClr val="0000CC"/>
                </a:solidFill>
                <a:effectLst/>
                <a:uLnTx/>
                <a:uFillTx/>
                <a:latin typeface="Times New Roman" panose="02020603050405020304" pitchFamily="18" charset="0"/>
                <a:ea typeface="+mn-ea"/>
                <a:cs typeface="Times New Roman" panose="02020603050405020304" pitchFamily="18" charset="0"/>
              </a:rPr>
              <a:t> R,    A[R]</a:t>
            </a:r>
          </a:p>
        </p:txBody>
      </p:sp>
      <p:grpSp>
        <p:nvGrpSpPr>
          <p:cNvPr id="134149" name="Group 87"/>
          <p:cNvGrpSpPr>
            <a:grpSpLocks/>
          </p:cNvGrpSpPr>
          <p:nvPr/>
        </p:nvGrpSpPr>
        <p:grpSpPr bwMode="auto">
          <a:xfrm>
            <a:off x="457200" y="4724400"/>
            <a:ext cx="3429000" cy="488950"/>
            <a:chOff x="288" y="3024"/>
            <a:chExt cx="2160" cy="308"/>
          </a:xfrm>
        </p:grpSpPr>
        <p:sp>
          <p:nvSpPr>
            <p:cNvPr id="134169" name="Rectangle 45"/>
            <p:cNvSpPr>
              <a:spLocks noChangeArrowheads="1"/>
            </p:cNvSpPr>
            <p:nvPr/>
          </p:nvSpPr>
          <p:spPr bwMode="auto">
            <a:xfrm>
              <a:off x="1392" y="3024"/>
              <a:ext cx="1056" cy="3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r>
                <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[R]</a:t>
              </a:r>
            </a:p>
          </p:txBody>
        </p:sp>
        <p:grpSp>
          <p:nvGrpSpPr>
            <p:cNvPr id="134170" name="Group 46"/>
            <p:cNvGrpSpPr>
              <a:grpSpLocks/>
            </p:cNvGrpSpPr>
            <p:nvPr/>
          </p:nvGrpSpPr>
          <p:grpSpPr bwMode="auto">
            <a:xfrm>
              <a:off x="288" y="3024"/>
              <a:ext cx="1152" cy="308"/>
              <a:chOff x="4176" y="1200"/>
              <a:chExt cx="1056" cy="308"/>
            </a:xfrm>
          </p:grpSpPr>
          <p:grpSp>
            <p:nvGrpSpPr>
              <p:cNvPr id="134171" name="Group 47"/>
              <p:cNvGrpSpPr>
                <a:grpSpLocks/>
              </p:cNvGrpSpPr>
              <p:nvPr/>
            </p:nvGrpSpPr>
            <p:grpSpPr bwMode="auto">
              <a:xfrm>
                <a:off x="4512" y="1248"/>
                <a:ext cx="288" cy="192"/>
                <a:chOff x="3873" y="12820"/>
                <a:chExt cx="905" cy="905"/>
              </a:xfrm>
            </p:grpSpPr>
            <p:sp>
              <p:nvSpPr>
                <p:cNvPr id="134174" name="Freeform 48"/>
                <p:cNvSpPr>
                  <a:spLocks/>
                </p:cNvSpPr>
                <p:nvPr/>
              </p:nvSpPr>
              <p:spPr bwMode="auto">
                <a:xfrm>
                  <a:off x="3873" y="12820"/>
                  <a:ext cx="905" cy="905"/>
                </a:xfrm>
                <a:custGeom>
                  <a:avLst/>
                  <a:gdLst>
                    <a:gd name="T0" fmla="*/ 0 w 422"/>
                    <a:gd name="T1" fmla="*/ 9575 h 422"/>
                    <a:gd name="T2" fmla="*/ 16414 w 422"/>
                    <a:gd name="T3" fmla="*/ 1351 h 422"/>
                    <a:gd name="T4" fmla="*/ 16414 w 422"/>
                    <a:gd name="T5" fmla="*/ 17793 h 422"/>
                    <a:gd name="T6" fmla="*/ 0 w 422"/>
                    <a:gd name="T7" fmla="*/ 957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4175" name="AutoShape 4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4172" name="Text Box 50"/>
              <p:cNvSpPr txBox="1">
                <a:spLocks noChangeArrowheads="1"/>
              </p:cNvSpPr>
              <p:nvPr/>
            </p:nvSpPr>
            <p:spPr bwMode="auto">
              <a:xfrm>
                <a:off x="4176" y="1200"/>
                <a:ext cx="38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4173" name="Text Box 51"/>
              <p:cNvSpPr txBox="1">
                <a:spLocks noChangeArrowheads="1"/>
              </p:cNvSpPr>
              <p:nvPr/>
            </p:nvSpPr>
            <p:spPr bwMode="auto">
              <a:xfrm>
                <a:off x="4848" y="1200"/>
                <a:ext cx="38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 )</a:t>
                </a:r>
                <a:endPar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sp>
        <p:nvSpPr>
          <p:cNvPr id="134150" name="Rectangle 33"/>
          <p:cNvSpPr>
            <a:spLocks noChangeArrowheads="1"/>
          </p:cNvSpPr>
          <p:nvPr/>
        </p:nvSpPr>
        <p:spPr bwMode="auto">
          <a:xfrm>
            <a:off x="228600" y="5181600"/>
            <a:ext cx="8686800" cy="88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6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La imagen de la </a:t>
            </a:r>
            <a:r>
              <a:rPr kumimoji="0" lang="en-US" altLang="es-MX" sz="26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realidad</a:t>
            </a:r>
            <a:r>
              <a:rPr kumimoji="0" lang="en-US" altLang="es-MX" sz="26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A[R] </a:t>
            </a:r>
            <a:r>
              <a:rPr kumimoji="0" lang="en-US" altLang="es-MX" sz="26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permanentemente</a:t>
            </a:r>
            <a:r>
              <a:rPr kumimoji="0" lang="en-US" altLang="es-MX" sz="26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s-MX" sz="26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esta</a:t>
            </a:r>
            <a:r>
              <a:rPr kumimoji="0" lang="en-US" altLang="es-MX" sz="26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s-MX" sz="2600" b="1" i="0" u="none" strike="noStrike" kern="1200" cap="none" spc="0" normalizeH="0" baseline="0" noProof="0" dirty="0" err="1">
                <a:ln>
                  <a:noFill/>
                </a:ln>
                <a:solidFill>
                  <a:srgbClr val="3333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evolucionando</a:t>
            </a:r>
            <a:endParaRPr kumimoji="0" lang="en-US" altLang="es-MX" sz="2600" b="1" i="0" u="none" strike="noStrike" kern="1200" cap="none" spc="0" normalizeH="0" baseline="0" noProof="0" dirty="0">
              <a:ln>
                <a:noFill/>
              </a:ln>
              <a:solidFill>
                <a:srgbClr val="3333FF"/>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sp>
        <p:nvSpPr>
          <p:cNvPr id="134151" name="Rectangle 53"/>
          <p:cNvSpPr>
            <a:spLocks noChangeArrowheads="1"/>
          </p:cNvSpPr>
          <p:nvPr/>
        </p:nvSpPr>
        <p:spPr bwMode="auto">
          <a:xfrm>
            <a:off x="228600" y="3429000"/>
            <a:ext cx="8875713"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El </a:t>
            </a:r>
            <a:r>
              <a:rPr kumimoji="0" lang="en-US" altLang="es-MX" sz="2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sistema</a:t>
            </a:r>
            <a:r>
              <a:rPr kumimoji="0" lang="en-US" altLang="es-MX" sz="2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 </a:t>
            </a:r>
            <a:r>
              <a:rPr kumimoji="0" lang="en-US" altLang="es-MX" sz="2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permanentemente</a:t>
            </a:r>
            <a:r>
              <a:rPr kumimoji="0" lang="en-US" altLang="es-MX" sz="2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s-MX" sz="2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esta</a:t>
            </a:r>
            <a:r>
              <a:rPr kumimoji="0" lang="en-US" altLang="es-MX" sz="2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s-MX" sz="2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percibiendo</a:t>
            </a:r>
            <a:r>
              <a:rPr kumimoji="0" lang="en-US" altLang="es-MX" sz="2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la </a:t>
            </a:r>
            <a:r>
              <a:rPr kumimoji="0" lang="en-US" altLang="es-MX" sz="2600" b="1" i="0" u="none" strike="noStrike" kern="1200" cap="none" spc="0" normalizeH="0" baseline="0" noProof="0" dirty="0" err="1">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realidad</a:t>
            </a:r>
            <a:r>
              <a:rPr kumimoji="0" lang="en-US" altLang="es-MX" sz="2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R</a:t>
            </a:r>
            <a:endParaRPr kumimoji="0" lang="es-ES" altLang="es-MX" sz="2600" b="1" i="0" u="none" strike="noStrike" kern="1200" cap="none" spc="0" normalizeH="0" baseline="0" noProof="0" dirty="0">
              <a:ln>
                <a:noFill/>
              </a:ln>
              <a:solidFill>
                <a:srgbClr val="000099"/>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grpSp>
        <p:nvGrpSpPr>
          <p:cNvPr id="134152" name="Group 54"/>
          <p:cNvGrpSpPr>
            <a:grpSpLocks/>
          </p:cNvGrpSpPr>
          <p:nvPr/>
        </p:nvGrpSpPr>
        <p:grpSpPr bwMode="auto">
          <a:xfrm>
            <a:off x="381000" y="3810000"/>
            <a:ext cx="1676400" cy="488950"/>
            <a:chOff x="4176" y="1200"/>
            <a:chExt cx="1056" cy="308"/>
          </a:xfrm>
        </p:grpSpPr>
        <p:grpSp>
          <p:nvGrpSpPr>
            <p:cNvPr id="134164" name="Group 55"/>
            <p:cNvGrpSpPr>
              <a:grpSpLocks/>
            </p:cNvGrpSpPr>
            <p:nvPr/>
          </p:nvGrpSpPr>
          <p:grpSpPr bwMode="auto">
            <a:xfrm>
              <a:off x="4512" y="1248"/>
              <a:ext cx="288" cy="192"/>
              <a:chOff x="3873" y="12820"/>
              <a:chExt cx="905" cy="905"/>
            </a:xfrm>
          </p:grpSpPr>
          <p:sp>
            <p:nvSpPr>
              <p:cNvPr id="134167" name="Freeform 56"/>
              <p:cNvSpPr>
                <a:spLocks/>
              </p:cNvSpPr>
              <p:nvPr/>
            </p:nvSpPr>
            <p:spPr bwMode="auto">
              <a:xfrm>
                <a:off x="3873" y="12820"/>
                <a:ext cx="905" cy="905"/>
              </a:xfrm>
              <a:custGeom>
                <a:avLst/>
                <a:gdLst>
                  <a:gd name="T0" fmla="*/ 0 w 422"/>
                  <a:gd name="T1" fmla="*/ 9575 h 422"/>
                  <a:gd name="T2" fmla="*/ 16414 w 422"/>
                  <a:gd name="T3" fmla="*/ 1351 h 422"/>
                  <a:gd name="T4" fmla="*/ 16414 w 422"/>
                  <a:gd name="T5" fmla="*/ 17793 h 422"/>
                  <a:gd name="T6" fmla="*/ 0 w 422"/>
                  <a:gd name="T7" fmla="*/ 957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4168" name="AutoShape 57"/>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4165" name="Text Box 58"/>
            <p:cNvSpPr txBox="1">
              <a:spLocks noChangeArrowheads="1"/>
            </p:cNvSpPr>
            <p:nvPr/>
          </p:nvSpPr>
          <p:spPr bwMode="auto">
            <a:xfrm>
              <a:off x="4176" y="1200"/>
              <a:ext cx="38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srgbClr val="000099"/>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MX" altLang="es-MX" sz="2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4166" name="Text Box 59"/>
            <p:cNvSpPr txBox="1">
              <a:spLocks noChangeArrowheads="1"/>
            </p:cNvSpPr>
            <p:nvPr/>
          </p:nvSpPr>
          <p:spPr bwMode="auto">
            <a:xfrm>
              <a:off x="4848" y="1200"/>
              <a:ext cx="38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a:t>
              </a:r>
              <a:endPar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134153" name="Group 60"/>
          <p:cNvGrpSpPr>
            <a:grpSpLocks/>
          </p:cNvGrpSpPr>
          <p:nvPr/>
        </p:nvGrpSpPr>
        <p:grpSpPr bwMode="auto">
          <a:xfrm>
            <a:off x="381000" y="5943600"/>
            <a:ext cx="4733925" cy="488950"/>
            <a:chOff x="288" y="3744"/>
            <a:chExt cx="2771" cy="308"/>
          </a:xfrm>
        </p:grpSpPr>
        <p:sp>
          <p:nvSpPr>
            <p:cNvPr id="134154" name="Rectangle 61"/>
            <p:cNvSpPr>
              <a:spLocks noChangeArrowheads="1"/>
            </p:cNvSpPr>
            <p:nvPr/>
          </p:nvSpPr>
          <p:spPr bwMode="auto">
            <a:xfrm>
              <a:off x="288" y="3744"/>
              <a:ext cx="515" cy="3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r>
                <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[R]</a:t>
              </a:r>
              <a:endParaRPr kumimoji="0" lang="es-E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sp>
          <p:nvSpPr>
            <p:cNvPr id="134156" name="Rectangle 63"/>
            <p:cNvSpPr>
              <a:spLocks noChangeArrowheads="1"/>
            </p:cNvSpPr>
            <p:nvPr/>
          </p:nvSpPr>
          <p:spPr bwMode="auto">
            <a:xfrm>
              <a:off x="2544" y="3744"/>
              <a:ext cx="515" cy="3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r>
                <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[R]</a:t>
              </a:r>
              <a:endParaRPr kumimoji="0" lang="es-E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grpSp>
          <p:nvGrpSpPr>
            <p:cNvPr id="134157" name="Group 64"/>
            <p:cNvGrpSpPr>
              <a:grpSpLocks/>
            </p:cNvGrpSpPr>
            <p:nvPr/>
          </p:nvGrpSpPr>
          <p:grpSpPr bwMode="auto">
            <a:xfrm>
              <a:off x="1200" y="3744"/>
              <a:ext cx="1056" cy="308"/>
              <a:chOff x="4176" y="1200"/>
              <a:chExt cx="1056" cy="308"/>
            </a:xfrm>
          </p:grpSpPr>
          <p:grpSp>
            <p:nvGrpSpPr>
              <p:cNvPr id="134159" name="Group 65"/>
              <p:cNvGrpSpPr>
                <a:grpSpLocks/>
              </p:cNvGrpSpPr>
              <p:nvPr/>
            </p:nvGrpSpPr>
            <p:grpSpPr bwMode="auto">
              <a:xfrm>
                <a:off x="4512" y="1248"/>
                <a:ext cx="288" cy="192"/>
                <a:chOff x="3873" y="12820"/>
                <a:chExt cx="905" cy="905"/>
              </a:xfrm>
            </p:grpSpPr>
            <p:sp>
              <p:nvSpPr>
                <p:cNvPr id="134162" name="Freeform 66"/>
                <p:cNvSpPr>
                  <a:spLocks/>
                </p:cNvSpPr>
                <p:nvPr/>
              </p:nvSpPr>
              <p:spPr bwMode="auto">
                <a:xfrm>
                  <a:off x="3873" y="12820"/>
                  <a:ext cx="905" cy="905"/>
                </a:xfrm>
                <a:custGeom>
                  <a:avLst/>
                  <a:gdLst>
                    <a:gd name="T0" fmla="*/ 0 w 422"/>
                    <a:gd name="T1" fmla="*/ 9575 h 422"/>
                    <a:gd name="T2" fmla="*/ 16414 w 422"/>
                    <a:gd name="T3" fmla="*/ 1351 h 422"/>
                    <a:gd name="T4" fmla="*/ 16414 w 422"/>
                    <a:gd name="T5" fmla="*/ 17793 h 422"/>
                    <a:gd name="T6" fmla="*/ 0 w 422"/>
                    <a:gd name="T7" fmla="*/ 957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4163" name="AutoShape 67"/>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4160" name="Text Box 68"/>
              <p:cNvSpPr txBox="1">
                <a:spLocks noChangeArrowheads="1"/>
              </p:cNvSpPr>
              <p:nvPr/>
            </p:nvSpPr>
            <p:spPr bwMode="auto">
              <a:xfrm>
                <a:off x="4176" y="1200"/>
                <a:ext cx="383"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a:t>
                </a:r>
                <a:endPar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4161" name="Text Box 69"/>
              <p:cNvSpPr txBox="1">
                <a:spLocks noChangeArrowheads="1"/>
              </p:cNvSpPr>
              <p:nvPr/>
            </p:nvSpPr>
            <p:spPr bwMode="auto">
              <a:xfrm>
                <a:off x="4848" y="1200"/>
                <a:ext cx="384"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 )</a:t>
                </a:r>
                <a:endPar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4158" name="Rectangle 70"/>
            <p:cNvSpPr>
              <a:spLocks noChangeArrowheads="1"/>
            </p:cNvSpPr>
            <p:nvPr/>
          </p:nvSpPr>
          <p:spPr bwMode="auto">
            <a:xfrm>
              <a:off x="2256" y="3744"/>
              <a:ext cx="297" cy="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endParaRPr kumimoji="0" lang="es-ES" altLang="es-MX" sz="2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grpSp>
      <p:pic>
        <p:nvPicPr>
          <p:cNvPr id="2" name="Imagen 1"/>
          <p:cNvPicPr>
            <a:picLocks noChangeAspect="1"/>
          </p:cNvPicPr>
          <p:nvPr/>
        </p:nvPicPr>
        <p:blipFill>
          <a:blip r:embed="rId2"/>
          <a:stretch>
            <a:fillRect/>
          </a:stretch>
        </p:blipFill>
        <p:spPr>
          <a:xfrm>
            <a:off x="1334445" y="6019800"/>
            <a:ext cx="573074" cy="621846"/>
          </a:xfrm>
          <a:prstGeom prst="rect">
            <a:avLst/>
          </a:prstGeom>
        </p:spPr>
      </p:pic>
    </p:spTree>
    <p:extLst>
      <p:ext uri="{BB962C8B-B14F-4D97-AF65-F5344CB8AC3E}">
        <p14:creationId xmlns:p14="http://schemas.microsoft.com/office/powerpoint/2010/main" val="2142683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41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41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41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41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8" grpId="0"/>
      <p:bldP spid="134150" grpId="0"/>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5170" name="Group 72"/>
          <p:cNvGrpSpPr>
            <a:grpSpLocks/>
          </p:cNvGrpSpPr>
          <p:nvPr/>
        </p:nvGrpSpPr>
        <p:grpSpPr bwMode="auto">
          <a:xfrm>
            <a:off x="0" y="1371600"/>
            <a:ext cx="8763000" cy="1793875"/>
            <a:chOff x="96" y="2016"/>
            <a:chExt cx="5520" cy="1130"/>
          </a:xfrm>
        </p:grpSpPr>
        <p:sp>
          <p:nvSpPr>
            <p:cNvPr id="135193" name="Oval 36"/>
            <p:cNvSpPr>
              <a:spLocks noChangeArrowheads="1"/>
            </p:cNvSpPr>
            <p:nvPr/>
          </p:nvSpPr>
          <p:spPr bwMode="auto">
            <a:xfrm>
              <a:off x="1967" y="2016"/>
              <a:ext cx="1761" cy="1130"/>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5194" name="Text Box 37"/>
            <p:cNvSpPr txBox="1">
              <a:spLocks noChangeArrowheads="1"/>
            </p:cNvSpPr>
            <p:nvPr/>
          </p:nvSpPr>
          <p:spPr bwMode="auto">
            <a:xfrm>
              <a:off x="2304" y="2448"/>
              <a:ext cx="821"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Sistema</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endParaRPr kumimoji="0" lang="en-US" altLang="es-MX" sz="2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35195" name="Group 43"/>
            <p:cNvGrpSpPr>
              <a:grpSpLocks/>
            </p:cNvGrpSpPr>
            <p:nvPr/>
          </p:nvGrpSpPr>
          <p:grpSpPr bwMode="auto">
            <a:xfrm>
              <a:off x="1152" y="2208"/>
              <a:ext cx="3288" cy="423"/>
              <a:chOff x="3038" y="11678"/>
              <a:chExt cx="5040" cy="540"/>
            </a:xfrm>
          </p:grpSpPr>
          <p:sp>
            <p:nvSpPr>
              <p:cNvPr id="135200" name="Line 44"/>
              <p:cNvSpPr>
                <a:spLocks noChangeShapeType="1"/>
              </p:cNvSpPr>
              <p:nvPr/>
            </p:nvSpPr>
            <p:spPr bwMode="auto">
              <a:xfrm>
                <a:off x="3038" y="1167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5201" name="Line 45"/>
              <p:cNvSpPr>
                <a:spLocks noChangeShapeType="1"/>
              </p:cNvSpPr>
              <p:nvPr/>
            </p:nvSpPr>
            <p:spPr bwMode="auto">
              <a:xfrm>
                <a:off x="3038" y="1185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5202" name="Line 46"/>
              <p:cNvSpPr>
                <a:spLocks noChangeShapeType="1"/>
              </p:cNvSpPr>
              <p:nvPr/>
            </p:nvSpPr>
            <p:spPr bwMode="auto">
              <a:xfrm>
                <a:off x="3038" y="1203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5203" name="Line 47"/>
              <p:cNvSpPr>
                <a:spLocks noChangeShapeType="1"/>
              </p:cNvSpPr>
              <p:nvPr/>
            </p:nvSpPr>
            <p:spPr bwMode="auto">
              <a:xfrm>
                <a:off x="3038" y="1221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5196" name="Text Box 49"/>
            <p:cNvSpPr txBox="1">
              <a:spLocks noChangeArrowheads="1"/>
            </p:cNvSpPr>
            <p:nvPr/>
          </p:nvSpPr>
          <p:spPr bwMode="auto">
            <a:xfrm>
              <a:off x="4676" y="2339"/>
              <a:ext cx="940"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 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5197" name="Text Box 50"/>
            <p:cNvSpPr txBox="1">
              <a:spLocks noChangeArrowheads="1"/>
            </p:cNvSpPr>
            <p:nvPr/>
          </p:nvSpPr>
          <p:spPr bwMode="auto">
            <a:xfrm>
              <a:off x="96" y="2339"/>
              <a:ext cx="971"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  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5198" name="Text Box 52"/>
            <p:cNvSpPr txBox="1">
              <a:spLocks noChangeArrowheads="1"/>
            </p:cNvSpPr>
            <p:nvPr/>
          </p:nvSpPr>
          <p:spPr bwMode="auto">
            <a:xfrm>
              <a:off x="1036" y="2336"/>
              <a:ext cx="1057" cy="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5199" name="Text Box 53"/>
            <p:cNvSpPr txBox="1">
              <a:spLocks noChangeArrowheads="1"/>
            </p:cNvSpPr>
            <p:nvPr/>
          </p:nvSpPr>
          <p:spPr bwMode="auto">
            <a:xfrm>
              <a:off x="3149" y="2339"/>
              <a:ext cx="1057" cy="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a:t>
              </a:r>
              <a:endParaRPr kumimoji="0" lang="en-U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5171" name="Rectangle 54"/>
          <p:cNvSpPr>
            <a:spLocks noChangeArrowheads="1"/>
          </p:cNvSpPr>
          <p:nvPr/>
        </p:nvSpPr>
        <p:spPr bwMode="auto">
          <a:xfrm>
            <a:off x="228600" y="228600"/>
            <a:ext cx="8686800" cy="97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Evolución del sistema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6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Por los </a:t>
            </a:r>
            <a:r>
              <a:rPr kumimoji="0" lang="en-US" altLang="es-MX" sz="24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información </a:t>
            </a:r>
            <a:r>
              <a:rPr kumimoji="0" lang="en-US" altLang="es-MX" sz="2600" b="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el sistema evoluciona.</a:t>
            </a:r>
          </a:p>
        </p:txBody>
      </p:sp>
      <p:sp>
        <p:nvSpPr>
          <p:cNvPr id="135172" name="Rectangle 73"/>
          <p:cNvSpPr>
            <a:spLocks noChangeArrowheads="1"/>
          </p:cNvSpPr>
          <p:nvPr/>
        </p:nvSpPr>
        <p:spPr bwMode="auto">
          <a:xfrm>
            <a:off x="914400" y="3429000"/>
            <a:ext cx="7034213" cy="94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El sistema </a:t>
            </a:r>
            <a:r>
              <a:rPr kumimoji="0" lang="en-US" altLang="es-MX"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a:t>
            </a: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permanentemente esta percibiendo la realidad </a:t>
            </a:r>
            <a:r>
              <a:rPr kumimoji="0" lang="en-US" altLang="es-MX"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R</a:t>
            </a:r>
            <a:endParaRPr kumimoji="0" lang="es-ES" altLang="es-MX"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grpSp>
        <p:nvGrpSpPr>
          <p:cNvPr id="135173" name="Group 74"/>
          <p:cNvGrpSpPr>
            <a:grpSpLocks/>
          </p:cNvGrpSpPr>
          <p:nvPr/>
        </p:nvGrpSpPr>
        <p:grpSpPr bwMode="auto">
          <a:xfrm>
            <a:off x="3581400" y="4419600"/>
            <a:ext cx="1676400" cy="457200"/>
            <a:chOff x="4176" y="1200"/>
            <a:chExt cx="1056" cy="288"/>
          </a:xfrm>
        </p:grpSpPr>
        <p:grpSp>
          <p:nvGrpSpPr>
            <p:cNvPr id="135188" name="Group 75"/>
            <p:cNvGrpSpPr>
              <a:grpSpLocks/>
            </p:cNvGrpSpPr>
            <p:nvPr/>
          </p:nvGrpSpPr>
          <p:grpSpPr bwMode="auto">
            <a:xfrm>
              <a:off x="4512" y="1248"/>
              <a:ext cx="288" cy="192"/>
              <a:chOff x="3873" y="12820"/>
              <a:chExt cx="905" cy="905"/>
            </a:xfrm>
          </p:grpSpPr>
          <p:sp>
            <p:nvSpPr>
              <p:cNvPr id="135191" name="Freeform 76"/>
              <p:cNvSpPr>
                <a:spLocks/>
              </p:cNvSpPr>
              <p:nvPr/>
            </p:nvSpPr>
            <p:spPr bwMode="auto">
              <a:xfrm>
                <a:off x="3873" y="12820"/>
                <a:ext cx="905" cy="905"/>
              </a:xfrm>
              <a:custGeom>
                <a:avLst/>
                <a:gdLst>
                  <a:gd name="T0" fmla="*/ 0 w 422"/>
                  <a:gd name="T1" fmla="*/ 9575 h 422"/>
                  <a:gd name="T2" fmla="*/ 16414 w 422"/>
                  <a:gd name="T3" fmla="*/ 1351 h 422"/>
                  <a:gd name="T4" fmla="*/ 16414 w 422"/>
                  <a:gd name="T5" fmla="*/ 17793 h 422"/>
                  <a:gd name="T6" fmla="*/ 0 w 422"/>
                  <a:gd name="T7" fmla="*/ 957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5192" name="AutoShape 77"/>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5189" name="Text Box 78"/>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5190" name="Text Box 79"/>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5174" name="Rectangle 80"/>
          <p:cNvSpPr>
            <a:spLocks noChangeArrowheads="1"/>
          </p:cNvSpPr>
          <p:nvPr/>
        </p:nvSpPr>
        <p:spPr bwMode="auto">
          <a:xfrm>
            <a:off x="1066800" y="4953000"/>
            <a:ext cx="6705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 permanentemente esta evolucionando</a:t>
            </a:r>
          </a:p>
        </p:txBody>
      </p:sp>
      <p:grpSp>
        <p:nvGrpSpPr>
          <p:cNvPr id="135175" name="Group 94"/>
          <p:cNvGrpSpPr>
            <a:grpSpLocks/>
          </p:cNvGrpSpPr>
          <p:nvPr/>
        </p:nvGrpSpPr>
        <p:grpSpPr bwMode="auto">
          <a:xfrm>
            <a:off x="1524000" y="5715000"/>
            <a:ext cx="6019800" cy="762000"/>
            <a:chOff x="960" y="3552"/>
            <a:chExt cx="3792" cy="480"/>
          </a:xfrm>
        </p:grpSpPr>
        <p:grpSp>
          <p:nvGrpSpPr>
            <p:cNvPr id="135176" name="Group 82"/>
            <p:cNvGrpSpPr>
              <a:grpSpLocks/>
            </p:cNvGrpSpPr>
            <p:nvPr/>
          </p:nvGrpSpPr>
          <p:grpSpPr bwMode="auto">
            <a:xfrm>
              <a:off x="1152" y="3600"/>
              <a:ext cx="3413" cy="398"/>
              <a:chOff x="1152" y="2592"/>
              <a:chExt cx="3413" cy="398"/>
            </a:xfrm>
          </p:grpSpPr>
          <p:sp>
            <p:nvSpPr>
              <p:cNvPr id="135178" name="Rectangle 83"/>
              <p:cNvSpPr>
                <a:spLocks noChangeArrowheads="1"/>
              </p:cNvSpPr>
              <p:nvPr/>
            </p:nvSpPr>
            <p:spPr bwMode="auto">
              <a:xfrm>
                <a:off x="1152" y="2624"/>
                <a:ext cx="301"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endParaRPr kumimoji="0" lang="es-E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sp>
            <p:nvSpPr>
              <p:cNvPr id="135180" name="Rectangle 85"/>
              <p:cNvSpPr>
                <a:spLocks noChangeArrowheads="1"/>
              </p:cNvSpPr>
              <p:nvPr/>
            </p:nvSpPr>
            <p:spPr bwMode="auto">
              <a:xfrm>
                <a:off x="4264" y="2625"/>
                <a:ext cx="301"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endParaRPr kumimoji="0" lang="es-E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grpSp>
            <p:nvGrpSpPr>
              <p:cNvPr id="135181" name="Group 86"/>
              <p:cNvGrpSpPr>
                <a:grpSpLocks/>
              </p:cNvGrpSpPr>
              <p:nvPr/>
            </p:nvGrpSpPr>
            <p:grpSpPr bwMode="auto">
              <a:xfrm>
                <a:off x="2112" y="2592"/>
                <a:ext cx="1681" cy="365"/>
                <a:chOff x="2112" y="2592"/>
                <a:chExt cx="1681" cy="365"/>
              </a:xfrm>
            </p:grpSpPr>
            <p:grpSp>
              <p:nvGrpSpPr>
                <p:cNvPr id="135183" name="Group 87"/>
                <p:cNvGrpSpPr>
                  <a:grpSpLocks/>
                </p:cNvGrpSpPr>
                <p:nvPr/>
              </p:nvGrpSpPr>
              <p:grpSpPr bwMode="auto">
                <a:xfrm>
                  <a:off x="2640" y="2688"/>
                  <a:ext cx="458" cy="192"/>
                  <a:chOff x="3873" y="12820"/>
                  <a:chExt cx="905" cy="905"/>
                </a:xfrm>
              </p:grpSpPr>
              <p:sp>
                <p:nvSpPr>
                  <p:cNvPr id="135186" name="Freeform 88"/>
                  <p:cNvSpPr>
                    <a:spLocks/>
                  </p:cNvSpPr>
                  <p:nvPr/>
                </p:nvSpPr>
                <p:spPr bwMode="auto">
                  <a:xfrm>
                    <a:off x="3873" y="12820"/>
                    <a:ext cx="905" cy="905"/>
                  </a:xfrm>
                  <a:custGeom>
                    <a:avLst/>
                    <a:gdLst>
                      <a:gd name="T0" fmla="*/ 0 w 422"/>
                      <a:gd name="T1" fmla="*/ 9575 h 422"/>
                      <a:gd name="T2" fmla="*/ 16414 w 422"/>
                      <a:gd name="T3" fmla="*/ 1351 h 422"/>
                      <a:gd name="T4" fmla="*/ 16414 w 422"/>
                      <a:gd name="T5" fmla="*/ 17793 h 422"/>
                      <a:gd name="T6" fmla="*/ 0 w 422"/>
                      <a:gd name="T7" fmla="*/ 957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5187" name="AutoShape 8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5184" name="Text Box 90"/>
                <p:cNvSpPr txBox="1">
                  <a:spLocks noChangeArrowheads="1"/>
                </p:cNvSpPr>
                <p:nvPr/>
              </p:nvSpPr>
              <p:spPr bwMode="auto">
                <a:xfrm>
                  <a:off x="2112" y="2592"/>
                  <a:ext cx="611"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a:t>
                  </a:r>
                  <a:endPar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5185" name="Text Box 91"/>
                <p:cNvSpPr txBox="1">
                  <a:spLocks noChangeArrowheads="1"/>
                </p:cNvSpPr>
                <p:nvPr/>
              </p:nvSpPr>
              <p:spPr bwMode="auto">
                <a:xfrm>
                  <a:off x="3182" y="2592"/>
                  <a:ext cx="611"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 )</a:t>
                  </a:r>
                  <a:endPar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5182" name="Rectangle 92"/>
              <p:cNvSpPr>
                <a:spLocks noChangeArrowheads="1"/>
              </p:cNvSpPr>
              <p:nvPr/>
            </p:nvSpPr>
            <p:spPr bwMode="auto">
              <a:xfrm>
                <a:off x="3806" y="2625"/>
                <a:ext cx="367"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endParaRPr kumimoji="0" lang="es-E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grpSp>
        <p:sp>
          <p:nvSpPr>
            <p:cNvPr id="135177" name="Rectangle 93"/>
            <p:cNvSpPr>
              <a:spLocks noChangeArrowheads="1"/>
            </p:cNvSpPr>
            <p:nvPr/>
          </p:nvSpPr>
          <p:spPr bwMode="auto">
            <a:xfrm>
              <a:off x="960" y="3552"/>
              <a:ext cx="3792" cy="480"/>
            </a:xfrm>
            <a:prstGeom prst="rect">
              <a:avLst/>
            </a:prstGeom>
            <a:noFill/>
            <a:ln w="3175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pic>
        <p:nvPicPr>
          <p:cNvPr id="2" name="Imagen 1"/>
          <p:cNvPicPr>
            <a:picLocks noChangeAspect="1"/>
          </p:cNvPicPr>
          <p:nvPr/>
        </p:nvPicPr>
        <p:blipFill>
          <a:blip r:embed="rId2"/>
          <a:stretch>
            <a:fillRect/>
          </a:stretch>
        </p:blipFill>
        <p:spPr>
          <a:xfrm>
            <a:off x="2543182" y="5901146"/>
            <a:ext cx="573074" cy="621846"/>
          </a:xfrm>
          <a:prstGeom prst="rect">
            <a:avLst/>
          </a:prstGeom>
        </p:spPr>
      </p:pic>
    </p:spTree>
    <p:extLst>
      <p:ext uri="{BB962C8B-B14F-4D97-AF65-F5344CB8AC3E}">
        <p14:creationId xmlns:p14="http://schemas.microsoft.com/office/powerpoint/2010/main" val="3271413903"/>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10"/>
          <p:cNvSpPr>
            <a:spLocks noChangeArrowheads="1"/>
          </p:cNvSpPr>
          <p:nvPr/>
        </p:nvSpPr>
        <p:spPr bwMode="auto">
          <a:xfrm>
            <a:off x="914400" y="4724400"/>
            <a:ext cx="670560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R</a:t>
            </a: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permanentemente esta evolucionando</a:t>
            </a:r>
          </a:p>
        </p:txBody>
      </p:sp>
      <p:sp>
        <p:nvSpPr>
          <p:cNvPr id="136195" name="Rectangle 11"/>
          <p:cNvSpPr>
            <a:spLocks noChangeArrowheads="1"/>
          </p:cNvSpPr>
          <p:nvPr/>
        </p:nvSpPr>
        <p:spPr bwMode="auto">
          <a:xfrm>
            <a:off x="685800" y="1447800"/>
            <a:ext cx="7289800" cy="94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la realidad </a:t>
            </a:r>
            <a:r>
              <a:rPr kumimoji="0" lang="en-US" altLang="es-MX"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permanentemente esta percibiendo a el sistema </a:t>
            </a:r>
            <a:r>
              <a:rPr kumimoji="0" lang="en-US" altLang="es-MX"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a:t>
            </a: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endParaRPr kumimoji="0" lang="es-E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grpSp>
        <p:nvGrpSpPr>
          <p:cNvPr id="136196" name="Group 12"/>
          <p:cNvGrpSpPr>
            <a:grpSpLocks/>
          </p:cNvGrpSpPr>
          <p:nvPr/>
        </p:nvGrpSpPr>
        <p:grpSpPr bwMode="auto">
          <a:xfrm>
            <a:off x="3429000" y="2438400"/>
            <a:ext cx="1676400" cy="457200"/>
            <a:chOff x="4176" y="1200"/>
            <a:chExt cx="1056" cy="288"/>
          </a:xfrm>
        </p:grpSpPr>
        <p:grpSp>
          <p:nvGrpSpPr>
            <p:cNvPr id="136214" name="Group 13"/>
            <p:cNvGrpSpPr>
              <a:grpSpLocks/>
            </p:cNvGrpSpPr>
            <p:nvPr/>
          </p:nvGrpSpPr>
          <p:grpSpPr bwMode="auto">
            <a:xfrm>
              <a:off x="4512" y="1248"/>
              <a:ext cx="288" cy="192"/>
              <a:chOff x="3873" y="12820"/>
              <a:chExt cx="905" cy="905"/>
            </a:xfrm>
          </p:grpSpPr>
          <p:sp>
            <p:nvSpPr>
              <p:cNvPr id="136217" name="Freeform 14"/>
              <p:cNvSpPr>
                <a:spLocks/>
              </p:cNvSpPr>
              <p:nvPr/>
            </p:nvSpPr>
            <p:spPr bwMode="auto">
              <a:xfrm>
                <a:off x="3873" y="12820"/>
                <a:ext cx="905" cy="905"/>
              </a:xfrm>
              <a:custGeom>
                <a:avLst/>
                <a:gdLst>
                  <a:gd name="T0" fmla="*/ 0 w 422"/>
                  <a:gd name="T1" fmla="*/ 9575 h 422"/>
                  <a:gd name="T2" fmla="*/ 16414 w 422"/>
                  <a:gd name="T3" fmla="*/ 1351 h 422"/>
                  <a:gd name="T4" fmla="*/ 16414 w 422"/>
                  <a:gd name="T5" fmla="*/ 17793 h 422"/>
                  <a:gd name="T6" fmla="*/ 0 w 422"/>
                  <a:gd name="T7" fmla="*/ 957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6218" name="AutoShape 15"/>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6215" name="Text Box 16"/>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R</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6216" name="Text Box 17"/>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136197" name="Group 18"/>
          <p:cNvGrpSpPr>
            <a:grpSpLocks/>
          </p:cNvGrpSpPr>
          <p:nvPr/>
        </p:nvGrpSpPr>
        <p:grpSpPr bwMode="auto">
          <a:xfrm>
            <a:off x="228600" y="5486400"/>
            <a:ext cx="7467600" cy="914400"/>
            <a:chOff x="816" y="3168"/>
            <a:chExt cx="4320" cy="720"/>
          </a:xfrm>
        </p:grpSpPr>
        <p:grpSp>
          <p:nvGrpSpPr>
            <p:cNvPr id="136202" name="Group 19"/>
            <p:cNvGrpSpPr>
              <a:grpSpLocks/>
            </p:cNvGrpSpPr>
            <p:nvPr/>
          </p:nvGrpSpPr>
          <p:grpSpPr bwMode="auto">
            <a:xfrm>
              <a:off x="1248" y="3312"/>
              <a:ext cx="3436" cy="507"/>
              <a:chOff x="1152" y="2592"/>
              <a:chExt cx="3436" cy="507"/>
            </a:xfrm>
          </p:grpSpPr>
          <p:sp>
            <p:nvSpPr>
              <p:cNvPr id="136204" name="Rectangle 20"/>
              <p:cNvSpPr>
                <a:spLocks noChangeArrowheads="1"/>
              </p:cNvSpPr>
              <p:nvPr/>
            </p:nvSpPr>
            <p:spPr bwMode="auto">
              <a:xfrm>
                <a:off x="1152" y="2592"/>
                <a:ext cx="324" cy="5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a:t>
                </a:r>
                <a:endParaRPr kumimoji="0" lang="es-ES" altLang="es-MX"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sp>
            <p:nvSpPr>
              <p:cNvPr id="136206" name="Rectangle 22"/>
              <p:cNvSpPr>
                <a:spLocks noChangeArrowheads="1"/>
              </p:cNvSpPr>
              <p:nvPr/>
            </p:nvSpPr>
            <p:spPr bwMode="auto">
              <a:xfrm>
                <a:off x="4264" y="2593"/>
                <a:ext cx="324" cy="5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a:t>
                </a:r>
                <a:endParaRPr kumimoji="0" lang="es-ES" altLang="es-MX"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grpSp>
            <p:nvGrpSpPr>
              <p:cNvPr id="136207" name="Group 23"/>
              <p:cNvGrpSpPr>
                <a:grpSpLocks/>
              </p:cNvGrpSpPr>
              <p:nvPr/>
            </p:nvGrpSpPr>
            <p:grpSpPr bwMode="auto">
              <a:xfrm>
                <a:off x="2112" y="2592"/>
                <a:ext cx="1681" cy="505"/>
                <a:chOff x="2112" y="2592"/>
                <a:chExt cx="1681" cy="505"/>
              </a:xfrm>
            </p:grpSpPr>
            <p:grpSp>
              <p:nvGrpSpPr>
                <p:cNvPr id="136209" name="Group 24"/>
                <p:cNvGrpSpPr>
                  <a:grpSpLocks/>
                </p:cNvGrpSpPr>
                <p:nvPr/>
              </p:nvGrpSpPr>
              <p:grpSpPr bwMode="auto">
                <a:xfrm>
                  <a:off x="2640" y="2688"/>
                  <a:ext cx="458" cy="192"/>
                  <a:chOff x="3873" y="12820"/>
                  <a:chExt cx="905" cy="905"/>
                </a:xfrm>
              </p:grpSpPr>
              <p:sp>
                <p:nvSpPr>
                  <p:cNvPr id="136212" name="Freeform 25"/>
                  <p:cNvSpPr>
                    <a:spLocks/>
                  </p:cNvSpPr>
                  <p:nvPr/>
                </p:nvSpPr>
                <p:spPr bwMode="auto">
                  <a:xfrm>
                    <a:off x="3873" y="12820"/>
                    <a:ext cx="905" cy="905"/>
                  </a:xfrm>
                  <a:custGeom>
                    <a:avLst/>
                    <a:gdLst>
                      <a:gd name="T0" fmla="*/ 0 w 422"/>
                      <a:gd name="T1" fmla="*/ 9575 h 422"/>
                      <a:gd name="T2" fmla="*/ 16414 w 422"/>
                      <a:gd name="T3" fmla="*/ 1351 h 422"/>
                      <a:gd name="T4" fmla="*/ 16414 w 422"/>
                      <a:gd name="T5" fmla="*/ 17793 h 422"/>
                      <a:gd name="T6" fmla="*/ 0 w 422"/>
                      <a:gd name="T7" fmla="*/ 9575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6213" name="AutoShape 26"/>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6210" name="Text Box 27"/>
                <p:cNvSpPr txBox="1">
                  <a:spLocks noChangeArrowheads="1"/>
                </p:cNvSpPr>
                <p:nvPr/>
              </p:nvSpPr>
              <p:spPr bwMode="auto">
                <a:xfrm>
                  <a:off x="2112" y="2592"/>
                  <a:ext cx="611" cy="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R</a:t>
                  </a:r>
                  <a:endParaRPr kumimoji="0" lang="en-US" altLang="es-MX"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6211" name="Text Box 28"/>
                <p:cNvSpPr txBox="1">
                  <a:spLocks noChangeArrowheads="1"/>
                </p:cNvSpPr>
                <p:nvPr/>
              </p:nvSpPr>
              <p:spPr bwMode="auto">
                <a:xfrm>
                  <a:off x="3182" y="2592"/>
                  <a:ext cx="611" cy="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600" b="1" i="0" u="none" strike="noStrike" kern="1200" cap="none" spc="0" normalizeH="0" baseline="0" noProof="0">
                      <a:ln>
                        <a:noFill/>
                      </a:ln>
                      <a:solidFill>
                        <a:prstClr val="black"/>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 )</a:t>
                  </a:r>
                  <a:endParaRPr kumimoji="0" lang="en-US" altLang="es-MX"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6208" name="Rectangle 29"/>
              <p:cNvSpPr>
                <a:spLocks noChangeArrowheads="1"/>
              </p:cNvSpPr>
              <p:nvPr/>
            </p:nvSpPr>
            <p:spPr bwMode="auto">
              <a:xfrm>
                <a:off x="3806" y="2594"/>
                <a:ext cx="398" cy="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endParaRPr kumimoji="0" lang="es-ES" altLang="es-MX"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grpSp>
        <p:sp>
          <p:nvSpPr>
            <p:cNvPr id="136203" name="Rectangle 30"/>
            <p:cNvSpPr>
              <a:spLocks noChangeArrowheads="1"/>
            </p:cNvSpPr>
            <p:nvPr/>
          </p:nvSpPr>
          <p:spPr bwMode="auto">
            <a:xfrm>
              <a:off x="816" y="3168"/>
              <a:ext cx="4320" cy="720"/>
            </a:xfrm>
            <a:prstGeom prst="rect">
              <a:avLst/>
            </a:prstGeom>
            <a:noFill/>
            <a:ln w="3175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36198" name="Rectangle 32"/>
          <p:cNvSpPr>
            <a:spLocks noChangeArrowheads="1"/>
          </p:cNvSpPr>
          <p:nvPr/>
        </p:nvSpPr>
        <p:spPr bwMode="auto">
          <a:xfrm>
            <a:off x="228600" y="152400"/>
            <a:ext cx="82296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La Realidad R permanentemente esta evolucionando</a:t>
            </a:r>
            <a:endParaRPr kumimoji="0" lang="en-US" altLang="es-MX"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6199" name="Rectangle 33"/>
          <p:cNvSpPr>
            <a:spLocks noChangeArrowheads="1"/>
          </p:cNvSpPr>
          <p:nvPr/>
        </p:nvSpPr>
        <p:spPr bwMode="auto">
          <a:xfrm>
            <a:off x="2743200" y="3810000"/>
            <a:ext cx="3124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s-MX"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modifica a</a:t>
            </a:r>
            <a:r>
              <a:rPr kumimoji="0" lang="es-MX"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R</a:t>
            </a:r>
            <a:endParaRPr kumimoji="0" lang="en-U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6200" name="Rectangle 34"/>
          <p:cNvSpPr>
            <a:spLocks noChangeArrowheads="1"/>
          </p:cNvSpPr>
          <p:nvPr/>
        </p:nvSpPr>
        <p:spPr bwMode="auto">
          <a:xfrm>
            <a:off x="1676400" y="685800"/>
            <a:ext cx="4800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 es parte de la Realidad R</a:t>
            </a:r>
            <a:endPar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6201" name="Rectangle 35"/>
          <p:cNvSpPr>
            <a:spLocks noChangeArrowheads="1"/>
          </p:cNvSpPr>
          <p:nvPr/>
        </p:nvSpPr>
        <p:spPr bwMode="auto">
          <a:xfrm>
            <a:off x="228600" y="3124200"/>
            <a:ext cx="8305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La Realidad R integra una imagen de A    </a:t>
            </a:r>
            <a:r>
              <a:rPr kumimoji="0" lang="en-U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R[A]</a:t>
            </a:r>
            <a:endPar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Imagen 1"/>
          <p:cNvPicPr>
            <a:picLocks noChangeAspect="1"/>
          </p:cNvPicPr>
          <p:nvPr/>
        </p:nvPicPr>
        <p:blipFill>
          <a:blip r:embed="rId2"/>
          <a:stretch>
            <a:fillRect/>
          </a:stretch>
        </p:blipFill>
        <p:spPr>
          <a:xfrm>
            <a:off x="1815878" y="5778954"/>
            <a:ext cx="573074" cy="621846"/>
          </a:xfrm>
          <a:prstGeom prst="rect">
            <a:avLst/>
          </a:prstGeom>
        </p:spPr>
      </p:pic>
    </p:spTree>
    <p:extLst>
      <p:ext uri="{BB962C8B-B14F-4D97-AF65-F5344CB8AC3E}">
        <p14:creationId xmlns:p14="http://schemas.microsoft.com/office/powerpoint/2010/main" val="646364738"/>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idx="4294967295"/>
          </p:nvPr>
        </p:nvSpPr>
        <p:spPr>
          <a:xfrm>
            <a:off x="0" y="228600"/>
            <a:ext cx="8763000" cy="1600200"/>
          </a:xfrm>
        </p:spPr>
        <p:txBody>
          <a:bodyPr/>
          <a:lstStyle/>
          <a:p>
            <a:pPr eaLnBrk="1" hangingPunct="1"/>
            <a:r>
              <a:rPr lang="es-ES" altLang="es-MX" sz="3600" b="1" i="1" dirty="0"/>
              <a:t>Por el hecho de que </a:t>
            </a:r>
            <a:r>
              <a:rPr lang="es-ES" altLang="es-MX" sz="3600" b="1" i="1" dirty="0">
                <a:solidFill>
                  <a:srgbClr val="FF0000"/>
                </a:solidFill>
              </a:rPr>
              <a:t>fluyen la materia, energía, información</a:t>
            </a:r>
            <a:r>
              <a:rPr lang="es-ES" altLang="es-MX" sz="3600" b="1" i="1" dirty="0"/>
              <a:t> o algunos otros factores esenciales </a:t>
            </a:r>
            <a:r>
              <a:rPr lang="es-ES" altLang="es-MX" sz="3600" b="1" i="1" dirty="0">
                <a:solidFill>
                  <a:srgbClr val="FF0000"/>
                </a:solidFill>
              </a:rPr>
              <a:t>se da la evolución</a:t>
            </a:r>
            <a:r>
              <a:rPr lang="es-ES" altLang="es-MX" sz="3600" b="1" i="1" dirty="0"/>
              <a:t>.</a:t>
            </a:r>
            <a:r>
              <a:rPr lang="es-ES" altLang="es-MX" sz="3200" dirty="0"/>
              <a:t> </a:t>
            </a:r>
          </a:p>
        </p:txBody>
      </p:sp>
      <p:sp>
        <p:nvSpPr>
          <p:cNvPr id="139267" name="Rectangle 24"/>
          <p:cNvSpPr>
            <a:spLocks noChangeArrowheads="1"/>
          </p:cNvSpPr>
          <p:nvPr/>
        </p:nvSpPr>
        <p:spPr bwMode="auto">
          <a:xfrm>
            <a:off x="6619875" y="5945188"/>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Evolución  1995</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139268" name="Text Box 37"/>
          <p:cNvSpPr txBox="1">
            <a:spLocks noChangeArrowheads="1"/>
          </p:cNvSpPr>
          <p:nvPr/>
        </p:nvSpPr>
        <p:spPr bwMode="auto">
          <a:xfrm>
            <a:off x="1152525" y="4411663"/>
            <a:ext cx="66548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Por los flujos de materia, energía, información el Sistema evoluciona</a:t>
            </a:r>
          </a:p>
        </p:txBody>
      </p:sp>
      <p:grpSp>
        <p:nvGrpSpPr>
          <p:cNvPr id="139269" name="Group 40"/>
          <p:cNvGrpSpPr>
            <a:grpSpLocks/>
          </p:cNvGrpSpPr>
          <p:nvPr/>
        </p:nvGrpSpPr>
        <p:grpSpPr bwMode="auto">
          <a:xfrm>
            <a:off x="228600" y="2362200"/>
            <a:ext cx="8686800" cy="1971675"/>
            <a:chOff x="144" y="1488"/>
            <a:chExt cx="5472" cy="1242"/>
          </a:xfrm>
        </p:grpSpPr>
        <p:sp>
          <p:nvSpPr>
            <p:cNvPr id="139271" name="Oval 28"/>
            <p:cNvSpPr>
              <a:spLocks noChangeArrowheads="1"/>
            </p:cNvSpPr>
            <p:nvPr/>
          </p:nvSpPr>
          <p:spPr bwMode="auto">
            <a:xfrm>
              <a:off x="2016" y="1584"/>
              <a:ext cx="1746" cy="1065"/>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9272" name="Text Box 29"/>
            <p:cNvSpPr txBox="1">
              <a:spLocks noChangeArrowheads="1"/>
            </p:cNvSpPr>
            <p:nvPr/>
          </p:nvSpPr>
          <p:spPr bwMode="auto">
            <a:xfrm>
              <a:off x="2365" y="2198"/>
              <a:ext cx="815" cy="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Sistema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Evolutivo</a:t>
              </a:r>
            </a:p>
          </p:txBody>
        </p:sp>
        <p:grpSp>
          <p:nvGrpSpPr>
            <p:cNvPr id="139273" name="Group 30"/>
            <p:cNvGrpSpPr>
              <a:grpSpLocks/>
            </p:cNvGrpSpPr>
            <p:nvPr/>
          </p:nvGrpSpPr>
          <p:grpSpPr bwMode="auto">
            <a:xfrm>
              <a:off x="1193" y="1791"/>
              <a:ext cx="3259" cy="399"/>
              <a:chOff x="3038" y="11678"/>
              <a:chExt cx="5040" cy="540"/>
            </a:xfrm>
          </p:grpSpPr>
          <p:sp>
            <p:nvSpPr>
              <p:cNvPr id="139278" name="Line 31"/>
              <p:cNvSpPr>
                <a:spLocks noChangeShapeType="1"/>
              </p:cNvSpPr>
              <p:nvPr/>
            </p:nvSpPr>
            <p:spPr bwMode="auto">
              <a:xfrm>
                <a:off x="3038" y="1167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9279" name="Line 32"/>
              <p:cNvSpPr>
                <a:spLocks noChangeShapeType="1"/>
              </p:cNvSpPr>
              <p:nvPr/>
            </p:nvSpPr>
            <p:spPr bwMode="auto">
              <a:xfrm>
                <a:off x="3038" y="1185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9280" name="Line 33"/>
              <p:cNvSpPr>
                <a:spLocks noChangeShapeType="1"/>
              </p:cNvSpPr>
              <p:nvPr/>
            </p:nvSpPr>
            <p:spPr bwMode="auto">
              <a:xfrm>
                <a:off x="3038" y="1203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39281" name="Line 34"/>
              <p:cNvSpPr>
                <a:spLocks noChangeShapeType="1"/>
              </p:cNvSpPr>
              <p:nvPr/>
            </p:nvSpPr>
            <p:spPr bwMode="auto">
              <a:xfrm>
                <a:off x="3038" y="12218"/>
                <a:ext cx="50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139274" name="Text Box 35"/>
            <p:cNvSpPr txBox="1">
              <a:spLocks noChangeArrowheads="1"/>
            </p:cNvSpPr>
            <p:nvPr/>
          </p:nvSpPr>
          <p:spPr bwMode="auto">
            <a:xfrm>
              <a:off x="4685" y="1900"/>
              <a:ext cx="931" cy="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a:t>
              </a:r>
            </a:p>
          </p:txBody>
        </p:sp>
        <p:sp>
          <p:nvSpPr>
            <p:cNvPr id="139275" name="Text Box 36"/>
            <p:cNvSpPr txBox="1">
              <a:spLocks noChangeArrowheads="1"/>
            </p:cNvSpPr>
            <p:nvPr/>
          </p:nvSpPr>
          <p:spPr bwMode="auto">
            <a:xfrm>
              <a:off x="144" y="1900"/>
              <a:ext cx="931" cy="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Realidad</a:t>
              </a:r>
            </a:p>
          </p:txBody>
        </p:sp>
        <p:sp>
          <p:nvSpPr>
            <p:cNvPr id="139276" name="Text Box 38"/>
            <p:cNvSpPr txBox="1">
              <a:spLocks noChangeArrowheads="1"/>
            </p:cNvSpPr>
            <p:nvPr/>
          </p:nvSpPr>
          <p:spPr bwMode="auto">
            <a:xfrm>
              <a:off x="1075" y="1488"/>
              <a:ext cx="1048" cy="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materia, energía, Información</a:t>
              </a:r>
            </a:p>
          </p:txBody>
        </p:sp>
        <p:sp>
          <p:nvSpPr>
            <p:cNvPr id="139277" name="Text Box 39"/>
            <p:cNvSpPr txBox="1">
              <a:spLocks noChangeArrowheads="1"/>
            </p:cNvSpPr>
            <p:nvPr/>
          </p:nvSpPr>
          <p:spPr bwMode="auto">
            <a:xfrm>
              <a:off x="3171" y="1488"/>
              <a:ext cx="1048" cy="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Flujos de  materia, energía, Información</a:t>
              </a:r>
            </a:p>
          </p:txBody>
        </p:sp>
      </p:grpSp>
      <p:sp>
        <p:nvSpPr>
          <p:cNvPr id="139270" name="Rectángulo 16"/>
          <p:cNvSpPr>
            <a:spLocks noChangeArrowheads="1"/>
          </p:cNvSpPr>
          <p:nvPr/>
        </p:nvSpPr>
        <p:spPr bwMode="auto">
          <a:xfrm>
            <a:off x="2087563" y="6365875"/>
            <a:ext cx="7056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http://www.fgalindosoria.com/eac/evolucion/evolucion/evolucion_a.pdf</a:t>
            </a:r>
          </a:p>
        </p:txBody>
      </p:sp>
    </p:spTree>
    <p:extLst>
      <p:ext uri="{BB962C8B-B14F-4D97-AF65-F5344CB8AC3E}">
        <p14:creationId xmlns:p14="http://schemas.microsoft.com/office/powerpoint/2010/main" val="565081521"/>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86267" y="1404541"/>
            <a:ext cx="8121562" cy="1246495"/>
          </a:xfrm>
          <a:prstGeom prst="rect">
            <a:avLst/>
          </a:prstGeom>
        </p:spPr>
        <p:txBody>
          <a:bodyPr wrap="square">
            <a:spAutoFit/>
          </a:bodyPr>
          <a:lstStyle/>
          <a:p>
            <a:pPr marL="914400" marR="0" lvl="2" indent="0" algn="ctr" defTabSz="457200" rtl="0" eaLnBrk="1" fontAlgn="auto" latinLnBrk="0" hangingPunct="1">
              <a:lnSpc>
                <a:spcPct val="100000"/>
              </a:lnSpc>
              <a:spcBef>
                <a:spcPts val="0"/>
              </a:spcBef>
              <a:spcAft>
                <a:spcPts val="0"/>
              </a:spcAft>
              <a:buClrTx/>
              <a:buSzTx/>
              <a:buFontTx/>
              <a:buNone/>
              <a:tabLst/>
              <a:defRPr/>
            </a:pPr>
            <a:r>
              <a:rPr kumimoji="0" lang="es-ES_tradnl" sz="60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E V O L U C I </a:t>
            </a:r>
            <a:r>
              <a:rPr kumimoji="0" lang="es-ES_tradnl" sz="6000" b="1" i="0" u="none" strike="noStrike" kern="1200" cap="none" spc="0" normalizeH="0" baseline="0" noProof="0" err="1">
                <a:ln>
                  <a:noFill/>
                </a:ln>
                <a:solidFill>
                  <a:prstClr val="black"/>
                </a:solidFill>
                <a:effectLst/>
                <a:uLnTx/>
                <a:uFillTx/>
                <a:latin typeface="Times New Roman" panose="02020603050405020304" pitchFamily="18" charset="0"/>
                <a:ea typeface="Times New Roman" panose="02020603050405020304" pitchFamily="18" charset="0"/>
                <a:cs typeface="+mn-cs"/>
              </a:rPr>
              <a:t>Ó</a:t>
            </a:r>
            <a:r>
              <a:rPr kumimoji="0" lang="es-ES_tradnl" sz="60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24"/>
          <p:cNvSpPr>
            <a:spLocks noChangeArrowheads="1"/>
          </p:cNvSpPr>
          <p:nvPr/>
        </p:nvSpPr>
        <p:spPr bwMode="auto">
          <a:xfrm>
            <a:off x="6619875" y="5945188"/>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Evolución</a:t>
            </a:r>
            <a:r>
              <a:rPr kumimoji="0" lang="en-U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1995</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5" name="Rectángulo 3"/>
          <p:cNvSpPr>
            <a:spLocks noChangeArrowheads="1"/>
          </p:cNvSpPr>
          <p:nvPr/>
        </p:nvSpPr>
        <p:spPr bwMode="auto">
          <a:xfrm>
            <a:off x="2087563" y="6365875"/>
            <a:ext cx="7056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http://www.fgalindosoria.com/eac/evolucion/evolucion/evolucion_a.pdf</a:t>
            </a:r>
          </a:p>
        </p:txBody>
      </p:sp>
    </p:spTree>
    <p:extLst>
      <p:ext uri="{BB962C8B-B14F-4D97-AF65-F5344CB8AC3E}">
        <p14:creationId xmlns:p14="http://schemas.microsoft.com/office/powerpoint/2010/main" val="2693643316"/>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876635"/>
            <a:ext cx="9144000" cy="304698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La Evolución es un fenómeno universal e intrínseco a la naturaleza </a:t>
            </a:r>
            <a:endParaRPr kumimoji="0" lang="es-ES"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se presenta como resultado de la interacción de un organismo con su medio, con otros organismos, consigo mismo</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o cuando diferentes organismos y sociedades interactúan mutuamente en procesos de </a:t>
            </a:r>
            <a:r>
              <a:rPr kumimoji="0" lang="es-ES_tradnl" sz="2400" b="1" i="1" u="none" strike="noStrike" kern="1200" cap="none" spc="0" normalizeH="0" baseline="0" noProof="0" err="1">
                <a:ln>
                  <a:noFill/>
                </a:ln>
                <a:solidFill>
                  <a:prstClr val="black"/>
                </a:solidFill>
                <a:effectLst/>
                <a:uLnTx/>
                <a:uFillTx/>
                <a:latin typeface="Times New Roman" panose="02020603050405020304" pitchFamily="18" charset="0"/>
                <a:ea typeface="Times New Roman" panose="02020603050405020304" pitchFamily="18" charset="0"/>
                <a:cs typeface="+mn-cs"/>
              </a:rPr>
              <a:t>coevolución</a:t>
            </a:r>
            <a:r>
              <a:rPr kumimoji="0" lang="es-ES_tradnl"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dando como resultado que la organización o sistema (natural, artificial, social, etc.) se transforme y en su caso modifique el ambiente.</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829032525"/>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32862" y="1064675"/>
            <a:ext cx="5747657" cy="436273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el cambio se da como resultado de la interacción fractal que se da entre los componentes de un sistema, entre los sistemas</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y entre todo esto y el enorme caldo de materia, energía e información </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donde se encuentra inmerso</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ya que al haber interacción fluye algo entre los que interactúan y esto propicia la evolución.</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550403850"/>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05054" y="142647"/>
            <a:ext cx="8180615" cy="452431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la evolución, </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el crecimiento,</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la vida,</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el aprendizaje, </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el pensamiento, </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la transformación de nuestra imagen de la realidad,</a:t>
            </a:r>
            <a:endParaRPr kumimoji="0" lang="es-ES" sz="2700" b="0"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los procesos de descomposición, </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el desarrollo y transformación de las empresas, sociedades, organizaciones, países, galaxias y universos,</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etc.</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son manifestaciones de un mismo proceso general de transformación o cambio</a:t>
            </a:r>
            <a:endParaRPr kumimoji="0" lang="es-ES"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ángulo 1"/>
          <p:cNvSpPr/>
          <p:nvPr/>
        </p:nvSpPr>
        <p:spPr>
          <a:xfrm>
            <a:off x="1769805" y="4666962"/>
            <a:ext cx="5751871" cy="830997"/>
          </a:xfrm>
          <a:prstGeom prst="rect">
            <a:avLst/>
          </a:prstGeom>
        </p:spPr>
        <p:txBody>
          <a:bodyPr wrap="square">
            <a:spAutoFit/>
          </a:bodyPr>
          <a:lstStyle/>
          <a:p>
            <a:pPr lvl="0" algn="ctr">
              <a:defRPr/>
            </a:pPr>
            <a:r>
              <a:rPr lang="es-ES_tradnl" sz="2400" b="1" kern="0">
                <a:solidFill>
                  <a:prstClr val="black"/>
                </a:solidFill>
                <a:latin typeface="Times New Roman" panose="02020603050405020304" pitchFamily="18" charset="0"/>
              </a:rPr>
              <a:t>Al que por facilidad </a:t>
            </a:r>
            <a:r>
              <a:rPr lang="es-ES_tradnl" sz="2400" b="1">
                <a:solidFill>
                  <a:prstClr val="black"/>
                </a:solidFill>
                <a:latin typeface="Times New Roman" panose="02020603050405020304" pitchFamily="18" charset="0"/>
                <a:ea typeface="Times New Roman" panose="02020603050405020304" pitchFamily="18" charset="0"/>
              </a:rPr>
              <a:t>denominamos </a:t>
            </a:r>
            <a:endParaRPr lang="es-ES" sz="2400">
              <a:solidFill>
                <a:prstClr val="black"/>
              </a:solidFill>
              <a:latin typeface="Times New Roman" panose="02020603050405020304" pitchFamily="18" charset="0"/>
              <a:ea typeface="Times New Roman" panose="02020603050405020304" pitchFamily="18" charset="0"/>
            </a:endParaRPr>
          </a:p>
          <a:p>
            <a:pPr lvl="0" algn="ctr">
              <a:defRPr/>
            </a:pPr>
            <a:r>
              <a:rPr lang="es-ES_tradnl" sz="2400" b="1" i="1">
                <a:solidFill>
                  <a:prstClr val="black"/>
                </a:solidFill>
                <a:latin typeface="Times New Roman" panose="02020603050405020304" pitchFamily="18" charset="0"/>
                <a:ea typeface="Times New Roman" panose="02020603050405020304" pitchFamily="18" charset="0"/>
              </a:rPr>
              <a:t>Evolución</a:t>
            </a:r>
            <a:endParaRPr lang="es-ES" sz="240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30281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457200"/>
            <a:ext cx="7772400" cy="5867400"/>
          </a:xfrm>
        </p:spPr>
        <p:txBody>
          <a:bodyPr/>
          <a:lstStyle/>
          <a:p>
            <a:pPr eaLnBrk="1" hangingPunct="1"/>
            <a:r>
              <a:rPr lang="es-ES" altLang="es-MX" sz="3200">
                <a:cs typeface="Times New Roman" panose="02020603050405020304" pitchFamily="18" charset="0"/>
              </a:rPr>
              <a:t>Es importante buscar los conceptos generales, no solo los casos particulares o aplicaciones</a:t>
            </a:r>
            <a:br>
              <a:rPr lang="es-ES" altLang="es-MX" sz="3200">
                <a:cs typeface="Times New Roman" panose="02020603050405020304" pitchFamily="18" charset="0"/>
              </a:rPr>
            </a:br>
            <a:r>
              <a:rPr lang="es-ES" altLang="es-MX" sz="4000">
                <a:cs typeface="Times New Roman" panose="02020603050405020304" pitchFamily="18" charset="0"/>
              </a:rPr>
              <a:t> </a:t>
            </a:r>
            <a:br>
              <a:rPr lang="es-ES" altLang="es-MX" sz="4000">
                <a:cs typeface="Times New Roman" panose="02020603050405020304" pitchFamily="18" charset="0"/>
              </a:rPr>
            </a:br>
            <a:r>
              <a:rPr lang="es-ES" altLang="es-MX" sz="3200">
                <a:cs typeface="Times New Roman" panose="02020603050405020304" pitchFamily="18" charset="0"/>
              </a:rPr>
              <a:t>Necesitamos encontrar reglas generales y aplicarlas a los diferentes casos particulares</a:t>
            </a:r>
            <a:br>
              <a:rPr lang="es-ES" altLang="es-MX" sz="3200">
                <a:cs typeface="Times New Roman" panose="02020603050405020304" pitchFamily="18" charset="0"/>
              </a:rPr>
            </a:br>
            <a:r>
              <a:rPr lang="es-ES" altLang="es-MX" sz="3200">
                <a:cs typeface="Times New Roman" panose="02020603050405020304" pitchFamily="18" charset="0"/>
              </a:rPr>
              <a:t> </a:t>
            </a:r>
            <a:br>
              <a:rPr lang="es-ES" altLang="es-MX" sz="3200">
                <a:cs typeface="Times New Roman" panose="02020603050405020304" pitchFamily="18" charset="0"/>
              </a:rPr>
            </a:br>
            <a:r>
              <a:rPr lang="es-ES" altLang="es-MX" sz="3200">
                <a:cs typeface="Times New Roman" panose="02020603050405020304" pitchFamily="18" charset="0"/>
              </a:rPr>
              <a:t> </a:t>
            </a:r>
            <a:br>
              <a:rPr lang="es-ES" altLang="es-MX" sz="3200">
                <a:cs typeface="Times New Roman" panose="02020603050405020304" pitchFamily="18" charset="0"/>
              </a:rPr>
            </a:br>
            <a:r>
              <a:rPr lang="es-ES" altLang="es-MX" sz="3200">
                <a:cs typeface="Times New Roman" panose="02020603050405020304" pitchFamily="18" charset="0"/>
              </a:rPr>
              <a:t>Por ejemplo el concepto de aprendizaje</a:t>
            </a:r>
            <a:br>
              <a:rPr lang="es-ES" altLang="es-MX" sz="3200">
                <a:cs typeface="Times New Roman" panose="02020603050405020304" pitchFamily="18" charset="0"/>
              </a:rPr>
            </a:br>
            <a:r>
              <a:rPr lang="es-ES" altLang="es-MX" sz="3200">
                <a:cs typeface="Times New Roman" panose="02020603050405020304" pitchFamily="18" charset="0"/>
              </a:rPr>
              <a:t>Como aprenden las personas, maquinas, organizaciones, delfines, ...</a:t>
            </a:r>
          </a:p>
        </p:txBody>
      </p:sp>
    </p:spTree>
    <p:extLst>
      <p:ext uri="{BB962C8B-B14F-4D97-AF65-F5344CB8AC3E}">
        <p14:creationId xmlns:p14="http://schemas.microsoft.com/office/powerpoint/2010/main" val="639775351"/>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92884" y="1233845"/>
            <a:ext cx="7192473" cy="383181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El hecho de que un sistema evolucione no significa que sea "mejor" en un sentido absoluto (mas grande, mas rico, mas humano, mas inteligente, etc.)</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sino que se adapta mejor a su ambiente y aumenta sus posibilidades de supervivencia. </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700" b="1"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Un sistema evolutivo tiende a mejorar su interrelación con el medio y en general es “hermoso” y natural dentro de su contexto.</a:t>
            </a:r>
            <a:endParaRPr kumimoji="0" lang="es-ES" sz="75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591945394"/>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idx="4294967295"/>
          </p:nvPr>
        </p:nvSpPr>
        <p:spPr>
          <a:xfrm>
            <a:off x="0" y="6156325"/>
            <a:ext cx="9144000" cy="549275"/>
          </a:xfrm>
        </p:spPr>
        <p:txBody>
          <a:bodyPr>
            <a:normAutofit fontScale="90000"/>
          </a:bodyPr>
          <a:lstStyle/>
          <a:p>
            <a:pPr algn="r" eaLnBrk="1" hangingPunct="1">
              <a:lnSpc>
                <a:spcPct val="80000"/>
              </a:lnSpc>
            </a:pPr>
            <a:br>
              <a:rPr lang="es-MX" altLang="es-MX" b="1"/>
            </a:br>
            <a:r>
              <a:rPr lang="es-ES" altLang="es-MX" b="1"/>
              <a:t> </a:t>
            </a:r>
            <a:r>
              <a:rPr lang="es-ES" altLang="es-MX" sz="2200" b="1"/>
              <a:t>21 de Septiembre del 2002, Octubre del 2009</a:t>
            </a:r>
            <a:r>
              <a:rPr lang="es-MX" altLang="es-MX" sz="2200" b="1"/>
              <a:t>, Julio del 2012, Febrero del 2017</a:t>
            </a:r>
            <a:r>
              <a:rPr lang="es-ES" altLang="es-MX" sz="2200"/>
              <a:t> </a:t>
            </a:r>
          </a:p>
        </p:txBody>
      </p:sp>
      <p:grpSp>
        <p:nvGrpSpPr>
          <p:cNvPr id="149507" name="Group 34"/>
          <p:cNvGrpSpPr>
            <a:grpSpLocks/>
          </p:cNvGrpSpPr>
          <p:nvPr/>
        </p:nvGrpSpPr>
        <p:grpSpPr bwMode="auto">
          <a:xfrm>
            <a:off x="381000" y="180141"/>
            <a:ext cx="3168650" cy="2047875"/>
            <a:chOff x="1568" y="2142"/>
            <a:chExt cx="3283" cy="1892"/>
          </a:xfrm>
        </p:grpSpPr>
        <p:sp>
          <p:nvSpPr>
            <p:cNvPr id="149512" name="AutoShape 35"/>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9513" name="Text Box 36"/>
            <p:cNvSpPr txBox="1">
              <a:spLocks noChangeArrowheads="1"/>
            </p:cNvSpPr>
            <p:nvPr/>
          </p:nvSpPr>
          <p:spPr bwMode="auto">
            <a:xfrm>
              <a:off x="1568" y="3612"/>
              <a:ext cx="1485"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Evolución</a:t>
              </a:r>
              <a:endPar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prstClr val="black"/>
                </a:solidFill>
                <a:effectLst/>
                <a:uLnTx/>
                <a:uFillTx/>
                <a:latin typeface="Arial Unicode MS" panose="020B0604020202020204" pitchFamily="34" charset="-128"/>
                <a:ea typeface="+mn-ea"/>
                <a:cs typeface="Times New Roman" panose="02020603050405020304" pitchFamily="18" charset="0"/>
              </a:endParaRPr>
            </a:p>
          </p:txBody>
        </p:sp>
        <p:sp>
          <p:nvSpPr>
            <p:cNvPr id="149514" name="Text Box 37"/>
            <p:cNvSpPr txBox="1">
              <a:spLocks noChangeArrowheads="1"/>
            </p:cNvSpPr>
            <p:nvPr/>
          </p:nvSpPr>
          <p:spPr bwMode="auto">
            <a:xfrm>
              <a:off x="3331" y="3582"/>
              <a:ext cx="1520"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Afectividad</a:t>
              </a:r>
              <a:endPar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prstClr val="black"/>
                </a:solidFill>
                <a:effectLst/>
                <a:uLnTx/>
                <a:uFillTx/>
                <a:latin typeface="Arial Unicode MS" panose="020B0604020202020204" pitchFamily="34" charset="-128"/>
                <a:ea typeface="+mn-ea"/>
                <a:cs typeface="Times New Roman" panose="02020603050405020304" pitchFamily="18" charset="0"/>
              </a:endParaRPr>
            </a:p>
          </p:txBody>
        </p:sp>
        <p:sp>
          <p:nvSpPr>
            <p:cNvPr id="149515" name="Text Box 38"/>
            <p:cNvSpPr txBox="1">
              <a:spLocks noChangeArrowheads="1"/>
            </p:cNvSpPr>
            <p:nvPr/>
          </p:nvSpPr>
          <p:spPr bwMode="auto">
            <a:xfrm>
              <a:off x="2613" y="2142"/>
              <a:ext cx="1508"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Conciencia</a:t>
              </a:r>
              <a:endPar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prstClr val="black"/>
                </a:solidFill>
                <a:effectLst/>
                <a:uLnTx/>
                <a:uFillTx/>
                <a:latin typeface="Arial Unicode MS" panose="020B0604020202020204" pitchFamily="34" charset="-128"/>
                <a:ea typeface="+mn-ea"/>
                <a:cs typeface="Times New Roman" panose="02020603050405020304" pitchFamily="18" charset="0"/>
              </a:endParaRPr>
            </a:p>
          </p:txBody>
        </p:sp>
        <p:sp>
          <p:nvSpPr>
            <p:cNvPr id="149516" name="Text Box 39"/>
            <p:cNvSpPr txBox="1">
              <a:spLocks noChangeArrowheads="1"/>
            </p:cNvSpPr>
            <p:nvPr/>
          </p:nvSpPr>
          <p:spPr bwMode="auto">
            <a:xfrm>
              <a:off x="2732" y="2893"/>
              <a:ext cx="961"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ES"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EAC</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2400" b="1" i="0" u="none" strike="noStrike" kern="1200" cap="none" spc="0" normalizeH="0" baseline="0" noProof="0">
                <a:ln>
                  <a:noFill/>
                </a:ln>
                <a:solidFill>
                  <a:prstClr val="black"/>
                </a:solidFill>
                <a:effectLst/>
                <a:uLnTx/>
                <a:uFillTx/>
                <a:latin typeface="Arial Unicode MS" panose="020B0604020202020204" pitchFamily="34" charset="-128"/>
                <a:ea typeface="+mn-ea"/>
                <a:cs typeface="Times New Roman" panose="02020603050405020304" pitchFamily="18" charset="0"/>
              </a:endParaRPr>
            </a:p>
          </p:txBody>
        </p:sp>
      </p:grpSp>
      <p:sp>
        <p:nvSpPr>
          <p:cNvPr id="149508" name="Rectangle 40"/>
          <p:cNvSpPr>
            <a:spLocks noChangeArrowheads="1"/>
          </p:cNvSpPr>
          <p:nvPr/>
        </p:nvSpPr>
        <p:spPr bwMode="auto">
          <a:xfrm>
            <a:off x="3990975" y="163751"/>
            <a:ext cx="4878387" cy="206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3200" b="1" i="0" u="none" strike="noStrike" kern="1200" cap="none" spc="0" normalizeH="0" baseline="0" noProof="0">
                <a:ln>
                  <a:noFill/>
                </a:ln>
                <a:solidFill>
                  <a:srgbClr val="44546A"/>
                </a:solidFill>
                <a:effectLst/>
                <a:uLnTx/>
                <a:uFillTx/>
                <a:latin typeface="Times New Roman" panose="02020603050405020304" pitchFamily="18" charset="0"/>
                <a:ea typeface="+mn-ea"/>
                <a:cs typeface="Times New Roman" panose="02020603050405020304" pitchFamily="18" charset="0"/>
              </a:rPr>
              <a:t>EVOLUCIÓN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3200" b="1" i="0" u="none" strike="noStrike" kern="1200" cap="none" spc="0" normalizeH="0" baseline="0" noProof="0">
                <a:ln>
                  <a:noFill/>
                </a:ln>
                <a:solidFill>
                  <a:srgbClr val="44546A"/>
                </a:solidFill>
                <a:effectLst/>
                <a:uLnTx/>
                <a:uFillTx/>
                <a:latin typeface="Times New Roman" panose="02020603050405020304" pitchFamily="18" charset="0"/>
                <a:ea typeface="+mn-ea"/>
                <a:cs typeface="Times New Roman" panose="02020603050405020304" pitchFamily="18" charset="0"/>
              </a:rPr>
              <a:t>Y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_tradnl" altLang="es-MX" sz="3200" b="1" i="0" u="none" strike="noStrike" kern="1200" cap="none" spc="0" normalizeH="0" baseline="0" noProof="0">
                <a:ln>
                  <a:noFill/>
                </a:ln>
                <a:solidFill>
                  <a:srgbClr val="44546A"/>
                </a:solidFill>
                <a:effectLst/>
                <a:uLnTx/>
                <a:uFillTx/>
                <a:latin typeface="Times New Roman" panose="02020603050405020304" pitchFamily="18" charset="0"/>
                <a:ea typeface="+mn-ea"/>
                <a:cs typeface="Times New Roman" panose="02020603050405020304" pitchFamily="18" charset="0"/>
              </a:rPr>
              <a:t> SISTEMAS EVOLUTIVOS</a:t>
            </a:r>
          </a:p>
        </p:txBody>
      </p:sp>
      <p:sp>
        <p:nvSpPr>
          <p:cNvPr id="149509" name="Rectangle 41"/>
          <p:cNvSpPr>
            <a:spLocks noChangeArrowheads="1"/>
          </p:cNvSpPr>
          <p:nvPr/>
        </p:nvSpPr>
        <p:spPr bwMode="auto">
          <a:xfrm>
            <a:off x="185624" y="2153294"/>
            <a:ext cx="3717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http://www.fgalindosoria.com/eac/</a:t>
            </a:r>
            <a:endParaRPr kumimoji="0" lang="es-ES" alt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9510" name="Rectangle 42"/>
          <p:cNvSpPr>
            <a:spLocks noChangeArrowheads="1"/>
          </p:cNvSpPr>
          <p:nvPr/>
        </p:nvSpPr>
        <p:spPr bwMode="auto">
          <a:xfrm>
            <a:off x="66367" y="2672876"/>
            <a:ext cx="9011265"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600" b="1" i="1" u="none" strike="noStrike" kern="1200" cap="none" spc="0" normalizeH="0" baseline="0" noProof="0">
                <a:ln>
                  <a:noFill/>
                </a:ln>
                <a:solidFill>
                  <a:srgbClr val="3636CE"/>
                </a:solidFill>
                <a:effectLst/>
                <a:uLnTx/>
                <a:uFillTx/>
                <a:latin typeface="Times New Roman" panose="02020603050405020304" pitchFamily="18" charset="0"/>
                <a:ea typeface="+mn-ea"/>
                <a:cs typeface="Times New Roman" panose="02020603050405020304" pitchFamily="18" charset="0"/>
              </a:rPr>
              <a:t>La evolución,     el crecimiento,     el aprendizaje,     la vida,     </a:t>
            </a:r>
            <a:r>
              <a:rPr kumimoji="0" lang="es-ES_tradnl" altLang="es-MX" sz="2600" b="1" i="1" u="none" strike="noStrike" kern="1200" cap="none" spc="0" normalizeH="0" baseline="0" noProof="0">
                <a:ln>
                  <a:noFill/>
                </a:ln>
                <a:solidFill>
                  <a:srgbClr val="3636CE"/>
                </a:solidFill>
                <a:effectLst/>
                <a:uLnTx/>
                <a:uFillTx/>
                <a:latin typeface="Times New Roman" panose="02020603050405020304" pitchFamily="18" charset="0"/>
                <a:ea typeface="+mn-ea"/>
                <a:cs typeface="Times New Roman" panose="02020603050405020304" pitchFamily="18" charset="0"/>
              </a:rPr>
              <a:t>la transformación de nuestra imagen de la realidad,</a:t>
            </a:r>
            <a:r>
              <a:rPr kumimoji="0" lang="es-ES" altLang="es-MX" sz="2600" b="1" i="1" u="none" strike="noStrike" kern="1200" cap="none" spc="0" normalizeH="0" baseline="0" noProof="0">
                <a:ln>
                  <a:noFill/>
                </a:ln>
                <a:solidFill>
                  <a:srgbClr val="3636CE"/>
                </a:solidFill>
                <a:effectLst/>
                <a:uLnTx/>
                <a:uFillTx/>
                <a:latin typeface="Times New Roman" panose="02020603050405020304" pitchFamily="18" charset="0"/>
                <a:ea typeface="+mn-ea"/>
                <a:cs typeface="Times New Roman" panose="02020603050405020304" pitchFamily="18" charset="0"/>
              </a:rPr>
              <a:t>      el pensamiento,</a:t>
            </a:r>
            <a:r>
              <a:rPr kumimoji="0" lang="es-ES_tradnl" altLang="es-MX" sz="2600" b="1" i="1" u="none" strike="noStrike" kern="1200" cap="none" spc="0" normalizeH="0" baseline="0" noProof="0">
                <a:ln>
                  <a:noFill/>
                </a:ln>
                <a:solidFill>
                  <a:srgbClr val="3636CE"/>
                </a:solidFill>
                <a:effectLst/>
                <a:uLnTx/>
                <a:uFillTx/>
                <a:latin typeface="Times New Roman" panose="02020603050405020304" pitchFamily="18" charset="0"/>
                <a:ea typeface="+mn-ea"/>
                <a:cs typeface="Times New Roman" panose="02020603050405020304" pitchFamily="18" charset="0"/>
              </a:rPr>
              <a:t>     </a:t>
            </a:r>
            <a:r>
              <a:rPr kumimoji="0" lang="es-ES" altLang="es-MX" sz="2600" b="1" i="1" u="none" strike="noStrike" kern="1200" cap="none" spc="0" normalizeH="0" baseline="0" noProof="0">
                <a:ln>
                  <a:noFill/>
                </a:ln>
                <a:solidFill>
                  <a:srgbClr val="3636CE"/>
                </a:solidFill>
                <a:effectLst/>
                <a:uLnTx/>
                <a:uFillTx/>
                <a:latin typeface="Times New Roman" panose="02020603050405020304" pitchFamily="18" charset="0"/>
                <a:ea typeface="+mn-ea"/>
                <a:cs typeface="Times New Roman" panose="02020603050405020304" pitchFamily="18" charset="0"/>
              </a:rPr>
              <a:t>los procesos de descomposición, </a:t>
            </a:r>
            <a:r>
              <a:rPr kumimoji="0" lang="es-MX" altLang="es-MX" sz="2600" b="1" i="1" u="none" strike="noStrike" kern="1200" cap="none" spc="0" normalizeH="0" baseline="0" noProof="0">
                <a:ln>
                  <a:noFill/>
                </a:ln>
                <a:solidFill>
                  <a:srgbClr val="3636CE"/>
                </a:solidFill>
                <a:effectLst/>
                <a:uLnTx/>
                <a:uFillTx/>
                <a:latin typeface="Times New Roman" panose="02020603050405020304" pitchFamily="18" charset="0"/>
                <a:ea typeface="+mn-ea"/>
                <a:cs typeface="Times New Roman" panose="02020603050405020304" pitchFamily="18" charset="0"/>
              </a:rPr>
              <a:t>     </a:t>
            </a:r>
            <a:r>
              <a:rPr kumimoji="0" lang="es-ES" altLang="es-MX" sz="2600" b="1" i="1" u="none" strike="noStrike" kern="1200" cap="none" spc="0" normalizeH="0" baseline="0" noProof="0">
                <a:ln>
                  <a:noFill/>
                </a:ln>
                <a:solidFill>
                  <a:srgbClr val="3636CE"/>
                </a:solidFill>
                <a:effectLst/>
                <a:uLnTx/>
                <a:uFillTx/>
                <a:latin typeface="Times New Roman" panose="02020603050405020304" pitchFamily="18" charset="0"/>
                <a:ea typeface="+mn-ea"/>
                <a:cs typeface="Times New Roman" panose="02020603050405020304" pitchFamily="18" charset="0"/>
              </a:rPr>
              <a:t>el desarrollo y transformación de las empresas, sociedades, organizaciones, países, galaxias, universos, etc.,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600" b="1" i="1" u="none" strike="noStrike" kern="1200" cap="none" spc="0" normalizeH="0" baseline="0" noProof="0">
                <a:ln>
                  <a:noFill/>
                </a:ln>
                <a:solidFill>
                  <a:srgbClr val="2FB6C6">
                    <a:lumMod val="50000"/>
                  </a:srgbClr>
                </a:solidFill>
                <a:effectLst/>
                <a:uLnTx/>
                <a:uFillTx/>
                <a:latin typeface="Times New Roman" panose="02020603050405020304" pitchFamily="18" charset="0"/>
                <a:ea typeface="+mn-ea"/>
                <a:cs typeface="Times New Roman" panose="02020603050405020304" pitchFamily="18" charset="0"/>
              </a:rPr>
              <a:t>son manifestaciones de un mismo proceso general de transformación o cambio al que por facilidad llamamos evolución.</a:t>
            </a:r>
          </a:p>
        </p:txBody>
      </p:sp>
      <p:sp>
        <p:nvSpPr>
          <p:cNvPr id="149511" name="Rectángulo 2"/>
          <p:cNvSpPr>
            <a:spLocks noChangeArrowheads="1"/>
          </p:cNvSpPr>
          <p:nvPr/>
        </p:nvSpPr>
        <p:spPr bwMode="auto">
          <a:xfrm>
            <a:off x="4165827" y="2088504"/>
            <a:ext cx="49781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www.fgalindosoria.com/eac/evolucion/</a:t>
            </a:r>
            <a:endPar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58901856"/>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9" name="Group 3"/>
          <p:cNvGrpSpPr>
            <a:grpSpLocks/>
          </p:cNvGrpSpPr>
          <p:nvPr/>
        </p:nvGrpSpPr>
        <p:grpSpPr bwMode="auto">
          <a:xfrm>
            <a:off x="128259" y="144614"/>
            <a:ext cx="3847995" cy="2372400"/>
            <a:chOff x="1711" y="2142"/>
            <a:chExt cx="2916" cy="1892"/>
          </a:xfrm>
        </p:grpSpPr>
        <p:sp>
          <p:nvSpPr>
            <p:cNvPr id="4105" name="AutoShape 4"/>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106" name="Text Box 5"/>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Evolución</a:t>
              </a:r>
              <a:endPar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7" name="Text Box 6"/>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Afectividad</a:t>
              </a:r>
              <a:endPar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8" name="Text Box 7"/>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a:t>
              </a:r>
              <a:r>
                <a:rPr kumimoji="0" lang="es-ES" altLang="es-MX" sz="2400" b="1" i="0" u="none" strike="noStrike" kern="1200" cap="none" spc="0" normalizeH="0" baseline="0" noProof="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onsciencia</a:t>
              </a:r>
              <a:endPar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9" name="Text Box 8"/>
            <p:cNvSpPr txBox="1">
              <a:spLocks noChangeArrowheads="1"/>
            </p:cNvSpPr>
            <p:nvPr/>
          </p:nvSpPr>
          <p:spPr bwMode="auto">
            <a:xfrm>
              <a:off x="2810" y="3007"/>
              <a:ext cx="827"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2400" b="1" i="0" u="none" strike="noStrike" kern="1200" cap="none" spc="0" normalizeH="0" baseline="0" noProof="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EAC</a:t>
              </a:r>
              <a:endParaRPr kumimoji="0" lang="es-ES"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sp>
        <p:nvSpPr>
          <p:cNvPr id="4100" name="Rectangle 9"/>
          <p:cNvSpPr>
            <a:spLocks noChangeArrowheads="1"/>
          </p:cNvSpPr>
          <p:nvPr/>
        </p:nvSpPr>
        <p:spPr bwMode="auto">
          <a:xfrm>
            <a:off x="265717" y="2372307"/>
            <a:ext cx="371691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2"/>
              </a:rPr>
              <a:t>www.fgalindosoria.com/eac/</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a:xfrm>
            <a:off x="7855102" y="6354422"/>
            <a:ext cx="795746" cy="50357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0FCA50-BFE3-4A09-A699-F96A9BC9E5D7}"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252</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 name="Rectángulo 3"/>
          <p:cNvSpPr/>
          <p:nvPr/>
        </p:nvSpPr>
        <p:spPr>
          <a:xfrm>
            <a:off x="3711404" y="4870"/>
            <a:ext cx="5364600" cy="1754326"/>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Seminario de Investigación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a:t>
            </a:r>
            <a:r>
              <a:rPr kumimoji="0" lang="es-MX" altLang="es-MX" sz="36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Evolutivos, Afectivos y Conscientes</a:t>
            </a:r>
            <a:endParaRPr kumimoji="0" lang="es-MX" sz="36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7" name="Rectangle 1"/>
          <p:cNvSpPr>
            <a:spLocks noChangeArrowheads="1"/>
          </p:cNvSpPr>
          <p:nvPr/>
        </p:nvSpPr>
        <p:spPr bwMode="auto">
          <a:xfrm>
            <a:off x="1209368" y="4420210"/>
            <a:ext cx="704360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8450263" algn="l"/>
                <a:tab pos="9363075" algn="l"/>
                <a:tab pos="10621963" algn="l"/>
              </a:tabLst>
              <a:defRPr>
                <a:solidFill>
                  <a:schemeClr val="tx1"/>
                </a:solidFill>
                <a:latin typeface="Arial" panose="020B0604020202020204" pitchFamily="34" charset="0"/>
              </a:defRPr>
            </a:lvl1pPr>
            <a:lvl2pPr>
              <a:tabLst>
                <a:tab pos="8450263" algn="l"/>
                <a:tab pos="9363075" algn="l"/>
                <a:tab pos="10621963" algn="l"/>
              </a:tabLst>
              <a:defRPr>
                <a:solidFill>
                  <a:schemeClr val="tx1"/>
                </a:solidFill>
                <a:latin typeface="Arial" panose="020B0604020202020204" pitchFamily="34" charset="0"/>
              </a:defRPr>
            </a:lvl2pPr>
            <a:lvl3pPr>
              <a:tabLst>
                <a:tab pos="8450263" algn="l"/>
                <a:tab pos="9363075" algn="l"/>
                <a:tab pos="10621963" algn="l"/>
              </a:tabLst>
              <a:defRPr>
                <a:solidFill>
                  <a:schemeClr val="tx1"/>
                </a:solidFill>
                <a:latin typeface="Arial" panose="020B0604020202020204" pitchFamily="34" charset="0"/>
              </a:defRPr>
            </a:lvl3pPr>
            <a:lvl4pPr>
              <a:tabLst>
                <a:tab pos="8450263" algn="l"/>
                <a:tab pos="9363075" algn="l"/>
                <a:tab pos="10621963" algn="l"/>
              </a:tabLst>
              <a:defRPr>
                <a:solidFill>
                  <a:schemeClr val="tx1"/>
                </a:solidFill>
                <a:latin typeface="Arial" panose="020B0604020202020204" pitchFamily="34" charset="0"/>
              </a:defRPr>
            </a:lvl4pPr>
            <a:lvl5pPr>
              <a:tabLst>
                <a:tab pos="8450263" algn="l"/>
                <a:tab pos="9363075" algn="l"/>
                <a:tab pos="10621963" algn="l"/>
              </a:tabLst>
              <a:defRPr>
                <a:solidFill>
                  <a:schemeClr val="tx1"/>
                </a:solidFill>
                <a:latin typeface="Arial" panose="020B0604020202020204" pitchFamily="34" charset="0"/>
              </a:defRPr>
            </a:lvl5pPr>
            <a:lvl6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6pPr>
            <a:lvl7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7pPr>
            <a:lvl8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8pPr>
            <a:lvl9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MX" altLang="es-MX" sz="2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Auditorio Sor Juana (edificio C)</a:t>
            </a:r>
            <a:r>
              <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  </a:t>
            </a:r>
            <a:endPar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MX"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Tecnológico de Estudios Superiores de Ecatepec (TESE)</a:t>
            </a:r>
            <a:endPar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ES" altLang="es-MX" sz="2000" b="0"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Del </a:t>
            </a:r>
            <a:r>
              <a:rPr kumimoji="0" lang="es-ES"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Lunes 13 al Jueves 16 de Marzo </a:t>
            </a: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ES"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de 2017 de 12:00 a 17:00 </a:t>
            </a:r>
            <a:r>
              <a:rPr kumimoji="0" lang="es-ES" altLang="es-MX" sz="2000" b="0"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horas de la Ciudad de México</a:t>
            </a:r>
            <a:endParaRPr kumimoji="0" lang="es-ES"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
        <p:nvSpPr>
          <p:cNvPr id="21" name="Rectangle 9"/>
          <p:cNvSpPr>
            <a:spLocks noChangeArrowheads="1"/>
          </p:cNvSpPr>
          <p:nvPr/>
        </p:nvSpPr>
        <p:spPr bwMode="auto">
          <a:xfrm>
            <a:off x="2669836" y="5677123"/>
            <a:ext cx="445269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3"/>
              </a:rPr>
              <a:t>www.fgalindosoria.com/seac2017/</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2" name="Rectangle 9"/>
          <p:cNvSpPr>
            <a:spLocks noChangeArrowheads="1"/>
          </p:cNvSpPr>
          <p:nvPr/>
        </p:nvSpPr>
        <p:spPr bwMode="auto">
          <a:xfrm>
            <a:off x="4233420" y="1642078"/>
            <a:ext cx="44174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lvl="0" defTabSz="914400" fontAlgn="base">
              <a:spcBef>
                <a:spcPct val="0"/>
              </a:spcBef>
              <a:spcAft>
                <a:spcPct val="0"/>
              </a:spcAft>
              <a:buNone/>
              <a:defRPr/>
            </a:pPr>
            <a:r>
              <a:rPr lang="es-ES" altLang="es-MX" sz="2400" dirty="0">
                <a:solidFill>
                  <a:srgbClr val="000000"/>
                </a:solidFill>
                <a:ea typeface="Arial Unicode MS" panose="020B0604020202020204" pitchFamily="34" charset="-128"/>
                <a:cs typeface="Arial Unicode MS" panose="020B0604020202020204" pitchFamily="34" charset="-128"/>
                <a:hlinkClick r:id="rId4"/>
              </a:rPr>
              <a:t>www.fgalindosoria.com/eac/2017/</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graphicFrame>
        <p:nvGraphicFramePr>
          <p:cNvPr id="3" name="Tabla 2"/>
          <p:cNvGraphicFramePr>
            <a:graphicFrameLocks noGrp="1"/>
          </p:cNvGraphicFramePr>
          <p:nvPr>
            <p:extLst>
              <p:ext uri="{D42A27DB-BD31-4B8C-83A1-F6EECF244321}">
                <p14:modId xmlns:p14="http://schemas.microsoft.com/office/powerpoint/2010/main" val="2961790784"/>
              </p:ext>
            </p:extLst>
          </p:nvPr>
        </p:nvGraphicFramePr>
        <p:xfrm>
          <a:off x="0" y="3150932"/>
          <a:ext cx="9076004" cy="975360"/>
        </p:xfrm>
        <a:graphic>
          <a:graphicData uri="http://schemas.openxmlformats.org/drawingml/2006/table">
            <a:tbl>
              <a:tblPr firstRow="1" firstCol="1" bandRow="1"/>
              <a:tblGrid>
                <a:gridCol w="3244645">
                  <a:extLst>
                    <a:ext uri="{9D8B030D-6E8A-4147-A177-3AD203B41FA5}">
                      <a16:colId xmlns:a16="http://schemas.microsoft.com/office/drawing/2014/main" val="1343214359"/>
                    </a:ext>
                  </a:extLst>
                </a:gridCol>
                <a:gridCol w="2861187">
                  <a:extLst>
                    <a:ext uri="{9D8B030D-6E8A-4147-A177-3AD203B41FA5}">
                      <a16:colId xmlns:a16="http://schemas.microsoft.com/office/drawing/2014/main" val="562181274"/>
                    </a:ext>
                  </a:extLst>
                </a:gridCol>
                <a:gridCol w="2970172">
                  <a:extLst>
                    <a:ext uri="{9D8B030D-6E8A-4147-A177-3AD203B41FA5}">
                      <a16:colId xmlns:a16="http://schemas.microsoft.com/office/drawing/2014/main" val="3535586138"/>
                    </a:ext>
                  </a:extLst>
                </a:gridCol>
              </a:tblGrid>
              <a:tr h="883920">
                <a:tc>
                  <a:txBody>
                    <a:bodyPr/>
                    <a:lstStyle/>
                    <a:p>
                      <a:pPr algn="ctr">
                        <a:spcAft>
                          <a:spcPts val="0"/>
                        </a:spcAft>
                      </a:pPr>
                      <a:r>
                        <a:rPr lang="es-MX" sz="2400" b="0" i="1" dirty="0">
                          <a:effectLst/>
                          <a:latin typeface="Times New Roman" panose="02020603050405020304" pitchFamily="18" charset="0"/>
                          <a:ea typeface="Times New Roman" panose="02020603050405020304" pitchFamily="18" charset="0"/>
                        </a:rPr>
                        <a:t>Fernando Galindo Soria</a:t>
                      </a:r>
                      <a:endParaRPr lang="es-MX" sz="2400" b="0" dirty="0">
                        <a:effectLst/>
                        <a:latin typeface="Times New Roman" panose="02020603050405020304" pitchFamily="18" charset="0"/>
                        <a:ea typeface="Times New Roman" panose="02020603050405020304" pitchFamily="18" charset="0"/>
                      </a:endParaRPr>
                    </a:p>
                    <a:p>
                      <a:pPr algn="ctr">
                        <a:spcAft>
                          <a:spcPts val="0"/>
                        </a:spcAft>
                      </a:pPr>
                      <a:r>
                        <a:rPr lang="es-MX" sz="2000" i="1" u="none" strike="noStrike" kern="1200" dirty="0">
                          <a:solidFill>
                            <a:srgbClr val="0000FF"/>
                          </a:solidFill>
                          <a:effectLst/>
                          <a:latin typeface="+mj-lt"/>
                          <a:ea typeface="+mj-ea"/>
                          <a:hlinkClick r:id="rId5"/>
                        </a:rPr>
                        <a:t>fgalindo@ipn.mx</a:t>
                      </a:r>
                    </a:p>
                    <a:p>
                      <a:pPr algn="ctr">
                        <a:spcAft>
                          <a:spcPts val="0"/>
                        </a:spcAft>
                      </a:pPr>
                      <a:r>
                        <a:rPr lang="es-MX" sz="1000" u="none" strike="noStrike" kern="1200" dirty="0">
                          <a:solidFill>
                            <a:srgbClr val="0000FF"/>
                          </a:solidFill>
                          <a:effectLst/>
                          <a:latin typeface="Times New Roman" panose="02020603050405020304" pitchFamily="18" charset="0"/>
                          <a:ea typeface="+mj-ea"/>
                          <a:hlinkClick r:id="rId5"/>
                        </a:rPr>
                        <a:t>www.fgalindosoria.com</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algn="ctr">
                        <a:spcAft>
                          <a:spcPts val="0"/>
                        </a:spcAft>
                      </a:pPr>
                      <a:r>
                        <a:rPr lang="es-MX" sz="2400" b="0" i="1" dirty="0">
                          <a:effectLst/>
                          <a:latin typeface="Times New Roman" panose="02020603050405020304" pitchFamily="18" charset="0"/>
                          <a:ea typeface="Times New Roman" panose="02020603050405020304" pitchFamily="18" charset="0"/>
                        </a:rPr>
                        <a:t>Paola Neri Ortiz</a:t>
                      </a:r>
                      <a:endParaRPr lang="es-MX" sz="2400" b="0" dirty="0">
                        <a:effectLst/>
                        <a:latin typeface="Times New Roman" panose="02020603050405020304" pitchFamily="18" charset="0"/>
                        <a:ea typeface="Times New Roman" panose="02020603050405020304" pitchFamily="18" charset="0"/>
                      </a:endParaRPr>
                    </a:p>
                    <a:p>
                      <a:pPr algn="ctr">
                        <a:spcAft>
                          <a:spcPts val="0"/>
                        </a:spcAft>
                        <a:tabLst>
                          <a:tab pos="8450580" algn="l"/>
                          <a:tab pos="9363075" algn="l"/>
                          <a:tab pos="10622280" algn="l"/>
                        </a:tabLst>
                      </a:pPr>
                      <a:r>
                        <a:rPr lang="it-IT" sz="2000" i="1" dirty="0">
                          <a:latin typeface="+mj-lt"/>
                          <a:hlinkClick r:id="rId6"/>
                        </a:rPr>
                        <a:t>paolaneriortiz@yahoo.com</a:t>
                      </a:r>
                      <a:endParaRPr lang="es-MX" sz="2000" i="1" u="none" strike="noStrike" dirty="0">
                        <a:solidFill>
                          <a:srgbClr val="0000FF"/>
                        </a:solidFill>
                        <a:effectLst/>
                        <a:latin typeface="+mj-lt"/>
                        <a:ea typeface="Times New Roman" panose="02020603050405020304" pitchFamily="18" charset="0"/>
                        <a:hlinkClick r:id="rId7"/>
                      </a:endParaRPr>
                    </a:p>
                    <a:p>
                      <a:pPr algn="ctr">
                        <a:spcAft>
                          <a:spcPts val="0"/>
                        </a:spcAft>
                        <a:tabLst>
                          <a:tab pos="8450580" algn="l"/>
                          <a:tab pos="9363075" algn="l"/>
                          <a:tab pos="10622280" algn="l"/>
                        </a:tabLst>
                      </a:pPr>
                      <a:r>
                        <a:rPr lang="es-MX" sz="1000" u="none" strike="noStrike" dirty="0">
                          <a:solidFill>
                            <a:srgbClr val="0000FF"/>
                          </a:solidFill>
                          <a:effectLst/>
                          <a:latin typeface="Times New Roman" panose="02020603050405020304" pitchFamily="18" charset="0"/>
                          <a:ea typeface="Times New Roman" panose="02020603050405020304" pitchFamily="18" charset="0"/>
                          <a:hlinkClick r:id="rId7"/>
                        </a:rPr>
                        <a:t>www.eventbrite.com/o/paola-neri-ortiz-12877179662</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algn="ctr">
                        <a:spcAft>
                          <a:spcPts val="0"/>
                        </a:spcAft>
                        <a:tabLst>
                          <a:tab pos="8450580" algn="l"/>
                          <a:tab pos="9363075" algn="l"/>
                          <a:tab pos="10622280" algn="l"/>
                        </a:tabLst>
                      </a:pPr>
                      <a:r>
                        <a:rPr lang="es-MX" sz="2400" b="0" kern="1200" dirty="0">
                          <a:solidFill>
                            <a:schemeClr val="tx1"/>
                          </a:solidFill>
                          <a:effectLst/>
                          <a:latin typeface="Times New Roman" panose="02020603050405020304" pitchFamily="18" charset="0"/>
                          <a:ea typeface="+mn-ea"/>
                          <a:cs typeface="Times New Roman" panose="02020603050405020304" pitchFamily="18" charset="0"/>
                        </a:rPr>
                        <a:t> </a:t>
                      </a:r>
                      <a:r>
                        <a:rPr lang="es-MX" sz="2400" b="0" kern="1200" dirty="0" err="1">
                          <a:solidFill>
                            <a:schemeClr val="tx1"/>
                          </a:solidFill>
                          <a:effectLst/>
                          <a:latin typeface="Times New Roman" panose="02020603050405020304" pitchFamily="18" charset="0"/>
                          <a:ea typeface="+mn-ea"/>
                          <a:cs typeface="Times New Roman" panose="02020603050405020304" pitchFamily="18" charset="0"/>
                        </a:rPr>
                        <a:t>Itztli</a:t>
                      </a:r>
                      <a:r>
                        <a:rPr lang="es-MX" sz="2400" b="0" kern="1200" dirty="0">
                          <a:solidFill>
                            <a:schemeClr val="tx1"/>
                          </a:solidFill>
                          <a:effectLst/>
                          <a:latin typeface="Times New Roman" panose="02020603050405020304" pitchFamily="18" charset="0"/>
                          <a:ea typeface="+mn-ea"/>
                          <a:cs typeface="Times New Roman" panose="02020603050405020304" pitchFamily="18" charset="0"/>
                        </a:rPr>
                        <a:t> García Salas</a:t>
                      </a:r>
                    </a:p>
                    <a:p>
                      <a:pPr algn="ctr">
                        <a:spcAft>
                          <a:spcPts val="0"/>
                        </a:spcAft>
                        <a:tabLst>
                          <a:tab pos="8450580" algn="l"/>
                          <a:tab pos="9363075" algn="l"/>
                          <a:tab pos="10622280" algn="l"/>
                        </a:tabLst>
                      </a:pPr>
                      <a:r>
                        <a:rPr lang="es-MX" sz="2000" i="1" dirty="0">
                          <a:latin typeface="+mj-lt"/>
                          <a:hlinkClick r:id="rId8"/>
                        </a:rPr>
                        <a:t>itztzin@gmail.com</a:t>
                      </a:r>
                      <a:endParaRPr lang="es-MX" sz="2000" i="1" dirty="0">
                        <a:effectLst/>
                        <a:latin typeface="+mj-lt"/>
                        <a:ea typeface="Times New Roman" panose="02020603050405020304" pitchFamily="18" charset="0"/>
                        <a:hlinkClick r:id="rId9"/>
                      </a:endParaRPr>
                    </a:p>
                    <a:p>
                      <a:pPr algn="ctr">
                        <a:spcAft>
                          <a:spcPts val="0"/>
                        </a:spcAft>
                        <a:tabLst>
                          <a:tab pos="8450580" algn="l"/>
                          <a:tab pos="9363075" algn="l"/>
                          <a:tab pos="10622280" algn="l"/>
                        </a:tabLst>
                      </a:pPr>
                      <a:r>
                        <a:rPr lang="es-MX" sz="1000" dirty="0">
                          <a:effectLst/>
                          <a:latin typeface="Times New Roman" panose="02020603050405020304" pitchFamily="18" charset="0"/>
                          <a:ea typeface="Times New Roman" panose="02020603050405020304" pitchFamily="18" charset="0"/>
                          <a:hlinkClick r:id="rId9"/>
                        </a:rPr>
                        <a:t>www.fgalindosoria.com/informaticos/investigadores/Itztli_(Horacio_Alberto)_Garcia_Salas/</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4034926000"/>
                  </a:ext>
                </a:extLst>
              </a:tr>
            </a:tbl>
          </a:graphicData>
        </a:graphic>
      </p:graphicFrame>
    </p:spTree>
    <p:extLst>
      <p:ext uri="{BB962C8B-B14F-4D97-AF65-F5344CB8AC3E}">
        <p14:creationId xmlns:p14="http://schemas.microsoft.com/office/powerpoint/2010/main" val="123515028"/>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1"/>
          <p:cNvSpPr>
            <a:spLocks noChangeArrowheads="1"/>
          </p:cNvSpPr>
          <p:nvPr/>
        </p:nvSpPr>
        <p:spPr bwMode="auto">
          <a:xfrm>
            <a:off x="298939" y="1102853"/>
            <a:ext cx="8392886"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s-ES" altLang="es-MX" sz="4000" b="1" i="0" u="none" strike="noStrike" kern="1200" cap="none" spc="0" normalizeH="0" baseline="0" noProof="0" dirty="0">
                <a:ln>
                  <a:noFill/>
                </a:ln>
                <a:solidFill>
                  <a:prstClr val="black"/>
                </a:solidFill>
                <a:effectLst/>
                <a:uLnTx/>
                <a:uFillTx/>
                <a:latin typeface="Times New Roman" panose="02020603050405020304" pitchFamily="18" charset="0"/>
                <a:ea typeface="MS Mincho" pitchFamily="49" charset="-128"/>
                <a:cs typeface="Times New Roman" panose="02020603050405020304" pitchFamily="18" charset="0"/>
              </a:rPr>
              <a:t>Algunas ligas las encuentra en</a:t>
            </a:r>
            <a:br>
              <a:rPr kumimoji="0" lang="es-MX" altLang="es-MX" sz="4000" b="1" i="0" u="none" strike="noStrike" kern="1200" cap="none" spc="0" normalizeH="0" baseline="0" noProof="0" dirty="0">
                <a:ln>
                  <a:noFill/>
                </a:ln>
                <a:solidFill>
                  <a:prstClr val="black"/>
                </a:solidFill>
                <a:effectLst/>
                <a:uLnTx/>
                <a:uFillTx/>
                <a:latin typeface="Times New Roman" panose="02020603050405020304" pitchFamily="18" charset="0"/>
                <a:ea typeface="MS Mincho" pitchFamily="49" charset="-128"/>
                <a:cs typeface="Times New Roman" panose="02020603050405020304" pitchFamily="18" charset="0"/>
              </a:rPr>
            </a:br>
            <a:r>
              <a:rPr kumimoji="0" lang="es-MX"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S Mincho" pitchFamily="49" charset="-128"/>
                <a:cs typeface="Times New Roman" panose="02020603050405020304" pitchFamily="18" charset="0"/>
                <a:hlinkClick r:id="rId2"/>
              </a:rPr>
              <a:t>www.fgalindosoria.com/eac/evolucion/</a:t>
            </a:r>
            <a:endParaRPr kumimoji="0" lang="es-MX"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S Mincho" pitchFamily="49" charset="-128"/>
              <a:cs typeface="Times New Roman" panose="02020603050405020304" pitchFamily="18" charset="0"/>
            </a:endParaRPr>
          </a:p>
        </p:txBody>
      </p:sp>
    </p:spTree>
    <p:extLst>
      <p:ext uri="{BB962C8B-B14F-4D97-AF65-F5344CB8AC3E}">
        <p14:creationId xmlns:p14="http://schemas.microsoft.com/office/powerpoint/2010/main" val="2397697979"/>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551942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9217447"/>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228600" y="152400"/>
            <a:ext cx="8686800" cy="20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Manejador Léxico   (</a:t>
            </a:r>
            <a:r>
              <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Enfoque Lingüístico</a:t>
            </a:r>
            <a:r>
              <a:rPr kumimoji="0" lang="es-MX" altLang="es-MX" sz="3000" b="0" i="0" u="none" strike="noStrike" kern="1200" cap="none" spc="0" normalizeH="0" baseline="0" noProof="0">
                <a:ln>
                  <a:noFill/>
                </a:ln>
                <a:solidFill>
                  <a:srgbClr val="44546A"/>
                </a:solidFill>
                <a:effectLst/>
                <a:uLnTx/>
                <a:uFillTx/>
                <a:latin typeface="Times New Roman" panose="02020603050405020304" pitchFamily="18" charset="0"/>
                <a:ea typeface="+mn-ea"/>
                <a:cs typeface="Times New Roman" panose="02020603050405020304" pitchFamily="18" charset="0"/>
              </a:rPr>
              <a:t>)</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El Manejador Léxico es un programa que recibe como entrada una oración en algún lenguaje y obtiene las unidades léxicas presentes en la oración, el tipo de cada unidad léxica y la estructura general u oración canónica.</a:t>
            </a:r>
          </a:p>
        </p:txBody>
      </p:sp>
      <p:sp>
        <p:nvSpPr>
          <p:cNvPr id="54275" name="Rectangle 19"/>
          <p:cNvSpPr>
            <a:spLocks noChangeArrowheads="1"/>
          </p:cNvSpPr>
          <p:nvPr/>
        </p:nvSpPr>
        <p:spPr bwMode="auto">
          <a:xfrm>
            <a:off x="457200" y="2133600"/>
            <a:ext cx="8001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Por ejemplo, en la oración</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Calcula la Regresión de X</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se encuentran las Unidades Léxicas mostradas en la tabla.</a:t>
            </a:r>
          </a:p>
        </p:txBody>
      </p:sp>
      <p:grpSp>
        <p:nvGrpSpPr>
          <p:cNvPr id="54276" name="Group 62"/>
          <p:cNvGrpSpPr>
            <a:grpSpLocks/>
          </p:cNvGrpSpPr>
          <p:nvPr/>
        </p:nvGrpSpPr>
        <p:grpSpPr bwMode="auto">
          <a:xfrm>
            <a:off x="1143000" y="3886200"/>
            <a:ext cx="5700713" cy="2743200"/>
            <a:chOff x="28" y="0"/>
            <a:chExt cx="3591" cy="2785"/>
          </a:xfrm>
        </p:grpSpPr>
        <p:sp>
          <p:nvSpPr>
            <p:cNvPr id="54277" name="Rectangle 47"/>
            <p:cNvSpPr>
              <a:spLocks noChangeArrowheads="1"/>
            </p:cNvSpPr>
            <p:nvPr/>
          </p:nvSpPr>
          <p:spPr bwMode="auto">
            <a:xfrm>
              <a:off x="28" y="0"/>
              <a:ext cx="1900"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Calcula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78" name="Rectangle 48"/>
            <p:cNvSpPr>
              <a:spLocks noChangeArrowheads="1"/>
            </p:cNvSpPr>
            <p:nvPr/>
          </p:nvSpPr>
          <p:spPr bwMode="auto">
            <a:xfrm>
              <a:off x="1928" y="0"/>
              <a:ext cx="720"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A1</a:t>
              </a:r>
            </a:p>
          </p:txBody>
        </p:sp>
        <p:sp>
          <p:nvSpPr>
            <p:cNvPr id="54279" name="Rectangle 49"/>
            <p:cNvSpPr>
              <a:spLocks noChangeArrowheads="1"/>
            </p:cNvSpPr>
            <p:nvPr/>
          </p:nvSpPr>
          <p:spPr bwMode="auto">
            <a:xfrm>
              <a:off x="2648" y="0"/>
              <a:ext cx="971"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acción</a:t>
              </a:r>
              <a:endPar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80" name="Rectangle 50"/>
            <p:cNvSpPr>
              <a:spLocks noChangeArrowheads="1"/>
            </p:cNvSpPr>
            <p:nvPr/>
          </p:nvSpPr>
          <p:spPr bwMode="auto">
            <a:xfrm>
              <a:off x="28" y="557"/>
              <a:ext cx="1900"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81" name="Rectangle 51"/>
            <p:cNvSpPr>
              <a:spLocks noChangeArrowheads="1"/>
            </p:cNvSpPr>
            <p:nvPr/>
          </p:nvSpPr>
          <p:spPr bwMode="auto">
            <a:xfrm>
              <a:off x="1928" y="557"/>
              <a:ext cx="720"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i</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82" name="Rectangle 52"/>
            <p:cNvSpPr>
              <a:spLocks noChangeArrowheads="1"/>
            </p:cNvSpPr>
            <p:nvPr/>
          </p:nvSpPr>
          <p:spPr bwMode="auto">
            <a:xfrm>
              <a:off x="2648" y="557"/>
              <a:ext cx="971"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ignora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83" name="Rectangle 53"/>
            <p:cNvSpPr>
              <a:spLocks noChangeArrowheads="1"/>
            </p:cNvSpPr>
            <p:nvPr/>
          </p:nvSpPr>
          <p:spPr bwMode="auto">
            <a:xfrm>
              <a:off x="28" y="1114"/>
              <a:ext cx="1900"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Regresión</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84" name="Rectangle 54"/>
            <p:cNvSpPr>
              <a:spLocks noChangeArrowheads="1"/>
            </p:cNvSpPr>
            <p:nvPr/>
          </p:nvSpPr>
          <p:spPr bwMode="auto">
            <a:xfrm>
              <a:off x="1928" y="1114"/>
              <a:ext cx="720"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a2</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85" name="Rectangle 55"/>
            <p:cNvSpPr>
              <a:spLocks noChangeArrowheads="1"/>
            </p:cNvSpPr>
            <p:nvPr/>
          </p:nvSpPr>
          <p:spPr bwMode="auto">
            <a:xfrm>
              <a:off x="2648" y="1114"/>
              <a:ext cx="971"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acción</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86" name="Rectangle 56"/>
            <p:cNvSpPr>
              <a:spLocks noChangeArrowheads="1"/>
            </p:cNvSpPr>
            <p:nvPr/>
          </p:nvSpPr>
          <p:spPr bwMode="auto">
            <a:xfrm>
              <a:off x="28" y="1671"/>
              <a:ext cx="1900"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de</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87" name="Rectangle 57"/>
            <p:cNvSpPr>
              <a:spLocks noChangeArrowheads="1"/>
            </p:cNvSpPr>
            <p:nvPr/>
          </p:nvSpPr>
          <p:spPr bwMode="auto">
            <a:xfrm>
              <a:off x="1928" y="1671"/>
              <a:ext cx="720"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i</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88" name="Rectangle 58"/>
            <p:cNvSpPr>
              <a:spLocks noChangeArrowheads="1"/>
            </p:cNvSpPr>
            <p:nvPr/>
          </p:nvSpPr>
          <p:spPr bwMode="auto">
            <a:xfrm>
              <a:off x="2648" y="1671"/>
              <a:ext cx="971"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ignora</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89" name="Rectangle 59"/>
            <p:cNvSpPr>
              <a:spLocks noChangeArrowheads="1"/>
            </p:cNvSpPr>
            <p:nvPr/>
          </p:nvSpPr>
          <p:spPr bwMode="auto">
            <a:xfrm>
              <a:off x="28" y="2228"/>
              <a:ext cx="1900"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90" name="Rectangle 60"/>
            <p:cNvSpPr>
              <a:spLocks noChangeArrowheads="1"/>
            </p:cNvSpPr>
            <p:nvPr/>
          </p:nvSpPr>
          <p:spPr bwMode="auto">
            <a:xfrm>
              <a:off x="1928" y="2228"/>
              <a:ext cx="720"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d1</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4291" name="Rectangle 61"/>
            <p:cNvSpPr>
              <a:spLocks noChangeArrowheads="1"/>
            </p:cNvSpPr>
            <p:nvPr/>
          </p:nvSpPr>
          <p:spPr bwMode="auto">
            <a:xfrm>
              <a:off x="2648" y="2228"/>
              <a:ext cx="971" cy="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dato</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2532335242"/>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026"/>
          <p:cNvSpPr>
            <a:spLocks noChangeArrowheads="1"/>
          </p:cNvSpPr>
          <p:nvPr/>
        </p:nvSpPr>
        <p:spPr bwMode="auto">
          <a:xfrm>
            <a:off x="228600" y="3962400"/>
            <a:ext cx="868680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44546A"/>
                </a:solidFill>
                <a:effectLst/>
                <a:uLnTx/>
                <a:uFillTx/>
                <a:latin typeface="Times New Roman" panose="02020603050405020304" pitchFamily="18" charset="0"/>
                <a:ea typeface="+mn-ea"/>
                <a:cs typeface="Times New Roman" panose="02020603050405020304" pitchFamily="18" charset="0"/>
              </a:rPr>
              <a:t>en general cuando se sustituyen los elementos de una oración por una representación que permita visualizar la estructura de la oración </a:t>
            </a:r>
            <a:endParaRPr kumimoji="0" lang="es-MX" altLang="es-MX" sz="3200" b="0" i="0" u="none" strike="noStrike" kern="1200" cap="none" spc="0" normalizeH="0" baseline="0" noProof="0">
              <a:ln>
                <a:noFill/>
              </a:ln>
              <a:solidFill>
                <a:srgbClr val="44546A"/>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44546A"/>
                </a:solidFill>
                <a:effectLst/>
                <a:uLnTx/>
                <a:uFillTx/>
                <a:latin typeface="Times New Roman" panose="02020603050405020304" pitchFamily="18" charset="0"/>
                <a:ea typeface="+mn-ea"/>
                <a:cs typeface="Times New Roman" panose="02020603050405020304" pitchFamily="18" charset="0"/>
              </a:rPr>
              <a:t>se obtiene una oración canónica.</a:t>
            </a:r>
            <a:endPar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5299" name="Rectangle 1043"/>
          <p:cNvSpPr>
            <a:spLocks noChangeArrowheads="1"/>
          </p:cNvSpPr>
          <p:nvPr/>
        </p:nvSpPr>
        <p:spPr bwMode="auto">
          <a:xfrm>
            <a:off x="1752600" y="381000"/>
            <a:ext cx="51816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Calcula      la     Regresión      de       X</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a1            i             a2             i        d 1  </a:t>
            </a:r>
          </a:p>
        </p:txBody>
      </p:sp>
      <p:sp>
        <p:nvSpPr>
          <p:cNvPr id="55300" name="Rectangle 1044"/>
          <p:cNvSpPr>
            <a:spLocks noChangeArrowheads="1"/>
          </p:cNvSpPr>
          <p:nvPr/>
        </p:nvSpPr>
        <p:spPr bwMode="auto">
          <a:xfrm>
            <a:off x="2743200" y="1905000"/>
            <a:ext cx="28321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a1    i     a2      i     d 1</a:t>
            </a:r>
            <a:endParaRPr kumimoji="0" lang="es-E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5301" name="Rectangle 1046"/>
          <p:cNvSpPr>
            <a:spLocks noChangeArrowheads="1"/>
          </p:cNvSpPr>
          <p:nvPr/>
        </p:nvSpPr>
        <p:spPr bwMode="auto">
          <a:xfrm>
            <a:off x="1143000" y="2895600"/>
            <a:ext cx="62055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44546A"/>
                </a:solidFill>
                <a:effectLst/>
                <a:uLnTx/>
                <a:uFillTx/>
                <a:latin typeface="Times New Roman" panose="02020603050405020304" pitchFamily="18" charset="0"/>
                <a:ea typeface="+mn-ea"/>
                <a:cs typeface="Times New Roman" panose="02020603050405020304" pitchFamily="18" charset="0"/>
              </a:rPr>
              <a:t>se les conoce como oración</a:t>
            </a:r>
            <a:r>
              <a:rPr kumimoji="0" lang="es-MX" altLang="es-MX" sz="3200" b="0" i="0" u="none" strike="noStrike" kern="1200" cap="none" spc="0" normalizeH="0" baseline="0" noProof="0">
                <a:ln>
                  <a:noFill/>
                </a:ln>
                <a:solidFill>
                  <a:srgbClr val="44546A"/>
                </a:solidFill>
                <a:effectLst/>
                <a:uLnTx/>
                <a:uFillTx/>
                <a:latin typeface="Times New Roman" panose="02020603050405020304" pitchFamily="18" charset="0"/>
                <a:ea typeface="+mn-ea"/>
                <a:cs typeface="Times New Roman" panose="02020603050405020304" pitchFamily="18" charset="0"/>
              </a:rPr>
              <a:t> </a:t>
            </a:r>
            <a:r>
              <a:rPr kumimoji="0" lang="es-ES" altLang="es-MX" sz="3200" b="0" i="0" u="none" strike="noStrike" kern="1200" cap="none" spc="0" normalizeH="0" baseline="0" noProof="0">
                <a:ln>
                  <a:noFill/>
                </a:ln>
                <a:solidFill>
                  <a:srgbClr val="44546A"/>
                </a:solidFill>
                <a:effectLst/>
                <a:uLnTx/>
                <a:uFillTx/>
                <a:latin typeface="Times New Roman" panose="02020603050405020304" pitchFamily="18" charset="0"/>
                <a:ea typeface="+mn-ea"/>
                <a:cs typeface="Times New Roman" panose="02020603050405020304" pitchFamily="18" charset="0"/>
              </a:rPr>
              <a:t>canónica</a:t>
            </a:r>
          </a:p>
        </p:txBody>
      </p:sp>
    </p:spTree>
    <p:extLst>
      <p:ext uri="{BB962C8B-B14F-4D97-AF65-F5344CB8AC3E}">
        <p14:creationId xmlns:p14="http://schemas.microsoft.com/office/powerpoint/2010/main" val="165248830"/>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228600" y="1295400"/>
            <a:ext cx="8610600" cy="2743200"/>
          </a:xfrm>
        </p:spPr>
        <p:txBody>
          <a:bodyPr/>
          <a:lstStyle/>
          <a:p>
            <a:pPr eaLnBrk="1" hangingPunct="1"/>
            <a:r>
              <a:rPr lang="es-ES" altLang="es-MX" sz="3200"/>
              <a:t> Originalmente el </a:t>
            </a:r>
            <a:r>
              <a:rPr lang="es-MX" altLang="es-MX" sz="3200"/>
              <a:t>Manejador</a:t>
            </a:r>
            <a:r>
              <a:rPr lang="es-ES" altLang="es-MX" sz="3200"/>
              <a:t> Léxico no tiene ningún conocimiento acerca del lenguaje a utilizar y solamente cuenta con la capacidad para encontrar los diferentes tipos de unidades léxicas de un lenguaje.</a:t>
            </a:r>
          </a:p>
        </p:txBody>
      </p:sp>
    </p:spTree>
    <p:extLst>
      <p:ext uri="{BB962C8B-B14F-4D97-AF65-F5344CB8AC3E}">
        <p14:creationId xmlns:p14="http://schemas.microsoft.com/office/powerpoint/2010/main" val="751985436"/>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28600" y="152400"/>
            <a:ext cx="8763000" cy="6477000"/>
          </a:xfrm>
        </p:spPr>
        <p:txBody>
          <a:bodyPr/>
          <a:lstStyle/>
          <a:p>
            <a:pPr eaLnBrk="1" hangingPunct="1"/>
            <a:r>
              <a:rPr lang="es-MX" altLang="es-MX" sz="2600"/>
              <a:t>cotidianamente manejamos una palabra como una cadena de caracteres (letras, números, signos) separados por espacios, </a:t>
            </a:r>
            <a:br>
              <a:rPr lang="es-MX" altLang="es-MX" sz="2600"/>
            </a:br>
            <a:r>
              <a:rPr lang="es-MX" altLang="es-MX" sz="2600"/>
              <a:t>por ejemplo en la oración “el perro ladra”</a:t>
            </a:r>
            <a:br>
              <a:rPr lang="es-MX" altLang="es-MX" sz="2600"/>
            </a:br>
            <a:r>
              <a:rPr lang="es-MX" altLang="es-MX" sz="2600"/>
              <a:t>tenemos tres palabras: “el”, “perro”, “ladra”,</a:t>
            </a:r>
            <a:br>
              <a:rPr lang="es-MX" altLang="es-MX" sz="2600"/>
            </a:br>
            <a:r>
              <a:rPr lang="es-MX" altLang="es-MX" sz="1400"/>
              <a:t> </a:t>
            </a:r>
            <a:br>
              <a:rPr lang="es-MX" altLang="es-MX" sz="1400"/>
            </a:br>
            <a:r>
              <a:rPr lang="es-MX" altLang="es-MX" sz="2600"/>
              <a:t>el problema es que estamos manejando elementos semánticos y los elementos semánticos no necesariamente son cadenas separadas por blanco,</a:t>
            </a:r>
            <a:br>
              <a:rPr lang="es-MX" altLang="es-MX" sz="2600"/>
            </a:br>
            <a:r>
              <a:rPr lang="es-MX" altLang="es-MX" sz="2600"/>
              <a:t>por ejemplo “Buenos Aires” es un elemento semántico que se refiere a una ciudad, “buenos” es otro elemento y “aires” es otro, </a:t>
            </a:r>
            <a:br>
              <a:rPr lang="es-MX" altLang="es-MX" sz="2600"/>
            </a:br>
            <a:r>
              <a:rPr lang="es-MX" altLang="es-MX" sz="2600"/>
              <a:t>en el manejador es conveniente tratar de manejar elementos semánticos y no solo palabras, </a:t>
            </a:r>
            <a:br>
              <a:rPr lang="es-MX" altLang="es-MX" sz="2600"/>
            </a:br>
            <a:br>
              <a:rPr lang="es-MX" altLang="es-MX" sz="1400"/>
            </a:br>
            <a:r>
              <a:rPr lang="es-MX" altLang="es-MX" sz="2600"/>
              <a:t>a la unidad con significado semántico propio se le llama unidad léxica </a:t>
            </a:r>
            <a:br>
              <a:rPr lang="es-MX" altLang="es-MX" sz="2600"/>
            </a:br>
            <a:r>
              <a:rPr lang="es-MX" altLang="es-MX" sz="2600"/>
              <a:t>la unidad léxica corresponde en muchos casos a una palabra, pero existen otros muchos casos en los cuales eso no es cierto</a:t>
            </a:r>
            <a:endParaRPr lang="es-ES" altLang="es-MX" sz="2600"/>
          </a:p>
        </p:txBody>
      </p:sp>
    </p:spTree>
    <p:extLst>
      <p:ext uri="{BB962C8B-B14F-4D97-AF65-F5344CB8AC3E}">
        <p14:creationId xmlns:p14="http://schemas.microsoft.com/office/powerpoint/2010/main" val="737204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228600" y="304800"/>
            <a:ext cx="8686800"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800" i="1">
                <a:solidFill>
                  <a:schemeClr val="tx2"/>
                </a:solidFill>
                <a:latin typeface="Arial Unicode MS" panose="020B0604020202020204" pitchFamily="34" charset="-128"/>
                <a:cs typeface="Times New Roman" panose="02020603050405020304" pitchFamily="18" charset="0"/>
              </a:defRPr>
            </a:lvl1pPr>
            <a:lvl2pPr marL="742950" indent="-285750" algn="r">
              <a:defRPr sz="2800" i="1">
                <a:solidFill>
                  <a:schemeClr val="tx2"/>
                </a:solidFill>
                <a:latin typeface="Arial Unicode MS" panose="020B0604020202020204" pitchFamily="34" charset="-128"/>
                <a:cs typeface="Times New Roman" panose="02020603050405020304" pitchFamily="18" charset="0"/>
              </a:defRPr>
            </a:lvl2pPr>
            <a:lvl3pPr marL="1143000" indent="-228600" algn="r">
              <a:defRPr sz="2800" i="1">
                <a:solidFill>
                  <a:schemeClr val="tx2"/>
                </a:solidFill>
                <a:latin typeface="Arial Unicode MS" panose="020B0604020202020204" pitchFamily="34" charset="-128"/>
                <a:cs typeface="Times New Roman" panose="02020603050405020304" pitchFamily="18" charset="0"/>
              </a:defRPr>
            </a:lvl3pPr>
            <a:lvl4pPr marL="1600200" indent="-228600" algn="r">
              <a:defRPr sz="2800" i="1">
                <a:solidFill>
                  <a:schemeClr val="tx2"/>
                </a:solidFill>
                <a:latin typeface="Arial Unicode MS" panose="020B0604020202020204" pitchFamily="34" charset="-128"/>
                <a:cs typeface="Times New Roman" panose="02020603050405020304" pitchFamily="18" charset="0"/>
              </a:defRPr>
            </a:lvl4pPr>
            <a:lvl5pPr marL="2057400" indent="-228600" algn="r">
              <a:defRPr sz="2800" i="1">
                <a:solidFill>
                  <a:schemeClr val="tx2"/>
                </a:solidFill>
                <a:latin typeface="Arial Unicode MS" panose="020B0604020202020204" pitchFamily="34" charset="-128"/>
                <a:cs typeface="Times New Roman" panose="02020603050405020304" pitchFamily="18" charset="0"/>
              </a:defRPr>
            </a:lvl5pPr>
            <a:lvl6pPr marL="25146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6pPr>
            <a:lvl7pPr marL="29718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7pPr>
            <a:lvl8pPr marL="34290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8pPr>
            <a:lvl9pPr marL="3886200" indent="-228600" algn="r" eaLnBrk="0" fontAlgn="base" hangingPunct="0">
              <a:spcBef>
                <a:spcPct val="0"/>
              </a:spcBef>
              <a:spcAft>
                <a:spcPct val="0"/>
              </a:spcAft>
              <a:defRPr sz="2800" i="1">
                <a:solidFill>
                  <a:schemeClr val="tx2"/>
                </a:solidFill>
                <a:latin typeface="Arial Unicode MS" panose="020B0604020202020204" pitchFamily="34" charset="-128"/>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Algunos avances dentro de la Fundamentación de las áreas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Teorema de </a:t>
            </a:r>
            <a:r>
              <a:rPr kumimoji="0" lang="es-ES" altLang="es-MX" sz="3200" b="0" i="0" u="none" strike="noStrike" kern="1200" cap="none" spc="0" normalizeH="0" baseline="0" noProof="0" err="1">
                <a:ln>
                  <a:noFill/>
                </a:ln>
                <a:solidFill>
                  <a:srgbClr val="FFFFCC"/>
                </a:solidFill>
                <a:effectLst/>
                <a:uLnTx/>
                <a:uFillTx/>
                <a:latin typeface="Times New Roman" panose="02020603050405020304" pitchFamily="18" charset="0"/>
                <a:ea typeface="+mn-ea"/>
                <a:cs typeface="Times New Roman" panose="02020603050405020304" pitchFamily="18" charset="0"/>
              </a:rPr>
              <a:t>Gödel</a:t>
            </a:r>
            <a:endPar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Algoritmo, algoritmo recursivo, maquina de </a:t>
            </a: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Courier New" panose="02070309020205020404" pitchFamily="49" charset="0"/>
              </a:rPr>
              <a:t>Turing</a:t>
            </a: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lang="es-ES" altLang="es-MX" sz="3200" i="0">
              <a:solidFill>
                <a:srgbClr val="FFFFCC"/>
              </a:solidFill>
              <a:latin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Shannon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Tesis de Maestría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equivalencia entre álgebra booleana y circuitos</a:t>
            </a:r>
          </a:p>
        </p:txBody>
      </p:sp>
    </p:spTree>
    <p:extLst>
      <p:ext uri="{BB962C8B-B14F-4D97-AF65-F5344CB8AC3E}">
        <p14:creationId xmlns:p14="http://schemas.microsoft.com/office/powerpoint/2010/main" val="2211531701"/>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228600" y="228600"/>
            <a:ext cx="8686800" cy="603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La operación general que permite encontrar </a:t>
            </a:r>
            <a:r>
              <a:rPr kumimoji="0" lang="es-MX"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los componentes de un objeto o </a:t>
            </a: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los elementos de un sistema, </a:t>
            </a:r>
            <a:r>
              <a:rPr kumimoji="0" lang="es-MX"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como por ejemplo las palabras de una oración, los objetos de una imagen, las empresas que forman parte de un corporativo, etc. </a:t>
            </a: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se conoce como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Desconcatenación</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y consiste en encontrar y separar, los elementos de la realidad, universo, espacio, campo, sistema, organización, objeto, organismo, bicho, o ente que se este estudiando.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La desconcatenación esta relacionada con el análisis de sistemas, la lingüística matemática  y con las operaciones de búsqueda. </a:t>
            </a:r>
            <a:endPar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11420362"/>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228600" y="228600"/>
            <a:ext cx="8763000" cy="639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La desconcatenación es una operación que básicamente busca los elementos que componen un sistema u organización, por ejemplo si se tiene  el texto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el perro mordió al gato</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la desconcatenación encontraría que esa oración esta formada por las palabras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perro</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mordió</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gato</a:t>
            </a:r>
          </a:p>
        </p:txBody>
      </p:sp>
    </p:spTree>
    <p:extLst>
      <p:ext uri="{BB962C8B-B14F-4D97-AF65-F5344CB8AC3E}">
        <p14:creationId xmlns:p14="http://schemas.microsoft.com/office/powerpoint/2010/main" val="505234570"/>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1295400" y="228600"/>
            <a:ext cx="533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 por ejemplo si se tiene la Imagen </a:t>
            </a:r>
          </a:p>
        </p:txBody>
      </p:sp>
      <p:sp>
        <p:nvSpPr>
          <p:cNvPr id="60419" name="Rectangle 14"/>
          <p:cNvSpPr>
            <a:spLocks noChangeArrowheads="1"/>
          </p:cNvSpPr>
          <p:nvPr/>
        </p:nvSpPr>
        <p:spPr bwMode="auto">
          <a:xfrm>
            <a:off x="685800" y="3124200"/>
            <a:ext cx="7086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El desconcatenador encontraría los siguientes elementos</a:t>
            </a:r>
            <a:r>
              <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60420" name="Group 35"/>
          <p:cNvGrpSpPr>
            <a:grpSpLocks/>
          </p:cNvGrpSpPr>
          <p:nvPr/>
        </p:nvGrpSpPr>
        <p:grpSpPr bwMode="auto">
          <a:xfrm>
            <a:off x="3810000" y="3657600"/>
            <a:ext cx="1003300" cy="2859088"/>
            <a:chOff x="2400" y="2304"/>
            <a:chExt cx="632" cy="1801"/>
          </a:xfrm>
        </p:grpSpPr>
        <p:sp>
          <p:nvSpPr>
            <p:cNvPr id="60428" name="Oval 2"/>
            <p:cNvSpPr>
              <a:spLocks noChangeArrowheads="1"/>
            </p:cNvSpPr>
            <p:nvPr/>
          </p:nvSpPr>
          <p:spPr bwMode="auto">
            <a:xfrm>
              <a:off x="2400" y="2304"/>
              <a:ext cx="368" cy="293"/>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0429" name="Rectangle 3"/>
            <p:cNvSpPr>
              <a:spLocks noChangeArrowheads="1"/>
            </p:cNvSpPr>
            <p:nvPr/>
          </p:nvSpPr>
          <p:spPr bwMode="auto">
            <a:xfrm>
              <a:off x="2400" y="3814"/>
              <a:ext cx="364" cy="291"/>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0430" name="Oval 8"/>
            <p:cNvSpPr>
              <a:spLocks noChangeArrowheads="1"/>
            </p:cNvSpPr>
            <p:nvPr/>
          </p:nvSpPr>
          <p:spPr bwMode="auto">
            <a:xfrm>
              <a:off x="2400" y="3436"/>
              <a:ext cx="632" cy="206"/>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0431" name="AutoShape 9"/>
            <p:cNvSpPr>
              <a:spLocks noChangeArrowheads="1"/>
            </p:cNvSpPr>
            <p:nvPr/>
          </p:nvSpPr>
          <p:spPr bwMode="auto">
            <a:xfrm>
              <a:off x="2400" y="2683"/>
              <a:ext cx="359" cy="296"/>
            </a:xfrm>
            <a:prstGeom prst="leftArrow">
              <a:avLst>
                <a:gd name="adj1" fmla="val 50000"/>
                <a:gd name="adj2" fmla="val 30321"/>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0432" name="AutoShape 29"/>
            <p:cNvSpPr>
              <a:spLocks noChangeArrowheads="1"/>
            </p:cNvSpPr>
            <p:nvPr/>
          </p:nvSpPr>
          <p:spPr bwMode="auto">
            <a:xfrm>
              <a:off x="2400" y="3024"/>
              <a:ext cx="432" cy="288"/>
            </a:xfrm>
            <a:prstGeom prst="triangle">
              <a:avLst>
                <a:gd name="adj" fmla="val 50000"/>
              </a:avLst>
            </a:prstGeom>
            <a:solidFill>
              <a:schemeClr val="bg1"/>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60421" name="Group 36"/>
          <p:cNvGrpSpPr>
            <a:grpSpLocks/>
          </p:cNvGrpSpPr>
          <p:nvPr/>
        </p:nvGrpSpPr>
        <p:grpSpPr bwMode="auto">
          <a:xfrm>
            <a:off x="2209800" y="914400"/>
            <a:ext cx="3657600" cy="1828800"/>
            <a:chOff x="1392" y="576"/>
            <a:chExt cx="2304" cy="1152"/>
          </a:xfrm>
        </p:grpSpPr>
        <p:sp>
          <p:nvSpPr>
            <p:cNvPr id="60422" name="Rectangle 4"/>
            <p:cNvSpPr>
              <a:spLocks noChangeArrowheads="1"/>
            </p:cNvSpPr>
            <p:nvPr/>
          </p:nvSpPr>
          <p:spPr bwMode="auto">
            <a:xfrm>
              <a:off x="1392" y="576"/>
              <a:ext cx="2304" cy="1152"/>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0423" name="Oval 2"/>
            <p:cNvSpPr>
              <a:spLocks noChangeArrowheads="1"/>
            </p:cNvSpPr>
            <p:nvPr/>
          </p:nvSpPr>
          <p:spPr bwMode="auto">
            <a:xfrm>
              <a:off x="1584" y="672"/>
              <a:ext cx="424" cy="423"/>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0424" name="Rectangle 3"/>
            <p:cNvSpPr>
              <a:spLocks noChangeArrowheads="1"/>
            </p:cNvSpPr>
            <p:nvPr/>
          </p:nvSpPr>
          <p:spPr bwMode="auto">
            <a:xfrm>
              <a:off x="2806" y="1082"/>
              <a:ext cx="420" cy="419"/>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0425" name="Oval 8"/>
            <p:cNvSpPr>
              <a:spLocks noChangeArrowheads="1"/>
            </p:cNvSpPr>
            <p:nvPr/>
          </p:nvSpPr>
          <p:spPr bwMode="auto">
            <a:xfrm>
              <a:off x="1737" y="1218"/>
              <a:ext cx="728" cy="299"/>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0426" name="AutoShape 9"/>
            <p:cNvSpPr>
              <a:spLocks noChangeArrowheads="1"/>
            </p:cNvSpPr>
            <p:nvPr/>
          </p:nvSpPr>
          <p:spPr bwMode="auto">
            <a:xfrm>
              <a:off x="2348" y="672"/>
              <a:ext cx="414" cy="428"/>
            </a:xfrm>
            <a:prstGeom prst="leftArrow">
              <a:avLst>
                <a:gd name="adj1" fmla="val 50000"/>
                <a:gd name="adj2" fmla="val 25000"/>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0427" name="AutoShape 34"/>
            <p:cNvSpPr>
              <a:spLocks noChangeArrowheads="1"/>
            </p:cNvSpPr>
            <p:nvPr/>
          </p:nvSpPr>
          <p:spPr bwMode="auto">
            <a:xfrm>
              <a:off x="3120" y="672"/>
              <a:ext cx="432" cy="288"/>
            </a:xfrm>
            <a:prstGeom prst="triangle">
              <a:avLst>
                <a:gd name="adj" fmla="val 50000"/>
              </a:avLst>
            </a:prstGeom>
            <a:solidFill>
              <a:schemeClr val="bg1"/>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2432020358"/>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152400" y="228600"/>
            <a:ext cx="8763000" cy="586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Partimos de que en un universo dado existen elementos básico e "indivisible" tipo átomos o cuantos, por ejemplo en el caso de las imágenes podrían se los píxels de la imagen, en el caso del código genético las proteínas, en el caso del texto de un documentos los caracteres, en el caso de una sociedad, las personas que la forman, etc.</a:t>
            </a:r>
            <a:endParaRPr kumimoji="0" lang="en-US" altLang="es-MX" sz="2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altLang="es-MX"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Esos elementos básicos se combinan para conformar unidades semánticas mínimas, que son los elementos funcionales de ese universo, conocidas como unidades léxicas o sea unidades con significado mínimo en ese universo; dependiendo del problemas estas unidades pueden ser átomos o moléculas, genes, objetos en una imagen, cadenas de palabras con significado propio, componentes funcionales del cuerpo, como por ejemplo brazos, piernas, empresas dentro de un corporativo, etc.</a:t>
            </a:r>
            <a:endParaRPr kumimoji="0" lang="en-US" altLang="es-MX" sz="2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665193091"/>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107950" y="188913"/>
            <a:ext cx="8839200" cy="5903912"/>
          </a:xfrm>
        </p:spPr>
        <p:txBody>
          <a:bodyPr>
            <a:normAutofit fontScale="90000"/>
          </a:bodyPr>
          <a:lstStyle/>
          <a:p>
            <a:pPr eaLnBrk="1" hangingPunct="1">
              <a:defRPr/>
            </a:pPr>
            <a:r>
              <a:rPr lang="es-MX" altLang="es-MX" sz="2200" b="1">
                <a:latin typeface="+mn-lt"/>
              </a:rPr>
              <a:t>Desconcatenación mediante búsqueda de cadenas.</a:t>
            </a:r>
            <a:br>
              <a:rPr lang="es-ES" altLang="es-MX" sz="2200">
                <a:latin typeface="+mn-lt"/>
              </a:rPr>
            </a:br>
            <a:r>
              <a:rPr lang="es-MX" altLang="es-MX" sz="2200">
                <a:latin typeface="+mn-lt"/>
              </a:rPr>
              <a:t>La búsqueda de cadenas consiste en tomar una cadena grande, por ejemplo</a:t>
            </a:r>
            <a:br>
              <a:rPr lang="es-ES" altLang="es-MX" sz="2200">
                <a:latin typeface="+mn-lt"/>
              </a:rPr>
            </a:br>
            <a:br>
              <a:rPr lang="es-ES" altLang="es-MX" sz="1000">
                <a:latin typeface="+mn-lt"/>
              </a:rPr>
            </a:br>
            <a:r>
              <a:rPr lang="es-MX" altLang="es-MX" sz="2200" b="1" spc="300" err="1">
                <a:solidFill>
                  <a:prstClr val="black"/>
                </a:solidFill>
                <a:latin typeface="+mn-lt"/>
              </a:rPr>
              <a:t>mgasdfglsmgasdfghjkasmhjdfg</a:t>
            </a:r>
            <a:br>
              <a:rPr lang="es-ES" altLang="es-MX" sz="2200">
                <a:latin typeface="+mn-lt"/>
              </a:rPr>
            </a:br>
            <a:r>
              <a:rPr lang="es-MX" altLang="es-MX" sz="1000">
                <a:latin typeface="+mn-lt"/>
              </a:rPr>
              <a:t> </a:t>
            </a:r>
            <a:br>
              <a:rPr lang="es-ES" altLang="es-MX" sz="1000">
                <a:latin typeface="+mn-lt"/>
              </a:rPr>
            </a:br>
            <a:r>
              <a:rPr lang="es-MX" altLang="es-MX" sz="2200">
                <a:latin typeface="+mn-lt"/>
              </a:rPr>
              <a:t>y buscar dentro de ella cadenas que se repiten.</a:t>
            </a:r>
            <a:br>
              <a:rPr lang="es-ES" altLang="es-MX" sz="2200">
                <a:latin typeface="+mn-lt"/>
              </a:rPr>
            </a:br>
            <a:br>
              <a:rPr lang="es-ES" altLang="es-MX" sz="2000">
                <a:latin typeface="+mn-lt"/>
              </a:rPr>
            </a:br>
            <a:r>
              <a:rPr lang="es-MX" altLang="es-MX" sz="2200">
                <a:latin typeface="+mn-lt"/>
              </a:rPr>
              <a:t>Existen muchas formas de encontrar cadenas dentro de cadenas, las dos variantes mas generales del método son:</a:t>
            </a:r>
            <a:br>
              <a:rPr lang="es-MX" altLang="es-MX" sz="1000">
                <a:latin typeface="+mn-lt"/>
              </a:rPr>
            </a:br>
            <a:r>
              <a:rPr lang="es-MX" altLang="es-MX" sz="2200">
                <a:latin typeface="+mn-lt"/>
              </a:rPr>
              <a:t>Tomar un objeto o sistema y buscar la cadena mas grande que se repita en él, y sustituirla por una etiqueta X1,</a:t>
            </a:r>
            <a:br>
              <a:rPr lang="es-MX" altLang="es-MX" sz="2200">
                <a:latin typeface="+mn-lt"/>
              </a:rPr>
            </a:br>
            <a:r>
              <a:rPr lang="es-MX" altLang="es-MX" sz="2200">
                <a:latin typeface="+mn-lt"/>
              </a:rPr>
              <a:t>tomar la siguiente cadena que se repita y sustituirla por una cadena X2 </a:t>
            </a:r>
            <a:br>
              <a:rPr lang="es-MX" altLang="es-MX" sz="2200">
                <a:latin typeface="+mn-lt"/>
              </a:rPr>
            </a:br>
            <a:r>
              <a:rPr lang="es-MX" altLang="es-MX" sz="2200">
                <a:latin typeface="+mn-lt"/>
              </a:rPr>
              <a:t>y así sucesivamente mientras existan cadenas, </a:t>
            </a:r>
            <a:br>
              <a:rPr lang="es-MX" altLang="es-MX" sz="2200">
                <a:latin typeface="+mn-lt"/>
              </a:rPr>
            </a:br>
            <a:br>
              <a:rPr lang="es-MX" altLang="es-MX" sz="2200">
                <a:latin typeface="+mn-lt"/>
              </a:rPr>
            </a:br>
            <a:r>
              <a:rPr lang="es-MX" altLang="es-MX" sz="2200">
                <a:latin typeface="+mn-lt"/>
              </a:rPr>
              <a:t>Otro método parte al revés, </a:t>
            </a:r>
            <a:br>
              <a:rPr lang="es-MX" altLang="es-MX" sz="2200">
                <a:latin typeface="+mn-lt"/>
              </a:rPr>
            </a:br>
            <a:r>
              <a:rPr lang="es-MX" altLang="es-MX" sz="2200">
                <a:latin typeface="+mn-lt"/>
              </a:rPr>
              <a:t>se buscan las cadenas mas pequeñas, mayores que uno y a todas las cadenas  iguales se les asigna la misma etiqueta, luego si se encuentra una combinación de etiquetas repetida varias veces</a:t>
            </a:r>
            <a:br>
              <a:rPr lang="es-MX" altLang="es-MX" sz="2200">
                <a:latin typeface="+mn-lt"/>
              </a:rPr>
            </a:br>
            <a:r>
              <a:rPr lang="es-MX" altLang="es-MX" sz="2200">
                <a:latin typeface="+mn-lt"/>
              </a:rPr>
              <a:t>por ejemplo la cadena de etiquetas X8X3X14 aparece repetida varias veces, se supone que toda esa combinación también es por si sola una unidad léxica y se le asigna su propia etiqueta.</a:t>
            </a:r>
            <a:endParaRPr lang="es-ES" altLang="es-MX" sz="2200">
              <a:latin typeface="+mn-lt"/>
            </a:endParaRPr>
          </a:p>
        </p:txBody>
      </p:sp>
    </p:spTree>
    <p:extLst>
      <p:ext uri="{BB962C8B-B14F-4D97-AF65-F5344CB8AC3E}">
        <p14:creationId xmlns:p14="http://schemas.microsoft.com/office/powerpoint/2010/main" val="2781488012"/>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28575"/>
            <a:ext cx="9144000" cy="8278813"/>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a:ln>
                  <a:noFill/>
                </a:ln>
                <a:solidFill>
                  <a:prstClr val="black"/>
                </a:solidFill>
                <a:effectLst/>
                <a:uLnTx/>
                <a:uFillTx/>
                <a:latin typeface="Calibri Light" panose="020F0302020204030204"/>
                <a:ea typeface="+mn-ea"/>
                <a:cs typeface="+mn-cs"/>
              </a:rPr>
              <a:t>Tomar un objeto o sistema y buscar la cadena mas grande que se repita en él, y sustituirla por una etiqueta X1,</a:t>
            </a:r>
            <a:br>
              <a:rPr kumimoji="0" lang="es-MX" altLang="es-MX" sz="2200" b="0" i="0" u="none" strike="noStrike" kern="1200" cap="none" spc="0" normalizeH="0" baseline="0" noProof="0">
                <a:ln>
                  <a:noFill/>
                </a:ln>
                <a:solidFill>
                  <a:prstClr val="black"/>
                </a:solidFill>
                <a:effectLst/>
                <a:uLnTx/>
                <a:uFillTx/>
                <a:latin typeface="Calibri Light" panose="020F0302020204030204"/>
                <a:ea typeface="+mn-ea"/>
                <a:cs typeface="+mn-cs"/>
              </a:rPr>
            </a:br>
            <a:r>
              <a:rPr kumimoji="0" lang="es-MX" altLang="es-MX" sz="2200" b="0" i="0" u="none" strike="noStrike" kern="1200" cap="none" spc="0" normalizeH="0" baseline="0" noProof="0">
                <a:ln>
                  <a:noFill/>
                </a:ln>
                <a:solidFill>
                  <a:prstClr val="black"/>
                </a:solidFill>
                <a:effectLst/>
                <a:uLnTx/>
                <a:uFillTx/>
                <a:latin typeface="Calibri Light" panose="020F0302020204030204"/>
                <a:ea typeface="+mn-ea"/>
                <a:cs typeface="+mn-cs"/>
              </a:rPr>
              <a:t>tomar la siguiente cadena que se repita y sustituirla por una cadena X2 </a:t>
            </a:r>
            <a:br>
              <a:rPr kumimoji="0" lang="es-MX" altLang="es-MX" sz="2200" b="0" i="0" u="none" strike="noStrike" kern="1200" cap="none" spc="0" normalizeH="0" baseline="0" noProof="0">
                <a:ln>
                  <a:noFill/>
                </a:ln>
                <a:solidFill>
                  <a:prstClr val="black"/>
                </a:solidFill>
                <a:effectLst/>
                <a:uLnTx/>
                <a:uFillTx/>
                <a:latin typeface="Calibri Light" panose="020F0302020204030204"/>
                <a:ea typeface="+mn-ea"/>
                <a:cs typeface="+mn-cs"/>
              </a:rPr>
            </a:br>
            <a:r>
              <a:rPr kumimoji="0" lang="es-MX" altLang="es-MX" sz="2200" b="0" i="0" u="none" strike="noStrike" kern="1200" cap="none" spc="0" normalizeH="0" baseline="0" noProof="0">
                <a:ln>
                  <a:noFill/>
                </a:ln>
                <a:solidFill>
                  <a:prstClr val="black"/>
                </a:solidFill>
                <a:effectLst/>
                <a:uLnTx/>
                <a:uFillTx/>
                <a:latin typeface="Calibri Light" panose="020F0302020204030204"/>
                <a:ea typeface="+mn-ea"/>
                <a:cs typeface="+mn-cs"/>
              </a:rPr>
              <a:t>y así sucesivamente mientras existan cadenas que se repitan </a:t>
            </a: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es-MX" altLang="es-MX" sz="1000" b="0" i="0" u="none" strike="noStrike" kern="1200" cap="none" spc="0" normalizeH="0" baseline="0" noProof="0">
                <a:ln>
                  <a:noFill/>
                </a:ln>
                <a:solidFill>
                  <a:prstClr val="black"/>
                </a:solidFill>
                <a:effectLst/>
                <a:uLnTx/>
                <a:uFillTx/>
                <a:latin typeface="Calibri Light" panose="020F0302020204030204"/>
                <a:ea typeface="+mn-ea"/>
                <a:cs typeface="+mn-cs"/>
              </a:rPr>
            </a:br>
            <a:r>
              <a:rPr kumimoji="0" lang="es-MX" altLang="es-MX" sz="2200" b="0" i="0" u="none" strike="noStrike" kern="1200" cap="none" spc="0" normalizeH="0" baseline="0" noProof="0">
                <a:ln>
                  <a:noFill/>
                </a:ln>
                <a:solidFill>
                  <a:prstClr val="black"/>
                </a:solidFill>
                <a:effectLst/>
                <a:uLnTx/>
                <a:uFillTx/>
                <a:latin typeface="Calibri Light" panose="020F0302020204030204"/>
                <a:ea typeface="+mn-ea"/>
                <a:cs typeface="+mn-cs"/>
              </a:rPr>
              <a:t>Por ejemplo en </a:t>
            </a:r>
            <a:r>
              <a:rPr kumimoji="0" lang="es-MX" altLang="es-MX" sz="2200" b="1" i="0" u="none" strike="noStrike" kern="1200" cap="none" spc="300" normalizeH="0" baseline="0" noProof="0" err="1">
                <a:ln>
                  <a:noFill/>
                </a:ln>
                <a:solidFill>
                  <a:prstClr val="black"/>
                </a:solidFill>
                <a:effectLst/>
                <a:uLnTx/>
                <a:uFillTx/>
                <a:latin typeface="Calibri Light" panose="020F0302020204030204"/>
                <a:ea typeface="+mn-ea"/>
                <a:cs typeface="+mn-cs"/>
              </a:rPr>
              <a:t>mgasdfglsmgasdfghjkasmhjdfg</a:t>
            </a:r>
            <a:br>
              <a:rPr kumimoji="0" lang="es-MX" altLang="es-MX" sz="2200" b="0" i="0" u="none" strike="noStrike" kern="1200" cap="none" spc="0" normalizeH="0" baseline="0" noProof="0">
                <a:ln>
                  <a:noFill/>
                </a:ln>
                <a:solidFill>
                  <a:prstClr val="black"/>
                </a:solidFill>
                <a:effectLst/>
                <a:uLnTx/>
                <a:uFillTx/>
                <a:latin typeface="Calibri Light" panose="020F0302020204030204"/>
                <a:ea typeface="+mn-ea"/>
                <a:cs typeface="+mn-cs"/>
              </a:rPr>
            </a:br>
            <a:r>
              <a:rPr kumimoji="0" lang="es-MX" altLang="es-MX" sz="2200" b="1" i="0" u="none" strike="noStrike" kern="1200" cap="none" spc="300" normalizeH="0" baseline="0" noProof="0" err="1">
                <a:ln>
                  <a:noFill/>
                </a:ln>
                <a:solidFill>
                  <a:prstClr val="black"/>
                </a:solidFill>
                <a:effectLst/>
                <a:uLnTx/>
                <a:uFillTx/>
                <a:latin typeface="Calibri Light" panose="020F0302020204030204"/>
                <a:ea typeface="+mn-ea"/>
                <a:cs typeface="+mn-cs"/>
              </a:rPr>
              <a:t>mgasdfg</a:t>
            </a:r>
            <a:r>
              <a:rPr kumimoji="0" lang="es-MX" altLang="es-MX" sz="2200" b="1" i="0" u="none" strike="noStrike" kern="1200" cap="none" spc="300" normalizeH="0" baseline="0" noProof="0">
                <a:ln>
                  <a:noFill/>
                </a:ln>
                <a:solidFill>
                  <a:prstClr val="black"/>
                </a:solidFill>
                <a:effectLst/>
                <a:uLnTx/>
                <a:uFillTx/>
                <a:latin typeface="Calibri Light" panose="020F0302020204030204"/>
                <a:ea typeface="+mn-ea"/>
                <a:cs typeface="+mn-cs"/>
              </a:rPr>
              <a:t> </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es la cadena mas grande que se repite</a:t>
            </a:r>
            <a:br>
              <a:rPr kumimoji="0" lang="es-MX" altLang="es-MX" sz="2200" b="0" i="0" u="none" strike="noStrike" kern="1200" cap="none" spc="0" normalizeH="0" baseline="0" noProof="0">
                <a:ln>
                  <a:noFill/>
                </a:ln>
                <a:solidFill>
                  <a:prstClr val="black"/>
                </a:solidFill>
                <a:effectLst/>
                <a:uLnTx/>
                <a:uFillTx/>
                <a:latin typeface="Calibri Light" panose="020F0302020204030204"/>
                <a:ea typeface="+mn-ea"/>
                <a:cs typeface="+mn-cs"/>
              </a:rPr>
            </a:br>
            <a:r>
              <a:rPr kumimoji="0" lang="es-MX" altLang="es-MX" sz="2200" b="1" i="0" u="none" strike="noStrike" kern="1200" cap="none" spc="300" normalizeH="0" baseline="0" noProof="0" err="1">
                <a:ln>
                  <a:noFill/>
                </a:ln>
                <a:solidFill>
                  <a:srgbClr val="FF0000"/>
                </a:solidFill>
                <a:effectLst/>
                <a:uLnTx/>
                <a:uFillTx/>
                <a:latin typeface="Calibri Light" panose="020F0302020204030204"/>
                <a:ea typeface="+mn-ea"/>
                <a:cs typeface="+mn-cs"/>
              </a:rPr>
              <a:t>mgasdfg</a:t>
            </a:r>
            <a:r>
              <a:rPr kumimoji="0" lang="es-MX" altLang="es-MX" sz="2200" b="1" i="0" u="none" strike="noStrike" kern="1200" cap="none" spc="300" normalizeH="0" baseline="0" noProof="0" err="1">
                <a:ln>
                  <a:noFill/>
                </a:ln>
                <a:solidFill>
                  <a:prstClr val="black"/>
                </a:solidFill>
                <a:effectLst/>
                <a:uLnTx/>
                <a:uFillTx/>
                <a:latin typeface="Calibri Light" panose="020F0302020204030204"/>
                <a:ea typeface="+mn-ea"/>
                <a:cs typeface="+mn-cs"/>
              </a:rPr>
              <a:t>ls</a:t>
            </a:r>
            <a:r>
              <a:rPr kumimoji="0" lang="es-MX" altLang="es-MX" sz="2200" b="1" i="0" u="none" strike="noStrike" kern="1200" cap="none" spc="300" normalizeH="0" baseline="0" noProof="0" err="1">
                <a:ln>
                  <a:noFill/>
                </a:ln>
                <a:solidFill>
                  <a:srgbClr val="FF0000"/>
                </a:solidFill>
                <a:effectLst/>
                <a:uLnTx/>
                <a:uFillTx/>
                <a:latin typeface="Calibri Light" panose="020F0302020204030204"/>
                <a:ea typeface="+mn-ea"/>
                <a:cs typeface="+mn-cs"/>
              </a:rPr>
              <a:t>mgasdfg</a:t>
            </a:r>
            <a:r>
              <a:rPr kumimoji="0" lang="es-MX" altLang="es-MX" sz="2200" b="1" i="0" u="none" strike="noStrike" kern="1200" cap="none" spc="300" normalizeH="0" baseline="0" noProof="0" err="1">
                <a:ln>
                  <a:noFill/>
                </a:ln>
                <a:solidFill>
                  <a:prstClr val="black"/>
                </a:solidFill>
                <a:effectLst/>
                <a:uLnTx/>
                <a:uFillTx/>
                <a:latin typeface="Calibri Light" panose="020F0302020204030204"/>
                <a:ea typeface="+mn-ea"/>
                <a:cs typeface="+mn-cs"/>
              </a:rPr>
              <a:t>hjkasmhjdfg</a:t>
            </a:r>
            <a:br>
              <a:rPr kumimoji="0" lang="es-MX" altLang="es-MX" sz="2200" b="1" i="0" u="none" strike="noStrike" kern="1200" cap="none" spc="300" normalizeH="0" baseline="0" noProof="0">
                <a:ln>
                  <a:noFill/>
                </a:ln>
                <a:solidFill>
                  <a:prstClr val="black"/>
                </a:solidFill>
                <a:effectLst/>
                <a:uLnTx/>
                <a:uFillTx/>
                <a:latin typeface="Calibri Light" panose="020F0302020204030204"/>
                <a:ea typeface="+mn-ea"/>
                <a:cs typeface="+mn-cs"/>
              </a:rPr>
            </a:br>
            <a:endParaRPr kumimoji="0" lang="es-MX" altLang="es-MX" sz="1000" b="1" i="0" u="none" strike="noStrike" kern="1200" cap="none" spc="300" normalizeH="0" baseline="0" noProof="0">
              <a:ln>
                <a:noFill/>
              </a:ln>
              <a:solidFill>
                <a:prstClr val="black"/>
              </a:solidFill>
              <a:effectLst/>
              <a:uLnTx/>
              <a:uFillTx/>
              <a:latin typeface="Calibri Light" panose="020F03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Por lo que se marca como una nueva cadena</a:t>
            </a:r>
            <a:b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b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O  </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s-MX" altLang="es-MX" sz="2200" b="1" i="0" u="none" strike="noStrike" kern="1200" cap="none" spc="0" normalizeH="0" baseline="0" noProof="0">
                <a:ln>
                  <a:noFill/>
                </a:ln>
                <a:solidFill>
                  <a:srgbClr val="FF0000"/>
                </a:solidFill>
                <a:effectLst/>
                <a:uLnTx/>
                <a:uFillTx/>
                <a:latin typeface="Calibri Light" panose="020F0302020204030204"/>
                <a:ea typeface="+mn-ea"/>
                <a:cs typeface="+mn-cs"/>
                <a:sym typeface="Wingdings" panose="05000000000000000000" pitchFamily="2" charset="2"/>
              </a:rPr>
              <a:t>X1</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s-MX" altLang="es-MX" sz="2200" b="1" i="0" u="none" strike="noStrike" kern="1200" cap="none" spc="300" normalizeH="0" baseline="0" noProof="0">
                <a:ln>
                  <a:noFill/>
                </a:ln>
                <a:solidFill>
                  <a:prstClr val="black"/>
                </a:solidFill>
                <a:effectLst/>
                <a:uLnTx/>
                <a:uFillTx/>
                <a:latin typeface="Calibri Light" panose="020F0302020204030204"/>
                <a:ea typeface="+mn-ea"/>
                <a:cs typeface="+mn-cs"/>
              </a:rPr>
              <a:t>ls</a:t>
            </a:r>
            <a:r>
              <a:rPr kumimoji="0" lang="es-MX" altLang="es-MX" sz="2200" b="1" i="0" u="none" strike="noStrike" kern="1200" cap="none" spc="300" normalizeH="0" baseline="0" noProof="0">
                <a:ln>
                  <a:noFill/>
                </a:ln>
                <a:solidFill>
                  <a:srgbClr val="FF0000"/>
                </a:solidFill>
                <a:effectLst/>
                <a:uLnTx/>
                <a:uFillTx/>
                <a:latin typeface="Calibri Light" panose="020F0302020204030204"/>
                <a:ea typeface="+mn-ea"/>
                <a:cs typeface="+mn-cs"/>
              </a:rPr>
              <a:t>X1</a:t>
            </a:r>
            <a:r>
              <a:rPr kumimoji="0" lang="es-MX" altLang="es-MX" sz="2200" b="1" i="0" u="none" strike="noStrike" kern="1200" cap="none" spc="300" normalizeH="0" baseline="0" noProof="0">
                <a:ln>
                  <a:noFill/>
                </a:ln>
                <a:solidFill>
                  <a:prstClr val="black"/>
                </a:solidFill>
                <a:effectLst/>
                <a:uLnTx/>
                <a:uFillTx/>
                <a:latin typeface="Calibri Light" panose="020F0302020204030204"/>
                <a:ea typeface="+mn-ea"/>
                <a:cs typeface="+mn-cs"/>
              </a:rPr>
              <a:t>hjkasmhjdfg</a:t>
            </a:r>
            <a:b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br>
            <a:r>
              <a:rPr kumimoji="0" lang="es-MX" altLang="es-MX" sz="2200" b="1" i="0" u="none" strike="noStrike" kern="1200" cap="none" spc="0" normalizeH="0" baseline="0" noProof="0">
                <a:ln>
                  <a:noFill/>
                </a:ln>
                <a:solidFill>
                  <a:srgbClr val="FF0000"/>
                </a:solidFill>
                <a:effectLst/>
                <a:uLnTx/>
                <a:uFillTx/>
                <a:latin typeface="Calibri Light" panose="020F0302020204030204"/>
                <a:ea typeface="+mn-ea"/>
                <a:cs typeface="+mn-cs"/>
              </a:rPr>
              <a:t>X1</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 </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s-MX" altLang="es-MX" sz="2200" b="1" i="0" u="none" strike="noStrike" kern="1200" cap="none" spc="300" normalizeH="0" baseline="0" noProof="0" err="1">
                <a:ln>
                  <a:noFill/>
                </a:ln>
                <a:solidFill>
                  <a:srgbClr val="FF0000"/>
                </a:solidFill>
                <a:effectLst/>
                <a:uLnTx/>
                <a:uFillTx/>
                <a:latin typeface="Calibri Light" panose="020F0302020204030204"/>
                <a:ea typeface="+mn-ea"/>
                <a:cs typeface="+mn-cs"/>
              </a:rPr>
              <a:t>mgasdfg</a:t>
            </a:r>
            <a:b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br>
            <a:endParaRPr kumimoji="0" lang="es-MX" altLang="es-MX" sz="1000" b="1"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Si se sigue analizando las cadenas se encuentra que la cadena </a:t>
            </a:r>
            <a:r>
              <a:rPr kumimoji="0" lang="es-MX" altLang="es-MX" sz="2200" b="1" i="0" u="none" strike="noStrike" kern="1200" cap="none" spc="300" normalizeH="0" baseline="0" noProof="0" err="1">
                <a:ln>
                  <a:noFill/>
                </a:ln>
                <a:solidFill>
                  <a:prstClr val="black"/>
                </a:solidFill>
                <a:effectLst/>
                <a:uLnTx/>
                <a:uFillTx/>
                <a:latin typeface="Calibri Light" panose="020F0302020204030204"/>
                <a:ea typeface="+mn-ea"/>
                <a:cs typeface="+mn-cs"/>
              </a:rPr>
              <a:t>dfg</a:t>
            </a:r>
            <a:r>
              <a:rPr kumimoji="0" lang="es-MX" altLang="es-MX" sz="2200" b="1" i="0" u="none" strike="noStrike" kern="1200" cap="none" spc="300" normalizeH="0" baseline="0" noProof="0">
                <a:ln>
                  <a:noFill/>
                </a:ln>
                <a:solidFill>
                  <a:prstClr val="black"/>
                </a:solidFill>
                <a:effectLst/>
                <a:uLnTx/>
                <a:uFillTx/>
                <a:latin typeface="Calibri Light" panose="020F0302020204030204"/>
                <a:ea typeface="+mn-ea"/>
                <a:cs typeface="+mn-cs"/>
              </a:rPr>
              <a:t> </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es la siguiente cadena mas grande que se repite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O  </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s-MX" altLang="es-MX" sz="2200" b="1" i="0" u="none" strike="noStrike" kern="1200" cap="none" spc="0" normalizeH="0" baseline="0" noProof="0">
                <a:ln>
                  <a:noFill/>
                </a:ln>
                <a:solidFill>
                  <a:srgbClr val="FF0000"/>
                </a:solidFill>
                <a:effectLst/>
                <a:uLnTx/>
                <a:uFillTx/>
                <a:latin typeface="Calibri Light" panose="020F0302020204030204"/>
                <a:ea typeface="+mn-ea"/>
                <a:cs typeface="+mn-cs"/>
                <a:sym typeface="Wingdings" panose="05000000000000000000" pitchFamily="2" charset="2"/>
              </a:rPr>
              <a:t>X1</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s-MX" altLang="es-MX" sz="2200" b="1" i="0" u="none" strike="noStrike" kern="1200" cap="none" spc="300" normalizeH="0" baseline="0" noProof="0">
                <a:ln>
                  <a:noFill/>
                </a:ln>
                <a:solidFill>
                  <a:prstClr val="black"/>
                </a:solidFill>
                <a:effectLst/>
                <a:uLnTx/>
                <a:uFillTx/>
                <a:latin typeface="Calibri Light" panose="020F0302020204030204"/>
                <a:ea typeface="+mn-ea"/>
                <a:cs typeface="+mn-cs"/>
              </a:rPr>
              <a:t>ls</a:t>
            </a:r>
            <a:r>
              <a:rPr kumimoji="0" lang="es-MX" altLang="es-MX" sz="2200" b="1" i="0" u="none" strike="noStrike" kern="1200" cap="none" spc="300" normalizeH="0" baseline="0" noProof="0">
                <a:ln>
                  <a:noFill/>
                </a:ln>
                <a:solidFill>
                  <a:srgbClr val="FF0000"/>
                </a:solidFill>
                <a:effectLst/>
                <a:uLnTx/>
                <a:uFillTx/>
                <a:latin typeface="Calibri Light" panose="020F0302020204030204"/>
                <a:ea typeface="+mn-ea"/>
                <a:cs typeface="+mn-cs"/>
              </a:rPr>
              <a:t>X1</a:t>
            </a:r>
            <a:r>
              <a:rPr kumimoji="0" lang="es-MX" altLang="es-MX" sz="2200" b="1" i="0" u="none" strike="noStrike" kern="1200" cap="none" spc="300" normalizeH="0" baseline="0" noProof="0">
                <a:ln>
                  <a:noFill/>
                </a:ln>
                <a:solidFill>
                  <a:prstClr val="black"/>
                </a:solidFill>
                <a:effectLst/>
                <a:uLnTx/>
                <a:uFillTx/>
                <a:latin typeface="Calibri Light" panose="020F0302020204030204"/>
                <a:ea typeface="+mn-ea"/>
                <a:cs typeface="+mn-cs"/>
              </a:rPr>
              <a:t>hjkasmhj</a:t>
            </a:r>
            <a:r>
              <a:rPr kumimoji="0" lang="es-MX" altLang="es-MX" sz="2200" b="1" i="0" u="none" strike="noStrike" kern="1200" cap="none" spc="300" normalizeH="0" baseline="0" noProof="0">
                <a:ln>
                  <a:noFill/>
                </a:ln>
                <a:solidFill>
                  <a:srgbClr val="0000CC"/>
                </a:solidFill>
                <a:effectLst/>
                <a:uLnTx/>
                <a:uFillTx/>
                <a:latin typeface="Calibri Light" panose="020F0302020204030204"/>
                <a:ea typeface="+mn-ea"/>
                <a:cs typeface="+mn-cs"/>
              </a:rPr>
              <a:t>dfg</a:t>
            </a:r>
            <a:b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br>
            <a:r>
              <a:rPr kumimoji="0" lang="es-MX" altLang="es-MX" sz="2200" b="1" i="0" u="none" strike="noStrike" kern="1200" cap="none" spc="0" normalizeH="0" baseline="0" noProof="0">
                <a:ln>
                  <a:noFill/>
                </a:ln>
                <a:solidFill>
                  <a:srgbClr val="FF0000"/>
                </a:solidFill>
                <a:effectLst/>
                <a:uLnTx/>
                <a:uFillTx/>
                <a:latin typeface="Calibri Light" panose="020F0302020204030204"/>
                <a:ea typeface="+mn-ea"/>
                <a:cs typeface="+mn-cs"/>
              </a:rPr>
              <a:t>X1</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 </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s-MX" altLang="es-MX" sz="2200" b="1" i="0" u="none" strike="noStrike" kern="1200" cap="none" spc="300" normalizeH="0" baseline="0" noProof="0" err="1">
                <a:ln>
                  <a:noFill/>
                </a:ln>
                <a:solidFill>
                  <a:srgbClr val="FF0000"/>
                </a:solidFill>
                <a:effectLst/>
                <a:uLnTx/>
                <a:uFillTx/>
                <a:latin typeface="Calibri Light" panose="020F0302020204030204"/>
                <a:ea typeface="+mn-ea"/>
                <a:cs typeface="+mn-cs"/>
              </a:rPr>
              <a:t>mgas</a:t>
            </a:r>
            <a:r>
              <a:rPr kumimoji="0" lang="es-MX" altLang="es-MX" sz="2200" b="1" i="0" u="none" strike="noStrike" kern="1200" cap="none" spc="300" normalizeH="0" baseline="0" noProof="0" err="1">
                <a:ln>
                  <a:noFill/>
                </a:ln>
                <a:solidFill>
                  <a:srgbClr val="0000CC"/>
                </a:solidFill>
                <a:effectLst/>
                <a:uLnTx/>
                <a:uFillTx/>
                <a:latin typeface="Calibri Light" panose="020F0302020204030204"/>
                <a:ea typeface="+mn-ea"/>
                <a:cs typeface="+mn-cs"/>
              </a:rPr>
              <a:t>dfg</a:t>
            </a:r>
            <a:b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br>
            <a:endParaRPr kumimoji="0" lang="es-MX" altLang="es-MX" sz="1000" b="1"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Por lo que se genera la siguiente regla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O  </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sym typeface="Wingdings" panose="05000000000000000000" pitchFamily="2" charset="2"/>
              </a:rPr>
              <a:t> X1 </a:t>
            </a:r>
            <a:r>
              <a:rPr kumimoji="0" lang="es-MX" altLang="es-MX" sz="2200" b="1" i="0" u="none" strike="noStrike" kern="1200" cap="none" spc="300" normalizeH="0" baseline="0" noProof="0">
                <a:ln>
                  <a:noFill/>
                </a:ln>
                <a:solidFill>
                  <a:prstClr val="black"/>
                </a:solidFill>
                <a:effectLst/>
                <a:uLnTx/>
                <a:uFillTx/>
                <a:latin typeface="Calibri Light" panose="020F0302020204030204"/>
                <a:ea typeface="+mn-ea"/>
                <a:cs typeface="+mn-cs"/>
              </a:rPr>
              <a:t>lsX1hjkasmhj</a:t>
            </a:r>
            <a:r>
              <a:rPr kumimoji="0" lang="es-MX" altLang="es-MX" sz="2200" b="1" i="0" u="none" strike="noStrike" kern="1200" cap="none" spc="0" normalizeH="0" baseline="0" noProof="0">
                <a:ln>
                  <a:noFill/>
                </a:ln>
                <a:solidFill>
                  <a:srgbClr val="0000CC"/>
                </a:solidFill>
                <a:effectLst/>
                <a:uLnTx/>
                <a:uFillTx/>
                <a:latin typeface="Calibri Light" panose="020F0302020204030204"/>
                <a:ea typeface="+mn-ea"/>
                <a:cs typeface="+mn-cs"/>
              </a:rPr>
              <a:t>X2</a:t>
            </a:r>
            <a:b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br>
            <a:r>
              <a:rPr kumimoji="0" lang="es-MX" altLang="es-MX" sz="2200" b="1" i="0" u="none" strike="noStrike" kern="1200" cap="none" spc="0" normalizeH="0" baseline="0" noProof="0">
                <a:ln>
                  <a:noFill/>
                </a:ln>
                <a:solidFill>
                  <a:srgbClr val="FF0000"/>
                </a:solidFill>
                <a:effectLst/>
                <a:uLnTx/>
                <a:uFillTx/>
                <a:latin typeface="Calibri Light" panose="020F0302020204030204"/>
                <a:ea typeface="+mn-ea"/>
                <a:cs typeface="+mn-cs"/>
              </a:rPr>
              <a:t>X1</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 </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s-MX" altLang="es-MX" sz="2200" b="1" i="0" u="none" strike="noStrike" kern="1200" cap="none" spc="300" normalizeH="0" baseline="0" noProof="0">
                <a:ln>
                  <a:noFill/>
                </a:ln>
                <a:solidFill>
                  <a:srgbClr val="FF0000"/>
                </a:solidFill>
                <a:effectLst/>
                <a:uLnTx/>
                <a:uFillTx/>
                <a:latin typeface="Calibri Light" panose="020F0302020204030204"/>
                <a:ea typeface="+mn-ea"/>
                <a:cs typeface="+mn-cs"/>
              </a:rPr>
              <a:t>mgas</a:t>
            </a:r>
            <a:r>
              <a:rPr kumimoji="0" lang="es-MX" altLang="es-MX" sz="2200" b="1" i="0" u="none" strike="noStrike" kern="1200" cap="none" spc="0" normalizeH="0" baseline="0" noProof="0">
                <a:ln>
                  <a:noFill/>
                </a:ln>
                <a:solidFill>
                  <a:srgbClr val="0000CC"/>
                </a:solidFill>
                <a:effectLst/>
                <a:uLnTx/>
                <a:uFillTx/>
                <a:latin typeface="Calibri Light" panose="020F0302020204030204"/>
                <a:ea typeface="+mn-ea"/>
                <a:cs typeface="+mn-cs"/>
              </a:rPr>
              <a:t>X2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a:ln>
                  <a:noFill/>
                </a:ln>
                <a:solidFill>
                  <a:srgbClr val="0000CC"/>
                </a:solidFill>
                <a:effectLst/>
                <a:uLnTx/>
                <a:uFillTx/>
                <a:latin typeface="Calibri Light" panose="020F0302020204030204"/>
                <a:ea typeface="+mn-ea"/>
                <a:cs typeface="+mn-cs"/>
              </a:rPr>
              <a:t>X2</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rPr>
              <a:t> </a:t>
            </a:r>
            <a:r>
              <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sym typeface="Wingdings" panose="05000000000000000000" pitchFamily="2" charset="2"/>
              </a:rPr>
              <a:t> </a:t>
            </a:r>
            <a:r>
              <a:rPr kumimoji="0" lang="es-MX" altLang="es-MX" sz="2200" b="1" i="0" u="none" strike="noStrike" kern="1200" cap="none" spc="300" normalizeH="0" baseline="0" noProof="0" err="1">
                <a:ln>
                  <a:noFill/>
                </a:ln>
                <a:solidFill>
                  <a:srgbClr val="0000CC"/>
                </a:solidFill>
                <a:effectLst/>
                <a:uLnTx/>
                <a:uFillTx/>
                <a:latin typeface="Calibri Light" panose="020F0302020204030204"/>
                <a:ea typeface="+mn-ea"/>
                <a:cs typeface="+mn-cs"/>
              </a:rPr>
              <a:t>dfg</a:t>
            </a:r>
            <a:endPar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200" b="1"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200" b="1"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200" b="1"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42159997"/>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0"/>
            <a:ext cx="9151938" cy="3141663"/>
          </a:xfrm>
        </p:spPr>
        <p:txBody>
          <a:bodyPr/>
          <a:lstStyle/>
          <a:p>
            <a:pPr eaLnBrk="1" hangingPunct="1">
              <a:defRPr/>
            </a:pPr>
            <a:r>
              <a:rPr lang="es-MX" altLang="es-MX" sz="2200">
                <a:solidFill>
                  <a:prstClr val="black"/>
                </a:solidFill>
                <a:latin typeface="Times New Roman" panose="02020603050405020304" pitchFamily="18" charset="0"/>
                <a:cs typeface="Times New Roman" panose="02020603050405020304" pitchFamily="18" charset="0"/>
              </a:rPr>
              <a:t>Otro método parte al revés, </a:t>
            </a:r>
            <a:br>
              <a:rPr lang="es-MX" altLang="es-MX" sz="2200">
                <a:solidFill>
                  <a:prstClr val="black"/>
                </a:solidFill>
                <a:latin typeface="Times New Roman" panose="02020603050405020304" pitchFamily="18" charset="0"/>
                <a:cs typeface="Times New Roman" panose="02020603050405020304" pitchFamily="18" charset="0"/>
              </a:rPr>
            </a:br>
            <a:r>
              <a:rPr lang="es-MX" altLang="es-MX" sz="2200">
                <a:solidFill>
                  <a:prstClr val="black"/>
                </a:solidFill>
                <a:latin typeface="Times New Roman" panose="02020603050405020304" pitchFamily="18" charset="0"/>
                <a:cs typeface="Times New Roman" panose="02020603050405020304" pitchFamily="18" charset="0"/>
              </a:rPr>
              <a:t>se buscan las cadenas mas pequeñas, mayores que uno y a todas las cadenas  iguales se les asigna la misma etiqueta, luego si se encuentra una combinación de etiquetas repetida varias veces</a:t>
            </a:r>
            <a:br>
              <a:rPr lang="es-MX" altLang="es-MX" sz="2200">
                <a:solidFill>
                  <a:prstClr val="black"/>
                </a:solidFill>
                <a:latin typeface="Times New Roman" panose="02020603050405020304" pitchFamily="18" charset="0"/>
                <a:cs typeface="Times New Roman" panose="02020603050405020304" pitchFamily="18" charset="0"/>
              </a:rPr>
            </a:br>
            <a:r>
              <a:rPr lang="es-MX" altLang="es-MX" sz="2200">
                <a:solidFill>
                  <a:prstClr val="black"/>
                </a:solidFill>
                <a:latin typeface="Times New Roman" panose="02020603050405020304" pitchFamily="18" charset="0"/>
                <a:cs typeface="Times New Roman" panose="02020603050405020304" pitchFamily="18" charset="0"/>
              </a:rPr>
              <a:t>por ejemplo la cadena de etiquetas X8X3X14 aparece repetida varias veces, se supone que toda esa combinación también es por si sola una unidad léxica y se le asigna su propia etiqueta. </a:t>
            </a:r>
            <a:br>
              <a:rPr lang="es-MX" altLang="es-MX" sz="2200">
                <a:solidFill>
                  <a:prstClr val="black"/>
                </a:solidFill>
                <a:latin typeface="Times New Roman" panose="02020603050405020304" pitchFamily="18" charset="0"/>
                <a:cs typeface="Times New Roman" panose="02020603050405020304" pitchFamily="18" charset="0"/>
              </a:rPr>
            </a:br>
            <a:r>
              <a:rPr lang="es-MX" altLang="es-MX" sz="2200">
                <a:solidFill>
                  <a:prstClr val="black"/>
                </a:solidFill>
                <a:latin typeface="Times New Roman" panose="02020603050405020304" pitchFamily="18" charset="0"/>
                <a:cs typeface="Times New Roman" panose="02020603050405020304" pitchFamily="18" charset="0"/>
              </a:rPr>
              <a:t>Por ejemplo </a:t>
            </a:r>
            <a:r>
              <a:rPr lang="es-MX" altLang="es-MX" sz="2200" b="1" spc="300" err="1">
                <a:latin typeface="Times New Roman" panose="02020603050405020304" pitchFamily="18" charset="0"/>
                <a:cs typeface="Times New Roman" panose="02020603050405020304" pitchFamily="18" charset="0"/>
              </a:rPr>
              <a:t>mgasdfglsmgasdfghjkasmhjdfg</a:t>
            </a:r>
            <a:br>
              <a:rPr lang="es-MX" altLang="es-MX" sz="2200">
                <a:latin typeface="Times New Roman" panose="02020603050405020304" pitchFamily="18" charset="0"/>
                <a:cs typeface="Times New Roman" panose="02020603050405020304" pitchFamily="18" charset="0"/>
              </a:rPr>
            </a:br>
            <a:endParaRPr lang="es-ES" altLang="es-MX" sz="2200">
              <a:latin typeface="Times New Roman" panose="02020603050405020304" pitchFamily="18" charset="0"/>
              <a:cs typeface="Times New Roman" panose="02020603050405020304" pitchFamily="18" charset="0"/>
            </a:endParaRPr>
          </a:p>
        </p:txBody>
      </p:sp>
      <p:sp>
        <p:nvSpPr>
          <p:cNvPr id="2" name="Rectángulo 1"/>
          <p:cNvSpPr/>
          <p:nvPr/>
        </p:nvSpPr>
        <p:spPr>
          <a:xfrm>
            <a:off x="0" y="2781300"/>
            <a:ext cx="4676775" cy="2276475"/>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Tiene varias cadenas pequeñas </a:t>
            </a:r>
            <a:r>
              <a:rPr kumimoji="0" lang="es-MX" altLang="es-MX" sz="1800" b="1" i="0" u="none" strike="noStrike" kern="1200" cap="none" spc="300" normalizeH="0" baseline="0" noProof="0" err="1">
                <a:ln>
                  <a:noFill/>
                </a:ln>
                <a:solidFill>
                  <a:srgbClr val="FF0000"/>
                </a:solidFill>
                <a:effectLst/>
                <a:uLnTx/>
                <a:uFillTx/>
                <a:latin typeface="Times New Roman" panose="02020603050405020304" pitchFamily="18" charset="0"/>
                <a:ea typeface="+mn-ea"/>
                <a:cs typeface="Times New Roman" panose="02020603050405020304" pitchFamily="18" charset="0"/>
              </a:rPr>
              <a:t>mg</a:t>
            </a:r>
            <a:r>
              <a:rPr kumimoji="0" lang="es-MX" altLang="es-MX" sz="1800" b="1" i="0" u="none" strike="noStrike" kern="1200" cap="none" spc="300" normalizeH="0" baseline="0" noProof="0" err="1">
                <a:ln>
                  <a:noFill/>
                </a:ln>
                <a:solidFill>
                  <a:srgbClr val="0000CC"/>
                </a:solidFill>
                <a:effectLst/>
                <a:uLnTx/>
                <a:uFillTx/>
                <a:latin typeface="Times New Roman" panose="02020603050405020304" pitchFamily="18" charset="0"/>
                <a:ea typeface="+mn-ea"/>
                <a:cs typeface="Times New Roman" panose="02020603050405020304" pitchFamily="18" charset="0"/>
              </a:rPr>
              <a:t>as</a:t>
            </a:r>
            <a:r>
              <a:rPr kumimoji="0" lang="es-MX" altLang="es-MX" sz="1800" b="1" i="0" u="none" strike="noStrike" kern="1200" cap="none" spc="300" normalizeH="0" baseline="0" noProof="0" err="1">
                <a:ln>
                  <a:noFill/>
                </a:ln>
                <a:solidFill>
                  <a:srgbClr val="70AD47">
                    <a:lumMod val="60000"/>
                    <a:lumOff val="40000"/>
                  </a:srgbClr>
                </a:solidFill>
                <a:effectLst/>
                <a:uLnTx/>
                <a:uFillTx/>
                <a:latin typeface="Times New Roman" panose="02020603050405020304" pitchFamily="18" charset="0"/>
                <a:ea typeface="+mn-ea"/>
                <a:cs typeface="Times New Roman" panose="02020603050405020304" pitchFamily="18" charset="0"/>
              </a:rPr>
              <a:t>df</a:t>
            </a:r>
            <a:r>
              <a:rPr kumimoji="0" lang="es-MX" altLang="es-MX" sz="1800" b="1" i="0" u="none" strike="noStrike" kern="1200" cap="none" spc="30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gls</a:t>
            </a:r>
            <a:r>
              <a:rPr kumimoji="0" lang="es-MX" altLang="es-MX" sz="1800" b="1" i="0" u="none" strike="noStrike" kern="1200" cap="none" spc="300" normalizeH="0" baseline="0" noProof="0" err="1">
                <a:ln>
                  <a:noFill/>
                </a:ln>
                <a:solidFill>
                  <a:srgbClr val="FF0000"/>
                </a:solidFill>
                <a:effectLst/>
                <a:uLnTx/>
                <a:uFillTx/>
                <a:latin typeface="Times New Roman" panose="02020603050405020304" pitchFamily="18" charset="0"/>
                <a:ea typeface="+mn-ea"/>
                <a:cs typeface="Times New Roman" panose="02020603050405020304" pitchFamily="18" charset="0"/>
              </a:rPr>
              <a:t>mg</a:t>
            </a:r>
            <a:r>
              <a:rPr kumimoji="0" lang="es-MX" altLang="es-MX" sz="1800" b="1" i="0" u="none" strike="noStrike" kern="1200" cap="none" spc="300" normalizeH="0" baseline="0" noProof="0" err="1">
                <a:ln>
                  <a:noFill/>
                </a:ln>
                <a:solidFill>
                  <a:srgbClr val="0000CC"/>
                </a:solidFill>
                <a:effectLst/>
                <a:uLnTx/>
                <a:uFillTx/>
                <a:latin typeface="Times New Roman" panose="02020603050405020304" pitchFamily="18" charset="0"/>
                <a:ea typeface="+mn-ea"/>
                <a:cs typeface="Times New Roman" panose="02020603050405020304" pitchFamily="18" charset="0"/>
              </a:rPr>
              <a:t>as</a:t>
            </a:r>
            <a:r>
              <a:rPr kumimoji="0" lang="es-MX" altLang="es-MX" sz="1800" b="1" i="0" u="none" strike="noStrike" kern="1200" cap="none" spc="300" normalizeH="0" baseline="0" noProof="0" err="1">
                <a:ln>
                  <a:noFill/>
                </a:ln>
                <a:solidFill>
                  <a:srgbClr val="70AD47">
                    <a:lumMod val="60000"/>
                    <a:lumOff val="40000"/>
                  </a:srgbClr>
                </a:solidFill>
                <a:effectLst/>
                <a:uLnTx/>
                <a:uFillTx/>
                <a:latin typeface="Times New Roman" panose="02020603050405020304" pitchFamily="18" charset="0"/>
                <a:ea typeface="+mn-ea"/>
                <a:cs typeface="Times New Roman" panose="02020603050405020304" pitchFamily="18" charset="0"/>
              </a:rPr>
              <a:t>df</a:t>
            </a:r>
            <a:r>
              <a:rPr kumimoji="0" lang="es-MX" altLang="es-MX" sz="1800" b="1" i="0" u="none" strike="noStrike" kern="1200" cap="none" spc="30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g</a:t>
            </a:r>
            <a:r>
              <a:rPr kumimoji="0" lang="es-MX" altLang="es-MX" sz="1800" b="1" i="0" u="none" strike="noStrike" kern="1200" cap="none" spc="300" normalizeH="0" baseline="0" noProof="0" err="1">
                <a:ln>
                  <a:noFill/>
                </a:ln>
                <a:solidFill>
                  <a:srgbClr val="ED7D31">
                    <a:lumMod val="60000"/>
                    <a:lumOff val="40000"/>
                  </a:srgbClr>
                </a:solidFill>
                <a:effectLst/>
                <a:uLnTx/>
                <a:uFillTx/>
                <a:latin typeface="Times New Roman" panose="02020603050405020304" pitchFamily="18" charset="0"/>
                <a:ea typeface="+mn-ea"/>
                <a:cs typeface="Times New Roman" panose="02020603050405020304" pitchFamily="18" charset="0"/>
              </a:rPr>
              <a:t>hj</a:t>
            </a:r>
            <a:r>
              <a:rPr kumimoji="0" lang="es-MX" altLang="es-MX" sz="1800" b="1" i="0" u="none" strike="noStrike" kern="1200" cap="none" spc="30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k</a:t>
            </a:r>
            <a:r>
              <a:rPr kumimoji="0" lang="es-MX" altLang="es-MX" sz="1800" b="1" i="0" u="none" strike="noStrike" kern="1200" cap="none" spc="300" normalizeH="0" baseline="0" noProof="0" err="1">
                <a:ln>
                  <a:noFill/>
                </a:ln>
                <a:solidFill>
                  <a:srgbClr val="0000CC"/>
                </a:solidFill>
                <a:effectLst/>
                <a:uLnTx/>
                <a:uFillTx/>
                <a:latin typeface="Times New Roman" panose="02020603050405020304" pitchFamily="18" charset="0"/>
                <a:ea typeface="+mn-ea"/>
                <a:cs typeface="Times New Roman" panose="02020603050405020304" pitchFamily="18" charset="0"/>
              </a:rPr>
              <a:t>as</a:t>
            </a:r>
            <a:r>
              <a:rPr kumimoji="0" lang="es-MX" altLang="es-MX" sz="1800" b="1" i="0" u="none" strike="noStrike" kern="1200" cap="none" spc="30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a:t>
            </a:r>
            <a:r>
              <a:rPr kumimoji="0" lang="es-MX" altLang="es-MX" sz="1800" b="1" i="0" u="none" strike="noStrike" kern="1200" cap="none" spc="300" normalizeH="0" baseline="0" noProof="0" err="1">
                <a:ln>
                  <a:noFill/>
                </a:ln>
                <a:solidFill>
                  <a:srgbClr val="ED7D31">
                    <a:lumMod val="60000"/>
                    <a:lumOff val="40000"/>
                  </a:srgbClr>
                </a:solidFill>
                <a:effectLst/>
                <a:uLnTx/>
                <a:uFillTx/>
                <a:latin typeface="Times New Roman" panose="02020603050405020304" pitchFamily="18" charset="0"/>
                <a:ea typeface="+mn-ea"/>
                <a:cs typeface="Times New Roman" panose="02020603050405020304" pitchFamily="18" charset="0"/>
              </a:rPr>
              <a:t>hj</a:t>
            </a:r>
            <a:r>
              <a:rPr kumimoji="0" lang="es-MX" altLang="es-MX" sz="1800" b="1" i="0" u="none" strike="noStrike" kern="1200" cap="none" spc="300" normalizeH="0" baseline="0" noProof="0" err="1">
                <a:ln>
                  <a:noFill/>
                </a:ln>
                <a:solidFill>
                  <a:srgbClr val="70AD47">
                    <a:lumMod val="60000"/>
                    <a:lumOff val="40000"/>
                  </a:srgbClr>
                </a:solidFill>
                <a:effectLst/>
                <a:uLnTx/>
                <a:uFillTx/>
                <a:latin typeface="Times New Roman" panose="02020603050405020304" pitchFamily="18" charset="0"/>
                <a:ea typeface="+mn-ea"/>
                <a:cs typeface="Times New Roman" panose="02020603050405020304" pitchFamily="18" charset="0"/>
              </a:rPr>
              <a:t>df</a:t>
            </a:r>
            <a:r>
              <a:rPr kumimoji="0" lang="es-MX" altLang="es-MX" sz="1800" b="1" i="0" u="none" strike="noStrike" kern="1200" cap="none" spc="30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g</a:t>
            </a:r>
            <a:r>
              <a:rPr kumimoji="0" lang="es-MX" altLang="es-MX" sz="1800" b="1" i="0" u="none" strike="noStrike" kern="1200" cap="none" spc="30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Por lo que sustituyendo queda:</a:t>
            </a:r>
            <a:br>
              <a:rPr kumimoji="0" lang="es-MX"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 </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X1</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6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X2</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6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X3</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600" b="1" i="0" u="none" strike="noStrike" kern="1200" cap="none" spc="30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gls</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X1</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6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X2</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6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X3</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g </a:t>
            </a:r>
            <a:r>
              <a:rPr kumimoji="0" lang="es-MX" altLang="es-MX" sz="1600" b="1" i="0" u="none" strike="noStrike" kern="1200" cap="none" spc="0" normalizeH="0" baseline="0" noProof="0">
                <a:ln>
                  <a:noFill/>
                </a:ln>
                <a:solidFill>
                  <a:srgbClr val="FF99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X4</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k </a:t>
            </a:r>
            <a:r>
              <a:rPr kumimoji="0" lang="es-MX" altLang="es-MX" sz="16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X2</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m </a:t>
            </a:r>
            <a:r>
              <a:rPr kumimoji="0" lang="es-MX" altLang="es-MX" sz="1600" b="1" i="0" u="none" strike="noStrike" kern="1200" cap="none" spc="0" normalizeH="0" baseline="0" noProof="0">
                <a:ln>
                  <a:noFill/>
                </a:ln>
                <a:solidFill>
                  <a:srgbClr val="FF99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X4 </a:t>
            </a:r>
            <a:r>
              <a:rPr kumimoji="0" lang="es-MX" altLang="es-MX" sz="16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X3</a:t>
            </a:r>
            <a: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g</a:t>
            </a:r>
            <a:br>
              <a:rPr kumimoji="0" lang="es-MX" altLang="es-MX" sz="1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X1</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 </a:t>
            </a:r>
            <a:r>
              <a:rPr kumimoji="0" lang="es-MX" altLang="es-MX" sz="1800" b="1" i="0" u="none" strike="noStrike" kern="1200" cap="none" spc="30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mg</a:t>
            </a:r>
            <a:b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br>
            <a:r>
              <a:rPr kumimoji="0" lang="es-MX" altLang="es-MX" sz="18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X2</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 </a:t>
            </a:r>
            <a:r>
              <a:rPr kumimoji="0" lang="es-MX" altLang="es-MX" sz="1800" b="1" i="0" u="none" strike="noStrike" kern="1200" cap="none" spc="30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rPr>
              <a:t>as</a:t>
            </a:r>
            <a:b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b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X3</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 </a:t>
            </a:r>
            <a:r>
              <a:rPr kumimoji="0" lang="es-MX" altLang="es-MX" sz="1800" b="1" i="0" u="none" strike="noStrike" kern="1200" cap="none" spc="300" normalizeH="0" baseline="0" noProof="0" err="1">
                <a:ln>
                  <a:noFill/>
                </a:ln>
                <a:solidFill>
                  <a:srgbClr val="70AD47">
                    <a:lumMod val="60000"/>
                    <a:lumOff val="40000"/>
                  </a:srgbClr>
                </a:solidFill>
                <a:effectLst/>
                <a:uLnTx/>
                <a:uFillTx/>
                <a:latin typeface="Times New Roman" panose="02020603050405020304" pitchFamily="18" charset="0"/>
                <a:ea typeface="+mn-ea"/>
                <a:cs typeface="Times New Roman" panose="02020603050405020304" pitchFamily="18" charset="0"/>
              </a:rPr>
              <a:t>df</a:t>
            </a:r>
            <a:br>
              <a:rPr kumimoji="0" lang="es-MX" altLang="es-MX" sz="1800" b="1" i="0" u="none" strike="noStrike" kern="1200" cap="none" spc="300" normalizeH="0" baseline="0" noProof="0">
                <a:ln>
                  <a:noFill/>
                </a:ln>
                <a:solidFill>
                  <a:srgbClr val="70AD47">
                    <a:lumMod val="60000"/>
                    <a:lumOff val="40000"/>
                  </a:srgbClr>
                </a:solidFill>
                <a:effectLst/>
                <a:uLnTx/>
                <a:uFillTx/>
                <a:latin typeface="Times New Roman" panose="02020603050405020304" pitchFamily="18" charset="0"/>
                <a:ea typeface="+mn-ea"/>
                <a:cs typeface="Times New Roman" panose="02020603050405020304" pitchFamily="18" charset="0"/>
              </a:rPr>
            </a:br>
            <a:r>
              <a:rPr kumimoji="0" lang="es-MX" altLang="es-MX" sz="1800" b="1" i="0" u="none" strike="noStrike" kern="1200" cap="none" spc="0" normalizeH="0" baseline="0" noProof="0">
                <a:ln>
                  <a:noFill/>
                </a:ln>
                <a:solidFill>
                  <a:srgbClr val="FF99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X4 </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300" normalizeH="0" baseline="0" noProof="0" err="1">
                <a:ln>
                  <a:noFill/>
                </a:ln>
                <a:solidFill>
                  <a:srgbClr val="ED7D31">
                    <a:lumMod val="60000"/>
                    <a:lumOff val="40000"/>
                  </a:srgbClr>
                </a:solidFill>
                <a:effectLst/>
                <a:uLnTx/>
                <a:uFillTx/>
                <a:latin typeface="Times New Roman" panose="02020603050405020304" pitchFamily="18" charset="0"/>
                <a:ea typeface="+mn-ea"/>
                <a:cs typeface="Times New Roman" panose="02020603050405020304" pitchFamily="18" charset="0"/>
              </a:rPr>
              <a:t>hj</a:t>
            </a:r>
            <a:endPar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ángulo 2"/>
          <p:cNvSpPr/>
          <p:nvPr/>
        </p:nvSpPr>
        <p:spPr>
          <a:xfrm>
            <a:off x="4784725" y="2781300"/>
            <a:ext cx="4333875" cy="400050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Si seguimos analizando, se detecta que existe cadenas que se repiten como </a:t>
            </a: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X1</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X2</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o  </a:t>
            </a: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X3</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30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g  </a:t>
            </a:r>
            <a:r>
              <a:rPr kumimoji="0" lang="es-MX"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por lo que se sigue sustituyendo quedando</a:t>
            </a:r>
            <a:br>
              <a:rPr kumimoji="0" lang="es-MX" altLang="es-MX" sz="1800" b="1" i="0" u="none" strike="noStrike" kern="1200" cap="none" spc="30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b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   </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Y1 </a:t>
            </a:r>
            <a:r>
              <a:rPr kumimoji="0" lang="es-MX" altLang="es-MX" sz="18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Y2</a:t>
            </a: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30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ls</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Y1</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Y2</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0" normalizeH="0" baseline="0" noProof="0">
                <a:ln>
                  <a:noFill/>
                </a:ln>
                <a:solidFill>
                  <a:srgbClr val="FF99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X4</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k </a:t>
            </a:r>
            <a:r>
              <a:rPr kumimoji="0" lang="es-MX" altLang="es-MX" sz="18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X2</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m </a:t>
            </a:r>
            <a:r>
              <a:rPr kumimoji="0" lang="es-MX" altLang="es-MX" sz="1800" b="1" i="0" u="none" strike="noStrike" kern="1200" cap="none" spc="0" normalizeH="0" baseline="0" noProof="0">
                <a:ln>
                  <a:noFill/>
                </a:ln>
                <a:solidFill>
                  <a:srgbClr val="FF99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X4 </a:t>
            </a: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X3</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g</a:t>
            </a:r>
            <a:b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X1</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 </a:t>
            </a:r>
            <a:r>
              <a:rPr kumimoji="0" lang="es-MX" altLang="es-MX" sz="1800" b="1" i="0" u="none" strike="noStrike" kern="1200" cap="none" spc="30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mg</a:t>
            </a:r>
            <a:b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br>
            <a:r>
              <a:rPr kumimoji="0" lang="es-MX" altLang="es-MX" sz="18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X2</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 </a:t>
            </a:r>
            <a:r>
              <a:rPr kumimoji="0" lang="es-MX" altLang="es-MX" sz="1800" b="1" i="0" u="none" strike="noStrike" kern="1200" cap="none" spc="30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rPr>
              <a:t>as</a:t>
            </a:r>
            <a:b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b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X3</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 </a:t>
            </a:r>
            <a:r>
              <a:rPr kumimoji="0" lang="es-MX" altLang="es-MX" sz="1800" b="1" i="0" u="none" strike="noStrike" kern="1200" cap="none" spc="300" normalizeH="0" baseline="0" noProof="0" err="1">
                <a:ln>
                  <a:noFill/>
                </a:ln>
                <a:solidFill>
                  <a:srgbClr val="70AD47">
                    <a:lumMod val="60000"/>
                    <a:lumOff val="40000"/>
                  </a:srgbClr>
                </a:solidFill>
                <a:effectLst/>
                <a:uLnTx/>
                <a:uFillTx/>
                <a:latin typeface="Times New Roman" panose="02020603050405020304" pitchFamily="18" charset="0"/>
                <a:ea typeface="+mn-ea"/>
                <a:cs typeface="Times New Roman" panose="02020603050405020304" pitchFamily="18" charset="0"/>
              </a:rPr>
              <a:t>df</a:t>
            </a:r>
            <a:br>
              <a:rPr kumimoji="0" lang="es-MX" altLang="es-MX" sz="1800" b="1" i="0" u="none" strike="noStrike" kern="1200" cap="none" spc="300" normalizeH="0" baseline="0" noProof="0">
                <a:ln>
                  <a:noFill/>
                </a:ln>
                <a:solidFill>
                  <a:srgbClr val="70AD47">
                    <a:lumMod val="60000"/>
                    <a:lumOff val="40000"/>
                  </a:srgbClr>
                </a:solidFill>
                <a:effectLst/>
                <a:uLnTx/>
                <a:uFillTx/>
                <a:latin typeface="Times New Roman" panose="02020603050405020304" pitchFamily="18" charset="0"/>
                <a:ea typeface="+mn-ea"/>
                <a:cs typeface="Times New Roman" panose="02020603050405020304" pitchFamily="18" charset="0"/>
              </a:rPr>
            </a:br>
            <a:r>
              <a:rPr kumimoji="0" lang="es-MX" altLang="es-MX" sz="1800" b="1" i="0" u="none" strike="noStrike" kern="1200" cap="none" spc="0" normalizeH="0" baseline="0" noProof="0">
                <a:ln>
                  <a:noFill/>
                </a:ln>
                <a:solidFill>
                  <a:srgbClr val="FF99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X4 </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300" normalizeH="0" baseline="0" noProof="0" err="1">
                <a:ln>
                  <a:noFill/>
                </a:ln>
                <a:solidFill>
                  <a:srgbClr val="ED7D31">
                    <a:lumMod val="60000"/>
                    <a:lumOff val="40000"/>
                  </a:srgbClr>
                </a:solidFill>
                <a:effectLst/>
                <a:uLnTx/>
                <a:uFillTx/>
                <a:latin typeface="Times New Roman" panose="02020603050405020304" pitchFamily="18" charset="0"/>
                <a:ea typeface="+mn-ea"/>
                <a:cs typeface="Times New Roman" panose="02020603050405020304" pitchFamily="18" charset="0"/>
              </a:rPr>
              <a:t>hj</a:t>
            </a:r>
            <a:br>
              <a:rPr kumimoji="0" lang="es-MX" altLang="es-MX" sz="1800" b="1" i="0" u="none" strike="noStrike" kern="1200" cap="none" spc="300" normalizeH="0" baseline="0" noProof="0">
                <a:ln>
                  <a:noFill/>
                </a:ln>
                <a:solidFill>
                  <a:srgbClr val="70AD47">
                    <a:lumMod val="60000"/>
                    <a:lumOff val="40000"/>
                  </a:srgbClr>
                </a:solidFill>
                <a:effectLst/>
                <a:uLnTx/>
                <a:uFillTx/>
                <a:latin typeface="Times New Roman" panose="02020603050405020304" pitchFamily="18" charset="0"/>
                <a:ea typeface="+mn-ea"/>
                <a:cs typeface="Times New Roman" panose="02020603050405020304" pitchFamily="18" charset="0"/>
              </a:rPr>
            </a:b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Y1</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 </a:t>
            </a: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X1</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X2</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br>
              <a:rPr kumimoji="0" lang="es-MX" altLang="es-MX" sz="1800" b="0" i="0" u="none" strike="noStrike" kern="1200" cap="none" spc="30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MX" altLang="es-MX" sz="18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Y2</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 </a:t>
            </a: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X3</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30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g</a:t>
            </a:r>
            <a:endParaRPr kumimoji="0" lang="es-MX" altLang="es-MX" sz="1800" b="0" i="0" u="none" strike="noStrike" kern="1200" cap="none" spc="30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Aun mas la cadena </a:t>
            </a: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Y1 </a:t>
            </a:r>
            <a:r>
              <a:rPr kumimoji="0" lang="es-MX" altLang="es-MX" sz="18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Y2</a:t>
            </a: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también se repite por lo que introducimos la regla</a:t>
            </a:r>
            <a:endParaRPr kumimoji="0" lang="es-MX" sz="1800" b="0" i="0" u="none" strike="noStrike" kern="1200" cap="none" spc="30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Z1</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 </a:t>
            </a:r>
            <a:r>
              <a:rPr kumimoji="0" lang="es-MX" altLang="es-MX" sz="1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Y1</a:t>
            </a:r>
            <a:r>
              <a:rPr kumimoji="0" lang="es-MX" altLang="es-MX"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18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Y2</a:t>
            </a:r>
            <a:r>
              <a:rPr kumimoji="0" lang="es-MX" altLang="es-MX" sz="1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Y la cadena queda</a:t>
            </a:r>
            <a:endParaRPr kumimoji="0" lang="es-MX" sz="1800" b="0" i="0" u="none" strike="noStrike" kern="1200" cap="none" spc="30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O   </a:t>
            </a:r>
            <a:r>
              <a:rPr kumimoji="0" lang="es-MX"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20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Z1 </a:t>
            </a:r>
            <a:r>
              <a:rPr kumimoji="0" lang="es-MX" altLang="es-MX" sz="2000" b="1" i="0" u="none" strike="noStrike" kern="1200" cap="none" spc="30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ls</a:t>
            </a:r>
            <a:r>
              <a:rPr kumimoji="0" lang="es-MX"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20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Z1</a:t>
            </a:r>
            <a:r>
              <a:rPr kumimoji="0" lang="es-MX"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s-MX" altLang="es-MX" sz="2000" b="1" i="0" u="none" strike="noStrike" kern="1200" cap="none" spc="0" normalizeH="0" baseline="0" noProof="0">
                <a:ln>
                  <a:noFill/>
                </a:ln>
                <a:solidFill>
                  <a:srgbClr val="FF99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X4</a:t>
            </a:r>
            <a:r>
              <a:rPr kumimoji="0" lang="es-MX"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k </a:t>
            </a:r>
            <a:r>
              <a:rPr kumimoji="0" lang="es-MX" altLang="es-MX" sz="20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X2</a:t>
            </a:r>
            <a:r>
              <a:rPr kumimoji="0" lang="es-MX"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m </a:t>
            </a:r>
            <a:r>
              <a:rPr kumimoji="0" lang="es-MX" altLang="es-MX" sz="2000" b="1" i="0" u="none" strike="noStrike" kern="1200" cap="none" spc="0" normalizeH="0" baseline="0" noProof="0">
                <a:ln>
                  <a:noFill/>
                </a:ln>
                <a:solidFill>
                  <a:srgbClr val="FF99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X4 </a:t>
            </a:r>
            <a:r>
              <a:rPr kumimoji="0" lang="es-MX" altLang="es-MX" sz="20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X3</a:t>
            </a:r>
            <a:r>
              <a:rPr kumimoji="0" lang="es-MX" altLang="es-MX" sz="20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g</a:t>
            </a:r>
            <a:endParaRPr kumimoji="0" lang="es-MX" sz="2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94691901"/>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470766"/>
            <a:ext cx="9144000" cy="418576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FFFFCC"/>
                </a:solidFill>
                <a:effectLst/>
                <a:uLnTx/>
                <a:uFillTx/>
                <a:latin typeface="Times New Roman" panose="02020603050405020304" pitchFamily="18" charset="0"/>
                <a:ea typeface="Calibri" panose="020F0502020204030204" pitchFamily="34" charset="0"/>
                <a:cs typeface="Times New Roman" panose="02020603050405020304" pitchFamily="18" charset="0"/>
              </a:rPr>
              <a:t>en Ciencia, Ingeniería, Filosofía, Informática, Lingüística, Computación, etc.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FFFFCC"/>
                </a:solidFill>
                <a:effectLst/>
                <a:uLnTx/>
                <a:uFillTx/>
                <a:latin typeface="Times New Roman" panose="02020603050405020304" pitchFamily="18" charset="0"/>
                <a:ea typeface="Calibri" panose="020F0502020204030204" pitchFamily="34" charset="0"/>
                <a:cs typeface="Times New Roman" panose="02020603050405020304" pitchFamily="18" charset="0"/>
              </a:rPr>
              <a:t>se llevan a cabo procesos donde se buscan los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FFFFCC"/>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Elementos,</a:t>
            </a:r>
            <a:r>
              <a:rPr kumimoji="0" lang="es-ES" sz="36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Relaciones (Estructuras), </a:t>
            </a:r>
          </a:p>
          <a:p>
            <a:pPr marL="2743200" marR="0" lvl="6"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FF9933">
                    <a:lumMod val="60000"/>
                    <a:lumOff val="4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3600" b="1" i="0" u="none" strike="noStrike" kern="1200" cap="none" spc="0" normalizeH="0" baseline="0" noProof="0">
                <a:ln>
                  <a:noFill/>
                </a:ln>
                <a:solidFill>
                  <a:srgbClr val="AAAAAA">
                    <a:lumMod val="60000"/>
                    <a:lumOff val="4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Significados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FFFFCC"/>
                </a:solidFill>
                <a:effectLst/>
                <a:uLnTx/>
                <a:uFillTx/>
                <a:latin typeface="Times New Roman" panose="02020603050405020304" pitchFamily="18" charset="0"/>
                <a:ea typeface="Calibri" panose="020F0502020204030204" pitchFamily="34" charset="0"/>
                <a:cs typeface="Times New Roman" panose="02020603050405020304" pitchFamily="18" charset="0"/>
              </a:rPr>
              <a:t>de los campos de problemas del área</a:t>
            </a:r>
            <a:endParaRPr kumimoji="0" lang="es-MX" sz="3600" b="1" i="0" u="none" strike="noStrike" kern="1200" cap="none" spc="0" normalizeH="0" baseline="0" noProof="0">
              <a:ln>
                <a:noFill/>
              </a:ln>
              <a:solidFill>
                <a:srgbClr val="FFFFCC"/>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2421266"/>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381000" y="1219200"/>
            <a:ext cx="7620000" cy="3446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MX" altLang="es-MX" sz="28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Teoría de Sistemas</a:t>
            </a:r>
            <a:endParaRPr kumimoji="0" lang="en-US" altLang="es-MX" sz="28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s-MX" sz="2800" b="1" i="1" u="none" strike="noStrike" kern="1200" cap="none" spc="0" normalizeH="0" baseline="0" noProof="0">
                <a:ln>
                  <a:noFill/>
                </a:ln>
                <a:solidFill>
                  <a:srgbClr val="FFFFCC"/>
                </a:solidFill>
                <a:effectLst/>
                <a:uLnTx/>
                <a:uFillTx/>
                <a:latin typeface="Times New Roman" panose="02020603050405020304" pitchFamily="18" charset="0"/>
                <a:ea typeface="+mn-ea"/>
                <a:cs typeface="Courier New" panose="02070309020205020404" pitchFamily="49" charset="0"/>
                <a:hlinkClick r:id="rId2"/>
              </a:rPr>
              <a:t>Karl Ludwig von </a:t>
            </a:r>
            <a:r>
              <a:rPr kumimoji="0" lang="en-US" altLang="es-MX" sz="2800" b="1" i="1" u="none" strike="noStrike" kern="1200" cap="none" spc="0" normalizeH="0" baseline="0" noProof="0" err="1">
                <a:ln>
                  <a:noFill/>
                </a:ln>
                <a:solidFill>
                  <a:srgbClr val="FFFFCC"/>
                </a:solidFill>
                <a:effectLst/>
                <a:uLnTx/>
                <a:uFillTx/>
                <a:latin typeface="Times New Roman" panose="02020603050405020304" pitchFamily="18" charset="0"/>
                <a:ea typeface="+mn-ea"/>
                <a:cs typeface="Courier New" panose="02070309020205020404" pitchFamily="49" charset="0"/>
                <a:hlinkClick r:id="rId2"/>
              </a:rPr>
              <a:t>Bertalanffy</a:t>
            </a:r>
            <a:r>
              <a:rPr kumimoji="0" lang="en-US" altLang="es-MX" sz="2800" b="1" i="1" u="none" strike="noStrike" kern="1200" cap="none" spc="0" normalizeH="0" baseline="0" noProof="0">
                <a:ln>
                  <a:noFill/>
                </a:ln>
                <a:solidFill>
                  <a:srgbClr val="FFFFCC"/>
                </a:solidFill>
                <a:effectLst/>
                <a:uLnTx/>
                <a:uFillTx/>
                <a:latin typeface="Times New Roman" panose="02020603050405020304" pitchFamily="18" charset="0"/>
                <a:ea typeface="+mn-ea"/>
                <a:cs typeface="Courier New" panose="02070309020205020404" pitchFamily="49" charset="0"/>
                <a:hlinkClick r:id="rId2"/>
              </a:rPr>
              <a:t> </a:t>
            </a:r>
            <a:endParaRPr kumimoji="0" lang="en-U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s-MX" altLang="es-MX" sz="1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MX"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Un sistema es un conjunto de elementos relacionados entre si</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MX" altLang="es-MX" sz="28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Elementos</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s-MX" altLang="es-MX" sz="1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MX"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2800" b="0"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rPr>
              <a:t>y </a:t>
            </a:r>
            <a:r>
              <a:rPr kumimoji="0" lang="es-MX" altLang="es-MX" sz="28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rPr>
              <a:t>estructuras</a:t>
            </a:r>
            <a:endParaRPr kumimoji="0" lang="en-US" altLang="es-MX" sz="28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134147" name="Rectangle 3"/>
          <p:cNvSpPr>
            <a:spLocks noChangeArrowheads="1"/>
          </p:cNvSpPr>
          <p:nvPr/>
        </p:nvSpPr>
        <p:spPr bwMode="auto">
          <a:xfrm>
            <a:off x="1219200" y="457200"/>
            <a:ext cx="5181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El concepto de sistema</a:t>
            </a:r>
            <a:r>
              <a:rPr kumimoji="0" lang="en-US" altLang="es-MX"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 </a:t>
            </a:r>
          </a:p>
        </p:txBody>
      </p:sp>
    </p:spTree>
    <p:extLst>
      <p:ext uri="{BB962C8B-B14F-4D97-AF65-F5344CB8AC3E}">
        <p14:creationId xmlns:p14="http://schemas.microsoft.com/office/powerpoint/2010/main" val="2699522475"/>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228600" y="838200"/>
            <a:ext cx="8763000"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Para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2" tooltip="Jean Piaget"/>
              </a:rPr>
              <a:t>Jean Piaget</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la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tooltip="Inteligencia"/>
              </a:rPr>
              <a:t>inteligencia</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tiene dos atributos principales: la </a:t>
            </a:r>
            <a:r>
              <a:rPr kumimoji="0" lang="es-ES" altLang="es-MX" sz="22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organización</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y la </a:t>
            </a:r>
            <a:r>
              <a:rPr kumimoji="0" lang="es-ES" altLang="es-MX" sz="2200" b="1"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adaptación</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endParaRPr kumimoji="0" lang="es-MX"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El primer atributo, la organización, se refiere a que la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tooltip="Inteligencia"/>
              </a:rPr>
              <a:t>inteligencia</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está formada por estructuras o esquemas de conocimiento, cada una de las cuales conduce a conductas diferentes en situaciones específicas. </a:t>
            </a:r>
            <a:endParaRPr kumimoji="0" lang="es-MX"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MX"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endPar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La segunda característica de la inteligencia es la adaptación, que consta de dos procesos simultáneos: la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4" tooltip="Asimilación (psicología)"/>
              </a:rPr>
              <a:t>asimilación</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y la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5" tooltip="Acomodación"/>
              </a:rPr>
              <a:t>acomodación</a:t>
            </a:r>
            <a:endParaRPr kumimoji="0" lang="es-MX"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es-ES" altLang="es-MX" sz="16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6"/>
              </a:rPr>
              <a:t>http://es.wikipedia.org/wiki/Teor%C3%ADa_Constructivista_del_Aprendizaje</a:t>
            </a: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endParaRPr kumimoji="0" lang="en-U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135171" name="Rectangle 3"/>
          <p:cNvSpPr>
            <a:spLocks noChangeArrowheads="1"/>
          </p:cNvSpPr>
          <p:nvPr/>
        </p:nvSpPr>
        <p:spPr bwMode="auto">
          <a:xfrm>
            <a:off x="228600" y="4419600"/>
            <a:ext cx="85344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MX" altLang="es-MX" sz="2800" b="1" i="0" u="none" strike="noStrike" kern="1200" cap="none" spc="0" normalizeH="0" baseline="0" noProof="0" err="1">
                <a:ln>
                  <a:noFill/>
                </a:ln>
                <a:solidFill>
                  <a:srgbClr val="FFFFCC"/>
                </a:solidFill>
                <a:effectLst/>
                <a:uLnTx/>
                <a:uFillTx/>
                <a:latin typeface="Times New Roman" panose="02020603050405020304" pitchFamily="18" charset="0"/>
                <a:ea typeface="+mn-ea"/>
                <a:cs typeface="Times New Roman" panose="02020603050405020304" pitchFamily="18" charset="0"/>
              </a:rPr>
              <a:t>asimilacion</a:t>
            </a:r>
            <a:r>
              <a:rPr kumimoji="0" lang="es-MX"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ingres</a:t>
            </a:r>
            <a:r>
              <a:rPr kumimoji="0" lang="es-MX"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o de</a:t>
            </a: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nuevos </a:t>
            </a:r>
            <a:r>
              <a:rPr kumimoji="0" lang="es-ES" altLang="es-MX" sz="28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elementos</a:t>
            </a: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 los </a:t>
            </a: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esquemas mentales preexistentes,. </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ES" altLang="es-MX" sz="28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acomodación</a:t>
            </a: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modifica esquemas </a:t>
            </a:r>
            <a:r>
              <a:rPr kumimoji="0" lang="es-ES" altLang="es-MX" sz="28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r>
              <a:rPr kumimoji="0" lang="es-ES" altLang="es-MX" sz="28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rPr>
              <a:t>estructuras cognitivas</a:t>
            </a:r>
            <a:r>
              <a:rPr kumimoji="0" lang="es-ES" altLang="es-MX" sz="28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endParaRPr kumimoji="0" lang="en-US" altLang="es-MX" sz="28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135172" name="Rectangle 4"/>
          <p:cNvSpPr>
            <a:spLocks noChangeArrowheads="1"/>
          </p:cNvSpPr>
          <p:nvPr/>
        </p:nvSpPr>
        <p:spPr bwMode="auto">
          <a:xfrm>
            <a:off x="3581400" y="106363"/>
            <a:ext cx="208121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inteligencia</a:t>
            </a:r>
          </a:p>
        </p:txBody>
      </p:sp>
    </p:spTree>
    <p:extLst>
      <p:ext uri="{BB962C8B-B14F-4D97-AF65-F5344CB8AC3E}">
        <p14:creationId xmlns:p14="http://schemas.microsoft.com/office/powerpoint/2010/main" val="703645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 y="420486"/>
            <a:ext cx="9144001" cy="601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s-MX" sz="1800" b="1" i="0" u="sng" strike="noStrike" cap="none" normalizeH="0" baseline="0">
                <a:ln>
                  <a:noFill/>
                </a:ln>
                <a:solidFill>
                  <a:srgbClr val="0000FF"/>
                </a:solidFill>
                <a:effectLst/>
                <a:latin typeface="Arial" panose="020B0604020202020204" pitchFamily="34" charset="0"/>
                <a:hlinkClick r:id="rId2"/>
              </a:rPr>
              <a:t>SYMMETRY  /  </a:t>
            </a:r>
            <a:r>
              <a:rPr kumimoji="0" lang="en-US" altLang="es-MX" sz="1800" b="1" i="0" u="sng" strike="noStrike" cap="none" normalizeH="0" baseline="0" err="1">
                <a:ln>
                  <a:noFill/>
                </a:ln>
                <a:solidFill>
                  <a:srgbClr val="0000FF"/>
                </a:solidFill>
                <a:effectLst/>
                <a:latin typeface="Arial" panose="020B0604020202020204" pitchFamily="34" charset="0"/>
                <a:hlinkClick r:id="rId2"/>
              </a:rPr>
              <a:t>SIMETRÍA</a:t>
            </a:r>
            <a:endParaRPr kumimoji="0" lang="en-US" altLang="es-MX" sz="1800" b="1" i="0" u="sng" strike="noStrike" cap="none" normalizeH="0" baseline="0">
              <a:ln>
                <a:noFill/>
              </a:ln>
              <a:solidFill>
                <a:srgbClr val="0000FF"/>
              </a:solidFill>
              <a:effectLst/>
              <a:latin typeface="Arial" panose="020B0604020202020204" pitchFamily="34" charset="0"/>
            </a:endParaRPr>
          </a:p>
          <a:p>
            <a:pPr lvl="0" algn="ctr" defTabSz="914400" eaLnBrk="0" fontAlgn="base" hangingPunct="0">
              <a:spcBef>
                <a:spcPct val="0"/>
              </a:spcBef>
              <a:spcAft>
                <a:spcPct val="0"/>
              </a:spcAft>
            </a:pPr>
            <a:r>
              <a:rPr lang="en-US" altLang="es-MX" sz="2000">
                <a:latin typeface="Arial" panose="020B0604020202020204" pitchFamily="34" charset="0"/>
                <a:hlinkClick r:id="rId2"/>
              </a:rPr>
              <a:t>http://www.fgalindosoria.com/informatica/properties/symmetry/</a:t>
            </a:r>
            <a:endParaRPr lang="en-US" altLang="es-MX" sz="2000">
              <a:latin typeface="Arial" panose="020B0604020202020204" pitchFamily="34" charset="0"/>
            </a:endParaRPr>
          </a:p>
          <a:p>
            <a:pPr lvl="0" algn="ctr" defTabSz="914400" eaLnBrk="0" fontAlgn="base" hangingPunct="0">
              <a:spcBef>
                <a:spcPct val="0"/>
              </a:spcBef>
              <a:spcAft>
                <a:spcPct val="0"/>
              </a:spcAft>
            </a:pPr>
            <a:endParaRPr kumimoji="0" lang="en-US" altLang="es-MX" sz="20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s-MX" sz="1000" b="1" i="0" u="none" strike="noStrike" cap="none" normalizeH="0" baseline="0">
                <a:ln>
                  <a:noFill/>
                </a:ln>
                <a:solidFill>
                  <a:srgbClr val="0000FF"/>
                </a:solidFill>
                <a:effectLst/>
                <a:latin typeface="Arial" panose="020B0604020202020204" pitchFamily="34" charset="0"/>
              </a:rPr>
              <a:t> </a:t>
            </a:r>
            <a:endParaRPr kumimoji="0" lang="en-US" altLang="es-MX"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err="1">
                <a:ln>
                  <a:noFill/>
                </a:ln>
                <a:solidFill>
                  <a:srgbClr val="FF0000"/>
                </a:solidFill>
                <a:effectLst/>
                <a:latin typeface="Arial" panose="020B0604020202020204" pitchFamily="34" charset="0"/>
                <a:hlinkClick r:id="rId3"/>
              </a:rPr>
              <a:t>Symmetry</a:t>
            </a:r>
            <a:r>
              <a:rPr kumimoji="0" lang="es-MX" altLang="es-MX" sz="1800" b="1" i="0" u="none" strike="noStrike" cap="none" normalizeH="0" baseline="0">
                <a:ln>
                  <a:noFill/>
                </a:ln>
                <a:solidFill>
                  <a:srgbClr val="FF0000"/>
                </a:solidFill>
                <a:effectLst/>
                <a:latin typeface="Arial" panose="020B0604020202020204" pitchFamily="34" charset="0"/>
                <a:hlinkClick r:id="rId3"/>
              </a:rPr>
              <a:t>, </a:t>
            </a:r>
            <a:r>
              <a:rPr kumimoji="0" lang="es-MX" altLang="es-MX" sz="1800" b="1" i="0" u="none" strike="noStrike" cap="none" normalizeH="0" baseline="0" err="1">
                <a:ln>
                  <a:noFill/>
                </a:ln>
                <a:solidFill>
                  <a:srgbClr val="FF0000"/>
                </a:solidFill>
                <a:effectLst/>
                <a:latin typeface="Arial" panose="020B0604020202020204" pitchFamily="34" charset="0"/>
                <a:hlinkClick r:id="rId3"/>
              </a:rPr>
              <a:t>invariance</a:t>
            </a:r>
            <a:r>
              <a:rPr kumimoji="0" lang="es-MX" altLang="es-MX" sz="1800" b="1" i="0" u="none" strike="noStrike" cap="none" normalizeH="0" baseline="0">
                <a:ln>
                  <a:noFill/>
                </a:ln>
                <a:solidFill>
                  <a:srgbClr val="FF0000"/>
                </a:solidFill>
                <a:effectLst/>
                <a:latin typeface="Arial" panose="020B0604020202020204" pitchFamily="34" charset="0"/>
                <a:hlinkClick r:id="rId3"/>
              </a:rPr>
              <a:t>, </a:t>
            </a:r>
            <a:r>
              <a:rPr kumimoji="0" lang="es-MX" altLang="es-MX" sz="1800" b="1" i="0" u="none" strike="noStrike" cap="none" normalizeH="0" baseline="0" err="1">
                <a:ln>
                  <a:noFill/>
                </a:ln>
                <a:solidFill>
                  <a:srgbClr val="FF0000"/>
                </a:solidFill>
                <a:effectLst/>
                <a:latin typeface="Arial" panose="020B0604020202020204" pitchFamily="34" charset="0"/>
                <a:hlinkClick r:id="rId3"/>
              </a:rPr>
              <a:t>theory</a:t>
            </a:r>
            <a:r>
              <a:rPr kumimoji="0" lang="es-MX" altLang="es-MX" sz="1800" b="1" i="0" u="none" strike="noStrike" cap="none" normalizeH="0" baseline="0">
                <a:ln>
                  <a:noFill/>
                </a:ln>
                <a:solidFill>
                  <a:srgbClr val="FF0000"/>
                </a:solidFill>
                <a:effectLst/>
                <a:latin typeface="Arial" panose="020B0604020202020204" pitchFamily="34" charset="0"/>
                <a:hlinkClick r:id="rId3"/>
              </a:rPr>
              <a:t> of </a:t>
            </a:r>
            <a:r>
              <a:rPr kumimoji="0" lang="es-MX" altLang="es-MX" sz="1800" b="1" i="0" u="none" strike="noStrike" cap="none" normalizeH="0" baseline="0" err="1">
                <a:ln>
                  <a:noFill/>
                </a:ln>
                <a:solidFill>
                  <a:srgbClr val="FF0000"/>
                </a:solidFill>
                <a:effectLst/>
                <a:latin typeface="Arial" panose="020B0604020202020204" pitchFamily="34" charset="0"/>
                <a:hlinkClick r:id="rId3"/>
              </a:rPr>
              <a:t>groups</a:t>
            </a:r>
            <a:endParaRPr kumimoji="0" lang="es-MX" altLang="es-MX" sz="1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FF0000"/>
                </a:solidFill>
                <a:effectLst/>
                <a:latin typeface="Arial" panose="020B0604020202020204" pitchFamily="34" charset="0"/>
                <a:hlinkClick r:id="rId3"/>
              </a:rPr>
              <a:t>Simetría, Invariancia, Teoría de Grupos</a:t>
            </a:r>
            <a:endParaRPr kumimoji="0" lang="es-MX" altLang="es-MX" sz="1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1600" b="0" i="0" u="none" strike="noStrike" cap="none" normalizeH="0" baseline="0">
                <a:ln>
                  <a:noFill/>
                </a:ln>
                <a:solidFill>
                  <a:schemeClr val="tx1"/>
                </a:solidFill>
                <a:effectLst/>
                <a:latin typeface="Arial" panose="020B0604020202020204" pitchFamily="34" charset="0"/>
                <a:hlinkClick r:id="rId3"/>
              </a:rPr>
              <a:t>www.fgalindosoria.com/informatica/properties/symmetry/symmetry_invariance_groups.htm</a:t>
            </a:r>
            <a:endParaRPr kumimoji="0" lang="es-MX" altLang="es-MX" sz="16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a:ln>
                  <a:noFill/>
                </a:ln>
                <a:solidFill>
                  <a:schemeClr val="tx1"/>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err="1">
                <a:ln>
                  <a:noFill/>
                </a:ln>
                <a:solidFill>
                  <a:srgbClr val="FF0000"/>
                </a:solidFill>
                <a:effectLst/>
                <a:latin typeface="Arial" panose="020B0604020202020204" pitchFamily="34" charset="0"/>
                <a:hlinkClick r:id="rId4"/>
              </a:rPr>
              <a:t>Fractal_symmetry</a:t>
            </a:r>
            <a:r>
              <a:rPr kumimoji="0" lang="es-MX" altLang="es-MX" sz="1800" b="1" i="0" u="none" strike="noStrike" cap="none" normalizeH="0" baseline="0">
                <a:ln>
                  <a:noFill/>
                </a:ln>
                <a:solidFill>
                  <a:srgbClr val="FF0000"/>
                </a:solidFill>
                <a:effectLst/>
                <a:latin typeface="Arial" panose="020B0604020202020204" pitchFamily="34" charset="0"/>
                <a:hlinkClick r:id="rId4"/>
              </a:rPr>
              <a:t>  /  </a:t>
            </a:r>
            <a:r>
              <a:rPr kumimoji="0" lang="es-MX" altLang="es-MX" sz="1800" b="1" i="0" u="none" strike="noStrike" cap="none" normalizeH="0" baseline="0" err="1">
                <a:ln>
                  <a:noFill/>
                </a:ln>
                <a:solidFill>
                  <a:srgbClr val="FF0000"/>
                </a:solidFill>
                <a:effectLst/>
                <a:latin typeface="Arial" panose="020B0604020202020204" pitchFamily="34" charset="0"/>
                <a:hlinkClick r:id="rId4"/>
              </a:rPr>
              <a:t>Simetria</a:t>
            </a:r>
            <a:r>
              <a:rPr kumimoji="0" lang="es-MX" altLang="es-MX" sz="1800" b="1" i="0" u="none" strike="noStrike" cap="none" normalizeH="0" baseline="0">
                <a:ln>
                  <a:noFill/>
                </a:ln>
                <a:solidFill>
                  <a:srgbClr val="FF0000"/>
                </a:solidFill>
                <a:effectLst/>
                <a:latin typeface="Arial" panose="020B0604020202020204" pitchFamily="34" charset="0"/>
                <a:hlinkClick r:id="rId4"/>
              </a:rPr>
              <a:t> Fractal</a:t>
            </a:r>
            <a:endParaRPr kumimoji="0" lang="es-MX" altLang="es-MX" sz="1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a:ln>
                  <a:noFill/>
                </a:ln>
                <a:solidFill>
                  <a:schemeClr val="tx1"/>
                </a:solidFill>
                <a:effectLst/>
                <a:latin typeface="Arial" panose="020B0604020202020204" pitchFamily="34" charset="0"/>
                <a:hlinkClick r:id="rId4"/>
              </a:rPr>
              <a:t>invariancia fractal,  </a:t>
            </a:r>
            <a:r>
              <a:rPr kumimoji="0" lang="es-MX" altLang="es-MX" sz="1800" b="0" i="0" u="none" strike="noStrike" cap="none" normalizeH="0" baseline="0" err="1">
                <a:ln>
                  <a:noFill/>
                </a:ln>
                <a:solidFill>
                  <a:schemeClr val="tx1"/>
                </a:solidFill>
                <a:effectLst/>
                <a:latin typeface="Arial" panose="020B0604020202020204" pitchFamily="34" charset="0"/>
                <a:hlinkClick r:id="rId4"/>
              </a:rPr>
              <a:t>autosimilaridad</a:t>
            </a:r>
            <a:r>
              <a:rPr kumimoji="0" lang="es-MX" altLang="es-MX" sz="1800" b="0" i="0" u="none" strike="noStrike" cap="none" normalizeH="0" baseline="0">
                <a:ln>
                  <a:noFill/>
                </a:ln>
                <a:solidFill>
                  <a:schemeClr val="tx1"/>
                </a:solidFill>
                <a:effectLst/>
                <a:latin typeface="Arial" panose="020B0604020202020204" pitchFamily="34" charset="0"/>
                <a:hlinkClick r:id="rId4"/>
              </a:rPr>
              <a:t>,  </a:t>
            </a:r>
            <a:r>
              <a:rPr kumimoji="0" lang="es-MX" altLang="es-MX" sz="1800" b="0" i="0" u="none" strike="noStrike" cap="none" normalizeH="0" baseline="0" err="1">
                <a:ln>
                  <a:noFill/>
                </a:ln>
                <a:solidFill>
                  <a:schemeClr val="tx1"/>
                </a:solidFill>
                <a:effectLst/>
                <a:latin typeface="Arial" panose="020B0604020202020204" pitchFamily="34" charset="0"/>
                <a:hlinkClick r:id="rId4"/>
              </a:rPr>
              <a:t>invarianza</a:t>
            </a:r>
            <a:r>
              <a:rPr kumimoji="0" lang="es-MX" altLang="es-MX" sz="1800" b="0" i="0" u="none" strike="noStrike" cap="none" normalizeH="0" baseline="0">
                <a:ln>
                  <a:noFill/>
                </a:ln>
                <a:solidFill>
                  <a:schemeClr val="tx1"/>
                </a:solidFill>
                <a:effectLst/>
                <a:latin typeface="Arial" panose="020B0604020202020204" pitchFamily="34" charset="0"/>
                <a:hlinkClick r:id="rId4"/>
              </a:rPr>
              <a:t> bajo cambios de escala,</a:t>
            </a:r>
            <a:endParaRPr kumimoji="0" lang="es-MX" altLang="es-MX" sz="1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a:ln>
                  <a:noFill/>
                </a:ln>
                <a:solidFill>
                  <a:schemeClr val="tx1"/>
                </a:solidFill>
                <a:effectLst/>
                <a:latin typeface="Arial" panose="020B0604020202020204" pitchFamily="34" charset="0"/>
                <a:hlinkClick r:id="rId4"/>
              </a:rPr>
              <a:t>www.fgalindosoria.com/informatica/properties/symmetry/fractal_symmetry.htm</a:t>
            </a:r>
            <a:endParaRPr kumimoji="0" lang="es-MX" altLang="es-MX" sz="1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400" b="0" i="0" u="none" strike="noStrike" cap="none" normalizeH="0" baseline="0">
                <a:ln>
                  <a:noFill/>
                </a:ln>
                <a:solidFill>
                  <a:schemeClr val="tx1"/>
                </a:solidFill>
                <a:effectLst/>
                <a:latin typeface="Arial" panose="020B0604020202020204" pitchFamily="34" charset="0"/>
              </a:rPr>
              <a:t> </a:t>
            </a:r>
            <a:endParaRPr kumimoji="0" lang="es-MX" altLang="es-MX"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1100" b="0" i="0" u="none" strike="noStrike" cap="none" normalizeH="0" baseline="0" err="1">
                <a:ln>
                  <a:noFill/>
                </a:ln>
                <a:solidFill>
                  <a:schemeClr val="tx1"/>
                </a:solidFill>
                <a:effectLst/>
                <a:latin typeface="Arial" panose="020B0604020202020204" pitchFamily="34" charset="0"/>
                <a:hlinkClick r:id="rId5"/>
              </a:rPr>
              <a:t>Similarity</a:t>
            </a:r>
            <a:r>
              <a:rPr kumimoji="0" lang="es-MX" altLang="es-MX" sz="1100" b="0" i="0" u="none" strike="noStrike" cap="none" normalizeH="0" baseline="0">
                <a:ln>
                  <a:noFill/>
                </a:ln>
                <a:solidFill>
                  <a:schemeClr val="tx1"/>
                </a:solidFill>
                <a:effectLst/>
                <a:latin typeface="Arial" panose="020B0604020202020204" pitchFamily="34" charset="0"/>
                <a:hlinkClick r:id="rId5"/>
              </a:rPr>
              <a:t>, </a:t>
            </a:r>
            <a:r>
              <a:rPr kumimoji="0" lang="es-MX" altLang="es-MX" sz="1100" b="0" i="0" u="none" strike="noStrike" cap="none" normalizeH="0" baseline="0" err="1">
                <a:ln>
                  <a:noFill/>
                </a:ln>
                <a:solidFill>
                  <a:schemeClr val="tx1"/>
                </a:solidFill>
                <a:effectLst/>
                <a:latin typeface="Arial" panose="020B0604020202020204" pitchFamily="34" charset="0"/>
                <a:hlinkClick r:id="rId5"/>
              </a:rPr>
              <a:t>Power-Law</a:t>
            </a:r>
            <a:r>
              <a:rPr kumimoji="0" lang="es-MX" altLang="es-MX" sz="1100" b="0" i="0" u="none" strike="noStrike" cap="none" normalizeH="0" baseline="0">
                <a:ln>
                  <a:noFill/>
                </a:ln>
                <a:solidFill>
                  <a:schemeClr val="tx1"/>
                </a:solidFill>
                <a:effectLst/>
                <a:latin typeface="Arial" panose="020B0604020202020204" pitchFamily="34" charset="0"/>
                <a:hlinkClick r:id="rId5"/>
              </a:rPr>
              <a:t> </a:t>
            </a:r>
            <a:r>
              <a:rPr kumimoji="0" lang="es-MX" altLang="es-MX" sz="1100" b="0" i="0" u="none" strike="noStrike" cap="none" normalizeH="0" baseline="0" err="1">
                <a:ln>
                  <a:noFill/>
                </a:ln>
                <a:solidFill>
                  <a:schemeClr val="tx1"/>
                </a:solidFill>
                <a:effectLst/>
                <a:latin typeface="Arial" panose="020B0604020202020204" pitchFamily="34" charset="0"/>
                <a:hlinkClick r:id="rId5"/>
              </a:rPr>
              <a:t>Distributions</a:t>
            </a:r>
            <a:r>
              <a:rPr kumimoji="0" lang="es-MX" altLang="es-MX" sz="1100" b="0" i="0" u="none" strike="noStrike" cap="none" normalizeH="0" baseline="0">
                <a:ln>
                  <a:noFill/>
                </a:ln>
                <a:solidFill>
                  <a:schemeClr val="tx1"/>
                </a:solidFill>
                <a:effectLst/>
                <a:latin typeface="Arial" panose="020B0604020202020204" pitchFamily="34" charset="0"/>
                <a:hlinkClick r:id="rId5"/>
              </a:rPr>
              <a:t>, </a:t>
            </a:r>
            <a:r>
              <a:rPr kumimoji="0" lang="es-MX" altLang="es-MX" sz="1100" b="0" i="0" u="none" strike="noStrike" cap="none" normalizeH="0" baseline="0" err="1">
                <a:ln>
                  <a:noFill/>
                </a:ln>
                <a:solidFill>
                  <a:schemeClr val="tx1"/>
                </a:solidFill>
                <a:effectLst/>
                <a:latin typeface="Arial" panose="020B0604020202020204" pitchFamily="34" charset="0"/>
                <a:hlinkClick r:id="rId5"/>
              </a:rPr>
              <a:t>Exponential</a:t>
            </a:r>
            <a:r>
              <a:rPr kumimoji="0" lang="es-MX" altLang="es-MX" sz="1100" b="0" i="0" u="none" strike="noStrike" cap="none" normalizeH="0" baseline="0">
                <a:ln>
                  <a:noFill/>
                </a:ln>
                <a:solidFill>
                  <a:schemeClr val="tx1"/>
                </a:solidFill>
                <a:effectLst/>
                <a:latin typeface="Arial" panose="020B0604020202020204" pitchFamily="34" charset="0"/>
                <a:hlinkClick r:id="rId5"/>
              </a:rPr>
              <a:t> </a:t>
            </a:r>
            <a:r>
              <a:rPr kumimoji="0" lang="es-MX" altLang="es-MX" sz="1100" b="0" i="0" u="none" strike="noStrike" cap="none" normalizeH="0" baseline="0" err="1">
                <a:ln>
                  <a:noFill/>
                </a:ln>
                <a:solidFill>
                  <a:schemeClr val="tx1"/>
                </a:solidFill>
                <a:effectLst/>
                <a:latin typeface="Arial" panose="020B0604020202020204" pitchFamily="34" charset="0"/>
                <a:hlinkClick r:id="rId5"/>
              </a:rPr>
              <a:t>Decay</a:t>
            </a:r>
            <a:r>
              <a:rPr kumimoji="0" lang="es-MX" altLang="es-MX" sz="1100" b="0" i="0" u="none" strike="noStrike" cap="none" normalizeH="0" baseline="0">
                <a:ln>
                  <a:noFill/>
                </a:ln>
                <a:solidFill>
                  <a:schemeClr val="tx1"/>
                </a:solidFill>
                <a:effectLst/>
                <a:latin typeface="Arial" panose="020B0604020202020204" pitchFamily="34" charset="0"/>
              </a:rPr>
              <a:t>,          </a:t>
            </a:r>
            <a:r>
              <a:rPr kumimoji="0" lang="es-MX" altLang="es-MX" sz="1100" b="0" i="0" u="none" strike="noStrike" cap="none" normalizeH="0" baseline="0">
                <a:ln>
                  <a:noFill/>
                </a:ln>
                <a:solidFill>
                  <a:schemeClr val="tx1"/>
                </a:solidFill>
                <a:effectLst/>
                <a:latin typeface="Arial" panose="020B0604020202020204" pitchFamily="34" charset="0"/>
                <a:hlinkClick r:id="rId6"/>
              </a:rPr>
              <a:t>S--&gt; e* S*</a:t>
            </a:r>
            <a:r>
              <a:rPr kumimoji="0" lang="es-ES" altLang="es-MX" sz="1100" b="0" i="0" u="none" strike="noStrike" cap="none" normalizeH="0" baseline="0">
                <a:ln>
                  <a:noFill/>
                </a:ln>
                <a:solidFill>
                  <a:schemeClr val="tx1"/>
                </a:solidFill>
                <a:effectLst/>
                <a:latin typeface="Arial" panose="020B0604020202020204" pitchFamily="34" charset="0"/>
                <a:hlinkClick r:id="rId6"/>
              </a:rPr>
              <a:t>   Una Ecuación de la Naturaleza</a:t>
            </a:r>
            <a:r>
              <a:rPr kumimoji="0" lang="es-ES" altLang="es-MX" sz="1100" b="0" i="0" u="none" strike="noStrike" cap="none" normalizeH="0" baseline="0">
                <a:ln>
                  <a:noFill/>
                </a:ln>
                <a:solidFill>
                  <a:schemeClr val="tx1"/>
                </a:solidFill>
                <a:effectLst/>
                <a:latin typeface="Arial" panose="020B0604020202020204" pitchFamily="34" charset="0"/>
              </a:rPr>
              <a:t>,  </a:t>
            </a:r>
            <a:endParaRPr kumimoji="0" lang="es-ES" altLang="es-MX"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MX" sz="1100" b="0" i="0" u="none" strike="noStrike" cap="none" normalizeH="0" baseline="0" err="1">
                <a:ln>
                  <a:noFill/>
                </a:ln>
                <a:solidFill>
                  <a:schemeClr val="tx1"/>
                </a:solidFill>
                <a:effectLst/>
                <a:latin typeface="Arial" panose="020B0604020202020204" pitchFamily="34" charset="0"/>
                <a:hlinkClick r:id="rId7"/>
              </a:rPr>
              <a:t>Zipf's</a:t>
            </a:r>
            <a:r>
              <a:rPr kumimoji="0" lang="es-ES" altLang="es-MX" sz="1100" b="0" i="0" u="none" strike="noStrike" cap="none" normalizeH="0" baseline="0">
                <a:ln>
                  <a:noFill/>
                </a:ln>
                <a:solidFill>
                  <a:schemeClr val="tx1"/>
                </a:solidFill>
                <a:effectLst/>
                <a:latin typeface="Arial" panose="020B0604020202020204" pitchFamily="34" charset="0"/>
                <a:hlinkClick r:id="rId7"/>
              </a:rPr>
              <a:t> </a:t>
            </a:r>
            <a:r>
              <a:rPr kumimoji="0" lang="es-ES" altLang="es-MX" sz="1100" b="0" i="0" u="none" strike="noStrike" cap="none" normalizeH="0" baseline="0" err="1">
                <a:ln>
                  <a:noFill/>
                </a:ln>
                <a:solidFill>
                  <a:schemeClr val="tx1"/>
                </a:solidFill>
                <a:effectLst/>
                <a:latin typeface="Arial" panose="020B0604020202020204" pitchFamily="34" charset="0"/>
                <a:hlinkClick r:id="rId7"/>
              </a:rPr>
              <a:t>Law</a:t>
            </a:r>
            <a:r>
              <a:rPr kumimoji="0" lang="es-ES" altLang="es-MX" sz="1100" b="0" i="0" u="none" strike="noStrike" cap="none" normalizeH="0" baseline="0">
                <a:ln>
                  <a:noFill/>
                </a:ln>
                <a:solidFill>
                  <a:schemeClr val="tx1"/>
                </a:solidFill>
                <a:effectLst/>
                <a:latin typeface="Arial" panose="020B0604020202020204" pitchFamily="34" charset="0"/>
                <a:hlinkClick r:id="rId7"/>
              </a:rPr>
              <a:t> /  Ley de </a:t>
            </a:r>
            <a:r>
              <a:rPr kumimoji="0" lang="es-ES" altLang="es-MX" sz="1100" b="0" i="0" u="none" strike="noStrike" cap="none" normalizeH="0" baseline="0" err="1">
                <a:ln>
                  <a:noFill/>
                </a:ln>
                <a:solidFill>
                  <a:schemeClr val="tx1"/>
                </a:solidFill>
                <a:effectLst/>
                <a:latin typeface="Arial" panose="020B0604020202020204" pitchFamily="34" charset="0"/>
                <a:hlinkClick r:id="rId7"/>
              </a:rPr>
              <a:t>Zipf</a:t>
            </a:r>
            <a:r>
              <a:rPr kumimoji="0" lang="es-ES" altLang="es-MX" sz="1100" b="0" i="0" u="none" strike="noStrike" cap="none" normalizeH="0" baseline="0">
                <a:ln>
                  <a:noFill/>
                </a:ln>
                <a:solidFill>
                  <a:schemeClr val="tx1"/>
                </a:solidFill>
                <a:effectLst/>
                <a:latin typeface="Arial" panose="020B0604020202020204" pitchFamily="34" charset="0"/>
              </a:rPr>
              <a:t>,          </a:t>
            </a:r>
            <a:r>
              <a:rPr kumimoji="0" lang="es-ES" altLang="es-MX" sz="1100" b="0" i="0" u="none" strike="noStrike" cap="none" normalizeH="0" baseline="0" err="1">
                <a:ln>
                  <a:noFill/>
                </a:ln>
                <a:solidFill>
                  <a:schemeClr val="tx1"/>
                </a:solidFill>
                <a:effectLst/>
                <a:latin typeface="Arial" panose="020B0604020202020204" pitchFamily="34" charset="0"/>
                <a:hlinkClick r:id="rId8"/>
              </a:rPr>
              <a:t>Benford's</a:t>
            </a:r>
            <a:r>
              <a:rPr kumimoji="0" lang="es-ES" altLang="es-MX" sz="1100" b="0" i="0" u="none" strike="noStrike" cap="none" normalizeH="0" baseline="0">
                <a:ln>
                  <a:noFill/>
                </a:ln>
                <a:solidFill>
                  <a:schemeClr val="tx1"/>
                </a:solidFill>
                <a:effectLst/>
                <a:latin typeface="Arial" panose="020B0604020202020204" pitchFamily="34" charset="0"/>
                <a:hlinkClick r:id="rId8"/>
              </a:rPr>
              <a:t> </a:t>
            </a:r>
            <a:r>
              <a:rPr kumimoji="0" lang="es-ES" altLang="es-MX" sz="1100" b="0" i="0" u="none" strike="noStrike" cap="none" normalizeH="0" baseline="0" err="1">
                <a:ln>
                  <a:noFill/>
                </a:ln>
                <a:solidFill>
                  <a:schemeClr val="tx1"/>
                </a:solidFill>
                <a:effectLst/>
                <a:latin typeface="Arial" panose="020B0604020202020204" pitchFamily="34" charset="0"/>
                <a:hlinkClick r:id="rId8"/>
              </a:rPr>
              <a:t>Law</a:t>
            </a:r>
            <a:r>
              <a:rPr kumimoji="0" lang="es-ES" altLang="es-MX" sz="1100" b="0" i="0" u="none" strike="noStrike" cap="none" normalizeH="0" baseline="0">
                <a:ln>
                  <a:noFill/>
                </a:ln>
                <a:solidFill>
                  <a:schemeClr val="tx1"/>
                </a:solidFill>
                <a:effectLst/>
                <a:latin typeface="Arial" panose="020B0604020202020204" pitchFamily="34" charset="0"/>
                <a:hlinkClick r:id="rId8"/>
              </a:rPr>
              <a:t> /  Ley de </a:t>
            </a:r>
            <a:r>
              <a:rPr kumimoji="0" lang="es-ES" altLang="es-MX" sz="1100" b="0" i="0" u="none" strike="noStrike" cap="none" normalizeH="0" baseline="0" err="1">
                <a:ln>
                  <a:noFill/>
                </a:ln>
                <a:solidFill>
                  <a:schemeClr val="tx1"/>
                </a:solidFill>
                <a:effectLst/>
                <a:latin typeface="Arial" panose="020B0604020202020204" pitchFamily="34" charset="0"/>
                <a:hlinkClick r:id="rId8"/>
              </a:rPr>
              <a:t>Benford</a:t>
            </a:r>
            <a:r>
              <a:rPr kumimoji="0" lang="es-ES" altLang="es-MX" sz="1100" b="0" i="0" u="none" strike="noStrike" cap="none" normalizeH="0" baseline="0">
                <a:ln>
                  <a:noFill/>
                </a:ln>
                <a:solidFill>
                  <a:schemeClr val="tx1"/>
                </a:solidFill>
                <a:effectLst/>
                <a:latin typeface="Arial" panose="020B0604020202020204" pitchFamily="34" charset="0"/>
              </a:rPr>
              <a:t>,          </a:t>
            </a:r>
            <a:r>
              <a:rPr kumimoji="0" lang="es-ES" altLang="es-MX" sz="1100" b="0" i="0" u="none" strike="noStrike" cap="none" normalizeH="0" baseline="0">
                <a:ln>
                  <a:noFill/>
                </a:ln>
                <a:solidFill>
                  <a:schemeClr val="tx1"/>
                </a:solidFill>
                <a:effectLst/>
                <a:latin typeface="Arial" panose="020B0604020202020204" pitchFamily="34" charset="0"/>
                <a:hlinkClick r:id="rId9"/>
              </a:rPr>
              <a:t>Sucesión de </a:t>
            </a:r>
            <a:r>
              <a:rPr kumimoji="0" lang="es-ES" altLang="es-MX" sz="1100" b="0" i="0" u="none" strike="noStrike" cap="none" normalizeH="0" baseline="0" err="1">
                <a:ln>
                  <a:noFill/>
                </a:ln>
                <a:solidFill>
                  <a:schemeClr val="tx1"/>
                </a:solidFill>
                <a:effectLst/>
                <a:latin typeface="Arial" panose="020B0604020202020204" pitchFamily="34" charset="0"/>
                <a:hlinkClick r:id="rId9"/>
              </a:rPr>
              <a:t>Farey</a:t>
            </a:r>
            <a:endParaRPr kumimoji="0" lang="es-ES" altLang="es-MX"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MX" sz="1100" b="0" i="0" u="none" strike="noStrike" cap="none" normalizeH="0" baseline="0">
                <a:ln>
                  <a:noFill/>
                </a:ln>
                <a:solidFill>
                  <a:schemeClr val="tx1"/>
                </a:solidFill>
                <a:effectLst/>
                <a:latin typeface="Arial" panose="020B0604020202020204" pitchFamily="34" charset="0"/>
                <a:hlinkClick r:id="rId10"/>
              </a:rPr>
              <a:t>Long Tail  /  Larga cola</a:t>
            </a:r>
            <a:r>
              <a:rPr kumimoji="0" lang="es-ES" altLang="es-MX" sz="1100" b="0" i="0" u="none" strike="noStrike" cap="none" normalizeH="0" baseline="0">
                <a:ln>
                  <a:noFill/>
                </a:ln>
                <a:solidFill>
                  <a:schemeClr val="tx1"/>
                </a:solidFill>
                <a:effectLst/>
                <a:latin typeface="Arial" panose="020B0604020202020204" pitchFamily="34" charset="0"/>
              </a:rPr>
              <a:t>,         </a:t>
            </a:r>
            <a:r>
              <a:rPr kumimoji="0" lang="es-ES" altLang="es-MX" sz="1100" b="0" i="0" u="none" strike="noStrike" cap="none" normalizeH="0" baseline="0">
                <a:ln>
                  <a:noFill/>
                </a:ln>
                <a:solidFill>
                  <a:schemeClr val="tx1"/>
                </a:solidFill>
                <a:effectLst/>
                <a:latin typeface="Arial" panose="020B0604020202020204" pitchFamily="34" charset="0"/>
                <a:hlinkClick r:id="rId11"/>
              </a:rPr>
              <a:t>Ondas de </a:t>
            </a:r>
            <a:r>
              <a:rPr kumimoji="0" lang="es-ES" altLang="es-MX" sz="1100" b="0" i="0" u="none" strike="noStrike" cap="none" normalizeH="0" baseline="0" err="1">
                <a:ln>
                  <a:noFill/>
                </a:ln>
                <a:solidFill>
                  <a:schemeClr val="tx1"/>
                </a:solidFill>
                <a:effectLst/>
                <a:latin typeface="Arial" panose="020B0604020202020204" pitchFamily="34" charset="0"/>
                <a:hlinkClick r:id="rId11"/>
              </a:rPr>
              <a:t>Elliott</a:t>
            </a:r>
            <a:r>
              <a:rPr kumimoji="0" lang="es-ES" altLang="es-MX" sz="1100" b="0" i="0" u="none" strike="noStrike" cap="none" normalizeH="0" baseline="0">
                <a:ln>
                  <a:noFill/>
                </a:ln>
                <a:solidFill>
                  <a:schemeClr val="tx1"/>
                </a:solidFill>
                <a:effectLst/>
                <a:latin typeface="Arial" panose="020B0604020202020204" pitchFamily="34" charset="0"/>
              </a:rPr>
              <a:t>,         </a:t>
            </a:r>
            <a:r>
              <a:rPr kumimoji="0" lang="es-ES" altLang="es-MX" sz="1100" b="0" i="0" u="none" strike="noStrike" cap="none" normalizeH="0" baseline="0">
                <a:ln>
                  <a:noFill/>
                </a:ln>
                <a:solidFill>
                  <a:schemeClr val="tx1"/>
                </a:solidFill>
                <a:effectLst/>
                <a:latin typeface="Arial" panose="020B0604020202020204" pitchFamily="34" charset="0"/>
                <a:hlinkClick r:id="rId12"/>
              </a:rPr>
              <a:t>Invariancia de Escala y Redes Complejas</a:t>
            </a:r>
            <a:endParaRPr kumimoji="0" lang="es-ES" altLang="es-MX" sz="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MX" sz="1800" b="0" i="0" u="none" strike="noStrike" cap="none" normalizeH="0" baseline="0">
                <a:ln>
                  <a:noFill/>
                </a:ln>
                <a:solidFill>
                  <a:schemeClr val="tx1"/>
                </a:solidFill>
                <a:effectLst/>
                <a:latin typeface="Arial" panose="020B0604020202020204" pitchFamily="34" charset="0"/>
              </a:rPr>
              <a:t> </a:t>
            </a:r>
            <a:endParaRPr kumimoji="0" lang="es-ES" altLang="es-MX" sz="1200" b="1"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s-ES" altLang="es-MX" b="1">
                <a:solidFill>
                  <a:srgbClr val="FF0000"/>
                </a:solidFill>
                <a:latin typeface="Arial" panose="020B0604020202020204" pitchFamily="34" charset="0"/>
                <a:hlinkClick r:id="rId13"/>
              </a:rPr>
              <a:t>Fractal </a:t>
            </a:r>
            <a:r>
              <a:rPr lang="es-ES" altLang="es-MX" b="1" err="1">
                <a:solidFill>
                  <a:srgbClr val="FF0000"/>
                </a:solidFill>
                <a:latin typeface="Arial" panose="020B0604020202020204" pitchFamily="34" charset="0"/>
                <a:hlinkClick r:id="rId13"/>
              </a:rPr>
              <a:t>Space</a:t>
            </a:r>
            <a:r>
              <a:rPr lang="es-ES" altLang="es-MX" b="1">
                <a:solidFill>
                  <a:srgbClr val="FF0000"/>
                </a:solidFill>
                <a:latin typeface="Arial" panose="020B0604020202020204" pitchFamily="34" charset="0"/>
                <a:hlinkClick r:id="rId13"/>
              </a:rPr>
              <a:t>-Time  /  Espacio Tiempo Fractal</a:t>
            </a:r>
            <a:endParaRPr lang="es-ES" altLang="es-MX" b="1">
              <a:solidFill>
                <a:srgbClr val="FF0000"/>
              </a:solidFill>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MX" sz="1600" b="0" i="0" u="none" strike="noStrike" cap="none" normalizeH="0" baseline="0">
                <a:ln>
                  <a:noFill/>
                </a:ln>
                <a:solidFill>
                  <a:schemeClr val="tx1"/>
                </a:solidFill>
                <a:effectLst/>
                <a:latin typeface="Arial" panose="020B0604020202020204" pitchFamily="34" charset="0"/>
                <a:hlinkClick r:id="rId13"/>
              </a:rPr>
              <a:t>www.fgalindosoria.com/informatica/properties/symmetry/fractal_space_time.htm</a:t>
            </a:r>
            <a:endParaRPr kumimoji="0" lang="es-ES" altLang="es-MX" sz="16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MX" sz="1800" b="0" i="0" u="none" strike="noStrike" cap="none" normalizeH="0" baseline="0">
                <a:ln>
                  <a:noFill/>
                </a:ln>
                <a:solidFill>
                  <a:schemeClr val="tx1"/>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s-MX" sz="1800" b="1" i="0" u="none" strike="noStrike" cap="none" normalizeH="0" baseline="0">
                <a:ln>
                  <a:noFill/>
                </a:ln>
                <a:solidFill>
                  <a:srgbClr val="FF0000"/>
                </a:solidFill>
                <a:effectLst/>
                <a:latin typeface="Arial" panose="020B0604020202020204" pitchFamily="34" charset="0"/>
                <a:hlinkClick r:id="rId14"/>
              </a:rPr>
              <a:t>Gauge Invariance  /  </a:t>
            </a:r>
            <a:r>
              <a:rPr kumimoji="0" lang="en-US" altLang="es-MX" sz="1800" b="1" i="0" u="none" strike="noStrike" cap="none" normalizeH="0" baseline="0" err="1">
                <a:ln>
                  <a:noFill/>
                </a:ln>
                <a:solidFill>
                  <a:srgbClr val="FF0000"/>
                </a:solidFill>
                <a:effectLst/>
                <a:latin typeface="Arial" panose="020B0604020202020204" pitchFamily="34" charset="0"/>
                <a:hlinkClick r:id="rId14"/>
              </a:rPr>
              <a:t>Invariancia</a:t>
            </a:r>
            <a:r>
              <a:rPr kumimoji="0" lang="en-US" altLang="es-MX" sz="1800" b="1" i="0" u="none" strike="noStrike" cap="none" normalizeH="0" baseline="0">
                <a:ln>
                  <a:noFill/>
                </a:ln>
                <a:solidFill>
                  <a:srgbClr val="FF0000"/>
                </a:solidFill>
                <a:effectLst/>
                <a:latin typeface="Arial" panose="020B0604020202020204" pitchFamily="34" charset="0"/>
                <a:hlinkClick r:id="rId14"/>
              </a:rPr>
              <a:t> Gauge</a:t>
            </a:r>
            <a:endParaRPr kumimoji="0" lang="en-US" altLang="es-MX" sz="1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s-MX" sz="1600" b="0" i="0" u="none" strike="noStrike" cap="none" normalizeH="0" baseline="0">
                <a:ln>
                  <a:noFill/>
                </a:ln>
                <a:solidFill>
                  <a:schemeClr val="tx1"/>
                </a:solidFill>
                <a:effectLst/>
                <a:latin typeface="Arial" panose="020B0604020202020204" pitchFamily="34" charset="0"/>
                <a:hlinkClick r:id="rId14"/>
              </a:rPr>
              <a:t>www.fgalindosoria.com/informatica/properties/symmetry/gauge_invariance.htm</a:t>
            </a:r>
            <a:endParaRPr kumimoji="0" lang="en-US" altLang="es-MX" sz="16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s-MX" sz="1800" b="0" i="0" u="none" strike="noStrike" cap="none" normalizeH="0" baseline="0">
                <a:ln>
                  <a:noFill/>
                </a:ln>
                <a:solidFill>
                  <a:schemeClr val="tx1"/>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s-MX" sz="1800" b="1" i="0" u="none" strike="noStrike" cap="none" normalizeH="0" baseline="0">
                <a:ln>
                  <a:noFill/>
                </a:ln>
                <a:solidFill>
                  <a:srgbClr val="FF0000"/>
                </a:solidFill>
                <a:effectLst/>
                <a:latin typeface="Arial" panose="020B0604020202020204" pitchFamily="34" charset="0"/>
                <a:hlinkClick r:id="rId15"/>
              </a:rPr>
              <a:t>Symmetric music  /  </a:t>
            </a:r>
            <a:r>
              <a:rPr kumimoji="0" lang="en-US" altLang="es-MX" sz="1800" b="1" i="0" u="none" strike="noStrike" cap="none" normalizeH="0" baseline="0" err="1">
                <a:ln>
                  <a:noFill/>
                </a:ln>
                <a:solidFill>
                  <a:srgbClr val="FF0000"/>
                </a:solidFill>
                <a:effectLst/>
                <a:latin typeface="Arial" panose="020B0604020202020204" pitchFamily="34" charset="0"/>
                <a:hlinkClick r:id="rId15"/>
              </a:rPr>
              <a:t>Simetría</a:t>
            </a:r>
            <a:r>
              <a:rPr kumimoji="0" lang="en-US" altLang="es-MX" sz="1800" b="1" i="0" u="none" strike="noStrike" cap="none" normalizeH="0" baseline="0">
                <a:ln>
                  <a:noFill/>
                </a:ln>
                <a:solidFill>
                  <a:srgbClr val="FF0000"/>
                </a:solidFill>
                <a:effectLst/>
                <a:latin typeface="Arial" panose="020B0604020202020204" pitchFamily="34" charset="0"/>
                <a:hlinkClick r:id="rId15"/>
              </a:rPr>
              <a:t> y Música</a:t>
            </a:r>
            <a:endParaRPr kumimoji="0" lang="en-US" altLang="es-MX" sz="18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s-MX" sz="1600" b="0" i="0" u="none" strike="noStrike" cap="none" normalizeH="0" baseline="0">
                <a:ln>
                  <a:noFill/>
                </a:ln>
                <a:solidFill>
                  <a:schemeClr val="tx1"/>
                </a:solidFill>
                <a:effectLst/>
                <a:latin typeface="Arial" panose="020B0604020202020204" pitchFamily="34" charset="0"/>
                <a:hlinkClick r:id="rId15"/>
              </a:rPr>
              <a:t>www.fgalindosoria.com/informatica/properties/symmetry/symmetric_music.htm</a:t>
            </a:r>
            <a:endParaRPr kumimoji="0" lang="en-US" altLang="es-MX" sz="16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20664184"/>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0" y="1"/>
            <a:ext cx="9144000" cy="692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Asimilación (psicología) </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La </a:t>
            </a:r>
            <a:r>
              <a:rPr kumimoji="0" lang="es-ES" altLang="es-MX" sz="2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2" tooltip="Asimilación"/>
              </a:rPr>
              <a:t>asimilación</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(del Lat. </a:t>
            </a:r>
            <a:r>
              <a:rPr kumimoji="0" lang="es-ES" altLang="es-MX" sz="2200" b="0"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ad</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 hacia + </a:t>
            </a:r>
            <a:r>
              <a:rPr kumimoji="0" lang="es-ES" altLang="es-MX" sz="2200" b="0" i="1" u="none" strike="noStrike" kern="1200" cap="none" spc="0" normalizeH="0" baseline="0" noProof="0" err="1">
                <a:ln>
                  <a:noFill/>
                </a:ln>
                <a:solidFill>
                  <a:srgbClr val="FFFFCC"/>
                </a:solidFill>
                <a:effectLst/>
                <a:uLnTx/>
                <a:uFillTx/>
                <a:latin typeface="Times New Roman" panose="02020603050405020304" pitchFamily="18" charset="0"/>
                <a:ea typeface="+mn-ea"/>
                <a:cs typeface="Times New Roman" panose="02020603050405020304" pitchFamily="18" charset="0"/>
              </a:rPr>
              <a:t>similis</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 semejante) es un concepto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tooltip="Psicología"/>
              </a:rPr>
              <a:t>psicológico</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introducido por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4" tooltip="Jean Piaget"/>
              </a:rPr>
              <a:t>Jean Piaget</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para explicar el modo por el cual las personas ingresan nuevos </a:t>
            </a:r>
            <a:r>
              <a:rPr kumimoji="0" lang="es-ES" altLang="es-MX" sz="22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elementos</a:t>
            </a:r>
            <a:r>
              <a:rPr kumimoji="0" lang="es-ES" altLang="es-MX" sz="2200" b="0"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 sus esquemas mentales preexistentes, explicando el crecimiento o cambio cuantitativos de éste.</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MX"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en este caso no existe modificación en el esquema sino sólo la adición de nuevos elementos. </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5"/>
              </a:rPr>
              <a:t>http://es.wikipedia.org/wiki/Asimilaci%C3%B3n_(psicolog%C3%ADa</a:t>
            </a: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1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Acomodación </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La </a:t>
            </a:r>
            <a:r>
              <a:rPr kumimoji="0" lang="es-ES" altLang="es-MX" sz="2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acomodación</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o </a:t>
            </a:r>
            <a:r>
              <a:rPr kumimoji="0" lang="es-ES" altLang="es-MX" sz="2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ajuste</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es un concepto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tooltip="Psicología"/>
              </a:rPr>
              <a:t>psicológico</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introducido por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4" tooltip="Jean Piaget"/>
              </a:rPr>
              <a:t>Jean Piaget</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Por acomodación se entiende el proceso mediante el cual el sujeto modifica sus </a:t>
            </a:r>
            <a:r>
              <a:rPr kumimoji="0" lang="es-ES" altLang="es-MX" sz="22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rPr>
              <a:t>esquemas (estructuras cognitivas)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para poder incorporar a esa estructura cognoscitiva nuevos objetos. Esto puede lograrse a partir de la creación de un nuevo esquema, o la modificación de un esquema ya existente para que el nuevo estímulo pueda ingresar en él. Por esta razón suele considerarse este mecanismo como un cambio cualitativo en el esquema. A partir de estos procedimientos, que Piaget denomina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6" tooltip="Funciones cognitivas (aún no redactado)"/>
              </a:rPr>
              <a:t>funciones cognitivas</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se establece el proceso de adaptación y equilibrio cognitivo entre esquema y medio del organismo.</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7"/>
              </a:rPr>
              <a:t>http://es.wikipedia.org/wiki/Acomodaci%C3%B3n</a:t>
            </a:r>
            <a:endParaRPr kumimoji="0" lang="en-U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97814217"/>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ChangeArrowheads="1"/>
          </p:cNvSpPr>
          <p:nvPr/>
        </p:nvSpPr>
        <p:spPr bwMode="auto">
          <a:xfrm>
            <a:off x="381000" y="228600"/>
            <a:ext cx="4191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s-MX" altLang="es-MX"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Lingüística Matemática</a:t>
            </a:r>
            <a:endParaRPr kumimoji="0" lang="en-US" altLang="es-MX"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MX"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hlinkClick r:id="rId2"/>
              </a:rPr>
              <a:t>Noam Chomsky</a:t>
            </a:r>
            <a:endParaRPr kumimoji="0" lang="en-US"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137219" name="Rectangle 3"/>
          <p:cNvSpPr>
            <a:spLocks noChangeArrowheads="1"/>
          </p:cNvSpPr>
          <p:nvPr/>
        </p:nvSpPr>
        <p:spPr bwMode="auto">
          <a:xfrm>
            <a:off x="1142999" y="1981200"/>
            <a:ext cx="7119257"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MX"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Las oraciones están formadas por:</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MX" altLang="es-MX" sz="28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Unidades Léxicas (Palabras, elementos)</a:t>
            </a:r>
            <a:endParaRPr kumimoji="0" lang="en-US" altLang="es-MX" sz="28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MX" altLang="es-MX" sz="28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rPr>
              <a:t>Sintaxis (estructura)</a:t>
            </a:r>
            <a:endParaRPr kumimoji="0" lang="en-US" altLang="es-MX" sz="28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MX" altLang="es-MX" sz="2800" b="1" i="0" u="none" strike="noStrike" kern="1200" cap="none" spc="0" normalizeH="0" baseline="0" noProof="0">
                <a:ln>
                  <a:noFill/>
                </a:ln>
                <a:solidFill>
                  <a:srgbClr val="FF9933">
                    <a:lumMod val="60000"/>
                    <a:lumOff val="40000"/>
                  </a:srgbClr>
                </a:solidFill>
                <a:effectLst/>
                <a:uLnTx/>
                <a:uFillTx/>
                <a:latin typeface="Times New Roman" panose="02020603050405020304" pitchFamily="18" charset="0"/>
                <a:ea typeface="+mn-ea"/>
                <a:cs typeface="Times New Roman" panose="02020603050405020304" pitchFamily="18" charset="0"/>
              </a:rPr>
              <a:t>Semántica (Relaciones entre diferentes cosas)</a:t>
            </a:r>
            <a:endParaRPr kumimoji="0" lang="es-ES" altLang="es-MX" sz="2800" b="1" i="0" u="none" strike="noStrike" kern="1200" cap="none" spc="0" normalizeH="0" baseline="0" noProof="0">
              <a:ln>
                <a:noFill/>
              </a:ln>
              <a:solidFill>
                <a:srgbClr val="FF9933">
                  <a:lumMod val="60000"/>
                  <a:lumOff val="4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204323937"/>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ChangeArrowheads="1"/>
          </p:cNvSpPr>
          <p:nvPr/>
        </p:nvSpPr>
        <p:spPr bwMode="auto">
          <a:xfrm>
            <a:off x="228600" y="185597"/>
            <a:ext cx="849085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Teoría de Sistemas</a:t>
            </a:r>
            <a:endParaRPr kumimoji="0" lang="en-US" altLang="es-MX"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n-U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Courier New" panose="02070309020205020404" pitchFamily="49" charset="0"/>
                <a:hlinkClick r:id="rId2"/>
              </a:rPr>
              <a:t>Karl Ludwig von </a:t>
            </a:r>
            <a:r>
              <a:rPr kumimoji="0" lang="en-US" altLang="es-MX" sz="2400" b="1" i="1" u="none" strike="noStrike" kern="1200" cap="none" spc="0" normalizeH="0" baseline="0" noProof="0" err="1">
                <a:ln>
                  <a:noFill/>
                </a:ln>
                <a:solidFill>
                  <a:srgbClr val="FFCC66"/>
                </a:solidFill>
                <a:effectLst/>
                <a:uLnTx/>
                <a:uFillTx/>
                <a:latin typeface="Times New Roman" panose="02020603050405020304" pitchFamily="18" charset="0"/>
                <a:ea typeface="+mn-ea"/>
                <a:cs typeface="Courier New" panose="02070309020205020404" pitchFamily="49" charset="0"/>
                <a:hlinkClick r:id="rId2"/>
              </a:rPr>
              <a:t>Bertalanffy</a:t>
            </a:r>
            <a:r>
              <a:rPr kumimoji="0" lang="en-U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Courier New" panose="02070309020205020404" pitchFamily="49" charset="0"/>
                <a:hlinkClick r:id="rId2"/>
              </a:rPr>
              <a:t> </a:t>
            </a:r>
            <a:endParaRPr kumimoji="0" lang="en-U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Un sistema es un conjunto de elementos relacionados entre si</a:t>
            </a:r>
            <a:endParaRPr kumimoji="0" lang="en-U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Elementos</a:t>
            </a:r>
            <a:r>
              <a:rPr kumimoji="0" lang="es-MX" altLang="es-MX" sz="24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y </a:t>
            </a:r>
            <a:r>
              <a:rPr kumimoji="0" lang="es-MX" altLang="es-MX" sz="24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rPr>
              <a:t>estructuras</a:t>
            </a:r>
            <a:endParaRPr kumimoji="0" lang="en-US" altLang="es-MX" sz="24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140291" name="Rectangle 3"/>
          <p:cNvSpPr>
            <a:spLocks noChangeArrowheads="1"/>
          </p:cNvSpPr>
          <p:nvPr/>
        </p:nvSpPr>
        <p:spPr bwMode="auto">
          <a:xfrm>
            <a:off x="228600" y="4771486"/>
            <a:ext cx="395151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Lingüística Matemática</a:t>
            </a:r>
            <a:endParaRPr kumimoji="0" lang="en-US" altLang="es-MX"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hlinkClick r:id="rId3"/>
              </a:rPr>
              <a:t>Noam Chomsky </a:t>
            </a:r>
            <a:endParaRPr kumimoji="0" lang="en-U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Léxico (Palabras, elementos)</a:t>
            </a:r>
            <a:endParaRPr kumimoji="0" lang="en-US" altLang="es-MX" sz="24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rPr>
              <a:t>Sintaxis (estructura)</a:t>
            </a:r>
            <a:endParaRPr kumimoji="0" lang="en-US" altLang="es-MX" sz="24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a:ln>
                  <a:noFill/>
                </a:ln>
                <a:solidFill>
                  <a:srgbClr val="FF9933">
                    <a:lumMod val="60000"/>
                    <a:lumOff val="40000"/>
                  </a:srgbClr>
                </a:solidFill>
                <a:effectLst/>
                <a:uLnTx/>
                <a:uFillTx/>
                <a:latin typeface="Times New Roman" panose="02020603050405020304" pitchFamily="18" charset="0"/>
                <a:ea typeface="+mn-ea"/>
                <a:cs typeface="Times New Roman" panose="02020603050405020304" pitchFamily="18" charset="0"/>
              </a:rPr>
              <a:t>Semántica (Relaciones)</a:t>
            </a:r>
            <a:endParaRPr kumimoji="0" lang="es-ES" altLang="es-MX" sz="2400" b="1" i="0" u="none" strike="noStrike" kern="1200" cap="none" spc="0" normalizeH="0" baseline="0" noProof="0">
              <a:ln>
                <a:noFill/>
              </a:ln>
              <a:solidFill>
                <a:srgbClr val="FF9933">
                  <a:lumMod val="60000"/>
                  <a:lumOff val="40000"/>
                </a:srgbClr>
              </a:solidFill>
              <a:effectLst/>
              <a:uLnTx/>
              <a:uFillTx/>
              <a:latin typeface="Times New Roman" panose="02020603050405020304" pitchFamily="18" charset="0"/>
              <a:ea typeface="+mn-ea"/>
              <a:cs typeface="Times New Roman" panose="02020603050405020304" pitchFamily="18" charset="0"/>
            </a:endParaRPr>
          </a:p>
        </p:txBody>
      </p:sp>
      <p:sp>
        <p:nvSpPr>
          <p:cNvPr id="140292" name="Rectangle 4"/>
          <p:cNvSpPr>
            <a:spLocks noChangeArrowheads="1"/>
          </p:cNvSpPr>
          <p:nvPr/>
        </p:nvSpPr>
        <p:spPr bwMode="auto">
          <a:xfrm>
            <a:off x="-97972" y="2093830"/>
            <a:ext cx="91440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s-ES" altLang="es-MX"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la inteligencia,   </a:t>
            </a:r>
            <a:r>
              <a:rPr kumimoji="0" lang="es-ES" altLang="es-MX"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hlinkClick r:id="rId4" tooltip="Jean Piaget"/>
              </a:rPr>
              <a:t>Jean Piaget</a:t>
            </a:r>
            <a:r>
              <a:rPr kumimoji="0" lang="es-ES" altLang="es-MX"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 </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la </a:t>
            </a:r>
            <a:r>
              <a:rPr kumimoji="0" lang="es-ES" altLang="es-MX" sz="24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adaptación</a:t>
            </a: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consta de dos procesos simultáneos: la </a:t>
            </a: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5" tooltip="Asimilación (psicología)"/>
              </a:rPr>
              <a:t>asimilación</a:t>
            </a: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y la </a:t>
            </a: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6" tooltip="Acomodación"/>
              </a:rPr>
              <a:t>acomodación</a:t>
            </a:r>
            <a:endPar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4" tooltip="Jean Piaget"/>
              </a:rPr>
              <a:t>Jean Piaget</a:t>
            </a:r>
            <a:endParaRPr kumimoji="0" lang="es-MX"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MX"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asimilación </a:t>
            </a: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ingres</a:t>
            </a:r>
            <a:r>
              <a:rPr kumimoji="0" lang="es-MX"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o de</a:t>
            </a: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nuevos </a:t>
            </a:r>
            <a:r>
              <a:rPr kumimoji="0" lang="es-ES" altLang="es-MX" sz="24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elementos</a:t>
            </a: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 los </a:t>
            </a: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esquemas mentales preexistentes,. </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acomodación modifica </a:t>
            </a:r>
            <a:r>
              <a:rPr kumimoji="0" lang="es-ES" altLang="es-MX" sz="24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rPr>
              <a:t>esquemas (estructuras cognitivas)</a:t>
            </a:r>
            <a:endParaRPr kumimoji="0" lang="en-US" altLang="es-MX" sz="24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93750246"/>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17693"/>
            <a:ext cx="9144000" cy="63709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FFFFCC"/>
                </a:solidFill>
                <a:effectLst/>
                <a:uLnTx/>
                <a:uFillTx/>
                <a:latin typeface="Times New Roman"/>
                <a:ea typeface="Calibri" panose="020F0502020204030204" pitchFamily="34" charset="0"/>
                <a:cs typeface="Times New Roman" panose="02020603050405020304" pitchFamily="18" charset="0"/>
              </a:rPr>
              <a:t>Ejemplos de herramientas para encontrar los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FFFFCC">
                    <a:lumMod val="75000"/>
                  </a:srgbClr>
                </a:solidFill>
                <a:effectLst/>
                <a:uLnTx/>
                <a:uFillTx/>
                <a:latin typeface="Times New Roman"/>
                <a:ea typeface="+mn-ea"/>
                <a:cs typeface="Times New Roman" panose="02020603050405020304" pitchFamily="18" charset="0"/>
              </a:rPr>
              <a:t>elementos, entidades, partes, </a:t>
            </a:r>
            <a:endParaRPr kumimoji="0" lang="es-MX" sz="3600" b="1" i="0" u="none" strike="noStrike" kern="1200" cap="none" spc="0" normalizeH="0" baseline="0" noProof="0">
              <a:ln>
                <a:noFill/>
              </a:ln>
              <a:solidFill>
                <a:srgbClr val="FFFFCC">
                  <a:lumMod val="75000"/>
                </a:srgbClr>
              </a:solidFill>
              <a:effectLst/>
              <a:uLnTx/>
              <a:uFillTx/>
              <a:latin typeface="Times New Roman"/>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AAAAAA">
                    <a:lumMod val="60000"/>
                    <a:lumOff val="40000"/>
                  </a:srgbClr>
                </a:solidFill>
                <a:effectLst/>
                <a:uLnTx/>
                <a:uFillTx/>
                <a:latin typeface="Times New Roman"/>
                <a:ea typeface="Calibri" panose="020F0502020204030204" pitchFamily="34" charset="0"/>
                <a:cs typeface="Times New Roman" panose="02020603050405020304" pitchFamily="18" charset="0"/>
              </a:rPr>
              <a:t>análisis, desconcatenación, análisis léxico, teselación, etc. </a:t>
            </a:r>
            <a:endParaRPr kumimoji="0" lang="es-MX" sz="3600" b="1" i="0" u="none" strike="noStrike" kern="1200" cap="none" spc="0" normalizeH="0" baseline="0" noProof="0">
              <a:ln>
                <a:noFill/>
              </a:ln>
              <a:solidFill>
                <a:srgbClr val="AAAAAA">
                  <a:lumMod val="60000"/>
                  <a:lumOff val="40000"/>
                </a:srgbClr>
              </a:solidFill>
              <a:effectLst/>
              <a:uLnTx/>
              <a:uFillTx/>
              <a:latin typeface="Times New Roman"/>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400" b="1" i="0" u="none" strike="noStrike" kern="1200" cap="none" spc="0" normalizeH="0" baseline="0" noProof="0">
              <a:ln>
                <a:noFill/>
              </a:ln>
              <a:solidFill>
                <a:srgbClr val="FFFFCC"/>
              </a:solidFill>
              <a:effectLst/>
              <a:uLnTx/>
              <a:uFillTx/>
              <a:latin typeface="Times New Roman"/>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FFFFCC"/>
                </a:solidFill>
                <a:effectLst/>
                <a:uLnTx/>
                <a:uFillTx/>
                <a:latin typeface="Times New Roman"/>
                <a:ea typeface="Calibri" panose="020F0502020204030204" pitchFamily="34" charset="0"/>
                <a:cs typeface="Times New Roman" panose="02020603050405020304" pitchFamily="18" charset="0"/>
              </a:rPr>
              <a:t>Ejemplos de herramientas para encontrar </a:t>
            </a:r>
            <a:r>
              <a:rPr kumimoji="0" lang="es-ES" sz="3600" b="1" i="0" u="none" strike="noStrike" kern="1200" cap="none" spc="0" normalizeH="0" baseline="0" noProof="0">
                <a:ln>
                  <a:noFill/>
                </a:ln>
                <a:solidFill>
                  <a:srgbClr val="FFCC66">
                    <a:lumMod val="75000"/>
                  </a:srgbClr>
                </a:solidFill>
                <a:effectLst/>
                <a:uLnTx/>
                <a:uFillTx/>
                <a:latin typeface="Times New Roman"/>
                <a:ea typeface="+mn-ea"/>
                <a:cs typeface="Times New Roman" panose="02020603050405020304" pitchFamily="18" charset="0"/>
              </a:rPr>
              <a:t>relaciones, estructuras, sintaxis</a:t>
            </a:r>
            <a:endParaRPr kumimoji="0" lang="es-MX" sz="3600" b="1" i="0" u="none" strike="noStrike" kern="1200" cap="none" spc="0" normalizeH="0" baseline="0" noProof="0">
              <a:ln>
                <a:noFill/>
              </a:ln>
              <a:solidFill>
                <a:srgbClr val="FFCC66">
                  <a:lumMod val="75000"/>
                </a:srgbClr>
              </a:solidFill>
              <a:effectLst/>
              <a:uLnTx/>
              <a:uFillTx/>
              <a:latin typeface="Times New Roman"/>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AAAAAA">
                    <a:lumMod val="60000"/>
                    <a:lumOff val="40000"/>
                  </a:srgbClr>
                </a:solidFill>
                <a:effectLst/>
                <a:uLnTx/>
                <a:uFillTx/>
                <a:latin typeface="Times New Roman"/>
                <a:ea typeface="Calibri" panose="020F0502020204030204" pitchFamily="34" charset="0"/>
                <a:cs typeface="Times New Roman" panose="02020603050405020304" pitchFamily="18" charset="0"/>
              </a:rPr>
              <a:t>análisis sintáctico</a:t>
            </a:r>
            <a:endParaRPr kumimoji="0" lang="es-MX" sz="3600" b="1" i="0" u="none" strike="noStrike" kern="1200" cap="none" spc="0" normalizeH="0" baseline="0" noProof="0">
              <a:ln>
                <a:noFill/>
              </a:ln>
              <a:solidFill>
                <a:srgbClr val="AAAAAA">
                  <a:lumMod val="60000"/>
                  <a:lumOff val="40000"/>
                </a:srgbClr>
              </a:solidFill>
              <a:effectLst/>
              <a:uLnTx/>
              <a:uFillTx/>
              <a:latin typeface="Times New Roman"/>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400" b="1" i="0" u="none" strike="noStrike" kern="1200" cap="none" spc="0" normalizeH="0" baseline="0" noProof="0">
              <a:ln>
                <a:noFill/>
              </a:ln>
              <a:solidFill>
                <a:srgbClr val="FFFFCC"/>
              </a:solidFill>
              <a:effectLst/>
              <a:uLnTx/>
              <a:uFillTx/>
              <a:latin typeface="Times New Roman"/>
              <a:ea typeface="Calibri" panose="020F0502020204030204" pitchFamily="34" charset="0"/>
              <a:cs typeface="Times New Roman" panose="02020603050405020304" pitchFamily="18" charset="0"/>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FFFFCC"/>
                </a:solidFill>
                <a:effectLst/>
                <a:uLnTx/>
                <a:uFillTx/>
                <a:latin typeface="Times New Roman"/>
                <a:ea typeface="Calibri" panose="020F0502020204030204" pitchFamily="34" charset="0"/>
                <a:cs typeface="Times New Roman" panose="02020603050405020304" pitchFamily="18" charset="0"/>
              </a:rPr>
              <a:t>Ejemplos de herramientas para encontrar </a:t>
            </a:r>
            <a:r>
              <a:rPr kumimoji="0" lang="es-ES" sz="3600" b="1" i="0" u="none" strike="noStrike" kern="1200" cap="none" spc="0" normalizeH="0" baseline="0" noProof="0">
                <a:ln>
                  <a:noFill/>
                </a:ln>
                <a:solidFill>
                  <a:srgbClr val="FF9933">
                    <a:lumMod val="60000"/>
                    <a:lumOff val="40000"/>
                  </a:srgbClr>
                </a:solidFill>
                <a:effectLst/>
                <a:uLnTx/>
                <a:uFillTx/>
                <a:latin typeface="Times New Roman"/>
                <a:ea typeface="Calibri" panose="020F0502020204030204" pitchFamily="34" charset="0"/>
                <a:cs typeface="Times New Roman" panose="02020603050405020304" pitchFamily="18" charset="0"/>
              </a:rPr>
              <a:t>significado</a:t>
            </a:r>
            <a:r>
              <a:rPr kumimoji="0" lang="es-ES" sz="3600" b="1" i="0" u="none" strike="noStrike" kern="1200" cap="none" spc="0" normalizeH="0" baseline="0" noProof="0">
                <a:ln>
                  <a:noFill/>
                </a:ln>
                <a:solidFill>
                  <a:srgbClr val="FFCC66">
                    <a:lumMod val="75000"/>
                  </a:srgbClr>
                </a:solidFill>
                <a:effectLst/>
                <a:uLnTx/>
                <a:uFillTx/>
                <a:latin typeface="Times New Roman"/>
                <a:ea typeface="Calibri" panose="020F0502020204030204" pitchFamily="34" charset="0"/>
                <a:cs typeface="Times New Roman" panose="02020603050405020304" pitchFamily="18" charset="0"/>
              </a:rPr>
              <a:t> </a:t>
            </a:r>
            <a:endParaRPr kumimoji="0" lang="es-MX" sz="3600" b="1" i="0" u="none" strike="noStrike" kern="1200" cap="none" spc="0" normalizeH="0" baseline="0" noProof="0">
              <a:ln>
                <a:noFill/>
              </a:ln>
              <a:solidFill>
                <a:srgbClr val="FFCC66">
                  <a:lumMod val="75000"/>
                </a:srgbClr>
              </a:solidFill>
              <a:effectLst/>
              <a:uLnTx/>
              <a:uFillTx/>
              <a:latin typeface="Times New Roman"/>
              <a:ea typeface="Calibri" panose="020F0502020204030204" pitchFamily="34" charset="0"/>
              <a:cs typeface="Times New Roman" panose="02020603050405020304" pitchFamily="18" charset="0"/>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a:ln>
                  <a:noFill/>
                </a:ln>
                <a:solidFill>
                  <a:srgbClr val="AAAAAA">
                    <a:lumMod val="60000"/>
                    <a:lumOff val="40000"/>
                  </a:srgbClr>
                </a:solidFill>
                <a:effectLst/>
                <a:uLnTx/>
                <a:uFillTx/>
                <a:latin typeface="Times New Roman"/>
                <a:ea typeface="Calibri" panose="020F0502020204030204" pitchFamily="34" charset="0"/>
                <a:cs typeface="Times New Roman" panose="02020603050405020304" pitchFamily="18" charset="0"/>
              </a:rPr>
              <a:t>análisis de contenido, exegesis, semántica</a:t>
            </a:r>
            <a:endParaRPr kumimoji="0" lang="es-MX" sz="3600" b="1" i="0" u="none" strike="noStrike" kern="1200" cap="none" spc="0" normalizeH="0" baseline="0" noProof="0">
              <a:ln>
                <a:noFill/>
              </a:ln>
              <a:solidFill>
                <a:srgbClr val="AAAAAA">
                  <a:lumMod val="60000"/>
                  <a:lumOff val="40000"/>
                </a:srgbClr>
              </a:solidFill>
              <a:effectLst/>
              <a:uLnTx/>
              <a:uFillTx/>
              <a:latin typeface="Times New Roman"/>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3543697"/>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52400" y="228600"/>
            <a:ext cx="8839200" cy="6400800"/>
          </a:xfrm>
        </p:spPr>
        <p:txBody>
          <a:bodyPr/>
          <a:lstStyle/>
          <a:p>
            <a:pPr eaLnBrk="1" hangingPunct="1"/>
            <a:r>
              <a:rPr lang="es-ES" altLang="es-MX" sz="2800" b="1"/>
              <a:t>un Sistema Evolutivo debe tener la capacidad de encontrar los componentes del sistema de información a partir del lenguaje utilizado en el área problema</a:t>
            </a:r>
            <a:r>
              <a:rPr lang="es-ES" altLang="es-MX" sz="3000" b="1"/>
              <a:t> </a:t>
            </a:r>
            <a:br>
              <a:rPr lang="es-MX" altLang="es-MX" sz="3000" b="1"/>
            </a:br>
            <a:r>
              <a:rPr lang="es-ES" altLang="es-MX" sz="800" b="1"/>
              <a:t> </a:t>
            </a:r>
            <a:br>
              <a:rPr lang="es-ES" altLang="es-MX" sz="800" b="1"/>
            </a:br>
            <a:r>
              <a:rPr lang="es-ES" altLang="es-MX" sz="2400" b="1"/>
              <a:t>Un sistema lingüístico tiene involucrados al menos</a:t>
            </a:r>
            <a:br>
              <a:rPr lang="es-MX" altLang="es-MX" sz="2400" b="1"/>
            </a:br>
            <a:br>
              <a:rPr lang="es-MX" altLang="es-MX" sz="1000" b="1"/>
            </a:br>
            <a:r>
              <a:rPr lang="es-MX" altLang="es-MX" sz="3000" b="1">
                <a:solidFill>
                  <a:schemeClr val="accent1"/>
                </a:solidFill>
              </a:rPr>
              <a:t>Datos</a:t>
            </a:r>
            <a:br>
              <a:rPr lang="es-MX" altLang="es-MX" sz="3000" b="1"/>
            </a:br>
            <a:r>
              <a:rPr lang="es-ES" altLang="es-MX" sz="3000" b="1"/>
              <a:t>elementos o componentes léxicos (unidades léxicas)</a:t>
            </a:r>
            <a:r>
              <a:rPr lang="es-MX" altLang="es-MX" sz="3000" b="1"/>
              <a:t> </a:t>
            </a:r>
            <a:br>
              <a:rPr lang="es-MX" altLang="es-MX" sz="3000" b="1"/>
            </a:br>
            <a:br>
              <a:rPr lang="es-MX" altLang="es-MX" sz="1000" b="1"/>
            </a:br>
            <a:r>
              <a:rPr lang="es-MX" altLang="es-MX" sz="3000" b="1">
                <a:solidFill>
                  <a:schemeClr val="accent1"/>
                </a:solidFill>
              </a:rPr>
              <a:t>Procesos</a:t>
            </a:r>
            <a:br>
              <a:rPr lang="es-MX" altLang="es-MX" sz="3000" b="1">
                <a:solidFill>
                  <a:schemeClr val="accent1"/>
                </a:solidFill>
              </a:rPr>
            </a:br>
            <a:r>
              <a:rPr lang="es-ES" altLang="es-MX" sz="3000" b="1"/>
              <a:t>componentes semánticos (significado),</a:t>
            </a:r>
            <a:br>
              <a:rPr lang="es-MX" altLang="es-MX" sz="3000" b="1"/>
            </a:br>
            <a:br>
              <a:rPr lang="es-MX" altLang="es-MX" sz="1000" b="1"/>
            </a:br>
            <a:r>
              <a:rPr lang="es-ES" altLang="es-MX" sz="3000" b="1">
                <a:solidFill>
                  <a:schemeClr val="accent1"/>
                </a:solidFill>
              </a:rPr>
              <a:t>estructura</a:t>
            </a:r>
            <a:br>
              <a:rPr lang="es-MX" altLang="es-MX" sz="3000" b="1">
                <a:solidFill>
                  <a:schemeClr val="accent1"/>
                </a:solidFill>
              </a:rPr>
            </a:br>
            <a:r>
              <a:rPr lang="es-ES" altLang="es-MX" sz="3000" b="1"/>
              <a:t>sintaxis</a:t>
            </a:r>
            <a:br>
              <a:rPr lang="es-MX" altLang="es-MX" sz="3000" b="1">
                <a:solidFill>
                  <a:schemeClr val="accent1"/>
                </a:solidFill>
              </a:rPr>
            </a:br>
            <a:br>
              <a:rPr lang="es-MX" altLang="es-MX" sz="1000" b="1"/>
            </a:br>
            <a:r>
              <a:rPr lang="es-ES" altLang="es-MX" sz="3000" b="1"/>
              <a:t>por lo que a continuación veremos en general como encontrar e integrar esos componentes a partir del, lenguaje utilizado en el área problema</a:t>
            </a:r>
          </a:p>
        </p:txBody>
      </p:sp>
    </p:spTree>
    <p:extLst>
      <p:ext uri="{BB962C8B-B14F-4D97-AF65-F5344CB8AC3E}">
        <p14:creationId xmlns:p14="http://schemas.microsoft.com/office/powerpoint/2010/main" val="545791889"/>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18160" y="457200"/>
            <a:ext cx="8107680" cy="5293757"/>
          </a:xfrm>
          <a:prstGeom prst="rect">
            <a:avLst/>
          </a:prstGeom>
        </p:spPr>
        <p:txBody>
          <a:bodyPr wrap="square">
            <a:spAutoFit/>
          </a:bodyPr>
          <a:lstStyle/>
          <a:p>
            <a:r>
              <a:rPr lang="es-MX" sz="3200"/>
              <a:t>Ahora el siguiente problema es buscar un mecanismo que nos permita separar los diferente componente del sistema a partir de la información que fluye o que describe al sistema</a:t>
            </a:r>
          </a:p>
          <a:p>
            <a:endParaRPr lang="es-MX" sz="3200"/>
          </a:p>
          <a:p>
            <a:r>
              <a:rPr lang="es-MX" sz="3200"/>
              <a:t>Sistemas Evolutivos</a:t>
            </a:r>
          </a:p>
          <a:p>
            <a:endParaRPr lang="es-MX"/>
          </a:p>
          <a:p>
            <a:r>
              <a:rPr lang="es-MX" sz="3200"/>
              <a:t>Enfoque lingüístico</a:t>
            </a:r>
          </a:p>
          <a:p>
            <a:r>
              <a:rPr lang="es-MX" sz="3200"/>
              <a:t>Ver los problemas a resolver como oraciones de algún lenguaje y aplicar técnicas para encontrar y separar las componentes del sistema</a:t>
            </a:r>
          </a:p>
        </p:txBody>
      </p:sp>
    </p:spTree>
    <p:extLst>
      <p:ext uri="{BB962C8B-B14F-4D97-AF65-F5344CB8AC3E}">
        <p14:creationId xmlns:p14="http://schemas.microsoft.com/office/powerpoint/2010/main" val="2838725367"/>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81000" y="228600"/>
            <a:ext cx="83820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por ejemplo en la oración: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Calcula la Regresión de X * Y + Z , 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Es relativamente fácil detectar los datos, acciones y estructura:</a:t>
            </a:r>
          </a:p>
        </p:txBody>
      </p:sp>
      <p:grpSp>
        <p:nvGrpSpPr>
          <p:cNvPr id="3" name="Grupo 2"/>
          <p:cNvGrpSpPr/>
          <p:nvPr/>
        </p:nvGrpSpPr>
        <p:grpSpPr>
          <a:xfrm>
            <a:off x="152400" y="2133600"/>
            <a:ext cx="8686800" cy="2622550"/>
            <a:chOff x="152400" y="2133600"/>
            <a:chExt cx="8686800" cy="2622550"/>
          </a:xfrm>
        </p:grpSpPr>
        <p:grpSp>
          <p:nvGrpSpPr>
            <p:cNvPr id="2" name="Grupo 1"/>
            <p:cNvGrpSpPr/>
            <p:nvPr/>
          </p:nvGrpSpPr>
          <p:grpSpPr>
            <a:xfrm>
              <a:off x="609600" y="2895600"/>
              <a:ext cx="7777163" cy="1860550"/>
              <a:chOff x="609600" y="2895600"/>
              <a:chExt cx="7777163" cy="1860550"/>
            </a:xfrm>
          </p:grpSpPr>
          <p:sp>
            <p:nvSpPr>
              <p:cNvPr id="52231" name="Line 5"/>
              <p:cNvSpPr>
                <a:spLocks noChangeShapeType="1"/>
              </p:cNvSpPr>
              <p:nvPr/>
            </p:nvSpPr>
            <p:spPr bwMode="auto">
              <a:xfrm>
                <a:off x="4405859" y="2971430"/>
                <a:ext cx="1378" cy="242837"/>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32" name="Line 6"/>
              <p:cNvSpPr>
                <a:spLocks noChangeShapeType="1"/>
              </p:cNvSpPr>
              <p:nvPr/>
            </p:nvSpPr>
            <p:spPr bwMode="auto">
              <a:xfrm>
                <a:off x="4411371" y="3207046"/>
                <a:ext cx="1315944" cy="903"/>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33" name="Line 7"/>
              <p:cNvSpPr>
                <a:spLocks noChangeShapeType="1"/>
              </p:cNvSpPr>
              <p:nvPr/>
            </p:nvSpPr>
            <p:spPr bwMode="auto">
              <a:xfrm>
                <a:off x="5720425" y="2986777"/>
                <a:ext cx="1378" cy="227491"/>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34" name="Line 8"/>
              <p:cNvSpPr>
                <a:spLocks noChangeShapeType="1"/>
              </p:cNvSpPr>
              <p:nvPr/>
            </p:nvSpPr>
            <p:spPr bwMode="auto">
              <a:xfrm>
                <a:off x="7070819" y="2940737"/>
                <a:ext cx="1378" cy="650877"/>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35" name="Line 9"/>
              <p:cNvSpPr>
                <a:spLocks noChangeShapeType="1"/>
              </p:cNvSpPr>
              <p:nvPr/>
            </p:nvSpPr>
            <p:spPr bwMode="auto">
              <a:xfrm flipH="1">
                <a:off x="5085189" y="3571753"/>
                <a:ext cx="1985629" cy="903"/>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36" name="Line 10"/>
              <p:cNvSpPr>
                <a:spLocks noChangeShapeType="1"/>
              </p:cNvSpPr>
              <p:nvPr/>
            </p:nvSpPr>
            <p:spPr bwMode="auto">
              <a:xfrm flipH="1">
                <a:off x="5086567" y="3267529"/>
                <a:ext cx="1378" cy="317765"/>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37" name="Line 11"/>
              <p:cNvSpPr>
                <a:spLocks noChangeShapeType="1"/>
              </p:cNvSpPr>
              <p:nvPr/>
            </p:nvSpPr>
            <p:spPr bwMode="auto">
              <a:xfrm>
                <a:off x="6447984" y="3662930"/>
                <a:ext cx="1378" cy="272628"/>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38" name="Line 12"/>
              <p:cNvSpPr>
                <a:spLocks noChangeShapeType="1"/>
              </p:cNvSpPr>
              <p:nvPr/>
            </p:nvSpPr>
            <p:spPr bwMode="auto">
              <a:xfrm flipH="1">
                <a:off x="6447984" y="3922017"/>
                <a:ext cx="1918110" cy="7222"/>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39" name="Line 13"/>
              <p:cNvSpPr>
                <a:spLocks noChangeShapeType="1"/>
              </p:cNvSpPr>
              <p:nvPr/>
            </p:nvSpPr>
            <p:spPr bwMode="auto">
              <a:xfrm flipH="1">
                <a:off x="8385385" y="2941640"/>
                <a:ext cx="1378" cy="1013779"/>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40" name="Line 14"/>
              <p:cNvSpPr>
                <a:spLocks noChangeShapeType="1"/>
              </p:cNvSpPr>
              <p:nvPr/>
            </p:nvSpPr>
            <p:spPr bwMode="auto">
              <a:xfrm>
                <a:off x="2941095" y="2926293"/>
                <a:ext cx="1378" cy="1421818"/>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41" name="Line 15"/>
              <p:cNvSpPr>
                <a:spLocks noChangeShapeType="1"/>
              </p:cNvSpPr>
              <p:nvPr/>
            </p:nvSpPr>
            <p:spPr bwMode="auto">
              <a:xfrm>
                <a:off x="2941095" y="4309293"/>
                <a:ext cx="4799408" cy="903"/>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42" name="Line 16"/>
              <p:cNvSpPr>
                <a:spLocks noChangeShapeType="1"/>
              </p:cNvSpPr>
              <p:nvPr/>
            </p:nvSpPr>
            <p:spPr bwMode="auto">
              <a:xfrm flipH="1">
                <a:off x="7739125" y="3959029"/>
                <a:ext cx="1378" cy="363805"/>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43" name="Line 17"/>
              <p:cNvSpPr>
                <a:spLocks noChangeShapeType="1"/>
              </p:cNvSpPr>
              <p:nvPr/>
            </p:nvSpPr>
            <p:spPr bwMode="auto">
              <a:xfrm>
                <a:off x="5200937" y="4369777"/>
                <a:ext cx="1378" cy="348458"/>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44" name="Line 18"/>
              <p:cNvSpPr>
                <a:spLocks noChangeShapeType="1"/>
              </p:cNvSpPr>
              <p:nvPr/>
            </p:nvSpPr>
            <p:spPr bwMode="auto">
              <a:xfrm flipH="1">
                <a:off x="609600" y="4710110"/>
                <a:ext cx="4592715" cy="903"/>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sp>
            <p:nvSpPr>
              <p:cNvPr id="52245" name="Line 19"/>
              <p:cNvSpPr>
                <a:spLocks noChangeShapeType="1"/>
              </p:cNvSpPr>
              <p:nvPr/>
            </p:nvSpPr>
            <p:spPr bwMode="auto">
              <a:xfrm flipH="1">
                <a:off x="609600" y="2895600"/>
                <a:ext cx="1378" cy="1860550"/>
              </a:xfrm>
              <a:prstGeom prst="line">
                <a:avLst/>
              </a:prstGeom>
              <a:noFill/>
              <a:ln w="12700">
                <a:solidFill>
                  <a:schemeClr val="accent5">
                    <a:lumMod val="20000"/>
                    <a:lumOff val="80000"/>
                  </a:schemeClr>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schemeClr val="tx1">
                      <a:lumMod val="90000"/>
                    </a:schemeClr>
                  </a:solidFill>
                  <a:effectLst/>
                  <a:uLnTx/>
                  <a:uFillTx/>
                  <a:latin typeface="Calibri" panose="020F0502020204030204" pitchFamily="34" charset="0"/>
                  <a:ea typeface="+mn-ea"/>
                  <a:cs typeface="Times New Roman"/>
                </a:endParaRPr>
              </a:p>
            </p:txBody>
          </p:sp>
        </p:grpSp>
        <p:sp>
          <p:nvSpPr>
            <p:cNvPr id="52230" name="Text Box 20"/>
            <p:cNvSpPr txBox="1">
              <a:spLocks noChangeArrowheads="1"/>
            </p:cNvSpPr>
            <p:nvPr/>
          </p:nvSpPr>
          <p:spPr bwMode="auto">
            <a:xfrm>
              <a:off x="152400" y="2133600"/>
              <a:ext cx="86868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Lst>
          </p:spPr>
          <p:txBody>
            <a:bodyPr/>
            <a:lstStyle>
              <a:lvl1pPr>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1pPr>
              <a:lvl2pPr marL="742950" indent="-28575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2pPr>
              <a:lvl3pPr marL="1143000" indent="-22860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3pPr>
              <a:lvl4pPr marL="1600200" indent="-22860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4pPr>
              <a:lvl5pPr marL="2057400" indent="-22860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5pPr>
              <a:lvl6pPr marL="25146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6pPr>
              <a:lvl7pPr marL="29718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7pPr>
              <a:lvl8pPr marL="34290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8pPr>
              <a:lvl9pPr marL="38862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576263" algn="l"/>
                  <a:tab pos="846138" algn="l"/>
                  <a:tab pos="1565275" algn="l"/>
                  <a:tab pos="1925638" algn="l"/>
                  <a:tab pos="2195513" algn="l"/>
                  <a:tab pos="2478088" algn="l"/>
                  <a:tab pos="2806700" algn="l"/>
                  <a:tab pos="3095625" algn="l"/>
                  <a:tab pos="3365500" algn="l"/>
                  <a:tab pos="3635375" algn="l"/>
                  <a:tab pos="3995738" algn="l"/>
                </a:tabLst>
                <a:defRPr/>
              </a:pP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Calcula</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la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Regresión</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de    X       *      Y      +      Z        ,      A</a:t>
              </a:r>
            </a:p>
            <a:p>
              <a:pPr marL="0" marR="0" lvl="0" indent="0" algn="l" defTabSz="914400" rtl="0" eaLnBrk="1" fontAlgn="base" latinLnBrk="0" hangingPunct="1">
                <a:lnSpc>
                  <a:spcPct val="100000"/>
                </a:lnSpc>
                <a:spcBef>
                  <a:spcPct val="0"/>
                </a:spcBef>
                <a:spcAft>
                  <a:spcPct val="0"/>
                </a:spcAft>
                <a:buClrTx/>
                <a:buSzTx/>
                <a:buFontTx/>
                <a:buNone/>
                <a:tabLst>
                  <a:tab pos="576263" algn="l"/>
                  <a:tab pos="846138" algn="l"/>
                  <a:tab pos="1565275" algn="l"/>
                  <a:tab pos="1925638" algn="l"/>
                  <a:tab pos="2195513" algn="l"/>
                  <a:tab pos="2478088" algn="l"/>
                  <a:tab pos="2806700" algn="l"/>
                  <a:tab pos="3095625" algn="l"/>
                  <a:tab pos="3365500" algn="l"/>
                  <a:tab pos="3635375" algn="l"/>
                  <a:tab pos="3995738" algn="l"/>
                </a:tabLst>
                <a:defRPr/>
              </a:pP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i</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i</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d	   a       d       a      d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i</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d</a:t>
              </a:r>
            </a:p>
          </p:txBody>
        </p:sp>
      </p:grpSp>
      <p:sp>
        <p:nvSpPr>
          <p:cNvPr id="52228" name="Rectangle 21"/>
          <p:cNvSpPr>
            <a:spLocks noChangeArrowheads="1"/>
          </p:cNvSpPr>
          <p:nvPr/>
        </p:nvSpPr>
        <p:spPr bwMode="auto">
          <a:xfrm>
            <a:off x="152400" y="5057775"/>
            <a:ext cx="88392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la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estructura</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se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indica</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con las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líneas</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y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representa</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orden</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en</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que se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ejecutan</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las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acciones</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sobre</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los</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datos</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los</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datos</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tienen</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tipo</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1"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d</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las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acciones</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el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tipo</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1"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a</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y las palabras no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relevantes</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llevan</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1"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i</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err="1">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ignora</a:t>
            </a:r>
            <a:r>
              <a:rPr kumimoji="0" lang="en-US" altLang="es-MX" sz="2400" b="0" i="0" u="none" strike="noStrike" kern="1200" cap="none" spc="0" normalizeH="0" baseline="0" noProof="0">
                <a:ln>
                  <a:noFill/>
                </a:ln>
                <a:solidFill>
                  <a:schemeClr val="tx1">
                    <a:lumMod val="90000"/>
                  </a:schemeClr>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1221369118"/>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228600" y="838200"/>
            <a:ext cx="8763000"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Para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2" tooltip="Jean Piaget"/>
              </a:rPr>
              <a:t>Jean Piaget</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la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tooltip="Inteligencia"/>
              </a:rPr>
              <a:t>inteligencia</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tiene dos atributos principales: la </a:t>
            </a:r>
            <a:r>
              <a:rPr kumimoji="0" lang="es-ES" altLang="es-MX" sz="22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organización</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y la </a:t>
            </a:r>
            <a:r>
              <a:rPr kumimoji="0" lang="es-ES" altLang="es-MX" sz="2200" b="1"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adaptación</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endParaRPr kumimoji="0" lang="es-MX"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El primer atributo, la organización, se refiere a que la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tooltip="Inteligencia"/>
              </a:rPr>
              <a:t>inteligencia</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está formada por estructuras o esquemas de conocimiento, cada una de las cuales conduce a conductas diferentes en situaciones específicas. </a:t>
            </a:r>
            <a:endParaRPr kumimoji="0" lang="es-MX"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MX"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endPar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La segunda característica de la inteligencia es la adaptación, que consta de dos procesos simultáneos: la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4" tooltip="Asimilación (psicología)"/>
              </a:rPr>
              <a:t>asimilación</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y la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5" tooltip="Acomodación"/>
              </a:rPr>
              <a:t>acomodación</a:t>
            </a:r>
            <a:endParaRPr kumimoji="0" lang="es-MX"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es-ES" altLang="es-MX" sz="16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6"/>
              </a:rPr>
              <a:t>http://es.wikipedia.org/wiki/Teor%C3%ADa_Constructivista_del_Aprendizaje</a:t>
            </a: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endParaRPr kumimoji="0" lang="en-U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135171" name="Rectangle 3"/>
          <p:cNvSpPr>
            <a:spLocks noChangeArrowheads="1"/>
          </p:cNvSpPr>
          <p:nvPr/>
        </p:nvSpPr>
        <p:spPr bwMode="auto">
          <a:xfrm>
            <a:off x="228600" y="4419600"/>
            <a:ext cx="85344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MX" altLang="es-MX" sz="2800" b="1" i="0" u="none" strike="noStrike" kern="1200" cap="none" spc="0" normalizeH="0" baseline="0" noProof="0" err="1">
                <a:ln>
                  <a:noFill/>
                </a:ln>
                <a:solidFill>
                  <a:srgbClr val="FFFFCC"/>
                </a:solidFill>
                <a:effectLst/>
                <a:uLnTx/>
                <a:uFillTx/>
                <a:latin typeface="Times New Roman" panose="02020603050405020304" pitchFamily="18" charset="0"/>
                <a:ea typeface="+mn-ea"/>
                <a:cs typeface="Times New Roman" panose="02020603050405020304" pitchFamily="18" charset="0"/>
              </a:rPr>
              <a:t>asimilacion</a:t>
            </a:r>
            <a:r>
              <a:rPr kumimoji="0" lang="es-MX"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ingres</a:t>
            </a:r>
            <a:r>
              <a:rPr kumimoji="0" lang="es-MX"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o de</a:t>
            </a: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nuevos </a:t>
            </a:r>
            <a:r>
              <a:rPr kumimoji="0" lang="es-ES" altLang="es-MX" sz="28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elementos</a:t>
            </a: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 los </a:t>
            </a: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esquemas mentales preexistentes,. </a:t>
            </a:r>
          </a:p>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ES" altLang="es-MX" sz="28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acomodación</a:t>
            </a: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modifica esquemas </a:t>
            </a:r>
            <a:r>
              <a:rPr kumimoji="0" lang="es-ES" altLang="es-MX" sz="28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r>
              <a:rPr kumimoji="0" lang="es-ES" altLang="es-MX" sz="28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rPr>
              <a:t>estructuras cognitivas</a:t>
            </a:r>
            <a:r>
              <a:rPr kumimoji="0" lang="es-ES" altLang="es-MX" sz="28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endParaRPr kumimoji="0" lang="en-US" altLang="es-MX" sz="28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135172" name="Rectangle 4"/>
          <p:cNvSpPr>
            <a:spLocks noChangeArrowheads="1"/>
          </p:cNvSpPr>
          <p:nvPr/>
        </p:nvSpPr>
        <p:spPr bwMode="auto">
          <a:xfrm>
            <a:off x="3581400" y="106363"/>
            <a:ext cx="208121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3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inteligencia</a:t>
            </a:r>
          </a:p>
        </p:txBody>
      </p:sp>
      <p:sp>
        <p:nvSpPr>
          <p:cNvPr id="2" name="Rectángulo 1"/>
          <p:cNvSpPr/>
          <p:nvPr/>
        </p:nvSpPr>
        <p:spPr>
          <a:xfrm>
            <a:off x="7848338" y="5910918"/>
            <a:ext cx="114326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2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(2012)</a:t>
            </a:r>
            <a:endParaRPr kumimoji="0" lang="es-MX" sz="1800" b="0" i="0" u="none" strike="noStrike" kern="1200" cap="none" spc="0" normalizeH="0" baseline="0" noProof="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3619401672"/>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0" y="1"/>
            <a:ext cx="9144000" cy="692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Asimilación (psicología) </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La </a:t>
            </a:r>
            <a:r>
              <a:rPr kumimoji="0" lang="es-ES" altLang="es-MX" sz="2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2" tooltip="Asimilación"/>
              </a:rPr>
              <a:t>asimilación</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(del Lat. </a:t>
            </a:r>
            <a:r>
              <a:rPr kumimoji="0" lang="es-ES" altLang="es-MX" sz="2200" b="0"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ad</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 hacia + </a:t>
            </a:r>
            <a:r>
              <a:rPr kumimoji="0" lang="es-ES" altLang="es-MX" sz="2200" b="0" i="1" u="none" strike="noStrike" kern="1200" cap="none" spc="0" normalizeH="0" baseline="0" noProof="0" err="1">
                <a:ln>
                  <a:noFill/>
                </a:ln>
                <a:solidFill>
                  <a:srgbClr val="FFFFCC"/>
                </a:solidFill>
                <a:effectLst/>
                <a:uLnTx/>
                <a:uFillTx/>
                <a:latin typeface="Times New Roman" panose="02020603050405020304" pitchFamily="18" charset="0"/>
                <a:ea typeface="+mn-ea"/>
                <a:cs typeface="Times New Roman" panose="02020603050405020304" pitchFamily="18" charset="0"/>
              </a:rPr>
              <a:t>similis</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 semejante) es un concepto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tooltip="Psicología"/>
              </a:rPr>
              <a:t>psicológico</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introducido por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4" tooltip="Jean Piaget"/>
              </a:rPr>
              <a:t>Jean Piaget</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para explicar el modo por el cual las personas ingresan nuevos </a:t>
            </a:r>
            <a:r>
              <a:rPr kumimoji="0" lang="es-ES" altLang="es-MX" sz="2200" b="1"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elementos</a:t>
            </a:r>
            <a:r>
              <a:rPr kumimoji="0" lang="es-ES" altLang="es-MX" sz="2200" b="0" i="0"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 sus esquemas mentales preexistentes, explicando el crecimiento o cambio cuantitativos de éste.</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MX"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en este caso no existe modificación en el esquema sino sólo la adición de nuevos elementos. </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5"/>
              </a:rPr>
              <a:t>http://es.wikipedia.org/wiki/Asimilaci%C3%B3n_(psicolog%C3%ADa</a:t>
            </a: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1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Acomodación </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La </a:t>
            </a:r>
            <a:r>
              <a:rPr kumimoji="0" lang="es-ES" altLang="es-MX" sz="2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acomodación</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o </a:t>
            </a:r>
            <a:r>
              <a:rPr kumimoji="0" lang="es-ES" altLang="es-MX" sz="2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ajuste</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es un concepto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tooltip="Psicología"/>
              </a:rPr>
              <a:t>psicológico</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introducido por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4" tooltip="Jean Piaget"/>
              </a:rPr>
              <a:t>Jean Piaget</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Por acomodación se entiende el proceso mediante el cual el sujeto modifica sus </a:t>
            </a:r>
            <a:r>
              <a:rPr kumimoji="0" lang="es-ES" altLang="es-MX" sz="2200" b="1" i="0" u="none" strike="noStrike" kern="1200" cap="none" spc="0" normalizeH="0" baseline="0" noProof="0">
                <a:ln>
                  <a:noFill/>
                </a:ln>
                <a:solidFill>
                  <a:srgbClr val="FFCC66">
                    <a:lumMod val="75000"/>
                  </a:srgbClr>
                </a:solidFill>
                <a:effectLst/>
                <a:uLnTx/>
                <a:uFillTx/>
                <a:latin typeface="Times New Roman" panose="02020603050405020304" pitchFamily="18" charset="0"/>
                <a:ea typeface="+mn-ea"/>
                <a:cs typeface="Times New Roman" panose="02020603050405020304" pitchFamily="18" charset="0"/>
              </a:rPr>
              <a:t>esquemas (estructuras cognitivas)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para poder incorporar a esa estructura cognoscitiva nuevos objetos. Esto puede lograrse a partir de la creación de un nuevo esquema, o la modificación de un esquema ya existente para que el nuevo estímulo pueda ingresar en él. Por esta razón suele considerarse este mecanismo como un cambio cualitativo en el esquema. A partir de estos procedimientos, que Piaget denomina </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6" tooltip="Funciones cognitivas (aún no redactado)"/>
              </a:rPr>
              <a:t>funciones cognitivas</a:t>
            </a:r>
            <a:r>
              <a:rPr kumimoji="0" lang="es-ES" altLang="es-MX" sz="2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se establece el proceso de adaptación y equilibrio cognitivo entre esquema y medio del organismo.</a:t>
            </a:r>
          </a:p>
          <a:p>
            <a:pPr marL="0" marR="0" lvl="0" indent="0" algn="r" defTabSz="457200" rtl="0" eaLnBrk="1" fontAlgn="auto" latinLnBrk="0" hangingPunct="1">
              <a:lnSpc>
                <a:spcPct val="100000"/>
              </a:lnSpc>
              <a:spcBef>
                <a:spcPct val="0"/>
              </a:spcBef>
              <a:spcAft>
                <a:spcPts val="0"/>
              </a:spcAft>
              <a:buClrTx/>
              <a:buSzTx/>
              <a:buFontTx/>
              <a:buNone/>
              <a:tabLst/>
              <a:defRPr/>
            </a:pPr>
            <a:r>
              <a:rPr kumimoji="0" lang="es-E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7"/>
              </a:rPr>
              <a:t>http://es.wikipedia.org/wiki/Acomodaci%C3%B3n</a:t>
            </a:r>
            <a:endParaRPr kumimoji="0" lang="en-US" altLang="es-MX" sz="2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91152831"/>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2880" y="944750"/>
            <a:ext cx="8671560" cy="369331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Por ejemplos la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Adrenalina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Cortisona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mn-cs"/>
              </a:rPr>
              <a:t>Oxitocina</a:t>
            </a:r>
            <a:r>
              <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  (Ver articulo Envidia y </a:t>
            </a:r>
            <a:r>
              <a:rPr kumimoji="0" lang="es-MX" sz="24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mn-cs"/>
              </a:rPr>
              <a:t>Oxitosina</a:t>
            </a:r>
            <a:r>
              <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 refuerza  sentimientos)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8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Actúan como </a:t>
            </a:r>
            <a:r>
              <a:rPr kumimoji="0" lang="es-ES"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operadores</a:t>
            </a:r>
            <a:r>
              <a:rPr kumimoji="0" 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neuroquímicos sobre los sentimientos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Comunicación Personal de Gamma </a:t>
            </a:r>
            <a:r>
              <a:rPr kumimoji="0" lang="es-ES" sz="2400" b="0" i="0" u="none" strike="noStrike" kern="1200" cap="none" spc="0" normalizeH="0" baseline="0" noProof="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Zaratustra</a:t>
            </a:r>
            <a:r>
              <a:rPr kumimoji="0" 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11 de Marzo del 2017</a:t>
            </a:r>
            <a:endParaRPr kumimoji="0" 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224937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3063" y="1133162"/>
            <a:ext cx="9144000" cy="4462760"/>
          </a:xfrm>
          <a:prstGeom prst="rect">
            <a:avLst/>
          </a:prstGeom>
        </p:spPr>
        <p:txBody>
          <a:bodyPr wrap="square">
            <a:spAutoFit/>
          </a:bodyPr>
          <a:lstStyle/>
          <a:p>
            <a:r>
              <a:rPr lang="es-MX" sz="2400" b="1">
                <a:solidFill>
                  <a:srgbClr val="00FF00"/>
                </a:solidFill>
                <a:latin typeface="Times New Roman" panose="02020603050405020304" pitchFamily="18" charset="0"/>
                <a:cs typeface="Times New Roman" panose="02020603050405020304" pitchFamily="18" charset="0"/>
              </a:rPr>
              <a:t>Teorema de </a:t>
            </a:r>
            <a:r>
              <a:rPr lang="es-MX" sz="2400" b="1" err="1">
                <a:solidFill>
                  <a:srgbClr val="00FF00"/>
                </a:solidFill>
                <a:latin typeface="Times New Roman" panose="02020603050405020304" pitchFamily="18" charset="0"/>
                <a:cs typeface="Times New Roman" panose="02020603050405020304" pitchFamily="18" charset="0"/>
              </a:rPr>
              <a:t>Noether</a:t>
            </a:r>
            <a:endParaRPr lang="es-MX" sz="2400" b="1">
              <a:solidFill>
                <a:srgbClr val="00FF00"/>
              </a:solidFill>
              <a:latin typeface="Times New Roman" panose="02020603050405020304" pitchFamily="18" charset="0"/>
              <a:cs typeface="Times New Roman" panose="02020603050405020304" pitchFamily="18" charset="0"/>
            </a:endParaRPr>
          </a:p>
          <a:p>
            <a:r>
              <a:rPr lang="es-MX" sz="2400" b="1">
                <a:solidFill>
                  <a:srgbClr val="00FF00"/>
                </a:solidFill>
                <a:latin typeface="Times New Roman" panose="02020603050405020304" pitchFamily="18" charset="0"/>
                <a:cs typeface="Times New Roman" panose="02020603050405020304" pitchFamily="18" charset="0"/>
              </a:rPr>
              <a:t>“uno de los teoremas más bellos y profundos que ha dado la ciencia”</a:t>
            </a:r>
          </a:p>
          <a:p>
            <a:r>
              <a:rPr lang="es-MX" sz="2400" b="1">
                <a:solidFill>
                  <a:srgbClr val="00FF00"/>
                </a:solidFill>
                <a:latin typeface="Times New Roman" panose="02020603050405020304" pitchFamily="18" charset="0"/>
                <a:cs typeface="Times New Roman" panose="02020603050405020304" pitchFamily="18" charset="0"/>
                <a:hlinkClick r:id="rId2"/>
              </a:rPr>
              <a:t>http://bloxito.blogalia.com/historias/35856</a:t>
            </a:r>
            <a:endParaRPr lang="es-MX" sz="2400" b="1">
              <a:solidFill>
                <a:srgbClr val="00FF00"/>
              </a:solidFill>
              <a:latin typeface="Times New Roman" panose="02020603050405020304" pitchFamily="18" charset="0"/>
              <a:cs typeface="Times New Roman" panose="02020603050405020304" pitchFamily="18" charset="0"/>
            </a:endParaRPr>
          </a:p>
          <a:p>
            <a:endParaRPr lang="es-MX" sz="2400" b="1">
              <a:solidFill>
                <a:srgbClr val="00FF00"/>
              </a:solidFill>
              <a:latin typeface="Times New Roman" panose="02020603050405020304" pitchFamily="18" charset="0"/>
              <a:cs typeface="Times New Roman" panose="02020603050405020304" pitchFamily="18" charset="0"/>
            </a:endParaRPr>
          </a:p>
          <a:p>
            <a:r>
              <a:rPr lang="es-MX" sz="2400" b="1">
                <a:solidFill>
                  <a:srgbClr val="00FF00"/>
                </a:solidFill>
                <a:latin typeface="Times New Roman" panose="02020603050405020304" pitchFamily="18" charset="0"/>
                <a:cs typeface="Times New Roman" panose="02020603050405020304" pitchFamily="18" charset="0"/>
              </a:rPr>
              <a:t>Campo frontera que se da en la intercepción entre dimensión, simetría, invariancia, leyes de conservación, teoría de Grupos, etc.</a:t>
            </a:r>
          </a:p>
          <a:p>
            <a:endParaRPr lang="es-MX" sz="2400" b="1">
              <a:solidFill>
                <a:srgbClr val="00FF00"/>
              </a:solidFill>
              <a:latin typeface="Times New Roman" panose="02020603050405020304" pitchFamily="18" charset="0"/>
              <a:cs typeface="Times New Roman" panose="02020603050405020304" pitchFamily="18" charset="0"/>
            </a:endParaRPr>
          </a:p>
          <a:p>
            <a:r>
              <a:rPr lang="es-MX" sz="2400" b="1">
                <a:solidFill>
                  <a:srgbClr val="00FF00"/>
                </a:solidFill>
                <a:latin typeface="Times New Roman" panose="02020603050405020304" pitchFamily="18" charset="0"/>
                <a:cs typeface="Times New Roman" panose="02020603050405020304" pitchFamily="18" charset="0"/>
              </a:rPr>
              <a:t> el Teorema de </a:t>
            </a:r>
            <a:r>
              <a:rPr lang="es-MX" sz="2400" b="1" err="1">
                <a:solidFill>
                  <a:srgbClr val="00FF00"/>
                </a:solidFill>
                <a:latin typeface="Times New Roman" panose="02020603050405020304" pitchFamily="18" charset="0"/>
                <a:cs typeface="Times New Roman" panose="02020603050405020304" pitchFamily="18" charset="0"/>
              </a:rPr>
              <a:t>Noether</a:t>
            </a:r>
            <a:r>
              <a:rPr lang="es-MX" sz="2400" b="1">
                <a:solidFill>
                  <a:srgbClr val="00FF00"/>
                </a:solidFill>
                <a:latin typeface="Times New Roman" panose="02020603050405020304" pitchFamily="18" charset="0"/>
                <a:cs typeface="Times New Roman" panose="02020603050405020304" pitchFamily="18" charset="0"/>
              </a:rPr>
              <a:t> se puede establecer como:</a:t>
            </a:r>
          </a:p>
          <a:p>
            <a:r>
              <a:rPr lang="es-MX" sz="2400" b="1">
                <a:solidFill>
                  <a:srgbClr val="00FF00"/>
                </a:solidFill>
                <a:latin typeface="Times New Roman" panose="02020603050405020304" pitchFamily="18" charset="0"/>
                <a:cs typeface="Times New Roman" panose="02020603050405020304" pitchFamily="18" charset="0"/>
              </a:rPr>
              <a:t>A cada simetría (continua), le corresponde una ley de conservación y viceversa</a:t>
            </a:r>
          </a:p>
          <a:p>
            <a:r>
              <a:rPr lang="es-MX" sz="2400" b="1">
                <a:solidFill>
                  <a:srgbClr val="00FF00"/>
                </a:solidFill>
                <a:latin typeface="Times New Roman" panose="02020603050405020304" pitchFamily="18" charset="0"/>
                <a:cs typeface="Times New Roman" panose="02020603050405020304" pitchFamily="18" charset="0"/>
                <a:hlinkClick r:id="rId3"/>
              </a:rPr>
              <a:t>http://es.wikipedia.org/wiki/Teorema_de_Noether</a:t>
            </a:r>
            <a:endParaRPr lang="es-MX" sz="2400" b="1">
              <a:solidFill>
                <a:srgbClr val="00FF00"/>
              </a:solidFill>
              <a:latin typeface="Times New Roman" panose="02020603050405020304" pitchFamily="18" charset="0"/>
              <a:cs typeface="Times New Roman" panose="02020603050405020304" pitchFamily="18" charset="0"/>
            </a:endParaRPr>
          </a:p>
          <a:p>
            <a:pPr algn="r"/>
            <a:r>
              <a:rPr lang="es-MX" sz="2000" b="1">
                <a:solidFill>
                  <a:srgbClr val="00FF00"/>
                </a:solidFill>
                <a:latin typeface="Times New Roman" panose="02020603050405020304" pitchFamily="18" charset="0"/>
                <a:cs typeface="Times New Roman" panose="02020603050405020304" pitchFamily="18" charset="0"/>
                <a:hlinkClick r:id="rId4"/>
              </a:rPr>
              <a:t>www.fgalindosoria.com/informatica/fundamentals/noether/</a:t>
            </a:r>
            <a:endParaRPr lang="es-MX" sz="2000" b="1">
              <a:solidFill>
                <a:srgbClr val="00FF00"/>
              </a:solidFill>
              <a:latin typeface="Times New Roman" panose="02020603050405020304" pitchFamily="18" charset="0"/>
              <a:cs typeface="Times New Roman" panose="02020603050405020304" pitchFamily="18" charset="0"/>
            </a:endParaRPr>
          </a:p>
        </p:txBody>
      </p:sp>
      <p:sp>
        <p:nvSpPr>
          <p:cNvPr id="4" name="Rectángulo 3"/>
          <p:cNvSpPr/>
          <p:nvPr/>
        </p:nvSpPr>
        <p:spPr>
          <a:xfrm>
            <a:off x="63063" y="157684"/>
            <a:ext cx="6227378" cy="830997"/>
          </a:xfrm>
          <a:prstGeom prst="rect">
            <a:avLst/>
          </a:prstGeom>
        </p:spPr>
        <p:txBody>
          <a:bodyPr wrap="square">
            <a:spAutoFit/>
          </a:bodyPr>
          <a:lstStyle/>
          <a:p>
            <a:r>
              <a:rPr lang="es-MX" sz="2400" b="1" err="1">
                <a:solidFill>
                  <a:schemeClr val="tx1">
                    <a:lumMod val="75000"/>
                  </a:schemeClr>
                </a:solidFill>
              </a:rPr>
              <a:t>Symmetry</a:t>
            </a:r>
            <a:r>
              <a:rPr lang="es-MX" sz="2400" b="1">
                <a:solidFill>
                  <a:schemeClr val="tx1">
                    <a:lumMod val="75000"/>
                  </a:schemeClr>
                </a:solidFill>
              </a:rPr>
              <a:t>, </a:t>
            </a:r>
            <a:r>
              <a:rPr lang="es-MX" sz="2400" b="1" err="1">
                <a:solidFill>
                  <a:schemeClr val="tx1">
                    <a:lumMod val="75000"/>
                  </a:schemeClr>
                </a:solidFill>
              </a:rPr>
              <a:t>invariance</a:t>
            </a:r>
            <a:r>
              <a:rPr lang="es-MX" sz="2400" b="1">
                <a:solidFill>
                  <a:schemeClr val="tx1">
                    <a:lumMod val="75000"/>
                  </a:schemeClr>
                </a:solidFill>
              </a:rPr>
              <a:t>, </a:t>
            </a:r>
            <a:r>
              <a:rPr lang="es-MX" sz="2400" b="1" err="1">
                <a:solidFill>
                  <a:schemeClr val="tx1">
                    <a:lumMod val="75000"/>
                  </a:schemeClr>
                </a:solidFill>
              </a:rPr>
              <a:t>Conservation</a:t>
            </a:r>
            <a:r>
              <a:rPr lang="es-MX" sz="2400" b="1">
                <a:solidFill>
                  <a:schemeClr val="tx1">
                    <a:lumMod val="75000"/>
                  </a:schemeClr>
                </a:solidFill>
              </a:rPr>
              <a:t> </a:t>
            </a:r>
            <a:r>
              <a:rPr lang="es-MX" sz="2400" b="1" err="1">
                <a:solidFill>
                  <a:schemeClr val="tx1">
                    <a:lumMod val="75000"/>
                  </a:schemeClr>
                </a:solidFill>
              </a:rPr>
              <a:t>Law</a:t>
            </a:r>
            <a:r>
              <a:rPr lang="es-MX" sz="2400" b="1">
                <a:solidFill>
                  <a:schemeClr val="tx1">
                    <a:lumMod val="75000"/>
                  </a:schemeClr>
                </a:solidFill>
              </a:rPr>
              <a:t>  /  simetría, invariancia, leyes de conservación</a:t>
            </a:r>
          </a:p>
        </p:txBody>
      </p:sp>
    </p:spTree>
    <p:extLst>
      <p:ext uri="{BB962C8B-B14F-4D97-AF65-F5344CB8AC3E}">
        <p14:creationId xmlns:p14="http://schemas.microsoft.com/office/powerpoint/2010/main" val="3759693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idx="4294967295"/>
          </p:nvPr>
        </p:nvSpPr>
        <p:spPr>
          <a:xfrm>
            <a:off x="381000" y="2362200"/>
            <a:ext cx="8382000" cy="914400"/>
          </a:xfrm>
        </p:spPr>
        <p:txBody>
          <a:bodyPr/>
          <a:lstStyle/>
          <a:p>
            <a:r>
              <a:rPr lang="es-MX" altLang="es-MX" sz="3600" b="1">
                <a:solidFill>
                  <a:schemeClr val="tx1"/>
                </a:solidFill>
                <a:cs typeface="Times New Roman" panose="02020603050405020304" pitchFamily="18" charset="0"/>
              </a:rPr>
              <a:t>El viaje sigue y sigue y no se le ve fin....</a:t>
            </a:r>
            <a:endParaRPr lang="es-ES" altLang="es-MX" sz="3600" b="1">
              <a:solidFill>
                <a:schemeClr val="tx1"/>
              </a:solidFill>
              <a:cs typeface="Times New Roman" panose="02020603050405020304" pitchFamily="18" charset="0"/>
            </a:endParaRPr>
          </a:p>
        </p:txBody>
      </p:sp>
    </p:spTree>
    <p:extLst>
      <p:ext uri="{BB962C8B-B14F-4D97-AF65-F5344CB8AC3E}">
        <p14:creationId xmlns:p14="http://schemas.microsoft.com/office/powerpoint/2010/main" val="1648900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114300" y="1730828"/>
            <a:ext cx="8610600" cy="2473779"/>
          </a:xfrm>
        </p:spPr>
        <p:txBody>
          <a:bodyPr/>
          <a:lstStyle/>
          <a:p>
            <a:r>
              <a:rPr lang="es-MX" altLang="es-MX" b="1"/>
              <a:t>Evolución y Sistemas Evolutivos</a:t>
            </a:r>
            <a:br>
              <a:rPr lang="es-MX" altLang="es-MX" sz="3200" b="1"/>
            </a:br>
            <a:r>
              <a:rPr lang="es-ES" altLang="es-MX" sz="3200"/>
              <a:t>Los Sistemas Evolutivos, son sistemas capaces de transformarse permanentemente a partir de los flujos de materia, energía e información en los que están inmersos</a:t>
            </a:r>
            <a:endParaRPr lang="es-ES" altLang="es-MX"/>
          </a:p>
        </p:txBody>
      </p:sp>
      <p:sp>
        <p:nvSpPr>
          <p:cNvPr id="3" name="Rectángulo 2"/>
          <p:cNvSpPr/>
          <p:nvPr/>
        </p:nvSpPr>
        <p:spPr>
          <a:xfrm>
            <a:off x="1306286" y="5102091"/>
            <a:ext cx="7696200" cy="370017"/>
          </a:xfrm>
          <a:prstGeom prst="rect">
            <a:avLst/>
          </a:prstGeom>
        </p:spPr>
        <p:txBody>
          <a:bodyPr wrap="square">
            <a:spAutoFit/>
          </a:bodyPr>
          <a:lstStyle/>
          <a:p>
            <a:r>
              <a:rPr lang="es-MX" b="1">
                <a:hlinkClick r:id="rId2"/>
              </a:rPr>
              <a:t>www.fgalindosoria.com/eac/evolucion/evolucion_sev/evolucion_sev.pdf</a:t>
            </a:r>
            <a:endParaRPr lang="es-MX" b="1"/>
          </a:p>
        </p:txBody>
      </p:sp>
      <p:sp>
        <p:nvSpPr>
          <p:cNvPr id="6" name="Rectángulo 5"/>
          <p:cNvSpPr/>
          <p:nvPr/>
        </p:nvSpPr>
        <p:spPr>
          <a:xfrm>
            <a:off x="1028700" y="5472108"/>
            <a:ext cx="7973786" cy="369332"/>
          </a:xfrm>
          <a:prstGeom prst="rect">
            <a:avLst/>
          </a:prstGeom>
        </p:spPr>
        <p:txBody>
          <a:bodyPr wrap="square">
            <a:spAutoFit/>
          </a:bodyPr>
          <a:lstStyle/>
          <a:p>
            <a:r>
              <a:rPr lang="es-MX" b="1">
                <a:hlinkClick r:id="rId3"/>
              </a:rPr>
              <a:t>www.fgalindosoria.com/eac/evolucion/evolucion_sev/evolucion_sev_a.pdf</a:t>
            </a:r>
            <a:endParaRPr lang="es-MX" b="1"/>
          </a:p>
        </p:txBody>
      </p:sp>
      <p:sp>
        <p:nvSpPr>
          <p:cNvPr id="4" name="Rectangle 1"/>
          <p:cNvSpPr>
            <a:spLocks noChangeArrowheads="1"/>
          </p:cNvSpPr>
          <p:nvPr/>
        </p:nvSpPr>
        <p:spPr bwMode="auto">
          <a:xfrm>
            <a:off x="114300" y="141571"/>
            <a:ext cx="609055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s-MX" sz="2800" b="0" i="0" u="none" strike="noStrike" cap="none" normalizeH="0" baseline="0">
                <a:ln>
                  <a:noFill/>
                </a:ln>
                <a:solidFill>
                  <a:srgbClr val="FF0000"/>
                </a:solidFill>
                <a:effectLst/>
                <a:latin typeface="Arial" panose="020B0604020202020204" pitchFamily="34" charset="0"/>
              </a:rPr>
              <a:t>Evolution and Evolutionary Systems</a:t>
            </a:r>
            <a:endParaRPr kumimoji="0" lang="en-US" altLang="es-MX"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s-MX" sz="2800" b="0" i="0" u="none" strike="noStrike" cap="none" normalizeH="0" baseline="0" err="1">
                <a:ln>
                  <a:noFill/>
                </a:ln>
                <a:solidFill>
                  <a:srgbClr val="FF0000"/>
                </a:solidFill>
                <a:effectLst/>
                <a:latin typeface="Arial" panose="020B0604020202020204" pitchFamily="34" charset="0"/>
              </a:rPr>
              <a:t>Evolución</a:t>
            </a:r>
            <a:r>
              <a:rPr kumimoji="0" lang="en-US" altLang="es-MX" sz="2800" b="0" i="0" u="none" strike="noStrike" cap="none" normalizeH="0" baseline="0">
                <a:ln>
                  <a:noFill/>
                </a:ln>
                <a:solidFill>
                  <a:srgbClr val="FF0000"/>
                </a:solidFill>
                <a:effectLst/>
                <a:latin typeface="Arial" panose="020B0604020202020204" pitchFamily="34" charset="0"/>
              </a:rPr>
              <a:t> y </a:t>
            </a:r>
            <a:r>
              <a:rPr kumimoji="0" lang="en-US" altLang="es-MX" sz="2800" b="0" i="0" u="none" strike="noStrike" cap="none" normalizeH="0" baseline="0" err="1">
                <a:ln>
                  <a:noFill/>
                </a:ln>
                <a:solidFill>
                  <a:srgbClr val="FF0000"/>
                </a:solidFill>
                <a:effectLst/>
                <a:latin typeface="Arial" panose="020B0604020202020204" pitchFamily="34" charset="0"/>
              </a:rPr>
              <a:t>Sistemas</a:t>
            </a:r>
            <a:r>
              <a:rPr kumimoji="0" lang="en-US" altLang="es-MX" sz="2800" b="0" i="0" u="none" strike="noStrike" cap="none" normalizeH="0" baseline="0">
                <a:ln>
                  <a:noFill/>
                </a:ln>
                <a:solidFill>
                  <a:srgbClr val="FF0000"/>
                </a:solidFill>
                <a:effectLst/>
                <a:latin typeface="Arial" panose="020B0604020202020204" pitchFamily="34" charset="0"/>
              </a:rPr>
              <a:t> </a:t>
            </a:r>
            <a:r>
              <a:rPr kumimoji="0" lang="en-US" altLang="es-MX" sz="2800" b="0" i="0" u="none" strike="noStrike" cap="none" normalizeH="0" baseline="0" err="1">
                <a:ln>
                  <a:noFill/>
                </a:ln>
                <a:solidFill>
                  <a:srgbClr val="FF0000"/>
                </a:solidFill>
                <a:effectLst/>
                <a:latin typeface="Arial" panose="020B0604020202020204" pitchFamily="34" charset="0"/>
              </a:rPr>
              <a:t>Evolutivos</a:t>
            </a:r>
            <a:endParaRPr kumimoji="0" lang="en-US" altLang="es-MX"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s-MX"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s-MX" sz="1600" b="0" i="0" u="none" strike="noStrike" cap="none" normalizeH="0" baseline="0">
                <a:ln>
                  <a:noFill/>
                </a:ln>
                <a:solidFill>
                  <a:schemeClr val="tx1"/>
                </a:solidFill>
                <a:effectLst/>
                <a:latin typeface="Arial" panose="020B0604020202020204" pitchFamily="34" charset="0"/>
                <a:hlinkClick r:id="rId4"/>
              </a:rPr>
              <a:t>www.fgalindosoria.com/eac/evolucion/</a:t>
            </a:r>
            <a:endParaRPr kumimoji="0" lang="en-US" altLang="es-MX" sz="1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s-MX" sz="400" b="0" i="0" u="none" strike="noStrike" cap="none" normalizeH="0" baseline="0">
                <a:ln>
                  <a:noFill/>
                </a:ln>
                <a:solidFill>
                  <a:schemeClr val="tx1"/>
                </a:solidFill>
                <a:effectLst/>
                <a:latin typeface="Arial" panose="020B0604020202020204" pitchFamily="34" charset="0"/>
              </a:rPr>
              <a:t> </a:t>
            </a:r>
            <a:endParaRPr kumimoji="0" lang="en-US" altLang="es-MX"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87653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4" name="Picture 2" descr="http://upload.wikimedia.org/wikipedia/commons/thumb/b/b7/Cognitive_science_heptagram.svg/300px-Cognitive_science_heptagram.svg.pn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93713" y="304800"/>
            <a:ext cx="5208587" cy="6324600"/>
          </a:xfrm>
          <a:prstGeom prst="rect">
            <a:avLst/>
          </a:prstGeom>
          <a:solidFill>
            <a:srgbClr val="FFCC99"/>
          </a:solidFill>
        </p:spPr>
      </p:pic>
      <p:sp>
        <p:nvSpPr>
          <p:cNvPr id="294915" name="Rectangle 3"/>
          <p:cNvSpPr>
            <a:spLocks noChangeArrowheads="1"/>
          </p:cNvSpPr>
          <p:nvPr/>
        </p:nvSpPr>
        <p:spPr bwMode="auto">
          <a:xfrm>
            <a:off x="5867400" y="228600"/>
            <a:ext cx="3048000" cy="306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FFCC"/>
                </a:solidFill>
                <a:effectLst/>
                <a:uLnTx/>
                <a:uFillTx/>
                <a:latin typeface="Arial Unicode MS" panose="020B0604020202020204" pitchFamily="34" charset="-128"/>
                <a:ea typeface="+mn-ea"/>
                <a:cs typeface="Times New Roman" panose="02020603050405020304" pitchFamily="18" charset="0"/>
              </a:rPr>
              <a:t>Cognitive science </a:t>
            </a:r>
            <a:endParaRPr kumimoji="0" lang="es-ES" altLang="es-MX" sz="2400" b="0" i="0" u="none" strike="noStrike" kern="1200" cap="none" spc="0" normalizeH="0" baseline="0" noProof="0">
              <a:ln>
                <a:noFill/>
              </a:ln>
              <a:solidFill>
                <a:srgbClr val="FFFFCC"/>
              </a:solidFill>
              <a:effectLst/>
              <a:uLnTx/>
              <a:uFillTx/>
              <a:latin typeface="Arial Unicode MS" panose="020B0604020202020204" pitchFamily="34" charset="-128"/>
              <a:ea typeface="+mn-ea"/>
              <a:cs typeface="Times New Roman" panose="02020603050405020304" pitchFamily="18" charset="0"/>
            </a:endParaRP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s-MX" altLang="es-MX" sz="1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Figure illustrating the fields that contributed to the birth of cognitive science, including</a:t>
            </a:r>
            <a:r>
              <a:rPr kumimoji="0" lang="es-MX"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4" tooltip="Linguistics"/>
              </a:rPr>
              <a:t>linguistics</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5" tooltip="Education"/>
              </a:rPr>
              <a:t>education</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6" tooltip="Neuroscience"/>
              </a:rPr>
              <a:t>neuroscience</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7" tooltip="Artificial Intelligence"/>
              </a:rPr>
              <a:t>artificial Intelligence</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8" tooltip="Philosophy"/>
              </a:rPr>
              <a:t>philosophy</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9" tooltip="Anthropology"/>
              </a:rPr>
              <a:t>anthropology</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and </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10" tooltip="Psychology"/>
              </a:rPr>
              <a:t>psychology</a:t>
            </a: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r>
              <a:rPr kumimoji="0" lang="es-MX" altLang="es-MX" sz="24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Adapted from Miller, George A (2003). "The cognitive revolution: a historical perspective". </a:t>
            </a:r>
            <a:r>
              <a:rPr kumimoji="0" lang="es-MX" altLang="es-MX" sz="1200" b="0"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TRENDS in Cognitive Sciences</a:t>
            </a:r>
            <a:r>
              <a:rPr kumimoji="0" lang="es-MX" altLang="es-MX" sz="1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r>
              <a:rPr kumimoji="0" lang="es-MX" altLang="es-MX" sz="12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7</a:t>
            </a:r>
            <a:r>
              <a:rPr kumimoji="0" lang="es-MX" altLang="es-MX" sz="12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s-MX" altLang="es-MX" sz="1000" b="0" i="0" u="none" strike="noStrike" kern="1200" cap="none" spc="0" normalizeH="0" baseline="0" noProof="0">
                <a:ln>
                  <a:noFill/>
                </a:ln>
                <a:solidFill>
                  <a:srgbClr val="FFFFCC"/>
                </a:solidFill>
                <a:effectLst/>
                <a:uLnTx/>
                <a:uFillTx/>
                <a:latin typeface="Arial Unicode MS" panose="020B0604020202020204" pitchFamily="34" charset="-128"/>
                <a:ea typeface="+mn-ea"/>
                <a:cs typeface="Times New Roman" panose="02020603050405020304" pitchFamily="18" charset="0"/>
                <a:hlinkClick r:id="rId11"/>
              </a:rPr>
              <a:t>http://en.wikipedia.org/wiki/Cognitive_scientist</a:t>
            </a:r>
            <a:endParaRPr kumimoji="0" lang="es-MX" altLang="es-MX" sz="10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294916" name="Rectangle 4"/>
          <p:cNvSpPr>
            <a:spLocks noChangeArrowheads="1"/>
          </p:cNvSpPr>
          <p:nvPr/>
        </p:nvSpPr>
        <p:spPr bwMode="auto">
          <a:xfrm>
            <a:off x="5791200" y="3276600"/>
            <a:ext cx="29718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1800" b="0"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Se denomina ciencia cognitiva al estudio interdisciplinario de cómo la información es representada y transformada en la mente / cerebro. ...</a:t>
            </a:r>
            <a:br>
              <a:rPr kumimoji="0" lang="es-ES" altLang="es-MX" sz="1800" b="0"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br>
            <a:r>
              <a:rPr kumimoji="0" lang="es-ES" altLang="es-MX" sz="1800" b="0"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surgiendo en un primer momento a partir de disciplinas autónomas como la lingüística, la inteligencia artificial, la neurociencia,...</a:t>
            </a:r>
            <a:r>
              <a:rPr kumimoji="0" lang="es-ES" altLang="es-MX" sz="1400" b="0"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 </a:t>
            </a:r>
            <a:r>
              <a:rPr kumimoji="0" lang="es-ES" altLang="es-MX" sz="1000" b="0"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hlinkClick r:id="rId12"/>
              </a:rPr>
              <a:t>http://es.wikipedia.org/wiki/Ciencia_cognitiva</a:t>
            </a:r>
            <a:r>
              <a:rPr kumimoji="0" lang="es-ES" altLang="es-MX" sz="1000" b="0"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21715192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250" y="1449049"/>
            <a:ext cx="6667500" cy="3810000"/>
          </a:xfrm>
          <a:prstGeom prst="rect">
            <a:avLst/>
          </a:prstGeom>
        </p:spPr>
      </p:pic>
      <p:sp>
        <p:nvSpPr>
          <p:cNvPr id="3" name="Rectángulo 2"/>
          <p:cNvSpPr/>
          <p:nvPr/>
        </p:nvSpPr>
        <p:spPr>
          <a:xfrm>
            <a:off x="33814" y="0"/>
            <a:ext cx="9110186" cy="1200329"/>
          </a:xfrm>
          <a:prstGeom prst="rect">
            <a:avLst/>
          </a:prstGeom>
        </p:spPr>
        <p:txBody>
          <a:bodyPr wrap="none">
            <a:spAutoFit/>
          </a:bodyPr>
          <a:lstStyle/>
          <a:p>
            <a:r>
              <a:rPr lang="en-US" sz="3600" b="1" i="1" spc="300">
                <a:ea typeface="Times New Roman" panose="02020603050405020304" pitchFamily="18" charset="0"/>
              </a:rPr>
              <a:t>Complex Systems</a:t>
            </a:r>
          </a:p>
          <a:p>
            <a:r>
              <a:rPr lang="es-ES" altLang="es-MX" sz="3600" b="1" i="1">
                <a:cs typeface="Times New Roman" panose="02020603050405020304" pitchFamily="18" charset="0"/>
              </a:rPr>
              <a:t>Complejidad de Sistemas o Sistemas Complejos</a:t>
            </a:r>
            <a:endParaRPr lang="es-ES" sz="3600" b="1" i="1" spc="300">
              <a:ea typeface="Times New Roman" panose="02020603050405020304" pitchFamily="18" charset="0"/>
            </a:endParaRPr>
          </a:p>
        </p:txBody>
      </p:sp>
      <p:sp>
        <p:nvSpPr>
          <p:cNvPr id="4" name="Rectángulo 3"/>
          <p:cNvSpPr/>
          <p:nvPr/>
        </p:nvSpPr>
        <p:spPr>
          <a:xfrm>
            <a:off x="2510882" y="5382159"/>
            <a:ext cx="6393276" cy="1200329"/>
          </a:xfrm>
          <a:prstGeom prst="rect">
            <a:avLst/>
          </a:prstGeom>
        </p:spPr>
        <p:txBody>
          <a:bodyPr wrap="square">
            <a:spAutoFit/>
          </a:bodyPr>
          <a:lstStyle/>
          <a:p>
            <a:pPr algn="r">
              <a:spcAft>
                <a:spcPts val="0"/>
              </a:spcAft>
            </a:pPr>
            <a:r>
              <a:rPr lang="en-US" i="1" err="1">
                <a:latin typeface="Times New Roman" panose="02020603050405020304" pitchFamily="18" charset="0"/>
                <a:ea typeface="Times New Roman" panose="02020603050405020304" pitchFamily="18" charset="0"/>
              </a:rPr>
              <a:t>CCSIPN</a:t>
            </a:r>
            <a:r>
              <a:rPr lang="en-US" i="1">
                <a:latin typeface="Times New Roman" panose="02020603050405020304" pitchFamily="18" charset="0"/>
                <a:ea typeface="Times New Roman" panose="02020603050405020304" pitchFamily="18" charset="0"/>
              </a:rPr>
              <a:t> is a Mexican institution researching on Complex Systems</a:t>
            </a:r>
            <a:endParaRPr lang="es-ES" i="1">
              <a:latin typeface="Times New Roman" panose="02020603050405020304" pitchFamily="18" charset="0"/>
              <a:ea typeface="Times New Roman" panose="02020603050405020304" pitchFamily="18" charset="0"/>
            </a:endParaRPr>
          </a:p>
          <a:p>
            <a:pPr algn="r">
              <a:spcAft>
                <a:spcPts val="0"/>
              </a:spcAft>
            </a:pPr>
            <a:r>
              <a:rPr lang="es-ES" i="1">
                <a:latin typeface="Times New Roman" panose="02020603050405020304" pitchFamily="18" charset="0"/>
                <a:ea typeface="Times New Roman" panose="02020603050405020304" pitchFamily="18" charset="0"/>
              </a:rPr>
              <a:t>Instituto Politécnico Nacional</a:t>
            </a:r>
          </a:p>
          <a:p>
            <a:pPr algn="r">
              <a:spcAft>
                <a:spcPts val="0"/>
              </a:spcAft>
            </a:pPr>
            <a:r>
              <a:rPr lang="es-ES" i="1">
                <a:latin typeface="Times New Roman" panose="02020603050405020304" pitchFamily="18" charset="0"/>
                <a:ea typeface="Times New Roman" panose="02020603050405020304" pitchFamily="18" charset="0"/>
              </a:rPr>
              <a:t>México, D.F.</a:t>
            </a:r>
          </a:p>
          <a:p>
            <a:pPr algn="r">
              <a:spcAft>
                <a:spcPts val="0"/>
              </a:spcAft>
            </a:pPr>
            <a:r>
              <a:rPr lang="es-ES" i="1">
                <a:latin typeface="Times New Roman" panose="02020603050405020304" pitchFamily="18" charset="0"/>
                <a:ea typeface="Times New Roman" panose="02020603050405020304" pitchFamily="18" charset="0"/>
                <a:hlinkClick r:id="rId3"/>
              </a:rPr>
              <a:t>http://comunidad.escom.ipn.mx/sistemascomplejos/Welcome.html</a:t>
            </a:r>
            <a:endParaRPr lang="es-ES" i="1">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009558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20307"/>
            <a:ext cx="8979108" cy="6370975"/>
          </a:xfrm>
          <a:prstGeom prst="rect">
            <a:avLst/>
          </a:prstGeom>
        </p:spPr>
        <p:txBody>
          <a:bodyPr wrap="square">
            <a:spAutoFit/>
          </a:bodyPr>
          <a:lstStyle/>
          <a:p>
            <a:pPr algn="r" defTabSz="685800" eaLnBrk="0" fontAlgn="base" hangingPunct="0">
              <a:spcBef>
                <a:spcPct val="0"/>
              </a:spcBef>
              <a:spcAft>
                <a:spcPct val="0"/>
              </a:spcAft>
            </a:pPr>
            <a:r>
              <a:rPr lang="es-ES" altLang="es-MX" sz="3200" b="1">
                <a:solidFill>
                  <a:srgbClr val="FFECD9"/>
                </a:solidFill>
                <a:latin typeface="Times New Roman" panose="02020603050405020304" pitchFamily="18" charset="0"/>
                <a:cs typeface="Times New Roman" panose="02020603050405020304" pitchFamily="18" charset="0"/>
              </a:rPr>
              <a:t>Es un espacio multidimensional</a:t>
            </a:r>
          </a:p>
          <a:p>
            <a:pPr algn="r" defTabSz="685800" eaLnBrk="0" fontAlgn="base" hangingPunct="0">
              <a:spcBef>
                <a:spcPct val="0"/>
              </a:spcBef>
              <a:spcAft>
                <a:spcPct val="0"/>
              </a:spcAft>
            </a:pPr>
            <a:r>
              <a:rPr lang="es-ES" altLang="es-MX" sz="3200" b="1">
                <a:solidFill>
                  <a:srgbClr val="FFECD9"/>
                </a:solidFill>
                <a:latin typeface="Times New Roman" panose="02020603050405020304" pitchFamily="18" charset="0"/>
                <a:cs typeface="Times New Roman" panose="02020603050405020304" pitchFamily="18" charset="0"/>
              </a:rPr>
              <a:t>en el cual se tratan de </a:t>
            </a:r>
            <a:r>
              <a:rPr lang="es-ES" altLang="es-MX" sz="4400" b="1">
                <a:solidFill>
                  <a:schemeClr val="tx1">
                    <a:lumMod val="75000"/>
                  </a:schemeClr>
                </a:solidFill>
                <a:latin typeface="Times New Roman" panose="02020603050405020304" pitchFamily="18" charset="0"/>
                <a:cs typeface="Times New Roman" panose="02020603050405020304" pitchFamily="18" charset="0"/>
              </a:rPr>
              <a:t>entender, desarrollar y aplicar conceptos como</a:t>
            </a:r>
          </a:p>
          <a:p>
            <a:pPr algn="r" defTabSz="685800" eaLnBrk="0" fontAlgn="base" hangingPunct="0">
              <a:spcBef>
                <a:spcPct val="0"/>
              </a:spcBef>
              <a:spcAft>
                <a:spcPct val="0"/>
              </a:spcAft>
            </a:pPr>
            <a:endParaRPr lang="es-ES" altLang="es-MX" sz="1200" b="1">
              <a:solidFill>
                <a:srgbClr val="FFECD9"/>
              </a:solidFill>
              <a:latin typeface="Times New Roman" panose="02020603050405020304" pitchFamily="18" charset="0"/>
              <a:cs typeface="Times New Roman" panose="02020603050405020304" pitchFamily="18" charset="0"/>
            </a:endParaRPr>
          </a:p>
          <a:p>
            <a:pPr algn="r" defTabSz="685800" eaLnBrk="0" fontAlgn="base" hangingPunct="0">
              <a:spcBef>
                <a:spcPct val="0"/>
              </a:spcBef>
              <a:spcAft>
                <a:spcPct val="0"/>
              </a:spcAft>
            </a:pPr>
            <a:r>
              <a:rPr lang="es-ES" altLang="es-MX" sz="3600" b="1">
                <a:solidFill>
                  <a:srgbClr val="FFECD9"/>
                </a:solidFill>
                <a:latin typeface="Times New Roman" panose="02020603050405020304" pitchFamily="18" charset="0"/>
                <a:cs typeface="Times New Roman" panose="02020603050405020304" pitchFamily="18" charset="0"/>
              </a:rPr>
              <a:t>conocimiento, pensamiento,</a:t>
            </a:r>
          </a:p>
          <a:p>
            <a:pPr algn="r" defTabSz="685800" eaLnBrk="0" fontAlgn="base" hangingPunct="0">
              <a:spcBef>
                <a:spcPct val="0"/>
              </a:spcBef>
              <a:spcAft>
                <a:spcPct val="0"/>
              </a:spcAft>
            </a:pPr>
            <a:endParaRPr lang="es-ES" altLang="es-MX" sz="1200" b="1">
              <a:solidFill>
                <a:srgbClr val="FFECD9"/>
              </a:solidFill>
              <a:latin typeface="Times New Roman" panose="02020603050405020304" pitchFamily="18" charset="0"/>
              <a:cs typeface="Times New Roman" panose="02020603050405020304" pitchFamily="18" charset="0"/>
            </a:endParaRPr>
          </a:p>
          <a:p>
            <a:pPr algn="r" defTabSz="685800" eaLnBrk="0" fontAlgn="base" hangingPunct="0">
              <a:spcBef>
                <a:spcPct val="0"/>
              </a:spcBef>
              <a:spcAft>
                <a:spcPct val="0"/>
              </a:spcAft>
            </a:pPr>
            <a:r>
              <a:rPr lang="es-ES" altLang="es-MX" sz="3600" b="1">
                <a:solidFill>
                  <a:srgbClr val="FFECD9"/>
                </a:solidFill>
                <a:latin typeface="Times New Roman" panose="02020603050405020304" pitchFamily="18" charset="0"/>
                <a:cs typeface="Times New Roman" panose="02020603050405020304" pitchFamily="18" charset="0"/>
              </a:rPr>
              <a:t> inteligencia, aprendizaje, vida, complejidad,</a:t>
            </a:r>
          </a:p>
          <a:p>
            <a:pPr algn="r" defTabSz="685800" eaLnBrk="0" fontAlgn="base" hangingPunct="0">
              <a:spcBef>
                <a:spcPct val="0"/>
              </a:spcBef>
              <a:spcAft>
                <a:spcPct val="0"/>
              </a:spcAft>
            </a:pPr>
            <a:endParaRPr lang="es-ES" altLang="es-MX" sz="1200" b="1">
              <a:solidFill>
                <a:srgbClr val="FFECD9"/>
              </a:solidFill>
              <a:latin typeface="Times New Roman" panose="02020603050405020304" pitchFamily="18" charset="0"/>
              <a:cs typeface="Times New Roman" panose="02020603050405020304" pitchFamily="18" charset="0"/>
            </a:endParaRPr>
          </a:p>
          <a:p>
            <a:pPr defTabSz="685800" eaLnBrk="0" fontAlgn="base" hangingPunct="0">
              <a:spcBef>
                <a:spcPct val="0"/>
              </a:spcBef>
              <a:spcAft>
                <a:spcPct val="0"/>
              </a:spcAft>
            </a:pPr>
            <a:r>
              <a:rPr lang="es-ES" altLang="es-MX" sz="4400" b="1">
                <a:solidFill>
                  <a:srgbClr val="00FF00"/>
                </a:solidFill>
                <a:latin typeface="Times New Roman" panose="02020603050405020304" pitchFamily="18" charset="0"/>
                <a:cs typeface="Times New Roman" panose="02020603050405020304" pitchFamily="18" charset="0"/>
              </a:rPr>
              <a:t>evolución, </a:t>
            </a:r>
          </a:p>
          <a:p>
            <a:pPr algn="ctr" defTabSz="685800" eaLnBrk="0" fontAlgn="base" hangingPunct="0">
              <a:spcBef>
                <a:spcPct val="0"/>
              </a:spcBef>
              <a:spcAft>
                <a:spcPct val="0"/>
              </a:spcAft>
            </a:pPr>
            <a:r>
              <a:rPr lang="es-ES" altLang="es-MX" sz="4400" b="1">
                <a:solidFill>
                  <a:srgbClr val="00FF00"/>
                </a:solidFill>
                <a:latin typeface="Times New Roman" panose="02020603050405020304" pitchFamily="18" charset="0"/>
                <a:cs typeface="Times New Roman" panose="02020603050405020304" pitchFamily="18" charset="0"/>
              </a:rPr>
              <a:t>afectividad, </a:t>
            </a:r>
          </a:p>
          <a:p>
            <a:pPr algn="r" defTabSz="685800" eaLnBrk="0" fontAlgn="base" hangingPunct="0">
              <a:spcBef>
                <a:spcPct val="0"/>
              </a:spcBef>
              <a:spcAft>
                <a:spcPct val="0"/>
              </a:spcAft>
            </a:pPr>
            <a:r>
              <a:rPr lang="es-ES" altLang="es-MX" sz="4400" b="1">
                <a:solidFill>
                  <a:srgbClr val="00FF00"/>
                </a:solidFill>
                <a:latin typeface="Times New Roman" panose="02020603050405020304" pitchFamily="18" charset="0"/>
                <a:cs typeface="Times New Roman" panose="02020603050405020304" pitchFamily="18" charset="0"/>
              </a:rPr>
              <a:t>conciencia,</a:t>
            </a:r>
            <a:r>
              <a:rPr lang="es-ES" altLang="es-MX" sz="4000" b="1">
                <a:solidFill>
                  <a:srgbClr val="00FF00"/>
                </a:solidFill>
                <a:latin typeface="Times New Roman" panose="02020603050405020304" pitchFamily="18" charset="0"/>
                <a:cs typeface="Times New Roman" panose="02020603050405020304" pitchFamily="18" charset="0"/>
              </a:rPr>
              <a:t>  </a:t>
            </a:r>
          </a:p>
          <a:p>
            <a:pPr algn="r" defTabSz="685800" eaLnBrk="0" fontAlgn="base" hangingPunct="0">
              <a:spcBef>
                <a:spcPct val="0"/>
              </a:spcBef>
              <a:spcAft>
                <a:spcPct val="0"/>
              </a:spcAft>
            </a:pPr>
            <a:endParaRPr lang="es-ES" altLang="es-MX" sz="1200" b="1">
              <a:solidFill>
                <a:srgbClr val="FFECD9"/>
              </a:solidFill>
              <a:latin typeface="Times New Roman" panose="02020603050405020304" pitchFamily="18" charset="0"/>
              <a:cs typeface="Times New Roman" panose="02020603050405020304" pitchFamily="18" charset="0"/>
            </a:endParaRPr>
          </a:p>
          <a:p>
            <a:pPr algn="r" defTabSz="685800" eaLnBrk="0" fontAlgn="base" hangingPunct="0">
              <a:spcBef>
                <a:spcPct val="0"/>
              </a:spcBef>
              <a:spcAft>
                <a:spcPct val="0"/>
              </a:spcAft>
            </a:pPr>
            <a:r>
              <a:rPr lang="es-ES" altLang="es-MX" sz="3600" b="1">
                <a:solidFill>
                  <a:srgbClr val="FFECD9"/>
                </a:solidFill>
                <a:latin typeface="Times New Roman" panose="02020603050405020304" pitchFamily="18" charset="0"/>
                <a:cs typeface="Times New Roman" panose="02020603050405020304" pitchFamily="18" charset="0"/>
              </a:rPr>
              <a:t>y muchos otros.</a:t>
            </a:r>
            <a:endParaRPr lang="es-ES" altLang="es-MX" sz="3600" b="1">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44783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9" name="Group 3"/>
          <p:cNvGrpSpPr>
            <a:grpSpLocks/>
          </p:cNvGrpSpPr>
          <p:nvPr/>
        </p:nvGrpSpPr>
        <p:grpSpPr bwMode="auto">
          <a:xfrm>
            <a:off x="128259" y="87206"/>
            <a:ext cx="3529341" cy="2292440"/>
            <a:chOff x="1711" y="2142"/>
            <a:chExt cx="2916" cy="1892"/>
          </a:xfrm>
        </p:grpSpPr>
        <p:sp>
          <p:nvSpPr>
            <p:cNvPr id="4105" name="AutoShape 4"/>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106" name="Text Box 5"/>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Evolución</a:t>
              </a:r>
              <a:endParaRPr kumimoji="0" lang="es-ES"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7" name="Text Box 6"/>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Afectividad</a:t>
              </a:r>
              <a:endParaRPr kumimoji="0" lang="es-ES"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8" name="Text Box 7"/>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a:t>
              </a:r>
              <a:r>
                <a:rPr kumimoji="0" lang="es-ES" altLang="es-MX" sz="2000" b="1" i="0" u="none" strike="noStrike" kern="1200" cap="none" spc="0" normalizeH="0" baseline="0" noProof="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onsciencia</a:t>
              </a:r>
              <a:endParaRPr kumimoji="0" lang="es-ES"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9" name="Text Box 8"/>
            <p:cNvSpPr txBox="1">
              <a:spLocks noChangeArrowheads="1"/>
            </p:cNvSpPr>
            <p:nvPr/>
          </p:nvSpPr>
          <p:spPr bwMode="auto">
            <a:xfrm>
              <a:off x="2797" y="2934"/>
              <a:ext cx="847"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2000" b="1" i="0" u="none" strike="noStrike" kern="1200" cap="none" spc="0" normalizeH="0" baseline="0" noProof="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EAC</a:t>
              </a:r>
              <a:endPar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sp>
        <p:nvSpPr>
          <p:cNvPr id="4100" name="Rectangle 9"/>
          <p:cNvSpPr>
            <a:spLocks noChangeArrowheads="1"/>
          </p:cNvSpPr>
          <p:nvPr/>
        </p:nvSpPr>
        <p:spPr bwMode="auto">
          <a:xfrm>
            <a:off x="616710" y="2185466"/>
            <a:ext cx="254697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1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3"/>
              </a:rPr>
              <a:t>www.fgalindosoria.com/eac/</a:t>
            </a:r>
            <a:endParaRPr kumimoji="0" lang="es-ES" altLang="es-MX" sz="16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a:xfrm>
            <a:off x="6778280" y="6365669"/>
            <a:ext cx="2057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0FCA50-BFE3-4A09-A699-F96A9BC9E5D7}"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 name="Rectángulo 3"/>
          <p:cNvSpPr/>
          <p:nvPr/>
        </p:nvSpPr>
        <p:spPr>
          <a:xfrm>
            <a:off x="3207441" y="251115"/>
            <a:ext cx="5957485" cy="1754326"/>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Seminario de Investigación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a:t>
            </a:r>
            <a:r>
              <a:rPr kumimoji="0" lang="es-MX" altLang="es-MX" sz="36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Evolutivos, Afectivos y Conscientes</a:t>
            </a:r>
            <a:endParaRPr kumimoji="0" lang="es-MX" sz="36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
        <p:nvSpPr>
          <p:cNvPr id="22" name="Rectangle 9"/>
          <p:cNvSpPr>
            <a:spLocks noChangeArrowheads="1"/>
          </p:cNvSpPr>
          <p:nvPr/>
        </p:nvSpPr>
        <p:spPr bwMode="auto">
          <a:xfrm>
            <a:off x="4529959" y="1958095"/>
            <a:ext cx="34526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4"/>
              </a:rPr>
              <a:t>www.fgalindosoria.com/seac/2017/</a:t>
            </a:r>
            <a:endParaRPr kumimoji="0" lang="es-ES" altLang="es-MX" sz="18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5" name="Rectángulo 4"/>
          <p:cNvSpPr/>
          <p:nvPr/>
        </p:nvSpPr>
        <p:spPr>
          <a:xfrm>
            <a:off x="4646069" y="5945484"/>
            <a:ext cx="3811684" cy="369332"/>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5"/>
              </a:rPr>
              <a:t>www.fgalindosoria.com/eac/evolucion/</a:t>
            </a:r>
            <a:endParaRPr kumimoji="0" lang="es-ES"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6" name="Rectángulo 15"/>
          <p:cNvSpPr/>
          <p:nvPr/>
        </p:nvSpPr>
        <p:spPr>
          <a:xfrm>
            <a:off x="1509490" y="2443091"/>
            <a:ext cx="6297490"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altLang="es-MX" sz="3600" b="1" i="0" u="none" strike="noStrike" kern="1200" cap="none" spc="0" normalizeH="0" baseline="0" noProof="0">
                <a:ln>
                  <a:noFill/>
                </a:ln>
                <a:solidFill>
                  <a:srgbClr val="FF0000"/>
                </a:solidFill>
                <a:effectLst/>
                <a:uLnTx/>
                <a:uFillTx/>
                <a:ea typeface="+mn-ea"/>
                <a:cs typeface="Times New Roman" panose="02020603050405020304" pitchFamily="18" charset="0"/>
              </a:rPr>
              <a:t>Evolución y </a:t>
            </a:r>
            <a:r>
              <a:rPr kumimoji="0" lang="es-ES" altLang="es-MX" sz="3600" b="1" i="0" u="none" strike="noStrike" kern="0" cap="none" spc="0" normalizeH="0" baseline="0" noProof="0">
                <a:ln>
                  <a:noFill/>
                </a:ln>
                <a:solidFill>
                  <a:srgbClr val="FF0000"/>
                </a:solidFill>
                <a:effectLst/>
                <a:uLnTx/>
                <a:uFillTx/>
                <a:ea typeface="+mn-ea"/>
                <a:cs typeface="Times New Roman" panose="02020603050405020304" pitchFamily="18" charset="0"/>
              </a:rPr>
              <a:t>Sistemas Evolutivos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0" cap="none" spc="0" normalizeH="0" baseline="0" noProof="0" err="1">
                <a:ln>
                  <a:noFill/>
                </a:ln>
                <a:solidFill>
                  <a:srgbClr val="FF0000"/>
                </a:solidFill>
                <a:effectLst/>
                <a:uLnTx/>
                <a:uFillTx/>
                <a:ea typeface="+mn-ea"/>
                <a:cs typeface="Times New Roman" panose="02020603050405020304" pitchFamily="18" charset="0"/>
              </a:rPr>
              <a:t>Sev</a:t>
            </a:r>
            <a:endParaRPr kumimoji="0" lang="es-MX" sz="3600" b="0" i="0" u="none" strike="noStrike" kern="1200" cap="none" spc="0" normalizeH="0" baseline="0" noProof="0">
              <a:ln>
                <a:noFill/>
              </a:ln>
              <a:solidFill>
                <a:srgbClr val="000000"/>
              </a:solidFill>
              <a:effectLst/>
              <a:uLnTx/>
              <a:uFillTx/>
              <a:ea typeface="+mn-ea"/>
              <a:cs typeface="+mn-cs"/>
            </a:endParaRPr>
          </a:p>
        </p:txBody>
      </p:sp>
      <p:sp>
        <p:nvSpPr>
          <p:cNvPr id="17" name="Rectangle 42"/>
          <p:cNvSpPr>
            <a:spLocks noChangeArrowheads="1"/>
          </p:cNvSpPr>
          <p:nvPr/>
        </p:nvSpPr>
        <p:spPr bwMode="auto">
          <a:xfrm>
            <a:off x="0" y="3586307"/>
            <a:ext cx="905991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r" defTabSz="914400" fontAlgn="base">
              <a:spcBef>
                <a:spcPct val="0"/>
              </a:spcBef>
              <a:spcAft>
                <a:spcPct val="0"/>
              </a:spcAft>
              <a:defRPr/>
            </a:pPr>
            <a:r>
              <a:rPr kumimoji="0" lang="es-ES" altLang="es-MX" sz="2400" b="1" i="1" u="none" strike="noStrike" kern="1200" cap="none"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La evolución,     el crecimiento,     el aprendizaje</a:t>
            </a:r>
            <a:r>
              <a:rPr lang="es-ES_tradnl" altLang="es-MX" sz="2400" b="1" i="1" dirty="0">
                <a:solidFill>
                  <a:schemeClr val="accent2">
                    <a:lumMod val="50000"/>
                  </a:schemeClr>
                </a:solidFill>
                <a:latin typeface="Times New Roman" panose="02020603050405020304" pitchFamily="18" charset="0"/>
                <a:cs typeface="Times New Roman" panose="02020603050405020304" pitchFamily="18" charset="0"/>
              </a:rPr>
              <a:t>,</a:t>
            </a:r>
            <a:r>
              <a:rPr lang="es-ES" altLang="es-MX" sz="2400" b="1" i="1" dirty="0">
                <a:solidFill>
                  <a:schemeClr val="accent2">
                    <a:lumMod val="50000"/>
                  </a:schemeClr>
                </a:solidFill>
                <a:latin typeface="Times New Roman" panose="02020603050405020304" pitchFamily="18" charset="0"/>
                <a:cs typeface="Times New Roman" panose="02020603050405020304" pitchFamily="18" charset="0"/>
              </a:rPr>
              <a:t>      el pensamiento</a:t>
            </a:r>
            <a:r>
              <a:rPr kumimoji="0" lang="es-ES" altLang="es-MX" sz="2400" b="1" i="1" u="none" strike="noStrike" kern="1200" cap="none"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     la vida,     </a:t>
            </a:r>
            <a:r>
              <a:rPr kumimoji="0" lang="es-ES_tradnl" altLang="es-MX" sz="2400" b="1" i="1" u="none" strike="noStrike" kern="1200" cap="none"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la transformación de nuestra imagen de la realidad</a:t>
            </a:r>
            <a:r>
              <a:rPr lang="es-ES" altLang="es-MX" sz="2400" b="1" i="1" dirty="0">
                <a:solidFill>
                  <a:schemeClr val="accent2">
                    <a:lumMod val="50000"/>
                  </a:schemeClr>
                </a:solidFill>
                <a:latin typeface="Times New Roman" panose="02020603050405020304" pitchFamily="18" charset="0"/>
                <a:cs typeface="Times New Roman" panose="02020603050405020304" pitchFamily="18" charset="0"/>
              </a:rPr>
              <a:t>,</a:t>
            </a:r>
            <a:r>
              <a:rPr kumimoji="0" lang="es-ES_tradnl" altLang="es-MX" sz="2400" b="1" i="1" u="none" strike="noStrike" kern="1200" cap="none"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s-ES" altLang="es-MX" sz="2400" b="1" i="1" u="none" strike="noStrike" kern="1200" cap="none"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los procesos de descomposición, </a:t>
            </a:r>
            <a:r>
              <a:rPr kumimoji="0" lang="es-MX" altLang="es-MX" sz="2400" b="1" i="1" u="none" strike="noStrike" kern="1200" cap="none"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s-ES" altLang="es-MX" sz="2400" b="1" i="1" u="none" strike="noStrike" kern="1200" cap="none"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el desarrollo y transformación de las empresas, sociedades, organizaciones, países, galaxias, universos, etc., </a:t>
            </a:r>
          </a:p>
          <a:p>
            <a:pPr lvl="0" algn="r" defTabSz="914400" fontAlgn="base">
              <a:spcBef>
                <a:spcPct val="0"/>
              </a:spcBef>
              <a:spcAft>
                <a:spcPct val="0"/>
              </a:spcAft>
              <a:defRPr/>
            </a:pPr>
            <a:r>
              <a:rPr kumimoji="0" lang="es-ES" altLang="es-MX" sz="2400" b="1" i="1" u="none" strike="noStrike" kern="1200" cap="none" normalizeH="0" baseline="0" noProof="0" dirty="0">
                <a:ln>
                  <a:noFill/>
                </a:ln>
                <a:solidFill>
                  <a:srgbClr val="CD840D"/>
                </a:solidFill>
                <a:effectLst/>
                <a:uLnTx/>
                <a:uFillTx/>
                <a:latin typeface="Times New Roman" panose="02020603050405020304" pitchFamily="18" charset="0"/>
                <a:ea typeface="+mn-ea"/>
                <a:cs typeface="Times New Roman" panose="02020603050405020304" pitchFamily="18" charset="0"/>
              </a:rPr>
              <a:t>son manifestaciones de un mismo proceso general de transformación o cambio al que por facilidad llamamos evolución.</a:t>
            </a:r>
          </a:p>
        </p:txBody>
      </p:sp>
      <p:sp>
        <p:nvSpPr>
          <p:cNvPr id="18" name="Rectangle 2"/>
          <p:cNvSpPr txBox="1">
            <a:spLocks noChangeArrowheads="1"/>
          </p:cNvSpPr>
          <p:nvPr/>
        </p:nvSpPr>
        <p:spPr>
          <a:xfrm>
            <a:off x="128259" y="6251802"/>
            <a:ext cx="8329494" cy="54927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a:lnSpc>
                <a:spcPct val="80000"/>
              </a:lnSpc>
            </a:pPr>
            <a:r>
              <a:rPr lang="es-ES" altLang="es-MX" b="1"/>
              <a:t> </a:t>
            </a:r>
            <a:r>
              <a:rPr lang="es-ES" altLang="es-MX" sz="2000" b="1"/>
              <a:t>21 de Septiembre del 2002, Octubre del 2009</a:t>
            </a:r>
            <a:r>
              <a:rPr lang="es-MX" altLang="es-MX" sz="2000" b="1"/>
              <a:t>, Julio del 2012, Febrero del 2017</a:t>
            </a:r>
            <a:r>
              <a:rPr lang="es-ES" altLang="es-MX" sz="2000"/>
              <a:t> </a:t>
            </a:r>
          </a:p>
        </p:txBody>
      </p:sp>
    </p:spTree>
    <p:extLst>
      <p:ext uri="{BB962C8B-B14F-4D97-AF65-F5344CB8AC3E}">
        <p14:creationId xmlns:p14="http://schemas.microsoft.com/office/powerpoint/2010/main" val="3887933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30628" y="367393"/>
            <a:ext cx="8757715" cy="4857750"/>
          </a:xfrm>
        </p:spPr>
        <p:txBody>
          <a:bodyPr>
            <a:noAutofit/>
          </a:bodyPr>
          <a:lstStyle/>
          <a:p>
            <a:pPr eaLnBrk="1" hangingPunct="1"/>
            <a:r>
              <a:rPr lang="es-ES" altLang="es-MX" sz="2400"/>
              <a:t>Uno de los problemas más graves de la Informática </a:t>
            </a:r>
            <a:br>
              <a:rPr lang="es-ES" altLang="es-MX" sz="2400"/>
            </a:br>
            <a:r>
              <a:rPr lang="es-ES" altLang="es-MX" sz="2400"/>
              <a:t>es su </a:t>
            </a:r>
            <a:r>
              <a:rPr lang="es-ES" altLang="es-MX" sz="2400" b="1" i="1"/>
              <a:t>poca capacidad para modelar en tiempo real los fenómenos que ocurren en la realidad,</a:t>
            </a:r>
            <a:br>
              <a:rPr lang="es-MX" altLang="es-MX" sz="2400" b="1" i="1"/>
            </a:br>
            <a:r>
              <a:rPr lang="es-ES" altLang="es-MX" sz="2400"/>
              <a:t>ya que es común que cuando un Sistema de Información: Nómina, Compilador, Reconocedor de Imágenes, Sistema de Inventarios, Sistema Experto de Diagnóstico Médico, etc. se libera, ya prácticamente es obsoleto, </a:t>
            </a:r>
            <a:br>
              <a:rPr lang="es-MX" altLang="es-MX" sz="2400"/>
            </a:br>
            <a:r>
              <a:rPr lang="es-ES" altLang="es-MX" sz="2400" b="1" i="1"/>
              <a:t>porque: </a:t>
            </a:r>
            <a:br>
              <a:rPr lang="es-ES" altLang="es-MX" sz="2400"/>
            </a:br>
            <a:r>
              <a:rPr lang="es-ES" altLang="es-MX" sz="2400"/>
              <a:t> </a:t>
            </a:r>
            <a:br>
              <a:rPr lang="es-ES" altLang="es-MX" sz="2400"/>
            </a:br>
            <a:r>
              <a:rPr lang="es-ES" altLang="es-MX" sz="2400" b="1" i="1"/>
              <a:t>1) El problema modelado se modificó.</a:t>
            </a:r>
            <a:br>
              <a:rPr lang="es-ES" altLang="es-MX" sz="2400" b="1" i="1"/>
            </a:br>
            <a:r>
              <a:rPr lang="es-ES" altLang="es-MX" sz="2400" b="1" i="1"/>
              <a:t>2) Porque el modelo no cubrió los aspectos esenciales.</a:t>
            </a:r>
            <a:br>
              <a:rPr lang="es-ES" altLang="es-MX" sz="2400" b="1" i="1"/>
            </a:br>
            <a:r>
              <a:rPr lang="es-ES" altLang="es-MX" sz="2400" b="1" i="1"/>
              <a:t>3) O simplemente la información y el conocimiento que se tiene sobre el tema ha quedado rebasado por algún nuevo dato o hecho</a:t>
            </a:r>
            <a:r>
              <a:rPr lang="es-MX" altLang="es-MX" sz="2400" b="1" i="1"/>
              <a:t> no</a:t>
            </a:r>
            <a:r>
              <a:rPr lang="es-ES" altLang="es-MX" sz="2400" b="1" i="1"/>
              <a:t> conocido previamente.</a:t>
            </a:r>
            <a:r>
              <a:rPr lang="es-ES" altLang="es-MX" sz="2400"/>
              <a:t> </a:t>
            </a:r>
          </a:p>
        </p:txBody>
      </p:sp>
      <p:sp>
        <p:nvSpPr>
          <p:cNvPr id="3" name="Rectángulo 2"/>
          <p:cNvSpPr/>
          <p:nvPr/>
        </p:nvSpPr>
        <p:spPr>
          <a:xfrm>
            <a:off x="6203121" y="5976893"/>
            <a:ext cx="2685222" cy="461665"/>
          </a:xfrm>
          <a:prstGeom prst="rect">
            <a:avLst/>
          </a:prstGeom>
        </p:spPr>
        <p:txBody>
          <a:bodyPr wrap="none">
            <a:spAutoFit/>
          </a:bodyPr>
          <a:lstStyle/>
          <a:p>
            <a:r>
              <a:rPr lang="es-MX" sz="2400" b="1"/>
              <a:t>Sistemas Evolutivos</a:t>
            </a:r>
          </a:p>
        </p:txBody>
      </p:sp>
      <p:sp>
        <p:nvSpPr>
          <p:cNvPr id="4" name="Rectángulo 3"/>
          <p:cNvSpPr/>
          <p:nvPr/>
        </p:nvSpPr>
        <p:spPr>
          <a:xfrm>
            <a:off x="1077686" y="6368276"/>
            <a:ext cx="8066314" cy="369332"/>
          </a:xfrm>
          <a:prstGeom prst="rect">
            <a:avLst/>
          </a:prstGeom>
        </p:spPr>
        <p:txBody>
          <a:bodyPr wrap="square">
            <a:spAutoFit/>
          </a:bodyPr>
          <a:lstStyle/>
          <a:p>
            <a:r>
              <a:rPr lang="es-MX">
                <a:hlinkClick r:id="rId2"/>
              </a:rPr>
              <a:t>www.fgalindosoria.com/eac/evolucion/sistemas_evolutivos/sistemas_evolutivos.pdf</a:t>
            </a:r>
            <a:endParaRPr lang="es-MX"/>
          </a:p>
        </p:txBody>
      </p:sp>
    </p:spTree>
    <p:extLst>
      <p:ext uri="{BB962C8B-B14F-4D97-AF65-F5344CB8AC3E}">
        <p14:creationId xmlns:p14="http://schemas.microsoft.com/office/powerpoint/2010/main" val="215179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2"/>
          <p:cNvGrpSpPr>
            <a:grpSpLocks/>
          </p:cNvGrpSpPr>
          <p:nvPr/>
        </p:nvGrpSpPr>
        <p:grpSpPr bwMode="auto">
          <a:xfrm>
            <a:off x="2511994" y="600460"/>
            <a:ext cx="6000750" cy="3714750"/>
            <a:chOff x="3141" y="11704"/>
            <a:chExt cx="5640" cy="2280"/>
          </a:xfrm>
        </p:grpSpPr>
        <p:sp>
          <p:nvSpPr>
            <p:cNvPr id="11268" name="Line 3"/>
            <p:cNvSpPr>
              <a:spLocks noChangeShapeType="1"/>
            </p:cNvSpPr>
            <p:nvPr/>
          </p:nvSpPr>
          <p:spPr bwMode="auto">
            <a:xfrm>
              <a:off x="6141" y="12526"/>
              <a:ext cx="0" cy="3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nvGrpSpPr>
            <p:cNvPr id="11269" name="Group 4"/>
            <p:cNvGrpSpPr>
              <a:grpSpLocks/>
            </p:cNvGrpSpPr>
            <p:nvPr/>
          </p:nvGrpSpPr>
          <p:grpSpPr bwMode="auto">
            <a:xfrm>
              <a:off x="5421" y="11704"/>
              <a:ext cx="1320" cy="720"/>
              <a:chOff x="6741" y="2944"/>
              <a:chExt cx="1320" cy="960"/>
            </a:xfrm>
          </p:grpSpPr>
          <p:grpSp>
            <p:nvGrpSpPr>
              <p:cNvPr id="11285" name="Group 5"/>
              <p:cNvGrpSpPr>
                <a:grpSpLocks/>
              </p:cNvGrpSpPr>
              <p:nvPr/>
            </p:nvGrpSpPr>
            <p:grpSpPr bwMode="auto">
              <a:xfrm>
                <a:off x="6741" y="2944"/>
                <a:ext cx="1320" cy="960"/>
                <a:chOff x="4581" y="1624"/>
                <a:chExt cx="1320" cy="960"/>
              </a:xfrm>
            </p:grpSpPr>
            <p:sp>
              <p:nvSpPr>
                <p:cNvPr id="11287" name="Text Box 6"/>
                <p:cNvSpPr txBox="1">
                  <a:spLocks noChangeArrowheads="1"/>
                </p:cNvSpPr>
                <p:nvPr/>
              </p:nvSpPr>
              <p:spPr bwMode="auto">
                <a:xfrm>
                  <a:off x="4581" y="1744"/>
                  <a:ext cx="132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Problemas</a:t>
                  </a:r>
                </a:p>
              </p:txBody>
            </p:sp>
            <p:sp>
              <p:nvSpPr>
                <p:cNvPr id="11288" name="Line 7"/>
                <p:cNvSpPr>
                  <a:spLocks noChangeShapeType="1"/>
                </p:cNvSpPr>
                <p:nvPr/>
              </p:nvSpPr>
              <p:spPr bwMode="auto">
                <a:xfrm>
                  <a:off x="5061" y="1624"/>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1289" name="Line 8"/>
                <p:cNvSpPr>
                  <a:spLocks noChangeShapeType="1"/>
                </p:cNvSpPr>
                <p:nvPr/>
              </p:nvSpPr>
              <p:spPr bwMode="auto">
                <a:xfrm>
                  <a:off x="5781" y="1624"/>
                  <a:ext cx="1" cy="9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sp>
            <p:nvSpPr>
              <p:cNvPr id="11286" name="Line 9"/>
              <p:cNvSpPr>
                <a:spLocks noChangeShapeType="1"/>
              </p:cNvSpPr>
              <p:nvPr/>
            </p:nvSpPr>
            <p:spPr bwMode="auto">
              <a:xfrm>
                <a:off x="7221" y="3904"/>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sp>
          <p:nvSpPr>
            <p:cNvPr id="11270" name="Line 10"/>
            <p:cNvSpPr>
              <a:spLocks noChangeShapeType="1"/>
            </p:cNvSpPr>
            <p:nvPr/>
          </p:nvSpPr>
          <p:spPr bwMode="auto">
            <a:xfrm>
              <a:off x="4581" y="13394"/>
              <a:ext cx="6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1271" name="Line 11"/>
            <p:cNvSpPr>
              <a:spLocks noChangeShapeType="1"/>
            </p:cNvSpPr>
            <p:nvPr/>
          </p:nvSpPr>
          <p:spPr bwMode="auto">
            <a:xfrm>
              <a:off x="6981" y="13394"/>
              <a:ext cx="48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nvGrpSpPr>
            <p:cNvPr id="11272" name="Group 12"/>
            <p:cNvGrpSpPr>
              <a:grpSpLocks/>
            </p:cNvGrpSpPr>
            <p:nvPr/>
          </p:nvGrpSpPr>
          <p:grpSpPr bwMode="auto">
            <a:xfrm>
              <a:off x="7461" y="12922"/>
              <a:ext cx="1320" cy="944"/>
              <a:chOff x="6621" y="3028"/>
              <a:chExt cx="1320" cy="960"/>
            </a:xfrm>
          </p:grpSpPr>
          <p:sp>
            <p:nvSpPr>
              <p:cNvPr id="11281" name="Text Box 13"/>
              <p:cNvSpPr txBox="1">
                <a:spLocks noChangeArrowheads="1"/>
              </p:cNvSpPr>
              <p:nvPr/>
            </p:nvSpPr>
            <p:spPr bwMode="auto">
              <a:xfrm>
                <a:off x="6621" y="3148"/>
                <a:ext cx="132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Soluciones</a:t>
                </a:r>
              </a:p>
            </p:txBody>
          </p:sp>
          <p:sp>
            <p:nvSpPr>
              <p:cNvPr id="11282" name="Line 14"/>
              <p:cNvSpPr>
                <a:spLocks noChangeShapeType="1"/>
              </p:cNvSpPr>
              <p:nvPr/>
            </p:nvSpPr>
            <p:spPr bwMode="auto">
              <a:xfrm>
                <a:off x="6621" y="3028"/>
                <a:ext cx="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1283" name="Line 15"/>
              <p:cNvSpPr>
                <a:spLocks noChangeShapeType="1"/>
              </p:cNvSpPr>
              <p:nvPr/>
            </p:nvSpPr>
            <p:spPr bwMode="auto">
              <a:xfrm>
                <a:off x="6621" y="3028"/>
                <a:ext cx="0" cy="9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1284" name="Line 16"/>
              <p:cNvSpPr>
                <a:spLocks noChangeShapeType="1"/>
              </p:cNvSpPr>
              <p:nvPr/>
            </p:nvSpPr>
            <p:spPr bwMode="auto">
              <a:xfrm>
                <a:off x="6621" y="3988"/>
                <a:ext cx="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grpSp>
          <p:nvGrpSpPr>
            <p:cNvPr id="11273" name="Group 17"/>
            <p:cNvGrpSpPr>
              <a:grpSpLocks/>
            </p:cNvGrpSpPr>
            <p:nvPr/>
          </p:nvGrpSpPr>
          <p:grpSpPr bwMode="auto">
            <a:xfrm>
              <a:off x="3141" y="12922"/>
              <a:ext cx="1560" cy="1062"/>
              <a:chOff x="2181" y="3064"/>
              <a:chExt cx="1560" cy="1080"/>
            </a:xfrm>
          </p:grpSpPr>
          <p:sp>
            <p:nvSpPr>
              <p:cNvPr id="11277" name="Text Box 18"/>
              <p:cNvSpPr txBox="1">
                <a:spLocks noChangeArrowheads="1"/>
              </p:cNvSpPr>
              <p:nvPr/>
            </p:nvSpPr>
            <p:spPr bwMode="auto">
              <a:xfrm>
                <a:off x="2181" y="3064"/>
                <a:ext cx="120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Reglas</a:t>
                </a:r>
              </a:p>
              <a:p>
                <a:pPr algn="ctr" defTabSz="685800" fontAlgn="base">
                  <a:spcBef>
                    <a:spcPct val="0"/>
                  </a:spcBef>
                  <a:spcAft>
                    <a:spcPct val="0"/>
                  </a:spcAft>
                  <a:defRPr/>
                </a:pPr>
                <a:r>
                  <a:rPr lang="es-ES" altLang="es-MX" sz="1050">
                    <a:solidFill>
                      <a:prstClr val="black"/>
                    </a:solidFill>
                    <a:latin typeface="Times New Roman" panose="02020603050405020304" pitchFamily="18" charset="0"/>
                    <a:cs typeface="Times New Roman" panose="02020603050405020304" pitchFamily="18" charset="0"/>
                  </a:rPr>
                  <a:t>_______________</a:t>
                </a:r>
              </a:p>
              <a:p>
                <a:pPr algn="ctr" defTabSz="685800" fontAlgn="base">
                  <a:spcBef>
                    <a:spcPct val="0"/>
                  </a:spcBef>
                  <a:spcAft>
                    <a:spcPct val="0"/>
                  </a:spcAft>
                  <a:defRPr/>
                </a:pPr>
                <a:r>
                  <a:rPr lang="es-ES" altLang="es-MX" sz="1050">
                    <a:solidFill>
                      <a:prstClr val="black"/>
                    </a:solidFill>
                    <a:latin typeface="Times New Roman" panose="02020603050405020304" pitchFamily="18" charset="0"/>
                    <a:cs typeface="Times New Roman" panose="02020603050405020304" pitchFamily="18" charset="0"/>
                  </a:rPr>
                  <a:t>_______________</a:t>
                </a:r>
              </a:p>
              <a:p>
                <a:pPr algn="ctr" defTabSz="685800" fontAlgn="base">
                  <a:spcBef>
                    <a:spcPct val="0"/>
                  </a:spcBef>
                  <a:spcAft>
                    <a:spcPct val="0"/>
                  </a:spcAft>
                  <a:defRPr/>
                </a:pPr>
                <a:r>
                  <a:rPr lang="es-ES" altLang="es-MX" sz="1050">
                    <a:solidFill>
                      <a:prstClr val="black"/>
                    </a:solidFill>
                    <a:latin typeface="Times New Roman" panose="02020603050405020304" pitchFamily="18" charset="0"/>
                    <a:cs typeface="Times New Roman" panose="02020603050405020304" pitchFamily="18" charset="0"/>
                  </a:rPr>
                  <a:t>....................</a:t>
                </a:r>
              </a:p>
              <a:p>
                <a:pPr algn="ctr" defTabSz="685800" fontAlgn="base">
                  <a:spcBef>
                    <a:spcPct val="0"/>
                  </a:spcBef>
                  <a:spcAft>
                    <a:spcPct val="0"/>
                  </a:spcAft>
                  <a:defRPr/>
                </a:pPr>
                <a:r>
                  <a:rPr lang="es-ES" altLang="es-MX" sz="1050">
                    <a:solidFill>
                      <a:prstClr val="black"/>
                    </a:solidFill>
                    <a:latin typeface="Times New Roman" panose="02020603050405020304" pitchFamily="18" charset="0"/>
                    <a:cs typeface="Times New Roman" panose="02020603050405020304" pitchFamily="18" charset="0"/>
                  </a:rPr>
                  <a:t>...................</a:t>
                </a:r>
              </a:p>
              <a:p>
                <a:pPr algn="ctr" defTabSz="685800" fontAlgn="base">
                  <a:spcBef>
                    <a:spcPct val="0"/>
                  </a:spcBef>
                  <a:spcAft>
                    <a:spcPct val="0"/>
                  </a:spcAft>
                  <a:defRPr/>
                </a:pPr>
                <a:r>
                  <a:rPr lang="es-ES" altLang="es-MX" sz="1050">
                    <a:solidFill>
                      <a:prstClr val="black"/>
                    </a:solidFill>
                    <a:latin typeface="Times New Roman" panose="02020603050405020304" pitchFamily="18" charset="0"/>
                    <a:cs typeface="Times New Roman" panose="02020603050405020304" pitchFamily="18" charset="0"/>
                  </a:rPr>
                  <a:t> ...................</a:t>
                </a:r>
              </a:p>
              <a:p>
                <a:pPr algn="ctr" defTabSz="685800" fontAlgn="base">
                  <a:spcBef>
                    <a:spcPct val="0"/>
                  </a:spcBef>
                  <a:spcAft>
                    <a:spcPct val="0"/>
                  </a:spcAft>
                  <a:defRPr/>
                </a:pPr>
                <a:r>
                  <a:rPr lang="es-ES" altLang="es-MX" sz="1050">
                    <a:solidFill>
                      <a:prstClr val="black"/>
                    </a:solidFill>
                    <a:latin typeface="Times New Roman" panose="02020603050405020304" pitchFamily="18" charset="0"/>
                    <a:cs typeface="Times New Roman" panose="02020603050405020304" pitchFamily="18" charset="0"/>
                  </a:rPr>
                  <a:t>_______________</a:t>
                </a:r>
              </a:p>
              <a:p>
                <a:pPr algn="ctr" defTabSz="685800" fontAlgn="base">
                  <a:spcBef>
                    <a:spcPct val="0"/>
                  </a:spcBef>
                  <a:spcAft>
                    <a:spcPct val="0"/>
                  </a:spcAft>
                  <a:defRPr/>
                </a:pPr>
                <a:r>
                  <a:rPr lang="es-ES" altLang="es-MX" sz="1050">
                    <a:solidFill>
                      <a:prstClr val="black"/>
                    </a:solidFill>
                    <a:latin typeface="Times New Roman" panose="02020603050405020304" pitchFamily="18" charset="0"/>
                    <a:cs typeface="Times New Roman" panose="02020603050405020304" pitchFamily="18" charset="0"/>
                  </a:rPr>
                  <a:t>_______________</a:t>
                </a:r>
              </a:p>
            </p:txBody>
          </p:sp>
          <p:sp>
            <p:nvSpPr>
              <p:cNvPr id="11278" name="Line 19"/>
              <p:cNvSpPr>
                <a:spLocks noChangeShapeType="1"/>
              </p:cNvSpPr>
              <p:nvPr/>
            </p:nvSpPr>
            <p:spPr bwMode="auto">
              <a:xfrm>
                <a:off x="2421" y="3064"/>
                <a:ext cx="0" cy="9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1279" name="Line 20"/>
              <p:cNvSpPr>
                <a:spLocks noChangeShapeType="1"/>
              </p:cNvSpPr>
              <p:nvPr/>
            </p:nvSpPr>
            <p:spPr bwMode="auto">
              <a:xfrm>
                <a:off x="2421" y="4024"/>
                <a:ext cx="13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1280" name="Line 21"/>
              <p:cNvSpPr>
                <a:spLocks noChangeShapeType="1"/>
              </p:cNvSpPr>
              <p:nvPr/>
            </p:nvSpPr>
            <p:spPr bwMode="auto">
              <a:xfrm>
                <a:off x="2421" y="3064"/>
                <a:ext cx="13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grpSp>
          <p:nvGrpSpPr>
            <p:cNvPr id="11274" name="Group 22"/>
            <p:cNvGrpSpPr>
              <a:grpSpLocks/>
            </p:cNvGrpSpPr>
            <p:nvPr/>
          </p:nvGrpSpPr>
          <p:grpSpPr bwMode="auto">
            <a:xfrm>
              <a:off x="5181" y="12922"/>
              <a:ext cx="1680" cy="1062"/>
              <a:chOff x="5181" y="4835"/>
              <a:chExt cx="1560" cy="989"/>
            </a:xfrm>
          </p:grpSpPr>
          <p:sp>
            <p:nvSpPr>
              <p:cNvPr id="11275" name="Oval 23"/>
              <p:cNvSpPr>
                <a:spLocks noChangeArrowheads="1"/>
              </p:cNvSpPr>
              <p:nvPr/>
            </p:nvSpPr>
            <p:spPr bwMode="auto">
              <a:xfrm>
                <a:off x="5181" y="4835"/>
                <a:ext cx="1560" cy="989"/>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b="1">
                  <a:solidFill>
                    <a:prstClr val="black"/>
                  </a:solidFill>
                  <a:latin typeface="Times New Roman" panose="02020603050405020304" pitchFamily="18" charset="0"/>
                  <a:cs typeface="Times New Roman" panose="02020603050405020304" pitchFamily="18" charset="0"/>
                </a:endParaRPr>
              </a:p>
            </p:txBody>
          </p:sp>
          <p:sp>
            <p:nvSpPr>
              <p:cNvPr id="11276" name="Text Box 24"/>
              <p:cNvSpPr txBox="1">
                <a:spLocks noChangeArrowheads="1"/>
              </p:cNvSpPr>
              <p:nvPr/>
            </p:nvSpPr>
            <p:spPr bwMode="auto">
              <a:xfrm>
                <a:off x="5181" y="4864"/>
                <a:ext cx="1440"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a:solidFill>
                    <a:prstClr val="black"/>
                  </a:solidFill>
                  <a:latin typeface="Times New Roman" panose="02020603050405020304" pitchFamily="18" charset="0"/>
                  <a:cs typeface="Times New Roman" panose="02020603050405020304" pitchFamily="18" charset="0"/>
                </a:endParaRPr>
              </a:p>
              <a:p>
                <a:pPr algn="ctr"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mecanismo deductivo</a:t>
                </a:r>
              </a:p>
            </p:txBody>
          </p:sp>
        </p:grpSp>
      </p:grpSp>
      <p:sp>
        <p:nvSpPr>
          <p:cNvPr id="26" name="Rectángulo 25"/>
          <p:cNvSpPr/>
          <p:nvPr/>
        </p:nvSpPr>
        <p:spPr>
          <a:xfrm>
            <a:off x="369603" y="-53506"/>
            <a:ext cx="2096011" cy="5016758"/>
          </a:xfrm>
          <a:prstGeom prst="rect">
            <a:avLst/>
          </a:prstGeom>
        </p:spPr>
        <p:txBody>
          <a:bodyPr wrap="square">
            <a:spAutoFit/>
          </a:bodyPr>
          <a:lstStyle/>
          <a:p>
            <a:pPr algn="ctr" defTabSz="685800"/>
            <a:r>
              <a:rPr lang="es-MX" sz="3200">
                <a:solidFill>
                  <a:prstClr val="black"/>
                </a:solidFill>
                <a:latin typeface="Calibri" panose="020F0502020204030204"/>
              </a:rPr>
              <a:t>Modelos de desarrollo de sistemas de los años 50 del siglo XX</a:t>
            </a:r>
          </a:p>
          <a:p>
            <a:pPr algn="ctr" defTabSz="685800"/>
            <a:r>
              <a:rPr lang="es-MX" sz="3200" b="1">
                <a:solidFill>
                  <a:prstClr val="black"/>
                </a:solidFill>
                <a:latin typeface="Calibri" panose="020F0502020204030204"/>
              </a:rPr>
              <a:t>sistemas formales</a:t>
            </a:r>
          </a:p>
        </p:txBody>
      </p:sp>
      <p:sp>
        <p:nvSpPr>
          <p:cNvPr id="2" name="Rectángulo 1"/>
          <p:cNvSpPr/>
          <p:nvPr/>
        </p:nvSpPr>
        <p:spPr>
          <a:xfrm>
            <a:off x="6203121" y="5976893"/>
            <a:ext cx="2685222" cy="461665"/>
          </a:xfrm>
          <a:prstGeom prst="rect">
            <a:avLst/>
          </a:prstGeom>
        </p:spPr>
        <p:txBody>
          <a:bodyPr wrap="none">
            <a:spAutoFit/>
          </a:bodyPr>
          <a:lstStyle/>
          <a:p>
            <a:r>
              <a:rPr lang="es-MX" sz="2400" b="1"/>
              <a:t>Sistemas Evolutivos</a:t>
            </a:r>
          </a:p>
        </p:txBody>
      </p:sp>
      <p:sp>
        <p:nvSpPr>
          <p:cNvPr id="3" name="Rectángulo 2"/>
          <p:cNvSpPr/>
          <p:nvPr/>
        </p:nvSpPr>
        <p:spPr>
          <a:xfrm>
            <a:off x="1077686" y="6368276"/>
            <a:ext cx="8066314" cy="369332"/>
          </a:xfrm>
          <a:prstGeom prst="rect">
            <a:avLst/>
          </a:prstGeom>
        </p:spPr>
        <p:txBody>
          <a:bodyPr wrap="square">
            <a:spAutoFit/>
          </a:bodyPr>
          <a:lstStyle/>
          <a:p>
            <a:r>
              <a:rPr lang="es-MX">
                <a:hlinkClick r:id="rId2"/>
              </a:rPr>
              <a:t>www.fgalindosoria.com/eac/evolucion/sistemas_evolutivos/sistemas_evolutivos.pdf</a:t>
            </a:r>
            <a:endParaRPr lang="es-MX"/>
          </a:p>
        </p:txBody>
      </p:sp>
    </p:spTree>
    <p:extLst>
      <p:ext uri="{BB962C8B-B14F-4D97-AF65-F5344CB8AC3E}">
        <p14:creationId xmlns:p14="http://schemas.microsoft.com/office/powerpoint/2010/main" val="1307388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a:xfrm>
            <a:off x="1191986" y="1175657"/>
            <a:ext cx="6572250" cy="2286000"/>
          </a:xfrm>
        </p:spPr>
        <p:txBody>
          <a:bodyPr>
            <a:noAutofit/>
          </a:bodyPr>
          <a:lstStyle/>
          <a:p>
            <a:pPr eaLnBrk="1" hangingPunct="1"/>
            <a:r>
              <a:rPr lang="es-ES" altLang="es-MX" sz="3200">
                <a:latin typeface="+mn-lt"/>
              </a:rPr>
              <a:t>El problema de la programación deductiva o de sistemas formales es que, se orienta a desarrollar sistemas fijos difíciles de modificar en tiempo real (ya que las modificaciones involucran reprogramar el sistema) </a:t>
            </a:r>
            <a:endParaRPr lang="es-ES" altLang="es-MX" sz="3200" b="1" i="1">
              <a:latin typeface="+mn-lt"/>
            </a:endParaRPr>
          </a:p>
        </p:txBody>
      </p:sp>
    </p:spTree>
    <p:extLst>
      <p:ext uri="{BB962C8B-B14F-4D97-AF65-F5344CB8AC3E}">
        <p14:creationId xmlns:p14="http://schemas.microsoft.com/office/powerpoint/2010/main" val="31956036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257299" y="571500"/>
            <a:ext cx="7233557" cy="4572000"/>
          </a:xfrm>
        </p:spPr>
        <p:txBody>
          <a:bodyPr>
            <a:noAutofit/>
          </a:bodyPr>
          <a:lstStyle/>
          <a:p>
            <a:pPr eaLnBrk="1" hangingPunct="1"/>
            <a:r>
              <a:rPr lang="es-ES" altLang="es-MX" sz="2800"/>
              <a:t>Es por lo anterior que es necesario </a:t>
            </a:r>
            <a:r>
              <a:rPr lang="es-ES" altLang="es-MX" sz="2800" b="1" i="1"/>
              <a:t>replantear el enfoque utilizado para resolver problemas </a:t>
            </a:r>
            <a:r>
              <a:rPr lang="es-ES" altLang="es-MX" sz="2800"/>
              <a:t>en Informática (representado por áreas como el Desarrollo de Sistemas, la Ingeniería de Software y la Ingeniería de Conocimiento) en el cual la tendencia es a la construcción de sistemas estáticos e incapaces de </a:t>
            </a:r>
            <a:r>
              <a:rPr lang="es-ES" altLang="es-MX" sz="2800" err="1"/>
              <a:t>automantenerse</a:t>
            </a:r>
            <a:r>
              <a:rPr lang="es-ES" altLang="es-MX" sz="2800"/>
              <a:t> y buscar métodos y herramientas capaces de recrear en forma continua su imagen de la realidad o del problema a resolver. </a:t>
            </a:r>
          </a:p>
        </p:txBody>
      </p:sp>
    </p:spTree>
    <p:extLst>
      <p:ext uri="{BB962C8B-B14F-4D97-AF65-F5344CB8AC3E}">
        <p14:creationId xmlns:p14="http://schemas.microsoft.com/office/powerpoint/2010/main" val="11784774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244183" y="962089"/>
            <a:ext cx="6678119" cy="1788951"/>
          </a:xfrm>
          <a:prstGeom prst="rect">
            <a:avLst/>
          </a:prstGeom>
        </p:spPr>
        <p:txBody>
          <a:bodyPr wrap="square">
            <a:spAutoFit/>
          </a:bodyPr>
          <a:lstStyle/>
          <a:p>
            <a:pPr algn="ctr" defTabSz="257175">
              <a:defRPr/>
            </a:pPr>
            <a:endParaRPr lang="es-MX" sz="2475">
              <a:solidFill>
                <a:prstClr val="white"/>
              </a:solidFill>
              <a:latin typeface="Tw Cen MT" panose="020B0602020104020603"/>
            </a:endParaRPr>
          </a:p>
          <a:p>
            <a:pPr algn="ctr" defTabSz="257175">
              <a:defRPr/>
            </a:pPr>
            <a:r>
              <a:rPr lang="es-MX" sz="4500" b="1">
                <a:latin typeface="Tw Cen MT" panose="020B0602020104020603"/>
              </a:rPr>
              <a:t>Redes Neuronales</a:t>
            </a:r>
          </a:p>
          <a:p>
            <a:pPr algn="ctr" defTabSz="257175">
              <a:defRPr/>
            </a:pPr>
            <a:r>
              <a:rPr lang="es-MX" sz="4050" b="1">
                <a:latin typeface="Tw Cen MT" panose="020B0602020104020603"/>
              </a:rPr>
              <a:t>Una representación matricial</a:t>
            </a:r>
          </a:p>
        </p:txBody>
      </p:sp>
      <p:sp>
        <p:nvSpPr>
          <p:cNvPr id="2" name="Rectángulo 1"/>
          <p:cNvSpPr/>
          <p:nvPr/>
        </p:nvSpPr>
        <p:spPr>
          <a:xfrm>
            <a:off x="1143001" y="2939290"/>
            <a:ext cx="6509479" cy="1015663"/>
          </a:xfrm>
          <a:prstGeom prst="rect">
            <a:avLst/>
          </a:prstGeom>
        </p:spPr>
        <p:txBody>
          <a:bodyPr wrap="square">
            <a:spAutoFit/>
          </a:bodyPr>
          <a:lstStyle/>
          <a:p>
            <a:pPr algn="ctr" defTabSz="257175">
              <a:defRPr/>
            </a:pPr>
            <a:r>
              <a:rPr lang="es-MX" sz="3000">
                <a:latin typeface="Tw Cen MT" panose="020B0602020104020603"/>
              </a:rPr>
              <a:t>seminario de </a:t>
            </a:r>
            <a:r>
              <a:rPr lang="es-MX" sz="3000" err="1">
                <a:latin typeface="Tw Cen MT" panose="020B0602020104020603"/>
              </a:rPr>
              <a:t>IA</a:t>
            </a:r>
            <a:r>
              <a:rPr lang="es-MX" sz="3000">
                <a:latin typeface="Tw Cen MT" panose="020B0602020104020603"/>
              </a:rPr>
              <a:t> 1976</a:t>
            </a:r>
          </a:p>
          <a:p>
            <a:pPr algn="ctr" defTabSz="257175">
              <a:defRPr/>
            </a:pPr>
            <a:r>
              <a:rPr lang="es-MX" sz="3000">
                <a:latin typeface="Tw Cen MT" panose="020B0602020104020603"/>
              </a:rPr>
              <a:t>modelo matricial de red neuronal 1976</a:t>
            </a:r>
          </a:p>
        </p:txBody>
      </p:sp>
      <p:sp>
        <p:nvSpPr>
          <p:cNvPr id="4" name="Rectángulo 3"/>
          <p:cNvSpPr/>
          <p:nvPr/>
        </p:nvSpPr>
        <p:spPr>
          <a:xfrm>
            <a:off x="1244183" y="5947006"/>
            <a:ext cx="7756071" cy="677108"/>
          </a:xfrm>
          <a:prstGeom prst="rect">
            <a:avLst/>
          </a:prstGeom>
        </p:spPr>
        <p:txBody>
          <a:bodyPr wrap="square">
            <a:spAutoFit/>
          </a:bodyPr>
          <a:lstStyle/>
          <a:p>
            <a:pPr algn="r"/>
            <a:r>
              <a:rPr lang="es-MX" sz="2000"/>
              <a:t>Matrices Evolutivas</a:t>
            </a:r>
          </a:p>
          <a:p>
            <a:pPr algn="r"/>
            <a:r>
              <a:rPr lang="es-MX">
                <a:hlinkClick r:id="rId2"/>
              </a:rPr>
              <a:t>http://www.fgalindosoria.com/eac/evolucion/mev/mev/matrices_evolutivas.pdf</a:t>
            </a:r>
            <a:endParaRPr lang="es-MX"/>
          </a:p>
        </p:txBody>
      </p:sp>
    </p:spTree>
    <p:extLst>
      <p:ext uri="{BB962C8B-B14F-4D97-AF65-F5344CB8AC3E}">
        <p14:creationId xmlns:p14="http://schemas.microsoft.com/office/powerpoint/2010/main" val="23387941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ángulo 1"/>
          <p:cNvSpPr>
            <a:spLocks noChangeArrowheads="1"/>
          </p:cNvSpPr>
          <p:nvPr/>
        </p:nvSpPr>
        <p:spPr bwMode="auto">
          <a:xfrm>
            <a:off x="163286" y="1264445"/>
            <a:ext cx="8866413"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9pPr>
          </a:lstStyle>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ES_tradnl" altLang="es-MX" sz="2800" b="0" i="0" u="none" strike="noStrike" kern="1200" cap="none" spc="0" normalizeH="0" baseline="0" noProof="0">
                <a:ln>
                  <a:noFill/>
                </a:ln>
                <a:solidFill>
                  <a:prstClr val="black"/>
                </a:solidFill>
                <a:effectLst/>
                <a:uLnTx/>
                <a:uFillTx/>
                <a:latin typeface="Palatino Linotype" panose="02040502050505030304" pitchFamily="18" charset="0"/>
                <a:ea typeface="+mn-ea"/>
                <a:cs typeface="Times New Roman" panose="02020603050405020304" pitchFamily="18" charset="0"/>
              </a:rPr>
              <a:t>En 1976 en el seminario de Inteligencia Artificial organizado en el Centro Nacional de Cálculo (</a:t>
            </a:r>
            <a:r>
              <a:rPr kumimoji="0" lang="es-ES_tradnl" altLang="es-MX" sz="28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Times New Roman" panose="02020603050405020304" pitchFamily="18" charset="0"/>
              </a:rPr>
              <a:t>CENAC</a:t>
            </a:r>
            <a:r>
              <a:rPr kumimoji="0" lang="es-ES_tradnl" altLang="es-MX" sz="2800" b="0" i="0" u="none" strike="noStrike" kern="1200" cap="none" spc="0" normalizeH="0" baseline="0" noProof="0">
                <a:ln>
                  <a:noFill/>
                </a:ln>
                <a:solidFill>
                  <a:prstClr val="black"/>
                </a:solidFill>
                <a:effectLst/>
                <a:uLnTx/>
                <a:uFillTx/>
                <a:latin typeface="Palatino Linotype" panose="02040502050505030304" pitchFamily="18" charset="0"/>
                <a:ea typeface="+mn-ea"/>
                <a:cs typeface="Times New Roman" panose="02020603050405020304" pitchFamily="18" charset="0"/>
              </a:rPr>
              <a:t>) </a:t>
            </a:r>
          </a:p>
          <a:p>
            <a:pPr lvl="0" fontAlgn="base">
              <a:lnSpc>
                <a:spcPct val="100000"/>
              </a:lnSpc>
              <a:spcBef>
                <a:spcPct val="0"/>
              </a:spcBef>
              <a:spcAft>
                <a:spcPct val="0"/>
              </a:spcAft>
              <a:buClrTx/>
              <a:buSzTx/>
              <a:buNone/>
              <a:defRPr/>
            </a:pPr>
            <a:r>
              <a:rPr kumimoji="0" lang="es-ES_tradnl" altLang="es-MX" sz="2800" b="0" i="0" u="none" strike="noStrike" kern="1200" cap="none" spc="0" normalizeH="0" baseline="0" noProof="0">
                <a:ln>
                  <a:noFill/>
                </a:ln>
                <a:solidFill>
                  <a:prstClr val="black"/>
                </a:solidFill>
                <a:effectLst/>
                <a:uLnTx/>
                <a:uFillTx/>
                <a:latin typeface="Palatino Linotype" panose="02040502050505030304" pitchFamily="18" charset="0"/>
                <a:ea typeface="+mn-ea"/>
                <a:cs typeface="Times New Roman" panose="02020603050405020304" pitchFamily="18" charset="0"/>
              </a:rPr>
              <a:t>del </a:t>
            </a:r>
            <a:r>
              <a:rPr kumimoji="0" lang="es-ES_tradnl" altLang="es-MX" sz="28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Times New Roman" panose="02020603050405020304" pitchFamily="18" charset="0"/>
              </a:rPr>
              <a:t>IPN</a:t>
            </a:r>
            <a:r>
              <a:rPr kumimoji="0" lang="es-ES_tradnl" altLang="es-MX" sz="2800" b="0" i="0" u="none" strike="noStrike" kern="1200" cap="none" spc="0" normalizeH="0" baseline="0" noProof="0">
                <a:ln>
                  <a:noFill/>
                </a:ln>
                <a:solidFill>
                  <a:prstClr val="black"/>
                </a:solidFill>
                <a:effectLst/>
                <a:uLnTx/>
                <a:uFillTx/>
                <a:latin typeface="Palatino Linotype" panose="02040502050505030304" pitchFamily="18" charset="0"/>
                <a:ea typeface="+mn-ea"/>
                <a:cs typeface="Times New Roman" panose="02020603050405020304" pitchFamily="18" charset="0"/>
              </a:rPr>
              <a:t> de la Cd. de México en colaboración con la Escuela Superior de Física y Matemáticas (</a:t>
            </a:r>
            <a:r>
              <a:rPr kumimoji="0" lang="es-ES_tradnl" altLang="es-MX" sz="28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Times New Roman" panose="02020603050405020304" pitchFamily="18" charset="0"/>
              </a:rPr>
              <a:t>ESFM</a:t>
            </a:r>
            <a:r>
              <a:rPr kumimoji="0" lang="es-ES_tradnl" altLang="es-MX" sz="2800" b="0" i="0" u="none" strike="noStrike" kern="1200" cap="none" spc="0" normalizeH="0" baseline="0" noProof="0">
                <a:ln>
                  <a:noFill/>
                </a:ln>
                <a:solidFill>
                  <a:prstClr val="black"/>
                </a:solidFill>
                <a:effectLst/>
                <a:uLnTx/>
                <a:uFillTx/>
                <a:latin typeface="Palatino Linotype" panose="02040502050505030304" pitchFamily="18" charset="0"/>
                <a:ea typeface="+mn-ea"/>
                <a:cs typeface="Times New Roman" panose="02020603050405020304" pitchFamily="18" charset="0"/>
              </a:rPr>
              <a:t>) del mismo instituto, investigando junto con Gustavo </a:t>
            </a:r>
            <a:r>
              <a:rPr kumimoji="0" lang="es-ES_tradnl" altLang="es-MX" sz="28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Times New Roman" panose="02020603050405020304" pitchFamily="18" charset="0"/>
              </a:rPr>
              <a:t>Nuñez</a:t>
            </a:r>
            <a:r>
              <a:rPr kumimoji="0" lang="es-ES_tradnl" altLang="es-MX" sz="2800" b="0" i="0" u="none" strike="noStrike" kern="1200" cap="none" spc="0" normalizeH="0" baseline="0" noProof="0">
                <a:ln>
                  <a:noFill/>
                </a:ln>
                <a:solidFill>
                  <a:prstClr val="black"/>
                </a:solidFill>
                <a:effectLst/>
                <a:uLnTx/>
                <a:uFillTx/>
                <a:latin typeface="Palatino Linotype" panose="02040502050505030304" pitchFamily="18" charset="0"/>
                <a:ea typeface="+mn-ea"/>
                <a:cs typeface="Times New Roman" panose="02020603050405020304" pitchFamily="18" charset="0"/>
              </a:rPr>
              <a:t> Esquer llegamos a </a:t>
            </a:r>
            <a:r>
              <a:rPr lang="es-ES_tradnl" altLang="es-MX" sz="2800">
                <a:solidFill>
                  <a:prstClr val="black"/>
                </a:solidFill>
                <a:cs typeface="Times New Roman" panose="02020603050405020304" pitchFamily="18" charset="0"/>
              </a:rPr>
              <a:t>una</a:t>
            </a:r>
            <a:r>
              <a:rPr lang="es-ES_tradnl" altLang="es-MX" sz="2800" b="1">
                <a:solidFill>
                  <a:prstClr val="black"/>
                </a:solidFill>
                <a:cs typeface="Times New Roman" panose="02020603050405020304" pitchFamily="18" charset="0"/>
              </a:rPr>
              <a:t> </a:t>
            </a:r>
            <a:endParaRPr lang="es-ES_tradnl" altLang="es-MX" sz="2800">
              <a:solidFill>
                <a:prstClr val="black"/>
              </a:solidFill>
              <a:cs typeface="Times New Roman" panose="02020603050405020304" pitchFamily="18" charset="0"/>
            </a:endParaRPr>
          </a:p>
          <a:p>
            <a:pPr lvl="0" fontAlgn="base">
              <a:lnSpc>
                <a:spcPct val="100000"/>
              </a:lnSpc>
              <a:spcBef>
                <a:spcPct val="0"/>
              </a:spcBef>
              <a:spcAft>
                <a:spcPct val="0"/>
              </a:spcAft>
              <a:buClrTx/>
              <a:buSzTx/>
              <a:buNone/>
              <a:defRPr/>
            </a:pPr>
            <a:r>
              <a:rPr kumimoji="0" lang="es-ES_tradnl" altLang="es-MX" sz="3600" b="1" i="0" u="none" strike="noStrike" kern="1200" cap="none" spc="0" normalizeH="0" baseline="0" noProof="0">
                <a:ln>
                  <a:noFill/>
                </a:ln>
                <a:solidFill>
                  <a:prstClr val="black"/>
                </a:solidFill>
                <a:effectLst/>
                <a:uLnTx/>
                <a:uFillTx/>
                <a:latin typeface="Palatino Linotype" panose="02040502050505030304" pitchFamily="18" charset="0"/>
                <a:ea typeface="+mn-ea"/>
                <a:cs typeface="Times New Roman" panose="02020603050405020304" pitchFamily="18" charset="0"/>
              </a:rPr>
              <a:t>representación matricial de red neuronal</a:t>
            </a:r>
            <a:endParaRPr kumimoji="0" lang="es-MX" altLang="es-MX" sz="3600" b="1"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Tree>
    <p:extLst>
      <p:ext uri="{BB962C8B-B14F-4D97-AF65-F5344CB8AC3E}">
        <p14:creationId xmlns:p14="http://schemas.microsoft.com/office/powerpoint/2010/main" val="3021867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0" y="1322614"/>
            <a:ext cx="8610600" cy="2367643"/>
          </a:xfrm>
        </p:spPr>
        <p:txBody>
          <a:bodyPr/>
          <a:lstStyle/>
          <a:p>
            <a:r>
              <a:rPr lang="es-MX" altLang="es-MX" b="1" dirty="0"/>
              <a:t>Sistemas Afectivos</a:t>
            </a:r>
            <a:br>
              <a:rPr lang="es-MX" altLang="es-MX" b="1" dirty="0"/>
            </a:br>
            <a:r>
              <a:rPr lang="es-ES" altLang="es-MX" sz="3200" dirty="0"/>
              <a:t>Los Sistemas Afectivos (</a:t>
            </a:r>
            <a:r>
              <a:rPr lang="es-ES" altLang="es-MX" sz="3200" dirty="0" err="1"/>
              <a:t>Saf</a:t>
            </a:r>
            <a:r>
              <a:rPr lang="es-ES" altLang="es-MX" sz="3200" dirty="0"/>
              <a:t>), son sistemas que detectan y muestran sentimientos, incluyendo sistemas que interactúan con su entorno, con las personas y entre ello mismos.</a:t>
            </a:r>
            <a:r>
              <a:rPr lang="es-ES" altLang="es-MX" b="1" dirty="0"/>
              <a:t> </a:t>
            </a:r>
            <a:endParaRPr lang="es-ES" altLang="es-MX" dirty="0"/>
          </a:p>
        </p:txBody>
      </p:sp>
      <p:grpSp>
        <p:nvGrpSpPr>
          <p:cNvPr id="5" name="Grupo 4"/>
          <p:cNvGrpSpPr/>
          <p:nvPr/>
        </p:nvGrpSpPr>
        <p:grpSpPr>
          <a:xfrm>
            <a:off x="1794034" y="5124469"/>
            <a:ext cx="7349966" cy="738664"/>
            <a:chOff x="1453244" y="3279340"/>
            <a:chExt cx="7414866" cy="738664"/>
          </a:xfrm>
        </p:grpSpPr>
        <p:sp>
          <p:nvSpPr>
            <p:cNvPr id="2" name="Rectángulo 1"/>
            <p:cNvSpPr/>
            <p:nvPr/>
          </p:nvSpPr>
          <p:spPr>
            <a:xfrm>
              <a:off x="1601898" y="3279340"/>
              <a:ext cx="7266212" cy="369332"/>
            </a:xfrm>
            <a:prstGeom prst="rect">
              <a:avLst/>
            </a:prstGeom>
          </p:spPr>
          <p:txBody>
            <a:bodyPr wrap="square">
              <a:spAutoFit/>
            </a:bodyPr>
            <a:lstStyle/>
            <a:p>
              <a:r>
                <a:rPr lang="es-MX" b="1">
                  <a:hlinkClick r:id="rId2"/>
                </a:rPr>
                <a:t>www.fgalindosoria.com/eac/afectividad/saf/sistemas_afectivos.pdf</a:t>
              </a:r>
              <a:endParaRPr lang="es-MX" b="1"/>
            </a:p>
          </p:txBody>
        </p:sp>
        <p:sp>
          <p:nvSpPr>
            <p:cNvPr id="3" name="Rectángulo 2"/>
            <p:cNvSpPr/>
            <p:nvPr/>
          </p:nvSpPr>
          <p:spPr>
            <a:xfrm>
              <a:off x="1453244" y="3648672"/>
              <a:ext cx="7414866" cy="369332"/>
            </a:xfrm>
            <a:prstGeom prst="rect">
              <a:avLst/>
            </a:prstGeom>
          </p:spPr>
          <p:txBody>
            <a:bodyPr wrap="square">
              <a:spAutoFit/>
            </a:bodyPr>
            <a:lstStyle/>
            <a:p>
              <a:r>
                <a:rPr lang="es-MX" b="1">
                  <a:hlinkClick r:id="rId3"/>
                </a:rPr>
                <a:t>www.fgalindosoria.com/eac/afectividad/saf/sistemas_afectivos_a.pdf</a:t>
              </a:r>
              <a:endParaRPr lang="es-MX" b="1"/>
            </a:p>
          </p:txBody>
        </p:sp>
      </p:grpSp>
      <p:sp>
        <p:nvSpPr>
          <p:cNvPr id="4" name="Rectangle 1"/>
          <p:cNvSpPr>
            <a:spLocks noChangeArrowheads="1"/>
          </p:cNvSpPr>
          <p:nvPr/>
        </p:nvSpPr>
        <p:spPr bwMode="auto">
          <a:xfrm>
            <a:off x="0" y="3246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altLang="es-MX" sz="2800" b="0" i="0" u="none" strike="noStrike" cap="none" normalizeH="0" baseline="0">
                <a:ln>
                  <a:noFill/>
                </a:ln>
                <a:solidFill>
                  <a:srgbClr val="FF0000"/>
                </a:solidFill>
                <a:effectLst/>
                <a:latin typeface="Arial" panose="020B0604020202020204" pitchFamily="34" charset="0"/>
              </a:rPr>
              <a:t>Afectividad y Sistemas Afectivos</a:t>
            </a:r>
            <a:endParaRPr kumimoji="0" lang="es-ES_tradnl" altLang="es-MX" sz="16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altLang="es-MX" sz="1600" b="1" i="0" u="none" strike="noStrike" cap="none" normalizeH="0" baseline="0">
                <a:ln>
                  <a:noFill/>
                </a:ln>
                <a:solidFill>
                  <a:schemeClr val="tx1"/>
                </a:solidFill>
                <a:effectLst/>
                <a:latin typeface="Arial" panose="020B0604020202020204" pitchFamily="34" charset="0"/>
                <a:ea typeface="Times New Roman" panose="02020603050405020304" pitchFamily="18" charset="0"/>
                <a:hlinkClick r:id="rId4"/>
              </a:rPr>
              <a:t>www.fgalindosoria.com/eac/afectividad/</a:t>
            </a:r>
            <a:endParaRPr kumimoji="0" lang="es-ES_tradnl" altLang="es-MX" sz="16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_tradnl" altLang="es-MX"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497443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descr="McCulloch y Pitts estaban destinados a vivir, trabajar y morir jun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46" y="9273"/>
            <a:ext cx="2143125" cy="1507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p:cNvSpPr>
            <a:spLocks noChangeArrowheads="1"/>
          </p:cNvSpPr>
          <p:nvPr/>
        </p:nvSpPr>
        <p:spPr bwMode="auto">
          <a:xfrm>
            <a:off x="26511" y="1612039"/>
            <a:ext cx="19954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5pPr>
            <a:lvl6pPr marL="2514600" indent="-2286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6pPr>
            <a:lvl7pPr marL="2971800" indent="-2286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7pPr>
            <a:lvl8pPr marL="3429000" indent="-2286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8pPr>
            <a:lvl9pPr marL="3886200" indent="-2286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9pPr>
          </a:lstStyle>
          <a:p>
            <a:pPr marL="0" marR="0" lvl="0" indent="0" algn="l" defTabSz="685800"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n-US" altLang="es-MX"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McCulloch y Pitts</a:t>
            </a:r>
          </a:p>
        </p:txBody>
      </p:sp>
      <p:sp>
        <p:nvSpPr>
          <p:cNvPr id="17412" name="Rectángulo 2"/>
          <p:cNvSpPr>
            <a:spLocks noChangeArrowheads="1"/>
          </p:cNvSpPr>
          <p:nvPr/>
        </p:nvSpPr>
        <p:spPr bwMode="auto">
          <a:xfrm>
            <a:off x="2107393" y="5844558"/>
            <a:ext cx="6858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9pPr>
          </a:lstStyle>
          <a:p>
            <a:pPr marL="0" marR="0" lvl="0" indent="0" algn="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ES" altLang="es-MX" sz="1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http://cienciaconcerebro.com/2016/10/05/el-hombre-que-intento-salvar-al-mundo-con-la-logica/</a:t>
            </a:r>
            <a:endParaRPr kumimoji="0" lang="es-MX" altLang="es-MX" sz="1200" b="1"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17413" name="Rectángulo 3"/>
          <p:cNvSpPr>
            <a:spLocks noChangeArrowheads="1"/>
          </p:cNvSpPr>
          <p:nvPr/>
        </p:nvSpPr>
        <p:spPr bwMode="auto">
          <a:xfrm>
            <a:off x="2179471" y="90611"/>
            <a:ext cx="6964529"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9pPr>
          </a:lstStyle>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MX" altLang="es-MX" sz="2200" b="1"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Redes Neuronales de </a:t>
            </a:r>
            <a:r>
              <a:rPr kumimoji="0" lang="en-US" altLang="es-MX" sz="2200" b="1"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McCulloch y Pitts</a:t>
            </a:r>
          </a:p>
          <a:p>
            <a:pPr marL="0" marR="0" lvl="0" indent="0" algn="just"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s-MX" altLang="es-MX" sz="1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MX" altLang="es-MX" sz="18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McCulloch</a:t>
            </a:r>
            <a:r>
              <a:rPr kumimoji="0" lang="es-MX" altLang="es-MX"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….sabía que cada una de las células nerviosas del cerebro disparan sólo después de alcanzar un umbral mínimo: basta que las células nerviosas vecinas envíen sus  señales a través de las sinapsis para que la neurona dispare su propio potencial eléctrico. A </a:t>
            </a:r>
            <a:r>
              <a:rPr kumimoji="0" lang="es-MX" altLang="es-MX" sz="18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McCulloch</a:t>
            </a:r>
            <a:r>
              <a:rPr kumimoji="0" lang="es-MX" altLang="es-MX"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se le ocurrió que esta organización era binaria, la neurona disparaba o no. Él se dio cuenta de que, la señal de una neurona es una proposición y de que las neuronas funcionarían como puertas lógicas, con  múltiples entradas y una sola salida. De modo que, variando el umbral de disparo de una neurona podrían llevarse a cabo las funciones  “y”, “o” y “no”.</a:t>
            </a:r>
          </a:p>
        </p:txBody>
      </p:sp>
      <p:grpSp>
        <p:nvGrpSpPr>
          <p:cNvPr id="4" name="Grupo 3"/>
          <p:cNvGrpSpPr/>
          <p:nvPr/>
        </p:nvGrpSpPr>
        <p:grpSpPr>
          <a:xfrm>
            <a:off x="2437026" y="5042922"/>
            <a:ext cx="6841886" cy="913192"/>
            <a:chOff x="0" y="4673644"/>
            <a:chExt cx="9566891" cy="1217588"/>
          </a:xfrm>
        </p:grpSpPr>
        <p:sp>
          <p:nvSpPr>
            <p:cNvPr id="17414" name="Rectángulo 4"/>
            <p:cNvSpPr>
              <a:spLocks noChangeArrowheads="1"/>
            </p:cNvSpPr>
            <p:nvPr/>
          </p:nvSpPr>
          <p:spPr bwMode="auto">
            <a:xfrm>
              <a:off x="0" y="4937125"/>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9pPr>
            </a:lstStyle>
            <a:p>
              <a:pPr marL="0" marR="0" lvl="0" indent="0" algn="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ES"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El hombre que intentó salvar al mundo con la lógica,</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Por Amanda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Gefter</a:t>
              </a:r>
              <a:endPar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a:p>
              <a:pPr marL="0" marR="0" lvl="0" indent="0" algn="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Traducido al español por Marta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Lapid</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Volosin</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para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Nautilus</a:t>
              </a:r>
              <a:endPar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a:p>
              <a:pPr marL="0" marR="0" lvl="0" indent="0" algn="r"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ES"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Calíope: Ciencia Con Cerebro, 5 octubre, 2016 5 octubre, 2016 </a:t>
              </a:r>
              <a:endPar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17415" name="Rectángulo 5"/>
            <p:cNvSpPr>
              <a:spLocks noChangeArrowheads="1"/>
            </p:cNvSpPr>
            <p:nvPr/>
          </p:nvSpPr>
          <p:spPr bwMode="auto">
            <a:xfrm>
              <a:off x="1626236" y="4673644"/>
              <a:ext cx="7940655"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9pPr>
            </a:lstStyle>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Tomado de un articulo precioso sobre el tema, Altamente recomendable</a:t>
              </a:r>
            </a:p>
          </p:txBody>
        </p:sp>
      </p:grpSp>
      <p:grpSp>
        <p:nvGrpSpPr>
          <p:cNvPr id="5" name="Grupo 4"/>
          <p:cNvGrpSpPr/>
          <p:nvPr/>
        </p:nvGrpSpPr>
        <p:grpSpPr>
          <a:xfrm>
            <a:off x="1119218" y="3421830"/>
            <a:ext cx="7857257" cy="1357657"/>
            <a:chOff x="11105" y="2920980"/>
            <a:chExt cx="7715026" cy="1810210"/>
          </a:xfrm>
        </p:grpSpPr>
        <p:sp>
          <p:nvSpPr>
            <p:cNvPr id="17416" name="Rectángulo 1"/>
            <p:cNvSpPr>
              <a:spLocks noChangeArrowheads="1"/>
            </p:cNvSpPr>
            <p:nvPr/>
          </p:nvSpPr>
          <p:spPr bwMode="auto">
            <a:xfrm>
              <a:off x="11105" y="2920980"/>
              <a:ext cx="7211961" cy="113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anose="02040502050505030304" pitchFamily="18" charset="0"/>
                </a:defRPr>
              </a:lvl1pPr>
              <a:lvl2pPr marL="742950" indent="-285750">
                <a:defRPr>
                  <a:solidFill>
                    <a:schemeClr val="tx1"/>
                  </a:solidFill>
                  <a:latin typeface="Palatino Linotype" panose="02040502050505030304" pitchFamily="18" charset="0"/>
                </a:defRPr>
              </a:lvl2pPr>
              <a:lvl3pPr marL="1143000" indent="-228600">
                <a:defRPr>
                  <a:solidFill>
                    <a:schemeClr val="tx1"/>
                  </a:solidFill>
                  <a:latin typeface="Palatino Linotype" panose="02040502050505030304" pitchFamily="18" charset="0"/>
                </a:defRPr>
              </a:lvl3pPr>
              <a:lvl4pPr marL="1600200" indent="-228600">
                <a:defRPr>
                  <a:solidFill>
                    <a:schemeClr val="tx1"/>
                  </a:solidFill>
                  <a:latin typeface="Palatino Linotype" panose="02040502050505030304" pitchFamily="18" charset="0"/>
                </a:defRPr>
              </a:lvl4pPr>
              <a:lvl5pPr marL="2057400" indent="-228600">
                <a:defRPr>
                  <a:solidFill>
                    <a:schemeClr val="tx1"/>
                  </a:solidFill>
                  <a:latin typeface="Palatino Linotype" panose="02040502050505030304" pitchFamily="18" charset="0"/>
                </a:defRPr>
              </a:lvl5pPr>
              <a:lvl6pPr marL="2514600" indent="-228600" defTabSz="457200" eaLnBrk="0" fontAlgn="base" hangingPunct="0">
                <a:spcBef>
                  <a:spcPct val="0"/>
                </a:spcBef>
                <a:spcAft>
                  <a:spcPct val="0"/>
                </a:spcAft>
                <a:defRPr>
                  <a:solidFill>
                    <a:schemeClr val="tx1"/>
                  </a:solidFill>
                  <a:latin typeface="Palatino Linotype" panose="02040502050505030304" pitchFamily="18" charset="0"/>
                </a:defRPr>
              </a:lvl6pPr>
              <a:lvl7pPr marL="2971800" indent="-228600" defTabSz="457200" eaLnBrk="0" fontAlgn="base" hangingPunct="0">
                <a:spcBef>
                  <a:spcPct val="0"/>
                </a:spcBef>
                <a:spcAft>
                  <a:spcPct val="0"/>
                </a:spcAft>
                <a:defRPr>
                  <a:solidFill>
                    <a:schemeClr val="tx1"/>
                  </a:solidFill>
                  <a:latin typeface="Palatino Linotype" panose="02040502050505030304" pitchFamily="18" charset="0"/>
                </a:defRPr>
              </a:lvl7pPr>
              <a:lvl8pPr marL="3429000" indent="-228600" defTabSz="457200" eaLnBrk="0" fontAlgn="base" hangingPunct="0">
                <a:spcBef>
                  <a:spcPct val="0"/>
                </a:spcBef>
                <a:spcAft>
                  <a:spcPct val="0"/>
                </a:spcAft>
                <a:defRPr>
                  <a:solidFill>
                    <a:schemeClr val="tx1"/>
                  </a:solidFill>
                  <a:latin typeface="Palatino Linotype" panose="02040502050505030304" pitchFamily="18" charset="0"/>
                </a:defRPr>
              </a:lvl8pPr>
              <a:lvl9pPr marL="3886200" indent="-228600" defTabSz="457200" eaLnBrk="0" fontAlgn="base" hangingPunct="0">
                <a:spcBef>
                  <a:spcPct val="0"/>
                </a:spcBef>
                <a:spcAft>
                  <a:spcPct val="0"/>
                </a:spcAft>
                <a:defRPr>
                  <a:solidFill>
                    <a:schemeClr val="tx1"/>
                  </a:solidFill>
                  <a:latin typeface="Palatino Linotype" panose="02040502050505030304" pitchFamily="18"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McCulloch</a:t>
              </a:r>
              <a:r>
                <a:rPr kumimoji="0" lang="es-MX" altLang="es-MX"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y </a:t>
              </a:r>
              <a:r>
                <a:rPr kumimoji="0" lang="es-MX" altLang="es-MX" sz="18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Pitts</a:t>
              </a:r>
              <a:r>
                <a:rPr kumimoji="0" lang="es-MX" altLang="es-MX"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escribieron sus hallazgos en un artículo seminal: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“Un cálculo lógico de las ideas inmanentes en la actividad nerviosa”,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p>
          </p:txBody>
        </p:sp>
        <p:sp>
          <p:nvSpPr>
            <p:cNvPr id="2" name="Rectangle 1"/>
            <p:cNvSpPr>
              <a:spLocks noChangeArrowheads="1"/>
            </p:cNvSpPr>
            <p:nvPr/>
          </p:nvSpPr>
          <p:spPr bwMode="auto">
            <a:xfrm>
              <a:off x="11260" y="3720524"/>
              <a:ext cx="771487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A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Logical</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Calculus</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of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the</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Ideas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Immanent</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in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Nervous</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Activity</a:t>
              </a:r>
              <a:endPar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Bulletin</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of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Mathematical</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MX" altLang="es-MX" sz="135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rPr>
                <a:t>Biophysics</a:t>
              </a: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t>
              </a:r>
              <a:r>
                <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1943</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hlinkClick r:id="rId4"/>
                </a:rPr>
                <a:t>https://pdfs.semanticscholar.org/5272/8a99829792c3272043842455f3a110e841b1.pdf</a:t>
              </a:r>
              <a:endParaRPr kumimoji="0" lang="es-MX" alt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3" name="AutoShape 2" descr="data:application/xml;base64,iVBORw0KGgoAAAANSUhEUgAAABAAAAAQCAYAAAAf8/9hAAAACXBIWXMAAAsTAAALEwEAmpwYAAAKT2lDQ1BQaG90b3Nob3AgSUNDIHByb2ZpbGUAAHjanVNnVFPpFj333vRCS4iAlEtvUhUIIFJCi4AUkSYqIQkQSoghodkVUcERRUUEG8igiAOOjoCMFVEsDIoK2AfkIaKOg6OIisr74Xuja9a89+bN/rXXPues852zzwfACAyWSDNRNYAMqUIeEeCDx8TG4eQuQIEKJHAAEAizZCFz/SMBAPh+PDwrIsAHvgABeNMLCADATZvAMByH/w/qQplcAYCEAcB0kThLCIAUAEB6jkKmAEBGAYCdmCZTAKAEAGDLY2LjAFAtAGAnf+bTAICd+Jl7AQBblCEVAaCRACATZYhEAGg7AKzPVopFAFgwABRmS8Q5ANgtADBJV2ZIALC3AMDOEAuyAAgMADBRiIUpAAR7AGDIIyN4AISZABRG8lc88SuuEOcqAAB4mbI8uSQ5RYFbCC1xB1dXLh4ozkkXKxQ2YQJhmkAuwnmZGTKBNA/g88wAAKCRFRHgg/P9eM4Ors7ONo62Dl8t6r8G/yJiYuP+5c+rcEAAAOF0ftH+LC+zGoA7BoBt/qIl7gRoXgugdfeLZrIPQLUAoOnaV/Nw+H48PEWhkLnZ2eXk5NhKxEJbYcpXff5nwl/AV/1s+X48/Pf14L7iJIEyXYFHBPjgwsz0TKUcz5IJhGLc5o9H/LcL//wd0yLESWK5WCoU41EScY5EmozzMqUiiUKSKcUl0v9k4t8s+wM+3zUAsGo+AXuRLahdYwP2SycQWHTA4vcAAPK7b8HUKAgDgGiD4c93/+8//UegJQCAZkmScQAAXkQkLlTKsz/HCAAARKCBKrBBG/TBGCzABhzBBdzBC/xgNoRCJMTCQhBCCmSAHHJgKayCQiiGzbAdKmAv1EAdNMBRaIaTcA4uwlW4Dj1wD/phCJ7BKLyBCQRByAgTYSHaiAFiilgjjggXmYX4IcFIBBKLJCDJiBRRIkuRNUgxUopUIFVIHfI9cgI5h1xGupE7yAAygvyGvEcxlIGyUT3UDLVDuag3GoRGogvQZHQxmo8WoJvQcrQaPYw2oefQq2gP2o8+Q8cwwOgYBzPEbDAuxsNCsTgsCZNjy7EirAyrxhqwVqwDu4n1Y8+xdwQSgUXACTYEd0IgYR5BSFhMWE7YSKggHCQ0EdoJNwkDhFHCJyKTqEu0JroR+cQYYjIxh1hILCPWEo8TLxB7iEPENyQSiUMyJ7mQAkmxpFTSEtJG0m5SI+ksqZs0SBojk8naZGuyBzmULCAryIXkneTD5DPkG+Qh8lsKnWJAcaT4U+IoUspqShnlEOU05QZlmDJBVaOaUt2ooVQRNY9aQq2htlKvUYeoEzR1mjnNgxZJS6WtopXTGmgXaPdpr+h0uhHdlR5Ol9BX0svpR+iX6AP0dwwNhhWDx4hnKBmbGAcYZxl3GK+YTKYZ04sZx1QwNzHrmOeZD5lvVVgqtip8FZHKCpVKlSaVGyovVKmqpqreqgtV81XLVI+pXlN9rkZVM1PjqQnUlqtVqp1Q61MbU2epO6iHqmeob1Q/pH5Z/YkGWcNMw09DpFGgsV/jvMYgC2MZs3gsIWsNq4Z1gTXEJrHN2Xx2KruY/R27iz2qqaE5QzNKM1ezUvOUZj8H45hx+Jx0TgnnKKeX836K3hTvKeIpG6Y0TLkxZVxrqpaXllirSKtRq0frvTau7aedpr1Fu1n7gQ5Bx0onXCdHZ4/OBZ3nU9lT3acKpxZNPTr1ri6qa6UbobtEd79up+6Ynr5egJ5Mb6feeb3n+hx9L/1U/W36p/VHDFgGswwkBtsMzhg8xTVxbzwdL8fb8VFDXcNAQ6VhlWGX4YSRudE8o9VGjUYPjGnGXOMk423GbcajJgYmISZLTepN7ppSTbmmKaY7TDtMx83MzaLN1pk1mz0x1zLnm+eb15vft2BaeFostqi2uGVJsuRaplnutrxuhVo5WaVYVVpds0atna0l1rutu6cRp7lOk06rntZnw7Dxtsm2qbcZsOXYBtuutm22fWFnYhdnt8Wuw+6TvZN9un2N/T0HDYfZDqsdWh1+c7RyFDpWOt6azpzuP33F9JbpL2dYzxDP2DPjthPLKcRpnVOb00dnF2e5c4PziIuJS4LLLpc+Lpsbxt3IveRKdPVxXeF60vWdm7Obwu2o26/uNu5p7ofcn8w0nymeWTNz0MPIQ+BR5dE/C5+VMGvfrH5PQ0+BZ7XnIy9jL5FXrdewt6V3qvdh7xc+9j5yn+M+4zw33jLeWV/MN8C3yLfLT8Nvnl+F30N/I/9k/3r/0QCngCUBZwOJgUGBWwL7+Hp8Ib+OPzrbZfay2e1BjKC5QRVBj4KtguXBrSFoyOyQrSH355jOkc5pDoVQfujW0Adh5mGLw34MJ4WHhVeGP45wiFga0TGXNXfR3ENz30T6RJZE3ptnMU85ry1KNSo+qi5qPNo3ujS6P8YuZlnM1VidWElsSxw5LiquNm5svt/87fOH4p3iC+N7F5gvyF1weaHOwvSFpxapLhIsOpZATIhOOJTwQRAqqBaMJfITdyWOCnnCHcJnIi/RNtGI2ENcKh5O8kgqTXqS7JG8NXkkxTOlLOW5hCepkLxMDUzdmzqeFpp2IG0yPTq9MYOSkZBxQqohTZO2Z+pn5mZ2y6xlhbL+xW6Lty8elQfJa7OQrAVZLQq2QqboVFoo1yoHsmdlV2a/zYnKOZarnivN7cyzytuQN5zvn//tEsIS4ZK2pYZLVy0dWOa9rGo5sjxxedsK4xUFK4ZWBqw8uIq2Km3VT6vtV5eufr0mek1rgV7ByoLBtQFr6wtVCuWFfevc1+1dT1gvWd+1YfqGnRs+FYmKrhTbF5cVf9go3HjlG4dvyr+Z3JS0qavEuWTPZtJm6ebeLZ5bDpaql+aXDm4N2dq0Dd9WtO319kXbL5fNKNu7g7ZDuaO/PLi8ZafJzs07P1SkVPRU+lQ27tLdtWHX+G7R7ht7vPY07NXbW7z3/T7JvttVAVVN1WbVZftJ+7P3P66Jqun4lvttXa1ObXHtxwPSA/0HIw6217nU1R3SPVRSj9Yr60cOxx++/p3vdy0NNg1VjZzG4iNwRHnk6fcJ3/ceDTradox7rOEH0x92HWcdL2pCmvKaRptTmvtbYlu6T8w+0dbq3nr8R9sfD5w0PFl5SvNUyWna6YLTk2fyz4ydlZ19fi753GDborZ752PO32oPb++6EHTh0kX/i+c7vDvOXPK4dPKy2+UTV7hXmq86X23qdOo8/pPTT8e7nLuarrlca7nuer21e2b36RueN87d9L158Rb/1tWeOT3dvfN6b/fF9/XfFt1+cif9zsu72Xcn7q28T7xf9EDtQdlD3YfVP1v+3Njv3H9qwHeg89HcR/cGhYPP/pH1jw9DBY+Zj8uGDYbrnjg+OTniP3L96fynQ89kzyaeF/6i/suuFxYvfvjV69fO0ZjRoZfyl5O/bXyl/erA6xmv28bCxh6+yXgzMV70VvvtwXfcdx3vo98PT+R8IH8o/2j5sfVT0Kf7kxmTk/8EA5jz/GMzLdsAAAAgY0hSTQAAeiUAAICDAAD5/wAAgOkAAHUwAADqYAAAOpgAABdvkl/FRgAAAYlJREFUeNqk0zFoU1EUxvFfbhITSIYMFalKzWhc7CS1VLpIOip1ESySLmawm3NAcROkFLp0aoeuglPBIrRTIZN1cpMIRRykBemgQ/sccvNMi3kIHni8y33f/7vnnndObn7L+WhiDtNoxL1P2MM7bA+LC0PrOpbQRvWc6VR8nmANq+gNG9TxEguyo4pnuIQOeiF+WPoHeDgWIiPEO7cz5Qmzl1vW7x65Vp0c7LbRDLFg1Uz4SsvTm+sqxZqxUl2SpNeZC7HaaVws1/8Kw0p3Uffr22H5dEh/VcLj68tezXzop5kwUZ3UurGcwrsHG0KB3B+DRkgPS+gdflQp1jyf2jE73vLi9o5KsZbC+RIhOOOQbzxyD1clfD7c9+3HF3cmHro1ft+FfDkTxn6IHSaXIxTZPdiw0l08k/YIGPZy81uaeIOqhNNTTn4xVq77/rOXBR/jQYi9vUZfFAL5EkcnmbDIbA+KuIrN1CRPKPTfI+DNyBgY9GJvv46pjQKPo6bzvtMfptz/jvPvAQBxFm5jP49PygAAAABJRU5ErkJggg=="/>
            <p:cNvSpPr>
              <a:spLocks noChangeAspect="1" noChangeArrowheads="1"/>
            </p:cNvSpPr>
            <p:nvPr/>
          </p:nvSpPr>
          <p:spPr bwMode="auto">
            <a:xfrm>
              <a:off x="326308" y="4426390"/>
              <a:ext cx="197153"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spTree>
    <p:extLst>
      <p:ext uri="{BB962C8B-B14F-4D97-AF65-F5344CB8AC3E}">
        <p14:creationId xmlns:p14="http://schemas.microsoft.com/office/powerpoint/2010/main" val="20069609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88281" y="12930"/>
            <a:ext cx="4271300" cy="830997"/>
          </a:xfrm>
          <a:prstGeom prst="rect">
            <a:avLst/>
          </a:prstGeom>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Redes Neuronales de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s-MX" sz="2400" b="1"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McCulloch y Pitts</a:t>
            </a:r>
          </a:p>
        </p:txBody>
      </p:sp>
      <p:grpSp>
        <p:nvGrpSpPr>
          <p:cNvPr id="14" name="Grupo 13"/>
          <p:cNvGrpSpPr/>
          <p:nvPr/>
        </p:nvGrpSpPr>
        <p:grpSpPr>
          <a:xfrm>
            <a:off x="223284" y="166805"/>
            <a:ext cx="2814297" cy="6464055"/>
            <a:chOff x="-426458" y="50452"/>
            <a:chExt cx="2450617" cy="5606069"/>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850" y="426898"/>
              <a:ext cx="2015202" cy="2361817"/>
            </a:xfrm>
            <a:prstGeom prst="rect">
              <a:avLst/>
            </a:prstGeom>
          </p:spPr>
        </p:pic>
        <p:sp>
          <p:nvSpPr>
            <p:cNvPr id="4" name="Rectángulo 3"/>
            <p:cNvSpPr/>
            <p:nvPr/>
          </p:nvSpPr>
          <p:spPr>
            <a:xfrm>
              <a:off x="-426458" y="2813772"/>
              <a:ext cx="2450617" cy="2842749"/>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Drawing of neurons in the pigeon </a:t>
              </a:r>
              <a:r>
                <a:rPr kumimoji="0" lang="en-US" sz="2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hlinkClick r:id="rId3" tooltip="Cerebellum"/>
                </a:rPr>
                <a:t>cerebellum</a:t>
              </a:r>
              <a:r>
                <a:rPr kumimoji="0" lang="en-US" sz="2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by Spanish neuroscientist </a:t>
              </a:r>
              <a:r>
                <a:rPr kumimoji="0" lang="en-US" sz="2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hlinkClick r:id="rId4" tooltip="Santiago Ramón y Cajal"/>
                </a:rPr>
                <a:t>Santiago Ramón y </a:t>
              </a:r>
              <a:r>
                <a:rPr kumimoji="0" lang="en-US" sz="20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mn-cs"/>
                  <a:hlinkClick r:id="rId4" tooltip="Santiago Ramón y Cajal"/>
                </a:rPr>
                <a:t>Cajal</a:t>
              </a:r>
              <a:r>
                <a:rPr kumimoji="0" lang="en-US" sz="2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in 1899. (A) denotes </a:t>
              </a:r>
              <a:r>
                <a:rPr kumimoji="0" lang="en-US" sz="2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hlinkClick r:id="rId5" tooltip="Purkinje cell"/>
                </a:rPr>
                <a:t>Purkinje cells</a:t>
              </a:r>
              <a:r>
                <a:rPr kumimoji="0" lang="en-US" sz="2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and (B) denotes </a:t>
              </a:r>
              <a:r>
                <a:rPr kumimoji="0" lang="en-US" sz="2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hlinkClick r:id="rId6" tooltip="Granule cells"/>
                </a:rPr>
                <a:t>granule cells</a:t>
              </a:r>
              <a:r>
                <a:rPr kumimoji="0" lang="en-US" sz="2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 both of which are multipolar.</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hlinkClick r:id="rId7"/>
                </a:rPr>
                <a:t>https://en.wikipedia.org/wiki/Neuron</a:t>
              </a: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5" name="Rectángulo 4"/>
            <p:cNvSpPr/>
            <p:nvPr/>
          </p:nvSpPr>
          <p:spPr>
            <a:xfrm>
              <a:off x="10067" y="50452"/>
              <a:ext cx="1351466" cy="400387"/>
            </a:xfrm>
            <a:prstGeom prst="rect">
              <a:avLst/>
            </a:prstGeom>
          </p:spPr>
          <p:txBody>
            <a:bodyPr wrap="non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Neuronas</a:t>
              </a:r>
              <a:endParaRPr kumimoji="0" 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pSp>
      <p:grpSp>
        <p:nvGrpSpPr>
          <p:cNvPr id="15" name="Grupo 14"/>
          <p:cNvGrpSpPr/>
          <p:nvPr/>
        </p:nvGrpSpPr>
        <p:grpSpPr>
          <a:xfrm>
            <a:off x="2906486" y="1035410"/>
            <a:ext cx="6090557" cy="2452120"/>
            <a:chOff x="2517624" y="930382"/>
            <a:chExt cx="5533186" cy="2764610"/>
          </a:xfrm>
        </p:grpSpPr>
        <p:pic>
          <p:nvPicPr>
            <p:cNvPr id="7" name="Imagen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17871" y="930382"/>
              <a:ext cx="3810000" cy="1209675"/>
            </a:xfrm>
            <a:prstGeom prst="rect">
              <a:avLst/>
            </a:prstGeom>
          </p:spPr>
        </p:pic>
        <p:sp>
          <p:nvSpPr>
            <p:cNvPr id="8" name="Rectángulo 7"/>
            <p:cNvSpPr/>
            <p:nvPr/>
          </p:nvSpPr>
          <p:spPr>
            <a:xfrm>
              <a:off x="2517625" y="2331582"/>
              <a:ext cx="4993281" cy="372213"/>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MX" sz="1600" b="0" i="1"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Fig. 3. A) Neurona biológica. B) Neurona artificial</a:t>
              </a:r>
              <a:r>
                <a:rPr kumimoji="0" lang="es-MX" sz="1350" b="0" i="1" u="none" strike="noStrike" kern="1200" cap="none" spc="0" normalizeH="0" baseline="0" noProof="0">
                  <a:ln>
                    <a:noFill/>
                  </a:ln>
                  <a:solidFill>
                    <a:prstClr val="black"/>
                  </a:solidFill>
                  <a:effectLst/>
                  <a:uLnTx/>
                  <a:uFillTx/>
                  <a:latin typeface="Palatino Linotype" panose="02040502050505030304" pitchFamily="18" charset="0"/>
                  <a:ea typeface="+mn-ea"/>
                  <a:cs typeface="+mn-cs"/>
                </a:rPr>
                <a:t>.</a:t>
              </a:r>
              <a:endParaRPr kumimoji="0" lang="es-MX" sz="135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
          <p:nvSpPr>
            <p:cNvPr id="10" name="Rectángulo 9"/>
            <p:cNvSpPr/>
            <p:nvPr/>
          </p:nvSpPr>
          <p:spPr>
            <a:xfrm>
              <a:off x="2517624" y="2758096"/>
              <a:ext cx="5533186" cy="936896"/>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ts val="0"/>
                </a:spcAft>
                <a:buClrTx/>
                <a:buSzTx/>
                <a:buFontTx/>
                <a:buNone/>
                <a:tabLst/>
                <a:defRPr/>
              </a:pPr>
              <a:r>
                <a:rPr kumimoji="0" lang="es-ES"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Times New Roman" panose="02020603050405020304" pitchFamily="18" charset="0"/>
                </a:rPr>
                <a:t>Sistemas </a:t>
              </a:r>
              <a:r>
                <a:rPr kumimoji="0" lang="es-ES" b="0" i="0" u="none" strike="noStrike" kern="1200" cap="none" spc="0" normalizeH="0" baseline="0" noProof="0" err="1">
                  <a:ln>
                    <a:noFill/>
                  </a:ln>
                  <a:solidFill>
                    <a:prstClr val="black"/>
                  </a:solidFill>
                  <a:effectLst/>
                  <a:uLnTx/>
                  <a:uFillTx/>
                  <a:latin typeface="Palatino Linotype" panose="02040502050505030304"/>
                  <a:ea typeface="Times New Roman" panose="02020603050405020304" pitchFamily="18" charset="0"/>
                  <a:cs typeface="Times New Roman" panose="02020603050405020304" pitchFamily="18" charset="0"/>
                </a:rPr>
                <a:t>bio</a:t>
              </a:r>
              <a:r>
                <a:rPr kumimoji="0" lang="es-ES"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Times New Roman" panose="02020603050405020304" pitchFamily="18" charset="0"/>
                </a:rPr>
                <a:t>-inspirados y aplicaciones energéticas</a:t>
              </a:r>
            </a:p>
            <a:p>
              <a:pPr marL="0" marR="0" lvl="0" indent="0" algn="l" defTabSz="457200" rtl="0" eaLnBrk="0" fontAlgn="base" latinLnBrk="0" hangingPunct="0">
                <a:lnSpc>
                  <a:spcPct val="100000"/>
                </a:lnSpc>
                <a:spcBef>
                  <a:spcPct val="0"/>
                </a:spcBef>
                <a:spcAft>
                  <a:spcPts val="0"/>
                </a:spcAft>
                <a:buClrTx/>
                <a:buSzTx/>
                <a:buFontTx/>
                <a:buNone/>
                <a:tabLst/>
                <a:defRPr/>
              </a:pPr>
              <a:r>
                <a:rPr kumimoji="0" lang="es-ES"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Times New Roman" panose="02020603050405020304" pitchFamily="18" charset="0"/>
                </a:rPr>
                <a:t>Julio R. Gómez </a:t>
              </a:r>
              <a:r>
                <a:rPr kumimoji="0" lang="es-ES" b="0" i="0" u="none" strike="noStrike" kern="1200" cap="none" spc="0" normalizeH="0" baseline="0" noProof="0" err="1">
                  <a:ln>
                    <a:noFill/>
                  </a:ln>
                  <a:solidFill>
                    <a:prstClr val="black"/>
                  </a:solidFill>
                  <a:effectLst/>
                  <a:uLnTx/>
                  <a:uFillTx/>
                  <a:latin typeface="Palatino Linotype" panose="02040502050505030304"/>
                  <a:ea typeface="Times New Roman" panose="02020603050405020304" pitchFamily="18" charset="0"/>
                  <a:cs typeface="Times New Roman" panose="02020603050405020304" pitchFamily="18" charset="0"/>
                </a:rPr>
                <a:t>Sarduy</a:t>
              </a:r>
              <a:r>
                <a:rPr kumimoji="0" lang="es-ES"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Times New Roman" panose="02020603050405020304" pitchFamily="18" charset="0"/>
                </a:rPr>
                <a:t> y Marcos A. de Armas </a:t>
              </a:r>
              <a:r>
                <a:rPr kumimoji="0" lang="es-ES" b="0" i="0" u="none" strike="noStrike" kern="1200" cap="none" spc="0" normalizeH="0" baseline="0" noProof="0" err="1">
                  <a:ln>
                    <a:noFill/>
                  </a:ln>
                  <a:solidFill>
                    <a:prstClr val="black"/>
                  </a:solidFill>
                  <a:effectLst/>
                  <a:uLnTx/>
                  <a:uFillTx/>
                  <a:latin typeface="Palatino Linotype" panose="02040502050505030304"/>
                  <a:ea typeface="Times New Roman" panose="02020603050405020304" pitchFamily="18" charset="0"/>
                  <a:cs typeface="Times New Roman" panose="02020603050405020304" pitchFamily="18" charset="0"/>
                </a:rPr>
                <a:t>Teyra</a:t>
              </a:r>
              <a:endParaRPr kumimoji="0" lang="es-ES"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Times New Roman" panose="02020603050405020304" pitchFamily="18" charset="0"/>
              </a:endParaRPr>
            </a:p>
            <a:p>
              <a:pPr marL="0" marR="0" lvl="0" indent="0" algn="l" defTabSz="457200" rtl="0" eaLnBrk="0" fontAlgn="base" latinLnBrk="0" hangingPunct="0">
                <a:lnSpc>
                  <a:spcPct val="100000"/>
                </a:lnSpc>
                <a:spcBef>
                  <a:spcPct val="0"/>
                </a:spcBef>
                <a:spcAft>
                  <a:spcPts val="0"/>
                </a:spcAft>
                <a:buClrTx/>
                <a:buSzTx/>
                <a:buFontTx/>
                <a:buNone/>
                <a:tabLst/>
                <a:defRPr/>
              </a:pPr>
              <a:r>
                <a:rPr kumimoji="0" lang="es-ES" sz="1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Times New Roman" panose="02020603050405020304" pitchFamily="18" charset="0"/>
                  <a:hlinkClick r:id="rId9"/>
                </a:rPr>
                <a:t>http://www.cubasolar.cu/biblioteca/Energia/Energia42/HTML/Articulo07.htm</a:t>
              </a:r>
              <a:endParaRPr kumimoji="0" lang="es-ES" sz="12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Times New Roman" panose="02020603050405020304" pitchFamily="18" charset="0"/>
              </a:endParaRPr>
            </a:p>
          </p:txBody>
        </p:sp>
      </p:grpSp>
      <p:grpSp>
        <p:nvGrpSpPr>
          <p:cNvPr id="16" name="Grupo 15"/>
          <p:cNvGrpSpPr/>
          <p:nvPr/>
        </p:nvGrpSpPr>
        <p:grpSpPr>
          <a:xfrm>
            <a:off x="3820885" y="3828119"/>
            <a:ext cx="5176158" cy="2829697"/>
            <a:chOff x="2434282" y="3952162"/>
            <a:chExt cx="6901541" cy="3205492"/>
          </a:xfrm>
        </p:grpSpPr>
        <p:pic>
          <p:nvPicPr>
            <p:cNvPr id="13" name="Imagen 12"/>
            <p:cNvPicPr>
              <a:picLocks noChangeAspect="1"/>
            </p:cNvPicPr>
            <p:nvPr/>
          </p:nvPicPr>
          <p:blipFill>
            <a:blip r:embed="rId10"/>
            <a:stretch>
              <a:fillRect/>
            </a:stretch>
          </p:blipFill>
          <p:spPr>
            <a:xfrm>
              <a:off x="2754051" y="3952162"/>
              <a:ext cx="5638427" cy="2488914"/>
            </a:xfrm>
            <a:prstGeom prst="rect">
              <a:avLst/>
            </a:prstGeom>
          </p:spPr>
        </p:pic>
        <p:sp>
          <p:nvSpPr>
            <p:cNvPr id="12" name="Rectángulo 11"/>
            <p:cNvSpPr/>
            <p:nvPr/>
          </p:nvSpPr>
          <p:spPr>
            <a:xfrm>
              <a:off x="2434282" y="6634678"/>
              <a:ext cx="6901541" cy="522976"/>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ES_tradnl" sz="2400" b="1" i="0" u="none" strike="noStrike" kern="1200" cap="none" spc="0" normalizeH="0" baseline="0" noProof="0">
                  <a:ln>
                    <a:noFill/>
                  </a:ln>
                  <a:solidFill>
                    <a:prstClr val="black"/>
                  </a:solidFill>
                  <a:effectLst/>
                  <a:uLnTx/>
                  <a:uFillTx/>
                  <a:latin typeface="Palatino Linotype" panose="02040502050505030304" pitchFamily="18" charset="0"/>
                  <a:ea typeface="Times New Roman" panose="02020603050405020304" pitchFamily="18" charset="0"/>
                </a:rPr>
                <a:t>Ejemplo de una red neuronal</a:t>
              </a:r>
              <a:endParaRPr kumimoji="0" lang="es-MX" sz="2400" b="1" i="0" u="none" strike="noStrike" kern="1200" cap="none" spc="0" normalizeH="0" baseline="0" noProof="0">
                <a:ln>
                  <a:noFill/>
                </a:ln>
                <a:solidFill>
                  <a:prstClr val="black"/>
                </a:solidFill>
                <a:effectLst/>
                <a:uLnTx/>
                <a:uFillTx/>
                <a:latin typeface="Palatino Linotype" panose="02040502050505030304" pitchFamily="18" charset="0"/>
              </a:endParaRPr>
            </a:p>
          </p:txBody>
        </p:sp>
      </p:grpSp>
    </p:spTree>
    <p:extLst>
      <p:ext uri="{BB962C8B-B14F-4D97-AF65-F5344CB8AC3E}">
        <p14:creationId xmlns:p14="http://schemas.microsoft.com/office/powerpoint/2010/main" val="13933885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ángulo 2"/>
          <p:cNvSpPr>
            <a:spLocks noChangeArrowheads="1"/>
          </p:cNvSpPr>
          <p:nvPr/>
        </p:nvSpPr>
        <p:spPr bwMode="auto">
          <a:xfrm>
            <a:off x="344773" y="533655"/>
            <a:ext cx="8529404"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Palatino Linotype" panose="02040502050505030304" pitchFamily="18"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Palatino Linotype" panose="02040502050505030304" pitchFamily="18"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Palatino Linotype" panose="02040502050505030304" pitchFamily="18"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Palatino Linotype" panose="02040502050505030304" pitchFamily="18" charset="0"/>
              </a:defRPr>
            </a:lvl9pPr>
          </a:lstStyle>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s-ES_tradnl" altLang="es-MX" sz="2800" b="0" i="0" u="none" strike="noStrike" kern="1200" cap="none" spc="0" normalizeH="0" baseline="0" noProof="0">
                <a:ln>
                  <a:noFill/>
                </a:ln>
                <a:solidFill>
                  <a:prstClr val="black"/>
                </a:solidFill>
                <a:effectLst/>
                <a:uLnTx/>
                <a:uFillTx/>
                <a:latin typeface="Palatino Linotype" panose="02040502050505030304" pitchFamily="18" charset="0"/>
                <a:ea typeface="+mn-ea"/>
                <a:cs typeface="Times New Roman" panose="02020603050405020304" pitchFamily="18" charset="0"/>
              </a:rPr>
              <a:t>a partir del modelo de neurona desarrollado por  Mc </a:t>
            </a:r>
            <a:r>
              <a:rPr kumimoji="0" lang="es-ES_tradnl" altLang="es-MX" sz="28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Times New Roman" panose="02020603050405020304" pitchFamily="18" charset="0"/>
              </a:rPr>
              <a:t>Cullot</a:t>
            </a:r>
            <a:r>
              <a:rPr kumimoji="0" lang="es-ES_tradnl" altLang="es-MX" sz="2800" b="0" i="0" u="none" strike="noStrike" kern="1200" cap="none" spc="0" normalizeH="0" baseline="0" noProof="0">
                <a:ln>
                  <a:noFill/>
                </a:ln>
                <a:solidFill>
                  <a:prstClr val="black"/>
                </a:solidFill>
                <a:effectLst/>
                <a:uLnTx/>
                <a:uFillTx/>
                <a:latin typeface="Palatino Linotype" panose="02040502050505030304" pitchFamily="18" charset="0"/>
                <a:ea typeface="+mn-ea"/>
                <a:cs typeface="Times New Roman" panose="02020603050405020304" pitchFamily="18" charset="0"/>
              </a:rPr>
              <a:t> y </a:t>
            </a:r>
            <a:r>
              <a:rPr kumimoji="0" lang="es-ES_tradnl" altLang="es-MX" sz="2800" b="0" i="0" u="none" strike="noStrike" kern="1200" cap="none" spc="0" normalizeH="0" baseline="0" noProof="0" err="1">
                <a:ln>
                  <a:noFill/>
                </a:ln>
                <a:solidFill>
                  <a:prstClr val="black"/>
                </a:solidFill>
                <a:effectLst/>
                <a:uLnTx/>
                <a:uFillTx/>
                <a:latin typeface="Palatino Linotype" panose="02040502050505030304" pitchFamily="18" charset="0"/>
                <a:ea typeface="+mn-ea"/>
                <a:cs typeface="Times New Roman" panose="02020603050405020304" pitchFamily="18" charset="0"/>
              </a:rPr>
              <a:t>Pitts</a:t>
            </a:r>
            <a:r>
              <a:rPr kumimoji="0" lang="es-ES_tradnl" altLang="es-MX" sz="2800" b="0" i="0" u="none" strike="noStrike" kern="1200" cap="none" spc="0" normalizeH="0" baseline="0" noProof="0">
                <a:ln>
                  <a:noFill/>
                </a:ln>
                <a:solidFill>
                  <a:prstClr val="black"/>
                </a:solidFill>
                <a:effectLst/>
                <a:uLnTx/>
                <a:uFillTx/>
                <a:latin typeface="Palatino Linotype" panose="02040502050505030304" pitchFamily="18" charset="0"/>
                <a:ea typeface="+mn-ea"/>
                <a:cs typeface="Times New Roman" panose="02020603050405020304" pitchFamily="18" charset="0"/>
              </a:rPr>
              <a:t> generamos nuestra propia propuesta, basada en una representación matricial de la red neuronal, en la cual cada una de las señales de entrada a las neuronas se representa como una columna de la matriz y cada una de las neuronas equivale a un renglón, de tal forma que, en la intersección de cada renglón y columna se almacena el valor que toma la dendrita en caso de que reciba una señal de entrada</a:t>
            </a:r>
            <a:endParaRPr kumimoji="0" lang="es-MX" altLang="es-MX" sz="28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Tree>
    <p:extLst>
      <p:ext uri="{BB962C8B-B14F-4D97-AF65-F5344CB8AC3E}">
        <p14:creationId xmlns:p14="http://schemas.microsoft.com/office/powerpoint/2010/main" val="32075431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28111672"/>
              </p:ext>
            </p:extLst>
          </p:nvPr>
        </p:nvGraphicFramePr>
        <p:xfrm>
          <a:off x="5724669" y="5992606"/>
          <a:ext cx="2445859" cy="707460"/>
        </p:xfrm>
        <a:graphic>
          <a:graphicData uri="http://schemas.openxmlformats.org/drawingml/2006/table">
            <a:tbl>
              <a:tblPr>
                <a:tableStyleId>{5C22544A-7EE6-4342-B048-85BDC9FD1C3A}</a:tableStyleId>
              </a:tblPr>
              <a:tblGrid>
                <a:gridCol w="1988627">
                  <a:extLst>
                    <a:ext uri="{9D8B030D-6E8A-4147-A177-3AD203B41FA5}">
                      <a16:colId xmlns:a16="http://schemas.microsoft.com/office/drawing/2014/main" val="1602194624"/>
                    </a:ext>
                  </a:extLst>
                </a:gridCol>
                <a:gridCol w="457232">
                  <a:extLst>
                    <a:ext uri="{9D8B030D-6E8A-4147-A177-3AD203B41FA5}">
                      <a16:colId xmlns:a16="http://schemas.microsoft.com/office/drawing/2014/main" val="2926459859"/>
                    </a:ext>
                  </a:extLst>
                </a:gridCol>
              </a:tblGrid>
              <a:tr h="235820">
                <a:tc>
                  <a:txBody>
                    <a:bodyPr/>
                    <a:lstStyle/>
                    <a:p>
                      <a:pPr algn="ctr">
                        <a:lnSpc>
                          <a:spcPts val="1200"/>
                        </a:lnSpc>
                        <a:spcAft>
                          <a:spcPts val="0"/>
                        </a:spcAft>
                      </a:pPr>
                      <a:r>
                        <a:rPr lang="es-ES_tradnl" sz="1400">
                          <a:effectLst/>
                        </a:rPr>
                        <a:t>sí   n1  &gt;=  0  entonces</a:t>
                      </a:r>
                      <a:endParaRPr lang="es-ES" sz="1400">
                        <a:effectLst/>
                        <a:latin typeface="Times New Roman" panose="02020603050405020304" pitchFamily="18" charset="0"/>
                        <a:ea typeface="Times New Roman" panose="02020603050405020304" pitchFamily="18" charset="0"/>
                      </a:endParaRPr>
                    </a:p>
                  </a:txBody>
                  <a:tcPr marL="33338" marR="33338" marT="0" marB="0"/>
                </a:tc>
                <a:tc>
                  <a:txBody>
                    <a:bodyPr/>
                    <a:lstStyle/>
                    <a:p>
                      <a:pPr algn="ctr">
                        <a:lnSpc>
                          <a:spcPts val="1200"/>
                        </a:lnSpc>
                        <a:spcAft>
                          <a:spcPts val="0"/>
                        </a:spcAft>
                      </a:pPr>
                      <a:r>
                        <a:rPr lang="es-ES_tradnl" sz="1400">
                          <a:effectLst/>
                        </a:rPr>
                        <a:t>s7=1</a:t>
                      </a:r>
                      <a:endParaRPr lang="es-ES" sz="1400">
                        <a:effectLst/>
                        <a:latin typeface="Times New Roman" panose="02020603050405020304" pitchFamily="18" charset="0"/>
                        <a:ea typeface="Times New Roman" panose="02020603050405020304" pitchFamily="18" charset="0"/>
                      </a:endParaRPr>
                    </a:p>
                  </a:txBody>
                  <a:tcPr marL="33338" marR="33338" marT="0" marB="0"/>
                </a:tc>
                <a:extLst>
                  <a:ext uri="{0D108BD9-81ED-4DB2-BD59-A6C34878D82A}">
                    <a16:rowId xmlns:a16="http://schemas.microsoft.com/office/drawing/2014/main" val="3665362120"/>
                  </a:ext>
                </a:extLst>
              </a:tr>
              <a:tr h="235820">
                <a:tc>
                  <a:txBody>
                    <a:bodyPr/>
                    <a:lstStyle/>
                    <a:p>
                      <a:pPr algn="ctr">
                        <a:lnSpc>
                          <a:spcPts val="1200"/>
                        </a:lnSpc>
                        <a:spcAft>
                          <a:spcPts val="0"/>
                        </a:spcAft>
                      </a:pPr>
                      <a:r>
                        <a:rPr lang="es-ES_tradnl" sz="1400">
                          <a:effectLst/>
                        </a:rPr>
                        <a:t>sí   n2  &gt;=  0  entonces</a:t>
                      </a:r>
                      <a:endParaRPr lang="es-ES" sz="1400">
                        <a:effectLst/>
                        <a:latin typeface="Times New Roman" panose="02020603050405020304" pitchFamily="18" charset="0"/>
                        <a:ea typeface="Times New Roman" panose="02020603050405020304" pitchFamily="18" charset="0"/>
                      </a:endParaRPr>
                    </a:p>
                  </a:txBody>
                  <a:tcPr marL="33338" marR="33338" marT="0" marB="0"/>
                </a:tc>
                <a:tc>
                  <a:txBody>
                    <a:bodyPr/>
                    <a:lstStyle/>
                    <a:p>
                      <a:pPr algn="ctr">
                        <a:lnSpc>
                          <a:spcPts val="1200"/>
                        </a:lnSpc>
                        <a:spcAft>
                          <a:spcPts val="0"/>
                        </a:spcAft>
                      </a:pPr>
                      <a:r>
                        <a:rPr lang="es-ES_tradnl" sz="1400">
                          <a:effectLst/>
                        </a:rPr>
                        <a:t>s8=1</a:t>
                      </a:r>
                      <a:endParaRPr lang="es-ES" sz="1400">
                        <a:effectLst/>
                        <a:latin typeface="Times New Roman" panose="02020603050405020304" pitchFamily="18" charset="0"/>
                        <a:ea typeface="Times New Roman" panose="02020603050405020304" pitchFamily="18" charset="0"/>
                      </a:endParaRPr>
                    </a:p>
                  </a:txBody>
                  <a:tcPr marL="33338" marR="33338" marT="0" marB="0"/>
                </a:tc>
                <a:extLst>
                  <a:ext uri="{0D108BD9-81ED-4DB2-BD59-A6C34878D82A}">
                    <a16:rowId xmlns:a16="http://schemas.microsoft.com/office/drawing/2014/main" val="3555120500"/>
                  </a:ext>
                </a:extLst>
              </a:tr>
              <a:tr h="235820">
                <a:tc>
                  <a:txBody>
                    <a:bodyPr/>
                    <a:lstStyle/>
                    <a:p>
                      <a:pPr algn="ctr">
                        <a:lnSpc>
                          <a:spcPts val="1200"/>
                        </a:lnSpc>
                        <a:spcAft>
                          <a:spcPts val="0"/>
                        </a:spcAft>
                      </a:pPr>
                      <a:r>
                        <a:rPr lang="es-ES_tradnl" sz="1400">
                          <a:effectLst/>
                        </a:rPr>
                        <a:t>sí   n3  &gt;=  0  entonces</a:t>
                      </a:r>
                      <a:endParaRPr lang="es-ES" sz="1400">
                        <a:effectLst/>
                        <a:latin typeface="Times New Roman" panose="02020603050405020304" pitchFamily="18" charset="0"/>
                        <a:ea typeface="Times New Roman" panose="02020603050405020304" pitchFamily="18" charset="0"/>
                      </a:endParaRPr>
                    </a:p>
                  </a:txBody>
                  <a:tcPr marL="33338" marR="33338" marT="0" marB="0"/>
                </a:tc>
                <a:tc>
                  <a:txBody>
                    <a:bodyPr/>
                    <a:lstStyle/>
                    <a:p>
                      <a:pPr algn="ctr">
                        <a:lnSpc>
                          <a:spcPts val="1200"/>
                        </a:lnSpc>
                        <a:spcAft>
                          <a:spcPts val="0"/>
                        </a:spcAft>
                      </a:pPr>
                      <a:r>
                        <a:rPr lang="es-ES_tradnl" sz="1400">
                          <a:effectLst/>
                        </a:rPr>
                        <a:t>s9=1</a:t>
                      </a:r>
                      <a:endParaRPr lang="es-ES" sz="1400">
                        <a:effectLst/>
                        <a:latin typeface="Times New Roman" panose="02020603050405020304" pitchFamily="18" charset="0"/>
                        <a:ea typeface="Times New Roman" panose="02020603050405020304" pitchFamily="18" charset="0"/>
                      </a:endParaRPr>
                    </a:p>
                  </a:txBody>
                  <a:tcPr marL="33338" marR="33338" marT="0" marB="0"/>
                </a:tc>
                <a:extLst>
                  <a:ext uri="{0D108BD9-81ED-4DB2-BD59-A6C34878D82A}">
                    <a16:rowId xmlns:a16="http://schemas.microsoft.com/office/drawing/2014/main" val="3393234741"/>
                  </a:ext>
                </a:extLst>
              </a:tr>
            </a:tbl>
          </a:graphicData>
        </a:graphic>
      </p:graphicFrame>
      <p:sp>
        <p:nvSpPr>
          <p:cNvPr id="7" name="Rectángulo 6"/>
          <p:cNvSpPr/>
          <p:nvPr/>
        </p:nvSpPr>
        <p:spPr>
          <a:xfrm>
            <a:off x="6289206" y="3153817"/>
            <a:ext cx="2561920" cy="400110"/>
          </a:xfrm>
          <a:prstGeom prst="rect">
            <a:avLst/>
          </a:prstGeom>
        </p:spPr>
        <p:txBody>
          <a:bodyPr wrap="none">
            <a:spAutoFit/>
          </a:bodyPr>
          <a:lstStyle/>
          <a:p>
            <a:pPr marL="0" marR="0" lvl="0" indent="0" algn="just" defTabSz="685800" rtl="0" eaLnBrk="0" fontAlgn="base" latinLnBrk="0" hangingPunct="0">
              <a:lnSpc>
                <a:spcPct val="100000"/>
              </a:lnSpc>
              <a:spcBef>
                <a:spcPct val="0"/>
              </a:spcBef>
              <a:spcAft>
                <a:spcPct val="0"/>
              </a:spcAft>
              <a:buClrTx/>
              <a:buSzTx/>
              <a:buFontTx/>
              <a:buNone/>
              <a:tabLst/>
              <a:defRPr/>
            </a:pPr>
            <a:r>
              <a:rPr kumimoji="0" lang="es-ES_tradnl" altLang="es-MX" sz="2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Se representa como:</a:t>
            </a:r>
            <a:endParaRPr kumimoji="0" lang="es-ES" altLang="es-MX" sz="20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pic>
        <p:nvPicPr>
          <p:cNvPr id="3" name="Imagen 2"/>
          <p:cNvPicPr>
            <a:picLocks noChangeAspect="1"/>
          </p:cNvPicPr>
          <p:nvPr/>
        </p:nvPicPr>
        <p:blipFill>
          <a:blip r:embed="rId3"/>
          <a:stretch>
            <a:fillRect/>
          </a:stretch>
        </p:blipFill>
        <p:spPr>
          <a:xfrm>
            <a:off x="4565830" y="621650"/>
            <a:ext cx="4347700" cy="2932277"/>
          </a:xfrm>
          <a:prstGeom prst="rect">
            <a:avLst/>
          </a:prstGeom>
        </p:spPr>
      </p:pic>
      <p:sp>
        <p:nvSpPr>
          <p:cNvPr id="9" name="Rectángulo 8"/>
          <p:cNvSpPr/>
          <p:nvPr/>
        </p:nvSpPr>
        <p:spPr>
          <a:xfrm>
            <a:off x="201357" y="75175"/>
            <a:ext cx="3727048" cy="6624891"/>
          </a:xfrm>
          <a:prstGeom prst="rect">
            <a:avLst/>
          </a:prstGeom>
        </p:spPr>
        <p:txBody>
          <a:bodyPr wrap="square">
            <a:spAutoFit/>
          </a:bodyPr>
          <a:lstStyle/>
          <a:p>
            <a:pPr marL="0" marR="0" lvl="0" indent="0" algn="just" defTabSz="685800" rtl="0" eaLnBrk="0" fontAlgn="base" latinLnBrk="0" hangingPunct="0">
              <a:lnSpc>
                <a:spcPct val="100000"/>
              </a:lnSpc>
              <a:spcBef>
                <a:spcPct val="0"/>
              </a:spcBef>
              <a:spcAft>
                <a:spcPct val="0"/>
              </a:spcAft>
              <a:buClrTx/>
              <a:buSzTx/>
              <a:buFontTx/>
              <a:buNone/>
              <a:tabLst/>
              <a:defRPr/>
            </a:pPr>
            <a:r>
              <a:rPr kumimoji="0" lang="es-ES_tradnl" altLang="es-MX" sz="2800" b="1"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rPr>
              <a:t>Representación matricial de la Red Neuronal     </a:t>
            </a:r>
            <a:r>
              <a:rPr kumimoji="0" lang="es-ES_tradnl" altLang="es-MX" sz="2800" b="0" i="0" u="none" strike="noStrike" kern="1200" cap="none" spc="0" normalizeH="0" baseline="0" noProof="0">
                <a:ln>
                  <a:noFill/>
                </a:ln>
                <a:solidFill>
                  <a:prstClr val="black"/>
                </a:solidFill>
                <a:effectLst/>
                <a:uLnTx/>
                <a:uFillTx/>
                <a:latin typeface="Palatino Linotype" panose="02040502050505030304"/>
                <a:ea typeface="+mn-ea"/>
                <a:cs typeface="Times New Roman" panose="02020603050405020304" pitchFamily="18" charset="0"/>
              </a:rPr>
              <a:t>1976</a:t>
            </a:r>
            <a:endParaRPr kumimoji="0" lang="es-ES_tradnl" altLang="es-MX" sz="28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endParaRPr>
          </a:p>
          <a:p>
            <a:pPr marL="0" marR="0" lvl="0" indent="0" defTabSz="685800" rtl="0" eaLnBrk="0" fontAlgn="base" latinLnBrk="0" hangingPunct="0">
              <a:lnSpc>
                <a:spcPct val="100000"/>
              </a:lnSpc>
              <a:spcBef>
                <a:spcPct val="0"/>
              </a:spcBef>
              <a:spcAft>
                <a:spcPct val="0"/>
              </a:spcAft>
              <a:buClrTx/>
              <a:buSzTx/>
              <a:buFontTx/>
              <a:buNone/>
              <a:tabLst/>
              <a:defRPr/>
            </a:pPr>
            <a:r>
              <a:rPr kumimoji="0" lang="es-ES_tradnl" altLang="es-MX" sz="24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rPr>
              <a:t>Fernando Galindo Soria y </a:t>
            </a:r>
            <a:r>
              <a:rPr kumimoji="0" lang="es-ES_tradnl" altLang="es-MX" sz="2400" b="0" i="0" u="none" strike="noStrike" kern="1200" cap="none" spc="0" normalizeH="0" baseline="0" noProof="0">
                <a:ln>
                  <a:noFill/>
                </a:ln>
                <a:solidFill>
                  <a:prstClr val="black"/>
                </a:solidFill>
                <a:effectLst/>
                <a:uLnTx/>
                <a:uFillTx/>
                <a:latin typeface="Palatino Linotype" panose="02040502050505030304"/>
                <a:ea typeface="+mn-ea"/>
                <a:cs typeface="Times New Roman" panose="02020603050405020304" pitchFamily="18" charset="0"/>
              </a:rPr>
              <a:t>Gustavo Núñez Esquer</a:t>
            </a:r>
            <a:endParaRPr kumimoji="0" lang="es-ES_tradnl" altLang="es-MX" sz="240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endParaRPr>
          </a:p>
          <a:p>
            <a:pPr marL="0" marR="0" lvl="0" indent="0" algn="just" defTabSz="685800" rtl="0" eaLnBrk="0" fontAlgn="base" latinLnBrk="0" hangingPunct="0">
              <a:lnSpc>
                <a:spcPct val="100000"/>
              </a:lnSpc>
              <a:spcBef>
                <a:spcPct val="0"/>
              </a:spcBef>
              <a:spcAft>
                <a:spcPct val="0"/>
              </a:spcAft>
              <a:buClrTx/>
              <a:buSzTx/>
              <a:buFontTx/>
              <a:buNone/>
              <a:tabLst/>
              <a:defRPr/>
            </a:pPr>
            <a:endParaRPr kumimoji="0" lang="es-ES_tradnl" altLang="es-MX" sz="450"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endParaRPr>
          </a:p>
          <a:p>
            <a:pPr marL="0" marR="0" lvl="0" indent="0" algn="just" defTabSz="685800" rtl="0" eaLnBrk="0" fontAlgn="base" latinLnBrk="0" hangingPunct="0">
              <a:lnSpc>
                <a:spcPct val="100000"/>
              </a:lnSpc>
              <a:spcBef>
                <a:spcPct val="0"/>
              </a:spcBef>
              <a:spcAft>
                <a:spcPct val="0"/>
              </a:spcAft>
              <a:buClrTx/>
              <a:buSzTx/>
              <a:buFontTx/>
              <a:buNone/>
              <a:tabLst/>
              <a:defRPr/>
            </a:pPr>
            <a:r>
              <a:rPr kumimoji="0" lang="es-ES_tradnl" altLang="es-MX"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rPr>
              <a:t>La matriz representa a la red neuronal, el vector a las señales de entrada / salida a la red (si), los renglones representa a las neuronas (</a:t>
            </a:r>
            <a:r>
              <a:rPr kumimoji="0" lang="es-ES_tradnl" altLang="es-MX" b="0" i="0" u="none" strike="noStrike" kern="1200" cap="none" spc="0" normalizeH="0" baseline="0" noProof="0" err="1">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rPr>
              <a:t>nj</a:t>
            </a:r>
            <a:r>
              <a:rPr kumimoji="0" lang="es-ES_tradnl" altLang="es-MX"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rPr>
              <a:t>) y las columnas corresponden a la señales de entrada a la neurona (</a:t>
            </a:r>
            <a:r>
              <a:rPr kumimoji="0" lang="es-ES_tradnl" altLang="es-MX" b="0" i="0" u="none" strike="noStrike" kern="1200" cap="none" spc="0" normalizeH="0" baseline="0" noProof="0" err="1">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rPr>
              <a:t>ak</a:t>
            </a:r>
            <a:r>
              <a:rPr kumimoji="0" lang="es-ES_tradnl" altLang="es-MX"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rPr>
              <a:t>).</a:t>
            </a:r>
            <a:endParaRPr kumimoji="0" lang="es-ES" altLang="es-MX"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just" defTabSz="685800" rtl="0" eaLnBrk="0" fontAlgn="base" latinLnBrk="0" hangingPunct="0">
              <a:lnSpc>
                <a:spcPct val="100000"/>
              </a:lnSpc>
              <a:spcBef>
                <a:spcPct val="0"/>
              </a:spcBef>
              <a:spcAft>
                <a:spcPct val="0"/>
              </a:spcAft>
              <a:buClrTx/>
              <a:buSzTx/>
              <a:buFontTx/>
              <a:buNone/>
              <a:tabLst/>
              <a:defRPr/>
            </a:pPr>
            <a:r>
              <a:rPr kumimoji="0" lang="es-ES_tradnl" altLang="es-MX"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rPr>
              <a:t> </a:t>
            </a:r>
            <a:endParaRPr kumimoji="0" lang="es-ES" altLang="es-MX" b="0" i="0" u="none" strike="noStrike" kern="1200" cap="none" spc="0" normalizeH="0" baseline="0" noProof="0">
              <a:ln>
                <a:noFill/>
              </a:ln>
              <a:solidFill>
                <a:prstClr val="black"/>
              </a:solidFill>
              <a:effectLst/>
              <a:uLnTx/>
              <a:uFillTx/>
              <a:latin typeface="Palatino Linotype" panose="02040502050505030304"/>
              <a:ea typeface="+mn-ea"/>
              <a:cs typeface="+mn-cs"/>
            </a:endParaRPr>
          </a:p>
          <a:p>
            <a:pPr marL="0" marR="0" lvl="0" indent="0" algn="just" defTabSz="685800" rtl="0" eaLnBrk="0" fontAlgn="base" latinLnBrk="0" hangingPunct="0">
              <a:lnSpc>
                <a:spcPct val="100000"/>
              </a:lnSpc>
              <a:spcBef>
                <a:spcPct val="0"/>
              </a:spcBef>
              <a:spcAft>
                <a:spcPct val="0"/>
              </a:spcAft>
              <a:buClrTx/>
              <a:buSzTx/>
              <a:buFontTx/>
              <a:buNone/>
              <a:tabLst/>
              <a:defRPr/>
            </a:pPr>
            <a:r>
              <a:rPr kumimoji="0" lang="es-ES_tradnl" altLang="es-MX" b="0" i="0" u="none" strike="noStrike" kern="1200" cap="none" spc="0" normalizeH="0" baseline="0" noProof="0">
                <a:ln>
                  <a:noFill/>
                </a:ln>
                <a:solidFill>
                  <a:prstClr val="black"/>
                </a:solidFill>
                <a:effectLst/>
                <a:uLnTx/>
                <a:uFillTx/>
                <a:latin typeface="Palatino Linotype" panose="02040502050505030304"/>
                <a:ea typeface="Times New Roman" panose="02020603050405020304" pitchFamily="18" charset="0"/>
                <a:cs typeface="Arial" panose="020B0604020202020204" pitchFamily="34" charset="0"/>
              </a:rPr>
              <a:t>La matriz se multiplica por el vector de señales de entrada al sistema y si el  valor resultante es mayor o igual a cero entonces se considera que la neurona es excitada por lo que se genera un valor de salida de la neurona igual a uno.</a:t>
            </a:r>
            <a:endParaRPr kumimoji="0" lang="es-ES" altLang="es-MX"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
        <p:nvSpPr>
          <p:cNvPr id="10" name="Rectángulo 9"/>
          <p:cNvSpPr/>
          <p:nvPr/>
        </p:nvSpPr>
        <p:spPr>
          <a:xfrm>
            <a:off x="5542216" y="5290940"/>
            <a:ext cx="772350" cy="307777"/>
          </a:xfrm>
          <a:prstGeom prst="rect">
            <a:avLst/>
          </a:prstGeom>
        </p:spPr>
        <p:txBody>
          <a:bodyPr wrap="square">
            <a:spAutoFit/>
          </a:bodyPr>
          <a:lstStyle/>
          <a:p>
            <a:pPr marL="0" marR="0" lvl="0" indent="0" algn="just" defTabSz="685800" rtl="0" eaLnBrk="0" fontAlgn="base" latinLnBrk="0" hangingPunct="0">
              <a:lnSpc>
                <a:spcPct val="100000"/>
              </a:lnSpc>
              <a:spcBef>
                <a:spcPct val="0"/>
              </a:spcBef>
              <a:spcAft>
                <a:spcPct val="0"/>
              </a:spcAft>
              <a:buClrTx/>
              <a:buSzTx/>
              <a:buFontTx/>
              <a:buNone/>
              <a:tabLst/>
              <a:defRPr/>
            </a:pPr>
            <a:r>
              <a:rPr kumimoji="0" lang="es-ES_tradnl" altLang="es-MX" sz="14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donde</a:t>
            </a:r>
            <a:endParaRPr kumimoji="0" lang="es-ES" altLang="es-MX" sz="1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graphicFrame>
        <p:nvGraphicFramePr>
          <p:cNvPr id="14" name="Tabla 13"/>
          <p:cNvGraphicFramePr>
            <a:graphicFrameLocks noGrp="1"/>
          </p:cNvGraphicFramePr>
          <p:nvPr>
            <p:extLst>
              <p:ext uri="{D42A27DB-BD31-4B8C-83A1-F6EECF244321}">
                <p14:modId xmlns:p14="http://schemas.microsoft.com/office/powerpoint/2010/main" val="1510657762"/>
              </p:ext>
            </p:extLst>
          </p:nvPr>
        </p:nvGraphicFramePr>
        <p:xfrm>
          <a:off x="5062330" y="3731552"/>
          <a:ext cx="3354700" cy="2101999"/>
        </p:xfrm>
        <a:graphic>
          <a:graphicData uri="http://schemas.openxmlformats.org/drawingml/2006/table">
            <a:tbl>
              <a:tblPr>
                <a:tableStyleId>{5C22544A-7EE6-4342-B048-85BDC9FD1C3A}</a:tableStyleId>
              </a:tblPr>
              <a:tblGrid>
                <a:gridCol w="271406">
                  <a:extLst>
                    <a:ext uri="{9D8B030D-6E8A-4147-A177-3AD203B41FA5}">
                      <a16:colId xmlns:a16="http://schemas.microsoft.com/office/drawing/2014/main" val="1094736537"/>
                    </a:ext>
                  </a:extLst>
                </a:gridCol>
                <a:gridCol w="271406">
                  <a:extLst>
                    <a:ext uri="{9D8B030D-6E8A-4147-A177-3AD203B41FA5}">
                      <a16:colId xmlns:a16="http://schemas.microsoft.com/office/drawing/2014/main" val="263884575"/>
                    </a:ext>
                  </a:extLst>
                </a:gridCol>
                <a:gridCol w="271406">
                  <a:extLst>
                    <a:ext uri="{9D8B030D-6E8A-4147-A177-3AD203B41FA5}">
                      <a16:colId xmlns:a16="http://schemas.microsoft.com/office/drawing/2014/main" val="1175584824"/>
                    </a:ext>
                  </a:extLst>
                </a:gridCol>
                <a:gridCol w="271406">
                  <a:extLst>
                    <a:ext uri="{9D8B030D-6E8A-4147-A177-3AD203B41FA5}">
                      <a16:colId xmlns:a16="http://schemas.microsoft.com/office/drawing/2014/main" val="1278773926"/>
                    </a:ext>
                  </a:extLst>
                </a:gridCol>
                <a:gridCol w="271406">
                  <a:extLst>
                    <a:ext uri="{9D8B030D-6E8A-4147-A177-3AD203B41FA5}">
                      <a16:colId xmlns:a16="http://schemas.microsoft.com/office/drawing/2014/main" val="4097960054"/>
                    </a:ext>
                  </a:extLst>
                </a:gridCol>
                <a:gridCol w="271406">
                  <a:extLst>
                    <a:ext uri="{9D8B030D-6E8A-4147-A177-3AD203B41FA5}">
                      <a16:colId xmlns:a16="http://schemas.microsoft.com/office/drawing/2014/main" val="2331108093"/>
                    </a:ext>
                  </a:extLst>
                </a:gridCol>
                <a:gridCol w="271406">
                  <a:extLst>
                    <a:ext uri="{9D8B030D-6E8A-4147-A177-3AD203B41FA5}">
                      <a16:colId xmlns:a16="http://schemas.microsoft.com/office/drawing/2014/main" val="1241979725"/>
                    </a:ext>
                  </a:extLst>
                </a:gridCol>
                <a:gridCol w="271406">
                  <a:extLst>
                    <a:ext uri="{9D8B030D-6E8A-4147-A177-3AD203B41FA5}">
                      <a16:colId xmlns:a16="http://schemas.microsoft.com/office/drawing/2014/main" val="1800779838"/>
                    </a:ext>
                  </a:extLst>
                </a:gridCol>
                <a:gridCol w="271406">
                  <a:extLst>
                    <a:ext uri="{9D8B030D-6E8A-4147-A177-3AD203B41FA5}">
                      <a16:colId xmlns:a16="http://schemas.microsoft.com/office/drawing/2014/main" val="1202286200"/>
                    </a:ext>
                  </a:extLst>
                </a:gridCol>
                <a:gridCol w="125040">
                  <a:extLst>
                    <a:ext uri="{9D8B030D-6E8A-4147-A177-3AD203B41FA5}">
                      <a16:colId xmlns:a16="http://schemas.microsoft.com/office/drawing/2014/main" val="1253590494"/>
                    </a:ext>
                  </a:extLst>
                </a:gridCol>
                <a:gridCol w="330985">
                  <a:extLst>
                    <a:ext uri="{9D8B030D-6E8A-4147-A177-3AD203B41FA5}">
                      <a16:colId xmlns:a16="http://schemas.microsoft.com/office/drawing/2014/main" val="141756590"/>
                    </a:ext>
                  </a:extLst>
                </a:gridCol>
                <a:gridCol w="184615">
                  <a:extLst>
                    <a:ext uri="{9D8B030D-6E8A-4147-A177-3AD203B41FA5}">
                      <a16:colId xmlns:a16="http://schemas.microsoft.com/office/drawing/2014/main" val="1853724907"/>
                    </a:ext>
                  </a:extLst>
                </a:gridCol>
                <a:gridCol w="271406">
                  <a:extLst>
                    <a:ext uri="{9D8B030D-6E8A-4147-A177-3AD203B41FA5}">
                      <a16:colId xmlns:a16="http://schemas.microsoft.com/office/drawing/2014/main" val="1186585681"/>
                    </a:ext>
                  </a:extLst>
                </a:gridCol>
              </a:tblGrid>
              <a:tr h="201956">
                <a:tc>
                  <a:txBody>
                    <a:bodyPr/>
                    <a:lstStyle/>
                    <a:p>
                      <a:pPr algn="ctr">
                        <a:lnSpc>
                          <a:spcPts val="1200"/>
                        </a:lnSpc>
                        <a:spcAft>
                          <a:spcPts val="0"/>
                        </a:spcAft>
                      </a:pPr>
                      <a:r>
                        <a:rPr lang="en-US" sz="1400">
                          <a:effectLst/>
                        </a:rPr>
                        <a:t>a1             </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a2</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a3 </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a4</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a5  </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a6 </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a7 </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a8</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h</a:t>
                      </a:r>
                      <a:endParaRPr lang="es-ES" sz="1400">
                        <a:effectLst/>
                        <a:latin typeface="Times New Roman" panose="02020603050405020304" pitchFamily="18" charset="0"/>
                        <a:ea typeface="Times New Roman" panose="02020603050405020304" pitchFamily="18" charset="0"/>
                      </a:endParaRPr>
                    </a:p>
                  </a:txBody>
                  <a:tcPr marL="26670" marR="26670" marT="0" marB="0"/>
                </a:tc>
                <a:tc rowSpan="10">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extLst>
                  <a:ext uri="{0D108BD9-81ED-4DB2-BD59-A6C34878D82A}">
                    <a16:rowId xmlns:a16="http://schemas.microsoft.com/office/drawing/2014/main" val="1526477668"/>
                  </a:ext>
                </a:extLst>
              </a:tr>
              <a:tr h="201956">
                <a:tc>
                  <a:txBody>
                    <a:bodyPr/>
                    <a:lstStyle/>
                    <a:p>
                      <a:pPr algn="ctr">
                        <a:lnSpc>
                          <a:spcPts val="1200"/>
                        </a:lnSpc>
                        <a:spcAft>
                          <a:spcPts val="0"/>
                        </a:spcAft>
                      </a:pPr>
                      <a:r>
                        <a:rPr lang="en-US" sz="1400">
                          <a:effectLst/>
                        </a:rPr>
                        <a:t>-1</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1</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1</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h1</a:t>
                      </a:r>
                      <a:endParaRPr lang="es-ES" sz="1400">
                        <a:effectLst/>
                        <a:latin typeface="Times New Roman" panose="02020603050405020304" pitchFamily="18" charset="0"/>
                        <a:ea typeface="Times New Roman" panose="02020603050405020304" pitchFamily="18" charset="0"/>
                      </a:endParaRPr>
                    </a:p>
                  </a:txBody>
                  <a:tcPr marL="26670" marR="26670" marT="0" marB="0"/>
                </a:tc>
                <a:tc vMerge="1">
                  <a:txBody>
                    <a:bodyPr/>
                    <a:lstStyle/>
                    <a:p>
                      <a:endParaRPr lang="es-MX"/>
                    </a:p>
                  </a:txBody>
                  <a:tcPr/>
                </a:tc>
                <a:tc>
                  <a:txBody>
                    <a:bodyPr/>
                    <a:lstStyle/>
                    <a:p>
                      <a:pPr algn="ctr">
                        <a:lnSpc>
                          <a:spcPts val="1200"/>
                        </a:lnSpc>
                        <a:spcAft>
                          <a:spcPts val="0"/>
                        </a:spcAft>
                      </a:pPr>
                      <a:r>
                        <a:rPr lang="en-US" sz="1400">
                          <a:effectLst/>
                        </a:rPr>
                        <a:t>s1</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n1</a:t>
                      </a:r>
                      <a:endParaRPr lang="es-ES" sz="1400">
                        <a:effectLst/>
                        <a:latin typeface="Times New Roman" panose="02020603050405020304" pitchFamily="18" charset="0"/>
                        <a:ea typeface="Times New Roman" panose="02020603050405020304" pitchFamily="18" charset="0"/>
                      </a:endParaRPr>
                    </a:p>
                  </a:txBody>
                  <a:tcPr marL="26670" marR="26670" marT="0" marB="0"/>
                </a:tc>
                <a:extLst>
                  <a:ext uri="{0D108BD9-81ED-4DB2-BD59-A6C34878D82A}">
                    <a16:rowId xmlns:a16="http://schemas.microsoft.com/office/drawing/2014/main" val="966260054"/>
                  </a:ext>
                </a:extLst>
              </a:tr>
              <a:tr h="201956">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-1</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-1</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1</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h2</a:t>
                      </a:r>
                      <a:endParaRPr lang="es-ES" sz="1400">
                        <a:effectLst/>
                        <a:latin typeface="Times New Roman" panose="02020603050405020304" pitchFamily="18" charset="0"/>
                        <a:ea typeface="Times New Roman" panose="02020603050405020304" pitchFamily="18" charset="0"/>
                      </a:endParaRPr>
                    </a:p>
                  </a:txBody>
                  <a:tcPr marL="26670" marR="26670" marT="0" marB="0"/>
                </a:tc>
                <a:tc vMerge="1">
                  <a:txBody>
                    <a:bodyPr/>
                    <a:lstStyle/>
                    <a:p>
                      <a:endParaRPr lang="es-MX"/>
                    </a:p>
                  </a:txBody>
                  <a:tcPr/>
                </a:tc>
                <a:tc>
                  <a:txBody>
                    <a:bodyPr/>
                    <a:lstStyle/>
                    <a:p>
                      <a:pPr algn="ctr">
                        <a:lnSpc>
                          <a:spcPts val="1200"/>
                        </a:lnSpc>
                        <a:spcAft>
                          <a:spcPts val="0"/>
                        </a:spcAft>
                      </a:pPr>
                      <a:r>
                        <a:rPr lang="en-US" sz="1400">
                          <a:effectLst/>
                        </a:rPr>
                        <a:t>s2</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n2</a:t>
                      </a:r>
                      <a:endParaRPr lang="es-ES" sz="1400">
                        <a:effectLst/>
                        <a:latin typeface="Times New Roman" panose="02020603050405020304" pitchFamily="18" charset="0"/>
                        <a:ea typeface="Times New Roman" panose="02020603050405020304" pitchFamily="18" charset="0"/>
                      </a:endParaRPr>
                    </a:p>
                  </a:txBody>
                  <a:tcPr marL="26670" marR="26670" marT="0" marB="0"/>
                </a:tc>
                <a:extLst>
                  <a:ext uri="{0D108BD9-81ED-4DB2-BD59-A6C34878D82A}">
                    <a16:rowId xmlns:a16="http://schemas.microsoft.com/office/drawing/2014/main" val="92313664"/>
                  </a:ext>
                </a:extLst>
              </a:tr>
              <a:tr h="201956">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0</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1</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-1</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h3</a:t>
                      </a:r>
                      <a:endParaRPr lang="es-ES" sz="1400">
                        <a:effectLst/>
                        <a:latin typeface="Times New Roman" panose="02020603050405020304" pitchFamily="18" charset="0"/>
                        <a:ea typeface="Times New Roman" panose="02020603050405020304" pitchFamily="18" charset="0"/>
                      </a:endParaRPr>
                    </a:p>
                  </a:txBody>
                  <a:tcPr marL="26670" marR="26670" marT="0" marB="0"/>
                </a:tc>
                <a:tc vMerge="1">
                  <a:txBody>
                    <a:bodyPr/>
                    <a:lstStyle/>
                    <a:p>
                      <a:endParaRPr lang="es-MX"/>
                    </a:p>
                  </a:txBody>
                  <a:tcPr/>
                </a:tc>
                <a:tc>
                  <a:txBody>
                    <a:bodyPr/>
                    <a:lstStyle/>
                    <a:p>
                      <a:pPr algn="ctr">
                        <a:lnSpc>
                          <a:spcPts val="1200"/>
                        </a:lnSpc>
                        <a:spcAft>
                          <a:spcPts val="0"/>
                        </a:spcAft>
                      </a:pPr>
                      <a:r>
                        <a:rPr lang="en-US" sz="1400">
                          <a:effectLst/>
                        </a:rPr>
                        <a:t>s3</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r>
                        <a:rPr lang="en-US" sz="1400">
                          <a:effectLst/>
                        </a:rPr>
                        <a:t>n3</a:t>
                      </a:r>
                      <a:endParaRPr lang="es-ES" sz="1400">
                        <a:effectLst/>
                        <a:latin typeface="Times New Roman" panose="02020603050405020304" pitchFamily="18" charset="0"/>
                        <a:ea typeface="Times New Roman" panose="02020603050405020304" pitchFamily="18" charset="0"/>
                      </a:endParaRPr>
                    </a:p>
                  </a:txBody>
                  <a:tcPr marL="26670" marR="26670" marT="0" marB="0"/>
                </a:tc>
                <a:extLst>
                  <a:ext uri="{0D108BD9-81ED-4DB2-BD59-A6C34878D82A}">
                    <a16:rowId xmlns:a16="http://schemas.microsoft.com/office/drawing/2014/main" val="952011696"/>
                  </a:ext>
                </a:extLst>
              </a:tr>
              <a:tr h="201956">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vMerge="1">
                  <a:txBody>
                    <a:bodyPr/>
                    <a:lstStyle/>
                    <a:p>
                      <a:endParaRPr lang="es-MX"/>
                    </a:p>
                  </a:txBody>
                  <a:tcPr/>
                </a:tc>
                <a:tc>
                  <a:txBody>
                    <a:bodyPr/>
                    <a:lstStyle/>
                    <a:p>
                      <a:pPr algn="ctr">
                        <a:lnSpc>
                          <a:spcPts val="1200"/>
                        </a:lnSpc>
                        <a:spcAft>
                          <a:spcPts val="0"/>
                        </a:spcAft>
                      </a:pPr>
                      <a:r>
                        <a:rPr lang="en-US" sz="1400">
                          <a:effectLst/>
                        </a:rPr>
                        <a:t>s4</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extLst>
                  <a:ext uri="{0D108BD9-81ED-4DB2-BD59-A6C34878D82A}">
                    <a16:rowId xmlns:a16="http://schemas.microsoft.com/office/drawing/2014/main" val="2858803222"/>
                  </a:ext>
                </a:extLst>
              </a:tr>
              <a:tr h="284395">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vMerge="1">
                  <a:txBody>
                    <a:bodyPr/>
                    <a:lstStyle/>
                    <a:p>
                      <a:endParaRPr lang="es-MX"/>
                    </a:p>
                  </a:txBody>
                  <a:tcPr/>
                </a:tc>
                <a:tc>
                  <a:txBody>
                    <a:bodyPr/>
                    <a:lstStyle/>
                    <a:p>
                      <a:pPr algn="ctr">
                        <a:lnSpc>
                          <a:spcPts val="1200"/>
                        </a:lnSpc>
                        <a:spcAft>
                          <a:spcPts val="0"/>
                        </a:spcAft>
                      </a:pPr>
                      <a:r>
                        <a:rPr lang="en-US" sz="1400">
                          <a:effectLst/>
                        </a:rPr>
                        <a:t>s5</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extLst>
                  <a:ext uri="{0D108BD9-81ED-4DB2-BD59-A6C34878D82A}">
                    <a16:rowId xmlns:a16="http://schemas.microsoft.com/office/drawing/2014/main" val="1406470539"/>
                  </a:ext>
                </a:extLst>
              </a:tr>
              <a:tr h="201956">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vMerge="1">
                  <a:txBody>
                    <a:bodyPr/>
                    <a:lstStyle/>
                    <a:p>
                      <a:endParaRPr lang="es-MX"/>
                    </a:p>
                  </a:txBody>
                  <a:tcPr/>
                </a:tc>
                <a:tc>
                  <a:txBody>
                    <a:bodyPr/>
                    <a:lstStyle/>
                    <a:p>
                      <a:pPr algn="ctr">
                        <a:lnSpc>
                          <a:spcPts val="1200"/>
                        </a:lnSpc>
                        <a:spcAft>
                          <a:spcPts val="0"/>
                        </a:spcAft>
                      </a:pPr>
                      <a:r>
                        <a:rPr lang="en-US" sz="1400">
                          <a:effectLst/>
                        </a:rPr>
                        <a:t>s6</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extLst>
                  <a:ext uri="{0D108BD9-81ED-4DB2-BD59-A6C34878D82A}">
                    <a16:rowId xmlns:a16="http://schemas.microsoft.com/office/drawing/2014/main" val="8570806"/>
                  </a:ext>
                </a:extLst>
              </a:tr>
              <a:tr h="201956">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vMerge="1">
                  <a:txBody>
                    <a:bodyPr/>
                    <a:lstStyle/>
                    <a:p>
                      <a:endParaRPr lang="es-MX"/>
                    </a:p>
                  </a:txBody>
                  <a:tcPr/>
                </a:tc>
                <a:tc>
                  <a:txBody>
                    <a:bodyPr/>
                    <a:lstStyle/>
                    <a:p>
                      <a:pPr algn="ctr">
                        <a:lnSpc>
                          <a:spcPts val="1200"/>
                        </a:lnSpc>
                        <a:spcAft>
                          <a:spcPts val="0"/>
                        </a:spcAft>
                      </a:pPr>
                      <a:r>
                        <a:rPr lang="en-US" sz="1400">
                          <a:effectLst/>
                        </a:rPr>
                        <a:t>s7</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extLst>
                  <a:ext uri="{0D108BD9-81ED-4DB2-BD59-A6C34878D82A}">
                    <a16:rowId xmlns:a16="http://schemas.microsoft.com/office/drawing/2014/main" val="2570976423"/>
                  </a:ext>
                </a:extLst>
              </a:tr>
              <a:tr h="201956">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vMerge="1">
                  <a:txBody>
                    <a:bodyPr/>
                    <a:lstStyle/>
                    <a:p>
                      <a:endParaRPr lang="es-MX"/>
                    </a:p>
                  </a:txBody>
                  <a:tcPr/>
                </a:tc>
                <a:tc>
                  <a:txBody>
                    <a:bodyPr/>
                    <a:lstStyle/>
                    <a:p>
                      <a:pPr algn="ctr">
                        <a:lnSpc>
                          <a:spcPts val="1200"/>
                        </a:lnSpc>
                        <a:spcAft>
                          <a:spcPts val="0"/>
                        </a:spcAft>
                      </a:pPr>
                      <a:r>
                        <a:rPr lang="en-US" sz="1400">
                          <a:effectLst/>
                        </a:rPr>
                        <a:t>s8</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extLst>
                  <a:ext uri="{0D108BD9-81ED-4DB2-BD59-A6C34878D82A}">
                    <a16:rowId xmlns:a16="http://schemas.microsoft.com/office/drawing/2014/main" val="556850912"/>
                  </a:ext>
                </a:extLst>
              </a:tr>
              <a:tr h="201956">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n-US" sz="1400">
                        <a:effectLst/>
                        <a:latin typeface="Arial" panose="020B0604020202020204" pitchFamily="34" charset="0"/>
                        <a:ea typeface="Times New Roman" panose="02020603050405020304" pitchFamily="18" charset="0"/>
                      </a:endParaRPr>
                    </a:p>
                  </a:txBody>
                  <a:tcPr marL="26670" marR="26670" marT="0" marB="0"/>
                </a:tc>
                <a:tc vMerge="1">
                  <a:txBody>
                    <a:bodyPr/>
                    <a:lstStyle/>
                    <a:p>
                      <a:endParaRPr lang="es-MX"/>
                    </a:p>
                  </a:txBody>
                  <a:tcPr/>
                </a:tc>
                <a:tc>
                  <a:txBody>
                    <a:bodyPr/>
                    <a:lstStyle/>
                    <a:p>
                      <a:pPr algn="ctr">
                        <a:lnSpc>
                          <a:spcPts val="1200"/>
                        </a:lnSpc>
                        <a:spcAft>
                          <a:spcPts val="0"/>
                        </a:spcAft>
                      </a:pPr>
                      <a:r>
                        <a:rPr lang="es-ES_tradnl" sz="1400">
                          <a:effectLst/>
                        </a:rPr>
                        <a:t>-1</a:t>
                      </a:r>
                      <a:endParaRPr lang="es-ES" sz="1400">
                        <a:effectLst/>
                        <a:latin typeface="Times New Roman" panose="02020603050405020304" pitchFamily="18"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s-ES_tradnl" sz="1400">
                        <a:effectLst/>
                        <a:latin typeface="Arial" panose="020B0604020202020204" pitchFamily="34" charset="0"/>
                        <a:ea typeface="Times New Roman" panose="02020603050405020304" pitchFamily="18" charset="0"/>
                      </a:endParaRPr>
                    </a:p>
                  </a:txBody>
                  <a:tcPr marL="26670" marR="26670" marT="0" marB="0"/>
                </a:tc>
                <a:tc>
                  <a:txBody>
                    <a:bodyPr/>
                    <a:lstStyle/>
                    <a:p>
                      <a:pPr algn="ctr">
                        <a:lnSpc>
                          <a:spcPts val="1200"/>
                        </a:lnSpc>
                        <a:spcAft>
                          <a:spcPts val="0"/>
                        </a:spcAft>
                      </a:pPr>
                      <a:endParaRPr lang="es-ES_tradnl" sz="1400">
                        <a:effectLst/>
                        <a:latin typeface="Arial" panose="020B0604020202020204" pitchFamily="34" charset="0"/>
                        <a:ea typeface="Times New Roman" panose="02020603050405020304" pitchFamily="18" charset="0"/>
                      </a:endParaRPr>
                    </a:p>
                  </a:txBody>
                  <a:tcPr marL="26670" marR="26670" marT="0" marB="0"/>
                </a:tc>
                <a:extLst>
                  <a:ext uri="{0D108BD9-81ED-4DB2-BD59-A6C34878D82A}">
                    <a16:rowId xmlns:a16="http://schemas.microsoft.com/office/drawing/2014/main" val="2749014977"/>
                  </a:ext>
                </a:extLst>
              </a:tr>
            </a:tbl>
          </a:graphicData>
        </a:graphic>
      </p:graphicFrame>
      <p:sp>
        <p:nvSpPr>
          <p:cNvPr id="15" name="Abrir corchete 14"/>
          <p:cNvSpPr/>
          <p:nvPr/>
        </p:nvSpPr>
        <p:spPr>
          <a:xfrm>
            <a:off x="5054121" y="3895447"/>
            <a:ext cx="53268" cy="623014"/>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
        <p:nvSpPr>
          <p:cNvPr id="17" name="Abrir corchete 16"/>
          <p:cNvSpPr/>
          <p:nvPr/>
        </p:nvSpPr>
        <p:spPr>
          <a:xfrm>
            <a:off x="7627755" y="3935735"/>
            <a:ext cx="45719" cy="1897816"/>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
        <p:nvSpPr>
          <p:cNvPr id="18" name="Abrir corchete 17"/>
          <p:cNvSpPr/>
          <p:nvPr/>
        </p:nvSpPr>
        <p:spPr>
          <a:xfrm flipH="1">
            <a:off x="7949513" y="3895447"/>
            <a:ext cx="45719" cy="1938104"/>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
        <p:nvSpPr>
          <p:cNvPr id="19" name="Abrir corchete 18"/>
          <p:cNvSpPr/>
          <p:nvPr/>
        </p:nvSpPr>
        <p:spPr>
          <a:xfrm rot="10800000">
            <a:off x="8284732" y="3935736"/>
            <a:ext cx="68432" cy="582723"/>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sp>
        <p:nvSpPr>
          <p:cNvPr id="20" name="Abrir corchete 19"/>
          <p:cNvSpPr/>
          <p:nvPr/>
        </p:nvSpPr>
        <p:spPr>
          <a:xfrm rot="10800000">
            <a:off x="7436467" y="3935734"/>
            <a:ext cx="46979" cy="582725"/>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a:ln>
                <a:noFill/>
              </a:ln>
              <a:solidFill>
                <a:prstClr val="black"/>
              </a:solidFill>
              <a:effectLst/>
              <a:uLnTx/>
              <a:uFillTx/>
              <a:latin typeface="Palatino Linotype" panose="02040502050505030304"/>
              <a:ea typeface="+mn-ea"/>
              <a:cs typeface="+mn-cs"/>
            </a:endParaRPr>
          </a:p>
        </p:txBody>
      </p:sp>
      <p:pic>
        <p:nvPicPr>
          <p:cNvPr id="2" name="Imagen 1"/>
          <p:cNvPicPr>
            <a:picLocks noChangeAspect="1"/>
          </p:cNvPicPr>
          <p:nvPr/>
        </p:nvPicPr>
        <p:blipFill>
          <a:blip r:embed="rId4"/>
          <a:stretch>
            <a:fillRect/>
          </a:stretch>
        </p:blipFill>
        <p:spPr>
          <a:xfrm rot="10800000">
            <a:off x="8165447" y="3935734"/>
            <a:ext cx="73158" cy="597460"/>
          </a:xfrm>
          <a:prstGeom prst="rect">
            <a:avLst/>
          </a:prstGeom>
        </p:spPr>
      </p:pic>
      <p:sp>
        <p:nvSpPr>
          <p:cNvPr id="16" name="Rectángulo 15"/>
          <p:cNvSpPr/>
          <p:nvPr/>
        </p:nvSpPr>
        <p:spPr>
          <a:xfrm>
            <a:off x="4692838" y="49297"/>
            <a:ext cx="2629659" cy="461665"/>
          </a:xfrm>
          <a:prstGeom prst="rect">
            <a:avLst/>
          </a:prstGeom>
        </p:spPr>
        <p:txBody>
          <a:bodyPr wrap="square">
            <a:spAutoFit/>
          </a:bodyPr>
          <a:lstStyle/>
          <a:p>
            <a:pPr marL="0" marR="0" lvl="0" indent="0" algn="just" defTabSz="685800" rtl="0" eaLnBrk="0" fontAlgn="base" latinLnBrk="0" hangingPunct="0">
              <a:lnSpc>
                <a:spcPct val="100000"/>
              </a:lnSpc>
              <a:spcBef>
                <a:spcPct val="0"/>
              </a:spcBef>
              <a:spcAft>
                <a:spcPct val="0"/>
              </a:spcAft>
              <a:buClrTx/>
              <a:buSzTx/>
              <a:buFontTx/>
              <a:buNone/>
              <a:tabLst/>
              <a:defRPr/>
            </a:pPr>
            <a:r>
              <a:rPr kumimoji="0" lang="es-ES_tradnl" altLang="es-MX" sz="24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La Red Neuronal:</a:t>
            </a:r>
            <a:endParaRPr kumimoji="0" lang="es-ES" altLang="es-MX" sz="2400" b="0" i="0" u="none" strike="noStrike" kern="1200" cap="none" spc="0" normalizeH="0" baseline="0" noProof="0">
              <a:ln>
                <a:noFill/>
              </a:ln>
              <a:solidFill>
                <a:prstClr val="black"/>
              </a:solidFill>
              <a:effectLst/>
              <a:uLnTx/>
              <a:uFillTx/>
              <a:latin typeface="Palatino Linotype" panose="02040502050505030304" pitchFamily="18" charset="0"/>
              <a:ea typeface="+mn-ea"/>
              <a:cs typeface="+mn-cs"/>
            </a:endParaRPr>
          </a:p>
        </p:txBody>
      </p:sp>
    </p:spTree>
    <p:extLst>
      <p:ext uri="{BB962C8B-B14F-4D97-AF65-F5344CB8AC3E}">
        <p14:creationId xmlns:p14="http://schemas.microsoft.com/office/powerpoint/2010/main" val="4781813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9615" y="0"/>
            <a:ext cx="8833756" cy="5509200"/>
          </a:xfrm>
          <a:prstGeom prst="rect">
            <a:avLst/>
          </a:prstGeom>
        </p:spPr>
        <p:txBody>
          <a:bodyPr wrap="square">
            <a:spAutoFit/>
          </a:bodyPr>
          <a:lstStyle/>
          <a:p>
            <a:pPr marL="0" marR="0" lvl="0" indent="0" algn="just" defTabSz="342900" rtl="0" eaLnBrk="1" fontAlgn="auto" latinLnBrk="0" hangingPunct="1">
              <a:lnSpc>
                <a:spcPct val="100000"/>
              </a:lnSpc>
              <a:spcBef>
                <a:spcPts val="0"/>
              </a:spcBef>
              <a:spcAft>
                <a:spcPts val="0"/>
              </a:spcAft>
              <a:buClrTx/>
              <a:buSzTx/>
              <a:buFontTx/>
              <a:buNone/>
              <a:tabLst/>
              <a:defRPr/>
            </a:pPr>
            <a:r>
              <a:rPr lang="es-MX" sz="3200" i="1"/>
              <a:t>La red neuronal esta formada por un sistema de neuronas interconectadas, donde cada neurona tiene al menos entradas, salida y un valor de umbral y a su vez la red tiene múltiples interrelaciones, </a:t>
            </a:r>
          </a:p>
          <a:p>
            <a:pPr marL="0" marR="0" lvl="0" indent="0" algn="just" defTabSz="342900" rtl="0" eaLnBrk="1" fontAlgn="auto" latinLnBrk="0" hangingPunct="1">
              <a:lnSpc>
                <a:spcPct val="100000"/>
              </a:lnSpc>
              <a:spcBef>
                <a:spcPts val="0"/>
              </a:spcBef>
              <a:spcAft>
                <a:spcPts val="0"/>
              </a:spcAft>
              <a:buClrTx/>
              <a:buSzTx/>
              <a:buFontTx/>
              <a:buNone/>
              <a:tabLst/>
              <a:defRPr/>
            </a:pPr>
            <a:r>
              <a:rPr lang="es-MX" sz="3200" i="1"/>
              <a:t>ahora bien cuando se construía la red era necesario dar todos estos valores al sistema durante la etapa de construcción (sistema formar) o lograr que la red los adquiera</a:t>
            </a:r>
          </a:p>
          <a:p>
            <a:pPr marL="0" marR="0" lvl="0" indent="0" algn="just" defTabSz="342900" rtl="0" eaLnBrk="1" fontAlgn="auto" latinLnBrk="0" hangingPunct="1">
              <a:lnSpc>
                <a:spcPct val="100000"/>
              </a:lnSpc>
              <a:spcBef>
                <a:spcPts val="0"/>
              </a:spcBef>
              <a:spcAft>
                <a:spcPts val="0"/>
              </a:spcAft>
              <a:buClrTx/>
              <a:buSzTx/>
              <a:buFontTx/>
              <a:buNone/>
              <a:tabLst/>
              <a:defRPr/>
            </a:pPr>
            <a:r>
              <a:rPr lang="es-MX" sz="3200" b="1" i="1"/>
              <a:t>Al</a:t>
            </a:r>
            <a:r>
              <a:rPr kumimoji="0" lang="es-MX" sz="3200" b="1" i="1" u="none" strike="noStrike" kern="1200" cap="none" spc="0" normalizeH="0" baseline="0" noProof="0">
                <a:ln>
                  <a:noFill/>
                </a:ln>
                <a:effectLst/>
                <a:uLnTx/>
                <a:uFillTx/>
              </a:rPr>
              <a:t> proceso que permiten que la red neuronal adquiera los valores que necesita se le conoce como “aprendizaje”</a:t>
            </a:r>
          </a:p>
        </p:txBody>
      </p:sp>
      <p:sp>
        <p:nvSpPr>
          <p:cNvPr id="2" name="Rectángulo 1"/>
          <p:cNvSpPr/>
          <p:nvPr/>
        </p:nvSpPr>
        <p:spPr>
          <a:xfrm>
            <a:off x="2503358" y="5338618"/>
            <a:ext cx="6250898" cy="1200329"/>
          </a:xfrm>
          <a:prstGeom prst="rect">
            <a:avLst/>
          </a:prstGeom>
        </p:spPr>
        <p:txBody>
          <a:bodyPr wrap="square">
            <a:spAutoFit/>
          </a:bodyPr>
          <a:lstStyle/>
          <a:p>
            <a:pPr lvl="0" algn="r" defTabSz="342900">
              <a:defRPr/>
            </a:pPr>
            <a:r>
              <a:rPr lang="es-MX" sz="3600" b="1" i="1">
                <a:latin typeface="Tw Cen MT" panose="020B0602020104020603"/>
              </a:rPr>
              <a:t>Como logramos que la red neuronal aprenda?</a:t>
            </a:r>
          </a:p>
        </p:txBody>
      </p:sp>
    </p:spTree>
    <p:extLst>
      <p:ext uri="{BB962C8B-B14F-4D97-AF65-F5344CB8AC3E}">
        <p14:creationId xmlns:p14="http://schemas.microsoft.com/office/powerpoint/2010/main" val="40833234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 y="346689"/>
            <a:ext cx="9144001" cy="2708434"/>
          </a:xfrm>
          <a:prstGeom prst="rect">
            <a:avLst/>
          </a:prstGeom>
        </p:spPr>
        <p:txBody>
          <a:bodyPr wrap="square">
            <a:spAutoFit/>
          </a:bodyPr>
          <a:lstStyle/>
          <a:p>
            <a:pPr defTabSz="257175">
              <a:defRPr/>
            </a:pPr>
            <a:r>
              <a:rPr lang="es-MX" sz="6000" b="1" i="1" spc="300">
                <a:solidFill>
                  <a:prstClr val="black"/>
                </a:solidFill>
                <a:latin typeface="Tw Cen MT" panose="020B0602020104020603"/>
              </a:rPr>
              <a:t>Maquinas que aprenden</a:t>
            </a:r>
          </a:p>
          <a:p>
            <a:pPr algn="r" defTabSz="257175">
              <a:defRPr/>
            </a:pPr>
            <a:r>
              <a:rPr lang="es-MX" sz="6000" b="1" i="1"/>
              <a:t>Machine </a:t>
            </a:r>
            <a:r>
              <a:rPr lang="es-MX" sz="6000" b="1" i="1" err="1"/>
              <a:t>learning</a:t>
            </a:r>
            <a:endParaRPr lang="es-MX" sz="6000" b="1" i="1"/>
          </a:p>
          <a:p>
            <a:pPr lvl="0" algn="r"/>
            <a:r>
              <a:rPr lang="es-MX">
                <a:solidFill>
                  <a:prstClr val="black"/>
                </a:solidFill>
                <a:hlinkClick r:id="rId2"/>
              </a:rPr>
              <a:t>https://en.wikipedia.org/wiki/Machine_learning</a:t>
            </a:r>
            <a:endParaRPr lang="es-MX" sz="6000" b="1" i="1" spc="300">
              <a:solidFill>
                <a:prstClr val="black"/>
              </a:solidFill>
              <a:latin typeface="Tw Cen MT" panose="020B0602020104020603"/>
            </a:endParaRPr>
          </a:p>
          <a:p>
            <a:pPr defTabSz="257175">
              <a:defRPr/>
            </a:pPr>
            <a:r>
              <a:rPr lang="es-MX" sz="3200" b="1" i="1" spc="300">
                <a:solidFill>
                  <a:prstClr val="black"/>
                </a:solidFill>
                <a:latin typeface="Tw Cen MT" panose="020B0602020104020603"/>
              </a:rPr>
              <a:t>  (1974)</a:t>
            </a:r>
          </a:p>
        </p:txBody>
      </p:sp>
    </p:spTree>
    <p:extLst>
      <p:ext uri="{BB962C8B-B14F-4D97-AF65-F5344CB8AC3E}">
        <p14:creationId xmlns:p14="http://schemas.microsoft.com/office/powerpoint/2010/main" val="8954652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26"/>
          <p:cNvSpPr>
            <a:spLocks noGrp="1" noChangeArrowheads="1"/>
          </p:cNvSpPr>
          <p:nvPr>
            <p:ph type="title"/>
          </p:nvPr>
        </p:nvSpPr>
        <p:spPr>
          <a:xfrm>
            <a:off x="261258" y="359229"/>
            <a:ext cx="8572500" cy="4269921"/>
          </a:xfrm>
        </p:spPr>
        <p:txBody>
          <a:bodyPr>
            <a:noAutofit/>
          </a:bodyPr>
          <a:lstStyle/>
          <a:p>
            <a:r>
              <a:rPr lang="es-ES" altLang="es-MX" sz="3600"/>
              <a:t>desde principios de los 60, se ha buscado desarrollar herramientas capaces de obtener en forma automática el conjunto de reglas del sistema a partir de ejemplos y descripciones generales de un programa, </a:t>
            </a:r>
            <a:br>
              <a:rPr lang="es-MX" altLang="es-MX" sz="3600"/>
            </a:br>
            <a:r>
              <a:rPr lang="es-ES" altLang="es-MX" sz="3600"/>
              <a:t>en lo que se conoce como</a:t>
            </a:r>
            <a:r>
              <a:rPr lang="es-ES" altLang="es-MX" sz="3600" b="1" i="1"/>
              <a:t> </a:t>
            </a:r>
            <a:br>
              <a:rPr lang="es-MX" altLang="es-MX" sz="3600" b="1" i="1"/>
            </a:br>
            <a:r>
              <a:rPr lang="es-MX" sz="3600" b="1" i="1"/>
              <a:t>Machine </a:t>
            </a:r>
            <a:r>
              <a:rPr lang="es-MX" sz="3600" b="1" i="1" err="1"/>
              <a:t>learning</a:t>
            </a:r>
            <a:br>
              <a:rPr lang="es-MX" sz="3600" b="1" i="1"/>
            </a:br>
            <a:r>
              <a:rPr lang="es-ES" altLang="es-MX" sz="3600" b="1" i="1"/>
              <a:t>o maquinas o sistemas que aprenden.</a:t>
            </a:r>
          </a:p>
        </p:txBody>
      </p:sp>
    </p:spTree>
    <p:extLst>
      <p:ext uri="{BB962C8B-B14F-4D97-AF65-F5344CB8AC3E}">
        <p14:creationId xmlns:p14="http://schemas.microsoft.com/office/powerpoint/2010/main" val="21789529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2"/>
          <p:cNvGrpSpPr>
            <a:grpSpLocks/>
          </p:cNvGrpSpPr>
          <p:nvPr/>
        </p:nvGrpSpPr>
        <p:grpSpPr bwMode="auto">
          <a:xfrm>
            <a:off x="1379764" y="1771650"/>
            <a:ext cx="6400800" cy="3429000"/>
            <a:chOff x="2421" y="1470"/>
            <a:chExt cx="8040" cy="2794"/>
          </a:xfrm>
        </p:grpSpPr>
        <p:grpSp>
          <p:nvGrpSpPr>
            <p:cNvPr id="16388" name="Group 3"/>
            <p:cNvGrpSpPr>
              <a:grpSpLocks/>
            </p:cNvGrpSpPr>
            <p:nvPr/>
          </p:nvGrpSpPr>
          <p:grpSpPr bwMode="auto">
            <a:xfrm>
              <a:off x="2421" y="1706"/>
              <a:ext cx="2280" cy="960"/>
              <a:chOff x="2421" y="3779"/>
              <a:chExt cx="2280" cy="960"/>
            </a:xfrm>
          </p:grpSpPr>
          <p:sp>
            <p:nvSpPr>
              <p:cNvPr id="16416" name="Line 4"/>
              <p:cNvSpPr>
                <a:spLocks noChangeShapeType="1"/>
              </p:cNvSpPr>
              <p:nvPr/>
            </p:nvSpPr>
            <p:spPr bwMode="auto">
              <a:xfrm>
                <a:off x="3861" y="4312"/>
                <a:ext cx="8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nvGrpSpPr>
              <p:cNvPr id="16417" name="Group 5"/>
              <p:cNvGrpSpPr>
                <a:grpSpLocks/>
              </p:cNvGrpSpPr>
              <p:nvPr/>
            </p:nvGrpSpPr>
            <p:grpSpPr bwMode="auto">
              <a:xfrm>
                <a:off x="2421" y="3779"/>
                <a:ext cx="1440" cy="960"/>
                <a:chOff x="3383" y="13864"/>
                <a:chExt cx="1440" cy="960"/>
              </a:xfrm>
            </p:grpSpPr>
            <p:sp>
              <p:nvSpPr>
                <p:cNvPr id="16418" name="Text Box 6"/>
                <p:cNvSpPr txBox="1">
                  <a:spLocks noChangeArrowheads="1"/>
                </p:cNvSpPr>
                <p:nvPr/>
              </p:nvSpPr>
              <p:spPr bwMode="auto">
                <a:xfrm>
                  <a:off x="3383" y="13917"/>
                  <a:ext cx="1440" cy="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Ejemplos de</a:t>
                  </a:r>
                </a:p>
                <a:p>
                  <a:pPr algn="ctr"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la realidad</a:t>
                  </a:r>
                </a:p>
              </p:txBody>
            </p:sp>
            <p:grpSp>
              <p:nvGrpSpPr>
                <p:cNvPr id="16419" name="Group 7"/>
                <p:cNvGrpSpPr>
                  <a:grpSpLocks/>
                </p:cNvGrpSpPr>
                <p:nvPr/>
              </p:nvGrpSpPr>
              <p:grpSpPr bwMode="auto">
                <a:xfrm>
                  <a:off x="4101" y="13864"/>
                  <a:ext cx="721" cy="960"/>
                  <a:chOff x="5421" y="10744"/>
                  <a:chExt cx="721" cy="960"/>
                </a:xfrm>
              </p:grpSpPr>
              <p:sp>
                <p:nvSpPr>
                  <p:cNvPr id="16420" name="Line 8"/>
                  <p:cNvSpPr>
                    <a:spLocks noChangeShapeType="1"/>
                  </p:cNvSpPr>
                  <p:nvPr/>
                </p:nvSpPr>
                <p:spPr bwMode="auto">
                  <a:xfrm>
                    <a:off x="5421" y="10744"/>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6421" name="Line 9"/>
                  <p:cNvSpPr>
                    <a:spLocks noChangeShapeType="1"/>
                  </p:cNvSpPr>
                  <p:nvPr/>
                </p:nvSpPr>
                <p:spPr bwMode="auto">
                  <a:xfrm>
                    <a:off x="6141" y="10744"/>
                    <a:ext cx="1" cy="9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6422" name="Line 10"/>
                  <p:cNvSpPr>
                    <a:spLocks noChangeShapeType="1"/>
                  </p:cNvSpPr>
                  <p:nvPr/>
                </p:nvSpPr>
                <p:spPr bwMode="auto">
                  <a:xfrm>
                    <a:off x="5421" y="11704"/>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grpSp>
        </p:grpSp>
        <p:sp>
          <p:nvSpPr>
            <p:cNvPr id="16389" name="Line 11"/>
            <p:cNvSpPr>
              <a:spLocks noChangeShapeType="1"/>
            </p:cNvSpPr>
            <p:nvPr/>
          </p:nvSpPr>
          <p:spPr bwMode="auto">
            <a:xfrm>
              <a:off x="5661" y="2824"/>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nvGrpSpPr>
            <p:cNvPr id="16390" name="Group 12"/>
            <p:cNvGrpSpPr>
              <a:grpSpLocks/>
            </p:cNvGrpSpPr>
            <p:nvPr/>
          </p:nvGrpSpPr>
          <p:grpSpPr bwMode="auto">
            <a:xfrm>
              <a:off x="4821" y="1470"/>
              <a:ext cx="1800" cy="1320"/>
              <a:chOff x="4821" y="11704"/>
              <a:chExt cx="1800" cy="1320"/>
            </a:xfrm>
          </p:grpSpPr>
          <p:sp>
            <p:nvSpPr>
              <p:cNvPr id="16414" name="Oval 13"/>
              <p:cNvSpPr>
                <a:spLocks noChangeArrowheads="1"/>
              </p:cNvSpPr>
              <p:nvPr/>
            </p:nvSpPr>
            <p:spPr bwMode="auto">
              <a:xfrm>
                <a:off x="4821" y="11704"/>
                <a:ext cx="1800" cy="1320"/>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b="1">
                  <a:solidFill>
                    <a:prstClr val="black"/>
                  </a:solidFill>
                  <a:latin typeface="Times New Roman" panose="02020603050405020304" pitchFamily="18" charset="0"/>
                  <a:cs typeface="Times New Roman" panose="02020603050405020304" pitchFamily="18" charset="0"/>
                </a:endParaRPr>
              </a:p>
            </p:txBody>
          </p:sp>
          <p:sp>
            <p:nvSpPr>
              <p:cNvPr id="16415" name="Text Box 14"/>
              <p:cNvSpPr txBox="1">
                <a:spLocks noChangeArrowheads="1"/>
              </p:cNvSpPr>
              <p:nvPr/>
            </p:nvSpPr>
            <p:spPr bwMode="auto">
              <a:xfrm>
                <a:off x="4821" y="11944"/>
                <a:ext cx="1680" cy="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mecanismo inductivo</a:t>
                </a:r>
              </a:p>
            </p:txBody>
          </p:sp>
        </p:grpSp>
        <p:grpSp>
          <p:nvGrpSpPr>
            <p:cNvPr id="16391" name="Group 15"/>
            <p:cNvGrpSpPr>
              <a:grpSpLocks/>
            </p:cNvGrpSpPr>
            <p:nvPr/>
          </p:nvGrpSpPr>
          <p:grpSpPr bwMode="auto">
            <a:xfrm>
              <a:off x="4932" y="1744"/>
              <a:ext cx="5529" cy="2520"/>
              <a:chOff x="4572" y="2944"/>
              <a:chExt cx="5529" cy="2520"/>
            </a:xfrm>
          </p:grpSpPr>
          <p:sp>
            <p:nvSpPr>
              <p:cNvPr id="16392" name="Line 16"/>
              <p:cNvSpPr>
                <a:spLocks noChangeShapeType="1"/>
              </p:cNvSpPr>
              <p:nvPr/>
            </p:nvSpPr>
            <p:spPr bwMode="auto">
              <a:xfrm>
                <a:off x="7461" y="3981"/>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nvGrpSpPr>
              <p:cNvPr id="16393" name="Group 17"/>
              <p:cNvGrpSpPr>
                <a:grpSpLocks/>
              </p:cNvGrpSpPr>
              <p:nvPr/>
            </p:nvGrpSpPr>
            <p:grpSpPr bwMode="auto">
              <a:xfrm>
                <a:off x="6616" y="2944"/>
                <a:ext cx="1326" cy="960"/>
                <a:chOff x="6616" y="2944"/>
                <a:chExt cx="1326" cy="960"/>
              </a:xfrm>
            </p:grpSpPr>
            <p:grpSp>
              <p:nvGrpSpPr>
                <p:cNvPr id="16409" name="Group 18"/>
                <p:cNvGrpSpPr>
                  <a:grpSpLocks/>
                </p:cNvGrpSpPr>
                <p:nvPr/>
              </p:nvGrpSpPr>
              <p:grpSpPr bwMode="auto">
                <a:xfrm>
                  <a:off x="6616" y="2944"/>
                  <a:ext cx="1326" cy="960"/>
                  <a:chOff x="4456" y="1624"/>
                  <a:chExt cx="1326" cy="960"/>
                </a:xfrm>
              </p:grpSpPr>
              <p:sp>
                <p:nvSpPr>
                  <p:cNvPr id="16411" name="Text Box 19"/>
                  <p:cNvSpPr txBox="1">
                    <a:spLocks noChangeArrowheads="1"/>
                  </p:cNvSpPr>
                  <p:nvPr/>
                </p:nvSpPr>
                <p:spPr bwMode="auto">
                  <a:xfrm>
                    <a:off x="4456" y="1732"/>
                    <a:ext cx="132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Problemas</a:t>
                    </a:r>
                  </a:p>
                </p:txBody>
              </p:sp>
              <p:sp>
                <p:nvSpPr>
                  <p:cNvPr id="16412" name="Line 20"/>
                  <p:cNvSpPr>
                    <a:spLocks noChangeShapeType="1"/>
                  </p:cNvSpPr>
                  <p:nvPr/>
                </p:nvSpPr>
                <p:spPr bwMode="auto">
                  <a:xfrm>
                    <a:off x="5061" y="1624"/>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6413" name="Line 21"/>
                  <p:cNvSpPr>
                    <a:spLocks noChangeShapeType="1"/>
                  </p:cNvSpPr>
                  <p:nvPr/>
                </p:nvSpPr>
                <p:spPr bwMode="auto">
                  <a:xfrm>
                    <a:off x="5781" y="1624"/>
                    <a:ext cx="1" cy="9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sp>
              <p:nvSpPr>
                <p:cNvPr id="16410" name="Line 22"/>
                <p:cNvSpPr>
                  <a:spLocks noChangeShapeType="1"/>
                </p:cNvSpPr>
                <p:nvPr/>
              </p:nvSpPr>
              <p:spPr bwMode="auto">
                <a:xfrm>
                  <a:off x="7221" y="3904"/>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sp>
            <p:nvSpPr>
              <p:cNvPr id="16394" name="Line 23"/>
              <p:cNvSpPr>
                <a:spLocks noChangeShapeType="1"/>
              </p:cNvSpPr>
              <p:nvPr/>
            </p:nvSpPr>
            <p:spPr bwMode="auto">
              <a:xfrm>
                <a:off x="5901" y="4864"/>
                <a:ext cx="6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6395" name="Line 24"/>
              <p:cNvSpPr>
                <a:spLocks noChangeShapeType="1"/>
              </p:cNvSpPr>
              <p:nvPr/>
            </p:nvSpPr>
            <p:spPr bwMode="auto">
              <a:xfrm>
                <a:off x="8301" y="4864"/>
                <a:ext cx="48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nvGrpSpPr>
              <p:cNvPr id="16396" name="Group 25"/>
              <p:cNvGrpSpPr>
                <a:grpSpLocks/>
              </p:cNvGrpSpPr>
              <p:nvPr/>
            </p:nvGrpSpPr>
            <p:grpSpPr bwMode="auto">
              <a:xfrm>
                <a:off x="8781" y="4384"/>
                <a:ext cx="1320" cy="960"/>
                <a:chOff x="6621" y="3028"/>
                <a:chExt cx="1320" cy="960"/>
              </a:xfrm>
            </p:grpSpPr>
            <p:sp>
              <p:nvSpPr>
                <p:cNvPr id="16405" name="Text Box 26"/>
                <p:cNvSpPr txBox="1">
                  <a:spLocks noChangeArrowheads="1"/>
                </p:cNvSpPr>
                <p:nvPr/>
              </p:nvSpPr>
              <p:spPr bwMode="auto">
                <a:xfrm>
                  <a:off x="6621" y="3148"/>
                  <a:ext cx="132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r>
                    <a:rPr lang="es-ES" altLang="es-MX" sz="1500">
                      <a:solidFill>
                        <a:prstClr val="black"/>
                      </a:solidFill>
                      <a:latin typeface="Times New Roman" panose="02020603050405020304" pitchFamily="18" charset="0"/>
                      <a:cs typeface="Times New Roman" panose="02020603050405020304" pitchFamily="18" charset="0"/>
                    </a:rPr>
                    <a:t>Soluciones</a:t>
                  </a:r>
                </a:p>
              </p:txBody>
            </p:sp>
            <p:sp>
              <p:nvSpPr>
                <p:cNvPr id="16406" name="Line 27"/>
                <p:cNvSpPr>
                  <a:spLocks noChangeShapeType="1"/>
                </p:cNvSpPr>
                <p:nvPr/>
              </p:nvSpPr>
              <p:spPr bwMode="auto">
                <a:xfrm>
                  <a:off x="6621" y="3028"/>
                  <a:ext cx="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6407" name="Line 28"/>
                <p:cNvSpPr>
                  <a:spLocks noChangeShapeType="1"/>
                </p:cNvSpPr>
                <p:nvPr/>
              </p:nvSpPr>
              <p:spPr bwMode="auto">
                <a:xfrm>
                  <a:off x="6621" y="3028"/>
                  <a:ext cx="0" cy="9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6408" name="Line 29"/>
                <p:cNvSpPr>
                  <a:spLocks noChangeShapeType="1"/>
                </p:cNvSpPr>
                <p:nvPr/>
              </p:nvSpPr>
              <p:spPr bwMode="auto">
                <a:xfrm>
                  <a:off x="6621" y="3988"/>
                  <a:ext cx="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grpSp>
            <p:nvGrpSpPr>
              <p:cNvPr id="16397" name="Group 30"/>
              <p:cNvGrpSpPr>
                <a:grpSpLocks/>
              </p:cNvGrpSpPr>
              <p:nvPr/>
            </p:nvGrpSpPr>
            <p:grpSpPr bwMode="auto">
              <a:xfrm>
                <a:off x="4572" y="4384"/>
                <a:ext cx="1449" cy="1080"/>
                <a:chOff x="2292" y="3064"/>
                <a:chExt cx="1449" cy="1080"/>
              </a:xfrm>
            </p:grpSpPr>
            <p:sp>
              <p:nvSpPr>
                <p:cNvPr id="16401" name="Text Box 31"/>
                <p:cNvSpPr txBox="1">
                  <a:spLocks noChangeArrowheads="1"/>
                </p:cNvSpPr>
                <p:nvPr/>
              </p:nvSpPr>
              <p:spPr bwMode="auto">
                <a:xfrm>
                  <a:off x="2292" y="3064"/>
                  <a:ext cx="120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r>
                    <a:rPr lang="es-MX" altLang="es-MX">
                      <a:solidFill>
                        <a:prstClr val="black"/>
                      </a:solidFill>
                      <a:latin typeface="Times New Roman" panose="02020603050405020304" pitchFamily="18" charset="0"/>
                      <a:cs typeface="Times New Roman" panose="02020603050405020304" pitchFamily="18" charset="0"/>
                    </a:rPr>
                    <a:t>  </a:t>
                  </a:r>
                  <a:r>
                    <a:rPr lang="es-ES" altLang="es-MX">
                      <a:solidFill>
                        <a:prstClr val="black"/>
                      </a:solidFill>
                      <a:latin typeface="Times New Roman" panose="02020603050405020304" pitchFamily="18" charset="0"/>
                      <a:cs typeface="Times New Roman" panose="02020603050405020304" pitchFamily="18" charset="0"/>
                    </a:rPr>
                    <a:t>Reglas</a:t>
                  </a:r>
                </a:p>
                <a:p>
                  <a:pPr algn="ctr" defTabSz="685800" fontAlgn="base">
                    <a:spcBef>
                      <a:spcPct val="0"/>
                    </a:spcBef>
                    <a:spcAft>
                      <a:spcPct val="0"/>
                    </a:spcAft>
                    <a:defRPr/>
                  </a:pPr>
                  <a:r>
                    <a:rPr lang="es-ES" altLang="es-MX" sz="750">
                      <a:solidFill>
                        <a:prstClr val="black"/>
                      </a:solidFill>
                      <a:latin typeface="Times New Roman" panose="02020603050405020304" pitchFamily="18" charset="0"/>
                      <a:cs typeface="Times New Roman" panose="02020603050405020304" pitchFamily="18" charset="0"/>
                    </a:rPr>
                    <a:t>_______________</a:t>
                  </a:r>
                </a:p>
                <a:p>
                  <a:pPr algn="ctr" defTabSz="685800" fontAlgn="base">
                    <a:spcBef>
                      <a:spcPct val="0"/>
                    </a:spcBef>
                    <a:spcAft>
                      <a:spcPct val="0"/>
                    </a:spcAft>
                    <a:defRPr/>
                  </a:pPr>
                  <a:r>
                    <a:rPr lang="es-ES" altLang="es-MX" sz="750">
                      <a:solidFill>
                        <a:prstClr val="black"/>
                      </a:solidFill>
                      <a:latin typeface="Times New Roman" panose="02020603050405020304" pitchFamily="18" charset="0"/>
                      <a:cs typeface="Times New Roman" panose="02020603050405020304" pitchFamily="18" charset="0"/>
                    </a:rPr>
                    <a:t>_______________</a:t>
                  </a:r>
                </a:p>
                <a:p>
                  <a:pPr algn="ctr" defTabSz="685800" fontAlgn="base">
                    <a:spcBef>
                      <a:spcPct val="0"/>
                    </a:spcBef>
                    <a:spcAft>
                      <a:spcPct val="0"/>
                    </a:spcAft>
                    <a:defRPr/>
                  </a:pPr>
                  <a:r>
                    <a:rPr lang="es-ES" altLang="es-MX" sz="750">
                      <a:solidFill>
                        <a:prstClr val="black"/>
                      </a:solidFill>
                      <a:latin typeface="Times New Roman" panose="02020603050405020304" pitchFamily="18" charset="0"/>
                      <a:cs typeface="Times New Roman" panose="02020603050405020304" pitchFamily="18" charset="0"/>
                    </a:rPr>
                    <a:t>....................</a:t>
                  </a:r>
                </a:p>
                <a:p>
                  <a:pPr algn="ctr" defTabSz="685800" fontAlgn="base">
                    <a:spcBef>
                      <a:spcPct val="0"/>
                    </a:spcBef>
                    <a:spcAft>
                      <a:spcPct val="0"/>
                    </a:spcAft>
                    <a:defRPr/>
                  </a:pPr>
                  <a:r>
                    <a:rPr lang="es-ES" altLang="es-MX" sz="750">
                      <a:solidFill>
                        <a:prstClr val="black"/>
                      </a:solidFill>
                      <a:latin typeface="Times New Roman" panose="02020603050405020304" pitchFamily="18" charset="0"/>
                      <a:cs typeface="Times New Roman" panose="02020603050405020304" pitchFamily="18" charset="0"/>
                    </a:rPr>
                    <a:t>...................</a:t>
                  </a:r>
                </a:p>
                <a:p>
                  <a:pPr algn="ctr" defTabSz="685800" fontAlgn="base">
                    <a:spcBef>
                      <a:spcPct val="0"/>
                    </a:spcBef>
                    <a:spcAft>
                      <a:spcPct val="0"/>
                    </a:spcAft>
                    <a:defRPr/>
                  </a:pPr>
                  <a:r>
                    <a:rPr lang="es-ES" altLang="es-MX" sz="750">
                      <a:solidFill>
                        <a:prstClr val="black"/>
                      </a:solidFill>
                      <a:latin typeface="Times New Roman" panose="02020603050405020304" pitchFamily="18" charset="0"/>
                      <a:cs typeface="Times New Roman" panose="02020603050405020304" pitchFamily="18" charset="0"/>
                    </a:rPr>
                    <a:t> ...................</a:t>
                  </a:r>
                </a:p>
                <a:p>
                  <a:pPr algn="ctr" defTabSz="685800" fontAlgn="base">
                    <a:spcBef>
                      <a:spcPct val="0"/>
                    </a:spcBef>
                    <a:spcAft>
                      <a:spcPct val="0"/>
                    </a:spcAft>
                    <a:defRPr/>
                  </a:pPr>
                  <a:r>
                    <a:rPr lang="es-ES" altLang="es-MX" sz="750">
                      <a:solidFill>
                        <a:prstClr val="black"/>
                      </a:solidFill>
                      <a:latin typeface="Times New Roman" panose="02020603050405020304" pitchFamily="18" charset="0"/>
                      <a:cs typeface="Times New Roman" panose="02020603050405020304" pitchFamily="18" charset="0"/>
                    </a:rPr>
                    <a:t>_______________</a:t>
                  </a:r>
                </a:p>
                <a:p>
                  <a:pPr algn="ctr" defTabSz="685800" fontAlgn="base">
                    <a:spcBef>
                      <a:spcPct val="0"/>
                    </a:spcBef>
                    <a:spcAft>
                      <a:spcPct val="0"/>
                    </a:spcAft>
                    <a:defRPr/>
                  </a:pPr>
                  <a:r>
                    <a:rPr lang="es-ES" altLang="es-MX" sz="750">
                      <a:solidFill>
                        <a:prstClr val="black"/>
                      </a:solidFill>
                      <a:latin typeface="Times New Roman" panose="02020603050405020304" pitchFamily="18" charset="0"/>
                      <a:cs typeface="Times New Roman" panose="02020603050405020304" pitchFamily="18" charset="0"/>
                    </a:rPr>
                    <a:t>_______________</a:t>
                  </a:r>
                </a:p>
              </p:txBody>
            </p:sp>
            <p:sp>
              <p:nvSpPr>
                <p:cNvPr id="16402" name="Line 32"/>
                <p:cNvSpPr>
                  <a:spLocks noChangeShapeType="1"/>
                </p:cNvSpPr>
                <p:nvPr/>
              </p:nvSpPr>
              <p:spPr bwMode="auto">
                <a:xfrm>
                  <a:off x="2364" y="3064"/>
                  <a:ext cx="0" cy="9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6403" name="Line 33"/>
                <p:cNvSpPr>
                  <a:spLocks noChangeShapeType="1"/>
                </p:cNvSpPr>
                <p:nvPr/>
              </p:nvSpPr>
              <p:spPr bwMode="auto">
                <a:xfrm>
                  <a:off x="2421" y="4024"/>
                  <a:ext cx="13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sp>
              <p:nvSpPr>
                <p:cNvPr id="16404" name="Line 34"/>
                <p:cNvSpPr>
                  <a:spLocks noChangeShapeType="1"/>
                </p:cNvSpPr>
                <p:nvPr/>
              </p:nvSpPr>
              <p:spPr bwMode="auto">
                <a:xfrm>
                  <a:off x="2421" y="3064"/>
                  <a:ext cx="13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s-MX" sz="1350">
                    <a:solidFill>
                      <a:prstClr val="black"/>
                    </a:solidFill>
                    <a:latin typeface="Calibri" panose="020F0502020204030204" pitchFamily="34" charset="0"/>
                  </a:endParaRPr>
                </a:p>
              </p:txBody>
            </p:sp>
          </p:grpSp>
          <p:grpSp>
            <p:nvGrpSpPr>
              <p:cNvPr id="16398" name="Group 35"/>
              <p:cNvGrpSpPr>
                <a:grpSpLocks/>
              </p:cNvGrpSpPr>
              <p:nvPr/>
            </p:nvGrpSpPr>
            <p:grpSpPr bwMode="auto">
              <a:xfrm>
                <a:off x="6501" y="4384"/>
                <a:ext cx="1680" cy="1080"/>
                <a:chOff x="5181" y="4835"/>
                <a:chExt cx="1560" cy="989"/>
              </a:xfrm>
            </p:grpSpPr>
            <p:sp>
              <p:nvSpPr>
                <p:cNvPr id="16399" name="Oval 36"/>
                <p:cNvSpPr>
                  <a:spLocks noChangeArrowheads="1"/>
                </p:cNvSpPr>
                <p:nvPr/>
              </p:nvSpPr>
              <p:spPr bwMode="auto">
                <a:xfrm>
                  <a:off x="5181" y="4835"/>
                  <a:ext cx="1560" cy="989"/>
                </a:xfrm>
                <a:prstGeom prst="ellipse">
                  <a:avLst/>
                </a:prstGeom>
                <a:solidFill>
                  <a:srgbClr val="FFFFFF"/>
                </a:solidFill>
                <a:ln w="9525">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b="1">
                    <a:solidFill>
                      <a:prstClr val="black"/>
                    </a:solidFill>
                    <a:latin typeface="Times New Roman" panose="02020603050405020304" pitchFamily="18" charset="0"/>
                    <a:cs typeface="Times New Roman" panose="02020603050405020304" pitchFamily="18" charset="0"/>
                  </a:endParaRPr>
                </a:p>
              </p:txBody>
            </p:sp>
            <p:sp>
              <p:nvSpPr>
                <p:cNvPr id="16400" name="Text Box 37"/>
                <p:cNvSpPr txBox="1">
                  <a:spLocks noChangeArrowheads="1"/>
                </p:cNvSpPr>
                <p:nvPr/>
              </p:nvSpPr>
              <p:spPr bwMode="auto">
                <a:xfrm>
                  <a:off x="5181" y="4864"/>
                  <a:ext cx="1440"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685800" fontAlgn="base">
                    <a:spcBef>
                      <a:spcPct val="0"/>
                    </a:spcBef>
                    <a:spcAft>
                      <a:spcPct val="0"/>
                    </a:spcAft>
                    <a:defRPr/>
                  </a:pPr>
                  <a:endParaRPr lang="es-MX" altLang="es-MX">
                    <a:solidFill>
                      <a:prstClr val="black"/>
                    </a:solidFill>
                    <a:latin typeface="Times New Roman" panose="02020603050405020304" pitchFamily="18" charset="0"/>
                    <a:cs typeface="Times New Roman" panose="02020603050405020304" pitchFamily="18" charset="0"/>
                  </a:endParaRPr>
                </a:p>
                <a:p>
                  <a:pPr algn="ctr" defTabSz="685800" fontAlgn="base">
                    <a:spcBef>
                      <a:spcPct val="0"/>
                    </a:spcBef>
                    <a:spcAft>
                      <a:spcPct val="0"/>
                    </a:spcAft>
                    <a:defRPr/>
                  </a:pPr>
                  <a:r>
                    <a:rPr lang="es-ES" altLang="es-MX">
                      <a:solidFill>
                        <a:prstClr val="black"/>
                      </a:solidFill>
                      <a:latin typeface="Times New Roman" panose="02020603050405020304" pitchFamily="18" charset="0"/>
                      <a:cs typeface="Times New Roman" panose="02020603050405020304" pitchFamily="18" charset="0"/>
                    </a:rPr>
                    <a:t>mecanismo deductivo</a:t>
                  </a:r>
                </a:p>
              </p:txBody>
            </p:sp>
          </p:grpSp>
        </p:grpSp>
      </p:grpSp>
      <p:sp>
        <p:nvSpPr>
          <p:cNvPr id="16387" name="Rectangle 38"/>
          <p:cNvSpPr>
            <a:spLocks noChangeArrowheads="1"/>
          </p:cNvSpPr>
          <p:nvPr/>
        </p:nvSpPr>
        <p:spPr bwMode="auto">
          <a:xfrm>
            <a:off x="2228850" y="1085850"/>
            <a:ext cx="5372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685800" fontAlgn="base">
              <a:spcBef>
                <a:spcPct val="0"/>
              </a:spcBef>
              <a:spcAft>
                <a:spcPct val="0"/>
              </a:spcAft>
              <a:defRPr/>
            </a:pPr>
            <a:r>
              <a:rPr lang="en-US" altLang="es-MX" b="1">
                <a:solidFill>
                  <a:prstClr val="black"/>
                </a:solidFill>
                <a:latin typeface="Times New Roman" panose="02020603050405020304" pitchFamily="18" charset="0"/>
                <a:cs typeface="Times New Roman" panose="02020603050405020304" pitchFamily="18" charset="0"/>
              </a:rPr>
              <a:t>Machine learning   (Sistemas que aprenden)  años 60</a:t>
            </a:r>
            <a:r>
              <a:rPr lang="en-US" altLang="es-MX">
                <a:solidFill>
                  <a:prstClr val="black"/>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9333734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08213" y="506186"/>
            <a:ext cx="8131629" cy="4974593"/>
          </a:xfrm>
        </p:spPr>
        <p:txBody>
          <a:bodyPr>
            <a:noAutofit/>
          </a:bodyPr>
          <a:lstStyle/>
          <a:p>
            <a:pPr eaLnBrk="1" hangingPunct="1"/>
            <a:r>
              <a:rPr lang="es-ES" altLang="es-MX" sz="2400">
                <a:solidFill>
                  <a:srgbClr val="B2B2B2"/>
                </a:solidFill>
                <a:latin typeface="+mn-lt"/>
              </a:rPr>
              <a:t>L</a:t>
            </a:r>
            <a:r>
              <a:rPr lang="es-MX" altLang="es-MX" sz="2400">
                <a:latin typeface="+mn-lt"/>
              </a:rPr>
              <a:t>a</a:t>
            </a:r>
            <a:r>
              <a:rPr lang="es-ES" altLang="es-MX" sz="2400">
                <a:latin typeface="+mn-lt"/>
              </a:rPr>
              <a:t>s </a:t>
            </a:r>
            <a:r>
              <a:rPr lang="es-MX" altLang="es-MX" sz="2400">
                <a:latin typeface="+mn-lt"/>
              </a:rPr>
              <a:t>Maquinas que Aprenden </a:t>
            </a:r>
            <a:r>
              <a:rPr lang="es-ES" altLang="es-MX" sz="2400">
                <a:latin typeface="+mn-lt"/>
              </a:rPr>
              <a:t>tiene dos grandes etapas: una “de aprendizaje” y otra Formal. </a:t>
            </a:r>
            <a:br>
              <a:rPr lang="es-MX" altLang="es-MX" sz="2400">
                <a:latin typeface="+mn-lt"/>
              </a:rPr>
            </a:br>
            <a:br>
              <a:rPr lang="es-MX" altLang="es-MX" sz="2400">
                <a:latin typeface="+mn-lt"/>
              </a:rPr>
            </a:br>
            <a:r>
              <a:rPr lang="es-ES" altLang="es-MX" sz="2400">
                <a:latin typeface="+mn-lt"/>
              </a:rPr>
              <a:t>Por lo que solo resuelve problemas que previamente se le enseño a resolver, pero cuando llegan problemas que previamente no aprendió no los reconoce, </a:t>
            </a:r>
            <a:br>
              <a:rPr lang="es-MX" altLang="es-MX" sz="2400">
                <a:latin typeface="+mn-lt"/>
              </a:rPr>
            </a:br>
            <a:br>
              <a:rPr lang="es-MX" altLang="es-MX" sz="2400">
                <a:latin typeface="+mn-lt"/>
              </a:rPr>
            </a:br>
            <a:r>
              <a:rPr lang="es-ES" altLang="es-MX" sz="2400">
                <a:latin typeface="+mn-lt"/>
              </a:rPr>
              <a:t>si por ejemplo se le dan un montón de ejemplos de </a:t>
            </a:r>
            <a:r>
              <a:rPr lang="es-ES" altLang="es-MX" sz="2400" err="1">
                <a:latin typeface="+mn-lt"/>
              </a:rPr>
              <a:t>A's</a:t>
            </a:r>
            <a:r>
              <a:rPr lang="es-ES" altLang="es-MX" sz="2400">
                <a:latin typeface="+mn-lt"/>
              </a:rPr>
              <a:t> reconoce </a:t>
            </a:r>
            <a:r>
              <a:rPr lang="es-ES" altLang="es-MX" sz="2400" err="1">
                <a:latin typeface="+mn-lt"/>
              </a:rPr>
              <a:t>A's</a:t>
            </a:r>
            <a:r>
              <a:rPr lang="es-ES" altLang="es-MX" sz="2400">
                <a:latin typeface="+mn-lt"/>
              </a:rPr>
              <a:t>, pero si posteriormente se me ocurre colocar una A de lado y cuadrada, es posible que ya no la reconozca si previamente no se le enseño a reconocer ese tipo de </a:t>
            </a:r>
            <a:r>
              <a:rPr lang="es-ES" altLang="es-MX" sz="2400" err="1">
                <a:latin typeface="+mn-lt"/>
              </a:rPr>
              <a:t>A´s</a:t>
            </a:r>
            <a:r>
              <a:rPr lang="es-ES" altLang="es-MX" sz="2400">
                <a:latin typeface="+mn-lt"/>
              </a:rPr>
              <a:t>.</a:t>
            </a:r>
            <a:br>
              <a:rPr lang="es-ES" altLang="es-MX" sz="2400">
                <a:latin typeface="+mn-lt"/>
              </a:rPr>
            </a:br>
            <a:br>
              <a:rPr lang="es-ES" altLang="es-MX" sz="2400">
                <a:latin typeface="+mn-lt"/>
              </a:rPr>
            </a:br>
            <a:r>
              <a:rPr lang="es-ES" altLang="es-MX" sz="2400">
                <a:latin typeface="+mn-lt"/>
              </a:rPr>
              <a:t>Por lo que si se quiere que la reconozcan es necesario enseñarles de nuevo</a:t>
            </a:r>
          </a:p>
        </p:txBody>
      </p:sp>
    </p:spTree>
    <p:extLst>
      <p:ext uri="{BB962C8B-B14F-4D97-AF65-F5344CB8AC3E}">
        <p14:creationId xmlns:p14="http://schemas.microsoft.com/office/powerpoint/2010/main" val="8182410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0" y="1485900"/>
            <a:ext cx="6515100" cy="2743200"/>
          </a:xfrm>
        </p:spPr>
        <p:txBody>
          <a:bodyPr/>
          <a:lstStyle/>
          <a:p>
            <a:pPr eaLnBrk="1" hangingPunct="1"/>
            <a:r>
              <a:rPr lang="es-ES" altLang="es-MX"/>
              <a:t>El problema tanto de los sistemas formales como de los sistemas que aprenden o machine </a:t>
            </a:r>
            <a:r>
              <a:rPr lang="es-ES" altLang="es-MX" err="1"/>
              <a:t>learning</a:t>
            </a:r>
            <a:r>
              <a:rPr lang="es-ES" altLang="es-MX"/>
              <a:t> es que tarde o temprano les llegara un problema que no pueden resolver.</a:t>
            </a:r>
          </a:p>
        </p:txBody>
      </p:sp>
    </p:spTree>
    <p:extLst>
      <p:ext uri="{BB962C8B-B14F-4D97-AF65-F5344CB8AC3E}">
        <p14:creationId xmlns:p14="http://schemas.microsoft.com/office/powerpoint/2010/main" val="1762411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0" y="823771"/>
            <a:ext cx="8686800" cy="4163786"/>
          </a:xfrm>
        </p:spPr>
        <p:txBody>
          <a:bodyPr>
            <a:normAutofit/>
          </a:bodyPr>
          <a:lstStyle/>
          <a:p>
            <a:r>
              <a:rPr lang="es-MX" altLang="es-MX" b="1" dirty="0"/>
              <a:t>Sistemas Conscientes</a:t>
            </a:r>
            <a:br>
              <a:rPr lang="es-MX" altLang="es-MX" b="1" dirty="0"/>
            </a:br>
            <a:r>
              <a:rPr lang="es-MX" altLang="es-MX" dirty="0"/>
              <a:t>S</a:t>
            </a:r>
            <a:r>
              <a:rPr lang="es-ES" altLang="es-MX" sz="3200" dirty="0"/>
              <a:t>e presenta una propuesta de construcción de “sistemas conscientes”, o sea ““sistemas conscientes de los demás””; ““sistemas conscientes de su entorno””, y ““sistemas conscientes de si mismos””. Y  se muestra las bases de construcción de un </a:t>
            </a:r>
            <a:r>
              <a:rPr lang="es-ES" altLang="es-MX" sz="3200" dirty="0" err="1"/>
              <a:t>SEAC</a:t>
            </a:r>
            <a:r>
              <a:rPr lang="es-ES" altLang="es-MX" sz="3200" dirty="0"/>
              <a:t> 0.0,  ““sistema consciente”” que surge de la afectividad y siempre está  evolucionando. </a:t>
            </a:r>
            <a:endParaRPr lang="es-ES" altLang="es-MX" dirty="0"/>
          </a:p>
        </p:txBody>
      </p:sp>
      <p:sp>
        <p:nvSpPr>
          <p:cNvPr id="2" name="Rectángulo 1"/>
          <p:cNvSpPr/>
          <p:nvPr/>
        </p:nvSpPr>
        <p:spPr>
          <a:xfrm>
            <a:off x="1534887" y="4987557"/>
            <a:ext cx="7396842" cy="369332"/>
          </a:xfrm>
          <a:prstGeom prst="rect">
            <a:avLst/>
          </a:prstGeom>
        </p:spPr>
        <p:txBody>
          <a:bodyPr wrap="square">
            <a:spAutoFit/>
          </a:bodyPr>
          <a:lstStyle/>
          <a:p>
            <a:r>
              <a:rPr lang="es-MX">
                <a:hlinkClick r:id="rId2"/>
              </a:rPr>
              <a:t>www.fgalindosoria.com/eac/consciencia/scon/sistemas_conscientes.pdf</a:t>
            </a:r>
            <a:endParaRPr lang="es-MX"/>
          </a:p>
        </p:txBody>
      </p:sp>
      <p:sp>
        <p:nvSpPr>
          <p:cNvPr id="3" name="Rectángulo 2"/>
          <p:cNvSpPr/>
          <p:nvPr/>
        </p:nvSpPr>
        <p:spPr>
          <a:xfrm>
            <a:off x="1322615" y="5338914"/>
            <a:ext cx="7609114" cy="369332"/>
          </a:xfrm>
          <a:prstGeom prst="rect">
            <a:avLst/>
          </a:prstGeom>
        </p:spPr>
        <p:txBody>
          <a:bodyPr wrap="square">
            <a:spAutoFit/>
          </a:bodyPr>
          <a:lstStyle/>
          <a:p>
            <a:r>
              <a:rPr lang="es-MX">
                <a:hlinkClick r:id="rId3"/>
              </a:rPr>
              <a:t>www.fgalindosoria.com/eac/consciencia/scon/sistemas_conscientes_a.pdf</a:t>
            </a:r>
            <a:endParaRPr lang="es-MX"/>
          </a:p>
        </p:txBody>
      </p:sp>
      <p:sp>
        <p:nvSpPr>
          <p:cNvPr id="4" name="Rectangle 1"/>
          <p:cNvSpPr>
            <a:spLocks noChangeArrowheads="1"/>
          </p:cNvSpPr>
          <p:nvPr/>
        </p:nvSpPr>
        <p:spPr bwMode="auto">
          <a:xfrm>
            <a:off x="0" y="-54478"/>
            <a:ext cx="96012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altLang="es-MX" sz="2800" b="0" i="0" u="none" strike="noStrike" cap="none" normalizeH="0" baseline="0">
                <a:ln>
                  <a:noFill/>
                </a:ln>
                <a:solidFill>
                  <a:srgbClr val="FF0000"/>
                </a:solidFill>
                <a:effectLst/>
                <a:latin typeface="Arial" panose="020B0604020202020204" pitchFamily="34" charset="0"/>
              </a:rPr>
              <a:t>Consciencia y Sistemas conscientes</a:t>
            </a:r>
            <a:endParaRPr kumimoji="0" lang="es-ES_tradnl" altLang="es-MX" sz="16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altLang="es-MX" sz="1600" b="1" i="0" u="none" strike="noStrike" cap="none" normalizeH="0" baseline="0">
                <a:ln>
                  <a:noFill/>
                </a:ln>
                <a:solidFill>
                  <a:schemeClr val="tx1"/>
                </a:solidFill>
                <a:effectLst/>
                <a:latin typeface="Arial" panose="020B0604020202020204" pitchFamily="34" charset="0"/>
                <a:ea typeface="Times New Roman" panose="02020603050405020304" pitchFamily="18" charset="0"/>
                <a:hlinkClick r:id="rId4"/>
              </a:rPr>
              <a:t>www.fgalindosoria.com/eac/consciencia/</a:t>
            </a:r>
            <a:endParaRPr kumimoji="0" lang="es-ES_tradnl" altLang="es-MX" sz="1600" b="1"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17768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2571750" y="1314450"/>
            <a:ext cx="6572250" cy="3943350"/>
          </a:xfrm>
        </p:spPr>
        <p:txBody>
          <a:bodyPr/>
          <a:lstStyle/>
          <a:p>
            <a:pPr eaLnBrk="1" hangingPunct="1"/>
            <a:r>
              <a:rPr lang="es-ES_tradnl" altLang="es-MX" sz="2400" b="1"/>
              <a:t>Teorema de </a:t>
            </a:r>
            <a:r>
              <a:rPr lang="es-ES_tradnl" altLang="es-MX" sz="2400" b="1" err="1"/>
              <a:t>Gödel</a:t>
            </a:r>
            <a:br>
              <a:rPr lang="es-ES_tradnl" altLang="es-MX" sz="2400" b="1"/>
            </a:br>
            <a:r>
              <a:rPr lang="es-ES" altLang="es-MX" sz="2100"/>
              <a:t>En 1930 </a:t>
            </a:r>
            <a:r>
              <a:rPr lang="es-ES" altLang="es-MX" sz="2100" err="1"/>
              <a:t>Kurt</a:t>
            </a:r>
            <a:r>
              <a:rPr lang="es-ES" altLang="es-MX" sz="2100"/>
              <a:t> </a:t>
            </a:r>
            <a:r>
              <a:rPr lang="es-ES" altLang="es-MX" sz="2100" err="1"/>
              <a:t>Gödel</a:t>
            </a:r>
            <a:r>
              <a:rPr lang="es-ES" altLang="es-MX" sz="2100"/>
              <a:t> estableció un teorema que lleva su nombre, el teorema de </a:t>
            </a:r>
            <a:r>
              <a:rPr lang="es-ES" altLang="es-MX" sz="2100" err="1"/>
              <a:t>Gödel</a:t>
            </a:r>
            <a:r>
              <a:rPr lang="es-ES" altLang="es-MX" sz="2100"/>
              <a:t> puede considerarse como un teorema fundamental en informática. </a:t>
            </a:r>
            <a:br>
              <a:rPr lang="es-MX" altLang="es-MX" sz="2100"/>
            </a:br>
            <a:br>
              <a:rPr lang="es-MX" altLang="es-MX" sz="2100"/>
            </a:br>
            <a:r>
              <a:rPr lang="es-ES" altLang="es-MX" sz="2100"/>
              <a:t>El teorema dice en general que: un sistema Formal,  es incompleto, o inconsistente, </a:t>
            </a:r>
            <a:br>
              <a:rPr lang="es-MX" altLang="es-MX" sz="2100"/>
            </a:br>
            <a:br>
              <a:rPr lang="es-MX" altLang="es-MX" sz="2100"/>
            </a:br>
            <a:r>
              <a:rPr lang="es-ES" altLang="es-MX" sz="2100"/>
              <a:t> </a:t>
            </a:r>
            <a:br>
              <a:rPr lang="es-ES" altLang="es-MX" sz="2100"/>
            </a:br>
            <a:r>
              <a:rPr lang="es-ES" altLang="es-MX" sz="2100"/>
              <a:t>Si se logra que un sistema formal sea completo será inconsistente y si es consistente entonces será incompleto.</a:t>
            </a:r>
            <a:r>
              <a:rPr lang="es-ES" altLang="es-MX"/>
              <a:t> </a:t>
            </a:r>
          </a:p>
        </p:txBody>
      </p:sp>
    </p:spTree>
    <p:extLst>
      <p:ext uri="{BB962C8B-B14F-4D97-AF65-F5344CB8AC3E}">
        <p14:creationId xmlns:p14="http://schemas.microsoft.com/office/powerpoint/2010/main" val="12917763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0" y="522514"/>
            <a:ext cx="9144000" cy="4865461"/>
          </a:xfrm>
        </p:spPr>
        <p:txBody>
          <a:bodyPr>
            <a:normAutofit fontScale="90000"/>
          </a:bodyPr>
          <a:lstStyle/>
          <a:p>
            <a:r>
              <a:rPr lang="es-ES" altLang="es-MX" sz="4400"/>
              <a:t>Dado que no importa el numero de reglas que se den,</a:t>
            </a:r>
            <a:br>
              <a:rPr lang="es-ES" altLang="es-MX" sz="4400"/>
            </a:br>
            <a:br>
              <a:rPr lang="es-ES" altLang="es-MX" sz="2400"/>
            </a:br>
            <a:r>
              <a:rPr lang="es-ES" altLang="es-MX" sz="4000" b="1">
                <a:solidFill>
                  <a:srgbClr val="0070C0"/>
                </a:solidFill>
              </a:rPr>
              <a:t>si el sistema formal interrelaciona permanentemente con un espacio abierto, tarde o temprano no podrá resolver los problemas</a:t>
            </a:r>
            <a:br>
              <a:rPr lang="es-ES" altLang="es-MX" sz="2400"/>
            </a:br>
            <a:br>
              <a:rPr lang="es-ES" altLang="es-MX" sz="2400"/>
            </a:br>
            <a:r>
              <a:rPr lang="es-MX" altLang="es-MX" sz="4400" b="1">
                <a:solidFill>
                  <a:srgbClr val="FF0000"/>
                </a:solidFill>
              </a:rPr>
              <a:t>Porque no tiene capacidad de aprendizaje o esa capacidad la tiene independiente y desconectada del sistema que esta resolviendo los problemas</a:t>
            </a:r>
            <a:endParaRPr lang="es-ES" altLang="es-MX" sz="4400" b="1">
              <a:solidFill>
                <a:srgbClr val="FF0000"/>
              </a:solidFill>
            </a:endParaRPr>
          </a:p>
        </p:txBody>
      </p:sp>
    </p:spTree>
    <p:extLst>
      <p:ext uri="{BB962C8B-B14F-4D97-AF65-F5344CB8AC3E}">
        <p14:creationId xmlns:p14="http://schemas.microsoft.com/office/powerpoint/2010/main" val="4499449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066800" y="1143000"/>
            <a:ext cx="723900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600" b="0" i="0" u="none" strike="noStrike" kern="1200" cap="none" spc="0" normalizeH="0" baseline="0" noProof="0">
                <a:ln>
                  <a:noFill/>
                </a:ln>
                <a:effectLst/>
                <a:uLnTx/>
                <a:uFillTx/>
                <a:latin typeface="Times New Roman" panose="02020603050405020304" pitchFamily="18" charset="0"/>
                <a:ea typeface="+mn-ea"/>
                <a:cs typeface="Times New Roman" panose="02020603050405020304" pitchFamily="18" charset="0"/>
              </a:rPr>
              <a:t>Desconectar el proceso de aprendizaje de un sistema que aprende es como desconectar el proceso de aprendizaje de  una persona</a:t>
            </a:r>
            <a:endParaRPr kumimoji="0" lang="en-US" altLang="es-MX" sz="3600" b="0" i="0" u="none" strike="noStrike" kern="1200" cap="none" spc="0" normalizeH="0" baseline="0" noProof="0">
              <a:ln>
                <a:noFill/>
              </a:ln>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1007640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0" y="457200"/>
            <a:ext cx="8839200" cy="5943600"/>
          </a:xfrm>
        </p:spPr>
        <p:txBody>
          <a:bodyPr/>
          <a:lstStyle/>
          <a:p>
            <a:pPr eaLnBrk="1" hangingPunct="1"/>
            <a:r>
              <a:rPr lang="es-ES" altLang="es-MX" sz="3200"/>
              <a:t>la idea sería desarrollar programas que por ejemplo contuviera reglas para reconocer una A, y que cuando no reconociera un tipo especial de A, en forma natural se encargara de aprender sin necesidad de que fuera un proceso explicito e independiente.</a:t>
            </a:r>
            <a:br>
              <a:rPr lang="es-MX" altLang="es-MX" sz="3200"/>
            </a:br>
            <a:br>
              <a:rPr lang="es-MX" altLang="es-MX" sz="3200"/>
            </a:br>
            <a:r>
              <a:rPr lang="es-MX" altLang="es-MX" sz="3200"/>
              <a:t> </a:t>
            </a:r>
            <a:r>
              <a:rPr lang="es-ES" altLang="es-MX" sz="3200"/>
              <a:t>de donde el programa no mandaría Fatal error o </a:t>
            </a:r>
            <a:r>
              <a:rPr lang="es-ES" altLang="es-MX" sz="3200" err="1"/>
              <a:t>warnings</a:t>
            </a:r>
            <a:r>
              <a:rPr lang="es-ES" altLang="es-MX" sz="3200"/>
              <a:t>, simple y sencillamente si el programa no sabe, aprende.</a:t>
            </a:r>
            <a:r>
              <a:rPr lang="es-MX" altLang="es-MX" sz="3200"/>
              <a:t> </a:t>
            </a:r>
            <a:br>
              <a:rPr lang="es-MX" altLang="es-MX" sz="2800"/>
            </a:br>
            <a:r>
              <a:rPr lang="es-MX" altLang="es-MX" sz="3200"/>
              <a:t>ese es</a:t>
            </a:r>
            <a:r>
              <a:rPr lang="es-ES" altLang="es-MX" sz="3200"/>
              <a:t> el principio de lo que es un </a:t>
            </a:r>
            <a:r>
              <a:rPr lang="es-ES" altLang="es-MX" sz="3200" b="1" i="1"/>
              <a:t>sistema evolutivo o sea un programa que permanentemente esta aprendiendo y reestructurando sus reglas</a:t>
            </a:r>
            <a:endParaRPr lang="es-ES" altLang="es-MX" sz="2800"/>
          </a:p>
        </p:txBody>
      </p:sp>
    </p:spTree>
    <p:extLst>
      <p:ext uri="{BB962C8B-B14F-4D97-AF65-F5344CB8AC3E}">
        <p14:creationId xmlns:p14="http://schemas.microsoft.com/office/powerpoint/2010/main" val="37656589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59"/>
          <p:cNvGrpSpPr>
            <a:grpSpLocks/>
          </p:cNvGrpSpPr>
          <p:nvPr/>
        </p:nvGrpSpPr>
        <p:grpSpPr bwMode="auto">
          <a:xfrm>
            <a:off x="473868" y="3254828"/>
            <a:ext cx="8196263" cy="1166813"/>
            <a:chOff x="336" y="1488"/>
            <a:chExt cx="5163" cy="735"/>
          </a:xfrm>
        </p:grpSpPr>
        <p:sp>
          <p:nvSpPr>
            <p:cNvPr id="36869" name="Rectangle 44"/>
            <p:cNvSpPr>
              <a:spLocks noChangeArrowheads="1"/>
            </p:cNvSpPr>
            <p:nvPr/>
          </p:nvSpPr>
          <p:spPr bwMode="auto">
            <a:xfrm>
              <a:off x="2064" y="1488"/>
              <a:ext cx="1673" cy="700"/>
            </a:xfrm>
            <a:prstGeom prst="rect">
              <a:avLst/>
            </a:prstGeom>
            <a:solidFill>
              <a:srgbClr val="FFFFFF"/>
            </a:solid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altLang="es-MX"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_tradnl"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PROCESO</a:t>
              </a:r>
            </a:p>
          </p:txBody>
        </p:sp>
        <p:sp>
          <p:nvSpPr>
            <p:cNvPr id="36870" name="Rectangle 43"/>
            <p:cNvSpPr>
              <a:spLocks noChangeArrowheads="1"/>
            </p:cNvSpPr>
            <p:nvPr/>
          </p:nvSpPr>
          <p:spPr bwMode="auto">
            <a:xfrm>
              <a:off x="336" y="1488"/>
              <a:ext cx="1165" cy="735"/>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_tradnl"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Entrada</a:t>
              </a:r>
              <a:endParaRPr kumimoji="0" lang="es-ES_tradnl"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6871" name="Rectangle 42"/>
            <p:cNvSpPr>
              <a:spLocks noChangeArrowheads="1"/>
            </p:cNvSpPr>
            <p:nvPr/>
          </p:nvSpPr>
          <p:spPr bwMode="auto">
            <a:xfrm>
              <a:off x="4320" y="1488"/>
              <a:ext cx="1179" cy="720"/>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altLang="es-MX"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_tradnl"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Salida</a:t>
              </a:r>
            </a:p>
          </p:txBody>
        </p:sp>
        <p:sp>
          <p:nvSpPr>
            <p:cNvPr id="36872" name="Line 41"/>
            <p:cNvSpPr>
              <a:spLocks noChangeShapeType="1"/>
            </p:cNvSpPr>
            <p:nvPr/>
          </p:nvSpPr>
          <p:spPr bwMode="auto">
            <a:xfrm>
              <a:off x="1189" y="1860"/>
              <a:ext cx="801" cy="2"/>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6873" name="Line 40"/>
            <p:cNvSpPr>
              <a:spLocks noChangeShapeType="1"/>
            </p:cNvSpPr>
            <p:nvPr/>
          </p:nvSpPr>
          <p:spPr bwMode="auto">
            <a:xfrm>
              <a:off x="3792" y="1872"/>
              <a:ext cx="528" cy="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sp>
        <p:nvSpPr>
          <p:cNvPr id="36867" name="Rectangle 45"/>
          <p:cNvSpPr>
            <a:spLocks noChangeArrowheads="1"/>
          </p:cNvSpPr>
          <p:nvPr/>
        </p:nvSpPr>
        <p:spPr bwMode="auto">
          <a:xfrm>
            <a:off x="228600" y="381000"/>
            <a:ext cx="86868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_tradnl" altLang="es-MX" sz="3200" b="0" i="0" u="none" strike="noStrike" kern="1200" cap="none" spc="0" normalizeH="0" baseline="0" noProof="0">
                <a:ln>
                  <a:noFill/>
                </a:ln>
                <a:solidFill>
                  <a:prstClr val="black"/>
                </a:solidFill>
                <a:effectLst/>
                <a:uLnTx/>
                <a:uFillTx/>
                <a:latin typeface="Garamond" panose="02020404030301010803" pitchFamily="18" charset="0"/>
                <a:ea typeface="+mn-ea"/>
                <a:cs typeface="Arial" panose="020B0604020202020204" pitchFamily="34" charset="0"/>
              </a:rPr>
              <a:t>PERO</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_tradnl" altLang="es-MX" sz="3200" b="0" i="0" u="none" strike="noStrike" kern="1200" cap="none" spc="0" normalizeH="0" baseline="0" noProof="0">
                <a:ln>
                  <a:noFill/>
                </a:ln>
                <a:solidFill>
                  <a:prstClr val="black"/>
                </a:solidFill>
                <a:effectLst/>
                <a:uLnTx/>
                <a:uFillTx/>
                <a:latin typeface="Garamond" panose="02020404030301010803" pitchFamily="18" charset="0"/>
                <a:ea typeface="+mn-ea"/>
                <a:cs typeface="Arial" panose="020B0604020202020204" pitchFamily="34" charset="0"/>
              </a:rPr>
              <a:t>En general se considera que un Sistema de Informaci</a:t>
            </a:r>
            <a:r>
              <a:rPr kumimoji="0" lang="es-ES_tradnl"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ó</a:t>
            </a:r>
            <a:r>
              <a:rPr kumimoji="0" lang="es-ES_tradnl" altLang="es-MX" sz="3200" b="0" i="0" u="none" strike="noStrike" kern="1200" cap="none" spc="0" normalizeH="0" baseline="0" noProof="0">
                <a:ln>
                  <a:noFill/>
                </a:ln>
                <a:solidFill>
                  <a:prstClr val="black"/>
                </a:solidFill>
                <a:effectLst/>
                <a:uLnTx/>
                <a:uFillTx/>
                <a:latin typeface="Garamond" panose="02020404030301010803" pitchFamily="18" charset="0"/>
                <a:ea typeface="+mn-ea"/>
                <a:cs typeface="Arial" panose="020B0604020202020204" pitchFamily="34" charset="0"/>
              </a:rPr>
              <a:t>n o programa de c</a:t>
            </a:r>
            <a:r>
              <a:rPr kumimoji="0" lang="es-ES_tradnl"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ó</a:t>
            </a:r>
            <a:r>
              <a:rPr kumimoji="0" lang="es-ES_tradnl" altLang="es-MX" sz="3200" b="0" i="0" u="none" strike="noStrike" kern="1200" cap="none" spc="0" normalizeH="0" baseline="0" noProof="0">
                <a:ln>
                  <a:noFill/>
                </a:ln>
                <a:solidFill>
                  <a:prstClr val="black"/>
                </a:solidFill>
                <a:effectLst/>
                <a:uLnTx/>
                <a:uFillTx/>
                <a:latin typeface="Garamond" panose="02020404030301010803" pitchFamily="18" charset="0"/>
                <a:ea typeface="+mn-ea"/>
                <a:cs typeface="Arial" panose="020B0604020202020204" pitchFamily="34" charset="0"/>
              </a:rPr>
              <a:t>mputo tiene la arquitectura de la figura </a:t>
            </a:r>
            <a:endParaRPr kumimoji="0" lang="es-ES_tradnl" alt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6868" name="Rectangle 58"/>
          <p:cNvSpPr>
            <a:spLocks noChangeArrowheads="1"/>
          </p:cNvSpPr>
          <p:nvPr/>
        </p:nvSpPr>
        <p:spPr bwMode="auto">
          <a:xfrm>
            <a:off x="576263" y="4751614"/>
            <a:ext cx="8153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ES_tradnl" altLang="es-MX"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Arquitectura de los sistemas de información en los 50s</a:t>
            </a:r>
          </a:p>
        </p:txBody>
      </p:sp>
    </p:spTree>
    <p:extLst>
      <p:ext uri="{BB962C8B-B14F-4D97-AF65-F5344CB8AC3E}">
        <p14:creationId xmlns:p14="http://schemas.microsoft.com/office/powerpoint/2010/main" val="40554478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035"/>
          <p:cNvSpPr>
            <a:spLocks noChangeArrowheads="1"/>
          </p:cNvSpPr>
          <p:nvPr/>
        </p:nvSpPr>
        <p:spPr bwMode="auto">
          <a:xfrm>
            <a:off x="0" y="0"/>
            <a:ext cx="91440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_tradnl" altLang="es-MX" sz="3200" b="0" i="0" u="none" strike="noStrike" kern="1200" cap="none" spc="0" normalizeH="0" baseline="0" noProof="0">
                <a:ln>
                  <a:noFill/>
                </a:ln>
                <a:solidFill>
                  <a:prstClr val="black"/>
                </a:solidFill>
                <a:effectLst/>
                <a:uLnTx/>
                <a:uFillTx/>
                <a:latin typeface="Garamond" panose="02020404030301010803" pitchFamily="18" charset="0"/>
                <a:ea typeface="+mn-ea"/>
                <a:cs typeface="Arial" panose="020B0604020202020204" pitchFamily="34" charset="0"/>
              </a:rPr>
              <a:t>ya para finales de los 70's se manejaba un modelo en el cual se considera que cualquier sistema de informaci</a:t>
            </a:r>
            <a:r>
              <a:rPr kumimoji="0" lang="es-ES_tradnl"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ó</a:t>
            </a:r>
            <a:r>
              <a:rPr kumimoji="0" lang="es-ES_tradnl" altLang="es-MX" sz="3200" b="0" i="0" u="none" strike="noStrike" kern="1200" cap="none" spc="0" normalizeH="0" baseline="0" noProof="0">
                <a:ln>
                  <a:noFill/>
                </a:ln>
                <a:solidFill>
                  <a:prstClr val="black"/>
                </a:solidFill>
                <a:effectLst/>
                <a:uLnTx/>
                <a:uFillTx/>
                <a:latin typeface="Garamond" panose="02020404030301010803" pitchFamily="18" charset="0"/>
                <a:ea typeface="+mn-ea"/>
                <a:cs typeface="Arial" panose="020B0604020202020204" pitchFamily="34" charset="0"/>
              </a:rPr>
              <a:t>n tiene la arquitectura de la siguiente figura </a:t>
            </a:r>
            <a:endParaRPr kumimoji="0" lang="es-ES_tradnl" altLang="es-MX"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37891" name="Group 1043"/>
          <p:cNvGrpSpPr>
            <a:grpSpLocks/>
          </p:cNvGrpSpPr>
          <p:nvPr/>
        </p:nvGrpSpPr>
        <p:grpSpPr bwMode="auto">
          <a:xfrm>
            <a:off x="381000" y="2362200"/>
            <a:ext cx="8345488" cy="2209800"/>
            <a:chOff x="240" y="1488"/>
            <a:chExt cx="5257" cy="1392"/>
          </a:xfrm>
        </p:grpSpPr>
        <p:sp>
          <p:nvSpPr>
            <p:cNvPr id="37894" name="Rectangle 1034"/>
            <p:cNvSpPr>
              <a:spLocks noChangeArrowheads="1"/>
            </p:cNvSpPr>
            <p:nvPr/>
          </p:nvSpPr>
          <p:spPr bwMode="auto">
            <a:xfrm>
              <a:off x="240" y="1824"/>
              <a:ext cx="791" cy="339"/>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_tradnl"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Entrada</a:t>
              </a:r>
            </a:p>
          </p:txBody>
        </p:sp>
        <p:sp>
          <p:nvSpPr>
            <p:cNvPr id="37895" name="Rectangle 1033"/>
            <p:cNvSpPr>
              <a:spLocks noChangeArrowheads="1"/>
            </p:cNvSpPr>
            <p:nvPr/>
          </p:nvSpPr>
          <p:spPr bwMode="auto">
            <a:xfrm>
              <a:off x="4704" y="1920"/>
              <a:ext cx="793" cy="336"/>
            </a:xfrm>
            <a:prstGeom prst="rect">
              <a:avLst/>
            </a:prstGeom>
            <a:solidFill>
              <a:srgbClr val="FFFF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_tradnl"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Salida</a:t>
              </a:r>
            </a:p>
          </p:txBody>
        </p:sp>
        <p:sp>
          <p:nvSpPr>
            <p:cNvPr id="37896" name="Line 1032"/>
            <p:cNvSpPr>
              <a:spLocks noChangeShapeType="1"/>
            </p:cNvSpPr>
            <p:nvPr/>
          </p:nvSpPr>
          <p:spPr bwMode="auto">
            <a:xfrm>
              <a:off x="1104" y="2016"/>
              <a:ext cx="481" cy="7"/>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7897" name="Line 1031"/>
            <p:cNvSpPr>
              <a:spLocks noChangeShapeType="1"/>
            </p:cNvSpPr>
            <p:nvPr/>
          </p:nvSpPr>
          <p:spPr bwMode="auto">
            <a:xfrm flipH="1">
              <a:off x="4368" y="2064"/>
              <a:ext cx="340" cy="6"/>
            </a:xfrm>
            <a:prstGeom prst="line">
              <a:avLst/>
            </a:prstGeom>
            <a:noFill/>
            <a:ln w="9525">
              <a:solidFill>
                <a:srgbClr val="000000"/>
              </a:solidFill>
              <a:round/>
              <a:headEnd type="triangle" w="sm" len="sm"/>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37898" name="Rectangle 1030"/>
            <p:cNvSpPr>
              <a:spLocks noChangeArrowheads="1"/>
            </p:cNvSpPr>
            <p:nvPr/>
          </p:nvSpPr>
          <p:spPr bwMode="auto">
            <a:xfrm>
              <a:off x="1642" y="1488"/>
              <a:ext cx="2668" cy="1392"/>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MX"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7899" name="Rectangle 1029"/>
            <p:cNvSpPr>
              <a:spLocks noChangeArrowheads="1"/>
            </p:cNvSpPr>
            <p:nvPr/>
          </p:nvSpPr>
          <p:spPr bwMode="auto">
            <a:xfrm>
              <a:off x="2398" y="1672"/>
              <a:ext cx="1032" cy="341"/>
            </a:xfrm>
            <a:prstGeom prst="rect">
              <a:avLst/>
            </a:prstGeom>
            <a:solidFill>
              <a:srgbClr val="FFFFFF"/>
            </a:solid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_tradnl"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PROCESOS</a:t>
              </a:r>
            </a:p>
          </p:txBody>
        </p:sp>
        <p:sp>
          <p:nvSpPr>
            <p:cNvPr id="37900" name="Rectangle 1028"/>
            <p:cNvSpPr>
              <a:spLocks noChangeArrowheads="1"/>
            </p:cNvSpPr>
            <p:nvPr/>
          </p:nvSpPr>
          <p:spPr bwMode="auto">
            <a:xfrm>
              <a:off x="2949" y="2103"/>
              <a:ext cx="1192" cy="622"/>
            </a:xfrm>
            <a:prstGeom prst="rect">
              <a:avLst/>
            </a:prstGeom>
            <a:solidFill>
              <a:srgbClr val="FFFFFF"/>
            </a:solid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altLang="es-MX" sz="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_tradnl"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ESTRUCTURA DEL SISTEMA</a:t>
              </a:r>
            </a:p>
          </p:txBody>
        </p:sp>
        <p:sp>
          <p:nvSpPr>
            <p:cNvPr id="37901" name="Rectangle 1027"/>
            <p:cNvSpPr>
              <a:spLocks noChangeArrowheads="1"/>
            </p:cNvSpPr>
            <p:nvPr/>
          </p:nvSpPr>
          <p:spPr bwMode="auto">
            <a:xfrm>
              <a:off x="1824" y="2208"/>
              <a:ext cx="1032" cy="347"/>
            </a:xfrm>
            <a:prstGeom prst="rect">
              <a:avLst/>
            </a:prstGeom>
            <a:solidFill>
              <a:srgbClr val="FFFFFF"/>
            </a:solidFill>
            <a:ln w="12700">
              <a:solidFill>
                <a:srgbClr val="000000"/>
              </a:solidFill>
              <a:miter lim="800000"/>
              <a:headEnd/>
              <a:tailEnd/>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_tradnl" altLang="es-MX" sz="2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DATOS</a:t>
              </a:r>
            </a:p>
          </p:txBody>
        </p:sp>
      </p:grpSp>
      <p:sp>
        <p:nvSpPr>
          <p:cNvPr id="37892" name="Rectangle 1041"/>
          <p:cNvSpPr>
            <a:spLocks noChangeArrowheads="1"/>
          </p:cNvSpPr>
          <p:nvPr/>
        </p:nvSpPr>
        <p:spPr bwMode="auto">
          <a:xfrm>
            <a:off x="22225" y="2341563"/>
            <a:ext cx="91440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_tradnl" altLang="es-MX" sz="1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s-ES_tradnl" altLang="es-MX"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7893" name="Rectangle 1042"/>
          <p:cNvSpPr>
            <a:spLocks noChangeArrowheads="1"/>
          </p:cNvSpPr>
          <p:nvPr/>
        </p:nvSpPr>
        <p:spPr bwMode="auto">
          <a:xfrm>
            <a:off x="0" y="4876800"/>
            <a:ext cx="86868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_tradnl" altLang="es-MX"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Arquitectura de los sistemas de información en los 70s</a:t>
            </a:r>
          </a:p>
        </p:txBody>
      </p:sp>
    </p:spTree>
    <p:extLst>
      <p:ext uri="{BB962C8B-B14F-4D97-AF65-F5344CB8AC3E}">
        <p14:creationId xmlns:p14="http://schemas.microsoft.com/office/powerpoint/2010/main" val="18249431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0" y="163513"/>
            <a:ext cx="8686800" cy="6580187"/>
          </a:xfrm>
        </p:spPr>
        <p:txBody>
          <a:bodyPr/>
          <a:lstStyle/>
          <a:p>
            <a:pPr eaLnBrk="1" hangingPunct="1"/>
            <a:r>
              <a:rPr lang="es-ES" altLang="es-MX" sz="3200">
                <a:latin typeface="+mn-lt"/>
              </a:rPr>
              <a:t>en los sistemas y programas tradicionales las tres componentes se encuentran revueltas, por lo que, un cambio "pequeño" en los datos o procesos o en el orden de atacar un problema ocasiona que prácticamente se tenga que volver a programar todo; </a:t>
            </a:r>
            <a:br>
              <a:rPr lang="es-MX" altLang="es-MX" sz="2600">
                <a:latin typeface="+mn-lt"/>
              </a:rPr>
            </a:br>
            <a:br>
              <a:rPr lang="es-MX" altLang="es-MX" sz="1400">
                <a:latin typeface="+mn-lt"/>
              </a:rPr>
            </a:br>
            <a:r>
              <a:rPr lang="es-ES" altLang="es-MX" sz="3200" i="1" spc="300">
                <a:latin typeface="+mn-lt"/>
              </a:rPr>
              <a:t>por otro lado si se desarrolla el sistema de tal manera que </a:t>
            </a:r>
            <a:r>
              <a:rPr lang="es-ES" altLang="es-MX" sz="3200" b="1" i="1" spc="300">
                <a:solidFill>
                  <a:srgbClr val="FF0000"/>
                </a:solidFill>
                <a:latin typeface="+mn-lt"/>
              </a:rPr>
              <a:t>los datos queden en un lado, </a:t>
            </a:r>
            <a:r>
              <a:rPr lang="es-ES" altLang="es-MX" sz="3200" b="1" i="1" spc="300">
                <a:solidFill>
                  <a:schemeClr val="accent1"/>
                </a:solidFill>
                <a:latin typeface="+mn-lt"/>
              </a:rPr>
              <a:t>los procesos en </a:t>
            </a:r>
            <a:r>
              <a:rPr lang="es-ES" altLang="es-MX" sz="3200" i="1" spc="300">
                <a:latin typeface="+mn-lt"/>
              </a:rPr>
              <a:t>otro y finalmente</a:t>
            </a:r>
            <a:r>
              <a:rPr lang="es-ES" altLang="es-MX" sz="3200" i="1" spc="300">
                <a:solidFill>
                  <a:srgbClr val="FF0000"/>
                </a:solidFill>
                <a:latin typeface="+mn-lt"/>
              </a:rPr>
              <a:t> </a:t>
            </a:r>
            <a:r>
              <a:rPr lang="es-ES" altLang="es-MX" sz="3200" b="1" i="1" spc="300">
                <a:solidFill>
                  <a:schemeClr val="accent6">
                    <a:lumMod val="50000"/>
                  </a:schemeClr>
                </a:solidFill>
                <a:latin typeface="+mn-lt"/>
              </a:rPr>
              <a:t>la estructura del sistema en otro</a:t>
            </a:r>
            <a:r>
              <a:rPr lang="es-ES" altLang="es-MX" sz="3200" b="1" i="1" spc="300">
                <a:solidFill>
                  <a:srgbClr val="FF0000"/>
                </a:solidFill>
                <a:latin typeface="+mn-lt"/>
              </a:rPr>
              <a:t>, </a:t>
            </a:r>
            <a:r>
              <a:rPr lang="es-ES" altLang="es-MX" sz="3200" b="1" i="1" spc="300">
                <a:solidFill>
                  <a:srgbClr val="0070C0"/>
                </a:solidFill>
                <a:latin typeface="+mn-lt"/>
              </a:rPr>
              <a:t>el proceso de actualización puede ser relativamente fácil </a:t>
            </a:r>
            <a:r>
              <a:rPr lang="es-ES" altLang="es-MX" sz="3200" b="1" i="1" spc="300">
                <a:latin typeface="+mn-lt"/>
              </a:rPr>
              <a:t>(un caso particular de este enfoque es el del desarrollo de Bases de Datos). </a:t>
            </a:r>
          </a:p>
        </p:txBody>
      </p:sp>
    </p:spTree>
    <p:extLst>
      <p:ext uri="{BB962C8B-B14F-4D97-AF65-F5344CB8AC3E}">
        <p14:creationId xmlns:p14="http://schemas.microsoft.com/office/powerpoint/2010/main" val="38576429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0" y="838200"/>
            <a:ext cx="8686800" cy="4191000"/>
          </a:xfrm>
        </p:spPr>
        <p:txBody>
          <a:bodyPr/>
          <a:lstStyle/>
          <a:p>
            <a:pPr eaLnBrk="1" hangingPunct="1"/>
            <a:r>
              <a:rPr lang="es-ES" altLang="es-MX" sz="3200"/>
              <a:t>una característica fundamental que se debe buscar cuando se desarrolla un sistema de información es la de que exista una </a:t>
            </a:r>
            <a:br>
              <a:rPr lang="es-MX" altLang="es-MX" sz="3200"/>
            </a:br>
            <a:br>
              <a:rPr lang="es-MX" altLang="es-MX" sz="1600"/>
            </a:br>
            <a:r>
              <a:rPr lang="es-ES" altLang="es-MX" sz="3600" b="1" i="1"/>
              <a:t>Independencia </a:t>
            </a:r>
            <a:r>
              <a:rPr lang="es-ES" altLang="es-MX" sz="3200" i="1"/>
              <a:t>Relativa</a:t>
            </a:r>
            <a:br>
              <a:rPr lang="es-MX" altLang="es-MX" sz="3200" i="1"/>
            </a:br>
            <a:br>
              <a:rPr lang="es-MX" altLang="es-MX" sz="3200" i="1"/>
            </a:br>
            <a:r>
              <a:rPr lang="es-MX" altLang="es-MX" sz="3200" i="1"/>
              <a:t>entre  </a:t>
            </a:r>
            <a:r>
              <a:rPr lang="es-ES" altLang="es-MX" sz="3200" i="1"/>
              <a:t>los datos, procesos y estructura del sistema buscando que queden separados lo mas posible y únicamente existe la relación mínima necesaria entre las tres componentes</a:t>
            </a:r>
            <a:r>
              <a:rPr lang="es-ES" altLang="es-MX" sz="3200"/>
              <a:t>.</a:t>
            </a:r>
          </a:p>
        </p:txBody>
      </p:sp>
    </p:spTree>
    <p:extLst>
      <p:ext uri="{BB962C8B-B14F-4D97-AF65-F5344CB8AC3E}">
        <p14:creationId xmlns:p14="http://schemas.microsoft.com/office/powerpoint/2010/main" val="8960336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00100" y="1136130"/>
            <a:ext cx="6296187" cy="2062103"/>
          </a:xfrm>
          <a:prstGeom prst="rect">
            <a:avLst/>
          </a:prstGeom>
        </p:spPr>
        <p:txBody>
          <a:bodyPr wrap="square">
            <a:sp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a:ln>
                  <a:noFill/>
                </a:ln>
                <a:solidFill>
                  <a:srgbClr val="FFFF00"/>
                </a:solidFill>
                <a:effectLst/>
                <a:uLnTx/>
                <a:uFillTx/>
                <a:latin typeface="Tw Cen MT" panose="020B0602020104020603"/>
                <a:ea typeface="+mn-ea"/>
                <a:cs typeface="+mn-cs"/>
              </a:rPr>
              <a:t>generadores de programas, 75  79 generadores de sistemas</a:t>
            </a:r>
          </a:p>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s-MX" sz="3200" b="1" i="0" u="none" strike="noStrike" kern="1200" cap="none" spc="0" normalizeH="0" baseline="0" noProof="0">
              <a:ln>
                <a:noFill/>
              </a:ln>
              <a:solidFill>
                <a:srgbClr val="FFFF00"/>
              </a:solidFill>
              <a:effectLst/>
              <a:uLnTx/>
              <a:uFillTx/>
              <a:latin typeface="Tw Cen MT" panose="020B0602020104020603"/>
              <a:ea typeface="+mn-ea"/>
              <a:cs typeface="+mn-cs"/>
            </a:endParaRPr>
          </a:p>
          <a:p>
            <a:pPr marL="0" marR="0" lvl="0" indent="0" algn="ctr" defTabSz="257175"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a:ln>
                  <a:noFill/>
                </a:ln>
                <a:solidFill>
                  <a:srgbClr val="FFFF00"/>
                </a:solidFill>
                <a:effectLst/>
                <a:uLnTx/>
                <a:uFillTx/>
                <a:latin typeface="Tw Cen MT" panose="020B0602020104020603"/>
                <a:ea typeface="+mn-ea"/>
                <a:cs typeface="+mn-cs"/>
              </a:rPr>
              <a:t>independencia relativa</a:t>
            </a:r>
          </a:p>
        </p:txBody>
      </p:sp>
    </p:spTree>
    <p:extLst>
      <p:ext uri="{BB962C8B-B14F-4D97-AF65-F5344CB8AC3E}">
        <p14:creationId xmlns:p14="http://schemas.microsoft.com/office/powerpoint/2010/main" val="32365610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ángulo 2"/>
          <p:cNvSpPr>
            <a:spLocks noChangeArrowheads="1"/>
          </p:cNvSpPr>
          <p:nvPr/>
        </p:nvSpPr>
        <p:spPr bwMode="auto">
          <a:xfrm>
            <a:off x="323850" y="333375"/>
            <a:ext cx="8569325"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Cuando se hace algo varias veces, llega un momento que se detecta que no tiene sentido seguir repitiendo lo mismo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endParaRPr>
          </a:p>
        </p:txBody>
      </p:sp>
      <p:sp>
        <p:nvSpPr>
          <p:cNvPr id="28675" name="Rectángulo 1"/>
          <p:cNvSpPr>
            <a:spLocks noChangeArrowheads="1"/>
          </p:cNvSpPr>
          <p:nvPr/>
        </p:nvSpPr>
        <p:spPr bwMode="auto">
          <a:xfrm>
            <a:off x="430213" y="2395538"/>
            <a:ext cx="8713787"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1" i="1" u="none" strike="noStrike" kern="1200" cap="none" spc="0" normalizeH="0" baseline="0" noProof="0">
                <a:ln>
                  <a:noFill/>
                </a:ln>
                <a:solidFill>
                  <a:srgbClr val="B2B2B2"/>
                </a:solidFill>
                <a:effectLst/>
                <a:uLnTx/>
                <a:uFillTx/>
                <a:latin typeface="Times New Roman" panose="02020603050405020304" pitchFamily="18" charset="0"/>
                <a:ea typeface="+mn-ea"/>
                <a:cs typeface="+mn-cs"/>
              </a:rPr>
              <a:t>Si se hace algo varias veces conviene delegar la actividad (se les explica a otros como hacerlo y se les delega)</a:t>
            </a: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es-MX" altLang="es-MX" sz="3600" b="1" i="1" u="none" strike="noStrike" kern="1200" cap="none" spc="0" normalizeH="0" baseline="0" noProof="0">
                <a:ln>
                  <a:noFill/>
                </a:ln>
                <a:solidFill>
                  <a:srgbClr val="B2B2B2"/>
                </a:solidFill>
                <a:effectLst/>
                <a:uLnTx/>
                <a:uFillTx/>
                <a:latin typeface="Times New Roman" panose="02020603050405020304" pitchFamily="18" charset="0"/>
                <a:ea typeface="+mn-ea"/>
                <a:cs typeface="+mn-cs"/>
              </a:rPr>
            </a:br>
            <a:r>
              <a:rPr kumimoji="0" lang="es-MX" altLang="es-MX" sz="3600" b="1" i="1" u="none" strike="noStrike" kern="1200" cap="none" spc="0" normalizeH="0" baseline="0" noProof="0">
                <a:ln>
                  <a:noFill/>
                </a:ln>
                <a:solidFill>
                  <a:srgbClr val="B2B2B2"/>
                </a:solidFill>
                <a:effectLst/>
                <a:uLnTx/>
                <a:uFillTx/>
                <a:latin typeface="Times New Roman" panose="02020603050405020304" pitchFamily="18" charset="0"/>
                <a:ea typeface="+mn-ea"/>
                <a:cs typeface="+mn-cs"/>
              </a:rPr>
              <a:t>o se hace un programa que lo haga</a:t>
            </a:r>
            <a:endParaRPr kumimoji="0" lang="es-MX" altLang="es-MX" sz="3600" b="1" i="1" u="none" strike="noStrike" kern="1200" cap="none" spc="0" normalizeH="0" baseline="0" noProof="0">
              <a:ln>
                <a:noFill/>
              </a:ln>
              <a:solidFill>
                <a:srgbClr val="B2B2B2"/>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O se hace un generador de programas</a:t>
            </a:r>
            <a:endParaRPr kumimoji="0" lang="es-ES"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96598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56360" y="1381036"/>
            <a:ext cx="5501640" cy="2308324"/>
          </a:xfrm>
          <a:prstGeom prst="rect">
            <a:avLst/>
          </a:prstGeom>
        </p:spPr>
        <p:txBody>
          <a:bodyPr wrap="square">
            <a:spAutoFit/>
          </a:bodyPr>
          <a:lstStyle/>
          <a:p>
            <a:r>
              <a:rPr lang="es-MX" sz="3600" b="1" i="1" kern="0" spc="600">
                <a:latin typeface="+mn-lt"/>
              </a:rPr>
              <a:t>Informático</a:t>
            </a:r>
          </a:p>
          <a:p>
            <a:pPr lvl="2"/>
            <a:r>
              <a:rPr lang="es-MX" sz="3600" b="1" i="1" kern="0" spc="600">
                <a:latin typeface="+mn-lt"/>
              </a:rPr>
              <a:t>Y</a:t>
            </a:r>
          </a:p>
          <a:p>
            <a:pPr lvl="4"/>
            <a:r>
              <a:rPr lang="es-MX" sz="3600" b="1" i="1" kern="0" spc="600">
                <a:latin typeface="+mn-lt"/>
              </a:rPr>
              <a:t>Lingüista Matemático</a:t>
            </a:r>
            <a:endParaRPr lang="es-MX" sz="3600" b="1" i="1" spc="600">
              <a:latin typeface="+mn-lt"/>
            </a:endParaRPr>
          </a:p>
        </p:txBody>
      </p:sp>
      <p:sp>
        <p:nvSpPr>
          <p:cNvPr id="3" name="Rectángulo 2"/>
          <p:cNvSpPr/>
          <p:nvPr/>
        </p:nvSpPr>
        <p:spPr>
          <a:xfrm>
            <a:off x="5067300" y="5280724"/>
            <a:ext cx="4076700" cy="369332"/>
          </a:xfrm>
          <a:prstGeom prst="rect">
            <a:avLst/>
          </a:prstGeom>
        </p:spPr>
        <p:txBody>
          <a:bodyPr wrap="square">
            <a:spAutoFit/>
          </a:bodyPr>
          <a:lstStyle/>
          <a:p>
            <a:r>
              <a:rPr lang="es-MX">
                <a:hlinkClick r:id="rId2"/>
              </a:rPr>
              <a:t>www.fgalindosoria.com/informatica/</a:t>
            </a:r>
            <a:endParaRPr lang="es-MX"/>
          </a:p>
        </p:txBody>
      </p:sp>
      <p:sp>
        <p:nvSpPr>
          <p:cNvPr id="4" name="Rectángulo 3"/>
          <p:cNvSpPr/>
          <p:nvPr/>
        </p:nvSpPr>
        <p:spPr>
          <a:xfrm>
            <a:off x="4028803" y="5650056"/>
            <a:ext cx="5115197" cy="369332"/>
          </a:xfrm>
          <a:prstGeom prst="rect">
            <a:avLst/>
          </a:prstGeom>
        </p:spPr>
        <p:txBody>
          <a:bodyPr wrap="square">
            <a:spAutoFit/>
          </a:bodyPr>
          <a:lstStyle/>
          <a:p>
            <a:r>
              <a:rPr lang="es-MX">
                <a:hlinkClick r:id="rId3"/>
              </a:rPr>
              <a:t>www.fgalindosoria.com/linguisticamatematica/</a:t>
            </a:r>
            <a:endParaRPr lang="es-MX"/>
          </a:p>
        </p:txBody>
      </p:sp>
    </p:spTree>
    <p:extLst>
      <p:ext uri="{BB962C8B-B14F-4D97-AF65-F5344CB8AC3E}">
        <p14:creationId xmlns:p14="http://schemas.microsoft.com/office/powerpoint/2010/main" val="23645257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ángulo 1"/>
          <p:cNvSpPr>
            <a:spLocks noChangeArrowheads="1"/>
          </p:cNvSpPr>
          <p:nvPr/>
        </p:nvSpPr>
        <p:spPr bwMode="auto">
          <a:xfrm>
            <a:off x="490538" y="2205038"/>
            <a:ext cx="86201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mn-cs"/>
              </a:rPr>
              <a:t>Generador de Programas</a:t>
            </a:r>
            <a:br>
              <a:rPr kumimoji="0" lang="es-ES" altLang="es-MX" sz="32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mn-cs"/>
              </a:rPr>
            </a:br>
            <a:r>
              <a:rPr kumimoji="0" lang="es-ES" altLang="es-MX" sz="3000" b="1" i="1" u="none" strike="noStrike" kern="1200" cap="none" spc="0" normalizeH="0" baseline="0" noProof="0">
                <a:ln>
                  <a:noFill/>
                </a:ln>
                <a:solidFill>
                  <a:srgbClr val="FF9933">
                    <a:lumMod val="60000"/>
                    <a:lumOff val="40000"/>
                  </a:srgbClr>
                </a:solidFill>
                <a:effectLst/>
                <a:uLnTx/>
                <a:uFillTx/>
                <a:latin typeface="Times New Roman" panose="02020603050405020304" pitchFamily="18" charset="0"/>
                <a:ea typeface="+mn-ea"/>
                <a:cs typeface="+mn-cs"/>
              </a:rPr>
              <a:t>Fernando Galindo Soria   1975</a:t>
            </a:r>
            <a:endParaRPr kumimoji="0" lang="es-MX" altLang="es-MX" sz="3000" b="1" i="1" u="none" strike="noStrike" kern="1200" cap="none" spc="0" normalizeH="0" baseline="0" noProof="0">
              <a:ln>
                <a:noFill/>
              </a:ln>
              <a:solidFill>
                <a:srgbClr val="FF9933">
                  <a:lumMod val="60000"/>
                  <a:lumOff val="40000"/>
                </a:srgb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9375631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950" y="71438"/>
            <a:ext cx="8891588" cy="6696075"/>
          </a:xfrm>
          <a:prstGeom prst="rect">
            <a:avLst/>
          </a:prstGeom>
        </p:spPr>
        <p:txBody>
          <a:bodyPr>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200" b="1" i="1" u="none" strike="noStrike" kern="1200" cap="none" spc="0" normalizeH="0" baseline="0" noProof="0">
                <a:ln>
                  <a:noFill/>
                </a:ln>
                <a:solidFill>
                  <a:srgbClr val="FFFF00"/>
                </a:solidFill>
                <a:effectLst/>
                <a:uLnTx/>
                <a:uFillTx/>
                <a:latin typeface="Times New Roman" panose="02020603050405020304" pitchFamily="18" charset="0"/>
                <a:ea typeface="Times New Roman" panose="02020603050405020304" pitchFamily="18" charset="0"/>
                <a:cs typeface="+mn-cs"/>
              </a:rPr>
              <a:t>En 1975 en El Colegio de México se desarrolló un proyecto que requería encontrar la relación entre aproximadamente 1000 variables (se tenia que encontrar la relación entre cada variable con las otras 1000),</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200" b="1" i="1" u="none" strike="noStrike" kern="1200" cap="none" spc="0" normalizeH="0" baseline="0" noProof="0">
                <a:ln>
                  <a:noFill/>
                </a:ln>
                <a:solidFill>
                  <a:srgbClr val="CCFF99"/>
                </a:solidFill>
                <a:effectLst/>
                <a:uLnTx/>
                <a:uFillTx/>
                <a:latin typeface="Times New Roman" panose="02020603050405020304" pitchFamily="18" charset="0"/>
                <a:ea typeface="Times New Roman" panose="02020603050405020304" pitchFamily="18" charset="0"/>
                <a:cs typeface="+mn-cs"/>
              </a:rPr>
              <a:t> </a:t>
            </a:r>
            <a:endParaRPr kumimoji="0" lang="es-MX" sz="1400" b="1" i="1" u="none" strike="noStrike" kern="1200" cap="none" spc="0" normalizeH="0" baseline="0" noProof="0">
              <a:ln>
                <a:noFill/>
              </a:ln>
              <a:solidFill>
                <a:srgbClr val="CCFF99"/>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200" b="1" i="1" u="none" strike="noStrike" kern="1200" cap="none" spc="0" normalizeH="0" baseline="0" noProof="0">
                <a:ln>
                  <a:noFill/>
                </a:ln>
                <a:solidFill>
                  <a:srgbClr val="CCFF99"/>
                </a:solidFill>
                <a:effectLst/>
                <a:uLnTx/>
                <a:uFillTx/>
                <a:latin typeface="Times New Roman" panose="02020603050405020304" pitchFamily="18" charset="0"/>
                <a:ea typeface="Times New Roman" panose="02020603050405020304" pitchFamily="18" charset="0"/>
                <a:cs typeface="+mn-cs"/>
              </a:rPr>
              <a:t>por el tipo de herramienta (paquete estadístico) que se usaba, se tenia que hacer un programa para encontrar la relación entre la primera variable y la segunda, </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200" b="1" i="1" u="none" strike="noStrike" kern="1200" cap="none" spc="0" normalizeH="0" baseline="0" noProof="0">
                <a:ln>
                  <a:noFill/>
                </a:ln>
                <a:solidFill>
                  <a:srgbClr val="FFFFCC">
                    <a:lumMod val="90000"/>
                  </a:srgbClr>
                </a:solidFill>
                <a:effectLst/>
                <a:uLnTx/>
                <a:uFillTx/>
                <a:latin typeface="Times New Roman" panose="02020603050405020304" pitchFamily="18" charset="0"/>
                <a:ea typeface="Times New Roman" panose="02020603050405020304" pitchFamily="18" charset="0"/>
                <a:cs typeface="+mn-cs"/>
              </a:rPr>
              <a:t>otro para encontrar la relación entre la primera variable y la tercera, otro para la primera y la cuarta,   y así sucesivamente para la primera y todas las demás (o sea alrededor de 1000 programas), </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200" b="1" i="1"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rPr>
              <a:t>pero también se requería hacer 1000 programas para encontrar la relación entre la segunda variable y cada una de las otras,</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200" b="1" i="1"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rPr>
              <a:t> y lo mismo para la tercera variable y la cuarta y para todas las otra, </a:t>
            </a: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200" b="1" i="1" u="none" strike="noStrike" kern="1200" cap="none" spc="0" normalizeH="0" baseline="0" noProof="0">
                <a:ln>
                  <a:noFill/>
                </a:ln>
                <a:solidFill>
                  <a:srgbClr val="CCFF99"/>
                </a:solidFill>
                <a:effectLst/>
                <a:uLnTx/>
                <a:uFillTx/>
                <a:latin typeface="Times New Roman" panose="02020603050405020304" pitchFamily="18" charset="0"/>
                <a:ea typeface="Times New Roman" panose="02020603050405020304" pitchFamily="18" charset="0"/>
                <a:cs typeface="+mn-cs"/>
              </a:rPr>
              <a:t>o sea que en total se requería hacer alrededor de 1000,000 (un millón) de programas, </a:t>
            </a:r>
          </a:p>
          <a:p>
            <a:pPr marL="0" marR="0" lvl="0" indent="0" algn="l" defTabSz="914400" rtl="0" eaLnBrk="0" fontAlgn="base" latinLnBrk="0" hangingPunct="0">
              <a:lnSpc>
                <a:spcPct val="100000"/>
              </a:lnSpc>
              <a:spcBef>
                <a:spcPct val="0"/>
              </a:spcBef>
              <a:spcAft>
                <a:spcPts val="0"/>
              </a:spcAft>
              <a:buClrTx/>
              <a:buSzTx/>
              <a:buFontTx/>
              <a:buNone/>
              <a:tabLst/>
              <a:defRPr/>
            </a:pPr>
            <a:endParaRPr kumimoji="0" lang="es-MX" sz="1400" b="1"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2200" b="1"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rPr>
              <a:t>claramente era muy poco factible hacer esa cantidad de programas, por lo que se construyo un </a:t>
            </a:r>
            <a:r>
              <a:rPr kumimoji="0" lang="es-MX" sz="2200" b="1" i="1" u="none" strike="noStrike" kern="1200" cap="none" spc="0" normalizeH="0" baseline="0" noProof="0">
                <a:ln>
                  <a:noFill/>
                </a:ln>
                <a:solidFill>
                  <a:srgbClr val="CCFF99"/>
                </a:solidFill>
                <a:effectLst/>
                <a:uLnTx/>
                <a:uFillTx/>
                <a:latin typeface="Times New Roman" panose="02020603050405020304" pitchFamily="18" charset="0"/>
                <a:ea typeface="Times New Roman" panose="02020603050405020304" pitchFamily="18" charset="0"/>
                <a:cs typeface="+mn-cs"/>
              </a:rPr>
              <a:t>Generador de Programas</a:t>
            </a:r>
            <a:r>
              <a:rPr kumimoji="0" lang="es-MX" sz="2200" b="1"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rPr>
              <a:t>, que tomaba cada variable y la combinaba con todas las otras, generando todos los programas y mandándolos ejecutar.</a:t>
            </a:r>
            <a:endParaRPr kumimoji="0" lang="es-ES" sz="2200" b="1"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4131932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ángulo 2"/>
          <p:cNvSpPr>
            <a:spLocks noChangeArrowheads="1"/>
          </p:cNvSpPr>
          <p:nvPr/>
        </p:nvSpPr>
        <p:spPr bwMode="auto">
          <a:xfrm>
            <a:off x="107950" y="71438"/>
            <a:ext cx="8928100" cy="669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Básicamente el </a:t>
            </a:r>
            <a:r>
              <a:rPr kumimoji="0" lang="es-MX" altLang="es-MX" sz="1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Generador de Programas </a:t>
            </a:r>
            <a:r>
              <a:rPr kumimoji="0" lang="es-MX"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tenia en un archivo una copia del programa a generar (que era el mismo para el millón de programas que se necesitaban) y en una tabla (Diccionario de Datos) la lista de las mil variables que se requerían combinar, incluyendo la posición de cada variable en el archivo donde estaban almacenadas.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El Generador de Programas tomaba cada una de las variable junto con su posición dentro del archivo, las incrustaba en el programa a generar generaba cada programa en el lenguaje del paquete estadístico,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como esta información se generaba en el lenguaje del paquete estadístico, se tenia que llamar al paquete estadístico para que se ejecutara y poder obtener los resultados,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800" b="1" i="1"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pero dado que no se quería que una persona tuviera que mandar a ejecutar cada programa a mano, se realizo un </a:t>
            </a:r>
            <a:r>
              <a:rPr kumimoji="0" lang="es-MX" altLang="es-MX" sz="1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Ejecutor de Programas </a:t>
            </a:r>
            <a:r>
              <a:rPr kumimoji="0" lang="es-MX"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que tomaba el nombre del archivo generado por el generador de programas y lo mandaba ejecutar,</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 finalmente se realizo un </a:t>
            </a:r>
            <a:r>
              <a:rPr kumimoji="0" lang="es-MX" altLang="es-MX" sz="1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Generador de Sistemas </a:t>
            </a:r>
            <a:r>
              <a:rPr kumimoji="0" lang="es-MX"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que mientras existían variables a combinar en la tabla de variables llamaba al generador de programas, que generaba un programa en el lenguaje del paquete estadístico, luego llamaba al Ejecutor de Programas, que mandaba ejecutar el programa y obtenía los resultados.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Para realizar lo anterior y dado que no era simple en esa época mandar ejecutar programas en forma directa, sin que alguien lo hiciera a mano, el </a:t>
            </a:r>
            <a:r>
              <a:rPr kumimoji="0" lang="es-MX" altLang="es-MX" sz="1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Generador de Sistemas</a:t>
            </a:r>
            <a:r>
              <a:rPr kumimoji="0" lang="es-MX" altLang="es-MX" sz="18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 llamaba y coordinaba en forma automática varias herramientas para resolver el problema, incluyendo: lenguajes de alto nivel, paquetes estadísticos, editores de texto, lenguajes ensambladores y lenguajes de administración de sistemas operativos, entre otros.</a:t>
            </a:r>
            <a:endParaRPr kumimoji="0" lang="es-ES" altLang="es-MX" sz="18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785242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ángulo 2"/>
          <p:cNvSpPr>
            <a:spLocks noChangeArrowheads="1"/>
          </p:cNvSpPr>
          <p:nvPr/>
        </p:nvSpPr>
        <p:spPr bwMode="auto">
          <a:xfrm>
            <a:off x="301625" y="2308225"/>
            <a:ext cx="4022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Generador de Programas </a:t>
            </a:r>
            <a:endParaRPr kumimoji="0" lang="es-MX" altLang="es-MX" sz="2800" b="0"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p:txBody>
      </p:sp>
      <p:sp>
        <p:nvSpPr>
          <p:cNvPr id="32771" name="Rectángulo 3"/>
          <p:cNvSpPr>
            <a:spLocks noChangeArrowheads="1"/>
          </p:cNvSpPr>
          <p:nvPr/>
        </p:nvSpPr>
        <p:spPr bwMode="auto">
          <a:xfrm>
            <a:off x="506413" y="317500"/>
            <a:ext cx="3643312" cy="95408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tabla de variables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(Diccionario de Datos)</a:t>
            </a:r>
            <a:endParaRPr kumimoji="0" lang="es-MX" altLang="es-MX" sz="2800" b="0" i="1" u="none" strike="noStrike" kern="1200" cap="none" spc="0" normalizeH="0" baseline="0" noProof="0">
              <a:ln>
                <a:noFill/>
              </a:ln>
              <a:solidFill>
                <a:srgbClr val="FFFFCC"/>
              </a:solidFill>
              <a:effectLst/>
              <a:uLnTx/>
              <a:uFillTx/>
              <a:latin typeface="Times New Roman" panose="02020603050405020304" pitchFamily="18" charset="0"/>
              <a:ea typeface="+mn-ea"/>
              <a:cs typeface="+mn-cs"/>
            </a:endParaRPr>
          </a:p>
        </p:txBody>
      </p:sp>
      <p:sp>
        <p:nvSpPr>
          <p:cNvPr id="32772" name="Rectángulo 4"/>
          <p:cNvSpPr>
            <a:spLocks noChangeArrowheads="1"/>
          </p:cNvSpPr>
          <p:nvPr/>
        </p:nvSpPr>
        <p:spPr bwMode="auto">
          <a:xfrm>
            <a:off x="628650" y="3814763"/>
            <a:ext cx="2647950" cy="110807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2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programa generado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2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en el lenguaje del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200" b="1" i="1"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paquete estadístico, </a:t>
            </a:r>
          </a:p>
        </p:txBody>
      </p:sp>
      <p:sp>
        <p:nvSpPr>
          <p:cNvPr id="32773" name="Rectángulo 5"/>
          <p:cNvSpPr>
            <a:spLocks noChangeArrowheads="1"/>
          </p:cNvSpPr>
          <p:nvPr/>
        </p:nvSpPr>
        <p:spPr bwMode="auto">
          <a:xfrm>
            <a:off x="1308100" y="5697538"/>
            <a:ext cx="317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Paquete Estadístico </a:t>
            </a:r>
            <a:endParaRPr kumimoji="0" lang="es-MX" altLang="es-MX" sz="2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32774" name="Rectángulo 6"/>
          <p:cNvSpPr>
            <a:spLocks noChangeArrowheads="1"/>
          </p:cNvSpPr>
          <p:nvPr/>
        </p:nvSpPr>
        <p:spPr bwMode="auto">
          <a:xfrm>
            <a:off x="4764088" y="3730625"/>
            <a:ext cx="37004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Ejecutor de Programas </a:t>
            </a:r>
            <a:endParaRPr kumimoji="0" lang="es-MX" altLang="es-MX" sz="2800" b="0"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p:txBody>
      </p:sp>
      <p:sp>
        <p:nvSpPr>
          <p:cNvPr id="32775" name="Rectángulo 7"/>
          <p:cNvSpPr>
            <a:spLocks noChangeArrowheads="1"/>
          </p:cNvSpPr>
          <p:nvPr/>
        </p:nvSpPr>
        <p:spPr bwMode="auto">
          <a:xfrm>
            <a:off x="4486275" y="1093788"/>
            <a:ext cx="4527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Generador de Sistemas </a:t>
            </a:r>
            <a:endParaRPr kumimoji="0" lang="es-MX" altLang="es-MX" sz="3600" b="0"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p:txBody>
      </p:sp>
      <p:sp>
        <p:nvSpPr>
          <p:cNvPr id="32776" name="Rectángulo 8"/>
          <p:cNvSpPr>
            <a:spLocks noChangeArrowheads="1"/>
          </p:cNvSpPr>
          <p:nvPr/>
        </p:nvSpPr>
        <p:spPr bwMode="auto">
          <a:xfrm>
            <a:off x="5213350" y="5335588"/>
            <a:ext cx="3759200" cy="95408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Resultado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relación entre variables </a:t>
            </a:r>
            <a:endParaRPr kumimoji="0" lang="es-MX" altLang="es-MX" sz="2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32777" name="Flecha derecha 9"/>
          <p:cNvSpPr>
            <a:spLocks noChangeArrowheads="1"/>
          </p:cNvSpPr>
          <p:nvPr/>
        </p:nvSpPr>
        <p:spPr bwMode="auto">
          <a:xfrm rot="8485959">
            <a:off x="4211638" y="1905000"/>
            <a:ext cx="611187" cy="358775"/>
          </a:xfrm>
          <a:prstGeom prst="rightArrow">
            <a:avLst>
              <a:gd name="adj1" fmla="val 50000"/>
              <a:gd name="adj2" fmla="val 50128"/>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2778" name="Flecha derecha 10"/>
          <p:cNvSpPr>
            <a:spLocks noChangeArrowheads="1"/>
          </p:cNvSpPr>
          <p:nvPr/>
        </p:nvSpPr>
        <p:spPr bwMode="auto">
          <a:xfrm rot="-1202065">
            <a:off x="3470275" y="4081463"/>
            <a:ext cx="865188" cy="360362"/>
          </a:xfrm>
          <a:prstGeom prst="rightArrow">
            <a:avLst>
              <a:gd name="adj1" fmla="val 50000"/>
              <a:gd name="adj2" fmla="val 50018"/>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2779" name="Flecha derecha 11"/>
          <p:cNvSpPr>
            <a:spLocks noChangeArrowheads="1"/>
          </p:cNvSpPr>
          <p:nvPr/>
        </p:nvSpPr>
        <p:spPr bwMode="auto">
          <a:xfrm rot="2212657">
            <a:off x="4303713" y="735013"/>
            <a:ext cx="431800" cy="287337"/>
          </a:xfrm>
          <a:prstGeom prst="rightArrow">
            <a:avLst>
              <a:gd name="adj1" fmla="val 50000"/>
              <a:gd name="adj2" fmla="val 49960"/>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2780" name="Flecha derecha 12"/>
          <p:cNvSpPr>
            <a:spLocks noChangeArrowheads="1"/>
          </p:cNvSpPr>
          <p:nvPr/>
        </p:nvSpPr>
        <p:spPr bwMode="auto">
          <a:xfrm rot="5400000">
            <a:off x="1898650" y="3408363"/>
            <a:ext cx="396875" cy="288925"/>
          </a:xfrm>
          <a:prstGeom prst="rightArrow">
            <a:avLst>
              <a:gd name="adj1" fmla="val 50000"/>
              <a:gd name="adj2" fmla="val 50195"/>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2781" name="Flecha derecha 13"/>
          <p:cNvSpPr>
            <a:spLocks noChangeArrowheads="1"/>
          </p:cNvSpPr>
          <p:nvPr/>
        </p:nvSpPr>
        <p:spPr bwMode="auto">
          <a:xfrm rot="7638820">
            <a:off x="3952082" y="4839494"/>
            <a:ext cx="971550" cy="395287"/>
          </a:xfrm>
          <a:prstGeom prst="rightArrow">
            <a:avLst>
              <a:gd name="adj1" fmla="val 50000"/>
              <a:gd name="adj2" fmla="val 50010"/>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2782" name="Flecha derecha 14"/>
          <p:cNvSpPr>
            <a:spLocks noChangeArrowheads="1"/>
          </p:cNvSpPr>
          <p:nvPr/>
        </p:nvSpPr>
        <p:spPr bwMode="auto">
          <a:xfrm rot="6196615">
            <a:off x="6239669" y="2790032"/>
            <a:ext cx="649287" cy="323850"/>
          </a:xfrm>
          <a:prstGeom prst="rightArrow">
            <a:avLst>
              <a:gd name="adj1" fmla="val 50000"/>
              <a:gd name="adj2" fmla="val 50392"/>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2783" name="Flecha derecha 16"/>
          <p:cNvSpPr>
            <a:spLocks noChangeArrowheads="1"/>
          </p:cNvSpPr>
          <p:nvPr/>
        </p:nvSpPr>
        <p:spPr bwMode="auto">
          <a:xfrm rot="-1199573">
            <a:off x="4622800" y="5654675"/>
            <a:ext cx="504825" cy="360363"/>
          </a:xfrm>
          <a:prstGeom prst="rightArrow">
            <a:avLst>
              <a:gd name="adj1" fmla="val 50000"/>
              <a:gd name="adj2" fmla="val 50023"/>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2784" name="Elipse 18"/>
          <p:cNvSpPr>
            <a:spLocks noChangeArrowheads="1"/>
          </p:cNvSpPr>
          <p:nvPr/>
        </p:nvSpPr>
        <p:spPr bwMode="auto">
          <a:xfrm>
            <a:off x="4479925" y="739775"/>
            <a:ext cx="4540250" cy="1454150"/>
          </a:xfrm>
          <a:prstGeom prst="ellipse">
            <a:avLst/>
          </a:prstGeom>
          <a:noFill/>
          <a:ln w="53975">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2785" name="Elipse 19"/>
          <p:cNvSpPr>
            <a:spLocks noChangeArrowheads="1"/>
          </p:cNvSpPr>
          <p:nvPr/>
        </p:nvSpPr>
        <p:spPr bwMode="auto">
          <a:xfrm>
            <a:off x="4564063" y="3486150"/>
            <a:ext cx="3921125" cy="1035050"/>
          </a:xfrm>
          <a:prstGeom prst="ellipse">
            <a:avLst/>
          </a:prstGeom>
          <a:noFill/>
          <a:ln w="53975">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2786" name="Elipse 20"/>
          <p:cNvSpPr>
            <a:spLocks noChangeArrowheads="1"/>
          </p:cNvSpPr>
          <p:nvPr/>
        </p:nvSpPr>
        <p:spPr bwMode="auto">
          <a:xfrm>
            <a:off x="168275" y="2005013"/>
            <a:ext cx="4291013" cy="1165225"/>
          </a:xfrm>
          <a:prstGeom prst="ellipse">
            <a:avLst/>
          </a:prstGeom>
          <a:noFill/>
          <a:ln w="53975">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2787" name="Elipse 21"/>
          <p:cNvSpPr>
            <a:spLocks noChangeArrowheads="1"/>
          </p:cNvSpPr>
          <p:nvPr/>
        </p:nvSpPr>
        <p:spPr bwMode="auto">
          <a:xfrm>
            <a:off x="1143000" y="5408613"/>
            <a:ext cx="3268663" cy="1108075"/>
          </a:xfrm>
          <a:prstGeom prst="ellipse">
            <a:avLst/>
          </a:prstGeom>
          <a:noFill/>
          <a:ln w="9525">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9623293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34162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ángulo 2"/>
          <p:cNvSpPr>
            <a:spLocks noChangeArrowheads="1"/>
          </p:cNvSpPr>
          <p:nvPr/>
        </p:nvSpPr>
        <p:spPr bwMode="auto">
          <a:xfrm>
            <a:off x="107950" y="144463"/>
            <a:ext cx="8928100" cy="662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Entre los años 70´s y principios de los 80´s un equipo integrado por Vicente López Trueba, </a:t>
            </a:r>
            <a:r>
              <a:rPr kumimoji="0" lang="es-MX" altLang="es-MX" sz="2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Christian Zempoaltecatl Ibarra, </a:t>
            </a:r>
            <a:r>
              <a:rPr kumimoji="0" lang="es-ES_tradnl" altLang="es-MX" sz="2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Ricardo García, Juan Martín González Vázquez y otros, </a:t>
            </a:r>
            <a:r>
              <a:rPr kumimoji="0" lang="es-ES_tradnl" altLang="es-MX" sz="26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desarrollaron una serie de herramientas incluyendo: Generadores de Programas, Generadores de Sistemas, Documentadores Automáticos, Migradores de Programas entre diferentes plataformas, Sistemas Evolutivos, etc.,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6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estas herramientas se desarrollaron, usaron y aun se siguen usando para resolver problemas a nivel de Secretarias de Estado, ya que en esa época ellos eran los responsables del desarrollo de los sistemas de diferentes Secretarias.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1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6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Ya para principios de los 90´s, Vicente López Trueba desarrollaba e  instalaba Sistemas Evolutivos basados en estas herramientas en toda América y dentro de proyectos del Banco Mundial y de Naciones Unidas.</a:t>
            </a:r>
            <a:r>
              <a:rPr kumimoji="0" lang="es-ES_tradnl" altLang="es-MX" sz="2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a:t>
            </a:r>
          </a:p>
        </p:txBody>
      </p:sp>
    </p:spTree>
    <p:extLst>
      <p:ext uri="{BB962C8B-B14F-4D97-AF65-F5344CB8AC3E}">
        <p14:creationId xmlns:p14="http://schemas.microsoft.com/office/powerpoint/2010/main" val="31398355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ángulo 2"/>
          <p:cNvSpPr>
            <a:spLocks noChangeArrowheads="1"/>
          </p:cNvSpPr>
          <p:nvPr/>
        </p:nvSpPr>
        <p:spPr bwMode="auto">
          <a:xfrm>
            <a:off x="179388" y="333375"/>
            <a:ext cx="882015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8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Actualmente seguimos desarrollando y usando estas herramientas, ya que, lograron llegar a conceptos muy sencillos para realizar herramientas muy poderosas.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28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A continuación se mostrara como se pueden construir algunas de estas herramientas, para lo cual y en generar, solo se requiere conocer algún lenguaje de programación y como se manejan caracteres, cadenas de caracteres y archivos en ese lenguaje</a:t>
            </a:r>
            <a:r>
              <a:rPr kumimoji="0" lang="es-ES_tradnl" altLang="es-MX" sz="28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a:t>
            </a:r>
          </a:p>
        </p:txBody>
      </p:sp>
    </p:spTree>
    <p:extLst>
      <p:ext uri="{BB962C8B-B14F-4D97-AF65-F5344CB8AC3E}">
        <p14:creationId xmlns:p14="http://schemas.microsoft.com/office/powerpoint/2010/main" val="38540627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ítulo 2"/>
          <p:cNvSpPr>
            <a:spLocks noGrp="1"/>
          </p:cNvSpPr>
          <p:nvPr>
            <p:ph type="title"/>
          </p:nvPr>
        </p:nvSpPr>
        <p:spPr>
          <a:xfrm>
            <a:off x="333273" y="973395"/>
            <a:ext cx="7970069" cy="2222654"/>
          </a:xfrm>
        </p:spPr>
        <p:txBody>
          <a:bodyPr/>
          <a:lstStyle/>
          <a:p>
            <a:pPr algn="l">
              <a:defRPr/>
            </a:pPr>
            <a:r>
              <a:rPr lang="es-ES" altLang="es-MX" sz="4800" b="1">
                <a:solidFill>
                  <a:schemeClr val="tx1">
                    <a:lumMod val="75000"/>
                  </a:schemeClr>
                </a:solidFill>
              </a:rPr>
              <a:t>Generadores de Programas</a:t>
            </a:r>
            <a:br>
              <a:rPr lang="es-ES" altLang="es-MX" sz="4800" b="1">
                <a:solidFill>
                  <a:schemeClr val="tx1">
                    <a:lumMod val="75000"/>
                  </a:schemeClr>
                </a:solidFill>
              </a:rPr>
            </a:br>
            <a:r>
              <a:rPr lang="es-ES" altLang="es-MX" sz="4800" b="1">
                <a:solidFill>
                  <a:schemeClr val="accent1">
                    <a:lumMod val="60000"/>
                    <a:lumOff val="40000"/>
                  </a:schemeClr>
                </a:solidFill>
              </a:rPr>
              <a:t>Vicente López Trueba   Finales 70´s</a:t>
            </a:r>
            <a:endParaRPr lang="es-MX" altLang="es-MX" sz="4800" b="1">
              <a:solidFill>
                <a:schemeClr val="accent1">
                  <a:lumMod val="60000"/>
                  <a:lumOff val="40000"/>
                </a:schemeClr>
              </a:solidFill>
            </a:endParaRPr>
          </a:p>
        </p:txBody>
      </p:sp>
    </p:spTree>
    <p:extLst>
      <p:ext uri="{BB962C8B-B14F-4D97-AF65-F5344CB8AC3E}">
        <p14:creationId xmlns:p14="http://schemas.microsoft.com/office/powerpoint/2010/main" val="26271459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ángulo 1"/>
          <p:cNvSpPr>
            <a:spLocks noChangeArrowheads="1"/>
          </p:cNvSpPr>
          <p:nvPr/>
        </p:nvSpPr>
        <p:spPr bwMode="auto">
          <a:xfrm>
            <a:off x="395288" y="2781300"/>
            <a:ext cx="8570912"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rPr>
              <a:t>Cuando se hace algo varias veces, llega un momento que se detecta que existen cosas que se repiten y cosas que cambian de una versión a la siguiente</a:t>
            </a:r>
            <a:endParaRPr kumimoji="0" lang="es-ES" altLang="es-MX" sz="3200" b="1" i="1" u="none" strike="noStrike" kern="120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145297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ángulo 1"/>
          <p:cNvSpPr>
            <a:spLocks noChangeArrowheads="1"/>
          </p:cNvSpPr>
          <p:nvPr/>
        </p:nvSpPr>
        <p:spPr bwMode="auto">
          <a:xfrm>
            <a:off x="179388" y="115888"/>
            <a:ext cx="8424862"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Se toma un programa, por ejemplo el de la suma</a:t>
            </a:r>
            <a:endParaRPr kumimoji="0" lang="es-ES" altLang="es-MX" sz="8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 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c=</a:t>
            </a:r>
            <a:r>
              <a:rPr kumimoji="0" lang="es-ES" altLang="es-MX" sz="3200" b="1" i="1" u="none" strike="noStrike" kern="1200" cap="none" spc="0" normalizeH="0" baseline="0" noProof="0" err="1">
                <a:ln>
                  <a:noFill/>
                </a:ln>
                <a:solidFill>
                  <a:srgbClr val="FFCC66"/>
                </a:solidFill>
                <a:effectLst/>
                <a:uLnTx/>
                <a:uFillTx/>
                <a:latin typeface="Times New Roman" panose="02020603050405020304" pitchFamily="18" charset="0"/>
                <a:ea typeface="+mn-ea"/>
                <a:cs typeface="+mn-cs"/>
              </a:rPr>
              <a:t>a+b</a:t>
            </a:r>
            <a:endPar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c</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2" name="Rectángulo 1"/>
          <p:cNvSpPr>
            <a:spLocks noChangeArrowheads="1"/>
          </p:cNvSpPr>
          <p:nvPr/>
        </p:nvSpPr>
        <p:spPr bwMode="auto">
          <a:xfrm>
            <a:off x="179388" y="2293938"/>
            <a:ext cx="878522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Se toma otro programa también de la suma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x, 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z=</a:t>
            </a:r>
            <a:r>
              <a:rPr kumimoji="0" lang="es-ES" altLang="es-MX" sz="3200" b="1" i="1" u="none" strike="noStrike" kern="1200" cap="none" spc="0" normalizeH="0" baseline="0" noProof="0" err="1">
                <a:ln>
                  <a:noFill/>
                </a:ln>
                <a:solidFill>
                  <a:srgbClr val="FFCC66"/>
                </a:solidFill>
                <a:effectLst/>
                <a:uLnTx/>
                <a:uFillTx/>
                <a:latin typeface="Times New Roman" panose="02020603050405020304" pitchFamily="18" charset="0"/>
                <a:ea typeface="+mn-ea"/>
                <a:cs typeface="+mn-cs"/>
              </a:rPr>
              <a:t>x+y</a:t>
            </a:r>
            <a:endPar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z</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437063"/>
            <a:ext cx="914400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02644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ángulo 2"/>
          <p:cNvSpPr/>
          <p:nvPr/>
        </p:nvSpPr>
        <p:spPr>
          <a:xfrm>
            <a:off x="4594131" y="3788912"/>
            <a:ext cx="4344972" cy="2763297"/>
          </a:xfrm>
          <a:prstGeom prst="rect">
            <a:avLst/>
          </a:prstGeom>
          <a:solidFill>
            <a:schemeClr val="accent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6146" name="Rectangle 2"/>
          <p:cNvSpPr>
            <a:spLocks noGrp="1" noChangeArrowheads="1"/>
          </p:cNvSpPr>
          <p:nvPr>
            <p:ph type="title" idx="4294967295"/>
          </p:nvPr>
        </p:nvSpPr>
        <p:spPr>
          <a:xfrm>
            <a:off x="4684713" y="184150"/>
            <a:ext cx="4459287" cy="558800"/>
          </a:xfrm>
          <a:prstGeom prst="rect">
            <a:avLst/>
          </a:prstGeom>
        </p:spPr>
        <p:txBody>
          <a:bodyPr>
            <a:normAutofit fontScale="90000"/>
          </a:bodyPr>
          <a:lstStyle/>
          <a:p>
            <a:r>
              <a:rPr lang="es-MX" altLang="es-MX" sz="3600" b="1"/>
              <a:t>Enfoque Informático</a:t>
            </a:r>
          </a:p>
        </p:txBody>
      </p:sp>
      <p:sp>
        <p:nvSpPr>
          <p:cNvPr id="2" name="Rectangle 14"/>
          <p:cNvSpPr>
            <a:spLocks noChangeArrowheads="1"/>
          </p:cNvSpPr>
          <p:nvPr/>
        </p:nvSpPr>
        <p:spPr bwMode="auto">
          <a:xfrm>
            <a:off x="0" y="870026"/>
            <a:ext cx="9144000" cy="286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1" u="none" strike="noStrike" kern="1200" cap="none" spc="0" normalizeH="0" baseline="0" noProof="0">
                <a:ln>
                  <a:noFill/>
                </a:ln>
                <a:effectLst/>
                <a:uLnTx/>
                <a:uFillTx/>
                <a:latin typeface="Times New Roman"/>
                <a:ea typeface="+mn-ea"/>
                <a:cs typeface="Arial" panose="020B0604020202020204" pitchFamily="34" charset="0"/>
              </a:rPr>
              <a:t>La </a:t>
            </a:r>
            <a:r>
              <a:rPr kumimoji="0" lang="es-MX" altLang="es-MX" sz="2400" b="1" i="1" u="none" strike="noStrike" kern="1200" cap="none" spc="0" normalizeH="0" baseline="0" noProof="0">
                <a:ln>
                  <a:noFill/>
                </a:ln>
                <a:effectLst/>
                <a:uLnTx/>
                <a:uFillTx/>
                <a:latin typeface="Times New Roman"/>
                <a:ea typeface="+mn-ea"/>
                <a:cs typeface="Arial" panose="020B0604020202020204" pitchFamily="34" charset="0"/>
                <a:hlinkClick r:id="rId3"/>
              </a:rPr>
              <a:t>Informática</a:t>
            </a:r>
            <a:r>
              <a:rPr kumimoji="0" lang="es-MX" altLang="es-MX" sz="2400" b="1" i="1" u="none" strike="noStrike" kern="1200" cap="none" spc="0" normalizeH="0" baseline="0" noProof="0">
                <a:ln>
                  <a:noFill/>
                </a:ln>
                <a:effectLst/>
                <a:uLnTx/>
                <a:uFillTx/>
                <a:latin typeface="Times New Roman"/>
                <a:ea typeface="+mn-ea"/>
                <a:cs typeface="Arial" panose="020B0604020202020204" pitchFamily="34" charset="0"/>
              </a:rPr>
              <a:t> es la ciencia y tecnología de la </a:t>
            </a:r>
            <a:r>
              <a:rPr kumimoji="0" lang="es-MX" altLang="es-MX" sz="2400" b="1" i="1" u="none" strike="noStrike" kern="1200" cap="none" spc="0" normalizeH="0" baseline="0" noProof="0">
                <a:ln>
                  <a:noFill/>
                </a:ln>
                <a:effectLst/>
                <a:uLnTx/>
                <a:uFillTx/>
                <a:latin typeface="Times New Roman"/>
                <a:ea typeface="+mn-ea"/>
                <a:cs typeface="Arial" panose="020B0604020202020204" pitchFamily="34" charset="0"/>
                <a:hlinkClick r:id="rId4"/>
              </a:rPr>
              <a:t>Información</a:t>
            </a:r>
            <a:r>
              <a:rPr kumimoji="0" lang="es-MX" altLang="es-MX" sz="2400" b="1" i="1" u="none" strike="noStrike" kern="1200" cap="none" spc="0" normalizeH="0" baseline="0" noProof="0">
                <a:ln>
                  <a:noFill/>
                </a:ln>
                <a:effectLst/>
                <a:uLnTx/>
                <a:uFillTx/>
                <a:latin typeface="Times New Roman"/>
                <a:ea typeface="+mn-ea"/>
                <a:cs typeface="Arial" panose="020B0604020202020204" pitchFamily="34" charset="0"/>
              </a:rPr>
              <a:t>, </a:t>
            </a:r>
            <a:endParaRPr kumimoji="0" lang="en-US" altLang="es-MX" sz="2400" b="1" i="0" u="none" strike="noStrike" kern="1200" cap="none" spc="0" normalizeH="0" baseline="0" noProof="0">
              <a:ln>
                <a:noFill/>
              </a:ln>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1" u="none" strike="noStrike" kern="1200" cap="none" spc="0" normalizeH="0" baseline="0" noProof="0">
                <a:ln>
                  <a:noFill/>
                </a:ln>
                <a:effectLst/>
                <a:uLnTx/>
                <a:uFillTx/>
                <a:latin typeface="Times New Roman"/>
                <a:ea typeface="+mn-ea"/>
                <a:cs typeface="Arial" panose="020B0604020202020204" pitchFamily="34" charset="0"/>
              </a:rPr>
              <a:t>Estudia la información, sus fundamentos, sus propiedades y sus aplicaciones, en los seres vivos, sociedades, computadoras, organizaciones, universos y en general donde quiera que se presente</a:t>
            </a:r>
            <a:r>
              <a:rPr kumimoji="0" lang="es-MX" altLang="es-MX" sz="1800" b="1" i="1" u="none" strike="noStrike" kern="1200" cap="none" spc="0" normalizeH="0" baseline="0" noProof="0">
                <a:ln>
                  <a:noFill/>
                </a:ln>
                <a:effectLst/>
                <a:uLnTx/>
                <a:uFillTx/>
                <a:latin typeface="Times New Roman"/>
                <a:ea typeface="+mn-ea"/>
                <a:cs typeface="Arial" panose="020B0604020202020204" pitchFamily="34" charset="0"/>
              </a:rPr>
              <a:t>.</a:t>
            </a:r>
            <a:endParaRPr kumimoji="0" lang="en-US" altLang="es-MX" sz="1800" b="1" i="0" u="none" strike="noStrike" kern="1200" cap="none" spc="0" normalizeH="0" baseline="0" noProof="0">
              <a:ln>
                <a:noFill/>
              </a:ln>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200" b="1" i="1" u="none" strike="noStrike" kern="1200" cap="none" spc="0" normalizeH="0" baseline="0" noProof="0">
                <a:ln>
                  <a:noFill/>
                </a:ln>
                <a:effectLst/>
                <a:uLnTx/>
                <a:uFillTx/>
                <a:latin typeface="Times New Roman"/>
                <a:ea typeface="+mn-ea"/>
                <a:cs typeface="Arial" panose="020B0604020202020204" pitchFamily="34" charset="0"/>
              </a:rPr>
              <a:t> </a:t>
            </a:r>
            <a:endParaRPr kumimoji="0" lang="en-US" altLang="es-MX" sz="800" b="1" i="0" u="none" strike="noStrike" kern="1200" cap="none" spc="0" normalizeH="0" baseline="0" noProof="0">
              <a:ln>
                <a:noFill/>
              </a:ln>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1" u="none" strike="noStrike" kern="1200" cap="none" spc="0" normalizeH="0" baseline="0" noProof="0">
                <a:ln>
                  <a:noFill/>
                </a:ln>
                <a:effectLst/>
                <a:uLnTx/>
                <a:uFillTx/>
                <a:latin typeface="Times New Roman"/>
                <a:ea typeface="+mn-ea"/>
                <a:cs typeface="Arial" panose="020B0604020202020204" pitchFamily="34" charset="0"/>
              </a:rPr>
              <a:t> </a:t>
            </a:r>
            <a:r>
              <a:rPr kumimoji="0" lang="es-MX" altLang="es-MX" sz="2400" b="1" i="1" u="none" strike="noStrike" kern="1200" cap="none" spc="0" normalizeH="0" baseline="0" noProof="0">
                <a:ln>
                  <a:noFill/>
                </a:ln>
                <a:effectLst/>
                <a:uLnTx/>
                <a:uFillTx/>
                <a:latin typeface="Times New Roman"/>
                <a:ea typeface="+mn-ea"/>
                <a:cs typeface="Arial" panose="020B0604020202020204" pitchFamily="34" charset="0"/>
                <a:hlinkClick r:id="rId4"/>
              </a:rPr>
              <a:t>Información</a:t>
            </a:r>
            <a:endParaRPr kumimoji="0" lang="en-US" altLang="es-MX" sz="2400" b="1" i="0" u="none" strike="noStrike" kern="1200" cap="none" spc="0" normalizeH="0" baseline="0" noProof="0">
              <a:ln>
                <a:noFill/>
              </a:ln>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400" b="1" i="1" u="none" strike="noStrike" kern="1200" cap="none" spc="0" normalizeH="0" baseline="0" noProof="0">
                <a:ln>
                  <a:noFill/>
                </a:ln>
                <a:effectLst/>
                <a:uLnTx/>
                <a:uFillTx/>
                <a:latin typeface="Times New Roman"/>
                <a:ea typeface="+mn-ea"/>
                <a:cs typeface="Arial" panose="020B0604020202020204" pitchFamily="34" charset="0"/>
              </a:rPr>
              <a:t>in, que significa en, dentro de, y formare que significa dar forma.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400" b="1" i="1" u="none" strike="noStrike" kern="1200" cap="none" spc="0" normalizeH="0" baseline="0" noProof="0">
                <a:ln>
                  <a:noFill/>
                </a:ln>
                <a:effectLst/>
                <a:uLnTx/>
                <a:uFillTx/>
                <a:latin typeface="Times New Roman"/>
                <a:ea typeface="+mn-ea"/>
                <a:cs typeface="Arial" panose="020B0604020202020204" pitchFamily="34" charset="0"/>
              </a:rPr>
              <a:t>significa  “forma interna”, “lo que da la forma interna”</a:t>
            </a:r>
            <a:endParaRPr kumimoji="0" lang="es-ES_tradnl" altLang="es-MX" sz="2400" b="1" i="0" u="none" strike="noStrike" kern="1200" cap="none" spc="0" normalizeH="0" baseline="0" noProof="0">
              <a:ln>
                <a:noFill/>
              </a:ln>
              <a:effectLst/>
              <a:uLnTx/>
              <a:uFillTx/>
              <a:latin typeface="Times New Roman"/>
              <a:ea typeface="+mn-ea"/>
              <a:cs typeface="Times New Roman"/>
            </a:endParaRPr>
          </a:p>
        </p:txBody>
      </p:sp>
      <p:grpSp>
        <p:nvGrpSpPr>
          <p:cNvPr id="4" name="Grupo 3"/>
          <p:cNvGrpSpPr/>
          <p:nvPr/>
        </p:nvGrpSpPr>
        <p:grpSpPr>
          <a:xfrm>
            <a:off x="4915352" y="3785303"/>
            <a:ext cx="3553734" cy="2766906"/>
            <a:chOff x="4850038" y="3883061"/>
            <a:chExt cx="3428547" cy="2864663"/>
          </a:xfrm>
        </p:grpSpPr>
        <p:cxnSp>
          <p:nvCxnSpPr>
            <p:cNvPr id="22" name="Line 6"/>
            <p:cNvCxnSpPr>
              <a:cxnSpLocks noChangeShapeType="1"/>
            </p:cNvCxnSpPr>
            <p:nvPr/>
          </p:nvCxnSpPr>
          <p:spPr bwMode="auto">
            <a:xfrm>
              <a:off x="6395976" y="4184604"/>
              <a:ext cx="0" cy="120617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3" name="Line 7"/>
            <p:cNvCxnSpPr>
              <a:cxnSpLocks noChangeShapeType="1"/>
            </p:cNvCxnSpPr>
            <p:nvPr/>
          </p:nvCxnSpPr>
          <p:spPr bwMode="auto">
            <a:xfrm>
              <a:off x="6395976" y="5390778"/>
              <a:ext cx="12367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4" name="Line 8"/>
            <p:cNvCxnSpPr>
              <a:cxnSpLocks noChangeShapeType="1"/>
            </p:cNvCxnSpPr>
            <p:nvPr/>
          </p:nvCxnSpPr>
          <p:spPr bwMode="auto">
            <a:xfrm flipH="1">
              <a:off x="5468413" y="5390778"/>
              <a:ext cx="927563" cy="90463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9" name="Text Box 9"/>
            <p:cNvSpPr txBox="1">
              <a:spLocks noChangeArrowheads="1"/>
            </p:cNvSpPr>
            <p:nvPr/>
          </p:nvSpPr>
          <p:spPr bwMode="auto">
            <a:xfrm>
              <a:off x="4850038" y="6295408"/>
              <a:ext cx="1082157" cy="452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s-MX" altLang="es-MX" sz="2000" i="0" u="none" strike="noStrike" kern="0" cap="none" spc="0" normalizeH="0" baseline="0" noProof="0">
                  <a:ln>
                    <a:solidFill>
                      <a:schemeClr val="tx1"/>
                    </a:solidFill>
                  </a:ln>
                  <a:effectLst/>
                  <a:uLnTx/>
                  <a:uFillTx/>
                  <a:latin typeface="Arial" panose="020B0604020202020204" pitchFamily="34" charset="0"/>
                  <a:ea typeface="Times New Roman" panose="02020603050405020304" pitchFamily="18" charset="0"/>
                  <a:cs typeface="Arial" panose="020B0604020202020204" pitchFamily="34" charset="0"/>
                </a:rPr>
                <a:t>Materia</a:t>
              </a:r>
            </a:p>
          </p:txBody>
        </p:sp>
        <p:sp>
          <p:nvSpPr>
            <p:cNvPr id="20" name="Text Box 10"/>
            <p:cNvSpPr txBox="1">
              <a:spLocks noChangeArrowheads="1"/>
            </p:cNvSpPr>
            <p:nvPr/>
          </p:nvSpPr>
          <p:spPr bwMode="auto">
            <a:xfrm>
              <a:off x="5777601" y="3883061"/>
              <a:ext cx="1651898" cy="452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s-MX" altLang="es-MX" sz="2000" i="0" u="none" strike="noStrike" kern="0" cap="none" spc="0" normalizeH="0" baseline="0" noProof="0">
                  <a:ln>
                    <a:solidFill>
                      <a:schemeClr val="tx1"/>
                    </a:solidFill>
                  </a:ln>
                  <a:effectLst/>
                  <a:uLnTx/>
                  <a:uFillTx/>
                  <a:latin typeface="Arial" panose="020B0604020202020204" pitchFamily="34" charset="0"/>
                  <a:ea typeface="Times New Roman" panose="02020603050405020304" pitchFamily="18" charset="0"/>
                  <a:cs typeface="Arial" panose="020B0604020202020204" pitchFamily="34" charset="0"/>
                </a:rPr>
                <a:t>Información</a:t>
              </a:r>
            </a:p>
          </p:txBody>
        </p:sp>
        <p:sp>
          <p:nvSpPr>
            <p:cNvPr id="21" name="Text Box 11"/>
            <p:cNvSpPr txBox="1">
              <a:spLocks noChangeArrowheads="1"/>
            </p:cNvSpPr>
            <p:nvPr/>
          </p:nvSpPr>
          <p:spPr bwMode="auto">
            <a:xfrm>
              <a:off x="7168945" y="5390778"/>
              <a:ext cx="1109640" cy="452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s-MX" altLang="es-MX" sz="2000" i="0" u="none" strike="noStrike" kern="0" cap="none" spc="0" normalizeH="0" baseline="0" noProof="0">
                  <a:ln>
                    <a:solidFill>
                      <a:schemeClr val="tx1"/>
                    </a:solidFill>
                  </a:ln>
                  <a:effectLst/>
                  <a:uLnTx/>
                  <a:uFillTx/>
                  <a:latin typeface="Arial" panose="020B0604020202020204" pitchFamily="34" charset="0"/>
                  <a:ea typeface="Times New Roman" panose="02020603050405020304" pitchFamily="18" charset="0"/>
                  <a:cs typeface="Arial" panose="020B0604020202020204" pitchFamily="34" charset="0"/>
                </a:rPr>
                <a:t>Energía</a:t>
              </a:r>
            </a:p>
          </p:txBody>
        </p:sp>
        <p:sp>
          <p:nvSpPr>
            <p:cNvPr id="17" name="Cuadro de texto 36"/>
            <p:cNvSpPr txBox="1">
              <a:spLocks/>
            </p:cNvSpPr>
            <p:nvPr/>
          </p:nvSpPr>
          <p:spPr bwMode="auto">
            <a:xfrm>
              <a:off x="6440757" y="4196400"/>
              <a:ext cx="1456374" cy="1439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MX" altLang="es-MX" sz="1800" i="0" u="none" strike="noStrike" kern="0" cap="none" spc="0" normalizeH="0" baseline="0" noProof="0">
                <a:ln>
                  <a:solidFill>
                    <a:schemeClr val="tx1"/>
                  </a:solidFill>
                </a:ln>
                <a:effectLst/>
                <a:uLnTx/>
                <a:uFillTx/>
                <a:latin typeface="Times New Roman" panose="02020603050405020304" pitchFamily="18" charset="0"/>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s-MX" altLang="es-MX" sz="4400" i="0" u="none" strike="noStrike" kern="0" cap="none" spc="0" normalizeH="0" baseline="0" noProof="0">
                  <a:ln>
                    <a:solidFill>
                      <a:schemeClr val="tx1"/>
                    </a:solidFill>
                  </a:ln>
                  <a:effectLst/>
                  <a:uLnTx/>
                  <a:uFillTx/>
                  <a:latin typeface="Times New Roman" panose="02020603050405020304" pitchFamily="18" charset="0"/>
                  <a:cs typeface="Times New Roman" panose="02020603050405020304" pitchFamily="18" charset="0"/>
                </a:rPr>
                <a:t>  </a:t>
              </a:r>
              <a:r>
                <a:rPr kumimoji="0" lang="es-MX" altLang="es-MX" sz="2000" i="0" u="none" strike="noStrike" kern="0" cap="none" spc="0" normalizeH="0" baseline="0" noProof="0">
                  <a:ln>
                    <a:solidFill>
                      <a:schemeClr val="tx1"/>
                    </a:solidFill>
                  </a:ln>
                  <a:effectLst/>
                  <a:uLnTx/>
                  <a:uFillTx/>
                  <a:latin typeface="Times New Roman"/>
                  <a:cs typeface="Times New Roman" panose="02020603050405020304" pitchFamily="18" charset="0"/>
                </a:rPr>
                <a:t>. Objeto</a:t>
              </a:r>
            </a:p>
            <a:p>
              <a:pPr marL="0" marR="0" lvl="0" indent="0" defTabSz="914400" eaLnBrk="0" fontAlgn="base" latinLnBrk="0" hangingPunct="0">
                <a:lnSpc>
                  <a:spcPct val="100000"/>
                </a:lnSpc>
                <a:spcBef>
                  <a:spcPct val="0"/>
                </a:spcBef>
                <a:spcAft>
                  <a:spcPct val="0"/>
                </a:spcAft>
                <a:buClrTx/>
                <a:buSzTx/>
                <a:buFontTx/>
                <a:buNone/>
                <a:tabLst/>
                <a:defRPr/>
              </a:pPr>
              <a:r>
                <a:rPr kumimoji="0" lang="es-MX" altLang="es-MX" sz="1000" i="0" u="none" strike="noStrike" kern="0" cap="none" spc="0" normalizeH="0" baseline="0" noProof="0">
                  <a:ln>
                    <a:solidFill>
                      <a:schemeClr val="tx1"/>
                    </a:solidFill>
                  </a:ln>
                  <a:effectLst/>
                  <a:uLnTx/>
                  <a:uFillTx/>
                  <a:latin typeface="Arial" panose="020B0604020202020204" pitchFamily="34" charset="0"/>
                  <a:cs typeface="Times New Roman" panose="02020603050405020304" pitchFamily="18" charset="0"/>
                </a:rPr>
                <a:t> </a:t>
              </a:r>
              <a:endParaRPr kumimoji="0" lang="es-MX" altLang="es-MX" sz="1000" i="0" u="none" strike="noStrike" kern="0" cap="none" spc="0" normalizeH="0" baseline="0" noProof="0">
                <a:ln>
                  <a:solidFill>
                    <a:schemeClr val="tx1"/>
                  </a:solidFill>
                </a:ln>
                <a:effectLst/>
                <a:uLnTx/>
                <a:uFillTx/>
                <a:cs typeface="Times New Roman" panose="02020603050405020304" pitchFamily="18" charset="0"/>
              </a:endParaRPr>
            </a:p>
          </p:txBody>
        </p:sp>
      </p:grpSp>
      <p:pic>
        <p:nvPicPr>
          <p:cNvPr id="5" name="Imagen 4"/>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100000"/>
                    </a14:imgEffect>
                  </a14:imgLayer>
                </a14:imgProps>
              </a:ext>
            </a:extLst>
          </a:blip>
          <a:stretch>
            <a:fillRect/>
          </a:stretch>
        </p:blipFill>
        <p:spPr>
          <a:xfrm>
            <a:off x="671586" y="3883061"/>
            <a:ext cx="3482981" cy="2669148"/>
          </a:xfrm>
          <a:prstGeom prst="rect">
            <a:avLst/>
          </a:prstGeom>
          <a:solidFill>
            <a:schemeClr val="tx1">
              <a:alpha val="0"/>
            </a:schemeClr>
          </a:solidFill>
          <a:ln>
            <a:solidFill>
              <a:schemeClr val="accent1">
                <a:shade val="50000"/>
              </a:schemeClr>
            </a:solidFill>
          </a:ln>
          <a:effectLst>
            <a:outerShdw blurRad="50800" dist="50800" dir="5400000" algn="ctr" rotWithShape="0">
              <a:srgbClr val="000000"/>
            </a:outerShdw>
          </a:effectLst>
        </p:spPr>
      </p:pic>
    </p:spTree>
    <p:extLst>
      <p:ext uri="{BB962C8B-B14F-4D97-AF65-F5344CB8AC3E}">
        <p14:creationId xmlns:p14="http://schemas.microsoft.com/office/powerpoint/2010/main" val="345557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ángulo 1"/>
          <p:cNvSpPr>
            <a:spLocks noChangeArrowheads="1"/>
          </p:cNvSpPr>
          <p:nvPr/>
        </p:nvSpPr>
        <p:spPr bwMode="auto">
          <a:xfrm>
            <a:off x="179388" y="115888"/>
            <a:ext cx="883443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Se comparan los programas y se detecta lo que cambia</a:t>
            </a:r>
          </a:p>
        </p:txBody>
      </p:sp>
      <p:sp>
        <p:nvSpPr>
          <p:cNvPr id="39939" name="Rectángulo 2"/>
          <p:cNvSpPr>
            <a:spLocks noChangeArrowheads="1"/>
          </p:cNvSpPr>
          <p:nvPr/>
        </p:nvSpPr>
        <p:spPr bwMode="auto">
          <a:xfrm>
            <a:off x="179388" y="577850"/>
            <a:ext cx="2286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a</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c</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a</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32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c</a:t>
            </a:r>
          </a:p>
        </p:txBody>
      </p:sp>
      <p:sp>
        <p:nvSpPr>
          <p:cNvPr id="39940" name="Rectángulo 4"/>
          <p:cNvSpPr>
            <a:spLocks noChangeArrowheads="1"/>
          </p:cNvSpPr>
          <p:nvPr/>
        </p:nvSpPr>
        <p:spPr bwMode="auto">
          <a:xfrm>
            <a:off x="2698750" y="565150"/>
            <a:ext cx="18732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x</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z</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x</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32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z</a:t>
            </a:r>
          </a:p>
        </p:txBody>
      </p:sp>
      <p:sp>
        <p:nvSpPr>
          <p:cNvPr id="39941" name="Rectángulo 5"/>
          <p:cNvSpPr>
            <a:spLocks noChangeArrowheads="1"/>
          </p:cNvSpPr>
          <p:nvPr/>
        </p:nvSpPr>
        <p:spPr bwMode="auto">
          <a:xfrm>
            <a:off x="131763" y="2230438"/>
            <a:ext cx="8882062"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Se sustituyen los elementos que cambian en el programa por una etiqueta  </a:t>
            </a:r>
            <a:r>
              <a:rPr kumimoji="0" lang="es-ES" altLang="es-MX"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 </a:t>
            </a:r>
            <a:r>
              <a:rPr kumimoji="0" lang="es-ES" altLang="es-MX" sz="32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S3</a:t>
            </a:r>
          </a:p>
        </p:txBody>
      </p:sp>
      <p:sp>
        <p:nvSpPr>
          <p:cNvPr id="39942" name="Rectángulo 7"/>
          <p:cNvSpPr>
            <a:spLocks noChangeArrowheads="1"/>
          </p:cNvSpPr>
          <p:nvPr/>
        </p:nvSpPr>
        <p:spPr bwMode="auto">
          <a:xfrm>
            <a:off x="1555750" y="3213100"/>
            <a:ext cx="2286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S3</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32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$3</a:t>
            </a:r>
          </a:p>
        </p:txBody>
      </p:sp>
      <p:sp>
        <p:nvSpPr>
          <p:cNvPr id="39943" name="Rectángulo 8"/>
          <p:cNvSpPr>
            <a:spLocks noChangeArrowheads="1"/>
          </p:cNvSpPr>
          <p:nvPr/>
        </p:nvSpPr>
        <p:spPr bwMode="auto">
          <a:xfrm>
            <a:off x="155575" y="4652963"/>
            <a:ext cx="8882063"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A los elementos que cambian se les llama parámetros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1" i="1" u="none" strike="noStrike" kern="1200" cap="none" spc="0" normalizeH="0" baseline="0" noProof="0">
                <a:ln>
                  <a:noFill/>
                </a:ln>
                <a:solidFill>
                  <a:srgbClr val="DDDDDD"/>
                </a:solidFill>
                <a:effectLst/>
                <a:uLnTx/>
                <a:uFillTx/>
                <a:latin typeface="Times New Roman" panose="02020603050405020304" pitchFamily="18" charset="0"/>
                <a:ea typeface="+mn-ea"/>
                <a:cs typeface="+mn-cs"/>
              </a:rPr>
              <a:t>Estamos usando el símbolo $ para indicar parámetro, pero se puede usar cualquier simbolo que no se use dentro del sistema (como #, “, etc.)</a:t>
            </a:r>
          </a:p>
        </p:txBody>
      </p:sp>
    </p:spTree>
    <p:extLst>
      <p:ext uri="{BB962C8B-B14F-4D97-AF65-F5344CB8AC3E}">
        <p14:creationId xmlns:p14="http://schemas.microsoft.com/office/powerpoint/2010/main" val="17653633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ángulo 1"/>
          <p:cNvSpPr>
            <a:spLocks noChangeArrowheads="1"/>
          </p:cNvSpPr>
          <p:nvPr/>
        </p:nvSpPr>
        <p:spPr bwMode="auto">
          <a:xfrm>
            <a:off x="179388" y="155575"/>
            <a:ext cx="88344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Se comparan los programas y se detecta lo que cambia</a:t>
            </a:r>
          </a:p>
        </p:txBody>
      </p:sp>
      <p:sp>
        <p:nvSpPr>
          <p:cNvPr id="3" name="Rectángulo 2"/>
          <p:cNvSpPr/>
          <p:nvPr/>
        </p:nvSpPr>
        <p:spPr>
          <a:xfrm>
            <a:off x="179388" y="577850"/>
            <a:ext cx="2286000" cy="1570038"/>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a</a:t>
            </a: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b</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32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mn-cs"/>
              </a:rPr>
              <a:t>c</a:t>
            </a: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sz="3200" b="1" i="1" u="none" strike="noStrike" kern="1200" cap="none" spc="0" normalizeH="0" baseline="0" noProof="0" err="1">
                <a:ln>
                  <a:noFill/>
                </a:ln>
                <a:solidFill>
                  <a:srgbClr val="FF0000"/>
                </a:solidFill>
                <a:effectLst/>
                <a:uLnTx/>
                <a:uFillTx/>
                <a:latin typeface="Times New Roman" panose="02020603050405020304" pitchFamily="18" charset="0"/>
                <a:ea typeface="+mn-ea"/>
                <a:cs typeface="+mn-cs"/>
              </a:rPr>
              <a:t>a</a:t>
            </a:r>
            <a:r>
              <a:rPr kumimoji="0" lang="es-ES" sz="3200" b="1" i="1" u="none" strike="noStrike" kern="1200" cap="none" spc="0" normalizeH="0" baseline="0" noProof="0" err="1">
                <a:ln>
                  <a:noFill/>
                </a:ln>
                <a:solidFill>
                  <a:srgbClr val="FFCC66"/>
                </a:solidFill>
                <a:effectLst/>
                <a:uLnTx/>
                <a:uFillTx/>
                <a:latin typeface="Times New Roman" panose="02020603050405020304" pitchFamily="18" charset="0"/>
                <a:ea typeface="+mn-ea"/>
                <a:cs typeface="+mn-cs"/>
              </a:rPr>
              <a:t>+</a:t>
            </a:r>
            <a:r>
              <a:rPr kumimoji="0" lang="es-ES" sz="3200" b="1" i="1" u="none" strike="noStrike" kern="1200" cap="none" spc="0" normalizeH="0" baseline="0" noProof="0" err="1">
                <a:ln>
                  <a:noFill/>
                </a:ln>
                <a:solidFill>
                  <a:srgbClr val="CCFF99"/>
                </a:solidFill>
                <a:effectLst/>
                <a:uLnTx/>
                <a:uFillTx/>
                <a:latin typeface="Times New Roman" panose="02020603050405020304" pitchFamily="18" charset="0"/>
                <a:ea typeface="+mn-ea"/>
                <a:cs typeface="+mn-cs"/>
              </a:rPr>
              <a:t>b</a:t>
            </a:r>
            <a:endParaRPr kumimoji="0" lang="es-ES"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sz="32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c</a:t>
            </a:r>
          </a:p>
        </p:txBody>
      </p:sp>
      <p:sp>
        <p:nvSpPr>
          <p:cNvPr id="5" name="Rectángulo 4"/>
          <p:cNvSpPr/>
          <p:nvPr/>
        </p:nvSpPr>
        <p:spPr>
          <a:xfrm>
            <a:off x="2698750" y="565150"/>
            <a:ext cx="1873250" cy="1570038"/>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x</a:t>
            </a: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32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mn-cs"/>
              </a:rPr>
              <a:t>z</a:t>
            </a: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sz="3200" b="1" i="1" u="none" strike="noStrike" kern="1200" cap="none" spc="0" normalizeH="0" baseline="0" noProof="0" err="1">
                <a:ln>
                  <a:noFill/>
                </a:ln>
                <a:solidFill>
                  <a:srgbClr val="FF0000"/>
                </a:solidFill>
                <a:effectLst/>
                <a:uLnTx/>
                <a:uFillTx/>
                <a:latin typeface="Times New Roman" panose="02020603050405020304" pitchFamily="18" charset="0"/>
                <a:ea typeface="+mn-ea"/>
                <a:cs typeface="+mn-cs"/>
              </a:rPr>
              <a:t>x</a:t>
            </a:r>
            <a:r>
              <a:rPr kumimoji="0" lang="es-ES" sz="3200" b="1" i="1" u="none" strike="noStrike" kern="1200" cap="none" spc="0" normalizeH="0" baseline="0" noProof="0" err="1">
                <a:ln>
                  <a:noFill/>
                </a:ln>
                <a:solidFill>
                  <a:srgbClr val="FFCC66"/>
                </a:solidFill>
                <a:effectLst/>
                <a:uLnTx/>
                <a:uFillTx/>
                <a:latin typeface="Times New Roman" panose="02020603050405020304" pitchFamily="18" charset="0"/>
                <a:ea typeface="+mn-ea"/>
                <a:cs typeface="+mn-cs"/>
              </a:rPr>
              <a:t>+</a:t>
            </a:r>
            <a:r>
              <a:rPr kumimoji="0" lang="es-ES" sz="3200" b="1" i="1" u="none" strike="noStrike" kern="1200" cap="none" spc="0" normalizeH="0" baseline="0" noProof="0" err="1">
                <a:ln>
                  <a:noFill/>
                </a:ln>
                <a:solidFill>
                  <a:srgbClr val="CCFF99"/>
                </a:solidFill>
                <a:effectLst/>
                <a:uLnTx/>
                <a:uFillTx/>
                <a:latin typeface="Times New Roman" panose="02020603050405020304" pitchFamily="18" charset="0"/>
                <a:ea typeface="+mn-ea"/>
                <a:cs typeface="+mn-cs"/>
              </a:rPr>
              <a:t>y</a:t>
            </a:r>
            <a:endParaRPr kumimoji="0" lang="es-ES"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sz="32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z</a:t>
            </a:r>
          </a:p>
        </p:txBody>
      </p:sp>
      <p:sp>
        <p:nvSpPr>
          <p:cNvPr id="40965" name="Rectángulo 5"/>
          <p:cNvSpPr>
            <a:spLocks noChangeArrowheads="1"/>
          </p:cNvSpPr>
          <p:nvPr/>
        </p:nvSpPr>
        <p:spPr bwMode="auto">
          <a:xfrm>
            <a:off x="131763" y="2230438"/>
            <a:ext cx="8882062"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Se sustituyen los elementos que cambian en el programa por una etiqueta  </a:t>
            </a:r>
            <a:r>
              <a:rPr kumimoji="0" lang="es-ES" altLang="es-MX"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 </a:t>
            </a:r>
            <a:r>
              <a:rPr kumimoji="0" lang="es-ES" altLang="es-MX" sz="32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S3</a:t>
            </a:r>
          </a:p>
        </p:txBody>
      </p:sp>
      <p:sp>
        <p:nvSpPr>
          <p:cNvPr id="8" name="Rectángulo 7"/>
          <p:cNvSpPr/>
          <p:nvPr/>
        </p:nvSpPr>
        <p:spPr>
          <a:xfrm>
            <a:off x="1555750" y="3213100"/>
            <a:ext cx="2286000" cy="1570038"/>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32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mn-cs"/>
              </a:rPr>
              <a:t>S3</a:t>
            </a: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sz="32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$3</a:t>
            </a:r>
          </a:p>
        </p:txBody>
      </p:sp>
      <p:sp>
        <p:nvSpPr>
          <p:cNvPr id="40967" name="Rectángulo 8"/>
          <p:cNvSpPr>
            <a:spLocks noChangeArrowheads="1"/>
          </p:cNvSpPr>
          <p:nvPr/>
        </p:nvSpPr>
        <p:spPr bwMode="auto">
          <a:xfrm>
            <a:off x="155575" y="4581525"/>
            <a:ext cx="8882063"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A los elementos que cambian se les llama parámetros</a:t>
            </a:r>
            <a:endPar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al programa con las etiquetas se le llama esqueleto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y </a:t>
            </a:r>
            <a:r>
              <a:rPr kumimoji="0" lang="es-ES" altLang="es-MX" sz="32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a este proceso se le llama </a:t>
            </a:r>
            <a:r>
              <a:rPr kumimoji="0" lang="es-ES" altLang="es-MX" sz="36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Parametrización</a:t>
            </a:r>
          </a:p>
        </p:txBody>
      </p:sp>
      <p:sp>
        <p:nvSpPr>
          <p:cNvPr id="40968" name="Rectángulo 3"/>
          <p:cNvSpPr>
            <a:spLocks noChangeArrowheads="1"/>
          </p:cNvSpPr>
          <p:nvPr/>
        </p:nvSpPr>
        <p:spPr bwMode="auto">
          <a:xfrm>
            <a:off x="3865563" y="3481388"/>
            <a:ext cx="1758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esqueleto</a:t>
            </a:r>
          </a:p>
        </p:txBody>
      </p:sp>
    </p:spTree>
    <p:extLst>
      <p:ext uri="{BB962C8B-B14F-4D97-AF65-F5344CB8AC3E}">
        <p14:creationId xmlns:p14="http://schemas.microsoft.com/office/powerpoint/2010/main" val="21511743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ángulo 1"/>
          <p:cNvSpPr>
            <a:spLocks noChangeArrowheads="1"/>
          </p:cNvSpPr>
          <p:nvPr/>
        </p:nvSpPr>
        <p:spPr bwMode="auto">
          <a:xfrm>
            <a:off x="179388" y="115888"/>
            <a:ext cx="8856662"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Generador de Programas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El sistema generador de programas consta de 4 componentes: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el esqueleto del programa que se quiere generar,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una tabla con los parámetros que se van a usar en este caso particular,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un archivo donde se almacena el programa generado,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y el generador de programas. </a:t>
            </a:r>
          </a:p>
        </p:txBody>
      </p:sp>
      <p:grpSp>
        <p:nvGrpSpPr>
          <p:cNvPr id="43011" name="Grupo 1"/>
          <p:cNvGrpSpPr>
            <a:grpSpLocks/>
          </p:cNvGrpSpPr>
          <p:nvPr/>
        </p:nvGrpSpPr>
        <p:grpSpPr bwMode="auto">
          <a:xfrm>
            <a:off x="633413" y="2636838"/>
            <a:ext cx="7889875" cy="3981450"/>
            <a:chOff x="633046" y="2636838"/>
            <a:chExt cx="7890242" cy="3981450"/>
          </a:xfrm>
        </p:grpSpPr>
        <p:sp>
          <p:nvSpPr>
            <p:cNvPr id="43012" name="Rectángulo 4"/>
            <p:cNvSpPr>
              <a:spLocks noChangeArrowheads="1"/>
            </p:cNvSpPr>
            <p:nvPr/>
          </p:nvSpPr>
          <p:spPr bwMode="auto">
            <a:xfrm>
              <a:off x="3966932" y="4642711"/>
              <a:ext cx="2247664" cy="95420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Generador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de programas </a:t>
              </a:r>
              <a:endParaRPr kumimoji="0" lang="es-MX" altLang="es-MX" sz="2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3013" name="Rectángulo 8"/>
            <p:cNvSpPr>
              <a:spLocks noChangeArrowheads="1"/>
            </p:cNvSpPr>
            <p:nvPr/>
          </p:nvSpPr>
          <p:spPr bwMode="auto">
            <a:xfrm>
              <a:off x="633046" y="3797300"/>
              <a:ext cx="2218104" cy="10795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43014" name="Elipse 11"/>
            <p:cNvSpPr>
              <a:spLocks noChangeArrowheads="1"/>
            </p:cNvSpPr>
            <p:nvPr/>
          </p:nvSpPr>
          <p:spPr bwMode="auto">
            <a:xfrm>
              <a:off x="3253568" y="4314760"/>
              <a:ext cx="3258032" cy="1566940"/>
            </a:xfrm>
            <a:prstGeom prst="ellipse">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43015" name="CuadroTexto 13"/>
            <p:cNvSpPr txBox="1">
              <a:spLocks noChangeArrowheads="1"/>
            </p:cNvSpPr>
            <p:nvPr/>
          </p:nvSpPr>
          <p:spPr bwMode="auto">
            <a:xfrm>
              <a:off x="737582" y="3921318"/>
              <a:ext cx="2159302" cy="83108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Tabla</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con los parámetros </a:t>
              </a:r>
              <a:endParaRPr kumimoji="0" lang="es-MX"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3016" name="Rectángulo 16"/>
            <p:cNvSpPr>
              <a:spLocks noChangeArrowheads="1"/>
            </p:cNvSpPr>
            <p:nvPr/>
          </p:nvSpPr>
          <p:spPr bwMode="auto">
            <a:xfrm>
              <a:off x="4211638" y="2636838"/>
              <a:ext cx="2003425" cy="107791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43017" name="CuadroTexto 17"/>
            <p:cNvSpPr txBox="1">
              <a:spLocks noChangeArrowheads="1"/>
            </p:cNvSpPr>
            <p:nvPr/>
          </p:nvSpPr>
          <p:spPr bwMode="auto">
            <a:xfrm>
              <a:off x="4304898" y="2771798"/>
              <a:ext cx="1908846" cy="83108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Esqueleto del programa </a:t>
              </a:r>
              <a:endParaRPr kumimoji="0" lang="es-MX" altLang="es-MX" sz="2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3018" name="Rectángulo 18"/>
            <p:cNvSpPr>
              <a:spLocks noChangeArrowheads="1"/>
            </p:cNvSpPr>
            <p:nvPr/>
          </p:nvSpPr>
          <p:spPr bwMode="auto">
            <a:xfrm>
              <a:off x="6934200" y="5597525"/>
              <a:ext cx="1589088" cy="10207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43019" name="CuadroTexto 19"/>
            <p:cNvSpPr txBox="1">
              <a:spLocks noChangeArrowheads="1"/>
            </p:cNvSpPr>
            <p:nvPr/>
          </p:nvSpPr>
          <p:spPr bwMode="auto">
            <a:xfrm>
              <a:off x="7078605" y="5692058"/>
              <a:ext cx="1444683" cy="83108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programa generado</a:t>
              </a:r>
              <a:endParaRPr kumimoji="0" lang="es-MX" altLang="es-MX" sz="2400" b="0"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p:txBody>
        </p:sp>
        <p:sp>
          <p:nvSpPr>
            <p:cNvPr id="43020" name="Flecha derecha 21"/>
            <p:cNvSpPr>
              <a:spLocks noChangeArrowheads="1"/>
            </p:cNvSpPr>
            <p:nvPr/>
          </p:nvSpPr>
          <p:spPr bwMode="auto">
            <a:xfrm rot="1340261">
              <a:off x="2984500" y="4192588"/>
              <a:ext cx="538163" cy="288925"/>
            </a:xfrm>
            <a:prstGeom prst="rightArrow">
              <a:avLst>
                <a:gd name="adj1" fmla="val 50000"/>
                <a:gd name="adj2" fmla="val 49998"/>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43021" name="Flecha derecha 22"/>
            <p:cNvSpPr>
              <a:spLocks noChangeArrowheads="1"/>
            </p:cNvSpPr>
            <p:nvPr/>
          </p:nvSpPr>
          <p:spPr bwMode="auto">
            <a:xfrm rot="5400000">
              <a:off x="4849813" y="3813175"/>
              <a:ext cx="357187" cy="290513"/>
            </a:xfrm>
            <a:prstGeom prst="rightArrow">
              <a:avLst>
                <a:gd name="adj1" fmla="val 50000"/>
                <a:gd name="adj2" fmla="val 50000"/>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43022" name="Flecha derecha 23"/>
            <p:cNvSpPr>
              <a:spLocks noChangeArrowheads="1"/>
            </p:cNvSpPr>
            <p:nvPr/>
          </p:nvSpPr>
          <p:spPr bwMode="auto">
            <a:xfrm rot="1340261">
              <a:off x="6248400" y="5634038"/>
              <a:ext cx="539750" cy="288925"/>
            </a:xfrm>
            <a:prstGeom prst="rightArrow">
              <a:avLst>
                <a:gd name="adj1" fmla="val 50000"/>
                <a:gd name="adj2" fmla="val 49998"/>
              </a:avLst>
            </a:prstGeom>
            <a:solidFill>
              <a:srgbClr val="FFFFFF"/>
            </a:solidFill>
            <a:ln w="9525">
              <a:solidFill>
                <a:srgbClr val="FFFFFF"/>
              </a:solidFill>
              <a:miter lim="800000"/>
              <a:headEnd/>
              <a:tailEnd/>
            </a:ln>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34877513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ángulo 1"/>
          <p:cNvSpPr>
            <a:spLocks noChangeArrowheads="1"/>
          </p:cNvSpPr>
          <p:nvPr/>
        </p:nvSpPr>
        <p:spPr bwMode="auto">
          <a:xfrm>
            <a:off x="179388" y="57150"/>
            <a:ext cx="8424862"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Generador de Programas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Por ejemplo si se quiere hacer un programa que sume </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a:t>
            </a: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con</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N </a:t>
            </a: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y ponga el resultado en</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a:t>
            </a:r>
            <a:r>
              <a:rPr kumimoji="0" lang="es-ES" altLang="es-MX" sz="24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P</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se toma el esqueleto de la suma;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se colocan </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r>
              <a:rPr kumimoji="0" lang="es-ES" altLang="es-MX" sz="24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 </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N</a:t>
            </a:r>
            <a:r>
              <a:rPr kumimoji="0" lang="es-ES" altLang="es-MX" sz="24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 y </a:t>
            </a:r>
            <a:r>
              <a:rPr kumimoji="0" lang="es-ES" altLang="es-MX" sz="24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P</a:t>
            </a:r>
            <a:r>
              <a:rPr kumimoji="0" lang="es-ES" altLang="es-MX" sz="2400" b="1" i="1" u="none" strike="noStrike" kern="1200" cap="none" spc="0" normalizeH="0" baseline="0" noProof="0">
                <a:ln>
                  <a:noFill/>
                </a:ln>
                <a:solidFill>
                  <a:srgbClr val="FFFFCC">
                    <a:lumMod val="75000"/>
                  </a:srgbClr>
                </a:solidFill>
                <a:effectLst/>
                <a:uLnTx/>
                <a:uFillTx/>
                <a:latin typeface="Times New Roman" panose="02020603050405020304" pitchFamily="18" charset="0"/>
                <a:ea typeface="+mn-ea"/>
                <a:cs typeface="+mn-cs"/>
              </a:rPr>
              <a:t> </a:t>
            </a:r>
            <a:r>
              <a:rPr kumimoji="0" lang="es-ES" altLang="es-MX" sz="24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en la tabla de parámetros;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y se llama al generador de programas.</a:t>
            </a:r>
            <a:endParaRPr kumimoji="0" lang="es-ES" altLang="es-MX" sz="2400" b="0" i="1" u="none" strike="noStrike" kern="1200" cap="none" spc="0" normalizeH="0" baseline="0" noProof="0">
              <a:ln>
                <a:noFill/>
              </a:ln>
              <a:solidFill>
                <a:srgbClr val="FFFF9E"/>
              </a:solidFill>
              <a:effectLst/>
              <a:uLnTx/>
              <a:uFillTx/>
              <a:latin typeface="Times New Roman" panose="02020603050405020304" pitchFamily="18" charset="0"/>
              <a:ea typeface="+mn-ea"/>
              <a:cs typeface="+mn-cs"/>
            </a:endParaRPr>
          </a:p>
        </p:txBody>
      </p:sp>
      <p:grpSp>
        <p:nvGrpSpPr>
          <p:cNvPr id="45059" name="Grupo 1"/>
          <p:cNvGrpSpPr>
            <a:grpSpLocks/>
          </p:cNvGrpSpPr>
          <p:nvPr/>
        </p:nvGrpSpPr>
        <p:grpSpPr bwMode="auto">
          <a:xfrm>
            <a:off x="211138" y="2636838"/>
            <a:ext cx="8672512" cy="3913187"/>
            <a:chOff x="211138" y="2636838"/>
            <a:chExt cx="8672512" cy="3913187"/>
          </a:xfrm>
        </p:grpSpPr>
        <p:grpSp>
          <p:nvGrpSpPr>
            <p:cNvPr id="45060" name="Grupo 27"/>
            <p:cNvGrpSpPr>
              <a:grpSpLocks/>
            </p:cNvGrpSpPr>
            <p:nvPr/>
          </p:nvGrpSpPr>
          <p:grpSpPr bwMode="auto">
            <a:xfrm>
              <a:off x="3113088" y="4983163"/>
              <a:ext cx="3257550" cy="1566862"/>
              <a:chOff x="3044960" y="4418005"/>
              <a:chExt cx="3258362" cy="1566776"/>
            </a:xfrm>
          </p:grpSpPr>
          <p:sp>
            <p:nvSpPr>
              <p:cNvPr id="45080" name="Rectángulo 44"/>
              <p:cNvSpPr>
                <a:spLocks noChangeArrowheads="1"/>
              </p:cNvSpPr>
              <p:nvPr/>
            </p:nvSpPr>
            <p:spPr bwMode="auto">
              <a:xfrm>
                <a:off x="3643614" y="4619322"/>
                <a:ext cx="224789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Generador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de programas </a:t>
                </a:r>
                <a:endParaRPr kumimoji="0" lang="es-MX" altLang="es-MX" sz="2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5081" name="Elipse 45"/>
              <p:cNvSpPr>
                <a:spLocks noChangeArrowheads="1"/>
              </p:cNvSpPr>
              <p:nvPr/>
            </p:nvSpPr>
            <p:spPr bwMode="auto">
              <a:xfrm>
                <a:off x="3044960" y="4418005"/>
                <a:ext cx="3258362" cy="1566776"/>
              </a:xfrm>
              <a:prstGeom prst="ellipse">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grpSp>
        <p:sp>
          <p:nvSpPr>
            <p:cNvPr id="29" name="Flecha derecha 28"/>
            <p:cNvSpPr/>
            <p:nvPr/>
          </p:nvSpPr>
          <p:spPr bwMode="auto">
            <a:xfrm rot="1340261">
              <a:off x="3017838" y="4832350"/>
              <a:ext cx="539750" cy="287338"/>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30" name="Flecha derecha 29"/>
            <p:cNvSpPr/>
            <p:nvPr/>
          </p:nvSpPr>
          <p:spPr bwMode="auto">
            <a:xfrm rot="5400000">
              <a:off x="4624388" y="4678362"/>
              <a:ext cx="357188" cy="290513"/>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31" name="Flecha derecha 30"/>
            <p:cNvSpPr/>
            <p:nvPr/>
          </p:nvSpPr>
          <p:spPr bwMode="auto">
            <a:xfrm rot="362113">
              <a:off x="6503988" y="5707063"/>
              <a:ext cx="538162" cy="288925"/>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nvGrpSpPr>
            <p:cNvPr id="45064" name="Grupo 31"/>
            <p:cNvGrpSpPr>
              <a:grpSpLocks/>
            </p:cNvGrpSpPr>
            <p:nvPr/>
          </p:nvGrpSpPr>
          <p:grpSpPr bwMode="auto">
            <a:xfrm>
              <a:off x="3819525" y="2636838"/>
              <a:ext cx="1882775" cy="1954212"/>
              <a:chOff x="5535666" y="2564882"/>
              <a:chExt cx="1875779" cy="1953636"/>
            </a:xfrm>
          </p:grpSpPr>
          <p:sp>
            <p:nvSpPr>
              <p:cNvPr id="42" name="Rectángulo 41"/>
              <p:cNvSpPr/>
              <p:nvPr/>
            </p:nvSpPr>
            <p:spPr>
              <a:xfrm>
                <a:off x="5535666" y="2564882"/>
                <a:ext cx="1875779" cy="1953636"/>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5078" name="Rectángulo 42"/>
              <p:cNvSpPr>
                <a:spLocks noChangeArrowheads="1"/>
              </p:cNvSpPr>
              <p:nvPr/>
            </p:nvSpPr>
            <p:spPr bwMode="auto">
              <a:xfrm>
                <a:off x="5783978" y="3201281"/>
                <a:ext cx="1627467" cy="1199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S3</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24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$3</a:t>
                </a:r>
              </a:p>
            </p:txBody>
          </p:sp>
          <p:sp>
            <p:nvSpPr>
              <p:cNvPr id="45079" name="Rectángulo 43"/>
              <p:cNvSpPr>
                <a:spLocks noChangeArrowheads="1"/>
              </p:cNvSpPr>
              <p:nvPr/>
            </p:nvSpPr>
            <p:spPr bwMode="auto">
              <a:xfrm>
                <a:off x="5769743" y="2628363"/>
                <a:ext cx="1432931" cy="460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5E0"/>
                    </a:solidFill>
                    <a:effectLst/>
                    <a:uLnTx/>
                    <a:uFillTx/>
                    <a:latin typeface="Times New Roman" panose="02020603050405020304" pitchFamily="18" charset="0"/>
                    <a:ea typeface="+mn-ea"/>
                    <a:cs typeface="+mn-cs"/>
                  </a:rPr>
                  <a:t>Esqueleto</a:t>
                </a:r>
                <a:endParaRPr kumimoji="0" lang="es-MX" altLang="es-MX" sz="2400" b="0" i="1" u="none" strike="noStrike" kern="1200" cap="none" spc="0" normalizeH="0" baseline="0" noProof="0">
                  <a:ln>
                    <a:noFill/>
                  </a:ln>
                  <a:solidFill>
                    <a:srgbClr val="FFF5E0"/>
                  </a:solidFill>
                  <a:effectLst/>
                  <a:uLnTx/>
                  <a:uFillTx/>
                  <a:latin typeface="Times New Roman" panose="02020603050405020304" pitchFamily="18" charset="0"/>
                  <a:ea typeface="+mn-ea"/>
                  <a:cs typeface="+mn-cs"/>
                </a:endParaRPr>
              </a:p>
            </p:txBody>
          </p:sp>
        </p:grpSp>
        <p:grpSp>
          <p:nvGrpSpPr>
            <p:cNvPr id="45065" name="Grupo 33"/>
            <p:cNvGrpSpPr>
              <a:grpSpLocks/>
            </p:cNvGrpSpPr>
            <p:nvPr/>
          </p:nvGrpSpPr>
          <p:grpSpPr bwMode="auto">
            <a:xfrm>
              <a:off x="7164388" y="4286250"/>
              <a:ext cx="1719262" cy="2244725"/>
              <a:chOff x="6916287" y="3563521"/>
              <a:chExt cx="1718881" cy="2245091"/>
            </a:xfrm>
          </p:grpSpPr>
          <p:sp>
            <p:nvSpPr>
              <p:cNvPr id="35" name="Rectángulo 34"/>
              <p:cNvSpPr/>
              <p:nvPr/>
            </p:nvSpPr>
            <p:spPr>
              <a:xfrm>
                <a:off x="6916287" y="3571460"/>
                <a:ext cx="1688726" cy="2237152"/>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5075" name="CuadroTexto 35"/>
              <p:cNvSpPr txBox="1">
                <a:spLocks noChangeArrowheads="1"/>
              </p:cNvSpPr>
              <p:nvPr/>
            </p:nvSpPr>
            <p:spPr bwMode="auto">
              <a:xfrm>
                <a:off x="7008036" y="3563521"/>
                <a:ext cx="15964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Programa generado</a:t>
                </a:r>
                <a:endParaRPr kumimoji="0" lang="es-MX" altLang="es-MX" sz="2400" b="0"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5076" name="Rectángulo 36"/>
              <p:cNvSpPr>
                <a:spLocks noChangeArrowheads="1"/>
              </p:cNvSpPr>
              <p:nvPr/>
            </p:nvSpPr>
            <p:spPr bwMode="auto">
              <a:xfrm>
                <a:off x="7008342" y="4432026"/>
                <a:ext cx="1626826" cy="1200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P</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24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P</a:t>
                </a:r>
              </a:p>
            </p:txBody>
          </p:sp>
        </p:grpSp>
        <p:grpSp>
          <p:nvGrpSpPr>
            <p:cNvPr id="45066" name="Grupo 2"/>
            <p:cNvGrpSpPr>
              <a:grpSpLocks/>
            </p:cNvGrpSpPr>
            <p:nvPr/>
          </p:nvGrpSpPr>
          <p:grpSpPr bwMode="auto">
            <a:xfrm>
              <a:off x="211138" y="3100388"/>
              <a:ext cx="2772347" cy="3255962"/>
              <a:chOff x="211356" y="3100135"/>
              <a:chExt cx="2771819" cy="3256173"/>
            </a:xfrm>
          </p:grpSpPr>
          <p:grpSp>
            <p:nvGrpSpPr>
              <p:cNvPr id="45067" name="Grupo 32"/>
              <p:cNvGrpSpPr>
                <a:grpSpLocks/>
              </p:cNvGrpSpPr>
              <p:nvPr/>
            </p:nvGrpSpPr>
            <p:grpSpPr bwMode="auto">
              <a:xfrm>
                <a:off x="690898" y="3906637"/>
                <a:ext cx="2292277" cy="2449671"/>
                <a:chOff x="508985" y="2970841"/>
                <a:chExt cx="2292697" cy="2449454"/>
              </a:xfrm>
            </p:grpSpPr>
            <p:sp>
              <p:nvSpPr>
                <p:cNvPr id="38" name="Rectángulo 37"/>
                <p:cNvSpPr/>
                <p:nvPr/>
              </p:nvSpPr>
              <p:spPr>
                <a:xfrm>
                  <a:off x="1405707" y="3040689"/>
                  <a:ext cx="1320790" cy="2379606"/>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5071" name="CuadroTexto 38"/>
                <p:cNvSpPr txBox="1">
                  <a:spLocks noChangeArrowheads="1"/>
                </p:cNvSpPr>
                <p:nvPr/>
              </p:nvSpPr>
              <p:spPr bwMode="auto">
                <a:xfrm>
                  <a:off x="1346971" y="2970841"/>
                  <a:ext cx="1454711" cy="40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Parámetros</a:t>
                  </a:r>
                  <a:endParaRPr kumimoji="0" lang="es-MX" altLang="es-MX" sz="20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endParaRPr>
                </a:p>
              </p:txBody>
            </p:sp>
            <p:sp>
              <p:nvSpPr>
                <p:cNvPr id="45072" name="CuadroTexto 39"/>
                <p:cNvSpPr txBox="1">
                  <a:spLocks noChangeArrowheads="1"/>
                </p:cNvSpPr>
                <p:nvPr/>
              </p:nvSpPr>
              <p:spPr bwMode="auto">
                <a:xfrm>
                  <a:off x="508985" y="3887816"/>
                  <a:ext cx="36006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3</a:t>
                  </a:r>
                  <a:endParaRPr kumimoji="0" lang="es-MX" altLang="es-MX" sz="2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5073" name="CuadroTexto 40"/>
                <p:cNvSpPr txBox="1">
                  <a:spLocks noChangeArrowheads="1"/>
                </p:cNvSpPr>
                <p:nvPr/>
              </p:nvSpPr>
              <p:spPr bwMode="auto">
                <a:xfrm>
                  <a:off x="1819201" y="3902535"/>
                  <a:ext cx="57606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P</a:t>
                  </a:r>
                  <a:endParaRPr kumimoji="0" lang="es-MX" altLang="es-MX" sz="2400" b="0" i="1" u="none" strike="noStrike" kern="1200" cap="none" spc="0" normalizeH="0" baseline="0" noProof="0">
                    <a:ln>
                      <a:noFill/>
                    </a:ln>
                    <a:solidFill>
                      <a:srgbClr val="00B0F0"/>
                    </a:solidFill>
                    <a:effectLst/>
                    <a:uLnTx/>
                    <a:uFillTx/>
                    <a:latin typeface="Times New Roman" panose="02020603050405020304" pitchFamily="18" charset="0"/>
                    <a:ea typeface="+mn-ea"/>
                    <a:cs typeface="+mn-cs"/>
                  </a:endParaRPr>
                </a:p>
              </p:txBody>
            </p:sp>
          </p:grpSp>
          <p:sp>
            <p:nvSpPr>
              <p:cNvPr id="45068" name="CuadroTexto 38"/>
              <p:cNvSpPr txBox="1">
                <a:spLocks noChangeArrowheads="1"/>
              </p:cNvSpPr>
              <p:nvPr/>
            </p:nvSpPr>
            <p:spPr bwMode="auto">
              <a:xfrm>
                <a:off x="742962" y="3100135"/>
                <a:ext cx="1882339" cy="83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Tabla</a:t>
                </a: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con los parámetros </a:t>
                </a:r>
                <a:endParaRPr kumimoji="0" lang="es-MX"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5069" name="CuadroTexto 38"/>
              <p:cNvSpPr txBox="1">
                <a:spLocks noChangeArrowheads="1"/>
              </p:cNvSpPr>
              <p:nvPr/>
            </p:nvSpPr>
            <p:spPr bwMode="auto">
              <a:xfrm>
                <a:off x="211356" y="3925688"/>
                <a:ext cx="1368165" cy="71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Número de parámetro</a:t>
                </a:r>
                <a:endParaRPr kumimoji="0" lang="es-MX" altLang="es-MX" sz="20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endParaRPr>
              </a:p>
            </p:txBody>
          </p:sp>
        </p:grpSp>
      </p:grpSp>
    </p:spTree>
    <p:extLst>
      <p:ext uri="{BB962C8B-B14F-4D97-AF65-F5344CB8AC3E}">
        <p14:creationId xmlns:p14="http://schemas.microsoft.com/office/powerpoint/2010/main" val="35520170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ángulo 1"/>
          <p:cNvSpPr>
            <a:spLocks noChangeArrowheads="1"/>
          </p:cNvSpPr>
          <p:nvPr/>
        </p:nvSpPr>
        <p:spPr bwMode="auto">
          <a:xfrm>
            <a:off x="179388" y="57150"/>
            <a:ext cx="8424862"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Generador de Programas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El generador de programas comienza a leer el código que aparece en el esqueleto y si no es un parámetro lo reescribe en la tabla del Programa generado, pero si es un parámetro (o sea que tiene el carácter $) entonces lee el numero del parámetro, va a la tabla y toma ese parámetro y lo escribe en el programa generado)</a:t>
            </a:r>
            <a:endParaRPr kumimoji="0" lang="es-ES" altLang="es-MX" sz="2400" b="0"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nvGrpSpPr>
          <p:cNvPr id="47107" name="Grupo 27"/>
          <p:cNvGrpSpPr>
            <a:grpSpLocks/>
          </p:cNvGrpSpPr>
          <p:nvPr/>
        </p:nvGrpSpPr>
        <p:grpSpPr bwMode="auto">
          <a:xfrm>
            <a:off x="3113088" y="4983163"/>
            <a:ext cx="3257550" cy="1566862"/>
            <a:chOff x="3044960" y="4418005"/>
            <a:chExt cx="3258362" cy="1566776"/>
          </a:xfrm>
        </p:grpSpPr>
        <p:sp>
          <p:nvSpPr>
            <p:cNvPr id="47127" name="Rectángulo 44"/>
            <p:cNvSpPr>
              <a:spLocks noChangeArrowheads="1"/>
            </p:cNvSpPr>
            <p:nvPr/>
          </p:nvSpPr>
          <p:spPr bwMode="auto">
            <a:xfrm>
              <a:off x="3751128" y="4613652"/>
              <a:ext cx="224789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Generador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8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de programas </a:t>
              </a:r>
              <a:endParaRPr kumimoji="0" lang="es-MX" altLang="es-MX" sz="2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7128" name="Elipse 45"/>
            <p:cNvSpPr>
              <a:spLocks noChangeArrowheads="1"/>
            </p:cNvSpPr>
            <p:nvPr/>
          </p:nvSpPr>
          <p:spPr bwMode="auto">
            <a:xfrm>
              <a:off x="3044960" y="4418005"/>
              <a:ext cx="3258362" cy="1566776"/>
            </a:xfrm>
            <a:prstGeom prst="ellipse">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grpSp>
      <p:sp>
        <p:nvSpPr>
          <p:cNvPr id="29" name="Flecha derecha 28"/>
          <p:cNvSpPr/>
          <p:nvPr/>
        </p:nvSpPr>
        <p:spPr bwMode="auto">
          <a:xfrm rot="1340261">
            <a:off x="3017838" y="4832350"/>
            <a:ext cx="539750" cy="287338"/>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30" name="Flecha derecha 29"/>
          <p:cNvSpPr/>
          <p:nvPr/>
        </p:nvSpPr>
        <p:spPr bwMode="auto">
          <a:xfrm rot="5400000">
            <a:off x="4624388" y="4678362"/>
            <a:ext cx="357188" cy="290513"/>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31" name="Flecha derecha 30"/>
          <p:cNvSpPr/>
          <p:nvPr/>
        </p:nvSpPr>
        <p:spPr bwMode="auto">
          <a:xfrm rot="362113">
            <a:off x="6503988" y="5707063"/>
            <a:ext cx="538162" cy="288925"/>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nvGrpSpPr>
          <p:cNvPr id="47111" name="Grupo 31"/>
          <p:cNvGrpSpPr>
            <a:grpSpLocks/>
          </p:cNvGrpSpPr>
          <p:nvPr/>
        </p:nvGrpSpPr>
        <p:grpSpPr bwMode="auto">
          <a:xfrm>
            <a:off x="3819525" y="2636838"/>
            <a:ext cx="1882775" cy="1954212"/>
            <a:chOff x="5535666" y="2564882"/>
            <a:chExt cx="1875779" cy="1953636"/>
          </a:xfrm>
        </p:grpSpPr>
        <p:sp>
          <p:nvSpPr>
            <p:cNvPr id="42" name="Rectángulo 41"/>
            <p:cNvSpPr/>
            <p:nvPr/>
          </p:nvSpPr>
          <p:spPr>
            <a:xfrm>
              <a:off x="5535666" y="2564882"/>
              <a:ext cx="1875779" cy="1953636"/>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7125" name="Rectángulo 42"/>
            <p:cNvSpPr>
              <a:spLocks noChangeArrowheads="1"/>
            </p:cNvSpPr>
            <p:nvPr/>
          </p:nvSpPr>
          <p:spPr bwMode="auto">
            <a:xfrm>
              <a:off x="5783978" y="3201281"/>
              <a:ext cx="1627467" cy="1199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S3</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24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$3</a:t>
              </a:r>
            </a:p>
          </p:txBody>
        </p:sp>
        <p:sp>
          <p:nvSpPr>
            <p:cNvPr id="47126" name="Rectángulo 43"/>
            <p:cNvSpPr>
              <a:spLocks noChangeArrowheads="1"/>
            </p:cNvSpPr>
            <p:nvPr/>
          </p:nvSpPr>
          <p:spPr bwMode="auto">
            <a:xfrm>
              <a:off x="5769743" y="2628363"/>
              <a:ext cx="1432931" cy="460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5E0"/>
                  </a:solidFill>
                  <a:effectLst/>
                  <a:uLnTx/>
                  <a:uFillTx/>
                  <a:latin typeface="Times New Roman" panose="02020603050405020304" pitchFamily="18" charset="0"/>
                  <a:ea typeface="+mn-ea"/>
                  <a:cs typeface="+mn-cs"/>
                </a:rPr>
                <a:t>Esqueleto</a:t>
              </a:r>
              <a:endParaRPr kumimoji="0" lang="es-MX" altLang="es-MX" sz="2400" b="0" i="1" u="none" strike="noStrike" kern="1200" cap="none" spc="0" normalizeH="0" baseline="0" noProof="0">
                <a:ln>
                  <a:noFill/>
                </a:ln>
                <a:solidFill>
                  <a:srgbClr val="FFF5E0"/>
                </a:solidFill>
                <a:effectLst/>
                <a:uLnTx/>
                <a:uFillTx/>
                <a:latin typeface="Times New Roman" panose="02020603050405020304" pitchFamily="18" charset="0"/>
                <a:ea typeface="+mn-ea"/>
                <a:cs typeface="+mn-cs"/>
              </a:endParaRPr>
            </a:p>
          </p:txBody>
        </p:sp>
      </p:grpSp>
      <p:grpSp>
        <p:nvGrpSpPr>
          <p:cNvPr id="47112" name="Grupo 33"/>
          <p:cNvGrpSpPr>
            <a:grpSpLocks/>
          </p:cNvGrpSpPr>
          <p:nvPr/>
        </p:nvGrpSpPr>
        <p:grpSpPr bwMode="auto">
          <a:xfrm>
            <a:off x="7164388" y="4286250"/>
            <a:ext cx="1719262" cy="2244725"/>
            <a:chOff x="6916287" y="3563521"/>
            <a:chExt cx="1718881" cy="2245091"/>
          </a:xfrm>
        </p:grpSpPr>
        <p:sp>
          <p:nvSpPr>
            <p:cNvPr id="35" name="Rectángulo 34"/>
            <p:cNvSpPr/>
            <p:nvPr/>
          </p:nvSpPr>
          <p:spPr>
            <a:xfrm>
              <a:off x="6916287" y="3571460"/>
              <a:ext cx="1688726" cy="2237152"/>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7122" name="CuadroTexto 35"/>
            <p:cNvSpPr txBox="1">
              <a:spLocks noChangeArrowheads="1"/>
            </p:cNvSpPr>
            <p:nvPr/>
          </p:nvSpPr>
          <p:spPr bwMode="auto">
            <a:xfrm>
              <a:off x="7008036" y="3563521"/>
              <a:ext cx="15964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Programa generado</a:t>
              </a:r>
              <a:endParaRPr kumimoji="0" lang="es-MX" altLang="es-MX" sz="2400" b="0"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7123" name="Rectángulo 36"/>
            <p:cNvSpPr>
              <a:spLocks noChangeArrowheads="1"/>
            </p:cNvSpPr>
            <p:nvPr/>
          </p:nvSpPr>
          <p:spPr bwMode="auto">
            <a:xfrm>
              <a:off x="7008342" y="4432026"/>
              <a:ext cx="1626826" cy="1200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P</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24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P</a:t>
              </a:r>
            </a:p>
          </p:txBody>
        </p:sp>
      </p:grpSp>
      <p:grpSp>
        <p:nvGrpSpPr>
          <p:cNvPr id="47113" name="Grupo 2"/>
          <p:cNvGrpSpPr>
            <a:grpSpLocks/>
          </p:cNvGrpSpPr>
          <p:nvPr/>
        </p:nvGrpSpPr>
        <p:grpSpPr bwMode="auto">
          <a:xfrm>
            <a:off x="211138" y="3100388"/>
            <a:ext cx="2771775" cy="3255962"/>
            <a:chOff x="211356" y="3100135"/>
            <a:chExt cx="2771820" cy="3256173"/>
          </a:xfrm>
        </p:grpSpPr>
        <p:grpSp>
          <p:nvGrpSpPr>
            <p:cNvPr id="47114" name="Grupo 32"/>
            <p:cNvGrpSpPr>
              <a:grpSpLocks/>
            </p:cNvGrpSpPr>
            <p:nvPr/>
          </p:nvGrpSpPr>
          <p:grpSpPr bwMode="auto">
            <a:xfrm>
              <a:off x="690898" y="3906637"/>
              <a:ext cx="2292278" cy="2449671"/>
              <a:chOff x="508985" y="2970841"/>
              <a:chExt cx="2292698" cy="2449454"/>
            </a:xfrm>
          </p:grpSpPr>
          <p:sp>
            <p:nvSpPr>
              <p:cNvPr id="38" name="Rectángulo 37"/>
              <p:cNvSpPr/>
              <p:nvPr/>
            </p:nvSpPr>
            <p:spPr>
              <a:xfrm>
                <a:off x="1405992" y="3040689"/>
                <a:ext cx="1321063" cy="2379606"/>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7118" name="CuadroTexto 38"/>
              <p:cNvSpPr txBox="1">
                <a:spLocks noChangeArrowheads="1"/>
              </p:cNvSpPr>
              <p:nvPr/>
            </p:nvSpPr>
            <p:spPr bwMode="auto">
              <a:xfrm>
                <a:off x="1346971" y="2970841"/>
                <a:ext cx="1454712" cy="40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Parámetros</a:t>
                </a:r>
                <a:endParaRPr kumimoji="0" lang="es-MX" altLang="es-MX" sz="20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endParaRPr>
              </a:p>
            </p:txBody>
          </p:sp>
          <p:sp>
            <p:nvSpPr>
              <p:cNvPr id="47119" name="CuadroTexto 39"/>
              <p:cNvSpPr txBox="1">
                <a:spLocks noChangeArrowheads="1"/>
              </p:cNvSpPr>
              <p:nvPr/>
            </p:nvSpPr>
            <p:spPr bwMode="auto">
              <a:xfrm>
                <a:off x="508985" y="3887816"/>
                <a:ext cx="36006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3</a:t>
                </a:r>
                <a:endParaRPr kumimoji="0" lang="es-MX" altLang="es-MX" sz="2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7120" name="CuadroTexto 40"/>
              <p:cNvSpPr txBox="1">
                <a:spLocks noChangeArrowheads="1"/>
              </p:cNvSpPr>
              <p:nvPr/>
            </p:nvSpPr>
            <p:spPr bwMode="auto">
              <a:xfrm>
                <a:off x="1819201" y="3902535"/>
                <a:ext cx="57606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P</a:t>
                </a:r>
                <a:endParaRPr kumimoji="0" lang="es-MX" altLang="es-MX" sz="2400" b="0" i="1" u="none" strike="noStrike" kern="1200" cap="none" spc="0" normalizeH="0" baseline="0" noProof="0">
                  <a:ln>
                    <a:noFill/>
                  </a:ln>
                  <a:solidFill>
                    <a:srgbClr val="00B0F0"/>
                  </a:solidFill>
                  <a:effectLst/>
                  <a:uLnTx/>
                  <a:uFillTx/>
                  <a:latin typeface="Times New Roman" panose="02020603050405020304" pitchFamily="18" charset="0"/>
                  <a:ea typeface="+mn-ea"/>
                  <a:cs typeface="+mn-cs"/>
                </a:endParaRPr>
              </a:p>
            </p:txBody>
          </p:sp>
        </p:grpSp>
        <p:sp>
          <p:nvSpPr>
            <p:cNvPr id="47115" name="CuadroTexto 38"/>
            <p:cNvSpPr txBox="1">
              <a:spLocks noChangeArrowheads="1"/>
            </p:cNvSpPr>
            <p:nvPr/>
          </p:nvSpPr>
          <p:spPr bwMode="auto">
            <a:xfrm>
              <a:off x="742962" y="3100135"/>
              <a:ext cx="1882339" cy="831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Tabla</a:t>
              </a: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con los parámetros </a:t>
              </a:r>
              <a:endParaRPr kumimoji="0" lang="es-MX"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7116" name="CuadroTexto 38"/>
            <p:cNvSpPr txBox="1">
              <a:spLocks noChangeArrowheads="1"/>
            </p:cNvSpPr>
            <p:nvPr/>
          </p:nvSpPr>
          <p:spPr bwMode="auto">
            <a:xfrm>
              <a:off x="211356" y="3925688"/>
              <a:ext cx="1368165" cy="71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Número de parámetro</a:t>
              </a:r>
              <a:endParaRPr kumimoji="0" lang="es-MX" altLang="es-MX" sz="20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endParaRPr>
            </a:p>
          </p:txBody>
        </p:sp>
      </p:grpSp>
    </p:spTree>
    <p:extLst>
      <p:ext uri="{BB962C8B-B14F-4D97-AF65-F5344CB8AC3E}">
        <p14:creationId xmlns:p14="http://schemas.microsoft.com/office/powerpoint/2010/main" val="11455680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ángulo 1"/>
          <p:cNvSpPr>
            <a:spLocks noChangeArrowheads="1"/>
          </p:cNvSpPr>
          <p:nvPr/>
        </p:nvSpPr>
        <p:spPr bwMode="auto">
          <a:xfrm>
            <a:off x="179388" y="57150"/>
            <a:ext cx="84248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Generador de Programas</a:t>
            </a:r>
          </a:p>
        </p:txBody>
      </p:sp>
      <p:grpSp>
        <p:nvGrpSpPr>
          <p:cNvPr id="49155" name="Grupo 4"/>
          <p:cNvGrpSpPr>
            <a:grpSpLocks/>
          </p:cNvGrpSpPr>
          <p:nvPr/>
        </p:nvGrpSpPr>
        <p:grpSpPr bwMode="auto">
          <a:xfrm>
            <a:off x="1655763" y="1554163"/>
            <a:ext cx="7235825" cy="3284537"/>
            <a:chOff x="1" y="3356992"/>
            <a:chExt cx="7522114" cy="3284984"/>
          </a:xfrm>
        </p:grpSpPr>
        <p:sp>
          <p:nvSpPr>
            <p:cNvPr id="49175" name="Rectángulo 2"/>
            <p:cNvSpPr>
              <a:spLocks noChangeArrowheads="1"/>
            </p:cNvSpPr>
            <p:nvPr/>
          </p:nvSpPr>
          <p:spPr bwMode="auto">
            <a:xfrm>
              <a:off x="1213161" y="3761068"/>
              <a:ext cx="567503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Lee siguiente carácter del Esqueleto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a:t>
              </a:r>
              <a:r>
                <a:rPr kumimoji="0" lang="es-ES" altLang="es-MX" sz="2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Si no es parámetro (si no es el carácter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Escribe el carácter en Programa Generado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a:t>
              </a:r>
              <a:r>
                <a:rPr kumimoji="0" lang="es-ES" altLang="es-MX" sz="20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Si es parámetro (si es el carácter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        Lee el numero de parámetro del Esqueleto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        Toma el parámetro de la Tabla de parámetros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        Escribe el parámetro en Programa Generado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Mientras no fin de archivo Repite el ciclo</a:t>
              </a:r>
            </a:p>
          </p:txBody>
        </p:sp>
        <p:sp>
          <p:nvSpPr>
            <p:cNvPr id="49176" name="Elipse 62"/>
            <p:cNvSpPr>
              <a:spLocks noChangeArrowheads="1"/>
            </p:cNvSpPr>
            <p:nvPr/>
          </p:nvSpPr>
          <p:spPr bwMode="auto">
            <a:xfrm>
              <a:off x="1" y="3356992"/>
              <a:ext cx="7522114" cy="3284984"/>
            </a:xfrm>
            <a:prstGeom prst="ellipse">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grpSp>
      <p:sp>
        <p:nvSpPr>
          <p:cNvPr id="27" name="Flecha derecha 26"/>
          <p:cNvSpPr/>
          <p:nvPr/>
        </p:nvSpPr>
        <p:spPr>
          <a:xfrm rot="1340261">
            <a:off x="2073275" y="1568450"/>
            <a:ext cx="539750" cy="288925"/>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8" name="Flecha derecha 47"/>
          <p:cNvSpPr/>
          <p:nvPr/>
        </p:nvSpPr>
        <p:spPr>
          <a:xfrm rot="1731159">
            <a:off x="6492875" y="4816475"/>
            <a:ext cx="525463"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nvGrpSpPr>
          <p:cNvPr id="49158" name="Grupo 48"/>
          <p:cNvGrpSpPr>
            <a:grpSpLocks/>
          </p:cNvGrpSpPr>
          <p:nvPr/>
        </p:nvGrpSpPr>
        <p:grpSpPr bwMode="auto">
          <a:xfrm>
            <a:off x="184150" y="703263"/>
            <a:ext cx="1584325" cy="1979612"/>
            <a:chOff x="5535666" y="2418673"/>
            <a:chExt cx="1875779" cy="1908000"/>
          </a:xfrm>
        </p:grpSpPr>
        <p:sp>
          <p:nvSpPr>
            <p:cNvPr id="59" name="Rectángulo 58"/>
            <p:cNvSpPr/>
            <p:nvPr/>
          </p:nvSpPr>
          <p:spPr>
            <a:xfrm>
              <a:off x="5535666" y="2418673"/>
              <a:ext cx="1875779" cy="1908000"/>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9173" name="Rectángulo 59"/>
            <p:cNvSpPr>
              <a:spLocks noChangeArrowheads="1"/>
            </p:cNvSpPr>
            <p:nvPr/>
          </p:nvSpPr>
          <p:spPr bwMode="auto">
            <a:xfrm>
              <a:off x="5729259" y="3035292"/>
              <a:ext cx="1627680" cy="1015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2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S3</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20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$3</a:t>
              </a:r>
            </a:p>
          </p:txBody>
        </p:sp>
        <p:sp>
          <p:nvSpPr>
            <p:cNvPr id="49174" name="Rectángulo 60"/>
            <p:cNvSpPr>
              <a:spLocks noChangeArrowheads="1"/>
            </p:cNvSpPr>
            <p:nvPr/>
          </p:nvSpPr>
          <p:spPr bwMode="auto">
            <a:xfrm>
              <a:off x="5592126" y="2522718"/>
              <a:ext cx="1695198" cy="444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5E0"/>
                  </a:solidFill>
                  <a:effectLst/>
                  <a:uLnTx/>
                  <a:uFillTx/>
                  <a:latin typeface="Times New Roman" panose="02020603050405020304" pitchFamily="18" charset="0"/>
                  <a:ea typeface="+mn-ea"/>
                  <a:cs typeface="+mn-cs"/>
                </a:rPr>
                <a:t>Esqueleto</a:t>
              </a:r>
              <a:endParaRPr kumimoji="0" lang="es-MX" altLang="es-MX" sz="2400" b="0" i="1" u="none" strike="noStrike" kern="1200" cap="none" spc="0" normalizeH="0" baseline="0" noProof="0">
                <a:ln>
                  <a:noFill/>
                </a:ln>
                <a:solidFill>
                  <a:srgbClr val="FFF5E0"/>
                </a:solidFill>
                <a:effectLst/>
                <a:uLnTx/>
                <a:uFillTx/>
                <a:latin typeface="Times New Roman" panose="02020603050405020304" pitchFamily="18" charset="0"/>
                <a:ea typeface="+mn-ea"/>
                <a:cs typeface="+mn-cs"/>
              </a:endParaRPr>
            </a:p>
          </p:txBody>
        </p:sp>
      </p:grpSp>
      <p:grpSp>
        <p:nvGrpSpPr>
          <p:cNvPr id="49159" name="Grupo 50"/>
          <p:cNvGrpSpPr>
            <a:grpSpLocks/>
          </p:cNvGrpSpPr>
          <p:nvPr/>
        </p:nvGrpSpPr>
        <p:grpSpPr bwMode="auto">
          <a:xfrm>
            <a:off x="7235825" y="4630738"/>
            <a:ext cx="1655763" cy="2014537"/>
            <a:chOff x="6916287" y="3563521"/>
            <a:chExt cx="1718881" cy="2245091"/>
          </a:xfrm>
        </p:grpSpPr>
        <p:sp>
          <p:nvSpPr>
            <p:cNvPr id="52" name="Rectángulo 51"/>
            <p:cNvSpPr/>
            <p:nvPr/>
          </p:nvSpPr>
          <p:spPr>
            <a:xfrm>
              <a:off x="6916287" y="3570598"/>
              <a:ext cx="1687568" cy="2238014"/>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9170" name="CuadroTexto 52"/>
            <p:cNvSpPr txBox="1">
              <a:spLocks noChangeArrowheads="1"/>
            </p:cNvSpPr>
            <p:nvPr/>
          </p:nvSpPr>
          <p:spPr bwMode="auto">
            <a:xfrm>
              <a:off x="7008036" y="3563521"/>
              <a:ext cx="1596412" cy="92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Programa generado</a:t>
              </a:r>
              <a:endParaRPr kumimoji="0" lang="es-MX" altLang="es-MX" sz="2400" b="0"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9171" name="Rectángulo 53"/>
            <p:cNvSpPr>
              <a:spLocks noChangeArrowheads="1"/>
            </p:cNvSpPr>
            <p:nvPr/>
          </p:nvSpPr>
          <p:spPr bwMode="auto">
            <a:xfrm>
              <a:off x="7008576" y="4432189"/>
              <a:ext cx="1626592" cy="133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P</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24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P</a:t>
              </a:r>
            </a:p>
          </p:txBody>
        </p:sp>
      </p:grpSp>
      <p:sp>
        <p:nvSpPr>
          <p:cNvPr id="64" name="Flecha derecha 63"/>
          <p:cNvSpPr/>
          <p:nvPr/>
        </p:nvSpPr>
        <p:spPr>
          <a:xfrm rot="19494040">
            <a:off x="2894013" y="4864100"/>
            <a:ext cx="527050"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nvGrpSpPr>
          <p:cNvPr id="49161" name="Grupo 3"/>
          <p:cNvGrpSpPr>
            <a:grpSpLocks/>
          </p:cNvGrpSpPr>
          <p:nvPr/>
        </p:nvGrpSpPr>
        <p:grpSpPr bwMode="auto">
          <a:xfrm>
            <a:off x="73025" y="3263900"/>
            <a:ext cx="2728913" cy="2976563"/>
            <a:chOff x="-71961" y="3310077"/>
            <a:chExt cx="2727565" cy="3115011"/>
          </a:xfrm>
        </p:grpSpPr>
        <p:grpSp>
          <p:nvGrpSpPr>
            <p:cNvPr id="49162" name="Grupo 32"/>
            <p:cNvGrpSpPr>
              <a:grpSpLocks/>
            </p:cNvGrpSpPr>
            <p:nvPr/>
          </p:nvGrpSpPr>
          <p:grpSpPr bwMode="auto">
            <a:xfrm>
              <a:off x="650335" y="4541129"/>
              <a:ext cx="2005269" cy="1883959"/>
              <a:chOff x="623670" y="3439224"/>
              <a:chExt cx="2009467" cy="1883915"/>
            </a:xfrm>
          </p:grpSpPr>
          <p:sp>
            <p:nvSpPr>
              <p:cNvPr id="26" name="Rectángulo 25"/>
              <p:cNvSpPr/>
              <p:nvPr/>
            </p:nvSpPr>
            <p:spPr>
              <a:xfrm>
                <a:off x="1321355" y="3439225"/>
                <a:ext cx="1302241" cy="1883914"/>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9166" name="CuadroTexto 38"/>
              <p:cNvSpPr txBox="1">
                <a:spLocks noChangeArrowheads="1"/>
              </p:cNvSpPr>
              <p:nvPr/>
            </p:nvSpPr>
            <p:spPr bwMode="auto">
              <a:xfrm>
                <a:off x="1320784" y="3555104"/>
                <a:ext cx="1312353" cy="386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Parámetros</a:t>
                </a:r>
                <a:endParaRPr kumimoji="0" lang="es-MX" altLang="es-MX" sz="18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endParaRPr>
              </a:p>
            </p:txBody>
          </p:sp>
          <p:sp>
            <p:nvSpPr>
              <p:cNvPr id="49167" name="CuadroTexto 39"/>
              <p:cNvSpPr txBox="1">
                <a:spLocks noChangeArrowheads="1"/>
              </p:cNvSpPr>
              <p:nvPr/>
            </p:nvSpPr>
            <p:spPr bwMode="auto">
              <a:xfrm>
                <a:off x="623670" y="3900893"/>
                <a:ext cx="36006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3</a:t>
                </a:r>
                <a:endParaRPr kumimoji="0" lang="es-MX" altLang="es-MX" sz="2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9168" name="CuadroTexto 40"/>
              <p:cNvSpPr txBox="1">
                <a:spLocks noChangeArrowheads="1"/>
              </p:cNvSpPr>
              <p:nvPr/>
            </p:nvSpPr>
            <p:spPr bwMode="auto">
              <a:xfrm>
                <a:off x="1819201" y="3902535"/>
                <a:ext cx="57606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00B0F0"/>
                    </a:solidFill>
                    <a:effectLst/>
                    <a:uLnTx/>
                    <a:uFillTx/>
                    <a:latin typeface="Times New Roman" panose="02020603050405020304" pitchFamily="18" charset="0"/>
                    <a:ea typeface="+mn-ea"/>
                    <a:cs typeface="+mn-cs"/>
                  </a:rPr>
                  <a:t>P</a:t>
                </a:r>
                <a:endParaRPr kumimoji="0" lang="es-MX" altLang="es-MX" sz="2400" b="0" i="1" u="none" strike="noStrike" kern="1200" cap="none" spc="0" normalizeH="0" baseline="0" noProof="0">
                  <a:ln>
                    <a:noFill/>
                  </a:ln>
                  <a:solidFill>
                    <a:srgbClr val="00B0F0"/>
                  </a:solidFill>
                  <a:effectLst/>
                  <a:uLnTx/>
                  <a:uFillTx/>
                  <a:latin typeface="Times New Roman" panose="02020603050405020304" pitchFamily="18" charset="0"/>
                  <a:ea typeface="+mn-ea"/>
                  <a:cs typeface="+mn-cs"/>
                </a:endParaRPr>
              </a:p>
            </p:txBody>
          </p:sp>
        </p:grpSp>
        <p:sp>
          <p:nvSpPr>
            <p:cNvPr id="49163" name="CuadroTexto 38"/>
            <p:cNvSpPr txBox="1">
              <a:spLocks noChangeArrowheads="1"/>
            </p:cNvSpPr>
            <p:nvPr/>
          </p:nvSpPr>
          <p:spPr bwMode="auto">
            <a:xfrm>
              <a:off x="-71961" y="3310077"/>
              <a:ext cx="1744718" cy="8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2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Tabla</a:t>
              </a:r>
              <a:r>
                <a:rPr kumimoji="0" lang="es-ES" altLang="es-MX" sz="22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con los parámetros </a:t>
              </a:r>
              <a:endParaRPr kumimoji="0" lang="es-MX" altLang="es-MX" sz="22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9164" name="CuadroTexto 38"/>
            <p:cNvSpPr txBox="1">
              <a:spLocks noChangeArrowheads="1"/>
            </p:cNvSpPr>
            <p:nvPr/>
          </p:nvSpPr>
          <p:spPr bwMode="auto">
            <a:xfrm>
              <a:off x="68703" y="4079999"/>
              <a:ext cx="1194746" cy="92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rPr>
                <a:t>Número de parámetro</a:t>
              </a:r>
              <a:endParaRPr kumimoji="0" lang="es-MX" altLang="es-MX" sz="1800" b="1" i="1" u="none" strike="noStrike" kern="1200" cap="none" spc="0" normalizeH="0" baseline="0" noProof="0">
                <a:ln>
                  <a:noFill/>
                </a:ln>
                <a:solidFill>
                  <a:srgbClr val="FFFF9E"/>
                </a:solidFill>
                <a:effectLst/>
                <a:uLnTx/>
                <a:uFillTx/>
                <a:latin typeface="Times New Roman" panose="02020603050405020304" pitchFamily="18" charset="0"/>
                <a:ea typeface="+mn-ea"/>
                <a:cs typeface="+mn-cs"/>
              </a:endParaRPr>
            </a:p>
          </p:txBody>
        </p:sp>
      </p:grpSp>
    </p:spTree>
    <p:extLst>
      <p:ext uri="{BB962C8B-B14F-4D97-AF65-F5344CB8AC3E}">
        <p14:creationId xmlns:p14="http://schemas.microsoft.com/office/powerpoint/2010/main" val="28423268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95478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ítulo 2"/>
          <p:cNvSpPr>
            <a:spLocks noGrp="1"/>
          </p:cNvSpPr>
          <p:nvPr>
            <p:ph type="title"/>
          </p:nvPr>
        </p:nvSpPr>
        <p:spPr>
          <a:xfrm>
            <a:off x="179388" y="188913"/>
            <a:ext cx="8785225" cy="6408737"/>
          </a:xfrm>
        </p:spPr>
        <p:txBody>
          <a:bodyPr/>
          <a:lstStyle/>
          <a:p>
            <a:pPr>
              <a:defRPr/>
            </a:pPr>
            <a:r>
              <a:rPr lang="es-MX" altLang="es-MX" b="1">
                <a:solidFill>
                  <a:schemeClr val="accent3">
                    <a:lumMod val="50000"/>
                  </a:schemeClr>
                </a:solidFill>
              </a:rPr>
              <a:t>Generadores de programas</a:t>
            </a:r>
            <a:br>
              <a:rPr lang="es-ES" altLang="es-MX" b="1">
                <a:solidFill>
                  <a:schemeClr val="accent3">
                    <a:lumMod val="50000"/>
                  </a:schemeClr>
                </a:solidFill>
              </a:rPr>
            </a:br>
            <a:r>
              <a:rPr lang="es-MX" altLang="es-MX" b="1"/>
              <a:t>Generadores de sistemas</a:t>
            </a:r>
            <a:br>
              <a:rPr lang="es-ES" altLang="es-MX" b="1">
                <a:solidFill>
                  <a:schemeClr val="accent3">
                    <a:lumMod val="50000"/>
                  </a:schemeClr>
                </a:solidFill>
              </a:rPr>
            </a:br>
            <a:r>
              <a:rPr lang="es-MX" altLang="es-MX" b="1">
                <a:solidFill>
                  <a:schemeClr val="accent3">
                    <a:lumMod val="50000"/>
                  </a:schemeClr>
                </a:solidFill>
              </a:rPr>
              <a:t>Sistemas evolutivos</a:t>
            </a:r>
            <a:br>
              <a:rPr lang="es-ES" altLang="es-MX" b="1">
                <a:solidFill>
                  <a:schemeClr val="accent3">
                    <a:lumMod val="50000"/>
                  </a:schemeClr>
                </a:solidFill>
              </a:rPr>
            </a:br>
            <a:br>
              <a:rPr lang="es-ES" altLang="es-MX" b="1"/>
            </a:br>
            <a:endParaRPr lang="es-MX" altLang="es-MX" b="1"/>
          </a:p>
        </p:txBody>
      </p:sp>
    </p:spTree>
    <p:extLst>
      <p:ext uri="{BB962C8B-B14F-4D97-AF65-F5344CB8AC3E}">
        <p14:creationId xmlns:p14="http://schemas.microsoft.com/office/powerpoint/2010/main" val="32663540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ítulo 2"/>
          <p:cNvSpPr>
            <a:spLocks noGrp="1"/>
          </p:cNvSpPr>
          <p:nvPr>
            <p:ph type="title"/>
          </p:nvPr>
        </p:nvSpPr>
        <p:spPr>
          <a:xfrm>
            <a:off x="611188" y="1989138"/>
            <a:ext cx="7993062" cy="1582737"/>
          </a:xfrm>
        </p:spPr>
        <p:txBody>
          <a:bodyPr/>
          <a:lstStyle/>
          <a:p>
            <a:pPr algn="l">
              <a:defRPr/>
            </a:pPr>
            <a:r>
              <a:rPr lang="es-ES" altLang="es-MX" sz="3200" b="1">
                <a:solidFill>
                  <a:schemeClr val="tx1">
                    <a:lumMod val="90000"/>
                  </a:schemeClr>
                </a:solidFill>
              </a:rPr>
              <a:t>Generadores de Programas</a:t>
            </a:r>
            <a:br>
              <a:rPr lang="es-ES" altLang="es-MX" sz="3200" b="1">
                <a:solidFill>
                  <a:schemeClr val="tx1">
                    <a:lumMod val="90000"/>
                  </a:schemeClr>
                </a:solidFill>
              </a:rPr>
            </a:br>
            <a:r>
              <a:rPr lang="es-ES" altLang="es-MX" sz="3200" b="1">
                <a:solidFill>
                  <a:schemeClr val="tx1">
                    <a:lumMod val="90000"/>
                  </a:schemeClr>
                </a:solidFill>
              </a:rPr>
              <a:t>             Generadores de Sistemas</a:t>
            </a:r>
            <a:br>
              <a:rPr lang="es-ES" altLang="es-MX" sz="3200" b="1"/>
            </a:br>
            <a:r>
              <a:rPr lang="es-ES" altLang="es-MX" sz="3000" b="1">
                <a:solidFill>
                  <a:schemeClr val="accent1">
                    <a:lumMod val="60000"/>
                    <a:lumOff val="40000"/>
                  </a:schemeClr>
                </a:solidFill>
              </a:rPr>
              <a:t>Vicente López Trueba     Finales 70´s</a:t>
            </a:r>
            <a:endParaRPr lang="es-MX" altLang="es-MX" sz="3000" b="1">
              <a:solidFill>
                <a:schemeClr val="accent1">
                  <a:lumMod val="60000"/>
                  <a:lumOff val="40000"/>
                </a:schemeClr>
              </a:solidFill>
            </a:endParaRPr>
          </a:p>
        </p:txBody>
      </p:sp>
    </p:spTree>
    <p:extLst>
      <p:ext uri="{BB962C8B-B14F-4D97-AF65-F5344CB8AC3E}">
        <p14:creationId xmlns:p14="http://schemas.microsoft.com/office/powerpoint/2010/main" val="24993441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ángulo 1"/>
          <p:cNvSpPr>
            <a:spLocks noChangeArrowheads="1"/>
          </p:cNvSpPr>
          <p:nvPr/>
        </p:nvSpPr>
        <p:spPr bwMode="auto">
          <a:xfrm>
            <a:off x="22225" y="115888"/>
            <a:ext cx="89281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A partir de un Generador de Programas es relativamente fácil construir un Generador de Sistemas</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3" name="Rectángulo 2"/>
          <p:cNvSpPr>
            <a:spLocks noChangeArrowheads="1"/>
          </p:cNvSpPr>
          <p:nvPr/>
        </p:nvSpPr>
        <p:spPr bwMode="auto">
          <a:xfrm>
            <a:off x="539750" y="2027238"/>
            <a:ext cx="8315325"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por lo que para construir un generador de sistemas, lo primero que se hace es detectar los programas que forman el sistema</a:t>
            </a:r>
            <a:br>
              <a:rPr kumimoji="0" lang="es-ES" altLang="es-MX" sz="3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br>
            <a:r>
              <a:rPr kumimoji="0" lang="es-ES" altLang="es-MX" sz="3000" b="1" i="1" u="none" strike="noStrike" kern="1200" cap="none" spc="0" normalizeH="0" baseline="0" noProof="0">
                <a:ln>
                  <a:noFill/>
                </a:ln>
                <a:solidFill>
                  <a:srgbClr val="FFFFCC"/>
                </a:solidFill>
                <a:effectLst/>
                <a:uLnTx/>
                <a:uFillTx/>
                <a:latin typeface="Times New Roman" panose="02020603050405020304" pitchFamily="18" charset="0"/>
                <a:ea typeface="+mn-ea"/>
                <a:cs typeface="+mn-cs"/>
              </a:rPr>
              <a:t>cada programa se parametriza y se obtiene su esqueleto,</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 name="Rectángulo 3"/>
          <p:cNvSpPr>
            <a:spLocks noChangeArrowheads="1"/>
          </p:cNvSpPr>
          <p:nvPr/>
        </p:nvSpPr>
        <p:spPr bwMode="auto">
          <a:xfrm>
            <a:off x="1116013" y="4308475"/>
            <a:ext cx="7548562"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FF9900"/>
                </a:solidFill>
                <a:effectLst/>
                <a:uLnTx/>
                <a:uFillTx/>
                <a:latin typeface="Times New Roman" panose="02020603050405020304" pitchFamily="18" charset="0"/>
                <a:ea typeface="+mn-ea"/>
                <a:cs typeface="+mn-cs"/>
              </a:rPr>
              <a:t>luego mientras existan programas a generar, </a:t>
            </a:r>
            <a:br>
              <a:rPr kumimoji="0" lang="es-ES" altLang="es-MX" sz="3000" b="1" i="1" u="none" strike="noStrike" kern="1200" cap="none" spc="0" normalizeH="0" baseline="0" noProof="0">
                <a:ln>
                  <a:noFill/>
                </a:ln>
                <a:solidFill>
                  <a:srgbClr val="FF9900"/>
                </a:solidFill>
                <a:effectLst/>
                <a:uLnTx/>
                <a:uFillTx/>
                <a:latin typeface="Times New Roman" panose="02020603050405020304" pitchFamily="18" charset="0"/>
                <a:ea typeface="+mn-ea"/>
                <a:cs typeface="+mn-cs"/>
              </a:rPr>
            </a:br>
            <a:r>
              <a:rPr kumimoji="0" lang="es-ES"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el generador de sistemas llama al generador de programas que llama a cada programa y le asocia los datos particulares del sistema que se quiere generar</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2" name="Rectángulo 1"/>
          <p:cNvSpPr/>
          <p:nvPr/>
        </p:nvSpPr>
        <p:spPr>
          <a:xfrm>
            <a:off x="179388" y="1131888"/>
            <a:ext cx="8770937" cy="101600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000" b="1" i="1" u="none" strike="noStrike" kern="1200" cap="none" spc="0" normalizeH="0" baseline="0" noProof="0">
                <a:ln>
                  <a:noFill/>
                </a:ln>
                <a:solidFill>
                  <a:srgbClr val="5F5F5F">
                    <a:lumMod val="20000"/>
                    <a:lumOff val="80000"/>
                  </a:srgbClr>
                </a:solidFill>
                <a:effectLst/>
                <a:uLnTx/>
                <a:uFillTx/>
                <a:latin typeface="Times New Roman" panose="02020603050405020304" pitchFamily="18" charset="0"/>
                <a:ea typeface="+mn-ea"/>
                <a:cs typeface="+mn-cs"/>
              </a:rPr>
              <a:t>En principio podemos ver un sistema como un conjunto de programas interrelacionados, </a:t>
            </a:r>
            <a:endParaRPr kumimoji="0" lang="es-MX" sz="4400" b="0" i="1" u="none" strike="noStrike" kern="1200" cap="none" spc="0" normalizeH="0" baseline="0" noProof="0">
              <a:ln>
                <a:noFill/>
              </a:ln>
              <a:solidFill>
                <a:srgbClr val="5F5F5F">
                  <a:lumMod val="20000"/>
                  <a:lumOff val="80000"/>
                </a:srgb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4788963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7680" y="649516"/>
            <a:ext cx="8488680" cy="2923877"/>
          </a:xfrm>
          <a:prstGeom prst="rect">
            <a:avLst/>
          </a:prstGeom>
        </p:spPr>
        <p:txBody>
          <a:bodyPr wrap="square">
            <a:spAutoFit/>
          </a:bodyPr>
          <a:lstStyle/>
          <a:p>
            <a:r>
              <a:rPr lang="es-MX" sz="4000" b="1" i="1" kern="0" spc="600">
                <a:latin typeface="+mn-lt"/>
              </a:rPr>
              <a:t>Enfoque Lingüístico</a:t>
            </a:r>
          </a:p>
          <a:p>
            <a:endParaRPr lang="es-MX" sz="3600" i="1" kern="0" spc="600">
              <a:latin typeface="+mn-lt"/>
            </a:endParaRPr>
          </a:p>
          <a:p>
            <a:pPr lvl="2"/>
            <a:r>
              <a:rPr lang="es-MX" sz="3600" i="1" kern="0" spc="600">
                <a:latin typeface="+mn-lt"/>
              </a:rPr>
              <a:t>Cualquier cosa se puede ver como oración de algún lenguaje</a:t>
            </a:r>
            <a:endParaRPr lang="es-MX" sz="3600" i="1" spc="600">
              <a:latin typeface="+mn-lt"/>
            </a:endParaRPr>
          </a:p>
        </p:txBody>
      </p:sp>
      <p:sp>
        <p:nvSpPr>
          <p:cNvPr id="4" name="Rectángulo 3"/>
          <p:cNvSpPr/>
          <p:nvPr/>
        </p:nvSpPr>
        <p:spPr>
          <a:xfrm>
            <a:off x="3032760" y="5824032"/>
            <a:ext cx="6111240" cy="461665"/>
          </a:xfrm>
          <a:prstGeom prst="rect">
            <a:avLst/>
          </a:prstGeom>
        </p:spPr>
        <p:txBody>
          <a:bodyPr wrap="square">
            <a:spAutoFit/>
          </a:bodyPr>
          <a:lstStyle/>
          <a:p>
            <a:r>
              <a:rPr lang="es-MX">
                <a:hlinkClick r:id="rId2"/>
              </a:rPr>
              <a:t>www.fgalindosoria.com/linguisticamatematica/</a:t>
            </a:r>
            <a:endParaRPr lang="es-MX"/>
          </a:p>
        </p:txBody>
      </p:sp>
    </p:spTree>
    <p:extLst>
      <p:ext uri="{BB962C8B-B14F-4D97-AF65-F5344CB8AC3E}">
        <p14:creationId xmlns:p14="http://schemas.microsoft.com/office/powerpoint/2010/main" val="40690484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ángulo 1"/>
          <p:cNvSpPr>
            <a:spLocks noChangeArrowheads="1"/>
          </p:cNvSpPr>
          <p:nvPr/>
        </p:nvSpPr>
        <p:spPr bwMode="auto">
          <a:xfrm>
            <a:off x="250825" y="674688"/>
            <a:ext cx="86423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El único detalle que falta es como indicarle al generador de sistemas cual es el siguiente programa a generar</a:t>
            </a:r>
            <a:endPar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3753588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2"/>
          <p:cNvSpPr>
            <a:spLocks noGrp="1"/>
          </p:cNvSpPr>
          <p:nvPr>
            <p:ph type="title"/>
          </p:nvPr>
        </p:nvSpPr>
        <p:spPr>
          <a:xfrm>
            <a:off x="395288" y="1989138"/>
            <a:ext cx="7129462" cy="2014537"/>
          </a:xfrm>
        </p:spPr>
        <p:txBody>
          <a:bodyPr/>
          <a:lstStyle/>
          <a:p>
            <a:pPr algn="l">
              <a:defRPr/>
            </a:pPr>
            <a:r>
              <a:rPr lang="es-ES" altLang="es-MX" sz="3200" b="1">
                <a:solidFill>
                  <a:schemeClr val="tx1">
                    <a:lumMod val="75000"/>
                  </a:schemeClr>
                </a:solidFill>
              </a:rPr>
              <a:t>Generadores de Programas</a:t>
            </a:r>
            <a:br>
              <a:rPr lang="es-ES" altLang="es-MX" sz="3200" b="1">
                <a:solidFill>
                  <a:schemeClr val="tx1">
                    <a:lumMod val="75000"/>
                  </a:schemeClr>
                </a:solidFill>
              </a:rPr>
            </a:br>
            <a:r>
              <a:rPr lang="es-ES" altLang="es-MX" sz="3200" b="1">
                <a:solidFill>
                  <a:schemeClr val="tx1">
                    <a:lumMod val="75000"/>
                  </a:schemeClr>
                </a:solidFill>
              </a:rPr>
              <a:t>             Generadores de Sistemas</a:t>
            </a:r>
            <a:br>
              <a:rPr lang="es-ES" altLang="es-MX" sz="3200" b="1">
                <a:solidFill>
                  <a:schemeClr val="tx1">
                    <a:lumMod val="75000"/>
                  </a:schemeClr>
                </a:solidFill>
              </a:rPr>
            </a:br>
            <a:r>
              <a:rPr lang="es-ES" altLang="es-MX" sz="3200" b="1">
                <a:solidFill>
                  <a:schemeClr val="tx1"/>
                </a:solidFill>
              </a:rPr>
              <a:t>Vectores Teóricos</a:t>
            </a:r>
            <a:br>
              <a:rPr lang="es-ES" altLang="es-MX" sz="3200" b="1"/>
            </a:br>
            <a:r>
              <a:rPr lang="es-ES" altLang="es-MX" sz="3000" b="1">
                <a:solidFill>
                  <a:schemeClr val="accent1">
                    <a:lumMod val="60000"/>
                    <a:lumOff val="40000"/>
                  </a:schemeClr>
                </a:solidFill>
              </a:rPr>
              <a:t>Vicente López Trueba     Finales 70´s</a:t>
            </a:r>
            <a:endParaRPr lang="es-MX" altLang="es-MX" sz="3000" b="1">
              <a:solidFill>
                <a:schemeClr val="accent1">
                  <a:lumMod val="60000"/>
                  <a:lumOff val="40000"/>
                </a:schemeClr>
              </a:solidFill>
            </a:endParaRPr>
          </a:p>
        </p:txBody>
      </p:sp>
    </p:spTree>
    <p:extLst>
      <p:ext uri="{BB962C8B-B14F-4D97-AF65-F5344CB8AC3E}">
        <p14:creationId xmlns:p14="http://schemas.microsoft.com/office/powerpoint/2010/main" val="19665060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2"/>
          <p:cNvSpPr>
            <a:spLocks noGrp="1"/>
          </p:cNvSpPr>
          <p:nvPr>
            <p:ph type="title"/>
          </p:nvPr>
        </p:nvSpPr>
        <p:spPr>
          <a:xfrm>
            <a:off x="193675" y="0"/>
            <a:ext cx="8785225" cy="2232025"/>
          </a:xfrm>
        </p:spPr>
        <p:txBody>
          <a:bodyPr/>
          <a:lstStyle/>
          <a:p>
            <a:pPr algn="l">
              <a:defRPr/>
            </a:pPr>
            <a:r>
              <a:rPr lang="es-ES" altLang="es-MX" sz="3200" b="1">
                <a:solidFill>
                  <a:schemeClr val="tx1">
                    <a:lumMod val="75000"/>
                  </a:schemeClr>
                </a:solidFill>
              </a:rPr>
              <a:t>Vectores Teóricos</a:t>
            </a:r>
            <a:br>
              <a:rPr lang="es-ES" altLang="es-MX" b="1"/>
            </a:br>
            <a:br>
              <a:rPr lang="es-ES" altLang="es-MX" sz="1000" b="1"/>
            </a:br>
            <a:r>
              <a:rPr lang="es-ES" altLang="es-MX" sz="3200" b="1">
                <a:solidFill>
                  <a:srgbClr val="CCFF99"/>
                </a:solidFill>
              </a:rPr>
              <a:t>En una versión muy preliminar, un vector teórico es una lista de los programas que forman el sistema en el orden en que se deben generar</a:t>
            </a:r>
            <a:endParaRPr lang="es-MX" altLang="es-MX" sz="3200" b="1">
              <a:solidFill>
                <a:srgbClr val="CCFF99"/>
              </a:solidFill>
            </a:endParaRPr>
          </a:p>
        </p:txBody>
      </p:sp>
      <p:sp>
        <p:nvSpPr>
          <p:cNvPr id="56323" name="Título 2"/>
          <p:cNvSpPr txBox="1">
            <a:spLocks/>
          </p:cNvSpPr>
          <p:nvPr/>
        </p:nvSpPr>
        <p:spPr bwMode="auto">
          <a:xfrm>
            <a:off x="193675" y="2420938"/>
            <a:ext cx="8950325" cy="352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Por ejemplo si el sistema esta formado por los programas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  (pantalla de captura),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B  (validación de datos),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C  (calculo de resultados),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D  (presentación de resultados)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El Vector Teórico quedaría como la siguiente tabla</a:t>
            </a:r>
          </a:p>
        </p:txBody>
      </p:sp>
      <p:graphicFrame>
        <p:nvGraphicFramePr>
          <p:cNvPr id="2" name="Tabla 1"/>
          <p:cNvGraphicFramePr>
            <a:graphicFrameLocks noGrp="1"/>
          </p:cNvGraphicFramePr>
          <p:nvPr/>
        </p:nvGraphicFramePr>
        <p:xfrm>
          <a:off x="3924300" y="5954713"/>
          <a:ext cx="4319588" cy="366712"/>
        </p:xfrm>
        <a:graphic>
          <a:graphicData uri="http://schemas.openxmlformats.org/drawingml/2006/table">
            <a:tbl>
              <a:tblPr firstRow="1" bandRow="1">
                <a:tableStyleId>{5C22544A-7EE6-4342-B048-85BDC9FD1C3A}</a:tableStyleId>
              </a:tblPr>
              <a:tblGrid>
                <a:gridCol w="1079897">
                  <a:extLst>
                    <a:ext uri="{9D8B030D-6E8A-4147-A177-3AD203B41FA5}">
                      <a16:colId xmlns:a16="http://schemas.microsoft.com/office/drawing/2014/main" val="20000"/>
                    </a:ext>
                  </a:extLst>
                </a:gridCol>
                <a:gridCol w="1079897">
                  <a:extLst>
                    <a:ext uri="{9D8B030D-6E8A-4147-A177-3AD203B41FA5}">
                      <a16:colId xmlns:a16="http://schemas.microsoft.com/office/drawing/2014/main" val="20001"/>
                    </a:ext>
                  </a:extLst>
                </a:gridCol>
                <a:gridCol w="1079897">
                  <a:extLst>
                    <a:ext uri="{9D8B030D-6E8A-4147-A177-3AD203B41FA5}">
                      <a16:colId xmlns:a16="http://schemas.microsoft.com/office/drawing/2014/main" val="20002"/>
                    </a:ext>
                  </a:extLst>
                </a:gridCol>
                <a:gridCol w="1079897">
                  <a:extLst>
                    <a:ext uri="{9D8B030D-6E8A-4147-A177-3AD203B41FA5}">
                      <a16:colId xmlns:a16="http://schemas.microsoft.com/office/drawing/2014/main" val="20003"/>
                    </a:ext>
                  </a:extLst>
                </a:gridCol>
              </a:tblGrid>
              <a:tr h="366712">
                <a:tc>
                  <a:txBody>
                    <a:bodyPr/>
                    <a:lstStyle/>
                    <a:p>
                      <a:pPr algn="ctr"/>
                      <a:r>
                        <a:rPr lang="es-MX" altLang="es-MX" sz="1800" b="1">
                          <a:solidFill>
                            <a:schemeClr val="bg2"/>
                          </a:solidFill>
                        </a:rPr>
                        <a:t>A</a:t>
                      </a:r>
                      <a:endParaRPr lang="es-MX" sz="1800">
                        <a:solidFill>
                          <a:schemeClr val="bg2"/>
                        </a:solidFill>
                      </a:endParaRPr>
                    </a:p>
                  </a:txBody>
                  <a:tcPr marL="91421" marR="91421" marT="45839" marB="45839">
                    <a:solidFill>
                      <a:schemeClr val="tx2">
                        <a:lumMod val="20000"/>
                        <a:lumOff val="80000"/>
                      </a:schemeClr>
                    </a:solidFill>
                  </a:tcPr>
                </a:tc>
                <a:tc>
                  <a:txBody>
                    <a:bodyPr/>
                    <a:lstStyle/>
                    <a:p>
                      <a:pPr algn="ctr"/>
                      <a:r>
                        <a:rPr lang="es-MX" altLang="es-MX" sz="1800" b="1">
                          <a:solidFill>
                            <a:schemeClr val="bg2"/>
                          </a:solidFill>
                        </a:rPr>
                        <a:t>B</a:t>
                      </a:r>
                      <a:endParaRPr lang="es-MX" sz="1800"/>
                    </a:p>
                  </a:txBody>
                  <a:tcPr marL="91421" marR="91421" marT="45839" marB="45839"/>
                </a:tc>
                <a:tc>
                  <a:txBody>
                    <a:bodyPr/>
                    <a:lstStyle/>
                    <a:p>
                      <a:pPr algn="ctr"/>
                      <a:r>
                        <a:rPr lang="es-MX" altLang="es-MX" sz="1800" b="1">
                          <a:solidFill>
                            <a:schemeClr val="bg2"/>
                          </a:solidFill>
                        </a:rPr>
                        <a:t>C</a:t>
                      </a:r>
                      <a:endParaRPr lang="es-MX" sz="1800"/>
                    </a:p>
                  </a:txBody>
                  <a:tcPr marL="91421" marR="91421" marT="45839" marB="45839">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altLang="es-MX" sz="1800" b="1">
                          <a:solidFill>
                            <a:schemeClr val="bg2"/>
                          </a:solidFill>
                        </a:rPr>
                        <a:t>D</a:t>
                      </a:r>
                    </a:p>
                  </a:txBody>
                  <a:tcPr marL="91421" marR="91421" marT="45839" marB="45839"/>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477838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ángulo 1"/>
          <p:cNvSpPr>
            <a:spLocks noChangeArrowheads="1"/>
          </p:cNvSpPr>
          <p:nvPr/>
        </p:nvSpPr>
        <p:spPr bwMode="auto">
          <a:xfrm>
            <a:off x="2870200" y="1038225"/>
            <a:ext cx="47736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Generador de Sistemas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DDDDDD"/>
                </a:solidFill>
                <a:effectLst/>
                <a:uLnTx/>
                <a:uFillTx/>
                <a:latin typeface="Times New Roman" panose="02020603050405020304" pitchFamily="18" charset="0"/>
                <a:ea typeface="+mn-ea"/>
                <a:cs typeface="+mn-cs"/>
              </a:rPr>
              <a:t>Mientras existan programas en el vector teórico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DDDDDD"/>
                </a:solidFill>
                <a:effectLst/>
                <a:uLnTx/>
                <a:uFillTx/>
                <a:latin typeface="Times New Roman" panose="02020603050405020304" pitchFamily="18" charset="0"/>
                <a:ea typeface="+mn-ea"/>
                <a:cs typeface="+mn-cs"/>
              </a:rPr>
              <a:t>     Llama al generador de programas</a:t>
            </a:r>
          </a:p>
        </p:txBody>
      </p:sp>
      <p:sp>
        <p:nvSpPr>
          <p:cNvPr id="57347" name="Rectángulo 2"/>
          <p:cNvSpPr>
            <a:spLocks noChangeArrowheads="1"/>
          </p:cNvSpPr>
          <p:nvPr/>
        </p:nvSpPr>
        <p:spPr bwMode="auto">
          <a:xfrm>
            <a:off x="2665413" y="3171825"/>
            <a:ext cx="49625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Lee siguiente carácter del Esqueleto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a:t>
            </a:r>
            <a:r>
              <a:rPr kumimoji="0" lang="es-ES" altLang="es-MX" sz="18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Si no es parámetro (si no es el carácter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        Escribe el carácter en Programa Generado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a:t>
            </a:r>
            <a:r>
              <a:rPr kumimoji="0" lang="es-ES"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Si es parámetro (si es el carácter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        Lee el número de parámetro del Esqueleto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        Toma el parámetro de la Tabla de parámetros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00"/>
                </a:solidFill>
                <a:effectLst/>
                <a:uLnTx/>
                <a:uFillTx/>
                <a:latin typeface="Times New Roman" panose="02020603050405020304" pitchFamily="18" charset="0"/>
                <a:ea typeface="+mn-ea"/>
                <a:cs typeface="+mn-cs"/>
              </a:rPr>
              <a:t>        Escribe el parámetro en Programa Generado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Mientras no fin de archivo Repite el ciclo</a:t>
            </a:r>
          </a:p>
        </p:txBody>
      </p:sp>
      <p:sp>
        <p:nvSpPr>
          <p:cNvPr id="27" name="Flecha derecha 26"/>
          <p:cNvSpPr/>
          <p:nvPr/>
        </p:nvSpPr>
        <p:spPr>
          <a:xfrm rot="2597071">
            <a:off x="2287588" y="2403475"/>
            <a:ext cx="539750" cy="288925"/>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48" name="Flecha derecha 47"/>
          <p:cNvSpPr/>
          <p:nvPr/>
        </p:nvSpPr>
        <p:spPr>
          <a:xfrm rot="1959803">
            <a:off x="7181850" y="5713413"/>
            <a:ext cx="525463"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nvGrpSpPr>
          <p:cNvPr id="57350" name="Grupo 3"/>
          <p:cNvGrpSpPr>
            <a:grpSpLocks/>
          </p:cNvGrpSpPr>
          <p:nvPr/>
        </p:nvGrpSpPr>
        <p:grpSpPr bwMode="auto">
          <a:xfrm>
            <a:off x="7693025" y="4549775"/>
            <a:ext cx="1174750" cy="2060575"/>
            <a:chOff x="7693025" y="4549775"/>
            <a:chExt cx="1174750" cy="2060575"/>
          </a:xfrm>
        </p:grpSpPr>
        <p:sp>
          <p:nvSpPr>
            <p:cNvPr id="52" name="Rectángulo 51"/>
            <p:cNvSpPr/>
            <p:nvPr/>
          </p:nvSpPr>
          <p:spPr bwMode="auto">
            <a:xfrm>
              <a:off x="7770813" y="4613275"/>
              <a:ext cx="1052512" cy="1997075"/>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88" name="CuadroTexto 52"/>
            <p:cNvSpPr txBox="1">
              <a:spLocks noChangeArrowheads="1"/>
            </p:cNvSpPr>
            <p:nvPr/>
          </p:nvSpPr>
          <p:spPr bwMode="auto">
            <a:xfrm>
              <a:off x="7693026" y="4549775"/>
              <a:ext cx="1174749" cy="73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Sistema generado</a:t>
              </a:r>
              <a:endParaRPr kumimoji="0" lang="es-MX" altLang="es-MX" sz="2000" b="0"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57389" name="Rectángulo 53"/>
            <p:cNvSpPr>
              <a:spLocks noChangeArrowheads="1"/>
            </p:cNvSpPr>
            <p:nvPr/>
          </p:nvSpPr>
          <p:spPr bwMode="auto">
            <a:xfrm>
              <a:off x="7693025" y="5219227"/>
              <a:ext cx="1054727" cy="13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a:t>
              </a:r>
              <a:endPar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B</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C</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D</a:t>
              </a:r>
              <a:endParaRPr kumimoji="0" lang="es-ES" altLang="es-MX" sz="2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grpSp>
      <p:sp>
        <p:nvSpPr>
          <p:cNvPr id="64" name="Flecha derecha 63"/>
          <p:cNvSpPr/>
          <p:nvPr/>
        </p:nvSpPr>
        <p:spPr>
          <a:xfrm rot="20125278">
            <a:off x="2351088" y="5659438"/>
            <a:ext cx="527050"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52" name="Rectángulo 1"/>
          <p:cNvSpPr>
            <a:spLocks noChangeArrowheads="1"/>
          </p:cNvSpPr>
          <p:nvPr/>
        </p:nvSpPr>
        <p:spPr bwMode="auto">
          <a:xfrm>
            <a:off x="2728913" y="2889250"/>
            <a:ext cx="29765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000"/>
                </a:solidFill>
                <a:effectLst/>
                <a:uLnTx/>
                <a:uFillTx/>
                <a:latin typeface="Times New Roman" panose="02020603050405020304" pitchFamily="18" charset="0"/>
                <a:ea typeface="+mn-ea"/>
                <a:cs typeface="+mn-cs"/>
              </a:rPr>
              <a:t>Generador de Programas</a:t>
            </a:r>
          </a:p>
        </p:txBody>
      </p:sp>
      <p:grpSp>
        <p:nvGrpSpPr>
          <p:cNvPr id="57353" name="Grupo 2"/>
          <p:cNvGrpSpPr>
            <a:grpSpLocks/>
          </p:cNvGrpSpPr>
          <p:nvPr/>
        </p:nvGrpSpPr>
        <p:grpSpPr bwMode="auto">
          <a:xfrm>
            <a:off x="258763" y="1073150"/>
            <a:ext cx="1973262" cy="2316163"/>
            <a:chOff x="258763" y="1073150"/>
            <a:chExt cx="1973262" cy="2316163"/>
          </a:xfrm>
        </p:grpSpPr>
        <p:grpSp>
          <p:nvGrpSpPr>
            <p:cNvPr id="57379" name="Grupo 48"/>
            <p:cNvGrpSpPr>
              <a:grpSpLocks/>
            </p:cNvGrpSpPr>
            <p:nvPr/>
          </p:nvGrpSpPr>
          <p:grpSpPr bwMode="auto">
            <a:xfrm>
              <a:off x="582612" y="1411287"/>
              <a:ext cx="1649413" cy="1978026"/>
              <a:chOff x="5493559" y="2338363"/>
              <a:chExt cx="1950571" cy="1907626"/>
            </a:xfrm>
          </p:grpSpPr>
          <p:sp>
            <p:nvSpPr>
              <p:cNvPr id="59" name="Rectángulo 58"/>
              <p:cNvSpPr/>
              <p:nvPr/>
            </p:nvSpPr>
            <p:spPr>
              <a:xfrm>
                <a:off x="5493560" y="2338364"/>
                <a:ext cx="1875476" cy="1907625"/>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85" name="Rectángulo 59"/>
              <p:cNvSpPr>
                <a:spLocks noChangeArrowheads="1"/>
              </p:cNvSpPr>
              <p:nvPr/>
            </p:nvSpPr>
            <p:spPr bwMode="auto">
              <a:xfrm>
                <a:off x="5816450" y="2849893"/>
                <a:ext cx="1627680" cy="1015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Lee </a:t>
                </a: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 </a:t>
                </a:r>
                <a:r>
                  <a:rPr kumimoji="0" lang="es-ES" altLang="es-MX" sz="2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S3</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000" b="1" i="1"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a:t>
                </a:r>
                <a:r>
                  <a:rPr kumimoji="0" lang="es-ES" altLang="es-MX" sz="20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Escribe </a:t>
                </a:r>
                <a:r>
                  <a:rPr kumimoji="0" lang="es-ES" altLang="es-MX" sz="20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$3</a:t>
                </a:r>
              </a:p>
            </p:txBody>
          </p:sp>
          <p:sp>
            <p:nvSpPr>
              <p:cNvPr id="57386" name="Rectángulo 60"/>
              <p:cNvSpPr>
                <a:spLocks noChangeArrowheads="1"/>
              </p:cNvSpPr>
              <p:nvPr/>
            </p:nvSpPr>
            <p:spPr bwMode="auto">
              <a:xfrm>
                <a:off x="5503874" y="2383436"/>
                <a:ext cx="1693230" cy="44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5E0"/>
                    </a:solidFill>
                    <a:effectLst/>
                    <a:uLnTx/>
                    <a:uFillTx/>
                    <a:latin typeface="Times New Roman" panose="02020603050405020304" pitchFamily="18" charset="0"/>
                    <a:ea typeface="+mn-ea"/>
                    <a:cs typeface="+mn-cs"/>
                  </a:rPr>
                  <a:t>Esqueleto</a:t>
                </a:r>
                <a:endParaRPr kumimoji="0" lang="es-MX" altLang="es-MX" sz="2400" b="0" i="1" u="none" strike="noStrike" kern="1200" cap="none" spc="0" normalizeH="0" baseline="0" noProof="0">
                  <a:ln>
                    <a:noFill/>
                  </a:ln>
                  <a:solidFill>
                    <a:srgbClr val="FFF5E0"/>
                  </a:solidFill>
                  <a:effectLst/>
                  <a:uLnTx/>
                  <a:uFillTx/>
                  <a:latin typeface="Times New Roman" panose="02020603050405020304" pitchFamily="18" charset="0"/>
                  <a:ea typeface="+mn-ea"/>
                  <a:cs typeface="+mn-cs"/>
                </a:endParaRPr>
              </a:p>
            </p:txBody>
          </p:sp>
        </p:grpSp>
        <p:grpSp>
          <p:nvGrpSpPr>
            <p:cNvPr id="57380" name="Grupo 29"/>
            <p:cNvGrpSpPr>
              <a:grpSpLocks/>
            </p:cNvGrpSpPr>
            <p:nvPr/>
          </p:nvGrpSpPr>
          <p:grpSpPr bwMode="auto">
            <a:xfrm>
              <a:off x="258763" y="1073150"/>
              <a:ext cx="1585913" cy="1979614"/>
              <a:chOff x="336168" y="855246"/>
              <a:chExt cx="1584069" cy="1980813"/>
            </a:xfrm>
          </p:grpSpPr>
          <p:sp>
            <p:nvSpPr>
              <p:cNvPr id="31" name="Rectángulo 30"/>
              <p:cNvSpPr/>
              <p:nvPr/>
            </p:nvSpPr>
            <p:spPr bwMode="auto">
              <a:xfrm>
                <a:off x="336168" y="855246"/>
                <a:ext cx="1584068" cy="1980812"/>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83" name="Rectángulo 31"/>
              <p:cNvSpPr>
                <a:spLocks noChangeArrowheads="1"/>
              </p:cNvSpPr>
              <p:nvPr/>
            </p:nvSpPr>
            <p:spPr bwMode="auto">
              <a:xfrm>
                <a:off x="355062" y="906107"/>
                <a:ext cx="1430139" cy="461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F5E0"/>
                    </a:solidFill>
                    <a:effectLst/>
                    <a:uLnTx/>
                    <a:uFillTx/>
                    <a:latin typeface="Times New Roman" panose="02020603050405020304" pitchFamily="18" charset="0"/>
                    <a:ea typeface="+mn-ea"/>
                    <a:cs typeface="+mn-cs"/>
                  </a:rPr>
                  <a:t>Esqueleto</a:t>
                </a:r>
                <a:endParaRPr kumimoji="0" lang="es-MX" altLang="es-MX" sz="2400" b="0" i="1" u="none" strike="noStrike" kern="1200" cap="none" spc="0" normalizeH="0" baseline="0" noProof="0">
                  <a:ln>
                    <a:noFill/>
                  </a:ln>
                  <a:solidFill>
                    <a:srgbClr val="FFF5E0"/>
                  </a:solidFill>
                  <a:effectLst/>
                  <a:uLnTx/>
                  <a:uFillTx/>
                  <a:latin typeface="Times New Roman" panose="02020603050405020304" pitchFamily="18" charset="0"/>
                  <a:ea typeface="+mn-ea"/>
                  <a:cs typeface="+mn-cs"/>
                </a:endParaRPr>
              </a:p>
            </p:txBody>
          </p:sp>
        </p:grpSp>
        <p:sp>
          <p:nvSpPr>
            <p:cNvPr id="34" name="Rectángulo 33"/>
            <p:cNvSpPr/>
            <p:nvPr/>
          </p:nvSpPr>
          <p:spPr bwMode="auto">
            <a:xfrm>
              <a:off x="411163" y="1225550"/>
              <a:ext cx="1587500" cy="1979613"/>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grpSp>
        <p:nvGrpSpPr>
          <p:cNvPr id="57354" name="Grupo 1"/>
          <p:cNvGrpSpPr>
            <a:grpSpLocks/>
          </p:cNvGrpSpPr>
          <p:nvPr/>
        </p:nvGrpSpPr>
        <p:grpSpPr bwMode="auto">
          <a:xfrm>
            <a:off x="331788" y="3841750"/>
            <a:ext cx="1874837" cy="2740025"/>
            <a:chOff x="331788" y="3841750"/>
            <a:chExt cx="1874837" cy="2740025"/>
          </a:xfrm>
        </p:grpSpPr>
        <p:grpSp>
          <p:nvGrpSpPr>
            <p:cNvPr id="57372" name="Grupo 49"/>
            <p:cNvGrpSpPr>
              <a:grpSpLocks/>
            </p:cNvGrpSpPr>
            <p:nvPr/>
          </p:nvGrpSpPr>
          <p:grpSpPr bwMode="auto">
            <a:xfrm>
              <a:off x="561706" y="4128694"/>
              <a:ext cx="1644919" cy="2453081"/>
              <a:chOff x="266195" y="3017652"/>
              <a:chExt cx="2181505" cy="2379783"/>
            </a:xfrm>
          </p:grpSpPr>
          <p:sp>
            <p:nvSpPr>
              <p:cNvPr id="38" name="Rectángulo 37"/>
              <p:cNvSpPr/>
              <p:nvPr/>
            </p:nvSpPr>
            <p:spPr>
              <a:xfrm>
                <a:off x="325502" y="3018034"/>
                <a:ext cx="2122198" cy="2379401"/>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76" name="CuadroTexto 55"/>
              <p:cNvSpPr txBox="1">
                <a:spLocks noChangeArrowheads="1"/>
              </p:cNvSpPr>
              <p:nvPr/>
            </p:nvSpPr>
            <p:spPr bwMode="auto">
              <a:xfrm>
                <a:off x="266195" y="3104685"/>
                <a:ext cx="1882683" cy="985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Tabla</a:t>
                </a:r>
                <a:r>
                  <a:rPr kumimoji="0" lang="es-ES"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 con los parámetros </a:t>
                </a:r>
                <a:endParaRPr kumimoji="0" lang="es-MX" altLang="es-MX" sz="20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57377" name="CuadroTexto 56"/>
              <p:cNvSpPr txBox="1">
                <a:spLocks noChangeArrowheads="1"/>
              </p:cNvSpPr>
              <p:nvPr/>
            </p:nvSpPr>
            <p:spPr bwMode="auto">
              <a:xfrm>
                <a:off x="652520" y="4001064"/>
                <a:ext cx="7855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2</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3</a:t>
                </a:r>
                <a:endParaRPr kumimoji="0" lang="es-MX" altLang="es-MX" sz="2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57378" name="CuadroTexto 57"/>
              <p:cNvSpPr txBox="1">
                <a:spLocks noChangeArrowheads="1"/>
              </p:cNvSpPr>
              <p:nvPr/>
            </p:nvSpPr>
            <p:spPr bwMode="auto">
              <a:xfrm>
                <a:off x="1438071" y="4001064"/>
                <a:ext cx="57606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P</a:t>
                </a:r>
                <a:endParaRPr kumimoji="0" lang="es-MX" altLang="es-MX" sz="2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grpSp>
        <p:sp>
          <p:nvSpPr>
            <p:cNvPr id="50" name="Rectángulo 49"/>
            <p:cNvSpPr/>
            <p:nvPr/>
          </p:nvSpPr>
          <p:spPr bwMode="auto">
            <a:xfrm>
              <a:off x="331788" y="3841750"/>
              <a:ext cx="1600200" cy="2452688"/>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1" name="Rectángulo 50"/>
            <p:cNvSpPr/>
            <p:nvPr/>
          </p:nvSpPr>
          <p:spPr bwMode="auto">
            <a:xfrm>
              <a:off x="484188" y="3994150"/>
              <a:ext cx="1585912" cy="2419350"/>
            </a:xfrm>
            <a:prstGeom prst="rect">
              <a:avLst/>
            </a:prstGeom>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grpSp>
      <p:graphicFrame>
        <p:nvGraphicFramePr>
          <p:cNvPr id="43" name="Tabla 42"/>
          <p:cNvGraphicFramePr>
            <a:graphicFrameLocks noGrp="1"/>
          </p:cNvGraphicFramePr>
          <p:nvPr/>
        </p:nvGraphicFramePr>
        <p:xfrm>
          <a:off x="4427538" y="190500"/>
          <a:ext cx="4319588" cy="415925"/>
        </p:xfrm>
        <a:graphic>
          <a:graphicData uri="http://schemas.openxmlformats.org/drawingml/2006/table">
            <a:tbl>
              <a:tblPr firstRow="1" bandRow="1">
                <a:tableStyleId>{5C22544A-7EE6-4342-B048-85BDC9FD1C3A}</a:tableStyleId>
              </a:tblPr>
              <a:tblGrid>
                <a:gridCol w="1079897">
                  <a:extLst>
                    <a:ext uri="{9D8B030D-6E8A-4147-A177-3AD203B41FA5}">
                      <a16:colId xmlns:a16="http://schemas.microsoft.com/office/drawing/2014/main" val="20000"/>
                    </a:ext>
                  </a:extLst>
                </a:gridCol>
                <a:gridCol w="1079897">
                  <a:extLst>
                    <a:ext uri="{9D8B030D-6E8A-4147-A177-3AD203B41FA5}">
                      <a16:colId xmlns:a16="http://schemas.microsoft.com/office/drawing/2014/main" val="20001"/>
                    </a:ext>
                  </a:extLst>
                </a:gridCol>
                <a:gridCol w="1079897">
                  <a:extLst>
                    <a:ext uri="{9D8B030D-6E8A-4147-A177-3AD203B41FA5}">
                      <a16:colId xmlns:a16="http://schemas.microsoft.com/office/drawing/2014/main" val="20002"/>
                    </a:ext>
                  </a:extLst>
                </a:gridCol>
                <a:gridCol w="1079897">
                  <a:extLst>
                    <a:ext uri="{9D8B030D-6E8A-4147-A177-3AD203B41FA5}">
                      <a16:colId xmlns:a16="http://schemas.microsoft.com/office/drawing/2014/main" val="20003"/>
                    </a:ext>
                  </a:extLst>
                </a:gridCol>
              </a:tblGrid>
              <a:tr h="415925">
                <a:tc>
                  <a:txBody>
                    <a:bodyPr/>
                    <a:lstStyle/>
                    <a:p>
                      <a:pPr algn="ctr"/>
                      <a:r>
                        <a:rPr lang="es-MX" altLang="es-MX" sz="1800" b="1">
                          <a:solidFill>
                            <a:schemeClr val="bg2"/>
                          </a:solidFill>
                        </a:rPr>
                        <a:t>A</a:t>
                      </a:r>
                      <a:endParaRPr lang="es-MX" sz="1800">
                        <a:solidFill>
                          <a:schemeClr val="bg2"/>
                        </a:solidFill>
                      </a:endParaRPr>
                    </a:p>
                  </a:txBody>
                  <a:tcPr marL="91421" marR="91421" marT="45445" marB="45445">
                    <a:solidFill>
                      <a:schemeClr val="tx2">
                        <a:lumMod val="20000"/>
                        <a:lumOff val="80000"/>
                      </a:schemeClr>
                    </a:solidFill>
                  </a:tcPr>
                </a:tc>
                <a:tc>
                  <a:txBody>
                    <a:bodyPr/>
                    <a:lstStyle/>
                    <a:p>
                      <a:pPr algn="ctr"/>
                      <a:r>
                        <a:rPr lang="es-MX" altLang="es-MX" sz="1800" b="1">
                          <a:solidFill>
                            <a:schemeClr val="bg2"/>
                          </a:solidFill>
                        </a:rPr>
                        <a:t>B</a:t>
                      </a:r>
                      <a:endParaRPr lang="es-MX" sz="1800"/>
                    </a:p>
                  </a:txBody>
                  <a:tcPr marL="91421" marR="91421" marT="45445" marB="45445"/>
                </a:tc>
                <a:tc>
                  <a:txBody>
                    <a:bodyPr/>
                    <a:lstStyle/>
                    <a:p>
                      <a:pPr algn="ctr"/>
                      <a:r>
                        <a:rPr lang="es-MX" altLang="es-MX" sz="1800" b="1">
                          <a:solidFill>
                            <a:schemeClr val="bg2"/>
                          </a:solidFill>
                        </a:rPr>
                        <a:t>C</a:t>
                      </a:r>
                      <a:endParaRPr lang="es-MX" sz="1800"/>
                    </a:p>
                  </a:txBody>
                  <a:tcPr marL="91421" marR="91421" marT="45445" marB="45445">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altLang="es-MX" sz="1800" b="1">
                          <a:solidFill>
                            <a:schemeClr val="bg2"/>
                          </a:solidFill>
                        </a:rPr>
                        <a:t>D</a:t>
                      </a:r>
                    </a:p>
                  </a:txBody>
                  <a:tcPr marL="91421" marR="91421" marT="45445" marB="45445"/>
                </a:tc>
                <a:extLst>
                  <a:ext uri="{0D108BD9-81ED-4DB2-BD59-A6C34878D82A}">
                    <a16:rowId xmlns:a16="http://schemas.microsoft.com/office/drawing/2014/main" val="10000"/>
                  </a:ext>
                </a:extLst>
              </a:tr>
            </a:tbl>
          </a:graphicData>
        </a:graphic>
      </p:graphicFrame>
      <p:sp>
        <p:nvSpPr>
          <p:cNvPr id="57367" name="Rectángulo 6"/>
          <p:cNvSpPr>
            <a:spLocks noChangeArrowheads="1"/>
          </p:cNvSpPr>
          <p:nvPr/>
        </p:nvSpPr>
        <p:spPr bwMode="auto">
          <a:xfrm>
            <a:off x="2411413" y="174625"/>
            <a:ext cx="2085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1" u="none" strike="noStrike" kern="1200" cap="none" spc="0" normalizeH="0" baseline="0" noProof="0">
                <a:ln>
                  <a:noFill/>
                </a:ln>
                <a:solidFill>
                  <a:srgbClr val="FFFFFF"/>
                </a:solidFill>
                <a:effectLst/>
                <a:uLnTx/>
                <a:uFillTx/>
                <a:latin typeface="Times New Roman" panose="02020603050405020304" pitchFamily="18" charset="0"/>
                <a:ea typeface="+mn-ea"/>
                <a:cs typeface="+mn-cs"/>
              </a:rPr>
              <a:t>Vector Teórico </a:t>
            </a:r>
            <a:endParaRPr kumimoji="0" lang="es-MX" altLang="es-MX" sz="2400" b="0" i="1"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6" name="Flecha derecha 45"/>
          <p:cNvSpPr/>
          <p:nvPr/>
        </p:nvSpPr>
        <p:spPr>
          <a:xfrm rot="7211991">
            <a:off x="5018881" y="2493169"/>
            <a:ext cx="503238"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
        <p:nvSpPr>
          <p:cNvPr id="57369" name="Rectángulo redondeado 1"/>
          <p:cNvSpPr>
            <a:spLocks noChangeArrowheads="1"/>
          </p:cNvSpPr>
          <p:nvPr/>
        </p:nvSpPr>
        <p:spPr bwMode="auto">
          <a:xfrm>
            <a:off x="2665413" y="1116013"/>
            <a:ext cx="5364162" cy="1187450"/>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57370" name="Rectángulo redondeado 2"/>
          <p:cNvSpPr>
            <a:spLocks noChangeArrowheads="1"/>
          </p:cNvSpPr>
          <p:nvPr/>
        </p:nvSpPr>
        <p:spPr bwMode="auto">
          <a:xfrm>
            <a:off x="2487613" y="2889250"/>
            <a:ext cx="5038725" cy="2627313"/>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37" name="Flecha derecha 36"/>
          <p:cNvSpPr/>
          <p:nvPr/>
        </p:nvSpPr>
        <p:spPr>
          <a:xfrm rot="7211991">
            <a:off x="5552281" y="719932"/>
            <a:ext cx="468313" cy="279400"/>
          </a:xfrm>
          <a:prstGeom prst="rightArrow">
            <a:avLst/>
          </a:prstGeom>
          <a:solidFill>
            <a:srgbClr val="FFFFFF"/>
          </a:solidFill>
          <a:ln>
            <a:solidFill>
              <a:schemeClr val="tx2">
                <a:lumMod val="20000"/>
                <a:lumOff val="80000"/>
              </a:schemeClr>
            </a:solidFill>
          </a:ln>
        </p:spPr>
        <p:txBody>
          <a:bodyPr anchor="ctr">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180504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077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2"/>
          <p:cNvSpPr>
            <a:spLocks noGrp="1"/>
          </p:cNvSpPr>
          <p:nvPr>
            <p:ph type="title"/>
          </p:nvPr>
        </p:nvSpPr>
        <p:spPr>
          <a:xfrm>
            <a:off x="179388" y="0"/>
            <a:ext cx="8785225" cy="3167063"/>
          </a:xfrm>
        </p:spPr>
        <p:txBody>
          <a:bodyPr/>
          <a:lstStyle/>
          <a:p>
            <a:pPr algn="l">
              <a:defRPr/>
            </a:pPr>
            <a:r>
              <a:rPr lang="es-ES" altLang="es-MX" b="1">
                <a:solidFill>
                  <a:schemeClr val="tx1">
                    <a:lumMod val="75000"/>
                  </a:schemeClr>
                </a:solidFill>
              </a:rPr>
              <a:t>Generador de Programas</a:t>
            </a:r>
            <a:br>
              <a:rPr lang="es-ES" altLang="es-MX" b="1">
                <a:solidFill>
                  <a:schemeClr val="tx1">
                    <a:lumMod val="75000"/>
                  </a:schemeClr>
                </a:solidFill>
              </a:rPr>
            </a:br>
            <a:r>
              <a:rPr lang="es-ES" altLang="es-MX" b="1">
                <a:solidFill>
                  <a:schemeClr val="tx1">
                    <a:lumMod val="75000"/>
                  </a:schemeClr>
                </a:solidFill>
              </a:rPr>
              <a:t>             Generador de Sistemas</a:t>
            </a:r>
            <a:br>
              <a:rPr lang="es-ES" altLang="es-MX" b="1">
                <a:solidFill>
                  <a:schemeClr val="tx1">
                    <a:lumMod val="75000"/>
                  </a:schemeClr>
                </a:solidFill>
              </a:rPr>
            </a:br>
            <a:r>
              <a:rPr lang="es-ES" altLang="es-MX" b="1">
                <a:solidFill>
                  <a:schemeClr val="tx1"/>
                </a:solidFill>
              </a:rPr>
              <a:t>Vectores Teóricos</a:t>
            </a:r>
            <a:r>
              <a:rPr lang="es-ES" altLang="es-MX" b="1">
                <a:solidFill>
                  <a:schemeClr val="tx1">
                    <a:lumMod val="75000"/>
                  </a:schemeClr>
                </a:solidFill>
              </a:rPr>
              <a:t>        </a:t>
            </a:r>
            <a:r>
              <a:rPr lang="es-ES" altLang="es-MX" b="1">
                <a:solidFill>
                  <a:srgbClr val="CCFF99"/>
                </a:solidFill>
              </a:rPr>
              <a:t>Gramáticas</a:t>
            </a:r>
            <a:endParaRPr lang="es-MX" altLang="es-MX" sz="3600"/>
          </a:p>
        </p:txBody>
      </p:sp>
    </p:spTree>
    <p:extLst>
      <p:ext uri="{BB962C8B-B14F-4D97-AF65-F5344CB8AC3E}">
        <p14:creationId xmlns:p14="http://schemas.microsoft.com/office/powerpoint/2010/main" val="39090601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ángulo 1"/>
          <p:cNvSpPr>
            <a:spLocks noChangeArrowheads="1"/>
          </p:cNvSpPr>
          <p:nvPr/>
        </p:nvSpPr>
        <p:spPr bwMode="auto">
          <a:xfrm>
            <a:off x="684213" y="836613"/>
            <a:ext cx="8208962"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44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Gramática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44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44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Representación lingüística de la estructura de un lenguaje</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60419" name="Rectángulo 3"/>
          <p:cNvSpPr>
            <a:spLocks noChangeArrowheads="1"/>
          </p:cNvSpPr>
          <p:nvPr/>
        </p:nvSpPr>
        <p:spPr bwMode="auto">
          <a:xfrm>
            <a:off x="1476375" y="5661025"/>
            <a:ext cx="72723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ts val="1200"/>
              </a:lnSpc>
              <a:spcBef>
                <a:spcPct val="0"/>
              </a:spcBef>
              <a:spcAft>
                <a:spcPct val="0"/>
              </a:spcAft>
              <a:buClrTx/>
              <a:buSzTx/>
              <a:buFontTx/>
              <a:buNone/>
              <a:tabLst/>
              <a:defRPr/>
            </a:pPr>
            <a:r>
              <a:rPr kumimoji="0" lang="es-ES_tradnl"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rPr>
              <a:t>Enfoque Lingüístico y Lingüística Matemática</a:t>
            </a:r>
            <a:endParaRPr kumimoji="0" lang="es-ES" altLang="es-MX" sz="2400" b="1" i="1" u="none" strike="noStrike" kern="1200" cap="none" spc="0" normalizeH="0" baseline="0" noProof="0">
              <a:ln>
                <a:noFill/>
              </a:ln>
              <a:solidFill>
                <a:srgbClr val="CCFF99"/>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2000" b="1" i="1" u="sng"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2"/>
              </a:rPr>
              <a:t>http://www.fgalindosoria.com/lingüísticamatematica/index.htm</a:t>
            </a:r>
            <a:endParaRPr kumimoji="0" lang="es-ES" altLang="es-MX" sz="2000" b="1"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69395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026"/>
          <p:cNvSpPr>
            <a:spLocks noGrp="1" noChangeArrowheads="1"/>
          </p:cNvSpPr>
          <p:nvPr>
            <p:ph type="title"/>
          </p:nvPr>
        </p:nvSpPr>
        <p:spPr>
          <a:xfrm>
            <a:off x="228600" y="1219200"/>
            <a:ext cx="8610600" cy="3429000"/>
          </a:xfrm>
        </p:spPr>
        <p:txBody>
          <a:bodyPr/>
          <a:lstStyle/>
          <a:p>
            <a:pPr algn="ctr"/>
            <a:r>
              <a:rPr lang="es-MX" altLang="es-MX" sz="4000" b="1" i="0"/>
              <a:t>Enfoque Lingüístico</a:t>
            </a:r>
            <a:r>
              <a:rPr lang="es-ES" altLang="es-MX" sz="4000" b="1" i="0"/>
              <a:t> </a:t>
            </a:r>
            <a:br>
              <a:rPr lang="es-MX" altLang="es-MX" sz="4000"/>
            </a:br>
            <a:br>
              <a:rPr lang="es-MX" altLang="es-MX" sz="3000"/>
            </a:br>
            <a:r>
              <a:rPr lang="es-MX" altLang="es-MX" sz="3000" b="1" i="0"/>
              <a:t>una forma de ver la realidad, </a:t>
            </a:r>
            <a:br>
              <a:rPr lang="es-MX" altLang="es-MX" sz="3000" b="1" i="0"/>
            </a:br>
            <a:r>
              <a:rPr lang="es-MX" altLang="es-MX" sz="3000" b="1" i="0"/>
              <a:t>en la cual se considera que, </a:t>
            </a:r>
            <a:br>
              <a:rPr lang="es-MX" altLang="es-MX" sz="3000" b="1" i="0"/>
            </a:br>
            <a:br>
              <a:rPr lang="es-MX" altLang="es-MX" sz="3000" b="1" i="0"/>
            </a:br>
            <a:r>
              <a:rPr lang="es-MX" altLang="es-MX" sz="3000" b="1"/>
              <a:t>cualquier cosa se puede ver como una oración de algún lenguaje.</a:t>
            </a:r>
            <a:endParaRPr lang="es-ES" altLang="es-MX" sz="3000" b="1"/>
          </a:p>
        </p:txBody>
      </p:sp>
      <p:sp>
        <p:nvSpPr>
          <p:cNvPr id="61443" name="Rectángulo 1"/>
          <p:cNvSpPr>
            <a:spLocks noChangeArrowheads="1"/>
          </p:cNvSpPr>
          <p:nvPr/>
        </p:nvSpPr>
        <p:spPr bwMode="auto">
          <a:xfrm>
            <a:off x="481013" y="6237288"/>
            <a:ext cx="86629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hlinkClick r:id="rId2"/>
              </a:rPr>
              <a:t>www.fgalindosoria.com/linguisticamatematica/enfoque_linguistico/enfoque_linguistico.pdf</a:t>
            </a:r>
            <a:endParaRPr kumimoji="0" lang="es-MX" altLang="es-MX" sz="18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5507732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9388" y="115888"/>
            <a:ext cx="8856662" cy="3109912"/>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CCFF99"/>
                </a:solidFill>
                <a:effectLst/>
                <a:uLnTx/>
                <a:uFillTx/>
                <a:latin typeface="Times New Roman"/>
                <a:ea typeface="+mn-ea"/>
                <a:cs typeface="+mn-cs"/>
              </a:rPr>
              <a:t>Mediante </a:t>
            </a:r>
            <a:r>
              <a:rPr kumimoji="0" lang="es-MX" altLang="es-MX" sz="2800" b="1" i="1" u="none" strike="noStrike" kern="1200" cap="none" spc="0" normalizeH="0" baseline="0" noProof="0">
                <a:ln>
                  <a:noFill/>
                </a:ln>
                <a:solidFill>
                  <a:srgbClr val="FFFFFF"/>
                </a:solidFill>
                <a:effectLst/>
                <a:uLnTx/>
                <a:uFillTx/>
                <a:latin typeface="Times New Roman"/>
                <a:ea typeface="+mn-ea"/>
                <a:cs typeface="+mn-cs"/>
              </a:rPr>
              <a:t>el enfoque lingüístico </a:t>
            </a:r>
            <a:r>
              <a:rPr kumimoji="0" lang="es-MX" altLang="es-MX" sz="2800" b="1" i="1" u="none" strike="noStrike" kern="1200" cap="none" spc="0" normalizeH="0" baseline="0" noProof="0">
                <a:ln>
                  <a:noFill/>
                </a:ln>
                <a:solidFill>
                  <a:srgbClr val="CCFF99"/>
                </a:solidFill>
                <a:effectLst/>
                <a:uLnTx/>
                <a:uFillTx/>
                <a:latin typeface="Times New Roman"/>
                <a:ea typeface="+mn-ea"/>
                <a:cs typeface="+mn-cs"/>
              </a:rPr>
              <a:t>se pueden representar como oraciones de algún lenguaje los textos, sonidos, las señales de voz, las imágenes, las reglas de un sistema experto, las trayectorias de un planeta, el movimiento de la mano, los sentimientos, la trayectoria que sigue una pieza de ajedrez al moverse, un carácter chino, una huella digital, la señal de un electrocardiograma, etc.</a:t>
            </a:r>
            <a:endParaRPr kumimoji="0" 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 name="Rectángulo 3"/>
          <p:cNvSpPr/>
          <p:nvPr/>
        </p:nvSpPr>
        <p:spPr>
          <a:xfrm>
            <a:off x="179388" y="3222625"/>
            <a:ext cx="8856662" cy="1816100"/>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FFFFFF"/>
                </a:solidFill>
                <a:effectLst/>
                <a:uLnTx/>
                <a:uFillTx/>
                <a:latin typeface="Times New Roman"/>
                <a:ea typeface="+mn-ea"/>
                <a:cs typeface="+mn-cs"/>
              </a:rPr>
              <a:t>Con lo que se amplia el concepto de lenguaje que normalmente se restringía a los lenguajes naturales (como el Español, Ingles, Chino o Árabe) y artificiales (como Fortran, Pascal o C), para incluir cualquier cosa. </a:t>
            </a:r>
            <a:endParaRPr kumimoji="0" 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5" name="Rectángulo 4"/>
          <p:cNvSpPr/>
          <p:nvPr/>
        </p:nvSpPr>
        <p:spPr>
          <a:xfrm>
            <a:off x="179388" y="4941888"/>
            <a:ext cx="8856662" cy="1814512"/>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a:ln>
                  <a:noFill/>
                </a:ln>
                <a:solidFill>
                  <a:srgbClr val="FFCC66"/>
                </a:solidFill>
                <a:effectLst/>
                <a:uLnTx/>
                <a:uFillTx/>
                <a:latin typeface="Times New Roman"/>
                <a:ea typeface="+mn-ea"/>
                <a:cs typeface="+mn-cs"/>
              </a:rPr>
              <a:t>Por lo que, aunque en algunos casos las técnicas que manejamos las aplicamos solo para algún tipo de oración especifico, como lenguaje natural o imágenes, se pueden aplicar a otros tipos de oraciones.</a:t>
            </a:r>
            <a:endParaRPr kumimoji="0" 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6342086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ítulo 2"/>
          <p:cNvSpPr>
            <a:spLocks noGrp="1"/>
          </p:cNvSpPr>
          <p:nvPr>
            <p:ph type="title"/>
          </p:nvPr>
        </p:nvSpPr>
        <p:spPr>
          <a:xfrm>
            <a:off x="179388" y="6350"/>
            <a:ext cx="8785225" cy="5689600"/>
          </a:xfrm>
        </p:spPr>
        <p:txBody>
          <a:bodyPr/>
          <a:lstStyle/>
          <a:p>
            <a:pPr algn="l"/>
            <a:r>
              <a:rPr lang="es-ES_tradnl" altLang="es-MX" sz="3600" b="1">
                <a:solidFill>
                  <a:srgbClr val="CCFF99"/>
                </a:solidFill>
              </a:rPr>
              <a:t>Programación Dirigida por Lenguaje</a:t>
            </a:r>
            <a:br>
              <a:rPr lang="es-ES_tradnl" altLang="es-MX" sz="3600" b="1">
                <a:solidFill>
                  <a:srgbClr val="CCFF99"/>
                </a:solidFill>
              </a:rPr>
            </a:br>
            <a:r>
              <a:rPr lang="es-ES_tradnl" altLang="es-MX" sz="3600" b="1">
                <a:solidFill>
                  <a:srgbClr val="CCFF99"/>
                </a:solidFill>
              </a:rPr>
              <a:t>1975 - 1985</a:t>
            </a:r>
            <a:br>
              <a:rPr lang="es-ES_tradnl" altLang="es-MX" sz="2800" b="1">
                <a:solidFill>
                  <a:schemeClr val="tx1"/>
                </a:solidFill>
              </a:rPr>
            </a:br>
            <a:br>
              <a:rPr lang="es-MX" altLang="es-MX" sz="2800" b="1">
                <a:solidFill>
                  <a:schemeClr val="tx1"/>
                </a:solidFill>
              </a:rPr>
            </a:br>
            <a:r>
              <a:rPr lang="es-ES_tradnl" altLang="es-MX" sz="3200" b="1">
                <a:solidFill>
                  <a:schemeClr val="tx1"/>
                </a:solidFill>
              </a:rPr>
              <a:t>Los problemas informáticos en general son susceptibles de un tratamiento lingüístico, </a:t>
            </a:r>
            <a:br>
              <a:rPr lang="es-ES_tradnl" altLang="es-MX" sz="3200" b="1">
                <a:solidFill>
                  <a:schemeClr val="tx1"/>
                </a:solidFill>
              </a:rPr>
            </a:br>
            <a:r>
              <a:rPr lang="es-ES_tradnl" altLang="es-MX" sz="3200" b="1">
                <a:solidFill>
                  <a:schemeClr val="tx1"/>
                </a:solidFill>
              </a:rPr>
              <a:t>por lo que:</a:t>
            </a:r>
            <a:br>
              <a:rPr lang="es-ES_tradnl" altLang="es-MX" sz="2800" b="1">
                <a:solidFill>
                  <a:schemeClr val="tx1"/>
                </a:solidFill>
              </a:rPr>
            </a:br>
            <a:br>
              <a:rPr lang="es-ES_tradnl" altLang="es-MX" sz="1200" b="1">
                <a:solidFill>
                  <a:schemeClr val="tx1"/>
                </a:solidFill>
              </a:rPr>
            </a:br>
            <a:r>
              <a:rPr lang="es-ES_tradnl" altLang="es-MX" sz="3200" b="1">
                <a:solidFill>
                  <a:schemeClr val="tx1"/>
                </a:solidFill>
              </a:rPr>
              <a:t>dado un problema se busca el lenguaje que lo representa</a:t>
            </a:r>
            <a:br>
              <a:rPr lang="es-ES_tradnl" altLang="es-MX" sz="2800" b="1">
                <a:solidFill>
                  <a:schemeClr val="tx1"/>
                </a:solidFill>
              </a:rPr>
            </a:br>
            <a:br>
              <a:rPr lang="es-ES_tradnl" altLang="es-MX" sz="1200" b="1">
                <a:solidFill>
                  <a:schemeClr val="tx1"/>
                </a:solidFill>
              </a:rPr>
            </a:br>
            <a:r>
              <a:rPr lang="es-ES_tradnl" altLang="es-MX" sz="3200" b="1">
                <a:solidFill>
                  <a:schemeClr val="tx1"/>
                </a:solidFill>
              </a:rPr>
              <a:t>de ahí se encuentra su gramática</a:t>
            </a:r>
            <a:br>
              <a:rPr lang="es-ES_tradnl" altLang="es-MX" sz="2800" b="1">
                <a:solidFill>
                  <a:schemeClr val="tx1"/>
                </a:solidFill>
              </a:rPr>
            </a:br>
            <a:br>
              <a:rPr lang="es-ES_tradnl" altLang="es-MX" sz="1200" b="1">
                <a:solidFill>
                  <a:schemeClr val="tx1"/>
                </a:solidFill>
              </a:rPr>
            </a:br>
            <a:r>
              <a:rPr lang="es-ES_tradnl" altLang="es-MX" sz="3200" b="1">
                <a:solidFill>
                  <a:schemeClr val="tx1"/>
                </a:solidFill>
              </a:rPr>
              <a:t>y de ahí el sistema de información.</a:t>
            </a:r>
            <a:endParaRPr lang="es-MX" altLang="es-MX" sz="3200" b="1">
              <a:solidFill>
                <a:schemeClr val="tx1"/>
              </a:solidFill>
            </a:endParaRPr>
          </a:p>
        </p:txBody>
      </p:sp>
      <p:sp>
        <p:nvSpPr>
          <p:cNvPr id="63491" name="Rectángulo 2"/>
          <p:cNvSpPr>
            <a:spLocks noChangeArrowheads="1"/>
          </p:cNvSpPr>
          <p:nvPr/>
        </p:nvSpPr>
        <p:spPr bwMode="auto">
          <a:xfrm>
            <a:off x="-107950" y="6308725"/>
            <a:ext cx="8531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Programación Dirigida por Sintaxis (Un Método de Desarrollo de Sistemas Basado en el Lenguaje del Usuario)</a:t>
            </a:r>
            <a:endParaRPr kumimoji="0" lang="es-MX"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hlinkClick r:id="rId2"/>
              </a:rPr>
              <a:t>www.fgalindosoria.com/linguisticamatematica/programacion_dirigida_por_lenguaje/programaciondirigidaporsintaxis.pdf</a:t>
            </a:r>
            <a:endParaRPr kumimoji="0" lang="es-MX" altLang="es-MX" sz="12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828948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4" name="Rectangle 0"/>
          <p:cNvSpPr>
            <a:spLocks noGrp="1" noChangeArrowheads="1"/>
          </p:cNvSpPr>
          <p:nvPr>
            <p:ph type="title" idx="4294967295"/>
          </p:nvPr>
        </p:nvSpPr>
        <p:spPr>
          <a:xfrm>
            <a:off x="228600" y="424721"/>
            <a:ext cx="8686800" cy="2971800"/>
          </a:xfrm>
        </p:spPr>
        <p:txBody>
          <a:bodyPr/>
          <a:lstStyle/>
          <a:p>
            <a:r>
              <a:rPr lang="es-MX" altLang="es-MX" sz="3600" b="1">
                <a:solidFill>
                  <a:schemeClr val="tx1"/>
                </a:solidFill>
                <a:cs typeface="Times New Roman" panose="02020603050405020304" pitchFamily="18" charset="0"/>
              </a:rPr>
              <a:t>Hace mucho tiempo, empezó un viaje mágico y misterioso que todavía sigue y sigue y no se le ve fin</a:t>
            </a:r>
            <a:r>
              <a:rPr lang="es-ES" altLang="es-MX" sz="3600" b="1">
                <a:solidFill>
                  <a:schemeClr val="tx1"/>
                </a:solidFill>
                <a:latin typeface="Arial Unicode MS" panose="020B0604020202020204" pitchFamily="34" charset="-128"/>
                <a:cs typeface="Times New Roman" panose="02020603050405020304" pitchFamily="18" charset="0"/>
              </a:rPr>
              <a:t> </a:t>
            </a:r>
            <a:br>
              <a:rPr lang="es-MX" altLang="es-MX" sz="3600" b="1">
                <a:solidFill>
                  <a:schemeClr val="tx1"/>
                </a:solidFill>
                <a:latin typeface="Arial Unicode MS" panose="020B0604020202020204" pitchFamily="34" charset="-128"/>
                <a:cs typeface="Times New Roman" panose="02020603050405020304" pitchFamily="18" charset="0"/>
              </a:rPr>
            </a:br>
            <a:endParaRPr lang="es-ES" altLang="es-MX" sz="3200" b="1">
              <a:latin typeface="Arial Unicode MS" panose="020B0604020202020204" pitchFamily="34" charset="-128"/>
              <a:cs typeface="Times New Roman" panose="02020603050405020304" pitchFamily="18" charset="0"/>
            </a:endParaRPr>
          </a:p>
        </p:txBody>
      </p:sp>
      <p:sp>
        <p:nvSpPr>
          <p:cNvPr id="3" name="Rectángulo 2"/>
          <p:cNvSpPr/>
          <p:nvPr/>
        </p:nvSpPr>
        <p:spPr>
          <a:xfrm>
            <a:off x="4377128" y="5668037"/>
            <a:ext cx="4538272" cy="923330"/>
          </a:xfrm>
          <a:prstGeom prst="rect">
            <a:avLst/>
          </a:prstGeom>
        </p:spPr>
        <p:txBody>
          <a:bodyPr wrap="square">
            <a:spAutoFit/>
          </a:bodyPr>
          <a:lstStyle/>
          <a:p>
            <a:pPr algn="r"/>
            <a:r>
              <a:rPr lang="es-ES" altLang="es-MX" b="1" i="1">
                <a:solidFill>
                  <a:srgbClr val="FFCC66"/>
                </a:solidFill>
                <a:ea typeface="+mj-ea"/>
                <a:cs typeface="Courier New" panose="02070309020205020404" pitchFamily="49" charset="0"/>
              </a:rPr>
              <a:t>Sobre el Concepto de</a:t>
            </a:r>
            <a:r>
              <a:rPr lang="es-MX" altLang="es-MX" b="1" i="1">
                <a:solidFill>
                  <a:srgbClr val="FFCC66"/>
                </a:solidFill>
                <a:ea typeface="+mj-ea"/>
                <a:cs typeface="Courier New" panose="02070309020205020404" pitchFamily="49" charset="0"/>
              </a:rPr>
              <a:t> </a:t>
            </a:r>
            <a:r>
              <a:rPr lang="es-ES" altLang="es-MX" b="1" i="1">
                <a:solidFill>
                  <a:srgbClr val="FFCC66"/>
                </a:solidFill>
                <a:ea typeface="+mj-ea"/>
                <a:cs typeface="Times New Roman" panose="02020603050405020304" pitchFamily="18" charset="0"/>
              </a:rPr>
              <a:t>Inteligencia Artificial</a:t>
            </a:r>
            <a:r>
              <a:rPr lang="es-ES" altLang="es-MX" b="1" i="1">
                <a:solidFill>
                  <a:srgbClr val="FFCC66"/>
                </a:solidFill>
                <a:ea typeface="+mj-ea"/>
                <a:cs typeface="Courier New" panose="02070309020205020404" pitchFamily="49" charset="0"/>
              </a:rPr>
              <a:t> </a:t>
            </a:r>
            <a:br>
              <a:rPr lang="es-ES" altLang="es-MX" sz="4400" b="1" i="1">
                <a:solidFill>
                  <a:srgbClr val="FFCC66"/>
                </a:solidFill>
                <a:ea typeface="+mj-ea"/>
                <a:cs typeface="+mj-cs"/>
              </a:rPr>
            </a:br>
            <a:r>
              <a:rPr lang="es-ES_tradnl" altLang="es-MX" b="1" i="1">
                <a:solidFill>
                  <a:srgbClr val="FFCC66"/>
                </a:solidFill>
                <a:ea typeface="+mj-ea"/>
                <a:cs typeface="Times New Roman" panose="02020603050405020304" pitchFamily="18" charset="0"/>
                <a:hlinkClick r:id="rId2"/>
              </a:rPr>
              <a:t>Inteligencia Artificial y Vida Artificial</a:t>
            </a:r>
            <a:br>
              <a:rPr lang="es-ES_tradnl" altLang="es-MX" b="1" i="1">
                <a:solidFill>
                  <a:srgbClr val="FFCC66"/>
                </a:solidFill>
                <a:ea typeface="+mj-ea"/>
                <a:cs typeface="Times New Roman" panose="02020603050405020304" pitchFamily="18" charset="0"/>
              </a:rPr>
            </a:br>
            <a:r>
              <a:rPr lang="es-ES_tradnl" altLang="es-MX" b="1" i="1">
                <a:solidFill>
                  <a:srgbClr val="FFCC66"/>
                </a:solidFill>
                <a:ea typeface="+mj-ea"/>
                <a:cs typeface="Times New Roman" panose="02020603050405020304" pitchFamily="18" charset="0"/>
                <a:hlinkClick r:id="rId2"/>
              </a:rPr>
              <a:t>http://www.fgalindosoria.com/areas/ai/</a:t>
            </a:r>
            <a:endParaRPr lang="es-MX"/>
          </a:p>
        </p:txBody>
      </p:sp>
    </p:spTree>
    <p:extLst>
      <p:ext uri="{BB962C8B-B14F-4D97-AF65-F5344CB8AC3E}">
        <p14:creationId xmlns:p14="http://schemas.microsoft.com/office/powerpoint/2010/main" val="386704369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ángulo 1"/>
          <p:cNvSpPr>
            <a:spLocks noChangeArrowheads="1"/>
          </p:cNvSpPr>
          <p:nvPr/>
        </p:nvSpPr>
        <p:spPr bwMode="auto">
          <a:xfrm>
            <a:off x="781050" y="2441575"/>
            <a:ext cx="21685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Lenguaje y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oraciones</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64515" name="Rectángulo 2"/>
          <p:cNvSpPr>
            <a:spLocks noChangeArrowheads="1"/>
          </p:cNvSpPr>
          <p:nvPr/>
        </p:nvSpPr>
        <p:spPr bwMode="auto">
          <a:xfrm>
            <a:off x="633413" y="522288"/>
            <a:ext cx="369728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Campo del problema</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64516" name="Rectángulo 3"/>
          <p:cNvSpPr>
            <a:spLocks noChangeArrowheads="1"/>
          </p:cNvSpPr>
          <p:nvPr/>
        </p:nvSpPr>
        <p:spPr bwMode="auto">
          <a:xfrm>
            <a:off x="207963" y="1457325"/>
            <a:ext cx="137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detecta</a:t>
            </a:r>
            <a:endParaRPr kumimoji="0" lang="es-MX" altLang="es-MX" sz="4400" b="0"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sp>
        <p:nvSpPr>
          <p:cNvPr id="64517" name="Rectángulo 4"/>
          <p:cNvSpPr>
            <a:spLocks noChangeArrowheads="1"/>
          </p:cNvSpPr>
          <p:nvPr/>
        </p:nvSpPr>
        <p:spPr bwMode="auto">
          <a:xfrm>
            <a:off x="1079500" y="5205413"/>
            <a:ext cx="19859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Gramática</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64518" name="Rectángulo 5"/>
          <p:cNvSpPr>
            <a:spLocks noChangeArrowheads="1"/>
          </p:cNvSpPr>
          <p:nvPr/>
        </p:nvSpPr>
        <p:spPr bwMode="auto">
          <a:xfrm>
            <a:off x="349250" y="4079875"/>
            <a:ext cx="13477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genera</a:t>
            </a:r>
            <a:endParaRPr kumimoji="0" lang="es-MX" altLang="es-MX" sz="4400" b="0"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sp>
        <p:nvSpPr>
          <p:cNvPr id="64519" name="Rectángulo 6"/>
          <p:cNvSpPr>
            <a:spLocks noChangeArrowheads="1"/>
          </p:cNvSpPr>
          <p:nvPr/>
        </p:nvSpPr>
        <p:spPr bwMode="auto">
          <a:xfrm rot="-300000">
            <a:off x="3595688" y="5499100"/>
            <a:ext cx="2374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se construye </a:t>
            </a:r>
            <a:endParaRPr kumimoji="0" lang="es-MX" altLang="es-MX" sz="4400" b="0"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sp>
        <p:nvSpPr>
          <p:cNvPr id="64520" name="Rectángulo 7"/>
          <p:cNvSpPr>
            <a:spLocks noChangeArrowheads="1"/>
          </p:cNvSpPr>
          <p:nvPr/>
        </p:nvSpPr>
        <p:spPr bwMode="auto">
          <a:xfrm>
            <a:off x="6588125" y="4962525"/>
            <a:ext cx="1895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Programa</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64521" name="Rectángulo 8"/>
          <p:cNvSpPr>
            <a:spLocks noChangeArrowheads="1"/>
          </p:cNvSpPr>
          <p:nvPr/>
        </p:nvSpPr>
        <p:spPr bwMode="auto">
          <a:xfrm>
            <a:off x="4765675" y="3690938"/>
            <a:ext cx="25352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se aplica para</a:t>
            </a:r>
            <a:endParaRPr kumimoji="0" lang="es-MX" altLang="es-MX" sz="4400" b="0"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sp>
        <p:nvSpPr>
          <p:cNvPr id="64522" name="Rectángulo 9"/>
          <p:cNvSpPr>
            <a:spLocks noChangeArrowheads="1"/>
          </p:cNvSpPr>
          <p:nvPr/>
        </p:nvSpPr>
        <p:spPr bwMode="auto">
          <a:xfrm>
            <a:off x="6192838" y="2103438"/>
            <a:ext cx="1941512"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Resolver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problemas</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64523" name="Rectángulo 10"/>
          <p:cNvSpPr>
            <a:spLocks noChangeArrowheads="1"/>
          </p:cNvSpPr>
          <p:nvPr/>
        </p:nvSpPr>
        <p:spPr bwMode="auto">
          <a:xfrm>
            <a:off x="5872163" y="382588"/>
            <a:ext cx="20304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Soluciones</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64524" name="Rectángulo 11"/>
          <p:cNvSpPr>
            <a:spLocks noChangeArrowheads="1"/>
          </p:cNvSpPr>
          <p:nvPr/>
        </p:nvSpPr>
        <p:spPr bwMode="auto">
          <a:xfrm>
            <a:off x="3468688" y="1508125"/>
            <a:ext cx="19415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problemas</a:t>
            </a:r>
            <a:endParaRPr kumimoji="0" lang="es-MX" altLang="es-MX" sz="4400" b="0"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sp>
        <p:nvSpPr>
          <p:cNvPr id="13" name="Arco 12"/>
          <p:cNvSpPr/>
          <p:nvPr/>
        </p:nvSpPr>
        <p:spPr bwMode="auto">
          <a:xfrm rot="10800000">
            <a:off x="246063" y="430213"/>
            <a:ext cx="4681537" cy="857250"/>
          </a:xfrm>
          <a:prstGeom prst="arc">
            <a:avLst>
              <a:gd name="adj1" fmla="val 9421924"/>
              <a:gd name="adj2" fmla="val 0"/>
            </a:avLst>
          </a:prstGeom>
          <a:noFill/>
          <a:ln w="38100" cap="flat" cmpd="sng" algn="ctr">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64526" name="Rectángulo redondeado 14"/>
          <p:cNvSpPr>
            <a:spLocks noChangeArrowheads="1"/>
          </p:cNvSpPr>
          <p:nvPr/>
        </p:nvSpPr>
        <p:spPr bwMode="auto">
          <a:xfrm>
            <a:off x="614363" y="5072063"/>
            <a:ext cx="2663825" cy="1017587"/>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64527" name="Rectángulo redondeado 15"/>
          <p:cNvSpPr>
            <a:spLocks noChangeArrowheads="1"/>
          </p:cNvSpPr>
          <p:nvPr/>
        </p:nvSpPr>
        <p:spPr bwMode="auto">
          <a:xfrm>
            <a:off x="5889625" y="2105025"/>
            <a:ext cx="2590800" cy="1216025"/>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64528" name="Rectángulo redondeado 16"/>
          <p:cNvSpPr>
            <a:spLocks noChangeArrowheads="1"/>
          </p:cNvSpPr>
          <p:nvPr/>
        </p:nvSpPr>
        <p:spPr bwMode="auto">
          <a:xfrm>
            <a:off x="6284913" y="4806950"/>
            <a:ext cx="2468562" cy="1116013"/>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64529" name="Rectángulo redondeado 17"/>
          <p:cNvSpPr>
            <a:spLocks noChangeArrowheads="1"/>
          </p:cNvSpPr>
          <p:nvPr/>
        </p:nvSpPr>
        <p:spPr bwMode="auto">
          <a:xfrm>
            <a:off x="447675" y="2417763"/>
            <a:ext cx="2894013" cy="1260475"/>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64530" name="Flecha abajo 18"/>
          <p:cNvSpPr>
            <a:spLocks noChangeArrowheads="1"/>
          </p:cNvSpPr>
          <p:nvPr/>
        </p:nvSpPr>
        <p:spPr bwMode="auto">
          <a:xfrm rot="-300000">
            <a:off x="1663700" y="1430338"/>
            <a:ext cx="252413" cy="860425"/>
          </a:xfrm>
          <a:prstGeom prst="downArrow">
            <a:avLst>
              <a:gd name="adj1" fmla="val 50000"/>
              <a:gd name="adj2" fmla="val 49901"/>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64531" name="Flecha abajo 19"/>
          <p:cNvSpPr>
            <a:spLocks noChangeArrowheads="1"/>
          </p:cNvSpPr>
          <p:nvPr/>
        </p:nvSpPr>
        <p:spPr bwMode="auto">
          <a:xfrm rot="10200000">
            <a:off x="7345363" y="3594100"/>
            <a:ext cx="254000" cy="971550"/>
          </a:xfrm>
          <a:prstGeom prst="downArrow">
            <a:avLst>
              <a:gd name="adj1" fmla="val 50000"/>
              <a:gd name="adj2" fmla="val 50061"/>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64532" name="Flecha abajo 20"/>
          <p:cNvSpPr>
            <a:spLocks noChangeArrowheads="1"/>
          </p:cNvSpPr>
          <p:nvPr/>
        </p:nvSpPr>
        <p:spPr bwMode="auto">
          <a:xfrm rot="9960000">
            <a:off x="7027863" y="957263"/>
            <a:ext cx="252412" cy="935037"/>
          </a:xfrm>
          <a:prstGeom prst="downArrow">
            <a:avLst>
              <a:gd name="adj1" fmla="val 50000"/>
              <a:gd name="adj2" fmla="val 49872"/>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64533" name="Flecha abajo 21"/>
          <p:cNvSpPr>
            <a:spLocks noChangeArrowheads="1"/>
          </p:cNvSpPr>
          <p:nvPr/>
        </p:nvSpPr>
        <p:spPr bwMode="auto">
          <a:xfrm rot="-420000">
            <a:off x="1766888" y="4052888"/>
            <a:ext cx="250825" cy="860425"/>
          </a:xfrm>
          <a:prstGeom prst="downArrow">
            <a:avLst>
              <a:gd name="adj1" fmla="val 50000"/>
              <a:gd name="adj2" fmla="val 50217"/>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64534" name="Flecha abajo 22"/>
          <p:cNvSpPr>
            <a:spLocks noChangeArrowheads="1"/>
          </p:cNvSpPr>
          <p:nvPr/>
        </p:nvSpPr>
        <p:spPr bwMode="auto">
          <a:xfrm rot="-5640000">
            <a:off x="4532312" y="4633913"/>
            <a:ext cx="252413" cy="1728788"/>
          </a:xfrm>
          <a:prstGeom prst="downArrow">
            <a:avLst>
              <a:gd name="adj1" fmla="val 50000"/>
              <a:gd name="adj2" fmla="val 49941"/>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64535" name="Flecha abajo 23"/>
          <p:cNvSpPr>
            <a:spLocks noChangeArrowheads="1"/>
          </p:cNvSpPr>
          <p:nvPr/>
        </p:nvSpPr>
        <p:spPr bwMode="auto">
          <a:xfrm rot="-2880000">
            <a:off x="5283201" y="941387"/>
            <a:ext cx="252412" cy="1223963"/>
          </a:xfrm>
          <a:prstGeom prst="downArrow">
            <a:avLst>
              <a:gd name="adj1" fmla="val 50000"/>
              <a:gd name="adj2" fmla="val 49927"/>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1447524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61242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ítulo 2"/>
          <p:cNvSpPr>
            <a:spLocks noGrp="1"/>
          </p:cNvSpPr>
          <p:nvPr>
            <p:ph type="title"/>
          </p:nvPr>
        </p:nvSpPr>
        <p:spPr>
          <a:xfrm>
            <a:off x="350317" y="134911"/>
            <a:ext cx="8424862" cy="6016860"/>
          </a:xfrm>
        </p:spPr>
        <p:txBody>
          <a:bodyPr/>
          <a:lstStyle/>
          <a:p>
            <a:pPr algn="l">
              <a:defRPr/>
            </a:pPr>
            <a:r>
              <a:rPr lang="es-MX" altLang="es-MX" b="1">
                <a:solidFill>
                  <a:srgbClr val="CCFF99"/>
                </a:solidFill>
              </a:rPr>
              <a:t>Las aplicaciones de este tipo de herramientas son múltiples, por ejemplo:</a:t>
            </a:r>
            <a:br>
              <a:rPr lang="es-MX" altLang="es-MX" b="1">
                <a:solidFill>
                  <a:srgbClr val="CCFF99"/>
                </a:solidFill>
              </a:rPr>
            </a:br>
            <a:r>
              <a:rPr lang="es-MX" altLang="es-MX" sz="3600" b="1">
                <a:solidFill>
                  <a:srgbClr val="CCFF99"/>
                </a:solidFill>
              </a:rPr>
              <a:t> </a:t>
            </a:r>
            <a:br>
              <a:rPr lang="es-MX" altLang="es-MX" sz="3600" b="1">
                <a:solidFill>
                  <a:srgbClr val="CCFF99"/>
                </a:solidFill>
              </a:rPr>
            </a:br>
            <a:r>
              <a:rPr lang="es-MX" altLang="es-MX" sz="3600" b="1">
                <a:solidFill>
                  <a:schemeClr val="tx2">
                    <a:lumMod val="75000"/>
                  </a:schemeClr>
                </a:solidFill>
              </a:rPr>
              <a:t>Generadores de Programas y Sistemas</a:t>
            </a:r>
            <a:br>
              <a:rPr lang="es-MX" altLang="es-MX" sz="3600" b="1">
                <a:solidFill>
                  <a:srgbClr val="CCFF99"/>
                </a:solidFill>
              </a:rPr>
            </a:br>
            <a:r>
              <a:rPr lang="es-MX" altLang="es-MX" sz="3600" b="1">
                <a:solidFill>
                  <a:schemeClr val="tx1">
                    <a:lumMod val="75000"/>
                  </a:schemeClr>
                </a:solidFill>
              </a:rPr>
              <a:t>Validadores de datos</a:t>
            </a:r>
            <a:br>
              <a:rPr lang="es-MX" altLang="es-MX" sz="3600" b="1">
                <a:solidFill>
                  <a:schemeClr val="tx1">
                    <a:lumMod val="75000"/>
                  </a:schemeClr>
                </a:solidFill>
              </a:rPr>
            </a:br>
            <a:r>
              <a:rPr lang="es-MX" altLang="es-MX" sz="3600" b="1">
                <a:solidFill>
                  <a:schemeClr val="tx1">
                    <a:lumMod val="75000"/>
                  </a:schemeClr>
                </a:solidFill>
              </a:rPr>
              <a:t>Generadores de Productos</a:t>
            </a:r>
            <a:br>
              <a:rPr lang="es-MX" altLang="es-MX" sz="3600" b="1">
                <a:solidFill>
                  <a:schemeClr val="tx1">
                    <a:lumMod val="75000"/>
                  </a:schemeClr>
                </a:solidFill>
              </a:rPr>
            </a:br>
            <a:r>
              <a:rPr lang="es-MX" altLang="es-MX" sz="3600" b="1">
                <a:solidFill>
                  <a:schemeClr val="tx1">
                    <a:lumMod val="75000"/>
                  </a:schemeClr>
                </a:solidFill>
              </a:rPr>
              <a:t>Migradores Automáticos</a:t>
            </a:r>
            <a:br>
              <a:rPr lang="es-MX" altLang="es-MX" sz="3600" b="1">
                <a:solidFill>
                  <a:schemeClr val="tx1">
                    <a:lumMod val="75000"/>
                  </a:schemeClr>
                </a:solidFill>
              </a:rPr>
            </a:br>
            <a:r>
              <a:rPr lang="es-MX" altLang="es-MX" sz="3600" b="1">
                <a:solidFill>
                  <a:schemeClr val="tx1">
                    <a:lumMod val="75000"/>
                  </a:schemeClr>
                </a:solidFill>
              </a:rPr>
              <a:t>Documentadores Automáticos</a:t>
            </a:r>
            <a:br>
              <a:rPr lang="es-MX" altLang="es-MX" sz="3600" b="1">
                <a:solidFill>
                  <a:schemeClr val="tx1">
                    <a:lumMod val="75000"/>
                  </a:schemeClr>
                </a:solidFill>
              </a:rPr>
            </a:br>
            <a:r>
              <a:rPr lang="es-MX" altLang="es-MX" sz="3600" b="1">
                <a:solidFill>
                  <a:schemeClr val="tx1">
                    <a:lumMod val="75000"/>
                  </a:schemeClr>
                </a:solidFill>
              </a:rPr>
              <a:t>Etc., etc.</a:t>
            </a:r>
          </a:p>
        </p:txBody>
      </p:sp>
    </p:spTree>
    <p:extLst>
      <p:ext uri="{BB962C8B-B14F-4D97-AF65-F5344CB8AC3E}">
        <p14:creationId xmlns:p14="http://schemas.microsoft.com/office/powerpoint/2010/main" val="17575925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77788" y="188913"/>
            <a:ext cx="9001125" cy="1570037"/>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a:ea typeface="+mn-ea"/>
                <a:cs typeface="+mn-cs"/>
              </a:rPr>
              <a:t>Desde 1975 hemos desarrollado una gran cantidad de sistemas, basados en la representación lingüística y mediante gramáticas de diferentes problemas</a:t>
            </a: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4" name="Rectángulo 3"/>
          <p:cNvSpPr/>
          <p:nvPr/>
        </p:nvSpPr>
        <p:spPr>
          <a:xfrm>
            <a:off x="195263" y="2205038"/>
            <a:ext cx="8767762" cy="1570037"/>
          </a:xfrm>
          <a:prstGeom prst="rect">
            <a:avLst/>
          </a:prstGeom>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a:ea typeface="+mn-ea"/>
                <a:cs typeface="+mn-cs"/>
              </a:rPr>
              <a:t>Donde precisamente se establecen los principios del Enfoque Lingüístico, la Programación Dirigida por Lenguaje y su relación con las gramáticas</a:t>
            </a:r>
            <a:endParaRPr kumimoji="0" 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8311662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ángulo 2"/>
          <p:cNvSpPr>
            <a:spLocks noChangeArrowheads="1"/>
          </p:cNvSpPr>
          <p:nvPr/>
        </p:nvSpPr>
        <p:spPr bwMode="auto">
          <a:xfrm>
            <a:off x="468313" y="549275"/>
            <a:ext cx="84963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FFFF59"/>
                </a:solidFill>
                <a:effectLst/>
                <a:uLnTx/>
                <a:uFillTx/>
                <a:latin typeface="Times New Roman" panose="02020603050405020304" pitchFamily="18" charset="0"/>
                <a:ea typeface="+mn-ea"/>
                <a:cs typeface="Times New Roman" panose="02020603050405020304" pitchFamily="18" charset="0"/>
              </a:rPr>
              <a:t>Sistema validador de datos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1"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rPr>
              <a:t>Guillermina Pérez Salas                    1975</a:t>
            </a:r>
            <a:endParaRPr kumimoji="0" lang="es-MX" altLang="es-MX" sz="3000" b="0" i="0" u="none" strike="noStrike" kern="1200" cap="none" spc="0" normalizeH="0" baseline="0" noProof="0">
              <a:ln>
                <a:noFill/>
              </a:ln>
              <a:solidFill>
                <a:srgbClr val="FFC285"/>
              </a:solidFill>
              <a:effectLst/>
              <a:uLnTx/>
              <a:uFillTx/>
              <a:latin typeface="Times New Roman" panose="02020603050405020304" pitchFamily="18" charset="0"/>
              <a:ea typeface="+mn-ea"/>
              <a:cs typeface="Times New Roman" panose="02020603050405020304" pitchFamily="18" charset="0"/>
            </a:endParaRPr>
          </a:p>
        </p:txBody>
      </p:sp>
      <p:sp>
        <p:nvSpPr>
          <p:cNvPr id="3" name="Título 2"/>
          <p:cNvSpPr>
            <a:spLocks noGrp="1"/>
          </p:cNvSpPr>
          <p:nvPr>
            <p:ph type="title"/>
          </p:nvPr>
        </p:nvSpPr>
        <p:spPr>
          <a:xfrm>
            <a:off x="192088" y="2133600"/>
            <a:ext cx="8785225" cy="2305050"/>
          </a:xfrm>
        </p:spPr>
        <p:txBody>
          <a:bodyPr/>
          <a:lstStyle/>
          <a:p>
            <a:r>
              <a:rPr lang="es-MX" altLang="es-MX" sz="2800" b="1">
                <a:solidFill>
                  <a:srgbClr val="CCFF99"/>
                </a:solidFill>
              </a:rPr>
              <a:t>Por ejemplo, en 1975 Guillermina Pérez Salas desarrollo un Sistema validador de datos, para lo cual represento los registros y todos sus campos como oraciones de un lenguaje, donde represento las características de los campo.</a:t>
            </a:r>
            <a:endParaRPr lang="es-MX" altLang="es-MX" sz="2800" b="1">
              <a:solidFill>
                <a:schemeClr val="tx1"/>
              </a:solidFill>
            </a:endParaRPr>
          </a:p>
        </p:txBody>
      </p:sp>
    </p:spTree>
    <p:extLst>
      <p:ext uri="{BB962C8B-B14F-4D97-AF65-F5344CB8AC3E}">
        <p14:creationId xmlns:p14="http://schemas.microsoft.com/office/powerpoint/2010/main" val="587212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ítulo 2"/>
          <p:cNvSpPr>
            <a:spLocks noGrp="1"/>
          </p:cNvSpPr>
          <p:nvPr>
            <p:ph type="title"/>
          </p:nvPr>
        </p:nvSpPr>
        <p:spPr>
          <a:xfrm>
            <a:off x="107950" y="107950"/>
            <a:ext cx="8964613" cy="6480175"/>
          </a:xfrm>
        </p:spPr>
        <p:txBody>
          <a:bodyPr/>
          <a:lstStyle/>
          <a:p>
            <a:pPr algn="l">
              <a:defRPr/>
            </a:pPr>
            <a:r>
              <a:rPr lang="es-MX" altLang="es-MX" sz="2800" b="1">
                <a:solidFill>
                  <a:schemeClr val="tx1">
                    <a:lumMod val="90000"/>
                  </a:schemeClr>
                </a:solidFill>
              </a:rPr>
              <a:t>Validar los campos de un archivo o tabla puede ser desde algo simple hasta algo muy complicado, por ejemplo, verificar si los datos de un campo son números enteros es relativamente fácil,</a:t>
            </a:r>
            <a:br>
              <a:rPr lang="es-MX" altLang="es-MX" sz="2400" b="1">
                <a:solidFill>
                  <a:schemeClr val="tx1">
                    <a:lumMod val="90000"/>
                  </a:schemeClr>
                </a:solidFill>
              </a:rPr>
            </a:br>
            <a:br>
              <a:rPr lang="es-MX" altLang="es-MX" sz="2400" b="1">
                <a:solidFill>
                  <a:srgbClr val="CCFF99"/>
                </a:solidFill>
              </a:rPr>
            </a:br>
            <a:r>
              <a:rPr lang="es-MX" altLang="es-MX" sz="2800" b="1">
                <a:solidFill>
                  <a:srgbClr val="FFFFFF"/>
                </a:solidFill>
              </a:rPr>
              <a:t>pero en el otro extremo se tiene problemas donde los datos de un campo pueden ser, combinaciones de letras y números en ciertas posiciones especificas, o pueden depender de los valores que se toman en otros campos, o pueden ser resultados de alguna operación matemática entre varios campos, por ejemplo podría se que los valores que toma el campo X depende de que el producto del campo M y el campo N es mayor o menor de un numero dado, o de que el campo Y es F (femenino) o M (masculino), y así como esos existen muchísimos otros problemas, </a:t>
            </a:r>
            <a:endParaRPr lang="es-MX" altLang="es-MX" sz="2400" b="1">
              <a:solidFill>
                <a:schemeClr val="tx1"/>
              </a:solidFill>
            </a:endParaRPr>
          </a:p>
        </p:txBody>
      </p:sp>
    </p:spTree>
    <p:extLst>
      <p:ext uri="{BB962C8B-B14F-4D97-AF65-F5344CB8AC3E}">
        <p14:creationId xmlns:p14="http://schemas.microsoft.com/office/powerpoint/2010/main" val="29525409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ítulo 2"/>
          <p:cNvSpPr>
            <a:spLocks noGrp="1"/>
          </p:cNvSpPr>
          <p:nvPr>
            <p:ph type="title"/>
          </p:nvPr>
        </p:nvSpPr>
        <p:spPr>
          <a:xfrm>
            <a:off x="179388" y="981075"/>
            <a:ext cx="8820150" cy="4032250"/>
          </a:xfrm>
        </p:spPr>
        <p:txBody>
          <a:bodyPr/>
          <a:lstStyle/>
          <a:p>
            <a:pPr algn="l"/>
            <a:r>
              <a:rPr lang="es-MX" altLang="es-MX" sz="3200" b="1">
                <a:solidFill>
                  <a:srgbClr val="CCFF99"/>
                </a:solidFill>
              </a:rPr>
              <a:t>precisamente es aquí donde:</a:t>
            </a:r>
            <a:br>
              <a:rPr lang="es-MX" altLang="es-MX" sz="3200" b="1">
                <a:solidFill>
                  <a:srgbClr val="CCFF99"/>
                </a:solidFill>
              </a:rPr>
            </a:br>
            <a:br>
              <a:rPr lang="es-MX" altLang="es-MX" sz="3200" b="1">
                <a:solidFill>
                  <a:srgbClr val="CCFF99"/>
                </a:solidFill>
              </a:rPr>
            </a:br>
            <a:r>
              <a:rPr lang="es-MX" altLang="es-MX" sz="3200" b="1">
                <a:solidFill>
                  <a:srgbClr val="CCFF99"/>
                </a:solidFill>
              </a:rPr>
              <a:t>se ven los campos de la tabla o archivo como oraciones de un lenguaje, </a:t>
            </a:r>
            <a:br>
              <a:rPr lang="es-MX" altLang="es-MX" sz="3200" b="1">
                <a:solidFill>
                  <a:srgbClr val="CCFF99"/>
                </a:solidFill>
              </a:rPr>
            </a:br>
            <a:br>
              <a:rPr lang="es-MX" altLang="es-MX" sz="3200" b="1">
                <a:solidFill>
                  <a:srgbClr val="CCFF99"/>
                </a:solidFill>
              </a:rPr>
            </a:br>
            <a:r>
              <a:rPr lang="es-MX" altLang="es-MX" sz="3200" b="1">
                <a:solidFill>
                  <a:srgbClr val="CCFF99"/>
                </a:solidFill>
              </a:rPr>
              <a:t>se construye el programa asociado al lenguaje y </a:t>
            </a:r>
            <a:br>
              <a:rPr lang="es-MX" altLang="es-MX" sz="3200" b="1">
                <a:solidFill>
                  <a:srgbClr val="CCFF99"/>
                </a:solidFill>
              </a:rPr>
            </a:br>
            <a:br>
              <a:rPr lang="es-MX" altLang="es-MX" sz="3200" b="1">
                <a:solidFill>
                  <a:srgbClr val="CCFF99"/>
                </a:solidFill>
              </a:rPr>
            </a:br>
            <a:r>
              <a:rPr lang="es-MX" altLang="es-MX" sz="3200" b="1">
                <a:solidFill>
                  <a:srgbClr val="CCFF99"/>
                </a:solidFill>
              </a:rPr>
              <a:t>se usa para validar los campos del archivo.</a:t>
            </a:r>
            <a:endParaRPr lang="es-MX" altLang="es-MX" sz="3200" b="1">
              <a:solidFill>
                <a:schemeClr val="tx1"/>
              </a:solidFill>
            </a:endParaRPr>
          </a:p>
        </p:txBody>
      </p:sp>
    </p:spTree>
    <p:extLst>
      <p:ext uri="{BB962C8B-B14F-4D97-AF65-F5344CB8AC3E}">
        <p14:creationId xmlns:p14="http://schemas.microsoft.com/office/powerpoint/2010/main" val="15051435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ángulo 1"/>
          <p:cNvSpPr>
            <a:spLocks noChangeArrowheads="1"/>
          </p:cNvSpPr>
          <p:nvPr/>
        </p:nvSpPr>
        <p:spPr bwMode="auto">
          <a:xfrm>
            <a:off x="808038" y="3140075"/>
            <a:ext cx="224631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Oraciones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del lenguaje</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70659" name="Rectángulo 2"/>
          <p:cNvSpPr>
            <a:spLocks noChangeArrowheads="1"/>
          </p:cNvSpPr>
          <p:nvPr/>
        </p:nvSpPr>
        <p:spPr bwMode="auto">
          <a:xfrm>
            <a:off x="849313" y="622300"/>
            <a:ext cx="2817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Campos de la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tabla o archivo </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70660" name="Rectángulo 3"/>
          <p:cNvSpPr>
            <a:spLocks noChangeArrowheads="1"/>
          </p:cNvSpPr>
          <p:nvPr/>
        </p:nvSpPr>
        <p:spPr bwMode="auto">
          <a:xfrm>
            <a:off x="317500" y="2122488"/>
            <a:ext cx="137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detecta</a:t>
            </a:r>
            <a:endParaRPr kumimoji="0" lang="es-MX" altLang="es-MX" sz="4400" b="0"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sp>
        <p:nvSpPr>
          <p:cNvPr id="70661" name="Rectángulo 6"/>
          <p:cNvSpPr>
            <a:spLocks noChangeArrowheads="1"/>
          </p:cNvSpPr>
          <p:nvPr/>
        </p:nvSpPr>
        <p:spPr bwMode="auto">
          <a:xfrm rot="-480000">
            <a:off x="287338" y="5267325"/>
            <a:ext cx="2374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se construye </a:t>
            </a:r>
            <a:endParaRPr kumimoji="0" lang="es-MX" altLang="es-MX" sz="4400" b="0"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sp>
        <p:nvSpPr>
          <p:cNvPr id="70662" name="Rectángulo 7"/>
          <p:cNvSpPr>
            <a:spLocks noChangeArrowheads="1"/>
          </p:cNvSpPr>
          <p:nvPr/>
        </p:nvSpPr>
        <p:spPr bwMode="auto">
          <a:xfrm>
            <a:off x="3822700" y="4948238"/>
            <a:ext cx="20653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Programa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Asociado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al lenguaje</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70663" name="Rectángulo 8"/>
          <p:cNvSpPr>
            <a:spLocks noChangeArrowheads="1"/>
          </p:cNvSpPr>
          <p:nvPr/>
        </p:nvSpPr>
        <p:spPr bwMode="auto">
          <a:xfrm>
            <a:off x="4649788" y="4071938"/>
            <a:ext cx="25352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se aplica para</a:t>
            </a:r>
            <a:endParaRPr kumimoji="0" lang="es-MX" altLang="es-MX" sz="4400" b="0"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sp>
        <p:nvSpPr>
          <p:cNvPr id="70664" name="Rectángulo 9"/>
          <p:cNvSpPr>
            <a:spLocks noChangeArrowheads="1"/>
          </p:cNvSpPr>
          <p:nvPr/>
        </p:nvSpPr>
        <p:spPr bwMode="auto">
          <a:xfrm>
            <a:off x="6354763" y="2301875"/>
            <a:ext cx="20669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Validar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los campos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CCFF99"/>
                </a:solidFill>
                <a:effectLst/>
                <a:uLnTx/>
                <a:uFillTx/>
                <a:latin typeface="Times New Roman" panose="02020603050405020304" pitchFamily="18" charset="0"/>
                <a:ea typeface="+mn-ea"/>
                <a:cs typeface="+mn-cs"/>
              </a:rPr>
              <a:t>del archivo</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70665" name="Rectángulo 10"/>
          <p:cNvSpPr>
            <a:spLocks noChangeArrowheads="1"/>
          </p:cNvSpPr>
          <p:nvPr/>
        </p:nvSpPr>
        <p:spPr bwMode="auto">
          <a:xfrm>
            <a:off x="5380038" y="114300"/>
            <a:ext cx="3252787"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Datos de los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CC66"/>
                </a:solidFill>
                <a:effectLst/>
                <a:uLnTx/>
                <a:uFillTx/>
                <a:latin typeface="Times New Roman" panose="02020603050405020304" pitchFamily="18" charset="0"/>
                <a:ea typeface="+mn-ea"/>
                <a:cs typeface="+mn-cs"/>
              </a:rPr>
              <a:t>Campos validados</a:t>
            </a:r>
            <a:endParaRPr kumimoji="0" lang="es-MX" alt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70666" name="Rectángulo 11"/>
          <p:cNvSpPr>
            <a:spLocks noChangeArrowheads="1"/>
          </p:cNvSpPr>
          <p:nvPr/>
        </p:nvSpPr>
        <p:spPr bwMode="auto">
          <a:xfrm>
            <a:off x="3570288" y="1809750"/>
            <a:ext cx="19415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a:ln>
                  <a:noFill/>
                </a:ln>
                <a:solidFill>
                  <a:srgbClr val="FFFF59"/>
                </a:solidFill>
                <a:effectLst/>
                <a:uLnTx/>
                <a:uFillTx/>
                <a:latin typeface="Times New Roman" panose="02020603050405020304" pitchFamily="18" charset="0"/>
                <a:ea typeface="+mn-ea"/>
                <a:cs typeface="+mn-cs"/>
              </a:rPr>
              <a:t>problemas</a:t>
            </a:r>
            <a:endParaRPr kumimoji="0" lang="es-MX" altLang="es-MX" sz="4400" b="0" i="1" u="none" strike="noStrike" kern="1200" cap="none" spc="0" normalizeH="0" baseline="0" noProof="0">
              <a:ln>
                <a:noFill/>
              </a:ln>
              <a:solidFill>
                <a:srgbClr val="FFFF59"/>
              </a:solidFill>
              <a:effectLst/>
              <a:uLnTx/>
              <a:uFillTx/>
              <a:latin typeface="Times New Roman" panose="02020603050405020304" pitchFamily="18" charset="0"/>
              <a:ea typeface="+mn-ea"/>
              <a:cs typeface="+mn-cs"/>
            </a:endParaRPr>
          </a:p>
        </p:txBody>
      </p:sp>
      <p:sp>
        <p:nvSpPr>
          <p:cNvPr id="13" name="Arco 12"/>
          <p:cNvSpPr/>
          <p:nvPr/>
        </p:nvSpPr>
        <p:spPr bwMode="auto">
          <a:xfrm rot="10800000">
            <a:off x="182563" y="633413"/>
            <a:ext cx="4702175" cy="1120775"/>
          </a:xfrm>
          <a:prstGeom prst="arc">
            <a:avLst>
              <a:gd name="adj1" fmla="val 6123463"/>
              <a:gd name="adj2" fmla="val 0"/>
            </a:avLst>
          </a:prstGeom>
          <a:noFill/>
          <a:ln w="38100" cap="flat" cmpd="sng" algn="ctr">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4400" b="0" i="1" u="none" strike="noStrike" kern="1200" cap="none" spc="0" normalizeH="0" baseline="0" noProof="0">
              <a:ln>
                <a:noFill/>
              </a:ln>
              <a:solidFill>
                <a:srgbClr val="FFCC66"/>
              </a:solidFill>
              <a:effectLst/>
              <a:uLnTx/>
              <a:uFillTx/>
              <a:latin typeface="Times New Roman" panose="02020603050405020304" pitchFamily="18" charset="0"/>
              <a:ea typeface="+mn-ea"/>
              <a:cs typeface="+mn-cs"/>
            </a:endParaRPr>
          </a:p>
        </p:txBody>
      </p:sp>
      <p:sp>
        <p:nvSpPr>
          <p:cNvPr id="70668" name="Rectángulo redondeado 15"/>
          <p:cNvSpPr>
            <a:spLocks noChangeArrowheads="1"/>
          </p:cNvSpPr>
          <p:nvPr/>
        </p:nvSpPr>
        <p:spPr bwMode="auto">
          <a:xfrm>
            <a:off x="6164263" y="2374900"/>
            <a:ext cx="2449512" cy="1511300"/>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0669" name="Rectángulo redondeado 16"/>
          <p:cNvSpPr>
            <a:spLocks noChangeArrowheads="1"/>
          </p:cNvSpPr>
          <p:nvPr/>
        </p:nvSpPr>
        <p:spPr bwMode="auto">
          <a:xfrm>
            <a:off x="3656013" y="4914900"/>
            <a:ext cx="2457450" cy="1662113"/>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0670" name="Rectángulo redondeado 17"/>
          <p:cNvSpPr>
            <a:spLocks noChangeArrowheads="1"/>
          </p:cNvSpPr>
          <p:nvPr/>
        </p:nvSpPr>
        <p:spPr bwMode="auto">
          <a:xfrm>
            <a:off x="417513" y="3170238"/>
            <a:ext cx="2894012" cy="1260475"/>
          </a:xfrm>
          <a:prstGeom prst="roundRect">
            <a:avLst>
              <a:gd name="adj" fmla="val 16667"/>
            </a:avLst>
          </a:pr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0671" name="Flecha abajo 18"/>
          <p:cNvSpPr>
            <a:spLocks noChangeArrowheads="1"/>
          </p:cNvSpPr>
          <p:nvPr/>
        </p:nvSpPr>
        <p:spPr bwMode="auto">
          <a:xfrm rot="-300000">
            <a:off x="1725613" y="2005013"/>
            <a:ext cx="252412" cy="860425"/>
          </a:xfrm>
          <a:prstGeom prst="downArrow">
            <a:avLst>
              <a:gd name="adj1" fmla="val 50000"/>
              <a:gd name="adj2" fmla="val 49901"/>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0672" name="Flecha abajo 19"/>
          <p:cNvSpPr>
            <a:spLocks noChangeArrowheads="1"/>
          </p:cNvSpPr>
          <p:nvPr/>
        </p:nvSpPr>
        <p:spPr bwMode="auto">
          <a:xfrm rot="-8280000">
            <a:off x="6951663" y="4138613"/>
            <a:ext cx="254000" cy="1404937"/>
          </a:xfrm>
          <a:prstGeom prst="downArrow">
            <a:avLst>
              <a:gd name="adj1" fmla="val 50000"/>
              <a:gd name="adj2" fmla="val 50089"/>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0673" name="Flecha abajo 20"/>
          <p:cNvSpPr>
            <a:spLocks noChangeArrowheads="1"/>
          </p:cNvSpPr>
          <p:nvPr/>
        </p:nvSpPr>
        <p:spPr bwMode="auto">
          <a:xfrm rot="9960000">
            <a:off x="7102475" y="1181100"/>
            <a:ext cx="252413" cy="935038"/>
          </a:xfrm>
          <a:prstGeom prst="downArrow">
            <a:avLst>
              <a:gd name="adj1" fmla="val 50000"/>
              <a:gd name="adj2" fmla="val 49872"/>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0674" name="Flecha abajo 22"/>
          <p:cNvSpPr>
            <a:spLocks noChangeArrowheads="1"/>
          </p:cNvSpPr>
          <p:nvPr/>
        </p:nvSpPr>
        <p:spPr bwMode="auto">
          <a:xfrm rot="-2940000">
            <a:off x="2668588" y="4416425"/>
            <a:ext cx="252412" cy="1728788"/>
          </a:xfrm>
          <a:prstGeom prst="downArrow">
            <a:avLst>
              <a:gd name="adj1" fmla="val 50000"/>
              <a:gd name="adj2" fmla="val 49941"/>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
        <p:nvSpPr>
          <p:cNvPr id="70675" name="Flecha abajo 23"/>
          <p:cNvSpPr>
            <a:spLocks noChangeArrowheads="1"/>
          </p:cNvSpPr>
          <p:nvPr/>
        </p:nvSpPr>
        <p:spPr bwMode="auto">
          <a:xfrm rot="-2880000">
            <a:off x="5368925" y="1250950"/>
            <a:ext cx="252413" cy="1331913"/>
          </a:xfrm>
          <a:prstGeom prst="downArrow">
            <a:avLst>
              <a:gd name="adj1" fmla="val 50000"/>
              <a:gd name="adj2" fmla="val 49933"/>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0" i="1"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597076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29411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ítulo 2"/>
          <p:cNvSpPr>
            <a:spLocks noGrp="1"/>
          </p:cNvSpPr>
          <p:nvPr>
            <p:ph type="title"/>
          </p:nvPr>
        </p:nvSpPr>
        <p:spPr>
          <a:xfrm>
            <a:off x="395288" y="1773238"/>
            <a:ext cx="8640762" cy="2089150"/>
          </a:xfrm>
        </p:spPr>
        <p:txBody>
          <a:bodyPr/>
          <a:lstStyle/>
          <a:p>
            <a:pPr algn="l"/>
            <a:r>
              <a:rPr lang="es-MX" altLang="es-MX" sz="3200" b="1"/>
              <a:t>El Generador de Sistemas</a:t>
            </a:r>
            <a:r>
              <a:rPr lang="es-MX" altLang="es-MX" sz="3200" b="1">
                <a:solidFill>
                  <a:srgbClr val="66FF33"/>
                </a:solidFill>
              </a:rPr>
              <a:t> es una plataforma o sea una herramienta con la cual se pueden desarrollar otras herramienta, productos y sistemas</a:t>
            </a:r>
          </a:p>
        </p:txBody>
      </p:sp>
    </p:spTree>
    <p:extLst>
      <p:ext uri="{BB962C8B-B14F-4D97-AF65-F5344CB8AC3E}">
        <p14:creationId xmlns:p14="http://schemas.microsoft.com/office/powerpoint/2010/main" val="4039782727"/>
      </p:ext>
    </p:extLst>
  </p:cSld>
  <p:clrMapOvr>
    <a:masterClrMapping/>
  </p:clrMapOvr>
</p:sld>
</file>

<file path=ppt/theme/theme1.xml><?xml version="1.0" encoding="utf-8"?>
<a:theme xmlns:a="http://schemas.openxmlformats.org/drawingml/2006/main" name="Galería">
  <a:themeElements>
    <a:clrScheme name="Galería">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ería">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í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10.xml><?xml version="1.0" encoding="utf-8"?>
<a:theme xmlns:a="http://schemas.openxmlformats.org/drawingml/2006/main" name="1_Galería">
  <a:themeElements>
    <a:clrScheme name="Galería">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ería">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í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1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Bola de fuego">
  <a:themeElements>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00FF00"/>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s-ES" altLang="es-MX" sz="2800" b="0" i="1" u="none" strike="noStrike" cap="none" normalizeH="0" baseline="0" smtClean="0">
            <a:ln>
              <a:noFill/>
            </a:ln>
            <a:solidFill>
              <a:schemeClr val="tx2"/>
            </a:solidFill>
            <a:effectLst/>
            <a:latin typeface="Arial Unicode MS" panose="020B0604020202020204" pitchFamily="34" charset="-128"/>
            <a:cs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s-ES" altLang="es-MX" sz="2800" b="0" i="1" u="none" strike="noStrike" cap="none" normalizeH="0" baseline="0" smtClean="0">
            <a:ln>
              <a:noFill/>
            </a:ln>
            <a:solidFill>
              <a:schemeClr val="tx2"/>
            </a:solidFill>
            <a:effectLst/>
            <a:latin typeface="Arial Unicode MS" panose="020B0604020202020204" pitchFamily="34" charset="-128"/>
            <a:cs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Bola de fuego">
  <a:themeElements>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FFD7AF"/>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spcAft>
            <a:spcPts val="0"/>
          </a:spcAft>
          <a:defRPr sz="3200" dirty="0">
            <a:ea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4400" b="0" i="1" u="none" strike="noStrike" cap="none" normalizeH="0" baseline="0" smtClean="0">
            <a:ln>
              <a:noFill/>
            </a:ln>
            <a:solidFill>
              <a:schemeClr val="tx2"/>
            </a:solidFill>
            <a:effectLst/>
            <a:latin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ola de fuego">
  <a:themeElements>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00FF00"/>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s-ES" altLang="es-MX" sz="2800" b="0" i="1" u="none" strike="noStrike" cap="none" normalizeH="0" baseline="0" smtClean="0">
            <a:ln>
              <a:noFill/>
            </a:ln>
            <a:solidFill>
              <a:schemeClr val="tx2"/>
            </a:solidFill>
            <a:effectLst/>
            <a:latin typeface="Arial Unicode MS" panose="020B0604020202020204" pitchFamily="34" charset="-128"/>
            <a:cs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s-ES" altLang="es-MX" sz="2800" b="0" i="1" u="none" strike="noStrike" cap="none" normalizeH="0" baseline="0" smtClean="0">
            <a:ln>
              <a:noFill/>
            </a:ln>
            <a:solidFill>
              <a:schemeClr val="tx2"/>
            </a:solidFill>
            <a:effectLst/>
            <a:latin typeface="Arial Unicode MS" panose="020B0604020202020204" pitchFamily="34" charset="-128"/>
            <a:cs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993300"/>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3200" b="1" i="0" u="none" strike="noStrike" cap="none" normalizeH="0" baseline="0" smtClean="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3200" b="1" i="0" u="none" strike="noStrike" cap="none" normalizeH="0" baseline="0" smtClean="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8.xml><?xml version="1.0" encoding="utf-8"?>
<a:theme xmlns:a="http://schemas.openxmlformats.org/drawingml/2006/main" name="5_Bola de fuego">
  <a:themeElements>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FFD7AF"/>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spcAft>
            <a:spcPts val="0"/>
          </a:spcAft>
          <a:defRPr sz="3200" dirty="0">
            <a:ea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4400" b="0" i="1" u="none" strike="noStrike" cap="none" normalizeH="0" baseline="0" smtClean="0">
            <a:ln>
              <a:noFill/>
            </a:ln>
            <a:solidFill>
              <a:schemeClr val="tx2"/>
            </a:solidFill>
            <a:effectLst/>
            <a:latin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Bola de fuego">
  <a:themeElements>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FFD7AF"/>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spcAft>
            <a:spcPts val="0"/>
          </a:spcAft>
          <a:defRPr sz="3200" dirty="0">
            <a:ea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2075" tIns="46038" rIns="92075" bIns="46038"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4400" b="0" i="1" u="none" strike="noStrike" cap="none" normalizeH="0" baseline="0" smtClean="0">
            <a:ln>
              <a:noFill/>
            </a:ln>
            <a:solidFill>
              <a:schemeClr val="tx2"/>
            </a:solidFill>
            <a:effectLst/>
            <a:latin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TM03457503[[fn=Citable]]</Template>
  <TotalTime>2354</TotalTime>
  <Words>14985</Words>
  <Application>Microsoft Office PowerPoint</Application>
  <PresentationFormat>Presentación en pantalla (4:3)</PresentationFormat>
  <Paragraphs>2610</Paragraphs>
  <Slides>279</Slides>
  <Notes>26</Notes>
  <HiddenSlides>0</HiddenSlides>
  <MMClips>0</MMClips>
  <ScaleCrop>false</ScaleCrop>
  <HeadingPairs>
    <vt:vector size="6" baseType="variant">
      <vt:variant>
        <vt:lpstr>Fuentes usadas</vt:lpstr>
      </vt:variant>
      <vt:variant>
        <vt:i4>14</vt:i4>
      </vt:variant>
      <vt:variant>
        <vt:lpstr>Tema</vt:lpstr>
      </vt:variant>
      <vt:variant>
        <vt:i4>10</vt:i4>
      </vt:variant>
      <vt:variant>
        <vt:lpstr>Títulos de diapositiva</vt:lpstr>
      </vt:variant>
      <vt:variant>
        <vt:i4>279</vt:i4>
      </vt:variant>
    </vt:vector>
  </HeadingPairs>
  <TitlesOfParts>
    <vt:vector size="303" baseType="lpstr">
      <vt:lpstr>Arial Unicode MS</vt:lpstr>
      <vt:lpstr>Arial</vt:lpstr>
      <vt:lpstr>Calibri</vt:lpstr>
      <vt:lpstr>Calibri Light</vt:lpstr>
      <vt:lpstr>Courier</vt:lpstr>
      <vt:lpstr>Courier New</vt:lpstr>
      <vt:lpstr>Garamond</vt:lpstr>
      <vt:lpstr>MS Mincho</vt:lpstr>
      <vt:lpstr>Palatino Linotype</vt:lpstr>
      <vt:lpstr>Symbol</vt:lpstr>
      <vt:lpstr>Times New Roman</vt:lpstr>
      <vt:lpstr>Times-Bold</vt:lpstr>
      <vt:lpstr>Tw Cen MT</vt:lpstr>
      <vt:lpstr>Wingdings</vt:lpstr>
      <vt:lpstr>Galería</vt:lpstr>
      <vt:lpstr>4_Bola de fuego</vt:lpstr>
      <vt:lpstr>6_Bola de fuego</vt:lpstr>
      <vt:lpstr>Tema de Office</vt:lpstr>
      <vt:lpstr>Bola de fuego</vt:lpstr>
      <vt:lpstr>4_Diseño predeterminado</vt:lpstr>
      <vt:lpstr>1_Office Theme</vt:lpstr>
      <vt:lpstr>5_Bola de fuego</vt:lpstr>
      <vt:lpstr>7_Bola de fuego</vt:lpstr>
      <vt:lpstr>1_Galería</vt:lpstr>
      <vt:lpstr>Presentación de PowerPoint</vt:lpstr>
      <vt:lpstr>Presentación de PowerPoint</vt:lpstr>
      <vt:lpstr>Evolución y Sistemas Evolutivos Los Sistemas Evolutivos, son sistemas capaces de transformarse permanentemente a partir de los flujos de materia, energía e información en los que están inmersos</vt:lpstr>
      <vt:lpstr>Sistemas Afectivos Los Sistemas Afectivos (Saf), son sistemas que detectan y muestran sentimientos, incluyendo sistemas que interactúan con su entorno, con las personas y entre ello mismos. </vt:lpstr>
      <vt:lpstr>Sistemas Conscientes Se presenta una propuesta de construcción de “sistemas conscientes”, o sea ““sistemas conscientes de los demás””; ““sistemas conscientes de su entorno””, y ““sistemas conscientes de si mismos””. Y  se muestra las bases de construcción de un SEAC 0.0,  ““sistema consciente”” que surge de la afectividad y siempre está  evolucionando. </vt:lpstr>
      <vt:lpstr>Presentación de PowerPoint</vt:lpstr>
      <vt:lpstr>Enfoque Informático</vt:lpstr>
      <vt:lpstr>Presentación de PowerPoint</vt:lpstr>
      <vt:lpstr>Hace mucho tiempo, empezó un viaje mágico y misterioso que todavía sigue y sigue y no se le ve fin  </vt:lpstr>
      <vt:lpstr>Santiago Ramón y Cajal Spanish pathologist, histologist and Nobel laureate. the father of modern neuroscience.  Jacques Lacan, est un psychiatre et psychanalyste français.   Jean Piaget, Swiss, psychologist and philosopher, epistemological studies with children, the great pioneer of the constructivist theory of knowing   Lev Semiónovich Vygotsky psicólogo ruso, psicología del desarrollo, fundador de la psicología histórico-cultural, precursor de la neuropsicología   Alexander Luria neuropsicólogo y médico ruso. uno de los fundadores de la neurociencia cognitiva  Pierre Teilhard de Chardin, French philosopher and Jesuit priest ,Paleontology, Philosophy, Cosmology, Evolutionary theory  Kurt Gödel austrohúngaro lógico, matemático y filósofo</vt:lpstr>
      <vt:lpstr>  Alan Turing English mathematician, logician, cryptanalyst, and computer scientist.  Karl Ludwig von Bertalanffy Austrian-born biologist, founders of general systems theory  Warren McCulloch American neurophysiologist   Walter Harry Pitts, logician worked cognitive psychology   Norbert Wiener Columbia Missouri, matemático estadounidense   Arturo Rosenblueth Stearns, Mexican physician and physiologist    Oskar Ryszard Lange, economista, diplomático y político polaco. En 195 7 Vicepresidente de Polonia. Cibernética social   Stafford Beer Teórico británico, académico, consultor, Cibernética social, primer proyecto de Gobierno Informático  Pierre de Latil journaliste scientifique français,  Andréi Nikoláyevich Kolmogórov, matemático ruso, probabilidad, topología. fundador de la teoría de la complejidad algorítmica </vt:lpstr>
      <vt:lpstr>  William Ross Ashby médico y neurólogo inglés, Homeostat   W. Grey Walter neurophysiologist and robotician. Tortoises   Claude Shannon ingeniero electrónico y matemático estadounidense   John von Neumann Hungarian-American mathematician    Stephen Cole Kleene, American mathematician.    Herbert Simon American political scientist, economist, sociologist, and psychologist,    Harold V. McIntosh Físico, fundamental en el desarrollo de la Informática  Pablo Rudomín Zevnovaty biólogo, fisiólogo, neurocientífico y académico mexicano.  Noam Chomsky lingüista, filósofo y activista estadounidense </vt:lpstr>
      <vt:lpstr>José Negrete-Martinez. México, D.F. Cirujano, Biofísica y Física  Jacob David Bekenstein (Ciudad de México) físico, agujeros negros, entropía y su relación con teoría de la información  Adolfo Guzmán Arenas Ixtaltepec, Oaxaca, ingeniero politécnico mexicano, especialista en cómputo institucional y aplicaciones de alta tecnología.  Humberto Maturana biólogo y epistemólogo chileno. autopoiesis,   Benoît B. Mandelbrot, French American mathematician. Born in Poland, mathematical physics and quantitative finance, as the father of fractal geometry.   Marvin Lee Minsky PhD in mathematics from Princeton   Seymour Papert South Africa mathematician, computer scientist, and educator.  Vicente Lopez Trueva Mexicano, Fundamentos de la Informática Algunos de los Precursores, Creadores y Fundadores de la Informática http://www.fgalindosoria.com/informaticos/pf/</vt:lpstr>
      <vt:lpstr>Psicólogos, Neurofisiólogos, Filósofos, Físicos, Matemáticos, Lingüistas, Biólogos, Fisiólogos,  y otros,   se dieron cuenta de que tenían múltiples puntos de contacto </vt:lpstr>
      <vt:lpstr>Psicólogos, Neurofisiólogos, Filósofos, Físicos, Matemáticos, Lingüistas, Biólogos, Fisiólogos,  y otros,   se dieron cuenta de que tenían múltiples puntos de contacto                      </vt:lpstr>
      <vt:lpstr>Psicólogos, Neurofisiólogos, Filósofos, Físicos, Matemáticos, Lingüistas, Biólogos, Fisiólogos,  y otros,   se dieron cuenta de que tenían múltiples puntos de contacto   contribuyendo y pescando en una sopa enorme de conocimiento que se esta transformando a una velocidad impresionante y en esa sopa se esta pescando y tratando de encontrar un poco de orden.              </vt:lpstr>
      <vt:lpstr>Psicólogos, Neurofisiólogos, Filósofos, Físicos, Matemáticos, Lingüistas, Biólogos, Fisiólogos,  y otros,   se dieron cuenta de que tenían múltiples puntos de contacto   contribuyendo y pescando en una sopa enorme de conocimiento que se esta transformando a una velocidad impresionante y en esa sopa se esta pescando y tratando de encontrar un poco de orden.   Surgiendo nuevas áreas en tiempo real como la Cibernética, la Computación, la Inteligencia Artificial, la Informática, la Robótica, entre otras,        </vt:lpstr>
      <vt:lpstr>Psicólogos, Neurofisiólogos, Filósofos, Físicos, Matemáticos, Lingüistas, Biólogos, Fisiólogos,  y otros,   se dieron cuenta de que tenían múltiples puntos de contacto   contribuyendo y pescando en una sopa enorme de conocimiento que se esta transformando a una velocidad impresionante y en esa sopa se esta pescando y tratando de encontrar un poco de orden.   Surgiendo nuevas áreas en tiempo real como la Cibernética, la Computación, la Inteligencia Artificial, la Informática, la Robótica, entre otras,    que en la practica usan las mismas herramienta y en muchas ocasiones entrelazan sus áreas de investigación   dándose el fenómeno de que para mucha gente son lo mismo </vt:lpstr>
      <vt:lpstr>                </vt:lpstr>
      <vt:lpstr>Vida artificial  Neurolingüística   Ubicuidad  http://www.fgalindosoria.com/icu/   Integración de IA, interactividad, robótica, ubicuidad   5.- Generación (Tejidos de sistema)   Lingüística Matemática http://www.fgalindosoria.com/linguisticamatematica/ </vt:lpstr>
      <vt:lpstr>                    </vt:lpstr>
      <vt:lpstr>La Informatica es una disciplina científico –tecnológica, por lo que la idea es desarrollar toda el área contemplando sus diferentes aspectos</vt:lpstr>
      <vt:lpstr>En el proceso de concretización de una disciplina o área del conocimiento se puede observar que en general esta pasa por varios niveles:  1) Temas aislados, se tiene una serie de temas reunidos en forma circunstancial (diccionario).  2) Temas agrupados, los temas se agrupan en temas generales según un criterio de agrupamiento (enciclopedia).  3) Temas jerarquizados o disciplina taxonómica, los temas se integran según un orden y se tiene una primera relación entre ellos (biblioteca especializada).  4) Sistema de conocimiento o disciplina empírica, en este nivel a partir de los temas se abstraen reglas, técnicas, métodos y principios no aceptados en general y la disciplina se describe en término de estas abstracciones y no de los temas específicos.  5) Sistema de conocimiento o disciplina   REPRESENTACIÓN DEL CONOCIMIENTO http://www.fgalindosoria.com/eac/evolucion/libro_sistemas_evolutivos/VII1-RCO.pdf</vt:lpstr>
      <vt:lpstr>                    </vt:lpstr>
      <vt:lpstr>Es importante buscar los conceptos generales, no solo los casos particulares o aplicaciones   Necesitamos encontrar reglas generales y aplicarlas a los diferentes casos particulares     Por ejemplo el concepto de aprendizaje Como aprenden las personas, maquinas, organizaciones, delfines, ...</vt:lpstr>
      <vt:lpstr>Presentación de PowerPoint</vt:lpstr>
      <vt:lpstr>Presentación de PowerPoint</vt:lpstr>
      <vt:lpstr>Presentación de PowerPoint</vt:lpstr>
      <vt:lpstr>El viaje sigue y sigue y no se le ve fin....</vt:lpstr>
      <vt:lpstr>Presentación de PowerPoint</vt:lpstr>
      <vt:lpstr>Presentación de PowerPoint</vt:lpstr>
      <vt:lpstr>Presentación de PowerPoint</vt:lpstr>
      <vt:lpstr>Presentación de PowerPoint</vt:lpstr>
      <vt:lpstr>Uno de los problemas más graves de la Informática  es su poca capacidad para modelar en tiempo real los fenómenos que ocurren en la realidad, ya que es común que cuando un Sistema de Información: Nómina, Compilador, Reconocedor de Imágenes, Sistema de Inventarios, Sistema Experto de Diagnóstico Médico, etc. se libera, ya prácticamente es obsoleto,  porque:    1) El problema modelado se modificó. 2) Porque el modelo no cubrió los aspectos esenciales. 3) O simplemente la información y el conocimiento que se tiene sobre el tema ha quedado rebasado por algún nuevo dato o hecho no conocido previamente. </vt:lpstr>
      <vt:lpstr>Presentación de PowerPoint</vt:lpstr>
      <vt:lpstr>El problema de la programación deductiva o de sistemas formales es que, se orienta a desarrollar sistemas fijos difíciles de modificar en tiempo real (ya que las modificaciones involucran reprogramar el sistema) </vt:lpstr>
      <vt:lpstr>Es por lo anterior que es necesario replantear el enfoque utilizado para resolver problemas en Informática (representado por áreas como el Desarrollo de Sistemas, la Ingeniería de Software y la Ingeniería de Conocimiento) en el cual la tendencia es a la construcción de sistemas estáticos e incapaces de automantenerse y buscar métodos y herramientas capaces de recrear en forma continua su imagen de la realidad o del problema a resolver.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desde principios de los 60, se ha buscado desarrollar herramientas capaces de obtener en forma automática el conjunto de reglas del sistema a partir de ejemplos y descripciones generales de un programa,  en lo que se conoce como  Machine learning o maquinas o sistemas que aprenden.</vt:lpstr>
      <vt:lpstr>Presentación de PowerPoint</vt:lpstr>
      <vt:lpstr>Las Maquinas que Aprenden tiene dos grandes etapas: una “de aprendizaje” y otra Formal.   Por lo que solo resuelve problemas que previamente se le enseño a resolver, pero cuando llegan problemas que previamente no aprendió no los reconoce,   si por ejemplo se le dan un montón de ejemplos de A's reconoce A's, pero si posteriormente se me ocurre colocar una A de lado y cuadrada, es posible que ya no la reconozca si previamente no se le enseño a reconocer ese tipo de A´s.  Por lo que si se quiere que la reconozcan es necesario enseñarles de nuevo</vt:lpstr>
      <vt:lpstr>El problema tanto de los sistemas formales como de los sistemas que aprenden o machine learning es que tarde o temprano les llegara un problema que no pueden resolver.</vt:lpstr>
      <vt:lpstr>Teorema de Gödel En 1930 Kurt Gödel estableció un teorema que lleva su nombre, el teorema de Gödel puede considerarse como un teorema fundamental en informática.   El teorema dice en general que: un sistema Formal,  es incompleto, o inconsistente,     Si se logra que un sistema formal sea completo será inconsistente y si es consistente entonces será incompleto. </vt:lpstr>
      <vt:lpstr>Dado que no importa el numero de reglas que se den,  si el sistema formal interrelaciona permanentemente con un espacio abierto, tarde o temprano no podrá resolver los problemas  Porque no tiene capacidad de aprendizaje o esa capacidad la tiene independiente y desconectada del sistema que esta resolviendo los problemas</vt:lpstr>
      <vt:lpstr>Presentación de PowerPoint</vt:lpstr>
      <vt:lpstr>la idea sería desarrollar programas que por ejemplo contuviera reglas para reconocer una A, y que cuando no reconociera un tipo especial de A, en forma natural se encargara de aprender sin necesidad de que fuera un proceso explicito e independiente.   de donde el programa no mandaría Fatal error o warnings, simple y sencillamente si el programa no sabe, aprende.  ese es el principio de lo que es un sistema evolutivo o sea un programa que permanentemente esta aprendiendo y reestructurando sus reglas</vt:lpstr>
      <vt:lpstr>Presentación de PowerPoint</vt:lpstr>
      <vt:lpstr>Presentación de PowerPoint</vt:lpstr>
      <vt:lpstr>en los sistemas y programas tradicionales las tres componentes se encuentran revueltas, por lo que, un cambio "pequeño" en los datos o procesos o en el orden de atacar un problema ocasiona que prácticamente se tenga que volver a programar todo;   por otro lado si se desarrolla el sistema de tal manera que los datos queden en un lado, los procesos en otro y finalmente la estructura del sistema en otro, el proceso de actualización puede ser relativamente fácil (un caso particular de este enfoque es el del desarrollo de Bases de Datos). </vt:lpstr>
      <vt:lpstr>una característica fundamental que se debe buscar cuando se desarrolla un sistema de información es la de que exista una   Independencia Relativa  entre  los datos, procesos y estructura del sistema buscando que queden separados lo mas posible y únicamente existe la relación mínima necesaria entre las tres componentes.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Generadores de Programas Vicente López Trueba   Finales 70´s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Generadores de programas Generadores de sistemas Sistemas evolutivos  </vt:lpstr>
      <vt:lpstr>Generadores de Programas              Generadores de Sistemas Vicente López Trueba     Finales 70´s</vt:lpstr>
      <vt:lpstr>Presentación de PowerPoint</vt:lpstr>
      <vt:lpstr>Presentación de PowerPoint</vt:lpstr>
      <vt:lpstr>Generadores de Programas              Generadores de Sistemas Vectores Teóricos Vicente López Trueba     Finales 70´s</vt:lpstr>
      <vt:lpstr>Vectores Teóricos  En una versión muy preliminar, un vector teórico es una lista de los programas que forman el sistema en el orden en que se deben generar</vt:lpstr>
      <vt:lpstr>Presentación de PowerPoint</vt:lpstr>
      <vt:lpstr>Presentación de PowerPoint</vt:lpstr>
      <vt:lpstr>Generador de Programas              Generador de Sistemas Vectores Teóricos        Gramáticas</vt:lpstr>
      <vt:lpstr>Presentación de PowerPoint</vt:lpstr>
      <vt:lpstr>Enfoque Lingüístico   una forma de ver la realidad,  en la cual se considera que,   cualquier cosa se puede ver como una oración de algún lenguaje.</vt:lpstr>
      <vt:lpstr>Presentación de PowerPoint</vt:lpstr>
      <vt:lpstr>Programación Dirigida por Lenguaje 1975 - 1985  Los problemas informáticos en general son susceptibles de un tratamiento lingüístico,  por lo que:  dado un problema se busca el lenguaje que lo representa  de ahí se encuentra su gramática  y de ahí el sistema de información.</vt:lpstr>
      <vt:lpstr>Presentación de PowerPoint</vt:lpstr>
      <vt:lpstr>Presentación de PowerPoint</vt:lpstr>
      <vt:lpstr>Las aplicaciones de este tipo de herramientas son múltiples, por ejemplo:   Generadores de Programas y Sistemas Validadores de datos Generadores de Productos Migradores Automáticos Documentadores Automáticos Etc., etc.</vt:lpstr>
      <vt:lpstr>Presentación de PowerPoint</vt:lpstr>
      <vt:lpstr>Por ejemplo, en 1975 Guillermina Pérez Salas desarrollo un Sistema validador de datos, para lo cual represento los registros y todos sus campos como oraciones de un lenguaje, donde represento las características de los campo.</vt:lpstr>
      <vt:lpstr>Validar los campos de un archivo o tabla puede ser desde algo simple hasta algo muy complicado, por ejemplo, verificar si los datos de un campo son números enteros es relativamente fácil,  pero en el otro extremo se tiene problemas donde los datos de un campo pueden ser, combinaciones de letras y números en ciertas posiciones especificas, o pueden depender de los valores que se toman en otros campos, o pueden ser resultados de alguna operación matemática entre varios campos, por ejemplo podría se que los valores que toma el campo X depende de que el producto del campo M y el campo N es mayor o menor de un numero dado, o de que el campo Y es F (femenino) o M (masculino), y así como esos existen muchísimos otros problemas, </vt:lpstr>
      <vt:lpstr>precisamente es aquí donde:  se ven los campos de la tabla o archivo como oraciones de un lenguaje,   se construye el programa asociado al lenguaje y   se usa para validar los campos del archivo.</vt:lpstr>
      <vt:lpstr>Presentación de PowerPoint</vt:lpstr>
      <vt:lpstr>Presentación de PowerPoint</vt:lpstr>
      <vt:lpstr>El Generador de Sistemas es una plataforma o sea una herramienta con la cual se pueden desarrollar otras herramienta, productos y sistemas</vt:lpstr>
      <vt:lpstr>Presentación de PowerPoint</vt:lpstr>
      <vt:lpstr>Presentación de PowerPoint</vt:lpstr>
      <vt:lpstr>Presentación de PowerPoint</vt:lpstr>
      <vt:lpstr>Inversión 1 -&gt; Ganancia 1 a 10</vt:lpstr>
      <vt:lpstr>Presentación de PowerPoint</vt:lpstr>
      <vt:lpstr>Presentación de PowerPoint</vt:lpstr>
      <vt:lpstr>En 1983 Juan Martín González Vázquez desarrolló un sistema evolutivo generador de nominas federales, para lo cual analizó múltiples nominas federales buscando cuales eran los procesos comunes en este tipo de problema y encontró alrededor de 50 procesos que al combinarlos generaban cualquier tipo de nomina, a partir de esto construyo el generador de sistemas y los esqueletos para cada proceso, junto con su tabla de variables y el vector teórico de una nomina federal,  Y dado que lo que buscaba era desarrollar un producto que se pudiera instalar en múltiples organizaciones, y cada organización cambia la forma como se almacenan los datos (base de datos),  integró un mecanismo que para cada nueva aplicación, relacionaba la información de la base de datos de la organización con el generador de sistemas,   para lo cual relacionaba la tabla de variables con el diccionario de datos de la base de datos de la organización.</vt:lpstr>
      <vt:lpstr>Presentación de PowerPoint</vt:lpstr>
      <vt:lpstr>Generalizando esta idea se tiene un producto donde solo cambiando la Base de Datos y en particular el diccionario de Datos, que es donde esta los atributos de los datos del sistema, como posición, tamaño, tipo, etc., dentro de la Base de Datos, el sistema genera la mueva aplicación sin necesidad de programar. Esta idea se aplica a muchos sistemas, por lo que, dado que se tiene el sistema evolutivo generador de sistemas, se pueden desarrollar miltiples productos, por lo que en lugar de hacer una y otra vez el mismo sisyema, se hace el sitema evolutivo generador de sistemas.  Y en lugar de enseñar a hacer una y otra vez el mismo sistema es necesario que aprendan a hacer y desarrollar plataformas y productos.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Generador de Programas               Generador de Sistemas  Vectores Teóricos        Gramáticas  enfoque lingüístico  Programación Dirigida por Lenguaje  Independencia Relativa  Sistemas Evolutivos</vt:lpstr>
      <vt:lpstr>Presentación de PowerPoint</vt:lpstr>
      <vt:lpstr>Presentación de PowerPoint</vt:lpstr>
      <vt:lpstr>INDEPENDENCIA RELATIVA</vt:lpstr>
      <vt:lpstr>Presentación de PowerPoint</vt:lpstr>
      <vt:lpstr>Presentación de PowerPoint</vt:lpstr>
      <vt:lpstr>Presentación de PowerPoint</vt:lpstr>
      <vt:lpstr>Presentación de PowerPoint</vt:lpstr>
      <vt:lpstr>Presentación de PowerPoint</vt:lpstr>
      <vt:lpstr>Presentación de PowerPoint</vt:lpstr>
      <vt:lpstr>una característica fundamental que se debe buscar cuando se desarrolla un sistema es la de que exista una   Independencia Relativa   donde los elementos del sistema, como los datos, procesos y estructura queden separados y únicamente existe la relación mínima necesaria entre los componentes.</vt:lpstr>
      <vt:lpstr>El desconocimiento o el hecho de no tomar en cuenta estó cuando se desarrollan sistemas, es una de las causas principales por las que los sistemas se vuelven altamente estáticos y difíciles de mantener  en los sistemas y programas tradicionales las  componentes se encuentran revueltas y altamente interrelacinados, por lo que, un cambio "pequeño" en los datos o procesos o en el orden de atacar un problema ocasiona que prácticamente se tenga que modificar todo   por otro lado si se desarrolla el sistema de tal manera que los datos queden en un lado, los procesos en otro y finalmente la estructura del sistema en otro, el proceso de actualización puede ser relativamente fácil   casos particulares de este enfoque es el del desarrollo de las Bases de Datos donde las características de los datos quedan en el diccionario de datos y el de los Compiladores donde la gramática o estructura del sistema se almacena en una tabla independiente.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ENFOQUE EVOLUTIVO un problema se puede resolver mediante los enfoque de los  sistemas formales,  sistemas que aprenden  o sistemas evolutivos,  Por ejemplo se puede hacer un sistema que reconozca la letra A usando el enfoque de los sistemas formales, donde se le da al sistema un conjunto de reglas que representan completamente a esa A especifica y el sistema reconoce la letra A  también se puede usar el enfoque de los sistemas que aprenden y hacer un sistema que aprenda a reconocer letras (usando redes neuronales, algoritmos genéticos, etc.)   o usar el enfoque evolutivo.</vt:lpstr>
      <vt:lpstr> Es un enfoque no una herramienta, por ejemplo existen redes neuronales usando el enfoque formal, el enfoque que aprende o el enfoque evolutivo.   Muchas redes neuronales y algoritmos genéticos son sistemas que aprenden y otros son sistemas evolutivos   El enfoque evolutivo se puede aplicar prácticamente con cualquier herramienta incluyendo redes neuronales, algoritmos genéticos y sistemas lingüísticos</vt:lpstr>
      <vt:lpstr>mediante los sistemas evolutivos se busca que  sea el propio sistema  el que lleve a cabo acciones que le permitan construir su imagen de la realidad, mantenerla actualizada y usarla para interactuar con el medio.  cuando se desarrolla un  Sistema Evolutivo  más que darle un conjunto de reglas prefijadas para resolver un problema,  lo que se busca es  darle la capacidad para que pueda construir y mantener su propia imagen de la realidad.</vt:lpstr>
      <vt:lpstr>Presentación de PowerPoint</vt:lpstr>
      <vt:lpstr>Presentación de PowerPoint</vt:lpstr>
      <vt:lpstr>Presentación de PowerPoint</vt:lpstr>
      <vt:lpstr>Si se construye el sistema de información de tal forma que los componentes sean independientes en forma relativa entre sí   y se da una interrelación de tal forma que cualquier cambio en la realidad se refleje en tiempo real en el sistema de información,   entonces se puede considerar que la imagen de la realidad que tiene el sistema de información es cercana a la que se quiere reflejar. </vt:lpstr>
      <vt:lpstr>Presentación de PowerPoint</vt:lpstr>
      <vt:lpstr>Presentación de PowerPoint</vt:lpstr>
      <vt:lpstr>Presentación de PowerPoint</vt:lpstr>
      <vt:lpstr> Existen muchos mecanismos de percepción y construcción de la imagen de la realidad,  como ejemplo mostraremos   las gramática evolutivas (Enfoque Lingüístico)        y las Redes Neuronales y matrices evolutivas  </vt:lpstr>
      <vt:lpstr>se partirá de que   el lenguaje de comunicación con el exterior  (o sea el lenguaje con el que se plantean los problemas al Sistema Evolutivo y con el cual éste responde a los requerimientos)   y el lenguaje con el que el Sistema Evolutivo construye su imagen de la realidad   son el mismo.</vt:lpstr>
      <vt:lpstr>                    </vt:lpstr>
      <vt:lpstr>Enfoque Lingüístico   una forma de ver la realidad,  en la cual se considera que,   cualquier cosa se puede ver como una oración de algún lenguaje.</vt:lpstr>
      <vt:lpstr>Presentación de PowerPoint</vt:lpstr>
      <vt:lpstr>Lingüística Matemática   Chomsky Gramáticas Generativas  Reescritura Reglas de Reescritura  El operador de Reescritura, un Operador fundamental              Significa que   se puede sustituir o rescribir por </vt:lpstr>
      <vt:lpstr>SISTEMAS EVOLUTIVOS DE REESCRITURA   Regla de Reescritura A  B </vt:lpstr>
      <vt:lpstr>Es relativamente fácil construir un sistema de información que representa a los sistemas de reescritura, por ejemplo el siguiente sistema formado por un programa y un archivo con dos columnas :</vt:lpstr>
      <vt:lpstr>Presentación de PowerPoint</vt:lpstr>
      <vt:lpstr>sistema elemental traductor de Idiomas   le damos la entrada "Hola Perro",   si la computadora no encuentra en su lista esta frase, entonces pregunta, ¿ que es “Hola Perro "?,   le decimos "Hello Dog",   entonces la computadora almacena en su primera columna "Hola perro" y en la otra "Hello Dog",   la siguiente vez que introduzcamos "Hola Perro" la computadora va a decir "Hello dog". </vt:lpstr>
      <vt:lpstr>Traductor automático tabla que contiene en la primera columna el texto en un idioma y en la segunda su traducción a otro idioma.</vt:lpstr>
      <vt:lpstr>Este programa es muy simple de hacer y tiene la ventaja de que no requiere tener almacenado el conocimiento previamente,   si el archivo estuviera vacío y se preguntara por Textox  el programa pediría Traducciónx y ya tendría la regla Textox -&gt; Traducciónx   el sistema evolutivo puede empezar ha construir la base de conocimiento y 'aprender' desde cero, en tiempo real y fácilmente.</vt:lpstr>
      <vt:lpstr>Presentación de PowerPoint</vt:lpstr>
      <vt:lpstr>Una gran cantidad de problemas aparentemente diferentes se pueden reducir en primera instancia al mismo sistema, ya que prácticamente se puede atacar cualquier problema que se pueda representar como una cadena de bits o caracteres, como por ejemplo el reconocimiento de imágenes, texto, traductores, sistemas experto, señales biofísica, voz, etc.</vt:lpstr>
      <vt:lpstr>Encontrar los datos de un sistema es relativamente simple, y con algunas de las técnicas mencionadas al comentar la independencia relativa, se pueden encontrar los procesos (semántica) o esqueletos del sistema,  sin embargo encontrar la estructura del sistema en forma automática, aunque es relativamente simple y existen métodos y técnicas desde los años 60 del siglo XX,   como los desarrollados para el reconocimiento sintáctico de patrones (Syntactic Pattern Recognition), la inferencia gramatical y los métodos lingüísticos matemáticos (algebraicos y analíticos), estos son poco conocidos,   por lo que veremos una introducción a los métodos de lingüística matemática y en particular de Inferencia Gramatical que es precisamente el área dedicada a encontrar las estructuras</vt:lpstr>
      <vt:lpstr>Presentación de PowerPoint</vt:lpstr>
      <vt:lpstr>Inferencia Gramatical </vt:lpstr>
      <vt:lpstr>Presentación de PowerPoint</vt:lpstr>
      <vt:lpstr>Presentación de PowerPoint</vt:lpstr>
      <vt:lpstr>Muchos de los métodos de inferencia gramatical se basan en las operaciones básicas de Factorización, Distribución y  Recursividad   por lo que a continuación se explicaran estas operaciones.</vt:lpstr>
      <vt:lpstr>Factorización Lingüística  La factorización  lingüística  consiste en la búsqueda de cadenas que se repiten varias veces en un texto y verlas como un factor dentro del texto.   </vt:lpstr>
      <vt:lpstr>Factorización Lingüística  La factorización  lingüística  consiste en la búsqueda de cadenas que se repiten varias veces en un texto y verlas como un factor dentro del texto.   </vt:lpstr>
      <vt:lpstr>Recordemos que la factorización algebraica consiste en encontrar los factores comunes en una expresión algebraica y sacarlos de la expresión, como se ve a continuación:  ab + ac  =  a(b+c)   3x + 3y  =  3(x + y)   a(b * c) + a(e/f)  =  a(b*c+e/f)</vt:lpstr>
      <vt:lpstr>En la factorización  lingüística,  si por ejemplo se tienen las siguientes oraciones:    Juan es hermano de Pedro y   Juan estudia en UPIICSA   se puede detectar que en las dos oraciones se encuentra presente la palabra Juan y que un párrafo equivalente sería:    Juan es hermano de Pedro y estudia en UPIICSA  Si se observa lo que se ha hecho es detectar que la palabra Juan era común a las dos oraciones por lo que se factorizó (o sea que se sacó como factor común) y se obtuvo un párrafo donde sólo aparece una sola vez.</vt:lpstr>
      <vt:lpstr>Distribución Lingüística   La distribución lingüística es la operación inversa de la factorización</vt:lpstr>
      <vt:lpstr>Presentación de PowerPoint</vt:lpstr>
      <vt:lpstr>Presentación de PowerPoint</vt:lpstr>
      <vt:lpstr>Presentación de PowerPoint</vt:lpstr>
      <vt:lpstr>Presentación de PowerPoint</vt:lpstr>
      <vt:lpstr>Por ejemplo :   Juan estudia en el Poli, trabaja en el INEGI y vive en Lindavista.   Juan                          es un objeto          o0 estudia en el         es una relación         r1 poli                            es un objeto         o1 ,                           es un separador         + trabaja en el          es una relación        r2 INEGI                        es un objeto        o2 y                            es un separador       + vive en                    es una relación      r3 Lindavista                    es un objeto     o3    queda representada como:  o0  ( r1o1 + r2o2 + r3o3 )   El paréntesis que esta después de o0 refleja que tiene relación con todos los demás elementos de la oración.</vt:lpstr>
      <vt:lpstr>Si se toma   o0  ( r1o1 + r2o2 + r3o3 ) y se le aplica la operación de distribución del álgebra queda:   o0 ( r1o1 + r2o2 + r3o3 )  =  o0r1o1 + o0r2o2 + o0r3o3   y si sustituimos el significado de los diferentes elementos tenemos:</vt:lpstr>
      <vt:lpstr>Cuando nos comunicamos factorizamos Cuando almacenamos distribuimos</vt:lpstr>
      <vt:lpstr>Presentación de PowerPoint</vt:lpstr>
      <vt:lpstr>MATRICES</vt:lpstr>
      <vt:lpstr>Presentación de PowerPoint</vt:lpstr>
      <vt:lpstr>se parte de que  originalmente la matriz está vacía  y lo que hace el sistema es   buscar una imagen,  como no encuentra nada  la coloca en el primer renglón,    cuando llega la segunda imagen,  si son similares la reconoce y la acumula con la primera  si no son similares entonces la coloca en el siguiente renglón  y así sucesivamente. </vt:lpstr>
      <vt:lpstr>cada imagen se representa como un vector,   de tal forma que por ejemplo,  si se tiene un gato, un perro y un ratón,  cada uno de ellos se almacena como un vector   y entre los tres forman una matriz como la siguiente  a1 a2 a3 a4 a5 a6 a7 a8 a9 1 0 1 0 0 1 0 1 0     gato 0 1 0 1 0 1 1 0 1     perro 1 1 0 0 1 0 0 1 1     ratón</vt:lpstr>
      <vt:lpstr>Si se perciben varios gatos,  en lugar de almacenar cada gato en un vector independiente  se suman los vectores que representan cada uno de los gatos y el resultado se toma como la representación de la estructura general del gato  y se almacena en la matriz.   ( 5 1 4 0 0 5 0 4 1 20 ) gato   Lo anterior es equivalente a que cada gato se dibujara en un acetato y posteriormente se sobrepusieran los acetatos, con lo que las características repetitivas del gato quedan más recalcadas y equivale a números mayores en el vector que lo representa. </vt:lpstr>
      <vt:lpstr>Presentación de PowerPoint</vt:lpstr>
      <vt:lpstr>Presentación de PowerPoint</vt:lpstr>
      <vt:lpstr>Presentación de PowerPoint</vt:lpstr>
      <vt:lpstr>Presentación de PowerPoint</vt:lpstr>
      <vt:lpstr>a1   a2   a3   a4   a5   a6    a7   a8   a9     h      5     1     4     0     0     5     0     4     1     20      gato 0     3     0     3     0     2     3     2     1     14      perro 1     1     0     0     1     0     0     1     1     5        ratón</vt:lpstr>
      <vt:lpstr>Si se desea reconocer un nuevo objeto,  se representa también como un vector,  se multiplica por la matriz,  se ve en que renglón se obtuvo el máximo valor y se le asocia a ese renglón el objeto.  Por ejemplo si tomamos la matriz anterior y  llega el objeto 1 0 1 0 0 1 0 1 0,  se multiplica por la matriz y les restamos el valor de h quedando:  -2 para el gato, -10 para el perro y -3 para el ratón.  De donde se propone que el objeto reconocido es un gato.</vt:lpstr>
      <vt:lpstr>a1   a2   a3   a4   a5   a6    a7   a8   a9     h      6     1     5     0     0     6     0     5     1     24      gato 0     3     0     3     0     2     3     2     1     14      perro 1     1     0     0     1     0     0     1     1       5      ratón</vt:lpstr>
      <vt:lpstr>Como se puede observar este método reúne la característica de que esta evolucionando en forma natural y encontrando la imagen acumulada  (y por tal, la imagen promedio),   con lo que no existe un proceso previo de aprendizaje y otro de aplicación,  sino que  por el proceso natural de conocer y reconocer las imágenes va evolucionando.</vt:lpstr>
      <vt:lpstr>Presentación de PowerPoint</vt:lpstr>
      <vt:lpstr>Presentación de PowerPoint</vt:lpstr>
      <vt:lpstr>Presentación de PowerPoint</vt:lpstr>
      <vt:lpstr>Presentación de PowerPoint</vt:lpstr>
      <vt:lpstr>Un ejemplo donde se pueden aplicar las matrices evolutivas es en el área de los sistemas expertos</vt:lpstr>
      <vt:lpstr>Presentación de PowerPoint</vt:lpstr>
      <vt:lpstr>Por ejemplo, si se tiene la siguiente matriz:             S1   S2   S3    S4      S       S6 regla1 3.2    0  4.0   6.5      0        0 regla2 2.0  1.3    0    0   1.5        0 regla3    0    3.0    0    0   4.2      2.0         y llega un problema con los síntomas            (1.0   0   1.5   0   0   0.7) entonces se multiplica la matriz por el vector quedando el resultado:  regla1 9.2 regla2 2.0 regla3 1.4  de donde se propone    la regla1    como el resultado del sistema.</vt:lpstr>
      <vt:lpstr>Una de las ventajas de representar al sistema experto mediante una matriz es que ahora se puede ver y atacar con múltiples herramientas incluyendo entre otras la lógica difusa, redes neuronales, teoría de la medida y sistemas evolutivos. </vt:lpstr>
      <vt:lpstr>En particular podemos aplicar las técnicas de  matrices evolutivas  Se parte de que la matriz está originalmente vacía. Mev0 o Matriz Evolutiva 0  que no tiene dimensiones, renglones, columnas, capas, o valores en la matriz  cuando llegan los primeros síntomas y no encuentra nada almacena el vector en el primer renglón y asigna el diagnostico (le puede pedir el diagnostico al experto humano).   Por ejemplo, si llegan los síntomas  (1.2   0   0   2.3   0   0.7)  el sistema busca en la matriz el diagnostico,  pero como está vacía no los encuentra,  entonces pregunta por el diagnostico  y genera una matriz con un renglón.</vt:lpstr>
      <vt:lpstr>Si llegan ahora los síntomas   (0.7   0   0   0   3.2   0), como la colisión con el vector almacenado es baja, pregunta por el diagnostico,   si el nuevo diagnostico es diferente crea un nuevo renglón,   quedando la matriz:           S1      S2    S3    S4      S5      S6     r1 1.2     0     0   2.3      0       0.7    D1 r2 0.7     0     0    0     3.2      0    D2</vt:lpstr>
      <vt:lpstr>Si llega una cadena de síntomas con alta colisión con D1, como por ejemplo:    (1.0   0   0   1.8   0   1.2)   el sistema emite el diagnostico D1 y acumula el nuevo síntoma sobre la matriz anterior en el renglón 1:             S1    S2     S3  S4     S5     S6          # de acumulados r1 2.2  0   0 4.1   0 1.9  D1  2 r2 0.7  0   0   0 3.2   0  D2  1   Al tener el vector acumulado se están reforzando los síntomas y en forma natural cambian los pesos.</vt:lpstr>
      <vt:lpstr>El sistema siempre se transforma.  Si llega una cadena de síntomas con alta colisión los suma al renglón diagnosticado.  Si llega una cadena y el experto indica que corresponde a un diagnostico presente, la nueva cadena se acumula a este diagnostico. Si llega una nueva cadena con un síntoma no conocido crea una nueva columna y a partir de ese momento reconoce el nuevo síntoma  Si llega una nueva cadena no reconocida crea un nuevo renglón.   Si se toma el vector acumulado y cada síntoma lo dividimos entre el número de acumulados tenemos una regla promedio, por lo que, lo que estamos encontrando es la regla promedio asociada a un diagnostico y mediante el mecanismo evolutivo esta regla se está depurando y afinando cotidianamente,   o sea que, en forma natural y permanente se están encontrando y afinando las reglas del sistema.</vt:lpstr>
      <vt:lpstr>Presentación de PowerPoint</vt:lpstr>
      <vt:lpstr>Una Representación N-Dimensional de los Sistemas Evolutivos</vt:lpstr>
      <vt:lpstr>Presentación de PowerPoint</vt:lpstr>
      <vt:lpstr>Si un objeto c se representa con cuatro variable independientes, entonces se puede visualizar como un punto en 4 dimensiones, y en general un objeto n que se representa con n variable independientes se puede visualizar como un punto en n dimensiones</vt:lpstr>
      <vt:lpstr>Presentación de PowerPoint</vt:lpstr>
      <vt:lpstr>Espacios N-Dimensiónales Evolutivos </vt:lpstr>
      <vt:lpstr>Presentación de PowerPoint</vt:lpstr>
      <vt:lpstr> es común que cuando se aplica esta técnica, los patrones ya están prefijados, ya sea porque explícitamente fueron asignados o porque se obtuvieron mediante un proceso de aprendizaje y quedaron fijos e inmutables.  Ahora bien, en el caso de las matrices evolutivas también cada imagen, regla o cadena de síntomas promedio se representa como un punto en un espacio de n dimensiones,  o sea que, todas las reglas forman una nube de puntos, pero con la característica de que  la matriz evolutiva permanentemente se esta modificando</vt:lpstr>
      <vt:lpstr>Originalmente la matriz evolutiva esta vacía, no tiene ni renglones ni columnas y representa un espacio que también lo esta,   más adelante cuando llegan las primeras reglas o imágenes surgen los primeros puntos, renglones y columnas   pero estos no están fijos,   cuando una regla de la matriz evolutiva se modifica el punto que la representa también cambia de posición,   o sea que,  en forma natural y permanente el espacio n-dimensional se esta afinando y evolucionando.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Por el hecho de que fluyen la materia, energía, información o algunos otros factores esenciales se da la evolución. </vt:lpstr>
      <vt:lpstr>Presentación de PowerPoint</vt:lpstr>
      <vt:lpstr>Presentación de PowerPoint</vt:lpstr>
      <vt:lpstr>Presentación de PowerPoint</vt:lpstr>
      <vt:lpstr>Presentación de PowerPoint</vt:lpstr>
      <vt:lpstr>Presentación de PowerPoint</vt:lpstr>
      <vt:lpstr>  21 de Septiembre del 2002, Octubre del 2009, Julio del 2012, Febrero del 2017 </vt:lpstr>
      <vt:lpstr>Presentación de PowerPoint</vt:lpstr>
      <vt:lpstr>Presentación de PowerPoint</vt:lpstr>
      <vt:lpstr>Presentación de PowerPoint</vt:lpstr>
      <vt:lpstr>Presentación de PowerPoint</vt:lpstr>
      <vt:lpstr>Presentación de PowerPoint</vt:lpstr>
      <vt:lpstr>Presentación de PowerPoint</vt:lpstr>
      <vt:lpstr> Originalmente el Manejador Léxico no tiene ningún conocimiento acerca del lenguaje a utilizar y solamente cuenta con la capacidad para encontrar los diferentes tipos de unidades léxicas de un lenguaje.</vt:lpstr>
      <vt:lpstr>cotidianamente manejamos una palabra como una cadena de caracteres (letras, números, signos) separados por espacios,  por ejemplo en la oración “el perro ladra” tenemos tres palabras: “el”, “perro”, “ladra”,   el problema es que estamos manejando elementos semánticos y los elementos semánticos no necesariamente son cadenas separadas por blanco, por ejemplo “Buenos Aires” es un elemento semántico que se refiere a una ciudad, “buenos” es otro elemento y “aires” es otro,  en el manejador es conveniente tratar de manejar elementos semánticos y no solo palabras,   a la unidad con significado semántico propio se le llama unidad léxica  la unidad léxica corresponde en muchos casos a una palabra, pero existen otros muchos casos en los cuales eso no es cierto</vt:lpstr>
      <vt:lpstr>Presentación de PowerPoint</vt:lpstr>
      <vt:lpstr>Presentación de PowerPoint</vt:lpstr>
      <vt:lpstr>Presentación de PowerPoint</vt:lpstr>
      <vt:lpstr>Presentación de PowerPoint</vt:lpstr>
      <vt:lpstr>Desconcatenación mediante búsqueda de cadenas. La búsqueda de cadenas consiste en tomar una cadena grande, por ejemplo  mgasdfglsmgasdfghjkasmhjdfg   y buscar dentro de ella cadenas que se repiten.  Existen muchas formas de encontrar cadenas dentro de cadenas, las dos variantes mas generales del método son: Tomar un objeto o sistema y buscar la cadena mas grande que se repita en él, y sustituirla por una etiqueta X1, tomar la siguiente cadena que se repita y sustituirla por una cadena X2  y así sucesivamente mientras existan cadenas,   Otro método parte al revés,  se buscan las cadenas mas pequeñas, mayores que uno y a todas las cadenas  iguales se les asigna la misma etiqueta, luego si se encuentra una combinación de etiquetas repetida varias veces por ejemplo la cadena de etiquetas X8X3X14 aparece repetida varias veces, se supone que toda esa combinación también es por si sola una unidad léxica y se le asigna su propia etiqueta.</vt:lpstr>
      <vt:lpstr>Presentación de PowerPoint</vt:lpstr>
      <vt:lpstr>Otro método parte al revés,  se buscan las cadenas mas pequeñas, mayores que uno y a todas las cadenas  iguales se les asigna la misma etiqueta, luego si se encuentra una combinación de etiquetas repetida varias veces por ejemplo la cadena de etiquetas X8X3X14 aparece repetida varias veces, se supone que toda esa combinación también es por si sola una unidad léxica y se le asigna su propia etiqueta.  Por ejemplo mgasdfglsmgasdfghjkasmhjdfg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un Sistema Evolutivo debe tener la capacidad de encontrar los componentes del sistema de información a partir del lenguaje utilizado en el área problema    Un sistema lingüístico tiene involucrados al menos  Datos elementos o componentes léxicos (unidades léxicas)   Procesos componentes semánticos (significado),  estructura sintaxis  por lo que a continuación veremos en general como encontrar e integrar esos componentes a partir del, lenguaje utilizado en el área problema</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Evolución y Sistemas Evolutivos</dc:title>
  <dc:creator>FGS</dc:creator>
  <cp:keywords>Evolución y Sistemas Evolutivos</cp:keywords>
  <cp:lastModifiedBy>FGS FGS</cp:lastModifiedBy>
  <cp:revision>291</cp:revision>
  <cp:lastPrinted>2017-03-04T00:57:14Z</cp:lastPrinted>
  <dcterms:created xsi:type="dcterms:W3CDTF">2017-03-01T21:40:22Z</dcterms:created>
  <dcterms:modified xsi:type="dcterms:W3CDTF">2017-03-14T16:07:46Z</dcterms:modified>
</cp:coreProperties>
</file>