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24" r:id="rId1"/>
    <p:sldMasterId id="2147484236" r:id="rId2"/>
    <p:sldMasterId id="2147484248" r:id="rId3"/>
    <p:sldMasterId id="2147484260" r:id="rId4"/>
  </p:sldMasterIdLst>
  <p:notesMasterIdLst>
    <p:notesMasterId r:id="rId174"/>
  </p:notesMasterIdLst>
  <p:sldIdLst>
    <p:sldId id="705" r:id="rId5"/>
    <p:sldId id="514" r:id="rId6"/>
    <p:sldId id="725" r:id="rId7"/>
    <p:sldId id="590" r:id="rId8"/>
    <p:sldId id="591" r:id="rId9"/>
    <p:sldId id="699" r:id="rId10"/>
    <p:sldId id="925" r:id="rId11"/>
    <p:sldId id="701" r:id="rId12"/>
    <p:sldId id="595" r:id="rId13"/>
    <p:sldId id="948" r:id="rId14"/>
    <p:sldId id="949" r:id="rId15"/>
    <p:sldId id="950" r:id="rId16"/>
    <p:sldId id="822" r:id="rId17"/>
    <p:sldId id="951" r:id="rId18"/>
    <p:sldId id="952" r:id="rId19"/>
    <p:sldId id="953" r:id="rId20"/>
    <p:sldId id="954" r:id="rId21"/>
    <p:sldId id="955" r:id="rId22"/>
    <p:sldId id="992" r:id="rId23"/>
    <p:sldId id="967" r:id="rId24"/>
    <p:sldId id="993" r:id="rId25"/>
    <p:sldId id="969" r:id="rId26"/>
    <p:sldId id="970" r:id="rId27"/>
    <p:sldId id="974" r:id="rId28"/>
    <p:sldId id="975" r:id="rId29"/>
    <p:sldId id="976" r:id="rId30"/>
    <p:sldId id="977" r:id="rId31"/>
    <p:sldId id="978" r:id="rId32"/>
    <p:sldId id="745" r:id="rId33"/>
    <p:sldId id="746" r:id="rId34"/>
    <p:sldId id="979" r:id="rId35"/>
    <p:sldId id="980" r:id="rId36"/>
    <p:sldId id="998" r:id="rId37"/>
    <p:sldId id="956" r:id="rId38"/>
    <p:sldId id="752" r:id="rId39"/>
    <p:sldId id="753" r:id="rId40"/>
    <p:sldId id="755" r:id="rId41"/>
    <p:sldId id="911" r:id="rId42"/>
    <p:sldId id="756" r:id="rId43"/>
    <p:sldId id="757" r:id="rId44"/>
    <p:sldId id="758" r:id="rId45"/>
    <p:sldId id="759" r:id="rId46"/>
    <p:sldId id="760" r:id="rId47"/>
    <p:sldId id="839" r:id="rId48"/>
    <p:sldId id="838" r:id="rId49"/>
    <p:sldId id="763" r:id="rId50"/>
    <p:sldId id="982" r:id="rId51"/>
    <p:sldId id="869" r:id="rId52"/>
    <p:sldId id="870" r:id="rId53"/>
    <p:sldId id="871" r:id="rId54"/>
    <p:sldId id="872" r:id="rId55"/>
    <p:sldId id="873" r:id="rId56"/>
    <p:sldId id="614" r:id="rId57"/>
    <p:sldId id="615" r:id="rId58"/>
    <p:sldId id="616" r:id="rId59"/>
    <p:sldId id="617" r:id="rId60"/>
    <p:sldId id="619" r:id="rId61"/>
    <p:sldId id="620" r:id="rId62"/>
    <p:sldId id="621" r:id="rId63"/>
    <p:sldId id="708" r:id="rId64"/>
    <p:sldId id="623" r:id="rId65"/>
    <p:sldId id="624" r:id="rId66"/>
    <p:sldId id="625" r:id="rId67"/>
    <p:sldId id="834" r:id="rId68"/>
    <p:sldId id="835" r:id="rId69"/>
    <p:sldId id="836" r:id="rId70"/>
    <p:sldId id="837" r:id="rId71"/>
    <p:sldId id="776" r:id="rId72"/>
    <p:sldId id="778" r:id="rId73"/>
    <p:sldId id="779" r:id="rId74"/>
    <p:sldId id="999" r:id="rId75"/>
    <p:sldId id="813" r:id="rId76"/>
    <p:sldId id="815" r:id="rId77"/>
    <p:sldId id="814" r:id="rId78"/>
    <p:sldId id="782" r:id="rId79"/>
    <p:sldId id="784" r:id="rId80"/>
    <p:sldId id="983" r:id="rId81"/>
    <p:sldId id="786" r:id="rId82"/>
    <p:sldId id="787" r:id="rId83"/>
    <p:sldId id="788" r:id="rId84"/>
    <p:sldId id="984" r:id="rId85"/>
    <p:sldId id="789" r:id="rId86"/>
    <p:sldId id="790" r:id="rId87"/>
    <p:sldId id="791" r:id="rId88"/>
    <p:sldId id="792" r:id="rId89"/>
    <p:sldId id="985" r:id="rId90"/>
    <p:sldId id="793" r:id="rId91"/>
    <p:sldId id="794" r:id="rId92"/>
    <p:sldId id="843" r:id="rId93"/>
    <p:sldId id="841" r:id="rId94"/>
    <p:sldId id="842" r:id="rId95"/>
    <p:sldId id="795" r:id="rId96"/>
    <p:sldId id="796" r:id="rId97"/>
    <p:sldId id="797" r:id="rId98"/>
    <p:sldId id="798" r:id="rId99"/>
    <p:sldId id="907" r:id="rId100"/>
    <p:sldId id="908" r:id="rId101"/>
    <p:sldId id="986" r:id="rId102"/>
    <p:sldId id="987" r:id="rId103"/>
    <p:sldId id="940" r:id="rId104"/>
    <p:sldId id="988" r:id="rId105"/>
    <p:sldId id="941" r:id="rId106"/>
    <p:sldId id="942" r:id="rId107"/>
    <p:sldId id="943" r:id="rId108"/>
    <p:sldId id="939" r:id="rId109"/>
    <p:sldId id="875" r:id="rId110"/>
    <p:sldId id="876" r:id="rId111"/>
    <p:sldId id="881" r:id="rId112"/>
    <p:sldId id="882" r:id="rId113"/>
    <p:sldId id="884" r:id="rId114"/>
    <p:sldId id="879" r:id="rId115"/>
    <p:sldId id="880" r:id="rId116"/>
    <p:sldId id="877" r:id="rId117"/>
    <p:sldId id="878" r:id="rId118"/>
    <p:sldId id="885" r:id="rId119"/>
    <p:sldId id="926" r:id="rId120"/>
    <p:sldId id="927" r:id="rId121"/>
    <p:sldId id="928" r:id="rId122"/>
    <p:sldId id="929" r:id="rId123"/>
    <p:sldId id="930" r:id="rId124"/>
    <p:sldId id="931" r:id="rId125"/>
    <p:sldId id="932" r:id="rId126"/>
    <p:sldId id="631" r:id="rId127"/>
    <p:sldId id="632" r:id="rId128"/>
    <p:sldId id="718" r:id="rId129"/>
    <p:sldId id="898" r:id="rId130"/>
    <p:sldId id="671" r:id="rId131"/>
    <p:sldId id="672" r:id="rId132"/>
    <p:sldId id="673" r:id="rId133"/>
    <p:sldId id="674" r:id="rId134"/>
    <p:sldId id="1001" r:id="rId135"/>
    <p:sldId id="946" r:id="rId136"/>
    <p:sldId id="827" r:id="rId137"/>
    <p:sldId id="697" r:id="rId138"/>
    <p:sldId id="816" r:id="rId139"/>
    <p:sldId id="895" r:id="rId140"/>
    <p:sldId id="896" r:id="rId141"/>
    <p:sldId id="893" r:id="rId142"/>
    <p:sldId id="894" r:id="rId143"/>
    <p:sldId id="897" r:id="rId144"/>
    <p:sldId id="1000" r:id="rId145"/>
    <p:sldId id="990" r:id="rId146"/>
    <p:sldId id="723" r:id="rId147"/>
    <p:sldId id="722" r:id="rId148"/>
    <p:sldId id="368" r:id="rId149"/>
    <p:sldId id="385" r:id="rId150"/>
    <p:sldId id="910" r:id="rId151"/>
    <p:sldId id="384" r:id="rId152"/>
    <p:sldId id="383" r:id="rId153"/>
    <p:sldId id="386" r:id="rId154"/>
    <p:sldId id="508" r:id="rId155"/>
    <p:sldId id="900" r:id="rId156"/>
    <p:sldId id="901" r:id="rId157"/>
    <p:sldId id="902" r:id="rId158"/>
    <p:sldId id="903" r:id="rId159"/>
    <p:sldId id="904" r:id="rId160"/>
    <p:sldId id="821" r:id="rId161"/>
    <p:sldId id="912" r:id="rId162"/>
    <p:sldId id="913" r:id="rId163"/>
    <p:sldId id="914" r:id="rId164"/>
    <p:sldId id="915" r:id="rId165"/>
    <p:sldId id="916" r:id="rId166"/>
    <p:sldId id="917" r:id="rId167"/>
    <p:sldId id="506" r:id="rId168"/>
    <p:sldId id="468" r:id="rId169"/>
    <p:sldId id="994" r:id="rId170"/>
    <p:sldId id="995" r:id="rId171"/>
    <p:sldId id="996" r:id="rId172"/>
    <p:sldId id="997" r:id="rId17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FFF5"/>
    <a:srgbClr val="FF0066"/>
    <a:srgbClr val="FFA3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838" autoAdjust="0"/>
    <p:restoredTop sz="92620" autoAdjust="0"/>
  </p:normalViewPr>
  <p:slideViewPr>
    <p:cSldViewPr snapToGrid="0">
      <p:cViewPr varScale="1">
        <p:scale>
          <a:sx n="58" d="100"/>
          <a:sy n="58" d="100"/>
        </p:scale>
        <p:origin x="32" y="116"/>
      </p:cViewPr>
      <p:guideLst/>
    </p:cSldViewPr>
  </p:slideViewPr>
  <p:outlineViewPr>
    <p:cViewPr>
      <p:scale>
        <a:sx n="33" d="100"/>
        <a:sy n="33" d="100"/>
      </p:scale>
      <p:origin x="0" y="-38112"/>
    </p:cViewPr>
    <p:sldLst>
      <p:sld r:id="rId1" collapse="1"/>
    </p:sldLst>
  </p:outlin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slide" Target="slides/slide155.xml"/><Relationship Id="rId175" Type="http://schemas.openxmlformats.org/officeDocument/2006/relationships/presProps" Target="presProps.xml"/><Relationship Id="rId170" Type="http://schemas.openxmlformats.org/officeDocument/2006/relationships/slide" Target="slides/slide166.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slide" Target="slides/slide156.xml"/><Relationship Id="rId165" Type="http://schemas.openxmlformats.org/officeDocument/2006/relationships/slide" Target="slides/slide16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slide" Target="slides/slide151.xml"/><Relationship Id="rId171" Type="http://schemas.openxmlformats.org/officeDocument/2006/relationships/slide" Target="slides/slide167.xml"/><Relationship Id="rId176" Type="http://schemas.openxmlformats.org/officeDocument/2006/relationships/viewProps" Target="viewProp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slide" Target="slides/slide147.xml"/><Relationship Id="rId156" Type="http://schemas.openxmlformats.org/officeDocument/2006/relationships/slide" Target="slides/slide152.xml"/><Relationship Id="rId164" Type="http://schemas.openxmlformats.org/officeDocument/2006/relationships/slide" Target="slides/slide160.xml"/><Relationship Id="rId169" Type="http://schemas.openxmlformats.org/officeDocument/2006/relationships/slide" Target="slides/slide165.xml"/><Relationship Id="rId177"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notesMaster" Target="notesMasters/notes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s>
</file>

<file path=ppt/_rels/viewProps.xml.rels><?xml version="1.0" encoding="UTF-8" standalone="yes"?>
<Relationships xmlns="http://schemas.openxmlformats.org/package/2006/relationships"><Relationship Id="rId1" Type="http://schemas.openxmlformats.org/officeDocument/2006/relationships/slide" Target="slides/slide80.xml"/></Relationships>
</file>

<file path=ppt/diagrams/_rels/data1.xml.rels><?xml version="1.0" encoding="UTF-8" standalone="yes"?>
<Relationships xmlns="http://schemas.openxmlformats.org/package/2006/relationships"><Relationship Id="rId1" Type="http://schemas.openxmlformats.org/officeDocument/2006/relationships/hyperlink" Target="http://es.wikipedia.org/wiki/Jean_Piaget"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es.wikipedia.org/wiki/Jean_Piaget"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249A2F-BE61-4199-9CF8-5E0BF401C920}"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ES"/>
        </a:p>
      </dgm:t>
    </dgm:pt>
    <dgm:pt modelId="{02CD9F73-B7C7-40A0-9FC7-B26B1599C1D3}">
      <dgm:prSet custT="1"/>
      <dgm:spPr/>
      <dgm:t>
        <a:bodyPr/>
        <a:lstStyle/>
        <a:p>
          <a:r>
            <a:rPr lang="es-ES" sz="2000" b="1" dirty="0">
              <a:hlinkClick xmlns:r="http://schemas.openxmlformats.org/officeDocument/2006/relationships" r:id="rId1"/>
            </a:rPr>
            <a:t>Jean Piaget</a:t>
          </a:r>
          <a:r>
            <a:rPr lang="es-ES" sz="2000" b="1" dirty="0"/>
            <a:t>,</a:t>
          </a:r>
          <a:endParaRPr lang="es-MX" sz="2000" b="1" dirty="0"/>
        </a:p>
        <a:p>
          <a:r>
            <a:rPr lang="es-MX" sz="2000" b="1" dirty="0"/>
            <a:t>asimilación</a:t>
          </a:r>
          <a:r>
            <a:rPr lang="es-MX" sz="2000" dirty="0"/>
            <a:t> </a:t>
          </a:r>
          <a:r>
            <a:rPr lang="es-ES" sz="2000" dirty="0"/>
            <a:t>ingres</a:t>
          </a:r>
          <a:r>
            <a:rPr lang="es-MX" sz="2000" dirty="0"/>
            <a:t>o de</a:t>
          </a:r>
          <a:r>
            <a:rPr lang="es-ES" sz="2000" dirty="0"/>
            <a:t> nuevos </a:t>
          </a:r>
          <a:r>
            <a:rPr lang="es-ES" sz="2000" b="1" dirty="0"/>
            <a:t>elementos</a:t>
          </a:r>
          <a:r>
            <a:rPr lang="es-ES" sz="2000" dirty="0"/>
            <a:t> </a:t>
          </a:r>
          <a:r>
            <a:rPr lang="es-MX" sz="2000" dirty="0"/>
            <a:t>a los </a:t>
          </a:r>
          <a:r>
            <a:rPr lang="es-ES" sz="2000" dirty="0"/>
            <a:t>esquemas mentales preexistentes,</a:t>
          </a:r>
        </a:p>
        <a:p>
          <a:r>
            <a:rPr lang="es-ES" sz="2000" dirty="0"/>
            <a:t>. </a:t>
          </a:r>
          <a:r>
            <a:rPr lang="es-ES" sz="2000" b="1" dirty="0"/>
            <a:t>acomodación</a:t>
          </a:r>
          <a:r>
            <a:rPr lang="es-ES" sz="2000" dirty="0"/>
            <a:t> modifica esquemas </a:t>
          </a:r>
          <a:r>
            <a:rPr lang="es-ES" sz="2000" b="1" dirty="0"/>
            <a:t>(estructuras cognitivas)</a:t>
          </a:r>
          <a:endParaRPr lang="es-MX" sz="2000" dirty="0"/>
        </a:p>
      </dgm:t>
    </dgm:pt>
    <dgm:pt modelId="{E42042FA-E927-4579-B600-24967E022926}" type="parTrans" cxnId="{67A7485F-3D36-4399-ADD4-5BDAA171B158}">
      <dgm:prSet/>
      <dgm:spPr/>
      <dgm:t>
        <a:bodyPr/>
        <a:lstStyle/>
        <a:p>
          <a:endParaRPr lang="es-ES"/>
        </a:p>
      </dgm:t>
    </dgm:pt>
    <dgm:pt modelId="{196BD72C-96F9-4CF2-889B-73F0003DB19F}" type="sibTrans" cxnId="{67A7485F-3D36-4399-ADD4-5BDAA171B158}">
      <dgm:prSet/>
      <dgm:spPr/>
      <dgm:t>
        <a:bodyPr/>
        <a:lstStyle/>
        <a:p>
          <a:endParaRPr lang="es-ES"/>
        </a:p>
      </dgm:t>
    </dgm:pt>
    <dgm:pt modelId="{DABEBAD2-87DE-4DC1-ACCE-8DECDEF4673F}">
      <dgm:prSet/>
      <dgm:spPr/>
      <dgm:t>
        <a:bodyPr/>
        <a:lstStyle/>
        <a:p>
          <a:r>
            <a:rPr lang="es-MX" b="1" dirty="0"/>
            <a:t>S. C. </a:t>
          </a:r>
          <a:r>
            <a:rPr lang="es-MX" b="1" dirty="0" err="1"/>
            <a:t>Kleene</a:t>
          </a:r>
          <a:r>
            <a:rPr lang="es-MX" dirty="0"/>
            <a:t>, (1951)</a:t>
          </a:r>
          <a:br>
            <a:rPr lang="es-MX" dirty="0"/>
          </a:br>
          <a:r>
            <a:rPr lang="es-MX" dirty="0" err="1"/>
            <a:t>Representation</a:t>
          </a:r>
          <a:r>
            <a:rPr lang="es-MX" dirty="0"/>
            <a:t> of </a:t>
          </a:r>
          <a:r>
            <a:rPr lang="es-MX" dirty="0" err="1"/>
            <a:t>events</a:t>
          </a:r>
          <a:r>
            <a:rPr lang="es-MX" dirty="0"/>
            <a:t> in </a:t>
          </a:r>
          <a:r>
            <a:rPr lang="es-MX" dirty="0" err="1"/>
            <a:t>nerve</a:t>
          </a:r>
          <a:r>
            <a:rPr lang="es-MX" dirty="0"/>
            <a:t> nets and </a:t>
          </a:r>
          <a:r>
            <a:rPr lang="es-MX" dirty="0" err="1"/>
            <a:t>finite</a:t>
          </a:r>
          <a:r>
            <a:rPr lang="es-MX" dirty="0"/>
            <a:t> autómata</a:t>
          </a:r>
        </a:p>
        <a:p>
          <a:r>
            <a:rPr lang="es-MX" b="1" dirty="0"/>
            <a:t>Equivalencia entre Redes Neuronales y Autómatas Finitos</a:t>
          </a:r>
          <a:endParaRPr lang="es-MX" dirty="0"/>
        </a:p>
      </dgm:t>
    </dgm:pt>
    <dgm:pt modelId="{0C1FB4DB-49E3-4A81-9606-8A20C1FDFB54}" type="parTrans" cxnId="{A7C14F6D-7D22-49E6-B4BE-A40C6013C790}">
      <dgm:prSet/>
      <dgm:spPr/>
      <dgm:t>
        <a:bodyPr/>
        <a:lstStyle/>
        <a:p>
          <a:endParaRPr lang="es-ES"/>
        </a:p>
      </dgm:t>
    </dgm:pt>
    <dgm:pt modelId="{3251DAE7-D7D7-4279-A02C-79634EFF6953}" type="sibTrans" cxnId="{A7C14F6D-7D22-49E6-B4BE-A40C6013C790}">
      <dgm:prSet/>
      <dgm:spPr/>
      <dgm:t>
        <a:bodyPr/>
        <a:lstStyle/>
        <a:p>
          <a:endParaRPr lang="es-ES"/>
        </a:p>
      </dgm:t>
    </dgm:pt>
    <dgm:pt modelId="{107778AF-7E19-4C99-B74A-B377A2A0A87F}">
      <dgm:prSet/>
      <dgm:spPr/>
      <dgm:t>
        <a:bodyPr/>
        <a:lstStyle/>
        <a:p>
          <a:r>
            <a:rPr lang="es-MX" b="1" i="1" dirty="0"/>
            <a:t>Enfoque Lingüístico</a:t>
          </a:r>
          <a:r>
            <a:rPr lang="es-MX" b="1" dirty="0"/>
            <a:t> </a:t>
          </a:r>
          <a:br>
            <a:rPr lang="es-MX" b="1" dirty="0"/>
          </a:br>
          <a:r>
            <a:rPr lang="es-MX" b="1" dirty="0"/>
            <a:t>Cualquier cosa se puede ver como oración de algún lenguaje </a:t>
          </a:r>
          <a:br>
            <a:rPr lang="es-MX" b="1" dirty="0"/>
          </a:br>
          <a:r>
            <a:rPr lang="es-ES" b="1" dirty="0"/>
            <a:t> lingüístico</a:t>
          </a:r>
          <a:endParaRPr lang="es-MX" dirty="0"/>
        </a:p>
      </dgm:t>
    </dgm:pt>
    <dgm:pt modelId="{7FAC5B05-145E-44D5-800F-5CD340C1837F}" type="parTrans" cxnId="{972545E7-E751-415D-99E8-52470FD959C4}">
      <dgm:prSet/>
      <dgm:spPr/>
      <dgm:t>
        <a:bodyPr/>
        <a:lstStyle/>
        <a:p>
          <a:endParaRPr lang="es-ES"/>
        </a:p>
      </dgm:t>
    </dgm:pt>
    <dgm:pt modelId="{2CCFDB80-174F-4CE8-BB34-2CF9BB348D43}" type="sibTrans" cxnId="{972545E7-E751-415D-99E8-52470FD959C4}">
      <dgm:prSet/>
      <dgm:spPr/>
      <dgm:t>
        <a:bodyPr/>
        <a:lstStyle/>
        <a:p>
          <a:endParaRPr lang="es-ES"/>
        </a:p>
      </dgm:t>
    </dgm:pt>
    <dgm:pt modelId="{19AB910C-A662-43E3-9F1B-E86BCA7D19CA}">
      <dgm:prSet/>
      <dgm:spPr/>
      <dgm:t>
        <a:bodyPr/>
        <a:lstStyle/>
        <a:p>
          <a:r>
            <a:rPr lang="es-ES" b="1" dirty="0"/>
            <a:t>La Construcción de la Lengua Materna</a:t>
          </a:r>
          <a:endParaRPr lang="es-MX" dirty="0"/>
        </a:p>
      </dgm:t>
    </dgm:pt>
    <dgm:pt modelId="{1EDE51D5-8D87-4AA2-9DB0-7B1BC3E7CAE5}" type="parTrans" cxnId="{66F6123E-7115-475D-8ED2-52159CE5F08B}">
      <dgm:prSet/>
      <dgm:spPr/>
      <dgm:t>
        <a:bodyPr/>
        <a:lstStyle/>
        <a:p>
          <a:endParaRPr lang="es-ES"/>
        </a:p>
      </dgm:t>
    </dgm:pt>
    <dgm:pt modelId="{4C66AD3F-36DD-4AD9-9A00-DE3F555F63F2}" type="sibTrans" cxnId="{66F6123E-7115-475D-8ED2-52159CE5F08B}">
      <dgm:prSet/>
      <dgm:spPr/>
      <dgm:t>
        <a:bodyPr/>
        <a:lstStyle/>
        <a:p>
          <a:endParaRPr lang="es-ES"/>
        </a:p>
      </dgm:t>
    </dgm:pt>
    <dgm:pt modelId="{8A7039A3-7B10-4747-9BA5-0A0F6FE65D33}">
      <dgm:prSet/>
      <dgm:spPr/>
      <dgm:t>
        <a:bodyPr/>
        <a:lstStyle/>
        <a:p>
          <a:r>
            <a:rPr lang="es-MX" b="1" dirty="0"/>
            <a:t>sistemas que toman en cuenta el comportamiento y la personalidad de los demás (usuario) </a:t>
          </a:r>
          <a:endParaRPr lang="es-MX" dirty="0"/>
        </a:p>
      </dgm:t>
    </dgm:pt>
    <dgm:pt modelId="{5D763AB9-496F-44CC-8CA4-C20817BA3322}" type="parTrans" cxnId="{3ABC0514-AAFB-47F1-8BB7-ED2273A0EC22}">
      <dgm:prSet/>
      <dgm:spPr/>
      <dgm:t>
        <a:bodyPr/>
        <a:lstStyle/>
        <a:p>
          <a:endParaRPr lang="es-ES"/>
        </a:p>
      </dgm:t>
    </dgm:pt>
    <dgm:pt modelId="{E05D3492-6A5E-4DDB-941E-E1DD307B7F52}" type="sibTrans" cxnId="{3ABC0514-AAFB-47F1-8BB7-ED2273A0EC22}">
      <dgm:prSet/>
      <dgm:spPr/>
      <dgm:t>
        <a:bodyPr/>
        <a:lstStyle/>
        <a:p>
          <a:endParaRPr lang="es-ES"/>
        </a:p>
      </dgm:t>
    </dgm:pt>
    <dgm:pt modelId="{D2A0175A-0A25-4D79-98C6-EE25C35208AD}">
      <dgm:prSet custT="1"/>
      <dgm:spPr/>
      <dgm:t>
        <a:bodyPr/>
        <a:lstStyle/>
        <a:p>
          <a:r>
            <a:rPr lang="es-ES" sz="3600" b="1" dirty="0">
              <a:solidFill>
                <a:schemeClr val="tx1"/>
              </a:solidFill>
            </a:rPr>
            <a:t>.</a:t>
          </a:r>
          <a:endParaRPr lang="es-MX" sz="3600" b="1" dirty="0">
            <a:solidFill>
              <a:schemeClr val="tx1"/>
            </a:solidFill>
          </a:endParaRPr>
        </a:p>
      </dgm:t>
    </dgm:pt>
    <dgm:pt modelId="{7798CE73-0948-4FA6-B0B0-22E75AFBC628}" type="sibTrans" cxnId="{41741FAD-02EC-4B7C-9D8B-67D9CD7A11F9}">
      <dgm:prSet/>
      <dgm:spPr/>
      <dgm:t>
        <a:bodyPr/>
        <a:lstStyle/>
        <a:p>
          <a:endParaRPr lang="es-ES"/>
        </a:p>
      </dgm:t>
    </dgm:pt>
    <dgm:pt modelId="{7CDFC9FA-178E-4B83-95E3-D8BDE08AB90A}" type="parTrans" cxnId="{41741FAD-02EC-4B7C-9D8B-67D9CD7A11F9}">
      <dgm:prSet/>
      <dgm:spPr/>
      <dgm:t>
        <a:bodyPr/>
        <a:lstStyle/>
        <a:p>
          <a:endParaRPr lang="es-ES"/>
        </a:p>
      </dgm:t>
    </dgm:pt>
    <dgm:pt modelId="{2C05422E-8D08-443B-920F-6A77CB06E1F0}" type="pres">
      <dgm:prSet presAssocID="{3E249A2F-BE61-4199-9CF8-5E0BF401C920}" presName="compositeShape" presStyleCnt="0">
        <dgm:presLayoutVars>
          <dgm:chMax val="7"/>
          <dgm:dir/>
          <dgm:resizeHandles val="exact"/>
        </dgm:presLayoutVars>
      </dgm:prSet>
      <dgm:spPr/>
    </dgm:pt>
    <dgm:pt modelId="{EE15C367-8196-46B5-88C2-6B6F7594BB45}" type="pres">
      <dgm:prSet presAssocID="{D2A0175A-0A25-4D79-98C6-EE25C35208AD}" presName="circ1" presStyleLbl="vennNode1" presStyleIdx="0" presStyleCnt="6"/>
      <dgm:spPr/>
    </dgm:pt>
    <dgm:pt modelId="{E21529B3-5241-4306-99BB-C85F4881696D}" type="pres">
      <dgm:prSet presAssocID="{D2A0175A-0A25-4D79-98C6-EE25C35208AD}" presName="circ1Tx" presStyleLbl="revTx" presStyleIdx="0" presStyleCnt="0">
        <dgm:presLayoutVars>
          <dgm:chMax val="0"/>
          <dgm:chPref val="0"/>
          <dgm:bulletEnabled val="1"/>
        </dgm:presLayoutVars>
      </dgm:prSet>
      <dgm:spPr/>
    </dgm:pt>
    <dgm:pt modelId="{06BE5DB9-E3A0-48A1-BA7A-3E324AABF03C}" type="pres">
      <dgm:prSet presAssocID="{02CD9F73-B7C7-40A0-9FC7-B26B1599C1D3}" presName="circ2" presStyleLbl="vennNode1" presStyleIdx="1" presStyleCnt="6"/>
      <dgm:spPr/>
    </dgm:pt>
    <dgm:pt modelId="{758ADD60-873E-4935-8B19-98C14AFEC087}" type="pres">
      <dgm:prSet presAssocID="{02CD9F73-B7C7-40A0-9FC7-B26B1599C1D3}" presName="circ2Tx" presStyleLbl="revTx" presStyleIdx="0" presStyleCnt="0" custScaleX="151138" custScaleY="177832" custLinFactX="-100000" custLinFactNeighborX="-134474" custLinFactNeighborY="-46723">
        <dgm:presLayoutVars>
          <dgm:chMax val="0"/>
          <dgm:chPref val="0"/>
          <dgm:bulletEnabled val="1"/>
        </dgm:presLayoutVars>
      </dgm:prSet>
      <dgm:spPr/>
    </dgm:pt>
    <dgm:pt modelId="{1CC2EA7B-C206-4A8F-AAD8-F26D375CC94A}" type="pres">
      <dgm:prSet presAssocID="{DABEBAD2-87DE-4DC1-ACCE-8DECDEF4673F}" presName="circ3" presStyleLbl="vennNode1" presStyleIdx="2" presStyleCnt="6"/>
      <dgm:spPr/>
    </dgm:pt>
    <dgm:pt modelId="{961AECB2-34E7-4CE0-8861-FEC22F236574}" type="pres">
      <dgm:prSet presAssocID="{DABEBAD2-87DE-4DC1-ACCE-8DECDEF4673F}" presName="circ3Tx" presStyleLbl="revTx" presStyleIdx="0" presStyleCnt="0" custLinFactY="-97809" custLinFactNeighborX="-11414" custLinFactNeighborY="-100000">
        <dgm:presLayoutVars>
          <dgm:chMax val="0"/>
          <dgm:chPref val="0"/>
          <dgm:bulletEnabled val="1"/>
        </dgm:presLayoutVars>
      </dgm:prSet>
      <dgm:spPr/>
    </dgm:pt>
    <dgm:pt modelId="{5983156E-87C6-4E26-B4DA-8F3CF770793D}" type="pres">
      <dgm:prSet presAssocID="{107778AF-7E19-4C99-B74A-B377A2A0A87F}" presName="circ4" presStyleLbl="vennNode1" presStyleIdx="3" presStyleCnt="6"/>
      <dgm:spPr/>
    </dgm:pt>
    <dgm:pt modelId="{B31B4EBD-5E2E-4CB4-8D18-820313CD613B}" type="pres">
      <dgm:prSet presAssocID="{107778AF-7E19-4C99-B74A-B377A2A0A87F}" presName="circ4Tx" presStyleLbl="revTx" presStyleIdx="0" presStyleCnt="0" custLinFactX="-10965" custLinFactNeighborX="-100000" custLinFactNeighborY="-59037">
        <dgm:presLayoutVars>
          <dgm:chMax val="0"/>
          <dgm:chPref val="0"/>
          <dgm:bulletEnabled val="1"/>
        </dgm:presLayoutVars>
      </dgm:prSet>
      <dgm:spPr/>
    </dgm:pt>
    <dgm:pt modelId="{5D6939C6-01C3-486E-ACA0-57B4080E73AF}" type="pres">
      <dgm:prSet presAssocID="{19AB910C-A662-43E3-9F1B-E86BCA7D19CA}" presName="circ5" presStyleLbl="vennNode1" presStyleIdx="4" presStyleCnt="6"/>
      <dgm:spPr/>
    </dgm:pt>
    <dgm:pt modelId="{965644EE-26A9-4D53-A8C1-7A9D6019B3C2}" type="pres">
      <dgm:prSet presAssocID="{19AB910C-A662-43E3-9F1B-E86BCA7D19CA}" presName="circ5Tx" presStyleLbl="revTx" presStyleIdx="0" presStyleCnt="0" custScaleY="52574" custLinFactX="12196" custLinFactNeighborX="100000" custLinFactNeighborY="79589">
        <dgm:presLayoutVars>
          <dgm:chMax val="0"/>
          <dgm:chPref val="0"/>
          <dgm:bulletEnabled val="1"/>
        </dgm:presLayoutVars>
      </dgm:prSet>
      <dgm:spPr/>
    </dgm:pt>
    <dgm:pt modelId="{3F8C8AB0-CC37-4C37-85DB-C0D0B9572AEA}" type="pres">
      <dgm:prSet presAssocID="{8A7039A3-7B10-4747-9BA5-0A0F6FE65D33}" presName="circ6" presStyleLbl="vennNode1" presStyleIdx="5" presStyleCnt="6"/>
      <dgm:spPr/>
    </dgm:pt>
    <dgm:pt modelId="{28A131F1-562E-41C6-8263-7756EE0FEDC6}" type="pres">
      <dgm:prSet presAssocID="{8A7039A3-7B10-4747-9BA5-0A0F6FE65D33}" presName="circ6Tx" presStyleLbl="revTx" presStyleIdx="0" presStyleCnt="0" custScaleY="74220" custLinFactX="100000" custLinFactY="72401" custLinFactNeighborX="143113" custLinFactNeighborY="100000">
        <dgm:presLayoutVars>
          <dgm:chMax val="0"/>
          <dgm:chPref val="0"/>
          <dgm:bulletEnabled val="1"/>
        </dgm:presLayoutVars>
      </dgm:prSet>
      <dgm:spPr/>
    </dgm:pt>
  </dgm:ptLst>
  <dgm:cxnLst>
    <dgm:cxn modelId="{3ABC0514-AAFB-47F1-8BB7-ED2273A0EC22}" srcId="{3E249A2F-BE61-4199-9CF8-5E0BF401C920}" destId="{8A7039A3-7B10-4747-9BA5-0A0F6FE65D33}" srcOrd="5" destOrd="0" parTransId="{5D763AB9-496F-44CC-8CA4-C20817BA3322}" sibTransId="{E05D3492-6A5E-4DDB-941E-E1DD307B7F52}"/>
    <dgm:cxn modelId="{A8301C15-6D57-4217-8023-BF7A526E7694}" type="presOf" srcId="{8A7039A3-7B10-4747-9BA5-0A0F6FE65D33}" destId="{28A131F1-562E-41C6-8263-7756EE0FEDC6}" srcOrd="0" destOrd="0" presId="urn:microsoft.com/office/officeart/2005/8/layout/venn1"/>
    <dgm:cxn modelId="{511E6D31-F08E-41DA-9812-2031482DAB2B}" type="presOf" srcId="{107778AF-7E19-4C99-B74A-B377A2A0A87F}" destId="{B31B4EBD-5E2E-4CB4-8D18-820313CD613B}" srcOrd="0" destOrd="0" presId="urn:microsoft.com/office/officeart/2005/8/layout/venn1"/>
    <dgm:cxn modelId="{66F6123E-7115-475D-8ED2-52159CE5F08B}" srcId="{3E249A2F-BE61-4199-9CF8-5E0BF401C920}" destId="{19AB910C-A662-43E3-9F1B-E86BCA7D19CA}" srcOrd="4" destOrd="0" parTransId="{1EDE51D5-8D87-4AA2-9DB0-7B1BC3E7CAE5}" sibTransId="{4C66AD3F-36DD-4AD9-9A00-DE3F555F63F2}"/>
    <dgm:cxn modelId="{67A7485F-3D36-4399-ADD4-5BDAA171B158}" srcId="{3E249A2F-BE61-4199-9CF8-5E0BF401C920}" destId="{02CD9F73-B7C7-40A0-9FC7-B26B1599C1D3}" srcOrd="1" destOrd="0" parTransId="{E42042FA-E927-4579-B600-24967E022926}" sibTransId="{196BD72C-96F9-4CF2-889B-73F0003DB19F}"/>
    <dgm:cxn modelId="{A7C14F6D-7D22-49E6-B4BE-A40C6013C790}" srcId="{3E249A2F-BE61-4199-9CF8-5E0BF401C920}" destId="{DABEBAD2-87DE-4DC1-ACCE-8DECDEF4673F}" srcOrd="2" destOrd="0" parTransId="{0C1FB4DB-49E3-4A81-9606-8A20C1FDFB54}" sibTransId="{3251DAE7-D7D7-4279-A02C-79634EFF6953}"/>
    <dgm:cxn modelId="{BC8B9273-0FFE-4C74-928F-148437A2955A}" type="presOf" srcId="{19AB910C-A662-43E3-9F1B-E86BCA7D19CA}" destId="{965644EE-26A9-4D53-A8C1-7A9D6019B3C2}" srcOrd="0" destOrd="0" presId="urn:microsoft.com/office/officeart/2005/8/layout/venn1"/>
    <dgm:cxn modelId="{3FBA4E55-6A85-4015-A9BC-3D00C16F4B0B}" type="presOf" srcId="{D2A0175A-0A25-4D79-98C6-EE25C35208AD}" destId="{E21529B3-5241-4306-99BB-C85F4881696D}" srcOrd="0" destOrd="0" presId="urn:microsoft.com/office/officeart/2005/8/layout/venn1"/>
    <dgm:cxn modelId="{41741FAD-02EC-4B7C-9D8B-67D9CD7A11F9}" srcId="{3E249A2F-BE61-4199-9CF8-5E0BF401C920}" destId="{D2A0175A-0A25-4D79-98C6-EE25C35208AD}" srcOrd="0" destOrd="0" parTransId="{7CDFC9FA-178E-4B83-95E3-D8BDE08AB90A}" sibTransId="{7798CE73-0948-4FA6-B0B0-22E75AFBC628}"/>
    <dgm:cxn modelId="{8775EAB1-70AF-4418-83A1-59D8CD454BE6}" type="presOf" srcId="{02CD9F73-B7C7-40A0-9FC7-B26B1599C1D3}" destId="{758ADD60-873E-4935-8B19-98C14AFEC087}" srcOrd="0" destOrd="0" presId="urn:microsoft.com/office/officeart/2005/8/layout/venn1"/>
    <dgm:cxn modelId="{91BF3CB3-AD61-475F-B6F0-0421D503C7BF}" type="presOf" srcId="{3E249A2F-BE61-4199-9CF8-5E0BF401C920}" destId="{2C05422E-8D08-443B-920F-6A77CB06E1F0}" srcOrd="0" destOrd="0" presId="urn:microsoft.com/office/officeart/2005/8/layout/venn1"/>
    <dgm:cxn modelId="{4C2B57DB-6C03-4DCB-ACE4-46CEA7325532}" type="presOf" srcId="{DABEBAD2-87DE-4DC1-ACCE-8DECDEF4673F}" destId="{961AECB2-34E7-4CE0-8861-FEC22F236574}" srcOrd="0" destOrd="0" presId="urn:microsoft.com/office/officeart/2005/8/layout/venn1"/>
    <dgm:cxn modelId="{972545E7-E751-415D-99E8-52470FD959C4}" srcId="{3E249A2F-BE61-4199-9CF8-5E0BF401C920}" destId="{107778AF-7E19-4C99-B74A-B377A2A0A87F}" srcOrd="3" destOrd="0" parTransId="{7FAC5B05-145E-44D5-800F-5CD340C1837F}" sibTransId="{2CCFDB80-174F-4CE8-BB34-2CF9BB348D43}"/>
    <dgm:cxn modelId="{5BEAA112-2639-40BB-8F27-9D656C276E7C}" type="presParOf" srcId="{2C05422E-8D08-443B-920F-6A77CB06E1F0}" destId="{EE15C367-8196-46B5-88C2-6B6F7594BB45}" srcOrd="0" destOrd="0" presId="urn:microsoft.com/office/officeart/2005/8/layout/venn1"/>
    <dgm:cxn modelId="{441754ED-433B-448B-907B-B1DAFADB1226}" type="presParOf" srcId="{2C05422E-8D08-443B-920F-6A77CB06E1F0}" destId="{E21529B3-5241-4306-99BB-C85F4881696D}" srcOrd="1" destOrd="0" presId="urn:microsoft.com/office/officeart/2005/8/layout/venn1"/>
    <dgm:cxn modelId="{15CCDA32-545B-441D-B832-4BE71688C40C}" type="presParOf" srcId="{2C05422E-8D08-443B-920F-6A77CB06E1F0}" destId="{06BE5DB9-E3A0-48A1-BA7A-3E324AABF03C}" srcOrd="2" destOrd="0" presId="urn:microsoft.com/office/officeart/2005/8/layout/venn1"/>
    <dgm:cxn modelId="{37AA3FA4-59C5-4FB3-B0C1-80D43D24D53E}" type="presParOf" srcId="{2C05422E-8D08-443B-920F-6A77CB06E1F0}" destId="{758ADD60-873E-4935-8B19-98C14AFEC087}" srcOrd="3" destOrd="0" presId="urn:microsoft.com/office/officeart/2005/8/layout/venn1"/>
    <dgm:cxn modelId="{725F7C99-DDBF-4BA7-9F0B-AF11E880286E}" type="presParOf" srcId="{2C05422E-8D08-443B-920F-6A77CB06E1F0}" destId="{1CC2EA7B-C206-4A8F-AAD8-F26D375CC94A}" srcOrd="4" destOrd="0" presId="urn:microsoft.com/office/officeart/2005/8/layout/venn1"/>
    <dgm:cxn modelId="{CC50C5EB-7EAE-41C1-A694-5DBAD2528804}" type="presParOf" srcId="{2C05422E-8D08-443B-920F-6A77CB06E1F0}" destId="{961AECB2-34E7-4CE0-8861-FEC22F236574}" srcOrd="5" destOrd="0" presId="urn:microsoft.com/office/officeart/2005/8/layout/venn1"/>
    <dgm:cxn modelId="{BC552293-94C1-4BF4-B92A-1EBD701EEEFB}" type="presParOf" srcId="{2C05422E-8D08-443B-920F-6A77CB06E1F0}" destId="{5983156E-87C6-4E26-B4DA-8F3CF770793D}" srcOrd="6" destOrd="0" presId="urn:microsoft.com/office/officeart/2005/8/layout/venn1"/>
    <dgm:cxn modelId="{B17BAC8F-29A3-4D82-A1F5-A096A5E3F27B}" type="presParOf" srcId="{2C05422E-8D08-443B-920F-6A77CB06E1F0}" destId="{B31B4EBD-5E2E-4CB4-8D18-820313CD613B}" srcOrd="7" destOrd="0" presId="urn:microsoft.com/office/officeart/2005/8/layout/venn1"/>
    <dgm:cxn modelId="{F866A405-71CF-4CAE-B446-3513E7A5A2DE}" type="presParOf" srcId="{2C05422E-8D08-443B-920F-6A77CB06E1F0}" destId="{5D6939C6-01C3-486E-ACA0-57B4080E73AF}" srcOrd="8" destOrd="0" presId="urn:microsoft.com/office/officeart/2005/8/layout/venn1"/>
    <dgm:cxn modelId="{6B8DC7D9-BADC-4DFA-A50D-62851AAD1E55}" type="presParOf" srcId="{2C05422E-8D08-443B-920F-6A77CB06E1F0}" destId="{965644EE-26A9-4D53-A8C1-7A9D6019B3C2}" srcOrd="9" destOrd="0" presId="urn:microsoft.com/office/officeart/2005/8/layout/venn1"/>
    <dgm:cxn modelId="{CBBDAA44-BE0B-43ED-89D1-D82F75A0B90F}" type="presParOf" srcId="{2C05422E-8D08-443B-920F-6A77CB06E1F0}" destId="{3F8C8AB0-CC37-4C37-85DB-C0D0B9572AEA}" srcOrd="10" destOrd="0" presId="urn:microsoft.com/office/officeart/2005/8/layout/venn1"/>
    <dgm:cxn modelId="{E8FE7592-E829-4DEE-8C79-C4261C78DFBD}" type="presParOf" srcId="{2C05422E-8D08-443B-920F-6A77CB06E1F0}" destId="{28A131F1-562E-41C6-8263-7756EE0FEDC6}" srcOrd="11"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5C367-8196-46B5-88C2-6B6F7594BB45}">
      <dsp:nvSpPr>
        <dsp:cNvPr id="0" name=""/>
        <dsp:cNvSpPr/>
      </dsp:nvSpPr>
      <dsp:spPr>
        <a:xfrm>
          <a:off x="3150349" y="1628948"/>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21529B3-5241-4306-99BB-C85F4881696D}">
      <dsp:nvSpPr>
        <dsp:cNvPr id="0" name=""/>
        <dsp:cNvSpPr/>
      </dsp:nvSpPr>
      <dsp:spPr>
        <a:xfrm>
          <a:off x="2877560" y="0"/>
          <a:ext cx="2727887" cy="14860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s-ES" sz="3600" b="1" kern="1200" dirty="0">
              <a:solidFill>
                <a:schemeClr val="tx1"/>
              </a:solidFill>
            </a:rPr>
            <a:t>.</a:t>
          </a:r>
          <a:endParaRPr lang="es-MX" sz="3600" b="1" kern="1200" dirty="0">
            <a:solidFill>
              <a:schemeClr val="tx1"/>
            </a:solidFill>
          </a:endParaRPr>
        </a:p>
      </dsp:txBody>
      <dsp:txXfrm>
        <a:off x="2877560" y="0"/>
        <a:ext cx="2727887" cy="1486008"/>
      </dsp:txXfrm>
    </dsp:sp>
    <dsp:sp modelId="{06BE5DB9-E3A0-48A1-BA7A-3E324AABF03C}">
      <dsp:nvSpPr>
        <dsp:cNvPr id="0" name=""/>
        <dsp:cNvSpPr/>
      </dsp:nvSpPr>
      <dsp:spPr>
        <a:xfrm>
          <a:off x="3858690" y="2037955"/>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58ADD60-873E-4935-8B19-98C14AFEC087}">
      <dsp:nvSpPr>
        <dsp:cNvPr id="0" name=""/>
        <dsp:cNvSpPr/>
      </dsp:nvSpPr>
      <dsp:spPr>
        <a:xfrm>
          <a:off x="0" y="21443"/>
          <a:ext cx="3907111" cy="28942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s-ES" sz="2000" b="1" kern="1200" dirty="0">
              <a:hlinkClick xmlns:r="http://schemas.openxmlformats.org/officeDocument/2006/relationships" r:id="rId1"/>
            </a:rPr>
            <a:t>Jean Piaget</a:t>
          </a:r>
          <a:r>
            <a:rPr lang="es-ES" sz="2000" b="1" kern="1200" dirty="0"/>
            <a:t>,</a:t>
          </a:r>
          <a:endParaRPr lang="es-MX" sz="2000" b="1" kern="1200" dirty="0"/>
        </a:p>
        <a:p>
          <a:pPr marL="0" lvl="0" indent="0" algn="ctr" defTabSz="889000">
            <a:lnSpc>
              <a:spcPct val="90000"/>
            </a:lnSpc>
            <a:spcBef>
              <a:spcPct val="0"/>
            </a:spcBef>
            <a:spcAft>
              <a:spcPct val="35000"/>
            </a:spcAft>
            <a:buNone/>
          </a:pPr>
          <a:r>
            <a:rPr lang="es-MX" sz="2000" b="1" kern="1200" dirty="0"/>
            <a:t>asimilación</a:t>
          </a:r>
          <a:r>
            <a:rPr lang="es-MX" sz="2000" kern="1200" dirty="0"/>
            <a:t> </a:t>
          </a:r>
          <a:r>
            <a:rPr lang="es-ES" sz="2000" kern="1200" dirty="0"/>
            <a:t>ingres</a:t>
          </a:r>
          <a:r>
            <a:rPr lang="es-MX" sz="2000" kern="1200" dirty="0"/>
            <a:t>o de</a:t>
          </a:r>
          <a:r>
            <a:rPr lang="es-ES" sz="2000" kern="1200" dirty="0"/>
            <a:t> nuevos </a:t>
          </a:r>
          <a:r>
            <a:rPr lang="es-ES" sz="2000" b="1" kern="1200" dirty="0"/>
            <a:t>elementos</a:t>
          </a:r>
          <a:r>
            <a:rPr lang="es-ES" sz="2000" kern="1200" dirty="0"/>
            <a:t> </a:t>
          </a:r>
          <a:r>
            <a:rPr lang="es-MX" sz="2000" kern="1200" dirty="0"/>
            <a:t>a los </a:t>
          </a:r>
          <a:r>
            <a:rPr lang="es-ES" sz="2000" kern="1200" dirty="0"/>
            <a:t>esquemas mentales preexistentes,</a:t>
          </a:r>
        </a:p>
        <a:p>
          <a:pPr marL="0" lvl="0" indent="0" algn="ctr" defTabSz="889000">
            <a:lnSpc>
              <a:spcPct val="90000"/>
            </a:lnSpc>
            <a:spcBef>
              <a:spcPct val="0"/>
            </a:spcBef>
            <a:spcAft>
              <a:spcPct val="35000"/>
            </a:spcAft>
            <a:buNone/>
          </a:pPr>
          <a:r>
            <a:rPr lang="es-ES" sz="2000" kern="1200" dirty="0"/>
            <a:t>. </a:t>
          </a:r>
          <a:r>
            <a:rPr lang="es-ES" sz="2000" b="1" kern="1200" dirty="0"/>
            <a:t>acomodación</a:t>
          </a:r>
          <a:r>
            <a:rPr lang="es-ES" sz="2000" kern="1200" dirty="0"/>
            <a:t> modifica esquemas </a:t>
          </a:r>
          <a:r>
            <a:rPr lang="es-ES" sz="2000" b="1" kern="1200" dirty="0"/>
            <a:t>(estructuras cognitivas)</a:t>
          </a:r>
          <a:endParaRPr lang="es-MX" sz="2000" kern="1200" dirty="0"/>
        </a:p>
      </dsp:txBody>
      <dsp:txXfrm>
        <a:off x="0" y="21443"/>
        <a:ext cx="3907111" cy="2894275"/>
      </dsp:txXfrm>
    </dsp:sp>
    <dsp:sp modelId="{1CC2EA7B-C206-4A8F-AAD8-F26D375CC94A}">
      <dsp:nvSpPr>
        <dsp:cNvPr id="0" name=""/>
        <dsp:cNvSpPr/>
      </dsp:nvSpPr>
      <dsp:spPr>
        <a:xfrm>
          <a:off x="3858690" y="2855967"/>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61AECB2-34E7-4CE0-8861-FEC22F236574}">
      <dsp:nvSpPr>
        <dsp:cNvPr id="0" name=""/>
        <dsp:cNvSpPr/>
      </dsp:nvSpPr>
      <dsp:spPr>
        <a:xfrm>
          <a:off x="5907789" y="245056"/>
          <a:ext cx="2585128" cy="18185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MX" sz="1700" b="1" kern="1200" dirty="0"/>
            <a:t>S. C. </a:t>
          </a:r>
          <a:r>
            <a:rPr lang="es-MX" sz="1700" b="1" kern="1200" dirty="0" err="1"/>
            <a:t>Kleene</a:t>
          </a:r>
          <a:r>
            <a:rPr lang="es-MX" sz="1700" kern="1200" dirty="0"/>
            <a:t>, (1951)</a:t>
          </a:r>
          <a:br>
            <a:rPr lang="es-MX" sz="1700" kern="1200" dirty="0"/>
          </a:br>
          <a:r>
            <a:rPr lang="es-MX" sz="1700" kern="1200" dirty="0" err="1"/>
            <a:t>Representation</a:t>
          </a:r>
          <a:r>
            <a:rPr lang="es-MX" sz="1700" kern="1200" dirty="0"/>
            <a:t> of </a:t>
          </a:r>
          <a:r>
            <a:rPr lang="es-MX" sz="1700" kern="1200" dirty="0" err="1"/>
            <a:t>events</a:t>
          </a:r>
          <a:r>
            <a:rPr lang="es-MX" sz="1700" kern="1200" dirty="0"/>
            <a:t> in </a:t>
          </a:r>
          <a:r>
            <a:rPr lang="es-MX" sz="1700" kern="1200" dirty="0" err="1"/>
            <a:t>nerve</a:t>
          </a:r>
          <a:r>
            <a:rPr lang="es-MX" sz="1700" kern="1200" dirty="0"/>
            <a:t> nets and </a:t>
          </a:r>
          <a:r>
            <a:rPr lang="es-MX" sz="1700" kern="1200" dirty="0" err="1"/>
            <a:t>finite</a:t>
          </a:r>
          <a:r>
            <a:rPr lang="es-MX" sz="1700" kern="1200" dirty="0"/>
            <a:t> autómata</a:t>
          </a:r>
        </a:p>
        <a:p>
          <a:pPr marL="0" lvl="0" indent="0" algn="ctr" defTabSz="755650">
            <a:lnSpc>
              <a:spcPct val="90000"/>
            </a:lnSpc>
            <a:spcBef>
              <a:spcPct val="0"/>
            </a:spcBef>
            <a:spcAft>
              <a:spcPct val="35000"/>
            </a:spcAft>
            <a:buNone/>
          </a:pPr>
          <a:r>
            <a:rPr lang="es-MX" sz="1700" b="1" kern="1200" dirty="0"/>
            <a:t>Equivalencia entre Redes Neuronales y Autómatas Finitos</a:t>
          </a:r>
          <a:endParaRPr lang="es-MX" sz="1700" kern="1200" dirty="0"/>
        </a:p>
      </dsp:txBody>
      <dsp:txXfrm>
        <a:off x="5907789" y="245056"/>
        <a:ext cx="2585128" cy="1818591"/>
      </dsp:txXfrm>
    </dsp:sp>
    <dsp:sp modelId="{5983156E-87C6-4E26-B4DA-8F3CF770793D}">
      <dsp:nvSpPr>
        <dsp:cNvPr id="0" name=""/>
        <dsp:cNvSpPr/>
      </dsp:nvSpPr>
      <dsp:spPr>
        <a:xfrm>
          <a:off x="3150349" y="3265681"/>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31B4EBD-5E2E-4CB4-8D18-820313CD613B}">
      <dsp:nvSpPr>
        <dsp:cNvPr id="0" name=""/>
        <dsp:cNvSpPr/>
      </dsp:nvSpPr>
      <dsp:spPr>
        <a:xfrm>
          <a:off x="0" y="4712928"/>
          <a:ext cx="2727887" cy="14860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MX" sz="1700" b="1" i="1" kern="1200" dirty="0"/>
            <a:t>Enfoque Lingüístico</a:t>
          </a:r>
          <a:r>
            <a:rPr lang="es-MX" sz="1700" b="1" kern="1200" dirty="0"/>
            <a:t> </a:t>
          </a:r>
          <a:br>
            <a:rPr lang="es-MX" sz="1700" b="1" kern="1200" dirty="0"/>
          </a:br>
          <a:r>
            <a:rPr lang="es-MX" sz="1700" b="1" kern="1200" dirty="0"/>
            <a:t>Cualquier cosa se puede ver como oración de algún lenguaje </a:t>
          </a:r>
          <a:br>
            <a:rPr lang="es-MX" sz="1700" b="1" kern="1200" dirty="0"/>
          </a:br>
          <a:r>
            <a:rPr lang="es-ES" sz="1700" b="1" kern="1200" dirty="0"/>
            <a:t> lingüístico</a:t>
          </a:r>
          <a:endParaRPr lang="es-MX" sz="1700" kern="1200" dirty="0"/>
        </a:p>
      </dsp:txBody>
      <dsp:txXfrm>
        <a:off x="0" y="4712928"/>
        <a:ext cx="2727887" cy="1486008"/>
      </dsp:txXfrm>
    </dsp:sp>
    <dsp:sp modelId="{5D6939C6-01C3-486E-ACA0-57B4080E73AF}">
      <dsp:nvSpPr>
        <dsp:cNvPr id="0" name=""/>
        <dsp:cNvSpPr/>
      </dsp:nvSpPr>
      <dsp:spPr>
        <a:xfrm>
          <a:off x="2442007" y="2855967"/>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65644EE-26A9-4D53-A8C1-7A9D6019B3C2}">
      <dsp:nvSpPr>
        <dsp:cNvPr id="0" name=""/>
        <dsp:cNvSpPr/>
      </dsp:nvSpPr>
      <dsp:spPr>
        <a:xfrm>
          <a:off x="2595435" y="5721036"/>
          <a:ext cx="2585128" cy="95610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ES" sz="1700" b="1" kern="1200" dirty="0"/>
            <a:t>La Construcción de la Lengua Materna</a:t>
          </a:r>
          <a:endParaRPr lang="es-MX" sz="1700" kern="1200" dirty="0"/>
        </a:p>
      </dsp:txBody>
      <dsp:txXfrm>
        <a:off x="2595435" y="5721036"/>
        <a:ext cx="2585128" cy="956106"/>
      </dsp:txXfrm>
    </dsp:sp>
    <dsp:sp modelId="{3F8C8AB0-CC37-4C37-85DB-C0D0B9572AEA}">
      <dsp:nvSpPr>
        <dsp:cNvPr id="0" name=""/>
        <dsp:cNvSpPr/>
      </dsp:nvSpPr>
      <dsp:spPr>
        <a:xfrm>
          <a:off x="2442007" y="2037955"/>
          <a:ext cx="2182310" cy="21823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8A131F1-562E-41C6-8263-7756EE0FEDC6}">
      <dsp:nvSpPr>
        <dsp:cNvPr id="0" name=""/>
        <dsp:cNvSpPr/>
      </dsp:nvSpPr>
      <dsp:spPr>
        <a:xfrm>
          <a:off x="5979807" y="4784933"/>
          <a:ext cx="2585128" cy="134975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s-MX" sz="1700" b="1" kern="1200" dirty="0"/>
            <a:t>sistemas que toman en cuenta el comportamiento y la personalidad de los demás (usuario) </a:t>
          </a:r>
          <a:endParaRPr lang="es-MX" sz="1700" kern="1200" dirty="0"/>
        </a:p>
      </dsp:txBody>
      <dsp:txXfrm>
        <a:off x="5979807" y="4784933"/>
        <a:ext cx="2585128" cy="134975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1712361C-63AF-4D13-944B-9621339BDA2B}" type="datetimeFigureOut">
              <a:rPr lang="es-MX"/>
              <a:pPr>
                <a:defRPr/>
              </a:pPr>
              <a:t>22/08/2024</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s-MX"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Editar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MX" noProof="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CC153E13-1999-4A7B-B1CA-53F2CCFBA8B8}" type="slidenum">
              <a:rPr lang="es-MX"/>
              <a:pPr>
                <a:defRPr/>
              </a:pPr>
              <a:t>‹Nº›</a:t>
            </a:fld>
            <a:endParaRPr 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3</a:t>
            </a:fld>
            <a:endParaRPr lang="es-MX"/>
          </a:p>
        </p:txBody>
      </p:sp>
    </p:spTree>
    <p:extLst>
      <p:ext uri="{BB962C8B-B14F-4D97-AF65-F5344CB8AC3E}">
        <p14:creationId xmlns:p14="http://schemas.microsoft.com/office/powerpoint/2010/main" val="862157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CD393A3C-852A-46FB-8FCD-F6343EFE7FF9}" type="slidenum">
              <a:rPr lang="es-MX" altLang="es-MX" sz="1300"/>
              <a:pPr/>
              <a:t>28</a:t>
            </a:fld>
            <a:endParaRPr lang="es-MX" altLang="es-MX" sz="1300"/>
          </a:p>
        </p:txBody>
      </p:sp>
    </p:spTree>
    <p:extLst>
      <p:ext uri="{BB962C8B-B14F-4D97-AF65-F5344CB8AC3E}">
        <p14:creationId xmlns:p14="http://schemas.microsoft.com/office/powerpoint/2010/main" val="1901953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97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C46287A-5586-4918-A2DF-BF78FFECEF40}" type="slidenum">
              <a:rPr kumimoji="0" lang="es-MX" altLang="es-MX"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480084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317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6E482B6-924F-4BE0-8DF8-2FA6BF460FAD}" type="slidenum">
              <a:rPr kumimoji="0" lang="es-MX" altLang="es-MX"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592926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337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2866E890-A7E3-47F7-A346-068F90DCBA49}" type="slidenum">
              <a:rPr lang="es-MX" altLang="es-MX" sz="1300"/>
              <a:pPr/>
              <a:t>31</a:t>
            </a:fld>
            <a:endParaRPr lang="es-MX" altLang="es-MX" sz="1300"/>
          </a:p>
        </p:txBody>
      </p:sp>
    </p:spTree>
    <p:extLst>
      <p:ext uri="{BB962C8B-B14F-4D97-AF65-F5344CB8AC3E}">
        <p14:creationId xmlns:p14="http://schemas.microsoft.com/office/powerpoint/2010/main" val="3972002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89021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405077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47</a:t>
            </a:fld>
            <a:endParaRPr lang="es-MX"/>
          </a:p>
        </p:txBody>
      </p:sp>
    </p:spTree>
    <p:extLst>
      <p:ext uri="{BB962C8B-B14F-4D97-AF65-F5344CB8AC3E}">
        <p14:creationId xmlns:p14="http://schemas.microsoft.com/office/powerpoint/2010/main" val="33152097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89</a:t>
            </a:fld>
            <a:endParaRPr lang="es-MX"/>
          </a:p>
        </p:txBody>
      </p:sp>
    </p:spTree>
    <p:extLst>
      <p:ext uri="{BB962C8B-B14F-4D97-AF65-F5344CB8AC3E}">
        <p14:creationId xmlns:p14="http://schemas.microsoft.com/office/powerpoint/2010/main" val="2483317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93</a:t>
            </a:fld>
            <a:endParaRPr kumimoji="0" 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07673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134</a:t>
            </a:fld>
            <a:endParaRPr lang="es-MX"/>
          </a:p>
        </p:txBody>
      </p:sp>
    </p:spTree>
    <p:extLst>
      <p:ext uri="{BB962C8B-B14F-4D97-AF65-F5344CB8AC3E}">
        <p14:creationId xmlns:p14="http://schemas.microsoft.com/office/powerpoint/2010/main" val="209570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ltLang="es-MX"/>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EB41C1A-82AA-45D6-843D-B135626D4576}" type="slidenum">
              <a:rPr kumimoji="0" lang="es-MX" altLang="es-MX"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55677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b="1" dirty="0"/>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903330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D71D4F0C-BE52-4066-A54F-A6ECACBB6B81}" type="slidenum">
              <a:rPr lang="es-MX" altLang="es-MX" sz="1300"/>
              <a:pPr/>
              <a:t>20</a:t>
            </a:fld>
            <a:endParaRPr lang="es-MX" altLang="es-MX" sz="1300"/>
          </a:p>
        </p:txBody>
      </p:sp>
    </p:spTree>
    <p:extLst>
      <p:ext uri="{BB962C8B-B14F-4D97-AF65-F5344CB8AC3E}">
        <p14:creationId xmlns:p14="http://schemas.microsoft.com/office/powerpoint/2010/main" val="2146196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15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8BE3CA55-A2F9-45C3-A1F2-BD095200B234}" type="slidenum">
              <a:rPr lang="es-MX" altLang="es-MX" sz="1300">
                <a:solidFill>
                  <a:srgbClr val="000000"/>
                </a:solidFill>
              </a:rPr>
              <a:pPr/>
              <a:t>22</a:t>
            </a:fld>
            <a:endParaRPr lang="es-MX" altLang="es-MX" sz="1300">
              <a:solidFill>
                <a:srgbClr val="000000"/>
              </a:solidFill>
            </a:endParaRPr>
          </a:p>
        </p:txBody>
      </p:sp>
    </p:spTree>
    <p:extLst>
      <p:ext uri="{BB962C8B-B14F-4D97-AF65-F5344CB8AC3E}">
        <p14:creationId xmlns:p14="http://schemas.microsoft.com/office/powerpoint/2010/main" val="2499337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D71D4F0C-BE52-4066-A54F-A6ECACBB6B81}" type="slidenum">
              <a:rPr lang="es-MX" altLang="es-MX" sz="1300"/>
              <a:pPr/>
              <a:t>23</a:t>
            </a:fld>
            <a:endParaRPr lang="es-MX" altLang="es-MX" sz="1300"/>
          </a:p>
        </p:txBody>
      </p:sp>
    </p:spTree>
    <p:extLst>
      <p:ext uri="{BB962C8B-B14F-4D97-AF65-F5344CB8AC3E}">
        <p14:creationId xmlns:p14="http://schemas.microsoft.com/office/powerpoint/2010/main" val="3809948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593909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229177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379416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B36ED671-7337-4514-88AE-F2C44D1C7233}" type="slidenum">
              <a:rPr lang="es-ES" altLang="es-MX"/>
              <a:pPr>
                <a:defRPr/>
              </a:pPr>
              <a:t>‹Nº›</a:t>
            </a:fld>
            <a:endParaRPr lang="es-ES" altLang="es-MX"/>
          </a:p>
        </p:txBody>
      </p:sp>
    </p:spTree>
    <p:extLst>
      <p:ext uri="{BB962C8B-B14F-4D97-AF65-F5344CB8AC3E}">
        <p14:creationId xmlns:p14="http://schemas.microsoft.com/office/powerpoint/2010/main" val="4096733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AC80C68-25F4-41B1-B0AD-E8D46F851A23}" type="slidenum">
              <a:rPr lang="es-ES" altLang="es-MX"/>
              <a:pPr>
                <a:defRPr/>
              </a:pPr>
              <a:t>‹Nº›</a:t>
            </a:fld>
            <a:endParaRPr lang="es-ES" altLang="es-MX"/>
          </a:p>
        </p:txBody>
      </p:sp>
    </p:spTree>
    <p:extLst>
      <p:ext uri="{BB962C8B-B14F-4D97-AF65-F5344CB8AC3E}">
        <p14:creationId xmlns:p14="http://schemas.microsoft.com/office/powerpoint/2010/main" val="3018965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65A3EEDF-3C17-4DA2-8343-F78BCB06ED6F}" type="slidenum">
              <a:rPr lang="es-ES" altLang="es-MX"/>
              <a:pPr>
                <a:defRPr/>
              </a:pPr>
              <a:t>‹Nº›</a:t>
            </a:fld>
            <a:endParaRPr lang="es-ES" altLang="es-MX"/>
          </a:p>
        </p:txBody>
      </p:sp>
    </p:spTree>
    <p:extLst>
      <p:ext uri="{BB962C8B-B14F-4D97-AF65-F5344CB8AC3E}">
        <p14:creationId xmlns:p14="http://schemas.microsoft.com/office/powerpoint/2010/main" val="327705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a:xfrm>
            <a:off x="2478181" y="329308"/>
            <a:ext cx="3004429" cy="309201"/>
          </a:xfrm>
        </p:spPr>
        <p:txBody>
          <a:bodyPr/>
          <a:lstStyle/>
          <a:p>
            <a:pPr>
              <a:defRPr/>
            </a:pPr>
            <a:endParaRPr lang="en-US" altLang="es-MX"/>
          </a:p>
        </p:txBody>
      </p:sp>
      <p:sp>
        <p:nvSpPr>
          <p:cNvPr id="6" name="Slide Number Placeholder 5"/>
          <p:cNvSpPr>
            <a:spLocks noGrp="1"/>
          </p:cNvSpPr>
          <p:nvPr>
            <p:ph type="sldNum" sz="quarter" idx="12"/>
          </p:nvPr>
        </p:nvSpPr>
        <p:spPr>
          <a:xfrm>
            <a:off x="1434703" y="798973"/>
            <a:ext cx="802005" cy="503578"/>
          </a:xfrm>
        </p:spPr>
        <p:txBody>
          <a:bodyPr/>
          <a:lstStyle/>
          <a:p>
            <a:pPr>
              <a:defRPr/>
            </a:pPr>
            <a:fld id="{E2025851-DB45-4AE8-A582-9D62037CD6F2}" type="slidenum">
              <a:rPr lang="en-US" altLang="es-MX" smtClean="0"/>
              <a:pPr>
                <a:defRPr/>
              </a:pPr>
              <a:t>‹Nº›</a:t>
            </a:fld>
            <a:endParaRPr lang="en-US" altLang="es-MX"/>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0777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277BCDF-9062-405D-8F08-4A5BCEFBCA2B}"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7434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309AC7A-5219-4D57-96A3-EAF470A2396A}" type="slidenum">
              <a:rPr lang="en-US" altLang="es-MX" smtClean="0"/>
              <a:pPr>
                <a:defRPr/>
              </a:pPr>
              <a:t>‹Nº›</a:t>
            </a:fld>
            <a:endParaRPr lang="en-US" altLang="es-MX"/>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71039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EE8E3BEB-D133-4B04-A460-6E4142058A58}" type="slidenum">
              <a:rPr lang="en-US" altLang="es-MX" smtClean="0"/>
              <a:pPr>
                <a:defRPr/>
              </a:pPr>
              <a:t>‹Nº›</a:t>
            </a:fld>
            <a:endParaRPr lang="en-US" altLang="es-MX"/>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0880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1535413" y="2824270"/>
            <a:ext cx="3079690" cy="264445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935142" y="2821491"/>
            <a:ext cx="3079691" cy="2637371"/>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n-US" altLang="es-MX"/>
          </a:p>
        </p:txBody>
      </p:sp>
      <p:sp>
        <p:nvSpPr>
          <p:cNvPr id="8" name="Footer Placeholder 7"/>
          <p:cNvSpPr>
            <a:spLocks noGrp="1"/>
          </p:cNvSpPr>
          <p:nvPr>
            <p:ph type="ftr" sz="quarter" idx="11"/>
          </p:nvPr>
        </p:nvSpPr>
        <p:spPr/>
        <p:txBody>
          <a:bodyPr/>
          <a:lstStyle/>
          <a:p>
            <a:pPr>
              <a:defRPr/>
            </a:pPr>
            <a:endParaRPr lang="en-US" altLang="es-MX"/>
          </a:p>
        </p:txBody>
      </p:sp>
      <p:sp>
        <p:nvSpPr>
          <p:cNvPr id="9" name="Slide Number Placeholder 8"/>
          <p:cNvSpPr>
            <a:spLocks noGrp="1"/>
          </p:cNvSpPr>
          <p:nvPr>
            <p:ph type="sldNum" sz="quarter" idx="12"/>
          </p:nvPr>
        </p:nvSpPr>
        <p:spPr/>
        <p:txBody>
          <a:bodyPr/>
          <a:lstStyle/>
          <a:p>
            <a:pPr>
              <a:defRPr/>
            </a:pPr>
            <a:fld id="{C895A8F1-E5D5-4C57-BCC7-79CEAC328346}" type="slidenum">
              <a:rPr lang="en-US" altLang="es-MX" smtClean="0"/>
              <a:pPr>
                <a:defRPr/>
              </a:pPr>
              <a:t>‹Nº›</a:t>
            </a:fld>
            <a:endParaRPr lang="en-US" altLang="es-MX"/>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67072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n-US" altLang="es-MX"/>
          </a:p>
        </p:txBody>
      </p:sp>
      <p:sp>
        <p:nvSpPr>
          <p:cNvPr id="4" name="Footer Placeholder 3"/>
          <p:cNvSpPr>
            <a:spLocks noGrp="1"/>
          </p:cNvSpPr>
          <p:nvPr>
            <p:ph type="ftr" sz="quarter" idx="11"/>
          </p:nvPr>
        </p:nvSpPr>
        <p:spPr/>
        <p:txBody>
          <a:bodyPr/>
          <a:lstStyle/>
          <a:p>
            <a:pPr>
              <a:defRPr/>
            </a:pPr>
            <a:endParaRPr lang="en-US" altLang="es-MX"/>
          </a:p>
        </p:txBody>
      </p:sp>
      <p:sp>
        <p:nvSpPr>
          <p:cNvPr id="5" name="Slide Number Placeholder 4"/>
          <p:cNvSpPr>
            <a:spLocks noGrp="1"/>
          </p:cNvSpPr>
          <p:nvPr>
            <p:ph type="sldNum" sz="quarter" idx="12"/>
          </p:nvPr>
        </p:nvSpPr>
        <p:spPr/>
        <p:txBody>
          <a:bodyPr/>
          <a:lstStyle/>
          <a:p>
            <a:pPr>
              <a:defRPr/>
            </a:pPr>
            <a:fld id="{51EB0909-36C0-4E51-80AD-064E4AE4C393}" type="slidenum">
              <a:rPr lang="en-US" altLang="es-MX" smtClean="0"/>
              <a:pPr>
                <a:defRPr/>
              </a:pPr>
              <a:t>‹Nº›</a:t>
            </a:fld>
            <a:endParaRPr lang="en-US" altLang="es-MX"/>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6685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s-MX"/>
          </a:p>
        </p:txBody>
      </p:sp>
      <p:sp>
        <p:nvSpPr>
          <p:cNvPr id="3" name="Footer Placeholder 2"/>
          <p:cNvSpPr>
            <a:spLocks noGrp="1"/>
          </p:cNvSpPr>
          <p:nvPr>
            <p:ph type="ftr" sz="quarter" idx="11"/>
          </p:nvPr>
        </p:nvSpPr>
        <p:spPr/>
        <p:txBody>
          <a:bodyPr/>
          <a:lstStyle/>
          <a:p>
            <a:pPr>
              <a:defRPr/>
            </a:pPr>
            <a:endParaRPr lang="en-US" altLang="es-MX"/>
          </a:p>
        </p:txBody>
      </p:sp>
      <p:sp>
        <p:nvSpPr>
          <p:cNvPr id="4" name="Slide Number Placeholder 3"/>
          <p:cNvSpPr>
            <a:spLocks noGrp="1"/>
          </p:cNvSpPr>
          <p:nvPr>
            <p:ph type="sldNum" sz="quarter" idx="12"/>
          </p:nvPr>
        </p:nvSpPr>
        <p:spPr/>
        <p:txBody>
          <a:bodyPr/>
          <a:lstStyle/>
          <a:p>
            <a:pPr>
              <a:defRPr/>
            </a:pPr>
            <a:fld id="{AD7E9039-F061-46C2-908A-0507DAB3DC6C}" type="slidenum">
              <a:rPr lang="en-US" altLang="es-MX" smtClean="0"/>
              <a:pPr>
                <a:defRPr/>
              </a:pPr>
              <a:t>‹Nº›</a:t>
            </a:fld>
            <a:endParaRPr lang="en-US" altLang="es-MX"/>
          </a:p>
        </p:txBody>
      </p:sp>
    </p:spTree>
    <p:extLst>
      <p:ext uri="{BB962C8B-B14F-4D97-AF65-F5344CB8AC3E}">
        <p14:creationId xmlns:p14="http://schemas.microsoft.com/office/powerpoint/2010/main" val="2380505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9B5A88A1-5AF5-453B-AFAD-721B57F9CE9A}" type="slidenum">
              <a:rPr lang="en-US" altLang="es-MX" smtClean="0"/>
              <a:pPr>
                <a:defRPr/>
              </a:pPr>
              <a:t>‹Nº›</a:t>
            </a:fld>
            <a:endParaRPr lang="en-US" altLang="es-MX"/>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3627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FD8C465A-2C1F-4A4C-80D9-CC712F1F9389}" type="slidenum">
              <a:rPr lang="es-ES" altLang="es-MX"/>
              <a:pPr>
                <a:defRPr/>
              </a:pPr>
              <a:t>‹Nº›</a:t>
            </a:fld>
            <a:endParaRPr lang="es-ES" altLang="es-MX"/>
          </a:p>
        </p:txBody>
      </p:sp>
    </p:spTree>
    <p:extLst>
      <p:ext uri="{BB962C8B-B14F-4D97-AF65-F5344CB8AC3E}">
        <p14:creationId xmlns:p14="http://schemas.microsoft.com/office/powerpoint/2010/main" val="21071171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ltLang="es-MX"/>
          </a:p>
        </p:txBody>
      </p:sp>
      <p:sp>
        <p:nvSpPr>
          <p:cNvPr id="6" name="Footer Placeholder 5"/>
          <p:cNvSpPr>
            <a:spLocks noGrp="1"/>
          </p:cNvSpPr>
          <p:nvPr>
            <p:ph type="ftr" sz="quarter" idx="11"/>
          </p:nvPr>
        </p:nvSpPr>
        <p:spPr>
          <a:xfrm>
            <a:off x="1536252" y="318641"/>
            <a:ext cx="3152831" cy="320931"/>
          </a:xfrm>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DC79CE15-E7AA-4190-8410-4A870F662B46}" type="slidenum">
              <a:rPr lang="en-US" altLang="es-MX" smtClean="0"/>
              <a:pPr>
                <a:defRPr/>
              </a:pPr>
              <a:t>‹Nº›</a:t>
            </a:fld>
            <a:endParaRPr lang="en-US" altLang="es-MX"/>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20037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D0EC02FA-2655-4996-9ED8-E8E409E36C3A}"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73835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BF30FD8E-756A-4F69-A32F-BBDBCBE538D7}" type="slidenum">
              <a:rPr lang="en-US" altLang="es-MX" smtClean="0"/>
              <a:pPr>
                <a:defRPr/>
              </a:pPr>
              <a:t>‹Nº›</a:t>
            </a:fld>
            <a:endParaRPr lang="en-US" altLang="es-MX"/>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20990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EE78AFBA-68C7-4D6C-AE23-786AE1506F34}" type="slidenum">
              <a:rPr lang="es-ES" altLang="es-MX" smtClean="0"/>
              <a:pPr>
                <a:defRPr/>
              </a:pPr>
              <a:t>‹Nº›</a:t>
            </a:fld>
            <a:endParaRPr lang="es-ES" altLang="es-MX"/>
          </a:p>
        </p:txBody>
      </p:sp>
    </p:spTree>
    <p:extLst>
      <p:ext uri="{BB962C8B-B14F-4D97-AF65-F5344CB8AC3E}">
        <p14:creationId xmlns:p14="http://schemas.microsoft.com/office/powerpoint/2010/main" val="27647893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223F520E-4A0A-473E-A715-13009A50C5A3}" type="slidenum">
              <a:rPr lang="es-ES" altLang="es-MX" smtClean="0"/>
              <a:pPr>
                <a:defRPr/>
              </a:pPr>
              <a:t>‹Nº›</a:t>
            </a:fld>
            <a:endParaRPr lang="es-ES" altLang="es-MX"/>
          </a:p>
        </p:txBody>
      </p:sp>
    </p:spTree>
    <p:extLst>
      <p:ext uri="{BB962C8B-B14F-4D97-AF65-F5344CB8AC3E}">
        <p14:creationId xmlns:p14="http://schemas.microsoft.com/office/powerpoint/2010/main" val="3529627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D7099E8C-FC0E-4AE5-A1C3-F9775C486791}" type="slidenum">
              <a:rPr lang="es-ES" altLang="es-MX" smtClean="0"/>
              <a:pPr>
                <a:defRPr/>
              </a:pPr>
              <a:t>‹Nº›</a:t>
            </a:fld>
            <a:endParaRPr lang="es-ES" altLang="es-MX"/>
          </a:p>
        </p:txBody>
      </p:sp>
    </p:spTree>
    <p:extLst>
      <p:ext uri="{BB962C8B-B14F-4D97-AF65-F5344CB8AC3E}">
        <p14:creationId xmlns:p14="http://schemas.microsoft.com/office/powerpoint/2010/main" val="1937080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40939079-419F-4E40-93D8-88EB64021892}" type="slidenum">
              <a:rPr lang="es-ES" altLang="es-MX" smtClean="0"/>
              <a:pPr>
                <a:defRPr/>
              </a:pPr>
              <a:t>‹Nº›</a:t>
            </a:fld>
            <a:endParaRPr lang="es-ES" altLang="es-MX"/>
          </a:p>
        </p:txBody>
      </p:sp>
    </p:spTree>
    <p:extLst>
      <p:ext uri="{BB962C8B-B14F-4D97-AF65-F5344CB8AC3E}">
        <p14:creationId xmlns:p14="http://schemas.microsoft.com/office/powerpoint/2010/main" val="9402908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ltLang="es-MX"/>
          </a:p>
        </p:txBody>
      </p:sp>
      <p:sp>
        <p:nvSpPr>
          <p:cNvPr id="8" name="Footer Placeholder 7"/>
          <p:cNvSpPr>
            <a:spLocks noGrp="1"/>
          </p:cNvSpPr>
          <p:nvPr>
            <p:ph type="ftr" sz="quarter" idx="11"/>
          </p:nvPr>
        </p:nvSpPr>
        <p:spPr/>
        <p:txBody>
          <a:bodyPr/>
          <a:lstStyle/>
          <a:p>
            <a:pPr>
              <a:defRPr/>
            </a:pPr>
            <a:endParaRPr lang="es-ES" altLang="es-MX"/>
          </a:p>
        </p:txBody>
      </p:sp>
      <p:sp>
        <p:nvSpPr>
          <p:cNvPr id="9" name="Slide Number Placeholder 8"/>
          <p:cNvSpPr>
            <a:spLocks noGrp="1"/>
          </p:cNvSpPr>
          <p:nvPr>
            <p:ph type="sldNum" sz="quarter" idx="12"/>
          </p:nvPr>
        </p:nvSpPr>
        <p:spPr/>
        <p:txBody>
          <a:bodyPr/>
          <a:lstStyle/>
          <a:p>
            <a:pPr>
              <a:defRPr/>
            </a:pPr>
            <a:fld id="{B78D0B3D-3047-4980-9CCB-4DEC205C4C5D}" type="slidenum">
              <a:rPr lang="es-ES" altLang="es-MX" smtClean="0"/>
              <a:pPr>
                <a:defRPr/>
              </a:pPr>
              <a:t>‹Nº›</a:t>
            </a:fld>
            <a:endParaRPr lang="es-ES" altLang="es-MX"/>
          </a:p>
        </p:txBody>
      </p:sp>
    </p:spTree>
    <p:extLst>
      <p:ext uri="{BB962C8B-B14F-4D97-AF65-F5344CB8AC3E}">
        <p14:creationId xmlns:p14="http://schemas.microsoft.com/office/powerpoint/2010/main" val="34701571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ltLang="es-MX"/>
          </a:p>
        </p:txBody>
      </p:sp>
      <p:sp>
        <p:nvSpPr>
          <p:cNvPr id="4" name="Footer Placeholder 3"/>
          <p:cNvSpPr>
            <a:spLocks noGrp="1"/>
          </p:cNvSpPr>
          <p:nvPr>
            <p:ph type="ftr" sz="quarter" idx="11"/>
          </p:nvPr>
        </p:nvSpPr>
        <p:spPr/>
        <p:txBody>
          <a:bodyPr/>
          <a:lstStyle/>
          <a:p>
            <a:pPr>
              <a:defRPr/>
            </a:pPr>
            <a:endParaRPr lang="es-ES" altLang="es-MX"/>
          </a:p>
        </p:txBody>
      </p:sp>
      <p:sp>
        <p:nvSpPr>
          <p:cNvPr id="5" name="Slide Number Placeholder 4"/>
          <p:cNvSpPr>
            <a:spLocks noGrp="1"/>
          </p:cNvSpPr>
          <p:nvPr>
            <p:ph type="sldNum" sz="quarter" idx="12"/>
          </p:nvPr>
        </p:nvSpPr>
        <p:spPr/>
        <p:txBody>
          <a:bodyPr/>
          <a:lstStyle/>
          <a:p>
            <a:pPr>
              <a:defRPr/>
            </a:pPr>
            <a:fld id="{3C3F3F07-CE81-43F9-85B4-DE345D6F981C}" type="slidenum">
              <a:rPr lang="es-ES" altLang="es-MX" smtClean="0"/>
              <a:pPr>
                <a:defRPr/>
              </a:pPr>
              <a:t>‹Nº›</a:t>
            </a:fld>
            <a:endParaRPr lang="es-ES" altLang="es-MX"/>
          </a:p>
        </p:txBody>
      </p:sp>
    </p:spTree>
    <p:extLst>
      <p:ext uri="{BB962C8B-B14F-4D97-AF65-F5344CB8AC3E}">
        <p14:creationId xmlns:p14="http://schemas.microsoft.com/office/powerpoint/2010/main" val="41624345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es-MX"/>
          </a:p>
        </p:txBody>
      </p:sp>
      <p:sp>
        <p:nvSpPr>
          <p:cNvPr id="3" name="Footer Placeholder 2"/>
          <p:cNvSpPr>
            <a:spLocks noGrp="1"/>
          </p:cNvSpPr>
          <p:nvPr>
            <p:ph type="ftr" sz="quarter" idx="11"/>
          </p:nvPr>
        </p:nvSpPr>
        <p:spPr/>
        <p:txBody>
          <a:bodyPr/>
          <a:lstStyle/>
          <a:p>
            <a:pPr>
              <a:defRPr/>
            </a:pPr>
            <a:endParaRPr lang="es-ES" altLang="es-MX"/>
          </a:p>
        </p:txBody>
      </p:sp>
      <p:sp>
        <p:nvSpPr>
          <p:cNvPr id="4" name="Slide Number Placeholder 3"/>
          <p:cNvSpPr>
            <a:spLocks noGrp="1"/>
          </p:cNvSpPr>
          <p:nvPr>
            <p:ph type="sldNum" sz="quarter" idx="12"/>
          </p:nvPr>
        </p:nvSpPr>
        <p:spPr/>
        <p:txBody>
          <a:bodyPr/>
          <a:lstStyle/>
          <a:p>
            <a:pPr>
              <a:defRPr/>
            </a:pPr>
            <a:fld id="{E1C4A1C2-8ED4-4C4E-84AF-BB1D231CAEB8}" type="slidenum">
              <a:rPr lang="es-ES" altLang="es-MX" smtClean="0"/>
              <a:pPr>
                <a:defRPr/>
              </a:pPr>
              <a:t>‹Nº›</a:t>
            </a:fld>
            <a:endParaRPr lang="es-ES" altLang="es-MX"/>
          </a:p>
        </p:txBody>
      </p:sp>
    </p:spTree>
    <p:extLst>
      <p:ext uri="{BB962C8B-B14F-4D97-AF65-F5344CB8AC3E}">
        <p14:creationId xmlns:p14="http://schemas.microsoft.com/office/powerpoint/2010/main" val="27830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A8779154-20EB-4081-97CF-3549825F0028}" type="slidenum">
              <a:rPr lang="es-ES" altLang="es-MX"/>
              <a:pPr>
                <a:defRPr/>
              </a:pPr>
              <a:t>‹Nº›</a:t>
            </a:fld>
            <a:endParaRPr lang="es-ES" altLang="es-MX"/>
          </a:p>
        </p:txBody>
      </p:sp>
    </p:spTree>
    <p:extLst>
      <p:ext uri="{BB962C8B-B14F-4D97-AF65-F5344CB8AC3E}">
        <p14:creationId xmlns:p14="http://schemas.microsoft.com/office/powerpoint/2010/main" val="17768487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5D55C08F-DB12-4F15-ACD4-F2DAB2A6A010}" type="slidenum">
              <a:rPr lang="es-ES" altLang="es-MX" smtClean="0"/>
              <a:pPr>
                <a:defRPr/>
              </a:pPr>
              <a:t>‹Nº›</a:t>
            </a:fld>
            <a:endParaRPr lang="es-ES" altLang="es-MX"/>
          </a:p>
        </p:txBody>
      </p:sp>
    </p:spTree>
    <p:extLst>
      <p:ext uri="{BB962C8B-B14F-4D97-AF65-F5344CB8AC3E}">
        <p14:creationId xmlns:p14="http://schemas.microsoft.com/office/powerpoint/2010/main" val="39371395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01889C6A-C2AD-4698-9B2E-A2A0CA290B94}" type="slidenum">
              <a:rPr lang="es-ES" altLang="es-MX" smtClean="0"/>
              <a:pPr>
                <a:defRPr/>
              </a:pPr>
              <a:t>‹Nº›</a:t>
            </a:fld>
            <a:endParaRPr lang="es-ES" altLang="es-MX"/>
          </a:p>
        </p:txBody>
      </p:sp>
    </p:spTree>
    <p:extLst>
      <p:ext uri="{BB962C8B-B14F-4D97-AF65-F5344CB8AC3E}">
        <p14:creationId xmlns:p14="http://schemas.microsoft.com/office/powerpoint/2010/main" val="6949091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3651C016-CEEE-4934-B1EA-717635C2D152}" type="slidenum">
              <a:rPr lang="es-ES" altLang="es-MX" smtClean="0"/>
              <a:pPr>
                <a:defRPr/>
              </a:pPr>
              <a:t>‹Nº›</a:t>
            </a:fld>
            <a:endParaRPr lang="es-ES" altLang="es-MX"/>
          </a:p>
        </p:txBody>
      </p:sp>
    </p:spTree>
    <p:extLst>
      <p:ext uri="{BB962C8B-B14F-4D97-AF65-F5344CB8AC3E}">
        <p14:creationId xmlns:p14="http://schemas.microsoft.com/office/powerpoint/2010/main" val="3933334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8EAB5804-A094-432B-B5E7-B6D2B34278B2}" type="slidenum">
              <a:rPr lang="es-ES" altLang="es-MX" smtClean="0"/>
              <a:pPr>
                <a:defRPr/>
              </a:pPr>
              <a:t>‹Nº›</a:t>
            </a:fld>
            <a:endParaRPr lang="es-ES" altLang="es-MX"/>
          </a:p>
        </p:txBody>
      </p:sp>
    </p:spTree>
    <p:extLst>
      <p:ext uri="{BB962C8B-B14F-4D97-AF65-F5344CB8AC3E}">
        <p14:creationId xmlns:p14="http://schemas.microsoft.com/office/powerpoint/2010/main" val="28527911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EE78AFBA-68C7-4D6C-AE23-786AE1506F34}" type="slidenum">
              <a:rPr lang="es-ES" altLang="es-MX" smtClean="0"/>
              <a:pPr>
                <a:defRPr/>
              </a:pPr>
              <a:t>‹Nº›</a:t>
            </a:fld>
            <a:endParaRPr lang="es-ES" altLang="es-MX"/>
          </a:p>
        </p:txBody>
      </p:sp>
    </p:spTree>
    <p:extLst>
      <p:ext uri="{BB962C8B-B14F-4D97-AF65-F5344CB8AC3E}">
        <p14:creationId xmlns:p14="http://schemas.microsoft.com/office/powerpoint/2010/main" val="16951780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223F520E-4A0A-473E-A715-13009A50C5A3}" type="slidenum">
              <a:rPr lang="es-ES" altLang="es-MX" smtClean="0"/>
              <a:pPr>
                <a:defRPr/>
              </a:pPr>
              <a:t>‹Nº›</a:t>
            </a:fld>
            <a:endParaRPr lang="es-ES" altLang="es-MX"/>
          </a:p>
        </p:txBody>
      </p:sp>
    </p:spTree>
    <p:extLst>
      <p:ext uri="{BB962C8B-B14F-4D97-AF65-F5344CB8AC3E}">
        <p14:creationId xmlns:p14="http://schemas.microsoft.com/office/powerpoint/2010/main" val="227777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D7099E8C-FC0E-4AE5-A1C3-F9775C486791}" type="slidenum">
              <a:rPr lang="es-ES" altLang="es-MX" smtClean="0"/>
              <a:pPr>
                <a:defRPr/>
              </a:pPr>
              <a:t>‹Nº›</a:t>
            </a:fld>
            <a:endParaRPr lang="es-ES" altLang="es-MX"/>
          </a:p>
        </p:txBody>
      </p:sp>
    </p:spTree>
    <p:extLst>
      <p:ext uri="{BB962C8B-B14F-4D97-AF65-F5344CB8AC3E}">
        <p14:creationId xmlns:p14="http://schemas.microsoft.com/office/powerpoint/2010/main" val="10608846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40939079-419F-4E40-93D8-88EB64021892}" type="slidenum">
              <a:rPr lang="es-ES" altLang="es-MX" smtClean="0"/>
              <a:pPr>
                <a:defRPr/>
              </a:pPr>
              <a:t>‹Nº›</a:t>
            </a:fld>
            <a:endParaRPr lang="es-ES" altLang="es-MX"/>
          </a:p>
        </p:txBody>
      </p:sp>
    </p:spTree>
    <p:extLst>
      <p:ext uri="{BB962C8B-B14F-4D97-AF65-F5344CB8AC3E}">
        <p14:creationId xmlns:p14="http://schemas.microsoft.com/office/powerpoint/2010/main" val="13567207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ltLang="es-MX"/>
          </a:p>
        </p:txBody>
      </p:sp>
      <p:sp>
        <p:nvSpPr>
          <p:cNvPr id="8" name="Footer Placeholder 7"/>
          <p:cNvSpPr>
            <a:spLocks noGrp="1"/>
          </p:cNvSpPr>
          <p:nvPr>
            <p:ph type="ftr" sz="quarter" idx="11"/>
          </p:nvPr>
        </p:nvSpPr>
        <p:spPr/>
        <p:txBody>
          <a:bodyPr/>
          <a:lstStyle/>
          <a:p>
            <a:pPr>
              <a:defRPr/>
            </a:pPr>
            <a:endParaRPr lang="es-ES" altLang="es-MX"/>
          </a:p>
        </p:txBody>
      </p:sp>
      <p:sp>
        <p:nvSpPr>
          <p:cNvPr id="9" name="Slide Number Placeholder 8"/>
          <p:cNvSpPr>
            <a:spLocks noGrp="1"/>
          </p:cNvSpPr>
          <p:nvPr>
            <p:ph type="sldNum" sz="quarter" idx="12"/>
          </p:nvPr>
        </p:nvSpPr>
        <p:spPr/>
        <p:txBody>
          <a:bodyPr/>
          <a:lstStyle/>
          <a:p>
            <a:pPr>
              <a:defRPr/>
            </a:pPr>
            <a:fld id="{B78D0B3D-3047-4980-9CCB-4DEC205C4C5D}" type="slidenum">
              <a:rPr lang="es-ES" altLang="es-MX" smtClean="0"/>
              <a:pPr>
                <a:defRPr/>
              </a:pPr>
              <a:t>‹Nº›</a:t>
            </a:fld>
            <a:endParaRPr lang="es-ES" altLang="es-MX"/>
          </a:p>
        </p:txBody>
      </p:sp>
    </p:spTree>
    <p:extLst>
      <p:ext uri="{BB962C8B-B14F-4D97-AF65-F5344CB8AC3E}">
        <p14:creationId xmlns:p14="http://schemas.microsoft.com/office/powerpoint/2010/main" val="3165767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ltLang="es-MX"/>
          </a:p>
        </p:txBody>
      </p:sp>
      <p:sp>
        <p:nvSpPr>
          <p:cNvPr id="4" name="Footer Placeholder 3"/>
          <p:cNvSpPr>
            <a:spLocks noGrp="1"/>
          </p:cNvSpPr>
          <p:nvPr>
            <p:ph type="ftr" sz="quarter" idx="11"/>
          </p:nvPr>
        </p:nvSpPr>
        <p:spPr/>
        <p:txBody>
          <a:bodyPr/>
          <a:lstStyle/>
          <a:p>
            <a:pPr>
              <a:defRPr/>
            </a:pPr>
            <a:endParaRPr lang="es-ES" altLang="es-MX"/>
          </a:p>
        </p:txBody>
      </p:sp>
      <p:sp>
        <p:nvSpPr>
          <p:cNvPr id="5" name="Slide Number Placeholder 4"/>
          <p:cNvSpPr>
            <a:spLocks noGrp="1"/>
          </p:cNvSpPr>
          <p:nvPr>
            <p:ph type="sldNum" sz="quarter" idx="12"/>
          </p:nvPr>
        </p:nvSpPr>
        <p:spPr/>
        <p:txBody>
          <a:bodyPr/>
          <a:lstStyle/>
          <a:p>
            <a:pPr>
              <a:defRPr/>
            </a:pPr>
            <a:fld id="{3C3F3F07-CE81-43F9-85B4-DE345D6F981C}" type="slidenum">
              <a:rPr lang="es-ES" altLang="es-MX" smtClean="0"/>
              <a:pPr>
                <a:defRPr/>
              </a:pPr>
              <a:t>‹Nº›</a:t>
            </a:fld>
            <a:endParaRPr lang="es-ES" altLang="es-MX"/>
          </a:p>
        </p:txBody>
      </p:sp>
    </p:spTree>
    <p:extLst>
      <p:ext uri="{BB962C8B-B14F-4D97-AF65-F5344CB8AC3E}">
        <p14:creationId xmlns:p14="http://schemas.microsoft.com/office/powerpoint/2010/main" val="2043117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547EDC7D-447A-4378-9F79-10E64E29E6D2}" type="slidenum">
              <a:rPr lang="es-ES" altLang="es-MX"/>
              <a:pPr>
                <a:defRPr/>
              </a:pPr>
              <a:t>‹Nº›</a:t>
            </a:fld>
            <a:endParaRPr lang="es-ES" altLang="es-MX"/>
          </a:p>
        </p:txBody>
      </p:sp>
    </p:spTree>
    <p:extLst>
      <p:ext uri="{BB962C8B-B14F-4D97-AF65-F5344CB8AC3E}">
        <p14:creationId xmlns:p14="http://schemas.microsoft.com/office/powerpoint/2010/main" val="11804188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es-MX"/>
          </a:p>
        </p:txBody>
      </p:sp>
      <p:sp>
        <p:nvSpPr>
          <p:cNvPr id="3" name="Footer Placeholder 2"/>
          <p:cNvSpPr>
            <a:spLocks noGrp="1"/>
          </p:cNvSpPr>
          <p:nvPr>
            <p:ph type="ftr" sz="quarter" idx="11"/>
          </p:nvPr>
        </p:nvSpPr>
        <p:spPr/>
        <p:txBody>
          <a:bodyPr/>
          <a:lstStyle/>
          <a:p>
            <a:pPr>
              <a:defRPr/>
            </a:pPr>
            <a:endParaRPr lang="es-ES" altLang="es-MX"/>
          </a:p>
        </p:txBody>
      </p:sp>
      <p:sp>
        <p:nvSpPr>
          <p:cNvPr id="4" name="Slide Number Placeholder 3"/>
          <p:cNvSpPr>
            <a:spLocks noGrp="1"/>
          </p:cNvSpPr>
          <p:nvPr>
            <p:ph type="sldNum" sz="quarter" idx="12"/>
          </p:nvPr>
        </p:nvSpPr>
        <p:spPr/>
        <p:txBody>
          <a:bodyPr/>
          <a:lstStyle/>
          <a:p>
            <a:pPr>
              <a:defRPr/>
            </a:pPr>
            <a:fld id="{E1C4A1C2-8ED4-4C4E-84AF-BB1D231CAEB8}" type="slidenum">
              <a:rPr lang="es-ES" altLang="es-MX" smtClean="0"/>
              <a:pPr>
                <a:defRPr/>
              </a:pPr>
              <a:t>‹Nº›</a:t>
            </a:fld>
            <a:endParaRPr lang="es-ES" altLang="es-MX"/>
          </a:p>
        </p:txBody>
      </p:sp>
    </p:spTree>
    <p:extLst>
      <p:ext uri="{BB962C8B-B14F-4D97-AF65-F5344CB8AC3E}">
        <p14:creationId xmlns:p14="http://schemas.microsoft.com/office/powerpoint/2010/main" val="11221435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5D55C08F-DB12-4F15-ACD4-F2DAB2A6A010}" type="slidenum">
              <a:rPr lang="es-ES" altLang="es-MX" smtClean="0"/>
              <a:pPr>
                <a:defRPr/>
              </a:pPr>
              <a:t>‹Nº›</a:t>
            </a:fld>
            <a:endParaRPr lang="es-ES" altLang="es-MX"/>
          </a:p>
        </p:txBody>
      </p:sp>
    </p:spTree>
    <p:extLst>
      <p:ext uri="{BB962C8B-B14F-4D97-AF65-F5344CB8AC3E}">
        <p14:creationId xmlns:p14="http://schemas.microsoft.com/office/powerpoint/2010/main" val="27199988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01889C6A-C2AD-4698-9B2E-A2A0CA290B94}" type="slidenum">
              <a:rPr lang="es-ES" altLang="es-MX" smtClean="0"/>
              <a:pPr>
                <a:defRPr/>
              </a:pPr>
              <a:t>‹Nº›</a:t>
            </a:fld>
            <a:endParaRPr lang="es-ES" altLang="es-MX"/>
          </a:p>
        </p:txBody>
      </p:sp>
    </p:spTree>
    <p:extLst>
      <p:ext uri="{BB962C8B-B14F-4D97-AF65-F5344CB8AC3E}">
        <p14:creationId xmlns:p14="http://schemas.microsoft.com/office/powerpoint/2010/main" val="16505988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3651C016-CEEE-4934-B1EA-717635C2D152}" type="slidenum">
              <a:rPr lang="es-ES" altLang="es-MX" smtClean="0"/>
              <a:pPr>
                <a:defRPr/>
              </a:pPr>
              <a:t>‹Nº›</a:t>
            </a:fld>
            <a:endParaRPr lang="es-ES" altLang="es-MX"/>
          </a:p>
        </p:txBody>
      </p:sp>
    </p:spTree>
    <p:extLst>
      <p:ext uri="{BB962C8B-B14F-4D97-AF65-F5344CB8AC3E}">
        <p14:creationId xmlns:p14="http://schemas.microsoft.com/office/powerpoint/2010/main" val="11431758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8EAB5804-A094-432B-B5E7-B6D2B34278B2}" type="slidenum">
              <a:rPr lang="es-ES" altLang="es-MX" smtClean="0"/>
              <a:pPr>
                <a:defRPr/>
              </a:pPr>
              <a:t>‹Nº›</a:t>
            </a:fld>
            <a:endParaRPr lang="es-ES" altLang="es-MX"/>
          </a:p>
        </p:txBody>
      </p:sp>
    </p:spTree>
    <p:extLst>
      <p:ext uri="{BB962C8B-B14F-4D97-AF65-F5344CB8AC3E}">
        <p14:creationId xmlns:p14="http://schemas.microsoft.com/office/powerpoint/2010/main" val="116464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8880BB49-31A8-4BBE-8872-BDAD72324C73}" type="slidenum">
              <a:rPr lang="es-ES" altLang="es-MX"/>
              <a:pPr>
                <a:defRPr/>
              </a:pPr>
              <a:t>‹Nº›</a:t>
            </a:fld>
            <a:endParaRPr lang="es-ES" altLang="es-MX"/>
          </a:p>
        </p:txBody>
      </p:sp>
    </p:spTree>
    <p:extLst>
      <p:ext uri="{BB962C8B-B14F-4D97-AF65-F5344CB8AC3E}">
        <p14:creationId xmlns:p14="http://schemas.microsoft.com/office/powerpoint/2010/main" val="278500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E0788E79-A50E-4E19-978F-448F8930AE85}" type="slidenum">
              <a:rPr lang="es-ES" altLang="es-MX"/>
              <a:pPr>
                <a:defRPr/>
              </a:pPr>
              <a:t>‹Nº›</a:t>
            </a:fld>
            <a:endParaRPr lang="es-ES" altLang="es-MX"/>
          </a:p>
        </p:txBody>
      </p:sp>
    </p:spTree>
    <p:extLst>
      <p:ext uri="{BB962C8B-B14F-4D97-AF65-F5344CB8AC3E}">
        <p14:creationId xmlns:p14="http://schemas.microsoft.com/office/powerpoint/2010/main" val="2537689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B25BE8B-ED62-4896-9465-A624811684D2}" type="slidenum">
              <a:rPr lang="es-ES" altLang="es-MX"/>
              <a:pPr>
                <a:defRPr/>
              </a:pPr>
              <a:t>‹Nº›</a:t>
            </a:fld>
            <a:endParaRPr lang="es-ES" altLang="es-MX"/>
          </a:p>
        </p:txBody>
      </p:sp>
    </p:spTree>
    <p:extLst>
      <p:ext uri="{BB962C8B-B14F-4D97-AF65-F5344CB8AC3E}">
        <p14:creationId xmlns:p14="http://schemas.microsoft.com/office/powerpoint/2010/main" val="750701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4D6EA8C-71AE-4FEB-9F57-8DC476E5FFA0}" type="slidenum">
              <a:rPr lang="es-ES" altLang="es-MX"/>
              <a:pPr>
                <a:defRPr/>
              </a:pPr>
              <a:t>‹Nº›</a:t>
            </a:fld>
            <a:endParaRPr lang="es-ES" altLang="es-MX"/>
          </a:p>
        </p:txBody>
      </p:sp>
    </p:spTree>
    <p:extLst>
      <p:ext uri="{BB962C8B-B14F-4D97-AF65-F5344CB8AC3E}">
        <p14:creationId xmlns:p14="http://schemas.microsoft.com/office/powerpoint/2010/main" val="298162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29A44C20-C840-4F5D-B145-6B94566778A9}" type="slidenum">
              <a:rPr lang="es-ES" altLang="es-MX"/>
              <a:pPr>
                <a:defRPr/>
              </a:pPr>
              <a:t>‹Nº›</a:t>
            </a:fld>
            <a:endParaRPr lang="es-ES" altLang="es-MX"/>
          </a:p>
        </p:txBody>
      </p:sp>
    </p:spTree>
    <p:extLst>
      <p:ext uri="{BB962C8B-B14F-4D97-AF65-F5344CB8AC3E}">
        <p14:creationId xmlns:p14="http://schemas.microsoft.com/office/powerpoint/2010/main" val="2267343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cs typeface="+mn-cs"/>
              </a:defRPr>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cs typeface="+mn-cs"/>
              </a:defRPr>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cs typeface="+mn-cs"/>
              </a:defRPr>
            </a:lvl1pPr>
          </a:lstStyle>
          <a:p>
            <a:pPr>
              <a:defRPr/>
            </a:pPr>
            <a:fld id="{AB7D116D-D281-490F-9CB3-FF2DE4F8B465}" type="slidenum">
              <a:rPr lang="es-ES" altLang="es-MX"/>
              <a:pPr>
                <a:defRPr/>
              </a:pPr>
              <a:t>‹Nº›</a:t>
            </a:fld>
            <a:endParaRPr lang="es-ES" altLang="es-MX"/>
          </a:p>
        </p:txBody>
      </p:sp>
    </p:spTree>
    <p:extLst>
      <p:ext uri="{BB962C8B-B14F-4D97-AF65-F5344CB8AC3E}">
        <p14:creationId xmlns:p14="http://schemas.microsoft.com/office/powerpoint/2010/main" val="1374355400"/>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B0F36F3-5C20-4577-82D9-C152D81961E5}" type="slidenum">
              <a:rPr lang="en-US" altLang="es-MX" smtClean="0"/>
              <a:pPr>
                <a:defRPr/>
              </a:pPr>
              <a:t>‹Nº›</a:t>
            </a:fld>
            <a:endParaRPr lang="en-US" altLang="es-MX"/>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650558"/>
      </p:ext>
    </p:extLst>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hf hdr="0" ftr="0" dt="0"/>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0F36F3-5C20-4577-82D9-C152D81961E5}" type="slidenum">
              <a:rPr lang="en-US" altLang="es-MX" smtClean="0"/>
              <a:pPr>
                <a:defRPr/>
              </a:pPr>
              <a:t>‹Nº›</a:t>
            </a:fld>
            <a:endParaRPr lang="en-US" altLang="es-MX"/>
          </a:p>
        </p:txBody>
      </p:sp>
    </p:spTree>
    <p:extLst>
      <p:ext uri="{BB962C8B-B14F-4D97-AF65-F5344CB8AC3E}">
        <p14:creationId xmlns:p14="http://schemas.microsoft.com/office/powerpoint/2010/main" val="3585419026"/>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0F36F3-5C20-4577-82D9-C152D81961E5}" type="slidenum">
              <a:rPr lang="en-US" altLang="es-MX" smtClean="0"/>
              <a:pPr>
                <a:defRPr/>
              </a:pPr>
              <a:t>‹Nº›</a:t>
            </a:fld>
            <a:endParaRPr lang="en-US" altLang="es-MX"/>
          </a:p>
        </p:txBody>
      </p:sp>
    </p:spTree>
    <p:extLst>
      <p:ext uri="{BB962C8B-B14F-4D97-AF65-F5344CB8AC3E}">
        <p14:creationId xmlns:p14="http://schemas.microsoft.com/office/powerpoint/2010/main" val="1550437003"/>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galindosoria.com/seac2017/" TargetMode="External"/><Relationship Id="rId7" Type="http://schemas.openxmlformats.org/officeDocument/2006/relationships/hyperlink" Target="http://www.fgalindosoria.com/informaticos/investigadores/Itztli_(Horacio_Alberto)_Garcia_Salas/"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6.xml"/><Relationship Id="rId6" Type="http://schemas.openxmlformats.org/officeDocument/2006/relationships/hyperlink" Target="http://www.eventbrite.com/o/paola-neri-ortiz-12877179662" TargetMode="External"/><Relationship Id="rId5" Type="http://schemas.openxmlformats.org/officeDocument/2006/relationships/hyperlink" Target="http://www.fgalindosoria.com/" TargetMode="External"/><Relationship Id="rId4" Type="http://schemas.openxmlformats.org/officeDocument/2006/relationships/hyperlink" Target="http://www.fgalindosoria.com/seac2017/seac.pdf"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100.xml.rels><?xml version="1.0" encoding="UTF-8" standalone="yes"?>
<Relationships xmlns="http://schemas.openxmlformats.org/package/2006/relationships"><Relationship Id="rId3" Type="http://schemas.openxmlformats.org/officeDocument/2006/relationships/hyperlink" Target="http://www.scielo.org.mx/scielo.php?script=sci_arttext&amp;pid=S1870-90442011000200010" TargetMode="External"/><Relationship Id="rId2" Type="http://schemas.openxmlformats.org/officeDocument/2006/relationships/hyperlink" Target="http://www.scielo.org.mx/pdf/poli/n44/n44a10.pdf" TargetMode="External"/><Relationship Id="rId1" Type="http://schemas.openxmlformats.org/officeDocument/2006/relationships/slideLayout" Target="../slideLayouts/slideLayout18.xml"/><Relationship Id="rId4" Type="http://schemas.openxmlformats.org/officeDocument/2006/relationships/hyperlink" Target="http://www.fgalindosoria.com/informaticos/investigadores/Itztli_(Horacio_Alberto)_Garcia_Salas/PhD/Horacio_Alberto_Garcia_Salas_PhD.pdf"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hyperlink" Target="http://www.scielo.org.mx/pdf/poli/n44/n44a10.pdf" TargetMode="External"/><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8" Type="http://schemas.openxmlformats.org/officeDocument/2006/relationships/audio" Target="../media/media15.wma"/><Relationship Id="rId3" Type="http://schemas.microsoft.com/office/2007/relationships/media" Target="../media/media13.wma"/><Relationship Id="rId7" Type="http://schemas.microsoft.com/office/2007/relationships/media" Target="../media/media15.wma"/><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audio" Target="../media/media14.wma"/><Relationship Id="rId5" Type="http://schemas.microsoft.com/office/2007/relationships/media" Target="../media/media14.wma"/><Relationship Id="rId10" Type="http://schemas.openxmlformats.org/officeDocument/2006/relationships/image" Target="../media/image35.png"/><Relationship Id="rId4" Type="http://schemas.openxmlformats.org/officeDocument/2006/relationships/audio" Target="../media/media13.wma"/><Relationship Id="rId9"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hyperlink" Target="http://documents.mx/documents/sistema-de-mimetismo-basado-en-gramatica-para-ocultamiento-de-informacion-fatima-margarita-lechuga-blanco-lechugafrescahotmailcom-lechugafrescahotmailcom.html" TargetMode="External"/><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8" Type="http://schemas.openxmlformats.org/officeDocument/2006/relationships/hyperlink" Target="http://www.fgalindosoria.com/informaticos/investigadores/Paola_Neri_Ortiz/bichosevolutivos/softwaredebichos.zip" TargetMode="External"/><Relationship Id="rId3" Type="http://schemas.openxmlformats.org/officeDocument/2006/relationships/image" Target="../media/image37.jpg"/><Relationship Id="rId7" Type="http://schemas.openxmlformats.org/officeDocument/2006/relationships/hyperlink" Target="http://www.fgalindosoria.com/informaticos/investigadores/Paola_Neri_Ortiz/bichosevolutivos/mundoArtificial.pdf" TargetMode="External"/><Relationship Id="rId2" Type="http://schemas.openxmlformats.org/officeDocument/2006/relationships/image" Target="../media/image36.jpg"/><Relationship Id="rId1" Type="http://schemas.openxmlformats.org/officeDocument/2006/relationships/slideLayout" Target="../slideLayouts/slideLayout18.xml"/><Relationship Id="rId6" Type="http://schemas.openxmlformats.org/officeDocument/2006/relationships/hyperlink" Target="http://www.fgalindosoria.com/informaticos/investigadores/Paola_Neri_Ortiz/bichosevolutivos/TT1doc.htm" TargetMode="External"/><Relationship Id="rId5" Type="http://schemas.openxmlformats.org/officeDocument/2006/relationships/image" Target="../media/image39.jpg"/><Relationship Id="rId4" Type="http://schemas.openxmlformats.org/officeDocument/2006/relationships/image" Target="../media/image38.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2" Type="http://schemas.openxmlformats.org/officeDocument/2006/relationships/hyperlink" Target="http://es.wikipedia.org/wiki/Henri_Wallon_(psic%C3%B3logo" TargetMode="External"/><Relationship Id="rId1" Type="http://schemas.openxmlformats.org/officeDocument/2006/relationships/slideLayout" Target="../slideLayouts/slideLayout4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8" Type="http://schemas.openxmlformats.org/officeDocument/2006/relationships/hyperlink" Target="https://es.wikipedia.org/wiki/Operaci%C3%B3n_matem%C3%A1tica" TargetMode="External"/><Relationship Id="rId13" Type="http://schemas.openxmlformats.org/officeDocument/2006/relationships/hyperlink" Target="https://es.wikipedia.org/wiki/Operador" TargetMode="External"/><Relationship Id="rId3" Type="http://schemas.openxmlformats.org/officeDocument/2006/relationships/image" Target="../media/image5.png"/><Relationship Id="rId7" Type="http://schemas.openxmlformats.org/officeDocument/2006/relationships/hyperlink" Target="https://es.wikipedia.org/wiki/S%C3%ADmbolo_matem%C3%A1tico" TargetMode="External"/><Relationship Id="rId12" Type="http://schemas.openxmlformats.org/officeDocument/2006/relationships/hyperlink" Target="https://es.wikipedia.org/wiki/Vector_(espacio_eucl%C3%ADdeo)" TargetMode="External"/><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hyperlink" Target="https://es.wikipedia.org/wiki/Matem%C3%A1ticas" TargetMode="External"/><Relationship Id="rId11" Type="http://schemas.openxmlformats.org/officeDocument/2006/relationships/hyperlink" Target="https://es.wikipedia.org/wiki/Funci%C3%B3n_(matem%C3%A1ticas)" TargetMode="External"/><Relationship Id="rId5" Type="http://schemas.openxmlformats.org/officeDocument/2006/relationships/hyperlink" Target="http://profe-alexz.blogspot.mx/2010/05/operadores-matematicos-ejercicios.html" TargetMode="External"/><Relationship Id="rId10" Type="http://schemas.openxmlformats.org/officeDocument/2006/relationships/hyperlink" Target="https://es.wikipedia.org/wiki/N%C3%BAmero" TargetMode="External"/><Relationship Id="rId4" Type="http://schemas.openxmlformats.org/officeDocument/2006/relationships/hyperlink" Target="http://matematica.carpetapedagogica.com/2012/04/operadores-matematicos.html" TargetMode="External"/><Relationship Id="rId9" Type="http://schemas.openxmlformats.org/officeDocument/2006/relationships/hyperlink" Target="https://es.wikipedia.org/wiki/Operando" TargetMode="External"/><Relationship Id="rId14" Type="http://schemas.openxmlformats.org/officeDocument/2006/relationships/image" Target="../media/image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2" Type="http://schemas.openxmlformats.org/officeDocument/2006/relationships/hyperlink" Target="http://www.rand.org/pubs/research_memoranda/2008/RM704.pdf" TargetMode="External"/><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3.xml.rels><?xml version="1.0" encoding="UTF-8" standalone="yes"?>
<Relationships xmlns="http://schemas.openxmlformats.org/package/2006/relationships"><Relationship Id="rId3" Type="http://schemas.openxmlformats.org/officeDocument/2006/relationships/hyperlink" Target="http://es.wikipedia.org/wiki/Inteligencia" TargetMode="External"/><Relationship Id="rId2" Type="http://schemas.openxmlformats.org/officeDocument/2006/relationships/hyperlink" Target="http://es.wikipedia.org/wiki/Jean_Piaget" TargetMode="External"/><Relationship Id="rId1" Type="http://schemas.openxmlformats.org/officeDocument/2006/relationships/slideLayout" Target="../slideLayouts/slideLayout40.xml"/><Relationship Id="rId6" Type="http://schemas.openxmlformats.org/officeDocument/2006/relationships/hyperlink" Target="http://es.wikipedia.org/wiki/Teor%C3%ADa_Constructivista_del_Aprendizaje" TargetMode="External"/><Relationship Id="rId5" Type="http://schemas.openxmlformats.org/officeDocument/2006/relationships/hyperlink" Target="http://es.wikipedia.org/wiki/Acomodaci%C3%B3n" TargetMode="External"/><Relationship Id="rId4" Type="http://schemas.openxmlformats.org/officeDocument/2006/relationships/hyperlink" Target="http://es.wikipedia.org/wiki/Asimilaci%C3%B3n_(psicolog%C3%ADa)" TargetMode="External"/></Relationships>
</file>

<file path=ppt/slides/_rels/slide114.xml.rels><?xml version="1.0" encoding="UTF-8" standalone="yes"?>
<Relationships xmlns="http://schemas.openxmlformats.org/package/2006/relationships"><Relationship Id="rId3" Type="http://schemas.openxmlformats.org/officeDocument/2006/relationships/hyperlink" Target="http://es.wikipedia.org/wiki/Psicolog%C3%ADa" TargetMode="External"/><Relationship Id="rId7" Type="http://schemas.openxmlformats.org/officeDocument/2006/relationships/hyperlink" Target="http://es.wikipedia.org/wiki/Acomodaci%C3%B3n" TargetMode="External"/><Relationship Id="rId2" Type="http://schemas.openxmlformats.org/officeDocument/2006/relationships/hyperlink" Target="http://es.wikipedia.org/wiki/Asimilaci%C3%B3n" TargetMode="External"/><Relationship Id="rId1" Type="http://schemas.openxmlformats.org/officeDocument/2006/relationships/slideLayout" Target="../slideLayouts/slideLayout40.xml"/><Relationship Id="rId6" Type="http://schemas.openxmlformats.org/officeDocument/2006/relationships/hyperlink" Target="http://es.wikipedia.org/w/index.php?title=Funciones_cognitivas&amp;action=edit&amp;redlink=1" TargetMode="External"/><Relationship Id="rId5" Type="http://schemas.openxmlformats.org/officeDocument/2006/relationships/hyperlink" Target="http://es.wikipedia.org/wiki/Asimilaci%C3%B3n_(psicolog%C3%ADa" TargetMode="External"/><Relationship Id="rId4" Type="http://schemas.openxmlformats.org/officeDocument/2006/relationships/hyperlink" Target="http://es.wikipedia.org/wiki/Jean_Piaget" TargetMode="Externa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0.png"/><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0.xml"/></Relationships>
</file>

<file path=ppt/slides/_rels/slide132.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3.wdp"/><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7.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8" Type="http://schemas.openxmlformats.org/officeDocument/2006/relationships/hyperlink" Target="https://es.wikipedia.org/wiki/Estructura_disipativa" TargetMode="External"/><Relationship Id="rId3" Type="http://schemas.openxmlformats.org/officeDocument/2006/relationships/hyperlink" Target="https://es.wikipedia.org/wiki/Estado_de_equilibrio_termodin%C3%A1mico" TargetMode="External"/><Relationship Id="rId7" Type="http://schemas.openxmlformats.org/officeDocument/2006/relationships/hyperlink" Target="http://en.wikipedia.org/wiki/Self-organizing_system" TargetMode="External"/><Relationship Id="rId2" Type="http://schemas.openxmlformats.org/officeDocument/2006/relationships/hyperlink" Target="https://es.wikipedia.org/wiki/Autoorganizaci%C3%B3n" TargetMode="External"/><Relationship Id="rId1" Type="http://schemas.openxmlformats.org/officeDocument/2006/relationships/slideLayout" Target="../slideLayouts/slideLayout7.xml"/><Relationship Id="rId6" Type="http://schemas.openxmlformats.org/officeDocument/2006/relationships/hyperlink" Target="http://www.fgalindosoria.com/informaticos/fundamentales/Ilya_Prigogine" TargetMode="External"/><Relationship Id="rId5" Type="http://schemas.openxmlformats.org/officeDocument/2006/relationships/hyperlink" Target="https://es.wikipedia.org/wiki/Premio_Nobel_de_Qu%C3%ADmica" TargetMode="External"/><Relationship Id="rId4" Type="http://schemas.openxmlformats.org/officeDocument/2006/relationships/hyperlink" Target="https://es.wikipedia.org/wiki/Ilya_Prigogine" TargetMode="Externa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7.xml.rels><?xml version="1.0" encoding="UTF-8" standalone="yes"?>
<Relationships xmlns="http://schemas.openxmlformats.org/package/2006/relationships"><Relationship Id="rId2" Type="http://schemas.openxmlformats.org/officeDocument/2006/relationships/hyperlink" Target="http://www.fgalindosoria.com/informaticos/fundamentales/Pierre_Teilhard_de_Chardin/" TargetMode="External"/><Relationship Id="rId1" Type="http://schemas.openxmlformats.org/officeDocument/2006/relationships/slideLayout" Target="../slideLayouts/slideLayout29.xml"/></Relationships>
</file>

<file path=ppt/slides/_rels/slide138.xml.rels><?xml version="1.0" encoding="UTF-8" standalone="yes"?>
<Relationships xmlns="http://schemas.openxmlformats.org/package/2006/relationships"><Relationship Id="rId8" Type="http://schemas.openxmlformats.org/officeDocument/2006/relationships/hyperlink" Target="http://es.wikipedia.org/wiki/Fil%C3%B3sofo" TargetMode="External"/><Relationship Id="rId3" Type="http://schemas.openxmlformats.org/officeDocument/2006/relationships/hyperlink" Target="http://es.wikipedia.org/wiki/1_de_mayo" TargetMode="External"/><Relationship Id="rId7" Type="http://schemas.openxmlformats.org/officeDocument/2006/relationships/hyperlink" Target="http://es.wikipedia.org/wiki/Paleontolog%C3%ADa" TargetMode="External"/><Relationship Id="rId12" Type="http://schemas.openxmlformats.org/officeDocument/2006/relationships/hyperlink" Target="http://es.wikipedia.org/wiki/Punto_Omega" TargetMode="External"/><Relationship Id="rId2" Type="http://schemas.openxmlformats.org/officeDocument/2006/relationships/hyperlink" Target="http://es.wikipedia.org/wiki/Compa%C3%B1%C3%ADa_de_Jes%C3%BAs" TargetMode="External"/><Relationship Id="rId1" Type="http://schemas.openxmlformats.org/officeDocument/2006/relationships/slideLayout" Target="../slideLayouts/slideLayout29.xml"/><Relationship Id="rId6" Type="http://schemas.openxmlformats.org/officeDocument/2006/relationships/hyperlink" Target="http://es.wikipedia.org/wiki/1955" TargetMode="External"/><Relationship Id="rId11" Type="http://schemas.openxmlformats.org/officeDocument/2006/relationships/hyperlink" Target="http://es.wikipedia.org/wiki/Vladimir_Vernadsky" TargetMode="External"/><Relationship Id="rId5" Type="http://schemas.openxmlformats.org/officeDocument/2006/relationships/hyperlink" Target="http://es.wikipedia.org/wiki/10_de_abril" TargetMode="External"/><Relationship Id="rId10" Type="http://schemas.openxmlformats.org/officeDocument/2006/relationships/hyperlink" Target="http://es.wikipedia.org/wiki/Noosfera" TargetMode="External"/><Relationship Id="rId4" Type="http://schemas.openxmlformats.org/officeDocument/2006/relationships/hyperlink" Target="http://es.wikipedia.org/wiki/1881" TargetMode="External"/><Relationship Id="rId9" Type="http://schemas.openxmlformats.org/officeDocument/2006/relationships/hyperlink" Target="http://es.wikipedia.org/wiki/Evoluci%C3%B3n_biol%C3%B3gica" TargetMode="External"/></Relationships>
</file>

<file path=ppt/slides/_rels/slide139.xml.rels><?xml version="1.0" encoding="UTF-8" standalone="yes"?>
<Relationships xmlns="http://schemas.openxmlformats.org/package/2006/relationships"><Relationship Id="rId3" Type="http://schemas.openxmlformats.org/officeDocument/2006/relationships/hyperlink" Target="http://es.wikipedia.org/wiki/Punto_Omega" TargetMode="External"/><Relationship Id="rId2" Type="http://schemas.openxmlformats.org/officeDocument/2006/relationships/hyperlink" Target="http://es.wikipedia.org/wiki/Ley_de_complejidad-conciencia" TargetMode="External"/><Relationship Id="rId1" Type="http://schemas.openxmlformats.org/officeDocument/2006/relationships/slideLayout" Target="../slideLayouts/slideLayout29.xml"/><Relationship Id="rId5" Type="http://schemas.openxmlformats.org/officeDocument/2006/relationships/hyperlink" Target="http://es.wikipedia.org/wiki/Pierre_Teilhard_de_Chardin" TargetMode="External"/><Relationship Id="rId4" Type="http://schemas.openxmlformats.org/officeDocument/2006/relationships/hyperlink" Target="http://es.wikipedia.org/wiki/Especial:FuentesDeLibros/843061032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0.xml.rels><?xml version="1.0" encoding="UTF-8" standalone="yes"?>
<Relationships xmlns="http://schemas.openxmlformats.org/package/2006/relationships"><Relationship Id="rId2" Type="http://schemas.openxmlformats.org/officeDocument/2006/relationships/hyperlink" Target="https://es.wikisource.org/wiki/Tao_Te_King" TargetMode="External"/><Relationship Id="rId1" Type="http://schemas.openxmlformats.org/officeDocument/2006/relationships/slideLayout" Target="../slideLayouts/slideLayout2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2.xml.rels><?xml version="1.0" encoding="UTF-8" standalone="yes"?>
<Relationships xmlns="http://schemas.openxmlformats.org/package/2006/relationships"><Relationship Id="rId2" Type="http://schemas.openxmlformats.org/officeDocument/2006/relationships/hyperlink" Target="http://www.fgalindosoria.com/areas/ai/" TargetMode="External"/><Relationship Id="rId1" Type="http://schemas.openxmlformats.org/officeDocument/2006/relationships/slideLayout" Target="../slideLayouts/slideLayout1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3" Type="http://schemas.openxmlformats.org/officeDocument/2006/relationships/hyperlink" Target="http://www.fgalindosoria.com/seac2017/" TargetMode="External"/><Relationship Id="rId7" Type="http://schemas.openxmlformats.org/officeDocument/2006/relationships/hyperlink" Target="http://www.fgalindosoria.com/informaticos/investigadores/Itztli_(Horacio_Alberto)_Garcia_Salas/"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18.xml"/><Relationship Id="rId6" Type="http://schemas.openxmlformats.org/officeDocument/2006/relationships/hyperlink" Target="http://www.eventbrite.com/o/paola-neri-ortiz-12877179662" TargetMode="External"/><Relationship Id="rId5" Type="http://schemas.openxmlformats.org/officeDocument/2006/relationships/hyperlink" Target="http://www.fgalindosoria.com/" TargetMode="External"/><Relationship Id="rId4" Type="http://schemas.openxmlformats.org/officeDocument/2006/relationships/hyperlink" Target="http://www.fgalindosoria.com/seac2017/seac.pdf" TargetMode="Externa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7.xml.rels><?xml version="1.0" encoding="UTF-8" standalone="yes"?>
<Relationships xmlns="http://schemas.openxmlformats.org/package/2006/relationships"><Relationship Id="rId3" Type="http://schemas.openxmlformats.org/officeDocument/2006/relationships/hyperlink" Target="https://en.wikipedia.org/wiki/Chain_code" TargetMode="External"/><Relationship Id="rId2" Type="http://schemas.openxmlformats.org/officeDocument/2006/relationships/hyperlink" Target="http://turing.iimas.unam.mx/~ernesto/shape.htm" TargetMode="External"/><Relationship Id="rId1" Type="http://schemas.openxmlformats.org/officeDocument/2006/relationships/slideLayout" Target="../slideLayouts/slideLayout29.xml"/><Relationship Id="rId5" Type="http://schemas.openxmlformats.org/officeDocument/2006/relationships/hyperlink" Target="http://fgalindosoria.com/eac/evolucion/libro_sistemas_evolutivos/I7-SIVE.pdf" TargetMode="External"/><Relationship Id="rId4" Type="http://schemas.openxmlformats.org/officeDocument/2006/relationships/hyperlink" Target="https://es.wikipedia.org/wiki/Chain_code" TargetMode="External"/></Relationships>
</file>

<file path=ppt/slides/_rels/slide148.xml.rels><?xml version="1.0" encoding="UTF-8" standalone="yes"?>
<Relationships xmlns="http://schemas.openxmlformats.org/package/2006/relationships"><Relationship Id="rId3" Type="http://schemas.openxmlformats.org/officeDocument/2006/relationships/hyperlink" Target="http://www.academia.edu/2373106/33._Shape_description_and_shape_similarity_measurement_for_two-dimensional_regions" TargetMode="External"/><Relationship Id="rId2" Type="http://schemas.openxmlformats.org/officeDocument/2006/relationships/hyperlink" Target="http://www.academia.edu/504993/19._Computer_recognition_of_three-dimensional_objects_in_a_visual_scene" TargetMode="External"/><Relationship Id="rId1" Type="http://schemas.openxmlformats.org/officeDocument/2006/relationships/slideLayout" Target="../slideLayouts/slideLayout29.xml"/><Relationship Id="rId5" Type="http://schemas.openxmlformats.org/officeDocument/2006/relationships/hyperlink" Target="http://turing.iimas.unam.mx/~ernesto/shape.htm" TargetMode="External"/><Relationship Id="rId4" Type="http://schemas.openxmlformats.org/officeDocument/2006/relationships/hyperlink" Target="http://www.academia.edu/550240/34._Shape_Numbers_A_Notation_to_Describe_Pure_Form_and_to_Measure_Resemblance_and_Difference_in_Shape" TargetMode="Externa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29.xml"/></Relationships>
</file>

<file path=ppt/slides/_rels/slide1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29.xml"/></Relationships>
</file>

<file path=ppt/slides/_rels/slide1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29.xml"/></Relationships>
</file>

<file path=ppt/slides/_rels/slide1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29.xml"/></Relationships>
</file>

<file path=ppt/slides/_rels/slide1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29.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0.xml"/></Relationships>
</file>

<file path=ppt/slides/_rels/slide1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0.xml"/></Relationships>
</file>

<file path=ppt/slides/_rels/slide1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0.xml"/></Relationships>
</file>

<file path=ppt/slides/_rels/slide1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0.xml"/></Relationships>
</file>

<file path=ppt/slides/_rels/slide1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0.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9.xml"/></Relationships>
</file>

<file path=ppt/slides/_rels/slide1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9.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fgalindosoria.com/eac/consciencia/"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fgalindosoria.com/eac/evolucion/sistemas_evolutivos_lenguajes_trayectoria/sist_evol_leng_trayectoria.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fgalindosoria.com/linguisticamatematica/propiedades_matematicas_sistemas_linguisticos/prop_mate_sistemas_linguisticos.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fgalindosoria.com/eac/consciencia/scon/sistemas_conscientes.pdf"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www.fgalindosoria.com/eac/consciencia/" TargetMode="External"/><Relationship Id="rId4" Type="http://schemas.openxmlformats.org/officeDocument/2006/relationships/hyperlink" Target="http://www.fgalindosoria.com/eac/consciencia/scon/sistemas_conscientes_a.pdf"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youtube.com/channel/UCdE5gfAZEqXAJ-UjzG22AsQ"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hyperlink" Target="https://www.youtube.com/watch?v=76blllun09Q" TargetMode="External"/><Relationship Id="rId4" Type="http://schemas.openxmlformats.org/officeDocument/2006/relationships/hyperlink" Target="http://www.robots-dreams.com/"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9.xml"/><Relationship Id="rId7" Type="http://schemas.openxmlformats.org/officeDocument/2006/relationships/hyperlink" Target="http://dcis.inf.fu-berlin.de/rojas/autonomous-cars-from-berlin/"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dcis.inf.fu-berlin.de/rojas/" TargetMode="External"/><Relationship Id="rId5" Type="http://schemas.openxmlformats.org/officeDocument/2006/relationships/hyperlink" Target="https://www.youtube.com/watch?v=ijx3YtNROPU" TargetMode="External"/><Relationship Id="rId4" Type="http://schemas.openxmlformats.org/officeDocument/2006/relationships/hyperlink" Target="https://www.youtube.com/channel/UCWXOegeUI7sWXji5oD4iRVA"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9.xml"/><Relationship Id="rId6" Type="http://schemas.openxmlformats.org/officeDocument/2006/relationships/hyperlink" Target="http://www.fgalindosoria.com/informaticos/investigadores/Jesus_Manuel_Olivares_Ceja/serc/serc_tesis_jesus_olivares.pdf" TargetMode="External"/><Relationship Id="rId5" Type="http://schemas.openxmlformats.org/officeDocument/2006/relationships/hyperlink" Target="http://www.fgalindosoria.com/eac/evolucion/libro_sistemas_evolutivos/VII6-SER.pdf" TargetMode="External"/><Relationship Id="rId4" Type="http://schemas.openxmlformats.org/officeDocument/2006/relationships/image" Target="../media/image13.gif"/></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4.png"/><Relationship Id="rId4" Type="http://schemas.openxmlformats.org/officeDocument/2006/relationships/hyperlink" Target="http://www.fgalindosoria.com/programacion/agregados/agregados_cprog/agregad2.c"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es.wikipedia.org/wiki/Conciencia"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hyperlink" Target="http://es.wikipedia.org/wiki/Estadio_del_espejo" TargetMode="Externa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3" Type="http://schemas.openxmlformats.org/officeDocument/2006/relationships/hyperlink" Target="http://www.fgalindosoria.com/ecuaciondelanaturaleza/" TargetMode="External"/><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8.png"/><Relationship Id="rId4" Type="http://schemas.openxmlformats.org/officeDocument/2006/relationships/hyperlink" Target="http://www.fgalindosoria.com/ecuaciondelanaturaleza/"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gif"/><Relationship Id="rId2" Type="http://schemas.openxmlformats.org/officeDocument/2006/relationships/hyperlink" Target="http://www.fgalindosoria.com/ecuaciondelanaturaleza/" TargetMode="External"/><Relationship Id="rId1" Type="http://schemas.openxmlformats.org/officeDocument/2006/relationships/slideLayout" Target="../slideLayouts/slideLayout29.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gif"/></Relationships>
</file>

<file path=ppt/slides/_rels/slide75.xml.rels><?xml version="1.0" encoding="UTF-8" standalone="yes"?>
<Relationships xmlns="http://schemas.openxmlformats.org/package/2006/relationships"><Relationship Id="rId3" Type="http://schemas.openxmlformats.org/officeDocument/2006/relationships/hyperlink" Target="http://www.scielo.org.mx/scielo.php?script=sci_arttext&amp;pid=S1870-90442011000200010" TargetMode="External"/><Relationship Id="rId2" Type="http://schemas.openxmlformats.org/officeDocument/2006/relationships/hyperlink" Target="http://www.scielo.org.mx/pdf/poli/n44/n44a10.pdf" TargetMode="External"/><Relationship Id="rId1" Type="http://schemas.openxmlformats.org/officeDocument/2006/relationships/slideLayout" Target="../slideLayouts/slideLayout29.xml"/><Relationship Id="rId4" Type="http://schemas.openxmlformats.org/officeDocument/2006/relationships/hyperlink" Target="http://www.fgalindosoria.com/informaticos/investigadores/Itztli_(Horacio_Alberto)_Garcia_Salas/PhD/Horacio_Alberto_Garcia_Salas_PhD.pdf"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hyperlink" Target="http://en.wikipedia.org/wiki/The_Phenomenon_of_Man" TargetMode="External"/><Relationship Id="rId3" Type="http://schemas.openxmlformats.org/officeDocument/2006/relationships/hyperlink" Target="http://es.wikipedia.org/wiki/Jesuita" TargetMode="External"/><Relationship Id="rId7" Type="http://schemas.openxmlformats.org/officeDocument/2006/relationships/hyperlink" Target="http://es.wikipedia.org/wiki/Teleolog%C3%ADa" TargetMode="External"/><Relationship Id="rId2" Type="http://schemas.openxmlformats.org/officeDocument/2006/relationships/hyperlink" Target="http://www.fgalindosoria.com/informaticos/fundamentales/Pierre_Teilhard_de_Chardin/" TargetMode="External"/><Relationship Id="rId1" Type="http://schemas.openxmlformats.org/officeDocument/2006/relationships/slideLayout" Target="../slideLayouts/slideLayout7.xml"/><Relationship Id="rId6" Type="http://schemas.openxmlformats.org/officeDocument/2006/relationships/hyperlink" Target="http://es.wikipedia.org/wiki/Consciencia" TargetMode="External"/><Relationship Id="rId5" Type="http://schemas.openxmlformats.org/officeDocument/2006/relationships/hyperlink" Target="http://es.wikipedia.org/wiki/Pierre_Teilhard_de_Chardin" TargetMode="External"/><Relationship Id="rId4" Type="http://schemas.openxmlformats.org/officeDocument/2006/relationships/hyperlink" Target="http://es.wikipedia.org/wiki/Francia" TargetMode="External"/></Relationships>
</file>

<file path=ppt/slides/_rels/slide79.xml.rels><?xml version="1.0" encoding="UTF-8" standalone="yes"?>
<Relationships xmlns="http://schemas.openxmlformats.org/package/2006/relationships"><Relationship Id="rId2" Type="http://schemas.openxmlformats.org/officeDocument/2006/relationships/hyperlink" Target="http://www.fgalindosoria.com/eac/evolucion/evolucion/evolucion.pdf"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hyperlink" Target="http://www.fgalindosoria.com/linguisticamatematica/arquit_ling_interac_sist_evol/arquit_ling_interac_sist_evol.pdf" TargetMode="Externa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4.png"/><Relationship Id="rId4" Type="http://schemas.openxmlformats.org/officeDocument/2006/relationships/hyperlink" Target="https://www.youtube.com/watch?v=aUuaWVHhx-U"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8.xml"/><Relationship Id="rId4" Type="http://schemas.openxmlformats.org/officeDocument/2006/relationships/hyperlink" Target="https://www.youtube.com/watch?v=aUuaWVHhx-U"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7.png"/><Relationship Id="rId4" Type="http://schemas.openxmlformats.org/officeDocument/2006/relationships/hyperlink" Target="https://www.youtube.com/watch?v=LS8sa42xevA" TargetMode="Externa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8.png"/><Relationship Id="rId4" Type="http://schemas.openxmlformats.org/officeDocument/2006/relationships/notesSlide" Target="../notesSlides/notesSlide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29.png"/></Relationships>
</file>

<file path=ppt/slides/_rels/slide9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31.png"/><Relationship Id="rId5" Type="http://schemas.openxmlformats.org/officeDocument/2006/relationships/hyperlink" Target="https://www.youtube.com/watch?v=RCXGpEmFbOw" TargetMode="External"/><Relationship Id="rId4" Type="http://schemas.openxmlformats.org/officeDocument/2006/relationships/notesSlide" Target="../notesSlides/notesSlide1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hyperlink" Target="http://www.youtube.com/watch?v=cP035M_w82s" TargetMode="External"/><Relationship Id="rId4" Type="http://schemas.openxmlformats.org/officeDocument/2006/relationships/image" Target="../media/image32.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hyperlink" Target="https://www.youtube.com/watch?v=aFfyo6IdyAI" TargetMode="External"/><Relationship Id="rId4" Type="http://schemas.openxmlformats.org/officeDocument/2006/relationships/image" Target="../media/image3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128259" y="150724"/>
            <a:ext cx="4427538" cy="2549400"/>
            <a:chOff x="4739349" y="135948"/>
            <a:chExt cx="4427538" cy="2549400"/>
          </a:xfrm>
        </p:grpSpPr>
        <p:grpSp>
          <p:nvGrpSpPr>
            <p:cNvPr id="4099" name="Group 3"/>
            <p:cNvGrpSpPr>
              <a:grpSpLocks/>
            </p:cNvGrpSpPr>
            <p:nvPr/>
          </p:nvGrpSpPr>
          <p:grpSpPr bwMode="auto">
            <a:xfrm>
              <a:off x="4999786" y="135948"/>
              <a:ext cx="3709411" cy="2215380"/>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ES" altLang="es-MX" sz="2200" b="1" dirty="0">
                    <a:solidFill>
                      <a:srgbClr val="000000"/>
                    </a:solidFill>
                    <a:ea typeface="Arial Unicode MS" panose="020B0604020202020204" pitchFamily="34" charset="-128"/>
                    <a:cs typeface="Arial Unicode MS" panose="020B0604020202020204" pitchFamily="34" charset="-128"/>
                  </a:rPr>
                  <a:t>C</a:t>
                </a:r>
                <a:r>
                  <a:rPr kumimoji="0" lang="es-ES" altLang="es-MX" sz="22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onsciencia</a:t>
                </a:r>
                <a:endPar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810" y="3007"/>
                <a:ext cx="827"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4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endPar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4739349" y="2228148"/>
              <a:ext cx="4427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2"/>
                </a:rPr>
                <a:t>http://www.fgalindosoria.com/eac/</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7" name="Rectangle 1"/>
          <p:cNvSpPr>
            <a:spLocks noChangeArrowheads="1"/>
          </p:cNvSpPr>
          <p:nvPr/>
        </p:nvSpPr>
        <p:spPr bwMode="auto">
          <a:xfrm>
            <a:off x="-12911" y="4745699"/>
            <a:ext cx="883529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8450263" algn="l"/>
                <a:tab pos="9363075" algn="l"/>
                <a:tab pos="10621963" algn="l"/>
              </a:tabLst>
              <a:defRPr>
                <a:solidFill>
                  <a:schemeClr val="tx1"/>
                </a:solidFill>
                <a:latin typeface="Arial" panose="020B0604020202020204" pitchFamily="34" charset="0"/>
              </a:defRPr>
            </a:lvl1pPr>
            <a:lvl2pPr>
              <a:tabLst>
                <a:tab pos="8450263" algn="l"/>
                <a:tab pos="9363075" algn="l"/>
                <a:tab pos="10621963" algn="l"/>
              </a:tabLst>
              <a:defRPr>
                <a:solidFill>
                  <a:schemeClr val="tx1"/>
                </a:solidFill>
                <a:latin typeface="Arial" panose="020B0604020202020204" pitchFamily="34" charset="0"/>
              </a:defRPr>
            </a:lvl2pPr>
            <a:lvl3pPr>
              <a:tabLst>
                <a:tab pos="8450263" algn="l"/>
                <a:tab pos="9363075" algn="l"/>
                <a:tab pos="10621963" algn="l"/>
              </a:tabLst>
              <a:defRPr>
                <a:solidFill>
                  <a:schemeClr val="tx1"/>
                </a:solidFill>
                <a:latin typeface="Arial" panose="020B0604020202020204" pitchFamily="34" charset="0"/>
              </a:defRPr>
            </a:lvl3pPr>
            <a:lvl4pPr>
              <a:tabLst>
                <a:tab pos="8450263" algn="l"/>
                <a:tab pos="9363075" algn="l"/>
                <a:tab pos="10621963" algn="l"/>
              </a:tabLst>
              <a:defRPr>
                <a:solidFill>
                  <a:schemeClr val="tx1"/>
                </a:solidFill>
                <a:latin typeface="Arial" panose="020B0604020202020204" pitchFamily="34" charset="0"/>
              </a:defRPr>
            </a:lvl4pPr>
            <a:lvl5pPr>
              <a:tabLst>
                <a:tab pos="8450263" algn="l"/>
                <a:tab pos="9363075" algn="l"/>
                <a:tab pos="10621963" algn="l"/>
              </a:tabLst>
              <a:defRPr>
                <a:solidFill>
                  <a:schemeClr val="tx1"/>
                </a:solidFill>
                <a:latin typeface="Arial" panose="020B0604020202020204" pitchFamily="34" charset="0"/>
              </a:defRPr>
            </a:lvl5pPr>
            <a:lvl6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6pPr>
            <a:lvl7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7pPr>
            <a:lvl8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8pPr>
            <a:lvl9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pPr>
            <a:r>
              <a:rPr kumimoji="0" lang="es-MX" altLang="es-MX"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Auditorio Sor Juana (edificio C)</a:t>
            </a:r>
            <a:r>
              <a:rPr kumimoji="0" lang="es-MX" altLang="es-MX"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s-MX" altLang="es-MX"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pPr>
            <a:r>
              <a:rPr kumimoji="0" lang="es-MX" altLang="es-MX" b="1"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Tecnológico de Estudios Superiores de Ecatepec (TESE)</a:t>
            </a:r>
            <a:endParaRPr kumimoji="0" lang="es-MX" altLang="es-MX"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pPr>
            <a:r>
              <a:rPr kumimoji="0" lang="es-ES" altLang="es-MX"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Del </a:t>
            </a:r>
            <a:r>
              <a:rPr kumimoji="0" lang="es-ES" altLang="es-MX" b="1"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Lunes 13 al Jueves 16 de Marzo </a:t>
            </a: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pPr>
            <a:r>
              <a:rPr kumimoji="0" lang="es-ES" altLang="es-MX" b="1"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de 2017 de 12:00 a 17:00 </a:t>
            </a:r>
            <a:r>
              <a:rPr kumimoji="0" lang="es-ES" altLang="es-MX"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horas de la Ciudad de México</a:t>
            </a:r>
            <a:endParaRPr kumimoji="0" lang="es-ES" altLang="es-MX" b="0" i="0" u="none" strike="noStrike" cap="none" normalizeH="0" baseline="0" dirty="0">
              <a:ln>
                <a:noFill/>
              </a:ln>
              <a:solidFill>
                <a:schemeClr val="tx1"/>
              </a:solidFill>
              <a:effectLst/>
              <a:latin typeface="Arial" panose="020B0604020202020204" pitchFamily="34" charset="0"/>
            </a:endParaRPr>
          </a:p>
        </p:txBody>
      </p:sp>
      <p:sp>
        <p:nvSpPr>
          <p:cNvPr id="21" name="Rectangle 9"/>
          <p:cNvSpPr>
            <a:spLocks noChangeArrowheads="1"/>
          </p:cNvSpPr>
          <p:nvPr/>
        </p:nvSpPr>
        <p:spPr bwMode="auto">
          <a:xfrm>
            <a:off x="2853829" y="6261191"/>
            <a:ext cx="51852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3"/>
              </a:rPr>
              <a:t>http://www.fgalindosoria.com/seac2017/</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Rectángulo 3"/>
          <p:cNvSpPr/>
          <p:nvPr/>
        </p:nvSpPr>
        <p:spPr>
          <a:xfrm>
            <a:off x="3682311" y="61966"/>
            <a:ext cx="5364600" cy="1754326"/>
          </a:xfrm>
          <a:prstGeom prst="rect">
            <a:avLst/>
          </a:prstGeom>
        </p:spPr>
        <p:txBody>
          <a:bodyPr wrap="square">
            <a:spAutoFit/>
          </a:bodyPr>
          <a:lstStyle/>
          <a:p>
            <a:pPr algn="ctr"/>
            <a:r>
              <a:rPr lang="es-ES" altLang="es-MX" sz="3600" b="1" i="1" dirty="0">
                <a:solidFill>
                  <a:srgbClr val="000000"/>
                </a:solidFill>
                <a:ea typeface="Arial Unicode MS" panose="020B0604020202020204" pitchFamily="34" charset="-128"/>
                <a:cs typeface="Arial Unicode MS" panose="020B0604020202020204" pitchFamily="34" charset="-128"/>
              </a:rPr>
              <a:t>Seminario de Investigación</a:t>
            </a:r>
          </a:p>
          <a:p>
            <a:pPr algn="ctr"/>
            <a:r>
              <a:rPr lang="es-ES" altLang="es-MX" sz="3600" b="1" i="1" dirty="0">
                <a:solidFill>
                  <a:srgbClr val="000000"/>
                </a:solidFill>
                <a:ea typeface="Arial Unicode MS" panose="020B0604020202020204" pitchFamily="34" charset="-128"/>
                <a:cs typeface="Arial Unicode MS" panose="020B0604020202020204" pitchFamily="34" charset="-128"/>
              </a:rPr>
              <a:t>Sistemas </a:t>
            </a:r>
            <a:r>
              <a:rPr lang="es-MX" altLang="es-MX" sz="3600" b="1" i="1" dirty="0">
                <a:solidFill>
                  <a:srgbClr val="000000"/>
                </a:solidFill>
                <a:ea typeface="Arial Unicode MS" panose="020B0604020202020204" pitchFamily="34" charset="-128"/>
                <a:cs typeface="Arial Unicode MS" panose="020B0604020202020204" pitchFamily="34" charset="-128"/>
              </a:rPr>
              <a:t>Evolutivos, Afectivos y Conscientes</a:t>
            </a:r>
            <a:endParaRPr lang="es-MX" sz="3600" i="1" dirty="0"/>
          </a:p>
        </p:txBody>
      </p:sp>
      <p:sp>
        <p:nvSpPr>
          <p:cNvPr id="22" name="Rectangle 9"/>
          <p:cNvSpPr>
            <a:spLocks noChangeArrowheads="1"/>
          </p:cNvSpPr>
          <p:nvPr/>
        </p:nvSpPr>
        <p:spPr bwMode="auto">
          <a:xfrm>
            <a:off x="4123326" y="1671921"/>
            <a:ext cx="45858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lvl="0" eaLnBrk="1" hangingPunct="1">
              <a:spcBef>
                <a:spcPct val="0"/>
              </a:spcBef>
              <a:buNone/>
              <a:defRPr/>
            </a:pPr>
            <a:r>
              <a:rPr kumimoji="0" lang="es-ES" altLang="es-MX" sz="2000" b="0" i="0" u="none" strike="noStrike" kern="1200" cap="none" spc="0" normalizeH="0" baseline="0" noProof="0" dirty="0">
                <a:ln>
                  <a:noFill/>
                </a:ln>
                <a:solidFill>
                  <a:srgbClr val="000000"/>
                </a:solidFill>
                <a:effectLst/>
                <a:uLnTx/>
                <a:uFillTx/>
                <a:ea typeface="Arial Unicode MS" panose="020B0604020202020204" pitchFamily="34" charset="-128"/>
                <a:cs typeface="Arial Unicode MS" panose="020B0604020202020204" pitchFamily="34" charset="-128"/>
                <a:hlinkClick r:id="rId4"/>
              </a:rPr>
              <a:t>www.fgalindosoria.com/seac2017/</a:t>
            </a:r>
            <a:r>
              <a:rPr lang="es-ES" altLang="es-MX" sz="2000" dirty="0">
                <a:solidFill>
                  <a:srgbClr val="000000"/>
                </a:solidFill>
                <a:ea typeface="Arial Unicode MS" panose="020B0604020202020204" pitchFamily="34" charset="-128"/>
                <a:cs typeface="Arial Unicode MS" panose="020B0604020202020204" pitchFamily="34" charset="-128"/>
                <a:hlinkClick r:id="rId4"/>
              </a:rPr>
              <a:t>seac.pdf</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1890202" y="2734912"/>
            <a:ext cx="5331189" cy="1077218"/>
          </a:xfrm>
          <a:prstGeom prst="rect">
            <a:avLst/>
          </a:prstGeom>
        </p:spPr>
        <p:txBody>
          <a:bodyPr wrap="square">
            <a:spAutoFit/>
          </a:bodyPr>
          <a:lstStyle/>
          <a:p>
            <a:pPr lvl="0" algn="ctr" eaLnBrk="1" hangingPunct="1">
              <a:defRPr/>
            </a:pPr>
            <a:r>
              <a:rPr lang="es-ES" altLang="es-MX" sz="3200" b="1" dirty="0">
                <a:solidFill>
                  <a:srgbClr val="FF0000"/>
                </a:solidFill>
                <a:ea typeface="Arial Unicode MS" panose="020B0604020202020204" pitchFamily="34" charset="-128"/>
                <a:cs typeface="Arial Unicode MS" panose="020B0604020202020204" pitchFamily="34" charset="-128"/>
              </a:rPr>
              <a:t>SISTEMAS CONSCIENTES</a:t>
            </a:r>
          </a:p>
          <a:p>
            <a:pPr lvl="0" algn="ctr" eaLnBrk="1" hangingPunct="1">
              <a:defRPr/>
            </a:pPr>
            <a:r>
              <a:rPr lang="es-ES" altLang="es-MX" sz="3200" b="1" dirty="0" err="1">
                <a:solidFill>
                  <a:srgbClr val="FF0000"/>
                </a:solidFill>
                <a:ea typeface="Arial Unicode MS" panose="020B0604020202020204" pitchFamily="34" charset="-128"/>
                <a:cs typeface="Arial Unicode MS" panose="020B0604020202020204" pitchFamily="34" charset="-128"/>
              </a:rPr>
              <a:t>Scon</a:t>
            </a:r>
            <a:r>
              <a:rPr lang="es-MX" altLang="es-MX" sz="3200" dirty="0">
                <a:solidFill>
                  <a:srgbClr val="FF0000"/>
                </a:solidFill>
                <a:ea typeface="Arial Unicode MS" panose="020B0604020202020204" pitchFamily="34" charset="-128"/>
                <a:cs typeface="Arial Unicode MS" panose="020B0604020202020204" pitchFamily="34" charset="-128"/>
              </a:rPr>
              <a:t> </a:t>
            </a:r>
            <a:endParaRPr lang="es-ES" altLang="es-MX" dirty="0">
              <a:solidFill>
                <a:srgbClr val="3333CC"/>
              </a:solidFill>
              <a:ea typeface="Arial Unicode MS" panose="020B0604020202020204" pitchFamily="34" charset="-128"/>
              <a:cs typeface="Arial Unicode MS" panose="020B0604020202020204" pitchFamily="34" charset="-128"/>
            </a:endParaRPr>
          </a:p>
        </p:txBody>
      </p:sp>
      <p:graphicFrame>
        <p:nvGraphicFramePr>
          <p:cNvPr id="5" name="Tabla 4"/>
          <p:cNvGraphicFramePr>
            <a:graphicFrameLocks noGrp="1"/>
          </p:cNvGraphicFramePr>
          <p:nvPr>
            <p:extLst>
              <p:ext uri="{D42A27DB-BD31-4B8C-83A1-F6EECF244321}">
                <p14:modId xmlns:p14="http://schemas.microsoft.com/office/powerpoint/2010/main" val="2493276211"/>
              </p:ext>
            </p:extLst>
          </p:nvPr>
        </p:nvGraphicFramePr>
        <p:xfrm>
          <a:off x="269428" y="3834290"/>
          <a:ext cx="8552956" cy="883920"/>
        </p:xfrm>
        <a:graphic>
          <a:graphicData uri="http://schemas.openxmlformats.org/drawingml/2006/table">
            <a:tbl>
              <a:tblPr firstRow="1" firstCol="1" bandRow="1"/>
              <a:tblGrid>
                <a:gridCol w="3249121">
                  <a:extLst>
                    <a:ext uri="{9D8B030D-6E8A-4147-A177-3AD203B41FA5}">
                      <a16:colId xmlns:a16="http://schemas.microsoft.com/office/drawing/2014/main" val="2178596775"/>
                    </a:ext>
                  </a:extLst>
                </a:gridCol>
                <a:gridCol w="2255537">
                  <a:extLst>
                    <a:ext uri="{9D8B030D-6E8A-4147-A177-3AD203B41FA5}">
                      <a16:colId xmlns:a16="http://schemas.microsoft.com/office/drawing/2014/main" val="296289623"/>
                    </a:ext>
                  </a:extLst>
                </a:gridCol>
                <a:gridCol w="3048298">
                  <a:extLst>
                    <a:ext uri="{9D8B030D-6E8A-4147-A177-3AD203B41FA5}">
                      <a16:colId xmlns:a16="http://schemas.microsoft.com/office/drawing/2014/main" val="1939130292"/>
                    </a:ext>
                  </a:extLst>
                </a:gridCol>
              </a:tblGrid>
              <a:tr h="883920">
                <a:tc>
                  <a:txBody>
                    <a:bodyPr/>
                    <a:lstStyle/>
                    <a:p>
                      <a:pPr algn="ctr">
                        <a:spcAft>
                          <a:spcPts val="0"/>
                        </a:spcAft>
                      </a:pPr>
                      <a:r>
                        <a:rPr lang="es-MX" sz="2400" b="0" i="1" dirty="0">
                          <a:effectLst/>
                          <a:latin typeface="Times New Roman" panose="02020603050405020304" pitchFamily="18" charset="0"/>
                          <a:ea typeface="Times New Roman" panose="02020603050405020304" pitchFamily="18" charset="0"/>
                        </a:rPr>
                        <a:t>Fernando Galindo Soria</a:t>
                      </a:r>
                      <a:endParaRPr lang="es-MX" sz="2400" b="0" dirty="0">
                        <a:effectLst/>
                        <a:latin typeface="Times New Roman" panose="02020603050405020304" pitchFamily="18" charset="0"/>
                        <a:ea typeface="Times New Roman" panose="02020603050405020304" pitchFamily="18" charset="0"/>
                      </a:endParaRPr>
                    </a:p>
                    <a:p>
                      <a:pPr algn="ctr">
                        <a:spcAft>
                          <a:spcPts val="0"/>
                        </a:spcAft>
                      </a:pPr>
                      <a:r>
                        <a:rPr lang="es-MX" sz="1000" u="none" strike="noStrike" kern="1200" dirty="0">
                          <a:solidFill>
                            <a:srgbClr val="0000FF"/>
                          </a:solidFill>
                          <a:effectLst/>
                          <a:latin typeface="Times New Roman" panose="02020603050405020304" pitchFamily="18" charset="0"/>
                          <a:ea typeface="+mj-ea"/>
                          <a:hlinkClick r:id="rId5"/>
                        </a:rPr>
                        <a:t>www.fgalindosoria.com</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pPr>
                      <a:r>
                        <a:rPr lang="es-MX" sz="2400" b="0" i="1" dirty="0">
                          <a:effectLst/>
                          <a:latin typeface="Times New Roman" panose="02020603050405020304" pitchFamily="18" charset="0"/>
                          <a:ea typeface="Times New Roman" panose="02020603050405020304" pitchFamily="18" charset="0"/>
                        </a:rPr>
                        <a:t>Paola Neri Ortiz</a:t>
                      </a:r>
                      <a:endParaRPr lang="es-MX" sz="2400" b="0" dirty="0">
                        <a:effectLst/>
                        <a:latin typeface="Times New Roman" panose="02020603050405020304" pitchFamily="18" charset="0"/>
                        <a:ea typeface="Times New Roman" panose="02020603050405020304" pitchFamily="18" charset="0"/>
                      </a:endParaRPr>
                    </a:p>
                    <a:p>
                      <a:pPr algn="ctr">
                        <a:spcAft>
                          <a:spcPts val="0"/>
                        </a:spcAft>
                        <a:tabLst>
                          <a:tab pos="8450580" algn="l"/>
                          <a:tab pos="9363075" algn="l"/>
                          <a:tab pos="10622280" algn="l"/>
                        </a:tabLst>
                      </a:pPr>
                      <a:r>
                        <a:rPr lang="es-MX" sz="1400" u="none" strike="noStrike" dirty="0">
                          <a:solidFill>
                            <a:srgbClr val="0000FF"/>
                          </a:solidFill>
                          <a:effectLst/>
                          <a:latin typeface="Times New Roman" panose="02020603050405020304" pitchFamily="18" charset="0"/>
                          <a:ea typeface="Times New Roman" panose="02020603050405020304" pitchFamily="18" charset="0"/>
                          <a:hlinkClick r:id="rId6"/>
                        </a:rPr>
                        <a:t> </a:t>
                      </a:r>
                      <a:r>
                        <a:rPr lang="es-MX" sz="1000" u="none" strike="noStrike" dirty="0">
                          <a:solidFill>
                            <a:srgbClr val="0000FF"/>
                          </a:solidFill>
                          <a:effectLst/>
                          <a:latin typeface="Times New Roman" panose="02020603050405020304" pitchFamily="18" charset="0"/>
                          <a:ea typeface="Times New Roman" panose="02020603050405020304" pitchFamily="18" charset="0"/>
                          <a:hlinkClick r:id="rId6"/>
                        </a:rPr>
                        <a:t>www.eventbrite.com/o/paola-neri-ortiz-12877179662</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tabLst>
                          <a:tab pos="8450580" algn="l"/>
                          <a:tab pos="9363075" algn="l"/>
                          <a:tab pos="10622280" algn="l"/>
                        </a:tabLst>
                      </a:pP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a:t>
                      </a:r>
                      <a:r>
                        <a:rPr lang="es-MX" sz="2400" b="0" kern="1200" dirty="0" err="1">
                          <a:solidFill>
                            <a:schemeClr val="tx1"/>
                          </a:solidFill>
                          <a:effectLst/>
                          <a:latin typeface="Times New Roman" panose="02020603050405020304" pitchFamily="18" charset="0"/>
                          <a:ea typeface="+mn-ea"/>
                          <a:cs typeface="Times New Roman" panose="02020603050405020304" pitchFamily="18" charset="0"/>
                        </a:rPr>
                        <a:t>Itztli</a:t>
                      </a: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García Salas</a:t>
                      </a:r>
                    </a:p>
                    <a:p>
                      <a:pPr algn="ctr">
                        <a:spcAft>
                          <a:spcPts val="0"/>
                        </a:spcAft>
                        <a:tabLst>
                          <a:tab pos="8450580" algn="l"/>
                          <a:tab pos="9363075" algn="l"/>
                          <a:tab pos="10622280" algn="l"/>
                        </a:tabLst>
                      </a:pPr>
                      <a:r>
                        <a:rPr lang="es-MX" sz="1000" dirty="0">
                          <a:effectLst/>
                          <a:latin typeface="Times New Roman" panose="02020603050405020304" pitchFamily="18" charset="0"/>
                          <a:ea typeface="Times New Roman" panose="02020603050405020304" pitchFamily="18" charset="0"/>
                          <a:hlinkClick r:id="rId7"/>
                        </a:rPr>
                        <a:t>http://www.fgalindosoria.com/informaticos/investigadores/Itztli_(Horacio_Alberto)_Garcia_Salas/</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2067306013"/>
                  </a:ext>
                </a:extLst>
              </a:tr>
            </a:tbl>
          </a:graphicData>
        </a:graphic>
      </p:graphicFrame>
    </p:spTree>
    <p:extLst>
      <p:ext uri="{BB962C8B-B14F-4D97-AF65-F5344CB8AC3E}">
        <p14:creationId xmlns:p14="http://schemas.microsoft.com/office/powerpoint/2010/main" val="879822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52400" y="1273472"/>
            <a:ext cx="5455920" cy="357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Percepción</a:t>
            </a:r>
            <a:endParaRPr kumimoji="0" lang="es-MX"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¿Cómo los organismos, sistemas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 la realidad,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 transforman,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transforman su entorno?</a:t>
            </a:r>
          </a:p>
        </p:txBody>
      </p:sp>
      <p:sp>
        <p:nvSpPr>
          <p:cNvPr id="16391" name="Rectangle 14"/>
          <p:cNvSpPr>
            <a:spLocks noChangeArrowheads="1"/>
          </p:cNvSpPr>
          <p:nvPr/>
        </p:nvSpPr>
        <p:spPr bwMode="auto">
          <a:xfrm>
            <a:off x="152400" y="0"/>
            <a:ext cx="6750887"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54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a:t>
            </a:r>
            <a:r>
              <a:rPr kumimoji="0" lang="en-US"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a:t>
            </a:r>
            <a:r>
              <a:rPr kumimoji="0" lang="en-US" altLang="es-MX" sz="54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perciben</a:t>
            </a:r>
            <a:endParaRPr kumimoji="0" lang="en-US"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3" name="Rectángulo 2"/>
          <p:cNvSpPr/>
          <p:nvPr/>
        </p:nvSpPr>
        <p:spPr>
          <a:xfrm>
            <a:off x="152400" y="5771578"/>
            <a:ext cx="7396865" cy="58477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r>
              <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la imagen de la </a:t>
            </a: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realidad</a:t>
            </a:r>
            <a:endPar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8" name="Marcador de número de diapositiva 1"/>
          <p:cNvSpPr txBox="1">
            <a:spLocks/>
          </p:cNvSpPr>
          <p:nvPr/>
        </p:nvSpPr>
        <p:spPr>
          <a:xfrm>
            <a:off x="6369494" y="6219831"/>
            <a:ext cx="20574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900" kern="1200">
                <a:solidFill>
                  <a:schemeClr val="tx1">
                    <a:tint val="75000"/>
                  </a:schemeClr>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grpSp>
        <p:nvGrpSpPr>
          <p:cNvPr id="19" name="Grupo 18"/>
          <p:cNvGrpSpPr/>
          <p:nvPr/>
        </p:nvGrpSpPr>
        <p:grpSpPr>
          <a:xfrm>
            <a:off x="6608000" y="1007588"/>
            <a:ext cx="2404429" cy="5593233"/>
            <a:chOff x="6696456" y="1144110"/>
            <a:chExt cx="2404429" cy="5593233"/>
          </a:xfrm>
          <a:noFill/>
        </p:grpSpPr>
        <p:grpSp>
          <p:nvGrpSpPr>
            <p:cNvPr id="20" name="Grupo 19"/>
            <p:cNvGrpSpPr/>
            <p:nvPr/>
          </p:nvGrpSpPr>
          <p:grpSpPr>
            <a:xfrm>
              <a:off x="7060360" y="5154555"/>
              <a:ext cx="1654473" cy="534884"/>
              <a:chOff x="7060360" y="5154555"/>
              <a:chExt cx="1654473" cy="534884"/>
            </a:xfrm>
            <a:grpFill/>
          </p:grpSpPr>
          <p:sp>
            <p:nvSpPr>
              <p:cNvPr id="27" name="Text Box 5"/>
              <p:cNvSpPr txBox="1">
                <a:spLocks noChangeArrowheads="1"/>
              </p:cNvSpPr>
              <p:nvPr/>
            </p:nvSpPr>
            <p:spPr bwMode="auto">
              <a:xfrm>
                <a:off x="7060360"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endPar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8" name="Text Box 6"/>
              <p:cNvSpPr txBox="1">
                <a:spLocks noChangeArrowheads="1"/>
              </p:cNvSpPr>
              <p:nvPr/>
            </p:nvSpPr>
            <p:spPr bwMode="auto">
              <a:xfrm>
                <a:off x="8422867"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endPar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29" name="Imagen 28"/>
              <p:cNvPicPr>
                <a:picLocks noChangeAspect="1"/>
              </p:cNvPicPr>
              <p:nvPr/>
            </p:nvPicPr>
            <p:blipFill>
              <a:blip r:embed="rId2"/>
              <a:stretch>
                <a:fillRect/>
              </a:stretch>
            </p:blipFill>
            <p:spPr>
              <a:xfrm>
                <a:off x="7564460" y="5237060"/>
                <a:ext cx="557929" cy="385036"/>
              </a:xfrm>
              <a:prstGeom prst="rect">
                <a:avLst/>
              </a:prstGeom>
              <a:grpFill/>
            </p:spPr>
          </p:pic>
        </p:grpSp>
        <p:grpSp>
          <p:nvGrpSpPr>
            <p:cNvPr id="21" name="Grupo 20"/>
            <p:cNvGrpSpPr/>
            <p:nvPr/>
          </p:nvGrpSpPr>
          <p:grpSpPr>
            <a:xfrm>
              <a:off x="6773548" y="1144110"/>
              <a:ext cx="2271059" cy="1942589"/>
              <a:chOff x="6773548" y="1144110"/>
              <a:chExt cx="2271059" cy="1942589"/>
            </a:xfrm>
            <a:grpFill/>
          </p:grpSpPr>
          <p:sp>
            <p:nvSpPr>
              <p:cNvPr id="25" name="Rectangle 13"/>
              <p:cNvSpPr>
                <a:spLocks noChangeArrowheads="1"/>
              </p:cNvSpPr>
              <p:nvPr/>
            </p:nvSpPr>
            <p:spPr bwMode="auto">
              <a:xfrm>
                <a:off x="6773548" y="1144110"/>
                <a:ext cx="2271059" cy="19389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Definimos el Operador percibe,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con el símbolo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26" name="Imagen 25"/>
              <p:cNvPicPr>
                <a:picLocks noChangeAspect="1"/>
              </p:cNvPicPr>
              <p:nvPr/>
            </p:nvPicPr>
            <p:blipFill>
              <a:blip r:embed="rId2"/>
              <a:stretch>
                <a:fillRect/>
              </a:stretch>
            </p:blipFill>
            <p:spPr>
              <a:xfrm>
                <a:off x="7624625" y="2729274"/>
                <a:ext cx="492950" cy="357425"/>
              </a:xfrm>
              <a:prstGeom prst="rect">
                <a:avLst/>
              </a:prstGeom>
              <a:grpFill/>
            </p:spPr>
          </p:pic>
        </p:grpSp>
        <p:grpSp>
          <p:nvGrpSpPr>
            <p:cNvPr id="22" name="Grupo 21"/>
            <p:cNvGrpSpPr/>
            <p:nvPr/>
          </p:nvGrpSpPr>
          <p:grpSpPr>
            <a:xfrm>
              <a:off x="6696456" y="3156470"/>
              <a:ext cx="2404429" cy="3580873"/>
              <a:chOff x="6696456" y="3156470"/>
              <a:chExt cx="2404429" cy="3580873"/>
            </a:xfrm>
            <a:grpFill/>
          </p:grpSpPr>
          <p:sp>
            <p:nvSpPr>
              <p:cNvPr id="23" name="Rectangle 3"/>
              <p:cNvSpPr>
                <a:spLocks noChangeArrowheads="1"/>
              </p:cNvSpPr>
              <p:nvPr/>
            </p:nvSpPr>
            <p:spPr bwMode="auto">
              <a:xfrm>
                <a:off x="6696456" y="5880439"/>
                <a:ext cx="2350596" cy="8569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E indica que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 percibe a </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p>
            </p:txBody>
          </p:sp>
          <p:sp>
            <p:nvSpPr>
              <p:cNvPr id="24" name="Rectángulo 23"/>
              <p:cNvSpPr/>
              <p:nvPr/>
            </p:nvSpPr>
            <p:spPr>
              <a:xfrm>
                <a:off x="6750288" y="3156470"/>
                <a:ext cx="2350597" cy="1938992"/>
              </a:xfrm>
              <a:prstGeom prst="rect">
                <a:avLst/>
              </a:prstGeom>
              <a:grp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Que establece una relación entre un espacio R y un observador A</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
        <p:nvSpPr>
          <p:cNvPr id="30" name="Rectángulo 29"/>
          <p:cNvSpPr/>
          <p:nvPr/>
        </p:nvSpPr>
        <p:spPr>
          <a:xfrm>
            <a:off x="6507520" y="1053857"/>
            <a:ext cx="2636480" cy="5804143"/>
          </a:xfrm>
          <a:prstGeom prst="rect">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09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550411"/>
            <a:ext cx="9144000" cy="430758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Automatic Music Composition with Simple Probabilistic Generative Grammars.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Alexander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Gelbukh</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Hiram Calvo, and Fernando Galindo Soria,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Polibits</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(44) 2011</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http://www.scielo.org.mx/pdf/poli/n44/n44a10.pdf</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3"/>
              </a:rPr>
              <a:t>http://www.scielo.org.mx/scielo.php?script=sci_arttext&amp;pid=S1870-90442011000200010</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“Modelo Generativo de Composición Melódica con Expresividad”</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Tesis para obtener el Grado de Doctor en Ciencias de la Computación, Laboratorio de Procesamiento de Lenguaje Natural, Centro de Investigación en Computación </a:t>
            </a:r>
            <a:r>
              <a:rPr kumimoji="0" lang="es-MX"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CIC</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Instituto Politécnico Nacional </a:t>
            </a:r>
            <a:r>
              <a:rPr kumimoji="0" lang="es-MX"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IPN</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México, Mayo del 2012</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4"/>
              </a:rPr>
              <a:t>http://www.fgalindosoria.com/informaticos/investigadores/Itztli_(Horacio_Alberto)_Garcia_Salas/PhD/Horacio_Alberto_Garcia_Salas_PhD.pdf</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0" y="0"/>
            <a:ext cx="9144000" cy="1804725"/>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Zanya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Compositor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Evolutivo,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evoluciona con los flujos de música </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Toma música de la red, construye la imagen de la realidad mediante matrices evolutivas y genera nuevas melodías</a:t>
            </a:r>
          </a:p>
        </p:txBody>
      </p:sp>
      <p:sp>
        <p:nvSpPr>
          <p:cNvPr id="5" name="Rectángulo 4"/>
          <p:cNvSpPr/>
          <p:nvPr/>
        </p:nvSpPr>
        <p:spPr>
          <a:xfrm>
            <a:off x="0" y="1673022"/>
            <a:ext cx="9144000" cy="849656"/>
          </a:xfrm>
          <a:prstGeom prst="rect">
            <a:avLst/>
          </a:prstGeom>
        </p:spPr>
        <p:txBody>
          <a:bodyPr wrap="square">
            <a:spAutoFit/>
          </a:bodyPr>
          <a:lstStyle/>
          <a:p>
            <a:pPr marL="0" marR="0" lvl="0" indent="0" algn="l" defTabSz="914400" rtl="0" eaLnBrk="0" fontAlgn="base" latinLnBrk="0" hangingPunct="0">
              <a:lnSpc>
                <a:spcPct val="106000"/>
              </a:lnSpc>
              <a:spcBef>
                <a:spcPct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Muestra la equivalencia entre matrices estocásticas y gramáticas </a:t>
            </a:r>
            <a:r>
              <a:rPr kumimoji="0" lang="es-ES"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probabilisticas</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6807971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1FB311-40BF-43AE-8ABE-82D8F78C699E}"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4" name="Rectángulo 3"/>
          <p:cNvSpPr/>
          <p:nvPr/>
        </p:nvSpPr>
        <p:spPr>
          <a:xfrm>
            <a:off x="-1969" y="4871741"/>
            <a:ext cx="9167649" cy="1376659"/>
          </a:xfrm>
          <a:prstGeom prst="rect">
            <a:avLst/>
          </a:prstGeom>
        </p:spPr>
        <p:txBody>
          <a:bodyPr wrap="square">
            <a:spAutoFit/>
          </a:bodyPr>
          <a:lstStyle/>
          <a:p>
            <a:pPr marL="0" marR="0" lvl="0" indent="0" algn="r" defTabSz="914400" rtl="0" eaLnBrk="0" fontAlgn="base" latinLnBrk="0" hangingPunct="0">
              <a:lnSpc>
                <a:spcPct val="107000"/>
              </a:lnSpc>
              <a:spcBef>
                <a:spcPct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Automatic Music Composition with Simple Probabilistic Generative Grammars.</a:t>
            </a:r>
            <a:endPar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Alexander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Gelbukh</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Hiram Calvo, and Fernando Galindo Soria,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Polibits</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(44) 2011</a:t>
            </a:r>
            <a:endPar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1"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http://www.scielo.org.mx/pdf/poli/n44/n44a10.pdf</a:t>
            </a:r>
            <a:endParaRPr kumimoji="0" lang="es-MX"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3"/>
          <a:stretch>
            <a:fillRect/>
          </a:stretch>
        </p:blipFill>
        <p:spPr>
          <a:xfrm>
            <a:off x="41394" y="116632"/>
            <a:ext cx="9124286" cy="4907146"/>
          </a:xfrm>
          <a:prstGeom prst="rect">
            <a:avLst/>
          </a:prstGeom>
        </p:spPr>
      </p:pic>
    </p:spTree>
    <p:extLst>
      <p:ext uri="{BB962C8B-B14F-4D97-AF65-F5344CB8AC3E}">
        <p14:creationId xmlns:p14="http://schemas.microsoft.com/office/powerpoint/2010/main" val="5336307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9144000" cy="101438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Zanya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Compositor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Evolutivo,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evoluciona con los flujos de música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 genera nuevas melodías</a:t>
            </a:r>
          </a:p>
        </p:txBody>
      </p:sp>
      <p:sp>
        <p:nvSpPr>
          <p:cNvPr id="8" name="Rectángulo 7"/>
          <p:cNvSpPr/>
          <p:nvPr/>
        </p:nvSpPr>
        <p:spPr>
          <a:xfrm>
            <a:off x="393490" y="1077903"/>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01</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17" name="Rola 0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695073" y="999927"/>
            <a:ext cx="609600" cy="609600"/>
          </a:xfrm>
          <a:prstGeom prst="rect">
            <a:avLst/>
          </a:prstGeom>
        </p:spPr>
      </p:pic>
      <p:sp>
        <p:nvSpPr>
          <p:cNvPr id="18" name="Rectángulo 17"/>
          <p:cNvSpPr/>
          <p:nvPr/>
        </p:nvSpPr>
        <p:spPr>
          <a:xfrm>
            <a:off x="4657568" y="2078486"/>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04</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9" name="Rectángulo 18"/>
          <p:cNvSpPr/>
          <p:nvPr/>
        </p:nvSpPr>
        <p:spPr>
          <a:xfrm>
            <a:off x="329322" y="2104609"/>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03</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0" name="Rectángulo 19"/>
          <p:cNvSpPr/>
          <p:nvPr/>
        </p:nvSpPr>
        <p:spPr>
          <a:xfrm>
            <a:off x="4657568" y="1147862"/>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02</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21" name="Rola 0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023319" y="934498"/>
            <a:ext cx="609600" cy="609600"/>
          </a:xfrm>
          <a:prstGeom prst="rect">
            <a:avLst/>
          </a:prstGeom>
        </p:spPr>
      </p:pic>
      <p:pic>
        <p:nvPicPr>
          <p:cNvPr id="22" name="Rola 0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2630905" y="1956674"/>
            <a:ext cx="609600" cy="609600"/>
          </a:xfrm>
          <a:prstGeom prst="rect">
            <a:avLst/>
          </a:prstGeom>
        </p:spPr>
      </p:pic>
      <p:pic>
        <p:nvPicPr>
          <p:cNvPr id="23" name="Rola 04">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6959151" y="2004518"/>
            <a:ext cx="609600" cy="609600"/>
          </a:xfrm>
          <a:prstGeom prst="rect">
            <a:avLst/>
          </a:prstGeom>
        </p:spPr>
      </p:pic>
      <p:sp>
        <p:nvSpPr>
          <p:cNvPr id="24" name="Rectángulo 23"/>
          <p:cNvSpPr/>
          <p:nvPr/>
        </p:nvSpPr>
        <p:spPr>
          <a:xfrm>
            <a:off x="0" y="3003704"/>
            <a:ext cx="9144000" cy="3275897"/>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evolutionary system originally does not have any rule. We call K0 when K is empty. While new musical examples m0, m1, ..., mi  are learned K is modified from K0 to Ki+1.</a:t>
            </a:r>
            <a:endParaRPr kumimoji="0" lang="es-MX"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lvl="0" algn="ctr">
              <a:lnSpc>
                <a:spcPct val="107000"/>
              </a:lnSpc>
              <a:spcBef>
                <a:spcPts val="600"/>
              </a:spcBef>
              <a:spcAft>
                <a:spcPts val="600"/>
              </a:spcAf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40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i+1 </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a:t>
            </a:r>
            <a:r>
              <a:rPr lang="en-US" sz="4000" dirty="0">
                <a:solidFill>
                  <a:prstClr val="black"/>
                </a:solidFill>
                <a:ea typeface="Times New Roman" panose="02020603050405020304" pitchFamily="18" charset="0"/>
                <a:cs typeface="Times New Roman" panose="02020603050405020304" pitchFamily="18" charset="0"/>
              </a:rPr>
              <a:t>(K</a:t>
            </a:r>
            <a:r>
              <a:rPr lang="en-US" sz="4000" baseline="-25000" dirty="0">
                <a:solidFill>
                  <a:prstClr val="black"/>
                </a:solidFill>
                <a:ea typeface="Times New Roman" panose="02020603050405020304" pitchFamily="18" charset="0"/>
                <a:cs typeface="Times New Roman" panose="02020603050405020304" pitchFamily="18" charset="0"/>
              </a:rPr>
              <a:t>i</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a:t>
            </a:r>
            <a:r>
              <a:rPr kumimoji="0" lang="en-US" sz="40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s-MX" sz="4000" b="0" i="0" u="none" strike="noStrike" kern="1200" cap="none" spc="0" normalizeH="0" baseline="-25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Function L extracts musical features of mi and integrates them to Ki generating a new representation Ki+1. This makes knowledge representation K evolves according to the learned examples. </a:t>
            </a:r>
            <a:endParaRPr kumimoji="0" lang="es-MX"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20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s-MX" sz="20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9240861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85" fill="hold"/>
                                        <p:tgtEl>
                                          <p:spTgt spid="17"/>
                                        </p:tgtEl>
                                      </p:cBhvr>
                                    </p:cmd>
                                  </p:childTnLst>
                                </p:cTn>
                              </p:par>
                            </p:childTnLst>
                          </p:cTn>
                        </p:par>
                      </p:childTnLst>
                    </p:cTn>
                  </p:par>
                </p:childTnLst>
              </p:cTn>
              <p:nextCondLst>
                <p:cond evt="onClick" delay="0">
                  <p:tgtEl>
                    <p:spTgt spid="17"/>
                  </p:tgtEl>
                </p:cond>
              </p:nextCondLst>
            </p:seq>
            <p:audio>
              <p:cMediaNode vol="80000">
                <p:cTn id="7" fill="hold" display="0">
                  <p:stCondLst>
                    <p:cond delay="indefinite"/>
                  </p:stCondLst>
                  <p:endCondLst>
                    <p:cond evt="onStopAudio" delay="0">
                      <p:tgtEl>
                        <p:sldTgt/>
                      </p:tgtEl>
                    </p:cond>
                  </p:endCondLst>
                </p:cTn>
                <p:tgtEl>
                  <p:spTgt spid="17"/>
                </p:tgtEl>
              </p:cMediaNode>
            </p:audi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73657" fill="hold"/>
                                        <p:tgtEl>
                                          <p:spTgt spid="21"/>
                                        </p:tgtEl>
                                      </p:cBhvr>
                                    </p:cmd>
                                  </p:childTnLst>
                                </p:cTn>
                              </p:par>
                            </p:childTnLst>
                          </p:cTn>
                        </p:par>
                      </p:childTnLst>
                    </p:cTn>
                  </p:par>
                </p:childTnLst>
              </p:cTn>
              <p:nextCondLst>
                <p:cond evt="onClick" delay="0">
                  <p:tgtEl>
                    <p:spTgt spid="21"/>
                  </p:tgtEl>
                </p:cond>
              </p:nextCondLst>
            </p:seq>
            <p:audio>
              <p:cMediaNode vol="80000">
                <p:cTn id="13" fill="hold" display="0">
                  <p:stCondLst>
                    <p:cond delay="indefinite"/>
                  </p:stCondLst>
                  <p:endCondLst>
                    <p:cond evt="onStopAudio" delay="0">
                      <p:tgtEl>
                        <p:sldTgt/>
                      </p:tgtEl>
                    </p:cond>
                  </p:endCondLst>
                </p:cTn>
                <p:tgtEl>
                  <p:spTgt spid="21"/>
                </p:tgtEl>
              </p:cMediaNode>
            </p:audio>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79316" fill="hold"/>
                                        <p:tgtEl>
                                          <p:spTgt spid="22"/>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2"/>
                </p:tgtEl>
              </p:cMediaNode>
            </p:audio>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23623" fill="hold"/>
                                        <p:tgtEl>
                                          <p:spTgt spid="23"/>
                                        </p:tgtEl>
                                      </p:cBhvr>
                                    </p:cmd>
                                  </p:childTnLst>
                                </p:cTn>
                              </p:par>
                            </p:childTnLst>
                          </p:cTn>
                        </p:par>
                      </p:childTnLst>
                    </p:cTn>
                  </p:par>
                </p:childTnLst>
              </p:cTn>
              <p:nextCondLst>
                <p:cond evt="onClick" delay="0">
                  <p:tgtEl>
                    <p:spTgt spid="23"/>
                  </p:tgtEl>
                </p:cond>
              </p:nextCondLst>
            </p:seq>
            <p:audio>
              <p:cMediaNode vol="80000">
                <p:cTn id="25" fill="hold" display="0">
                  <p:stCondLst>
                    <p:cond delay="indefinite"/>
                  </p:stCondLst>
                  <p:endCondLst>
                    <p:cond evt="onStopAudio" delay="0">
                      <p:tgtEl>
                        <p:sldTgt/>
                      </p:tgtEl>
                    </p:cond>
                  </p:endCondLst>
                </p:cTn>
                <p:tgtEl>
                  <p:spTgt spid="23"/>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4273221"/>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Sistema de mimetismo basado en gramática para ocultamiento de información</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Fátima Margarita Lechuga Blanco, Mario César Lima Rodríguez,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ESCOM</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del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IPN</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2002</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Integra un </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generador de oraciones que</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toma múltiples ejemplos de oraciones de la realidad, genera la imagen mediante Matrices Evolutivas y genera nuevas oraciones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2"/>
              </a:rPr>
              <a:t>http://documents.mx/documents/sistema-de-mimetismo-basado-en-gramatica-para-ocultamiento-de-informacion-fatima-margarita-lechuga-blanco-lechugafrescahotmailcom-lechugafrescahotmailcom.html</a:t>
            </a:r>
            <a:endParaRPr kumimoji="0" 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103</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59508043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8570"/>
            <a:ext cx="2957513" cy="1761753"/>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901" y="3228570"/>
            <a:ext cx="2884088" cy="1746043"/>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6237" y="3257356"/>
            <a:ext cx="2887763" cy="1717257"/>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6912" y="5017264"/>
            <a:ext cx="6053985" cy="1757608"/>
          </a:xfrm>
          <a:prstGeom prst="rect">
            <a:avLst/>
          </a:prstGeom>
        </p:spPr>
      </p:pic>
      <p:graphicFrame>
        <p:nvGraphicFramePr>
          <p:cNvPr id="8" name="Tabla 7"/>
          <p:cNvGraphicFramePr>
            <a:graphicFrameLocks noGrp="1"/>
          </p:cNvGraphicFramePr>
          <p:nvPr/>
        </p:nvGraphicFramePr>
        <p:xfrm>
          <a:off x="3021013" y="634676"/>
          <a:ext cx="3346450" cy="2295212"/>
        </p:xfrm>
        <a:graphic>
          <a:graphicData uri="http://schemas.openxmlformats.org/drawingml/2006/table">
            <a:tbl>
              <a:tblPr firstRow="1" firstCol="1" bandRow="1"/>
              <a:tblGrid>
                <a:gridCol w="334645">
                  <a:extLst>
                    <a:ext uri="{9D8B030D-6E8A-4147-A177-3AD203B41FA5}">
                      <a16:colId xmlns:a16="http://schemas.microsoft.com/office/drawing/2014/main" val="1443874276"/>
                    </a:ext>
                  </a:extLst>
                </a:gridCol>
                <a:gridCol w="334645">
                  <a:extLst>
                    <a:ext uri="{9D8B030D-6E8A-4147-A177-3AD203B41FA5}">
                      <a16:colId xmlns:a16="http://schemas.microsoft.com/office/drawing/2014/main" val="1790386840"/>
                    </a:ext>
                  </a:extLst>
                </a:gridCol>
                <a:gridCol w="334645">
                  <a:extLst>
                    <a:ext uri="{9D8B030D-6E8A-4147-A177-3AD203B41FA5}">
                      <a16:colId xmlns:a16="http://schemas.microsoft.com/office/drawing/2014/main" val="2728366713"/>
                    </a:ext>
                  </a:extLst>
                </a:gridCol>
                <a:gridCol w="334645">
                  <a:extLst>
                    <a:ext uri="{9D8B030D-6E8A-4147-A177-3AD203B41FA5}">
                      <a16:colId xmlns:a16="http://schemas.microsoft.com/office/drawing/2014/main" val="1561464181"/>
                    </a:ext>
                  </a:extLst>
                </a:gridCol>
                <a:gridCol w="334645">
                  <a:extLst>
                    <a:ext uri="{9D8B030D-6E8A-4147-A177-3AD203B41FA5}">
                      <a16:colId xmlns:a16="http://schemas.microsoft.com/office/drawing/2014/main" val="271559670"/>
                    </a:ext>
                  </a:extLst>
                </a:gridCol>
                <a:gridCol w="334645">
                  <a:extLst>
                    <a:ext uri="{9D8B030D-6E8A-4147-A177-3AD203B41FA5}">
                      <a16:colId xmlns:a16="http://schemas.microsoft.com/office/drawing/2014/main" val="3308242732"/>
                    </a:ext>
                  </a:extLst>
                </a:gridCol>
                <a:gridCol w="334645">
                  <a:extLst>
                    <a:ext uri="{9D8B030D-6E8A-4147-A177-3AD203B41FA5}">
                      <a16:colId xmlns:a16="http://schemas.microsoft.com/office/drawing/2014/main" val="3165718453"/>
                    </a:ext>
                  </a:extLst>
                </a:gridCol>
                <a:gridCol w="334645">
                  <a:extLst>
                    <a:ext uri="{9D8B030D-6E8A-4147-A177-3AD203B41FA5}">
                      <a16:colId xmlns:a16="http://schemas.microsoft.com/office/drawing/2014/main" val="3213695373"/>
                    </a:ext>
                  </a:extLst>
                </a:gridCol>
                <a:gridCol w="334645">
                  <a:extLst>
                    <a:ext uri="{9D8B030D-6E8A-4147-A177-3AD203B41FA5}">
                      <a16:colId xmlns:a16="http://schemas.microsoft.com/office/drawing/2014/main" val="1042717282"/>
                    </a:ext>
                  </a:extLst>
                </a:gridCol>
                <a:gridCol w="334645">
                  <a:extLst>
                    <a:ext uri="{9D8B030D-6E8A-4147-A177-3AD203B41FA5}">
                      <a16:colId xmlns:a16="http://schemas.microsoft.com/office/drawing/2014/main" val="2225959993"/>
                    </a:ext>
                  </a:extLst>
                </a:gridCol>
              </a:tblGrid>
              <a:tr h="228283">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520130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571885"/>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63911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733394"/>
                  </a:ext>
                </a:extLst>
              </a:tr>
              <a:tr h="240665">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140883"/>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2398623"/>
                  </a:ext>
                </a:extLst>
              </a:tr>
              <a:tr h="226060">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9732360"/>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9657318"/>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120716"/>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038141"/>
                  </a:ext>
                </a:extLst>
              </a:tr>
            </a:tbl>
          </a:graphicData>
        </a:graphic>
      </p:graphicFrame>
      <p:sp>
        <p:nvSpPr>
          <p:cNvPr id="11" name="Rectángulo 10"/>
          <p:cNvSpPr/>
          <p:nvPr/>
        </p:nvSpPr>
        <p:spPr>
          <a:xfrm>
            <a:off x="6430963" y="558375"/>
            <a:ext cx="2713037" cy="267765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Mapa de ubicación que contiene cuarenta y cinco bichos de cuatro especies diferentes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2" name="Rectángulo 11"/>
          <p:cNvSpPr/>
          <p:nvPr/>
        </p:nvSpPr>
        <p:spPr>
          <a:xfrm>
            <a:off x="0" y="0"/>
            <a:ext cx="9144000" cy="52225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Ejemplo: bichos que evolucionan en un entorno virtual</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ángulo 12"/>
          <p:cNvSpPr/>
          <p:nvPr/>
        </p:nvSpPr>
        <p:spPr>
          <a:xfrm>
            <a:off x="56945" y="522259"/>
            <a:ext cx="3027568" cy="256211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Mundo artificial basado en Sistemas Evolutivos</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Paola Neri Ortiz </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página </a:t>
            </a:r>
            <a:r>
              <a:rPr kumimoji="0" lang="es-ES" sz="1800" b="0" i="1"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html</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7"/>
              </a:rPr>
              <a:t>Articulo</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softwaredebichos.zip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 programas de bichos en java</a:t>
            </a:r>
            <a:endParaRPr kumimoji="0" lang="es-MX"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104</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59436790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1FB311-40BF-43AE-8ABE-82D8F78C699E}"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ángulo 3"/>
          <p:cNvSpPr/>
          <p:nvPr/>
        </p:nvSpPr>
        <p:spPr>
          <a:xfrm rot="20979334">
            <a:off x="866461" y="902467"/>
            <a:ext cx="7776864" cy="230832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7200" b="0" i="0" u="none" strike="noStrike" kern="1200" cap="none" spc="0" normalizeH="0" baseline="0" noProof="0" dirty="0">
                <a:ln>
                  <a:noFill/>
                </a:ln>
                <a:solidFill>
                  <a:srgbClr val="000000"/>
                </a:solidFill>
                <a:effectLst/>
                <a:uLnTx/>
                <a:uFillTx/>
                <a:latin typeface="Freestyle Script" panose="030804020302050B0404" pitchFamily="66" charset="0"/>
                <a:ea typeface="+mn-ea"/>
                <a:cs typeface="Times New Roman" panose="02020603050405020304" pitchFamily="18" charset="0"/>
              </a:rPr>
              <a:t>Sistemas Evolutivos afectivos conscientes</a:t>
            </a:r>
            <a:endParaRPr kumimoji="0" lang="es-MX" sz="7200" b="0" i="0" u="none" strike="noStrike" kern="1200" cap="none" spc="0" normalizeH="0" baseline="0" noProof="0" dirty="0">
              <a:ln>
                <a:noFill/>
              </a:ln>
              <a:solidFill>
                <a:srgbClr val="000000"/>
              </a:solidFill>
              <a:effectLst/>
              <a:uLnTx/>
              <a:uFillTx/>
              <a:latin typeface="Freestyle Script" panose="030804020302050B0404" pitchFamily="66" charset="0"/>
              <a:ea typeface="+mn-ea"/>
              <a:cs typeface="Times New Roman" panose="02020603050405020304" pitchFamily="18" charset="0"/>
            </a:endParaRPr>
          </a:p>
        </p:txBody>
      </p:sp>
    </p:spTree>
    <p:extLst>
      <p:ext uri="{BB962C8B-B14F-4D97-AF65-F5344CB8AC3E}">
        <p14:creationId xmlns:p14="http://schemas.microsoft.com/office/powerpoint/2010/main" val="30364023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A8A44F-312D-4DAB-8721-D71B8B62C375}"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60418" name="Rectangle 2"/>
          <p:cNvSpPr>
            <a:spLocks noGrp="1" noChangeArrowheads="1"/>
          </p:cNvSpPr>
          <p:nvPr>
            <p:ph type="title" idx="4294967295"/>
          </p:nvPr>
        </p:nvSpPr>
        <p:spPr>
          <a:xfrm>
            <a:off x="457200" y="333375"/>
            <a:ext cx="8686800" cy="5486400"/>
          </a:xfrm>
        </p:spPr>
        <p:txBody>
          <a:bodyPr/>
          <a:lstStyle/>
          <a:p>
            <a:pPr eaLnBrk="1" hangingPunct="1"/>
            <a:r>
              <a:rPr lang="es-MX" altLang="es-MX" sz="5400" b="1" dirty="0"/>
              <a:t>La consciencia como resultante de la afectividad</a:t>
            </a:r>
            <a:br>
              <a:rPr lang="es-ES" altLang="es-MX" sz="5400" b="1" dirty="0"/>
            </a:br>
            <a:r>
              <a:rPr lang="es-ES" altLang="es-MX" sz="2400" dirty="0">
                <a:ea typeface="Arial Unicode MS" panose="020B0604020202020204" pitchFamily="34" charset="-128"/>
                <a:cs typeface="Arial Unicode MS" panose="020B0604020202020204" pitchFamily="34" charset="-128"/>
              </a:rPr>
              <a:t> </a:t>
            </a:r>
            <a:br>
              <a:rPr lang="es-ES" altLang="es-MX" sz="24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Henri </a:t>
            </a:r>
            <a:r>
              <a:rPr lang="es-ES" altLang="es-MX" sz="3200" dirty="0" err="1">
                <a:ea typeface="Arial Unicode MS" panose="020B0604020202020204" pitchFamily="34" charset="-128"/>
                <a:cs typeface="Arial Unicode MS" panose="020B0604020202020204" pitchFamily="34" charset="-128"/>
              </a:rPr>
              <a:t>Wallon</a:t>
            </a:r>
            <a:r>
              <a:rPr lang="es-ES" altLang="es-MX" sz="3200" dirty="0">
                <a:ea typeface="Arial Unicode MS" panose="020B0604020202020204" pitchFamily="34" charset="-128"/>
                <a:cs typeface="Arial Unicode MS" panose="020B0604020202020204" pitchFamily="34" charset="-128"/>
              </a:rPr>
              <a:t> (psicólogo)</a:t>
            </a:r>
            <a:br>
              <a:rPr lang="es-ES"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plantea que en la consciencia reside el origen del progreso intelectual, </a:t>
            </a:r>
            <a:br>
              <a:rPr lang="es-MX" altLang="es-MX" sz="3200" dirty="0">
                <a:ea typeface="Arial Unicode MS" panose="020B0604020202020204" pitchFamily="34" charset="-128"/>
                <a:cs typeface="Arial Unicode MS" panose="020B0604020202020204" pitchFamily="34" charset="-128"/>
              </a:rPr>
            </a:br>
            <a:br>
              <a:rPr lang="es-MX"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pero ésta no se presenta en el momento del nacimiento sino que es una cualidad que se construye socialmente, por medio de lo que denomina la simbiosis afectiva....</a:t>
            </a:r>
          </a:p>
        </p:txBody>
      </p:sp>
    </p:spTree>
    <p:extLst>
      <p:ext uri="{BB962C8B-B14F-4D97-AF65-F5344CB8AC3E}">
        <p14:creationId xmlns:p14="http://schemas.microsoft.com/office/powerpoint/2010/main" val="29859691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140C215-D4DA-465B-B62D-5982F0D4FF99}"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107</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61442" name="Rectangle 2"/>
          <p:cNvSpPr>
            <a:spLocks noGrp="1" noChangeArrowheads="1"/>
          </p:cNvSpPr>
          <p:nvPr>
            <p:ph type="title" idx="4294967295"/>
          </p:nvPr>
        </p:nvSpPr>
        <p:spPr>
          <a:xfrm>
            <a:off x="0" y="228600"/>
            <a:ext cx="8839200" cy="6400800"/>
          </a:xfrm>
        </p:spPr>
        <p:txBody>
          <a:bodyPr/>
          <a:lstStyle/>
          <a:p>
            <a:pPr eaLnBrk="1" hangingPunct="1"/>
            <a:r>
              <a:rPr lang="es-ES" altLang="es-MX" sz="2400" dirty="0">
                <a:ea typeface="Arial Unicode MS" panose="020B0604020202020204" pitchFamily="34" charset="-128"/>
                <a:cs typeface="Arial Unicode MS" panose="020B0604020202020204" pitchFamily="34" charset="-128"/>
              </a:rPr>
              <a:t>... </a:t>
            </a:r>
            <a:r>
              <a:rPr lang="es-ES" altLang="es-MX" sz="2400" dirty="0" err="1">
                <a:ea typeface="Arial Unicode MS" panose="020B0604020202020204" pitchFamily="34" charset="-128"/>
                <a:cs typeface="Arial Unicode MS" panose="020B0604020202020204" pitchFamily="34" charset="-128"/>
              </a:rPr>
              <a:t>Wallon</a:t>
            </a:r>
            <a:r>
              <a:rPr lang="es-ES" altLang="es-MX" sz="2400" dirty="0">
                <a:ea typeface="Arial Unicode MS" panose="020B0604020202020204" pitchFamily="34" charset="-128"/>
                <a:cs typeface="Arial Unicode MS" panose="020B0604020202020204" pitchFamily="34" charset="-128"/>
              </a:rPr>
              <a:t> decía, El lenguaje ha sido precedido por medios de comunicación más primitivos. </a:t>
            </a:r>
            <a:br>
              <a:rPr lang="es-MX" altLang="es-MX" sz="24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La base de estos medios está en la expresión emocional.</a:t>
            </a:r>
            <a:br>
              <a:rPr lang="es-MX" altLang="es-MX" sz="2400" dirty="0">
                <a:ea typeface="Arial Unicode MS" panose="020B0604020202020204" pitchFamily="34" charset="-128"/>
                <a:cs typeface="Arial Unicode MS" panose="020B0604020202020204" pitchFamily="34" charset="-128"/>
              </a:rPr>
            </a:br>
            <a:br>
              <a:rPr lang="es-MX" altLang="es-MX" sz="8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.En la emoción y el lenguaje están las claves que dan al hombre sus señas de identidad;</a:t>
            </a:r>
            <a:br>
              <a:rPr lang="es-MX" altLang="es-MX" sz="2400" dirty="0">
                <a:ea typeface="Arial Unicode MS" panose="020B0604020202020204" pitchFamily="34" charset="-128"/>
                <a:cs typeface="Arial Unicode MS" panose="020B0604020202020204" pitchFamily="34" charset="-128"/>
              </a:rPr>
            </a:br>
            <a:br>
              <a:rPr lang="es-MX" altLang="es-MX" sz="8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emoción y lenguaje tienen raíces biológicas, pero se constituyen y estructuran merced al intercambio social.</a:t>
            </a:r>
            <a:r>
              <a:rPr lang="es-MX" altLang="es-MX" sz="2400" dirty="0">
                <a:ea typeface="Arial Unicode MS" panose="020B0604020202020204" pitchFamily="34" charset="-128"/>
                <a:cs typeface="Arial Unicode MS" panose="020B0604020202020204" pitchFamily="34" charset="-128"/>
              </a:rPr>
              <a:t>...</a:t>
            </a:r>
            <a:br>
              <a:rPr lang="es-MX" altLang="es-MX" sz="2400" dirty="0">
                <a:ea typeface="Arial Unicode MS" panose="020B0604020202020204" pitchFamily="34" charset="-128"/>
                <a:cs typeface="Arial Unicode MS" panose="020B0604020202020204" pitchFamily="34" charset="-128"/>
              </a:rPr>
            </a:br>
            <a:r>
              <a:rPr lang="es-ES" altLang="es-MX" sz="800" dirty="0">
                <a:ea typeface="Arial Unicode MS" panose="020B0604020202020204" pitchFamily="34" charset="-128"/>
                <a:cs typeface="Arial Unicode MS" panose="020B0604020202020204" pitchFamily="34" charset="-128"/>
              </a:rPr>
              <a:t> </a:t>
            </a:r>
            <a:br>
              <a:rPr lang="es-MX" altLang="es-MX" sz="8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Las reacciones que se producen en el niño,</a:t>
            </a:r>
            <a:br>
              <a:rPr lang="es-MX" altLang="es-MX" sz="24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a partir de la conducta de los otros van a constituir el origen de las primeras representaciones; </a:t>
            </a:r>
            <a:br>
              <a:rPr lang="es-MX" altLang="es-MX" sz="2400" dirty="0">
                <a:ea typeface="Arial Unicode MS" panose="020B0604020202020204" pitchFamily="34" charset="-128"/>
                <a:cs typeface="Arial Unicode MS" panose="020B0604020202020204" pitchFamily="34" charset="-128"/>
              </a:rPr>
            </a:br>
            <a:br>
              <a:rPr lang="es-MX" altLang="es-MX" sz="8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y éstas son los mediadores que permiten la integración de los factores biológicos y sociales</a:t>
            </a:r>
            <a:r>
              <a:rPr lang="es-MX" altLang="es-MX" sz="2400" dirty="0">
                <a:ea typeface="Arial Unicode MS" panose="020B0604020202020204" pitchFamily="34" charset="-128"/>
                <a:cs typeface="Arial Unicode MS" panose="020B0604020202020204" pitchFamily="34" charset="-128"/>
              </a:rPr>
              <a:t>...</a:t>
            </a:r>
            <a:br>
              <a:rPr lang="es-MX" altLang="es-MX" sz="24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a:t>
            </a:r>
            <a:r>
              <a:rPr lang="es-ES" altLang="es-MX" sz="2400" dirty="0" err="1">
                <a:ea typeface="Arial Unicode MS" panose="020B0604020202020204" pitchFamily="34" charset="-128"/>
                <a:cs typeface="Arial Unicode MS" panose="020B0604020202020204" pitchFamily="34" charset="-128"/>
              </a:rPr>
              <a:t>Wallon</a:t>
            </a:r>
            <a:r>
              <a:rPr lang="es-ES" altLang="es-MX" sz="2400" dirty="0">
                <a:ea typeface="Arial Unicode MS" panose="020B0604020202020204" pitchFamily="34" charset="-128"/>
                <a:cs typeface="Arial Unicode MS" panose="020B0604020202020204" pitchFamily="34" charset="-128"/>
              </a:rPr>
              <a:t>, 1987, </a:t>
            </a:r>
            <a:r>
              <a:rPr lang="es-ES" altLang="es-MX" sz="2400" dirty="0" err="1">
                <a:ea typeface="Arial Unicode MS" panose="020B0604020202020204" pitchFamily="34" charset="-128"/>
                <a:cs typeface="Arial Unicode MS" panose="020B0604020202020204" pitchFamily="34" charset="-128"/>
              </a:rPr>
              <a:t>pp</a:t>
            </a:r>
            <a:r>
              <a:rPr lang="es-ES" altLang="es-MX" sz="2400" dirty="0">
                <a:ea typeface="Arial Unicode MS" panose="020B0604020202020204" pitchFamily="34" charset="-128"/>
                <a:cs typeface="Arial Unicode MS" panose="020B0604020202020204" pitchFamily="34" charset="-128"/>
              </a:rPr>
              <a:t> 109)...” </a:t>
            </a:r>
            <a:br>
              <a:rPr lang="es-MX" altLang="es-MX" sz="2400" dirty="0">
                <a:ea typeface="Arial Unicode MS" panose="020B0604020202020204" pitchFamily="34" charset="-128"/>
                <a:cs typeface="Arial Unicode MS" panose="020B0604020202020204" pitchFamily="34" charset="-128"/>
              </a:rPr>
            </a:br>
            <a:br>
              <a:rPr lang="es-MX" altLang="es-MX" sz="800" dirty="0">
                <a:ea typeface="Arial Unicode MS" panose="020B0604020202020204" pitchFamily="34" charset="-128"/>
                <a:cs typeface="Arial Unicode MS" panose="020B0604020202020204" pitchFamily="34" charset="-128"/>
              </a:rPr>
            </a:br>
            <a:r>
              <a:rPr lang="es-MX" altLang="es-MX" sz="1600" dirty="0">
                <a:solidFill>
                  <a:srgbClr val="000000"/>
                </a:solidFill>
              </a:rPr>
              <a:t>“</a:t>
            </a:r>
            <a:r>
              <a:rPr lang="es-MX" altLang="es-MX" sz="1600" dirty="0" err="1">
                <a:solidFill>
                  <a:srgbClr val="000000"/>
                </a:solidFill>
              </a:rPr>
              <a:t>Wallon</a:t>
            </a:r>
            <a:r>
              <a:rPr lang="es-MX" altLang="es-MX" sz="1600" dirty="0">
                <a:solidFill>
                  <a:srgbClr val="000000"/>
                </a:solidFill>
              </a:rPr>
              <a:t>, H. (1987) Psicología y educación del niño. Una comprensión dialéctica del desarrollo y la Educación infantil. Madrid, Visor-</a:t>
            </a:r>
            <a:r>
              <a:rPr lang="es-MX" altLang="es-MX" sz="1600" dirty="0" err="1">
                <a:solidFill>
                  <a:srgbClr val="000000"/>
                </a:solidFill>
              </a:rPr>
              <a:t>Mec</a:t>
            </a:r>
            <a:r>
              <a:rPr lang="es-MX" altLang="es-MX" sz="1600" dirty="0">
                <a:solidFill>
                  <a:srgbClr val="000000"/>
                </a:solidFill>
              </a:rPr>
              <a:t>.”</a:t>
            </a:r>
            <a:r>
              <a:rPr lang="es-ES" altLang="es-MX" sz="2000" dirty="0">
                <a:ea typeface="Arial Unicode MS" panose="020B0604020202020204" pitchFamily="34" charset="-128"/>
                <a:cs typeface="Arial Unicode MS" panose="020B0604020202020204" pitchFamily="34" charset="-128"/>
              </a:rPr>
              <a:t> </a:t>
            </a:r>
            <a:br>
              <a:rPr lang="es-MX" altLang="es-MX" sz="2000" dirty="0">
                <a:ea typeface="Arial Unicode MS" panose="020B0604020202020204" pitchFamily="34" charset="-128"/>
                <a:cs typeface="Arial Unicode MS" panose="020B0604020202020204" pitchFamily="34" charset="-128"/>
              </a:rPr>
            </a:br>
            <a:r>
              <a:rPr lang="es-ES" altLang="es-MX" sz="1800" dirty="0">
                <a:ea typeface="Arial Unicode MS" panose="020B0604020202020204" pitchFamily="34" charset="-128"/>
                <a:cs typeface="Arial Unicode MS" panose="020B0604020202020204" pitchFamily="34" charset="-128"/>
              </a:rPr>
              <a:t>(Wikipedia, 7 de Octubre del 2009)</a:t>
            </a:r>
            <a:br>
              <a:rPr lang="es-ES" altLang="es-MX" sz="1800" dirty="0">
                <a:ea typeface="Arial Unicode MS" panose="020B0604020202020204" pitchFamily="34" charset="-128"/>
                <a:cs typeface="Arial Unicode MS" panose="020B0604020202020204" pitchFamily="34" charset="-128"/>
              </a:rPr>
            </a:br>
            <a:r>
              <a:rPr lang="es-MX" altLang="es-MX" sz="1800" dirty="0">
                <a:ea typeface="Arial Unicode MS" panose="020B0604020202020204" pitchFamily="34" charset="-128"/>
                <a:cs typeface="Arial Unicode MS" panose="020B0604020202020204" pitchFamily="34" charset="-128"/>
                <a:hlinkClick r:id="rId2"/>
              </a:rPr>
              <a:t>http://es.wikipedia.org/wiki/Henri_Wallon_(psic%C3%B3logo</a:t>
            </a:r>
            <a:r>
              <a:rPr lang="es-MX" altLang="es-MX" sz="1800" dirty="0">
                <a:ea typeface="Arial Unicode MS" panose="020B0604020202020204" pitchFamily="34" charset="-128"/>
                <a:cs typeface="Arial Unicode MS" panose="020B0604020202020204" pitchFamily="34" charset="-128"/>
              </a:rPr>
              <a:t>)</a:t>
            </a:r>
            <a:endParaRPr lang="es-ES" altLang="es-MX" sz="18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9133967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3C8CCC0-F7BE-437E-A2ED-BAFA69380C7C}"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68610" name="Rectangle 2"/>
          <p:cNvSpPr>
            <a:spLocks noGrp="1" noChangeArrowheads="1"/>
          </p:cNvSpPr>
          <p:nvPr>
            <p:ph type="title" idx="4294967295"/>
          </p:nvPr>
        </p:nvSpPr>
        <p:spPr>
          <a:xfrm>
            <a:off x="0" y="762000"/>
            <a:ext cx="8686800" cy="3429000"/>
          </a:xfrm>
        </p:spPr>
        <p:txBody>
          <a:bodyPr/>
          <a:lstStyle/>
          <a:p>
            <a:pPr eaLnBrk="1" hangingPunct="1"/>
            <a:r>
              <a:rPr lang="es-MX" altLang="es-MX" sz="4000" b="1"/>
              <a:t>Enfoque Lingüístico</a:t>
            </a:r>
            <a:r>
              <a:rPr lang="es-ES" altLang="es-MX" sz="4000" b="1"/>
              <a:t> </a:t>
            </a:r>
            <a:br>
              <a:rPr lang="es-MX" altLang="es-MX" sz="4000" b="1"/>
            </a:br>
            <a:br>
              <a:rPr lang="es-MX" altLang="es-MX" sz="3000"/>
            </a:br>
            <a:r>
              <a:rPr lang="es-MX" altLang="es-MX" sz="3000"/>
              <a:t>una forma de ver la realidad, </a:t>
            </a:r>
            <a:br>
              <a:rPr lang="es-MX" altLang="es-MX" sz="3000"/>
            </a:br>
            <a:r>
              <a:rPr lang="es-MX" altLang="es-MX" sz="3000"/>
              <a:t>en la cual se considera que, </a:t>
            </a:r>
            <a:br>
              <a:rPr lang="es-MX" altLang="es-MX" sz="3000"/>
            </a:br>
            <a:br>
              <a:rPr lang="es-MX" altLang="es-MX" sz="3000"/>
            </a:br>
            <a:r>
              <a:rPr lang="es-MX" altLang="es-MX" sz="3000" i="1"/>
              <a:t>cualquier cosa se puede ver como una oración de algún lenguaje</a:t>
            </a:r>
            <a:r>
              <a:rPr lang="es-MX" altLang="es-MX" sz="3000"/>
              <a:t>.</a:t>
            </a:r>
            <a:endParaRPr lang="es-ES" altLang="es-MX" sz="3000"/>
          </a:p>
        </p:txBody>
      </p:sp>
    </p:spTree>
    <p:extLst>
      <p:ext uri="{BB962C8B-B14F-4D97-AF65-F5344CB8AC3E}">
        <p14:creationId xmlns:p14="http://schemas.microsoft.com/office/powerpoint/2010/main" val="56586970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5B376-EF07-44E0-8E80-E2DF486D161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109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69634" name="Rectangle 2"/>
          <p:cNvSpPr>
            <a:spLocks noGrp="1" noChangeArrowheads="1"/>
          </p:cNvSpPr>
          <p:nvPr>
            <p:ph type="title" idx="4294967295"/>
          </p:nvPr>
        </p:nvSpPr>
        <p:spPr>
          <a:xfrm>
            <a:off x="0" y="381000"/>
            <a:ext cx="8686800" cy="5867400"/>
          </a:xfrm>
        </p:spPr>
        <p:txBody>
          <a:bodyPr/>
          <a:lstStyle/>
          <a:p>
            <a:pPr eaLnBrk="1" hangingPunct="1"/>
            <a:r>
              <a:rPr lang="es-MX" altLang="es-MX" sz="3000" i="1"/>
              <a:t>Enfoque Lingüístico</a:t>
            </a:r>
            <a:r>
              <a:rPr lang="es-MX" altLang="es-MX" sz="3000"/>
              <a:t>  </a:t>
            </a:r>
            <a:br>
              <a:rPr lang="es-MX" altLang="es-MX" sz="3000"/>
            </a:br>
            <a:br>
              <a:rPr lang="es-MX" altLang="es-MX" sz="3000"/>
            </a:br>
            <a:r>
              <a:rPr lang="es-MX" altLang="es-MX" sz="3000"/>
              <a:t>Mediante este enfoque se pueden representar como oraciones de algún lenguaje las imágenes, las reglas de un sistema experto, las trayectorias de un planeta, el movimiento de la mano, los sentimientos, la trayectoria que sigue una pieza de ajedrez al moverse, una huella digital, la señal de un electrocardiograma, etc., </a:t>
            </a:r>
            <a:br>
              <a:rPr lang="es-MX" altLang="es-MX" sz="3000"/>
            </a:br>
            <a:br>
              <a:rPr lang="es-MX" altLang="es-MX" sz="1600"/>
            </a:br>
            <a:r>
              <a:rPr lang="es-MX" altLang="es-MX" sz="3000"/>
              <a:t>con lo que se amplia el concepto de lenguaje que normalmente se restringía a los lenguajes naturales (como el Español, Ingles, Chino o Árabe) y artificiales (como Fortran, Pascal o C), para incluir cualquier cosa.</a:t>
            </a:r>
            <a:endParaRPr lang="es-ES" altLang="es-MX" sz="3000"/>
          </a:p>
        </p:txBody>
      </p:sp>
    </p:spTree>
    <p:extLst>
      <p:ext uri="{BB962C8B-B14F-4D97-AF65-F5344CB8AC3E}">
        <p14:creationId xmlns:p14="http://schemas.microsoft.com/office/powerpoint/2010/main" val="1456276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14"/>
          <p:cNvSpPr>
            <a:spLocks noChangeArrowheads="1"/>
          </p:cNvSpPr>
          <p:nvPr/>
        </p:nvSpPr>
        <p:spPr bwMode="auto">
          <a:xfrm>
            <a:off x="96564" y="-11008"/>
            <a:ext cx="317894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operator </a:t>
            </a:r>
            <a:r>
              <a:rPr kumimoji="0" lang="en-US" altLang="es-MX" sz="28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a:t>
            </a:r>
            <a:endParaRPr kumimoji="0" lang="en-U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11392" y="391210"/>
            <a:ext cx="9144000" cy="101566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matemáticas estamos acostumbrados a usar y definir operadores cotidianamente, los operadores mas conocidos son la suma +, la resta -, la multiplicación * y la división /, pero existen muchos otros, por ejemplo la exponenciación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10" name="Imagen 9"/>
          <p:cNvPicPr>
            <a:picLocks noChangeAspect="1"/>
          </p:cNvPicPr>
          <p:nvPr/>
        </p:nvPicPr>
        <p:blipFill>
          <a:blip r:embed="rId3"/>
          <a:stretch>
            <a:fillRect/>
          </a:stretch>
        </p:blipFill>
        <p:spPr>
          <a:xfrm>
            <a:off x="3275511" y="36031"/>
            <a:ext cx="900138" cy="384999"/>
          </a:xfrm>
          <a:prstGeom prst="rect">
            <a:avLst/>
          </a:prstGeom>
        </p:spPr>
      </p:pic>
      <p:sp>
        <p:nvSpPr>
          <p:cNvPr id="7" name="Rectángulo 6"/>
          <p:cNvSpPr/>
          <p:nvPr/>
        </p:nvSpPr>
        <p:spPr>
          <a:xfrm>
            <a:off x="20349" y="1337970"/>
            <a:ext cx="6674155" cy="166199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srgbClr val="38761D"/>
                </a:solidFill>
                <a:effectLst/>
                <a:uLnTx/>
                <a:uFillTx/>
                <a:latin typeface="Times New Roman" panose="02020603050405020304" pitchFamily="18" charset="0"/>
                <a:ea typeface="+mn-ea"/>
                <a:cs typeface="+mn-cs"/>
              </a:rPr>
              <a:t>Operadores matemáticos</a:t>
            </a:r>
            <a:endPar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 un símbolo (à, D, ð, #, O, %, </a:t>
            </a:r>
            <a:r>
              <a:rPr kumimoji="0" 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etc</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que al asociarse a una o más cantidades establece una operación matemática que obedece a una determinada regla de operación.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http://matematica.carpetapedagogica.com/2012/04/operadores-matematicos.html</a:t>
            </a: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Rectángulo 17"/>
          <p:cNvSpPr/>
          <p:nvPr/>
        </p:nvSpPr>
        <p:spPr>
          <a:xfrm>
            <a:off x="20349" y="3078290"/>
            <a:ext cx="6750288" cy="166199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Los </a:t>
            </a:r>
            <a:r>
              <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operadores matemáticos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son símbolos o figuras que por sí solos no representan alguna operación matemática, pero relacionándolos con cantidades y una ley de formación, adquieren una significación matemática.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5"/>
              </a:rPr>
              <a:t>http://profe-alexz.blogspot.mx/2010/05/operadores-matematicos-ejercicios.html</a:t>
            </a: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9" name="Rectángulo 18"/>
          <p:cNvSpPr/>
          <p:nvPr/>
        </p:nvSpPr>
        <p:spPr>
          <a:xfrm>
            <a:off x="52239" y="4733660"/>
            <a:ext cx="6969776"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6" tooltip="Matemáticas"/>
              </a:rPr>
              <a:t>matemáticas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en lógica, física el término </a:t>
            </a:r>
            <a:r>
              <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puede ser usado con diversas acepciones. En alguna versión, un </a:t>
            </a:r>
            <a:r>
              <a:rPr kumimoji="0" lang="es-MX"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 un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7" tooltip="Símbolo matemático"/>
              </a:rPr>
              <a:t>símbolo matemático</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que indica que debe ser llevada a cabo una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8" tooltip="Operación matemática"/>
              </a:rPr>
              <a:t>operación</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especificada sobre un cierto número de </a:t>
            </a:r>
            <a:r>
              <a:rPr kumimoji="0" 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9" tooltip="Operando"/>
              </a:rPr>
              <a:t>operandos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0" tooltip="Número"/>
              </a:rPr>
              <a:t>número</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1" tooltip="Función (matemáticas)"/>
              </a:rPr>
              <a:t>función</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2" tooltip="Vector (espacio euclídeo)"/>
              </a:rPr>
              <a:t>vector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etc.).   </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3"/>
              </a:rPr>
              <a:t>https://es.wikipedia.org/wiki/Operador</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nvGrpSpPr>
          <p:cNvPr id="16401" name="Grupo 16400"/>
          <p:cNvGrpSpPr/>
          <p:nvPr/>
        </p:nvGrpSpPr>
        <p:grpSpPr>
          <a:xfrm>
            <a:off x="6696456" y="1144110"/>
            <a:ext cx="2404429" cy="5593233"/>
            <a:chOff x="6696456" y="1144110"/>
            <a:chExt cx="2404429" cy="5593233"/>
          </a:xfrm>
          <a:noFill/>
        </p:grpSpPr>
        <p:grpSp>
          <p:nvGrpSpPr>
            <p:cNvPr id="16385" name="Grupo 16384"/>
            <p:cNvGrpSpPr/>
            <p:nvPr/>
          </p:nvGrpSpPr>
          <p:grpSpPr>
            <a:xfrm>
              <a:off x="7060360" y="5154555"/>
              <a:ext cx="1654473" cy="534884"/>
              <a:chOff x="7060360" y="5154555"/>
              <a:chExt cx="1654473" cy="534884"/>
            </a:xfrm>
            <a:grpFill/>
          </p:grpSpPr>
          <p:sp>
            <p:nvSpPr>
              <p:cNvPr id="16395" name="Text Box 5"/>
              <p:cNvSpPr txBox="1">
                <a:spLocks noChangeArrowheads="1"/>
              </p:cNvSpPr>
              <p:nvPr/>
            </p:nvSpPr>
            <p:spPr bwMode="auto">
              <a:xfrm>
                <a:off x="7060360"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endPar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396" name="Text Box 6"/>
              <p:cNvSpPr txBox="1">
                <a:spLocks noChangeArrowheads="1"/>
              </p:cNvSpPr>
              <p:nvPr/>
            </p:nvSpPr>
            <p:spPr bwMode="auto">
              <a:xfrm>
                <a:off x="8422867"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endPar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9" name="Imagen 8"/>
              <p:cNvPicPr>
                <a:picLocks noChangeAspect="1"/>
              </p:cNvPicPr>
              <p:nvPr/>
            </p:nvPicPr>
            <p:blipFill>
              <a:blip r:embed="rId14"/>
              <a:stretch>
                <a:fillRect/>
              </a:stretch>
            </p:blipFill>
            <p:spPr>
              <a:xfrm>
                <a:off x="7564460" y="5237060"/>
                <a:ext cx="557929" cy="385036"/>
              </a:xfrm>
              <a:prstGeom prst="rect">
                <a:avLst/>
              </a:prstGeom>
              <a:grpFill/>
            </p:spPr>
          </p:pic>
        </p:grpSp>
        <p:grpSp>
          <p:nvGrpSpPr>
            <p:cNvPr id="16392" name="Grupo 16391"/>
            <p:cNvGrpSpPr/>
            <p:nvPr/>
          </p:nvGrpSpPr>
          <p:grpSpPr>
            <a:xfrm>
              <a:off x="6773548" y="1144110"/>
              <a:ext cx="2271059" cy="1942589"/>
              <a:chOff x="6773548" y="1144110"/>
              <a:chExt cx="2271059" cy="1942589"/>
            </a:xfrm>
            <a:grpFill/>
          </p:grpSpPr>
          <p:sp>
            <p:nvSpPr>
              <p:cNvPr id="16390" name="Rectangle 13"/>
              <p:cNvSpPr>
                <a:spLocks noChangeArrowheads="1"/>
              </p:cNvSpPr>
              <p:nvPr/>
            </p:nvSpPr>
            <p:spPr bwMode="auto">
              <a:xfrm>
                <a:off x="6773548" y="1144110"/>
                <a:ext cx="2271059" cy="19389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Definimos el Operador percibe,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con el símbolo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23" name="Imagen 22"/>
              <p:cNvPicPr>
                <a:picLocks noChangeAspect="1"/>
              </p:cNvPicPr>
              <p:nvPr/>
            </p:nvPicPr>
            <p:blipFill>
              <a:blip r:embed="rId14"/>
              <a:stretch>
                <a:fillRect/>
              </a:stretch>
            </p:blipFill>
            <p:spPr>
              <a:xfrm>
                <a:off x="7624625" y="2729274"/>
                <a:ext cx="492950" cy="357425"/>
              </a:xfrm>
              <a:prstGeom prst="rect">
                <a:avLst/>
              </a:prstGeom>
              <a:grpFill/>
            </p:spPr>
          </p:pic>
        </p:grpSp>
        <p:grpSp>
          <p:nvGrpSpPr>
            <p:cNvPr id="16400" name="Grupo 16399"/>
            <p:cNvGrpSpPr/>
            <p:nvPr/>
          </p:nvGrpSpPr>
          <p:grpSpPr>
            <a:xfrm>
              <a:off x="6696456" y="3156470"/>
              <a:ext cx="2404429" cy="3580873"/>
              <a:chOff x="6696456" y="3156470"/>
              <a:chExt cx="2404429" cy="3580873"/>
            </a:xfrm>
            <a:grpFill/>
          </p:grpSpPr>
          <p:sp>
            <p:nvSpPr>
              <p:cNvPr id="16387" name="Rectangle 3"/>
              <p:cNvSpPr>
                <a:spLocks noChangeArrowheads="1"/>
              </p:cNvSpPr>
              <p:nvPr/>
            </p:nvSpPr>
            <p:spPr bwMode="auto">
              <a:xfrm>
                <a:off x="6696456" y="5880439"/>
                <a:ext cx="2350596" cy="8569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E indica que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 percibe a </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p>
            </p:txBody>
          </p:sp>
          <p:sp>
            <p:nvSpPr>
              <p:cNvPr id="21" name="Rectángulo 20"/>
              <p:cNvSpPr/>
              <p:nvPr/>
            </p:nvSpPr>
            <p:spPr>
              <a:xfrm>
                <a:off x="6750288" y="3156470"/>
                <a:ext cx="2350597" cy="1938992"/>
              </a:xfrm>
              <a:prstGeom prst="rect">
                <a:avLst/>
              </a:prstGeom>
              <a:grp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Que establece una relación entre un espacio R y un observador A</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
        <p:nvSpPr>
          <p:cNvPr id="3" name="Rectángulo 2"/>
          <p:cNvSpPr/>
          <p:nvPr/>
        </p:nvSpPr>
        <p:spPr>
          <a:xfrm>
            <a:off x="6534640" y="1053857"/>
            <a:ext cx="2636480" cy="5804143"/>
          </a:xfrm>
          <a:prstGeom prst="rect">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48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124744"/>
            <a:ext cx="7470442" cy="175432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La Construcción de la Lengua Materna</a:t>
            </a:r>
            <a:endParaRPr kumimoji="0" 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1FB311-40BF-43AE-8ABE-82D8F78C699E}" type="slidenum">
              <a:rPr kumimoji="0" lang="es-ES" alt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110</a:t>
            </a:fld>
            <a:endParaRPr kumimoji="0" lang="es-ES" alt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2126168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7A33C1B-D49B-4805-B414-F86D7656FAEC}"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72706" name="Rectangle 2"/>
          <p:cNvSpPr>
            <a:spLocks noGrp="1" noChangeArrowheads="1"/>
          </p:cNvSpPr>
          <p:nvPr>
            <p:ph type="title" idx="4294967295"/>
          </p:nvPr>
        </p:nvSpPr>
        <p:spPr>
          <a:xfrm>
            <a:off x="0" y="168275"/>
            <a:ext cx="8610600" cy="2667000"/>
          </a:xfrm>
        </p:spPr>
        <p:txBody>
          <a:bodyPr/>
          <a:lstStyle/>
          <a:p>
            <a:pPr eaLnBrk="1" hangingPunct="1"/>
            <a:r>
              <a:rPr lang="es-MX" altLang="es-MX" sz="3600" dirty="0" err="1"/>
              <a:t>Representation</a:t>
            </a:r>
            <a:r>
              <a:rPr lang="es-MX" altLang="es-MX" sz="3600" dirty="0"/>
              <a:t> of </a:t>
            </a:r>
            <a:r>
              <a:rPr lang="es-MX" altLang="es-MX" sz="3600" dirty="0" err="1"/>
              <a:t>events</a:t>
            </a:r>
            <a:r>
              <a:rPr lang="es-MX" altLang="es-MX" sz="3600" dirty="0"/>
              <a:t> in </a:t>
            </a:r>
            <a:r>
              <a:rPr lang="es-MX" altLang="es-MX" sz="3600" dirty="0" err="1"/>
              <a:t>nerve</a:t>
            </a:r>
            <a:r>
              <a:rPr lang="es-MX" altLang="es-MX" sz="3600" dirty="0"/>
              <a:t> nets and </a:t>
            </a:r>
            <a:r>
              <a:rPr lang="es-MX" altLang="es-MX" sz="3600" dirty="0" err="1"/>
              <a:t>finite</a:t>
            </a:r>
            <a:r>
              <a:rPr lang="es-MX" altLang="es-MX" sz="3600" dirty="0"/>
              <a:t> </a:t>
            </a:r>
            <a:r>
              <a:rPr lang="es-MX" altLang="es-MX" sz="3600" dirty="0" err="1"/>
              <a:t>automata</a:t>
            </a:r>
            <a:br>
              <a:rPr lang="es-MX" altLang="es-MX" sz="3600" dirty="0"/>
            </a:br>
            <a:r>
              <a:rPr lang="es-MX" altLang="es-MX" sz="3600" dirty="0"/>
              <a:t>S. C. </a:t>
            </a:r>
            <a:r>
              <a:rPr lang="es-MX" altLang="es-MX" sz="3600" dirty="0" err="1"/>
              <a:t>Kleene</a:t>
            </a:r>
            <a:r>
              <a:rPr lang="es-MX" altLang="es-MX" sz="3600" dirty="0"/>
              <a:t>, (1951)</a:t>
            </a:r>
            <a:br>
              <a:rPr lang="es-MX" altLang="es-MX" sz="3600" dirty="0"/>
            </a:br>
            <a:r>
              <a:rPr lang="es-MX" altLang="es-MX" sz="2600" dirty="0">
                <a:hlinkClick r:id="rId2"/>
              </a:rPr>
              <a:t>www.rand.org/pubs/research_memoranda/2008/RM704.pdf</a:t>
            </a:r>
            <a:endParaRPr lang="es-ES" altLang="es-MX" sz="2600" dirty="0"/>
          </a:p>
        </p:txBody>
      </p:sp>
      <p:sp>
        <p:nvSpPr>
          <p:cNvPr id="72707" name="Rectangle 3"/>
          <p:cNvSpPr>
            <a:spLocks noChangeArrowheads="1"/>
          </p:cNvSpPr>
          <p:nvPr/>
        </p:nvSpPr>
        <p:spPr bwMode="auto">
          <a:xfrm>
            <a:off x="322261" y="3452812"/>
            <a:ext cx="85344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Equivalencia entre Autómatas Finitos y Gramáticas Regulares</a:t>
            </a:r>
            <a:endPar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2708" name="Rectangle 4"/>
          <p:cNvSpPr>
            <a:spLocks noChangeArrowheads="1"/>
          </p:cNvSpPr>
          <p:nvPr/>
        </p:nvSpPr>
        <p:spPr bwMode="auto">
          <a:xfrm>
            <a:off x="574675" y="2852827"/>
            <a:ext cx="78835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Equivalencia entre Redes Neuronales y Autómatas Finitos</a:t>
            </a:r>
            <a:endPar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2709" name="Rectangle 5"/>
          <p:cNvSpPr>
            <a:spLocks noChangeArrowheads="1"/>
          </p:cNvSpPr>
          <p:nvPr/>
        </p:nvSpPr>
        <p:spPr bwMode="auto">
          <a:xfrm>
            <a:off x="58737" y="4553723"/>
            <a:ext cx="89154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Equivalencia entre Redes Neuronales y Gramáticas Regulares</a:t>
            </a:r>
            <a:endPar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Equivalencia entre Modelo del Cerebro y Modelo Lingüístico</a:t>
            </a:r>
            <a:endParaRPr kumimoji="0" lang="en-US" altLang="es-MX" sz="40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2710" name="AutoShape 6"/>
          <p:cNvSpPr>
            <a:spLocks noChangeArrowheads="1"/>
          </p:cNvSpPr>
          <p:nvPr/>
        </p:nvSpPr>
        <p:spPr bwMode="auto">
          <a:xfrm>
            <a:off x="4132261" y="4096523"/>
            <a:ext cx="457200" cy="45720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2632452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7"/>
          <p:cNvSpPr>
            <a:spLocks noChangeArrowheads="1"/>
          </p:cNvSpPr>
          <p:nvPr/>
        </p:nvSpPr>
        <p:spPr bwMode="auto">
          <a:xfrm>
            <a:off x="71230" y="4794598"/>
            <a:ext cx="9124958"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a:t>
            </a:r>
            <a:r>
              <a:rPr kumimoji="0" lang="es-ES" altLang="es-MX" sz="32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lenguaje con el que el Sistema construye su imagen de la realidad</a:t>
            </a:r>
            <a:r>
              <a:rPr kumimoji="0" lang="es-MX" altLang="es-MX" sz="32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el </a:t>
            </a:r>
            <a:r>
              <a:rPr kumimoji="0" lang="es-ES" altLang="es-MX" sz="32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lenguaje de comunicación con </a:t>
            </a:r>
            <a:r>
              <a:rPr kumimoji="0" lang="es-MX" altLang="es-MX" sz="32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la realidad son el mismo</a:t>
            </a:r>
            <a:endParaRPr kumimoji="0" lang="es-ES" altLang="es-MX" sz="3200" b="1" i="1"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73731" name="Group 37"/>
          <p:cNvGrpSpPr>
            <a:grpSpLocks/>
          </p:cNvGrpSpPr>
          <p:nvPr/>
        </p:nvGrpSpPr>
        <p:grpSpPr bwMode="auto">
          <a:xfrm>
            <a:off x="142875" y="46038"/>
            <a:ext cx="8763000" cy="4846002"/>
            <a:chOff x="90" y="76"/>
            <a:chExt cx="5472" cy="3315"/>
          </a:xfrm>
        </p:grpSpPr>
        <p:sp>
          <p:nvSpPr>
            <p:cNvPr id="73733" name="Text Box 20"/>
            <p:cNvSpPr txBox="1">
              <a:spLocks noChangeArrowheads="1"/>
            </p:cNvSpPr>
            <p:nvPr/>
          </p:nvSpPr>
          <p:spPr bwMode="auto">
            <a:xfrm>
              <a:off x="2394" y="76"/>
              <a:ext cx="2016" cy="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Courier" charset="0"/>
                  <a:ea typeface="Arial Unicode MS" panose="020B0604020202020204" pitchFamily="34" charset="-128"/>
                  <a:cs typeface="Arial Unicode MS" panose="020B0604020202020204" pitchFamily="34" charset="-128"/>
                </a:rPr>
                <a:t>Imagen de la Realidad</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73734" name="Group 28"/>
            <p:cNvGrpSpPr>
              <a:grpSpLocks/>
            </p:cNvGrpSpPr>
            <p:nvPr/>
          </p:nvGrpSpPr>
          <p:grpSpPr bwMode="auto">
            <a:xfrm>
              <a:off x="90" y="2106"/>
              <a:ext cx="1862" cy="1248"/>
              <a:chOff x="0" y="2112"/>
              <a:chExt cx="1862" cy="1248"/>
            </a:xfrm>
          </p:grpSpPr>
          <p:sp>
            <p:nvSpPr>
              <p:cNvPr id="73752" name="AutoShape 8"/>
              <p:cNvSpPr>
                <a:spLocks noChangeArrowheads="1"/>
              </p:cNvSpPr>
              <p:nvPr/>
            </p:nvSpPr>
            <p:spPr bwMode="auto">
              <a:xfrm rot="-1428623">
                <a:off x="0" y="2112"/>
                <a:ext cx="1862" cy="779"/>
              </a:xfrm>
              <a:prstGeom prst="parallelogram">
                <a:avLst>
                  <a:gd name="adj" fmla="val 59756"/>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53" name="AutoShape 9"/>
              <p:cNvSpPr>
                <a:spLocks noChangeArrowheads="1"/>
              </p:cNvSpPr>
              <p:nvPr/>
            </p:nvSpPr>
            <p:spPr bwMode="auto">
              <a:xfrm rot="3072000">
                <a:off x="648" y="2328"/>
                <a:ext cx="672" cy="1392"/>
              </a:xfrm>
              <a:prstGeom prst="parallelogram">
                <a:avLst>
                  <a:gd name="adj" fmla="val 52718"/>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54" name="Text Box 10"/>
              <p:cNvSpPr txBox="1">
                <a:spLocks noChangeArrowheads="1"/>
              </p:cNvSpPr>
              <p:nvPr/>
            </p:nvSpPr>
            <p:spPr bwMode="auto">
              <a:xfrm>
                <a:off x="624" y="2304"/>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73735" name="Freeform 12"/>
            <p:cNvSpPr>
              <a:spLocks/>
            </p:cNvSpPr>
            <p:nvPr/>
          </p:nvSpPr>
          <p:spPr bwMode="auto">
            <a:xfrm>
              <a:off x="3402" y="1722"/>
              <a:ext cx="2160" cy="1669"/>
            </a:xfrm>
            <a:custGeom>
              <a:avLst/>
              <a:gdLst>
                <a:gd name="T0" fmla="*/ 76 w 4555"/>
                <a:gd name="T1" fmla="*/ 60 h 3137"/>
                <a:gd name="T2" fmla="*/ 177 w 4555"/>
                <a:gd name="T3" fmla="*/ 17 h 3137"/>
                <a:gd name="T4" fmla="*/ 204 w 4555"/>
                <a:gd name="T5" fmla="*/ 162 h 3137"/>
                <a:gd name="T6" fmla="*/ 21 w 4555"/>
                <a:gd name="T7" fmla="*/ 235 h 3137"/>
                <a:gd name="T8" fmla="*/ 76 w 4555"/>
                <a:gd name="T9" fmla="*/ 6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36" name="Text Box 13"/>
            <p:cNvSpPr txBox="1">
              <a:spLocks noChangeArrowheads="1"/>
            </p:cNvSpPr>
            <p:nvPr/>
          </p:nvSpPr>
          <p:spPr bwMode="auto">
            <a:xfrm>
              <a:off x="4074" y="2176"/>
              <a:ext cx="1055"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Courier" charset="0"/>
                  <a:ea typeface="Arial Unicode MS" panose="020B0604020202020204" pitchFamily="34" charset="-128"/>
                  <a:cs typeface="Arial Unicode MS" panose="020B0604020202020204" pitchFamily="34" charset="-128"/>
                </a:rPr>
                <a:t>Realidad</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73737" name="Group 14"/>
            <p:cNvGrpSpPr>
              <a:grpSpLocks/>
            </p:cNvGrpSpPr>
            <p:nvPr/>
          </p:nvGrpSpPr>
          <p:grpSpPr bwMode="auto">
            <a:xfrm rot="49363">
              <a:off x="2248" y="2132"/>
              <a:ext cx="809" cy="396"/>
              <a:chOff x="3873" y="12820"/>
              <a:chExt cx="905" cy="905"/>
            </a:xfrm>
          </p:grpSpPr>
          <p:sp>
            <p:nvSpPr>
              <p:cNvPr id="73750" name="Freeform 15"/>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51" name="AutoShape 16"/>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73738" name="Text Box 17"/>
            <p:cNvSpPr txBox="1">
              <a:spLocks noChangeArrowheads="1"/>
            </p:cNvSpPr>
            <p:nvPr/>
          </p:nvSpPr>
          <p:spPr bwMode="auto">
            <a:xfrm>
              <a:off x="4419" y="2394"/>
              <a:ext cx="432"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39" name="Freeform 19"/>
            <p:cNvSpPr>
              <a:spLocks/>
            </p:cNvSpPr>
            <p:nvPr/>
          </p:nvSpPr>
          <p:spPr bwMode="auto">
            <a:xfrm>
              <a:off x="378" y="90"/>
              <a:ext cx="2697" cy="1244"/>
            </a:xfrm>
            <a:custGeom>
              <a:avLst/>
              <a:gdLst>
                <a:gd name="T0" fmla="*/ 661 w 3368"/>
                <a:gd name="T1" fmla="*/ 57 h 1888"/>
                <a:gd name="T2" fmla="*/ 285 w 3368"/>
                <a:gd name="T3" fmla="*/ 0 h 1888"/>
                <a:gd name="T4" fmla="*/ 156 w 3368"/>
                <a:gd name="T5" fmla="*/ 76 h 1888"/>
                <a:gd name="T6" fmla="*/ 100 w 3368"/>
                <a:gd name="T7" fmla="*/ 130 h 1888"/>
                <a:gd name="T8" fmla="*/ 82 w 3368"/>
                <a:gd name="T9" fmla="*/ 136 h 1888"/>
                <a:gd name="T10" fmla="*/ 38 w 3368"/>
                <a:gd name="T11" fmla="*/ 150 h 1888"/>
                <a:gd name="T12" fmla="*/ 174 w 3368"/>
                <a:gd name="T13" fmla="*/ 232 h 1888"/>
                <a:gd name="T14" fmla="*/ 125 w 3368"/>
                <a:gd name="T15" fmla="*/ 249 h 1888"/>
                <a:gd name="T16" fmla="*/ 112 w 3368"/>
                <a:gd name="T17" fmla="*/ 269 h 1888"/>
                <a:gd name="T18" fmla="*/ 125 w 3368"/>
                <a:gd name="T19" fmla="*/ 291 h 1888"/>
                <a:gd name="T20" fmla="*/ 199 w 3368"/>
                <a:gd name="T21" fmla="*/ 316 h 1888"/>
                <a:gd name="T22" fmla="*/ 328 w 3368"/>
                <a:gd name="T23" fmla="*/ 337 h 1888"/>
                <a:gd name="T24" fmla="*/ 396 w 3368"/>
                <a:gd name="T25" fmla="*/ 348 h 1888"/>
                <a:gd name="T26" fmla="*/ 482 w 3368"/>
                <a:gd name="T27" fmla="*/ 353 h 1888"/>
                <a:gd name="T28" fmla="*/ 613 w 3368"/>
                <a:gd name="T29" fmla="*/ 339 h 1888"/>
                <a:gd name="T30" fmla="*/ 618 w 3368"/>
                <a:gd name="T31" fmla="*/ 325 h 1888"/>
                <a:gd name="T32" fmla="*/ 729 w 3368"/>
                <a:gd name="T33" fmla="*/ 291 h 1888"/>
                <a:gd name="T34" fmla="*/ 1358 w 3368"/>
                <a:gd name="T35" fmla="*/ 279 h 1888"/>
                <a:gd name="T36" fmla="*/ 1382 w 3368"/>
                <a:gd name="T37" fmla="*/ 274 h 1888"/>
                <a:gd name="T38" fmla="*/ 1260 w 3368"/>
                <a:gd name="T39" fmla="*/ 184 h 1888"/>
                <a:gd name="T40" fmla="*/ 1228 w 3368"/>
                <a:gd name="T41" fmla="*/ 161 h 1888"/>
                <a:gd name="T42" fmla="*/ 994 w 3368"/>
                <a:gd name="T43" fmla="*/ 119 h 1888"/>
                <a:gd name="T44" fmla="*/ 877 w 3368"/>
                <a:gd name="T45" fmla="*/ 105 h 1888"/>
                <a:gd name="T46" fmla="*/ 846 w 3368"/>
                <a:gd name="T47" fmla="*/ 96 h 1888"/>
                <a:gd name="T48" fmla="*/ 840 w 3368"/>
                <a:gd name="T49" fmla="*/ 43 h 1888"/>
                <a:gd name="T50" fmla="*/ 766 w 3368"/>
                <a:gd name="T51" fmla="*/ 48 h 1888"/>
                <a:gd name="T52" fmla="*/ 661 w 3368"/>
                <a:gd name="T53" fmla="*/ 5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40" name="Line 21"/>
            <p:cNvSpPr>
              <a:spLocks noChangeShapeType="1"/>
            </p:cNvSpPr>
            <p:nvPr/>
          </p:nvSpPr>
          <p:spPr bwMode="auto">
            <a:xfrm flipV="1">
              <a:off x="1169" y="1276"/>
              <a:ext cx="0" cy="64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41" name="Text Box 22"/>
            <p:cNvSpPr txBox="1">
              <a:spLocks noChangeArrowheads="1"/>
            </p:cNvSpPr>
            <p:nvPr/>
          </p:nvSpPr>
          <p:spPr bwMode="auto">
            <a:xfrm>
              <a:off x="2499" y="581"/>
              <a:ext cx="672" cy="384"/>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42" name="Rectangle 24"/>
            <p:cNvSpPr>
              <a:spLocks noChangeArrowheads="1"/>
            </p:cNvSpPr>
            <p:nvPr/>
          </p:nvSpPr>
          <p:spPr bwMode="auto">
            <a:xfrm>
              <a:off x="2154" y="2512"/>
              <a:ext cx="1344"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lenguaje de comunicación con </a:t>
              </a:r>
              <a:r>
                <a:rPr kumimoji="0" lang="es-MX"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la realidad</a:t>
              </a:r>
              <a:endParaRPr kumimoji="0" lang="es-E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43" name="Rectangle 25"/>
            <p:cNvSpPr>
              <a:spLocks noChangeArrowheads="1"/>
            </p:cNvSpPr>
            <p:nvPr/>
          </p:nvSpPr>
          <p:spPr bwMode="auto">
            <a:xfrm>
              <a:off x="474" y="234"/>
              <a:ext cx="1872"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lenguaje con el que el Sistema construye su imagen de la realidad</a:t>
              </a:r>
            </a:p>
          </p:txBody>
        </p:sp>
        <p:grpSp>
          <p:nvGrpSpPr>
            <p:cNvPr id="73744" name="Group 31"/>
            <p:cNvGrpSpPr>
              <a:grpSpLocks/>
            </p:cNvGrpSpPr>
            <p:nvPr/>
          </p:nvGrpSpPr>
          <p:grpSpPr bwMode="auto">
            <a:xfrm>
              <a:off x="2256" y="1824"/>
              <a:ext cx="1003" cy="288"/>
              <a:chOff x="4176" y="1200"/>
              <a:chExt cx="1056" cy="319"/>
            </a:xfrm>
          </p:grpSpPr>
          <p:grpSp>
            <p:nvGrpSpPr>
              <p:cNvPr id="73745" name="Group 32"/>
              <p:cNvGrpSpPr>
                <a:grpSpLocks/>
              </p:cNvGrpSpPr>
              <p:nvPr/>
            </p:nvGrpSpPr>
            <p:grpSpPr bwMode="auto">
              <a:xfrm>
                <a:off x="4512" y="1248"/>
                <a:ext cx="288" cy="192"/>
                <a:chOff x="3873" y="12820"/>
                <a:chExt cx="905" cy="905"/>
              </a:xfrm>
            </p:grpSpPr>
            <p:sp>
              <p:nvSpPr>
                <p:cNvPr id="73748" name="Freeform 33"/>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49" name="AutoShape 34"/>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73746" name="Text Box 35"/>
              <p:cNvSpPr txBox="1">
                <a:spLocks noChangeArrowheads="1"/>
              </p:cNvSpPr>
              <p:nvPr/>
            </p:nvSpPr>
            <p:spPr bwMode="auto">
              <a:xfrm>
                <a:off x="4176" y="1200"/>
                <a:ext cx="386"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747" name="Text Box 36"/>
              <p:cNvSpPr txBox="1">
                <a:spLocks noChangeArrowheads="1"/>
              </p:cNvSpPr>
              <p:nvPr/>
            </p:nvSpPr>
            <p:spPr bwMode="auto">
              <a:xfrm>
                <a:off x="4848" y="1200"/>
                <a:ext cx="384"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2E98FD7-91D2-4484-96B0-38EA45536D3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112</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28570862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228600" y="838200"/>
            <a:ext cx="8763000"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Para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tooltip="Jean Piaget"/>
              </a:rPr>
              <a:t>Jean Piaget</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la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tooltip="Inteligencia"/>
              </a:rPr>
              <a:t>inteligencia</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tiene dos atributos principales: la </a:t>
            </a:r>
            <a:r>
              <a:rPr kumimoji="0" lang="es-ES" altLang="es-MX" sz="22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organización</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 la </a:t>
            </a:r>
            <a:r>
              <a:rPr kumimoji="0" lang="es-ES" altLang="es-MX" sz="22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adaptación</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s-MX"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El primer atributo, la organización, se refiere a que la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tooltip="Inteligencia"/>
              </a:rPr>
              <a:t>inteligencia</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está formada por estructuras o esquemas de conocimiento, cada una de las cuales conduce a conductas diferentes en situaciones específicas. </a:t>
            </a:r>
            <a:endParaRPr kumimoji="0" lang="es-MX"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La segunda característica de la inteligencia es la adaptación, que consta de dos procesos simultáneos: la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tooltip="Asimilación (psicología)"/>
              </a:rPr>
              <a:t>asimilación</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 la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5" tooltip="Acomodación"/>
              </a:rPr>
              <a:t>acomodación</a:t>
            </a:r>
            <a:endParaRPr kumimoji="0" lang="es-MX"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es-ES" alt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6"/>
              </a:rPr>
              <a:t>http://es.wikipedia.org/wiki/Teor%C3%ADa_Constructivista_del_Aprendizaje</a:t>
            </a: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35171" name="Rectangle 3"/>
          <p:cNvSpPr>
            <a:spLocks noChangeArrowheads="1"/>
          </p:cNvSpPr>
          <p:nvPr/>
        </p:nvSpPr>
        <p:spPr bwMode="auto">
          <a:xfrm>
            <a:off x="228600" y="4419600"/>
            <a:ext cx="85344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2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asimilacion</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ingres</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 de</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nuevos </a:t>
            </a:r>
            <a:r>
              <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elementos</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 los </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esquemas mentales preexistentes,. </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acomodación</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modifica esquemas </a:t>
            </a:r>
            <a:r>
              <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(estructuras cognitivas)</a:t>
            </a:r>
            <a:endParaRPr kumimoji="0" lang="en-U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35172" name="Rectangle 4"/>
          <p:cNvSpPr>
            <a:spLocks noChangeArrowheads="1"/>
          </p:cNvSpPr>
          <p:nvPr/>
        </p:nvSpPr>
        <p:spPr bwMode="auto">
          <a:xfrm>
            <a:off x="3581400" y="106363"/>
            <a:ext cx="208121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inteligencia</a:t>
            </a:r>
          </a:p>
        </p:txBody>
      </p:sp>
      <p:sp>
        <p:nvSpPr>
          <p:cNvPr id="2" name="Rectángulo 1"/>
          <p:cNvSpPr/>
          <p:nvPr/>
        </p:nvSpPr>
        <p:spPr>
          <a:xfrm>
            <a:off x="7848338" y="5910918"/>
            <a:ext cx="114326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(2012)</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Marcador de número de diapositiva 2"/>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1FB311-40BF-43AE-8ABE-82D8F78C699E}" type="slidenum">
              <a:rPr kumimoji="0" lang="es-ES" alt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113</a:t>
            </a:fld>
            <a:endParaRPr kumimoji="0" lang="es-ES" alt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336291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0" y="1"/>
            <a:ext cx="9144000"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Asimilación (psicología)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La </a:t>
            </a:r>
            <a:r>
              <a:rPr kumimoji="0" lang="es-ES" altLang="es-MX" sz="2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tooltip="Asimilación"/>
              </a:rPr>
              <a:t>asimilación</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(del Lat. </a:t>
            </a:r>
            <a:r>
              <a:rPr kumimoji="0" lang="es-ES" altLang="es-MX" sz="22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ad</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 hacia + </a:t>
            </a:r>
            <a:r>
              <a:rPr kumimoji="0" lang="es-ES" altLang="es-MX" sz="22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similis</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 semejante) es un concepto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tooltip="Psicología"/>
              </a:rPr>
              <a:t>psicológico</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introducido por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para explicar el modo por el cual las personas ingresan nuevos </a:t>
            </a:r>
            <a:r>
              <a:rPr kumimoji="0" lang="es-ES" altLang="es-MX" sz="2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elementos</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 sus esquemas mentales preexistentes, explicando el crecimiento o cambio cuantitativos de éste.</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en este caso no existe modificación en el esquema sino sólo la adición de nuevos elementos.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5"/>
              </a:rPr>
              <a:t>http://es.wikipedia.org/wiki/Asimilaci%C3%B3n_(psicolog%C3%ADa</a:t>
            </a: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Acomodación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La </a:t>
            </a:r>
            <a:r>
              <a:rPr kumimoji="0" lang="es-ES" altLang="es-MX" sz="2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acomodación</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o </a:t>
            </a:r>
            <a:r>
              <a:rPr kumimoji="0" lang="es-ES" altLang="es-MX" sz="2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ajuste</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es un concepto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tooltip="Psicología"/>
              </a:rPr>
              <a:t>psicológico</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introducido por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Por acomodación se entiende el proceso mediante el cual el sujeto modifica sus </a:t>
            </a:r>
            <a:r>
              <a:rPr kumimoji="0" lang="es-ES" altLang="es-MX" sz="2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esquemas (estructuras cognitivas)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para poder incorporar a esa estructura cognoscitiva nuevos objetos. Esto puede lograrse a partir de la creación de un nuevo esquema, o la modificación de un esquema ya existente para que el nuevo estímulo pueda ingresar en él. Por esta razón suele considerarse este mecanismo como un cambio cualitativo en el esquema. A partir de estos procedimientos, que Piaget denomina </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6" tooltip="Funciones cognitivas (aún no redactado)"/>
              </a:rPr>
              <a:t>funciones cognitivas</a:t>
            </a: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se establece el proceso de adaptación y equilibrio cognitivo entre esquema y medio del organismo.</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7"/>
              </a:rPr>
              <a:t>http://es.wikipedia.org/wiki/Acomodaci%C3%B3n</a:t>
            </a: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ángulo 2"/>
          <p:cNvSpPr/>
          <p:nvPr/>
        </p:nvSpPr>
        <p:spPr>
          <a:xfrm>
            <a:off x="7812360" y="6165304"/>
            <a:ext cx="114326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(2012)</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2" name="Marcador de número de diapositiva 1"/>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1FB311-40BF-43AE-8ABE-82D8F78C699E}" type="slidenum">
              <a:rPr kumimoji="0" lang="es-ES" alt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114</a:t>
            </a:fld>
            <a:endParaRPr kumimoji="0" lang="es-ES" alt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6685649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nvGraphicFramePr>
        <p:xfrm>
          <a:off x="0" y="12212"/>
          <a:ext cx="9144000" cy="7076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p:cNvPicPr>
            <a:picLocks noChangeAspect="1"/>
          </p:cNvPicPr>
          <p:nvPr/>
        </p:nvPicPr>
        <p:blipFill>
          <a:blip r:embed="rId7"/>
          <a:stretch>
            <a:fillRect/>
          </a:stretch>
        </p:blipFill>
        <p:spPr>
          <a:xfrm>
            <a:off x="305780" y="3251885"/>
            <a:ext cx="8532440" cy="1319627"/>
          </a:xfrm>
          <a:prstGeom prst="rect">
            <a:avLst/>
          </a:prstGeom>
          <a:solidFill>
            <a:schemeClr val="accent1">
              <a:lumMod val="20000"/>
              <a:lumOff val="80000"/>
            </a:schemeClr>
          </a:solidFill>
        </p:spPr>
      </p:pic>
      <p:sp>
        <p:nvSpPr>
          <p:cNvPr id="2" name="Marcador de número de diapositiva 1"/>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1FB311-40BF-43AE-8ABE-82D8F78C699E}" type="slidenum">
              <a:rPr kumimoji="0" lang="es-ES" alt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115</a:t>
            </a:fld>
            <a:endParaRPr kumimoji="0" lang="es-ES" alt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
        <p:nvSpPr>
          <p:cNvPr id="5" name="Rectángulo 4"/>
          <p:cNvSpPr/>
          <p:nvPr/>
        </p:nvSpPr>
        <p:spPr>
          <a:xfrm>
            <a:off x="1061356" y="2393044"/>
            <a:ext cx="7776864"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4800" b="0" i="0" u="none" strike="noStrike" kern="1200" cap="none" spc="0" normalizeH="0" baseline="0" noProof="0" dirty="0">
                <a:ln>
                  <a:noFill/>
                </a:ln>
                <a:solidFill>
                  <a:prstClr val="black"/>
                </a:solidFill>
                <a:effectLst/>
                <a:uLnTx/>
                <a:uFillTx/>
                <a:latin typeface="Freestyle Script" panose="030804020302050B0404" pitchFamily="66" charset="0"/>
                <a:ea typeface="+mn-ea"/>
                <a:cs typeface="+mn-cs"/>
              </a:rPr>
              <a:t>La consciencia como resultante de la afectividad</a:t>
            </a:r>
            <a:endParaRPr kumimoji="0" lang="es-MX" sz="4800" b="0" i="0" u="none" strike="noStrike" kern="1200" cap="none" spc="0" normalizeH="0" baseline="0" noProof="0" dirty="0">
              <a:ln>
                <a:noFill/>
              </a:ln>
              <a:solidFill>
                <a:prstClr val="black"/>
              </a:solidFill>
              <a:effectLst/>
              <a:uLnTx/>
              <a:uFillTx/>
              <a:latin typeface="Freestyle Script" panose="030804020302050B0404" pitchFamily="66" charset="0"/>
              <a:ea typeface="+mn-ea"/>
              <a:cs typeface="+mn-cs"/>
            </a:endParaRPr>
          </a:p>
        </p:txBody>
      </p:sp>
    </p:spTree>
    <p:extLst>
      <p:ext uri="{BB962C8B-B14F-4D97-AF65-F5344CB8AC3E}">
        <p14:creationId xmlns:p14="http://schemas.microsoft.com/office/powerpoint/2010/main" val="64292691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327295" y="1752600"/>
            <a:ext cx="6597505"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“Rumbo a la consciencia de los demás”</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E68B25-FE6A-41AE-A5C0-241A05510426}"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116</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238888089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2"/>
          <p:cNvGrpSpPr>
            <a:grpSpLocks/>
          </p:cNvGrpSpPr>
          <p:nvPr/>
        </p:nvGrpSpPr>
        <p:grpSpPr bwMode="auto">
          <a:xfrm>
            <a:off x="1447800" y="914400"/>
            <a:ext cx="5334000" cy="3581400"/>
            <a:chOff x="2606" y="5770"/>
            <a:chExt cx="4525" cy="3258"/>
          </a:xfrm>
        </p:grpSpPr>
        <p:sp>
          <p:nvSpPr>
            <p:cNvPr id="26629" name="Line 3"/>
            <p:cNvSpPr>
              <a:spLocks noChangeShapeType="1"/>
            </p:cNvSpPr>
            <p:nvPr/>
          </p:nvSpPr>
          <p:spPr bwMode="auto">
            <a:xfrm>
              <a:off x="3509" y="7144"/>
              <a:ext cx="0" cy="45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0" name="Line 4"/>
            <p:cNvSpPr>
              <a:spLocks noChangeShapeType="1"/>
            </p:cNvSpPr>
            <p:nvPr/>
          </p:nvSpPr>
          <p:spPr bwMode="auto">
            <a:xfrm flipV="1">
              <a:off x="4572" y="7795"/>
              <a:ext cx="1158" cy="113"/>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6631" name="Group 5"/>
            <p:cNvGrpSpPr>
              <a:grpSpLocks/>
            </p:cNvGrpSpPr>
            <p:nvPr/>
          </p:nvGrpSpPr>
          <p:grpSpPr bwMode="auto">
            <a:xfrm>
              <a:off x="2729" y="7831"/>
              <a:ext cx="1122" cy="1197"/>
              <a:chOff x="2825" y="12465"/>
              <a:chExt cx="1652" cy="1462"/>
            </a:xfrm>
          </p:grpSpPr>
          <p:sp>
            <p:nvSpPr>
              <p:cNvPr id="26653" name="AutoShape 6"/>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4" name="AutoShape 7"/>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6632" name="Group 8"/>
            <p:cNvGrpSpPr>
              <a:grpSpLocks/>
            </p:cNvGrpSpPr>
            <p:nvPr/>
          </p:nvGrpSpPr>
          <p:grpSpPr bwMode="auto">
            <a:xfrm>
              <a:off x="2606" y="5770"/>
              <a:ext cx="2534" cy="1358"/>
              <a:chOff x="2606" y="5218"/>
              <a:chExt cx="2534" cy="1358"/>
            </a:xfrm>
          </p:grpSpPr>
          <p:sp>
            <p:nvSpPr>
              <p:cNvPr id="26642" name="Freeform 9"/>
              <p:cNvSpPr>
                <a:spLocks/>
              </p:cNvSpPr>
              <p:nvPr/>
            </p:nvSpPr>
            <p:spPr bwMode="auto">
              <a:xfrm>
                <a:off x="2606" y="5399"/>
                <a:ext cx="1658" cy="1177"/>
              </a:xfrm>
              <a:custGeom>
                <a:avLst/>
                <a:gdLst>
                  <a:gd name="T0" fmla="*/ 95 w 3368"/>
                  <a:gd name="T1" fmla="*/ 46 h 1888"/>
                  <a:gd name="T2" fmla="*/ 41 w 3368"/>
                  <a:gd name="T3" fmla="*/ 0 h 1888"/>
                  <a:gd name="T4" fmla="*/ 22 w 3368"/>
                  <a:gd name="T5" fmla="*/ 61 h 1888"/>
                  <a:gd name="T6" fmla="*/ 14 w 3368"/>
                  <a:gd name="T7" fmla="*/ 104 h 1888"/>
                  <a:gd name="T8" fmla="*/ 12 w 3368"/>
                  <a:gd name="T9" fmla="*/ 109 h 1888"/>
                  <a:gd name="T10" fmla="*/ 5 w 3368"/>
                  <a:gd name="T11" fmla="*/ 120 h 1888"/>
                  <a:gd name="T12" fmla="*/ 25 w 3368"/>
                  <a:gd name="T13" fmla="*/ 186 h 1888"/>
                  <a:gd name="T14" fmla="*/ 18 w 3368"/>
                  <a:gd name="T15" fmla="*/ 199 h 1888"/>
                  <a:gd name="T16" fmla="*/ 16 w 3368"/>
                  <a:gd name="T17" fmla="*/ 215 h 1888"/>
                  <a:gd name="T18" fmla="*/ 18 w 3368"/>
                  <a:gd name="T19" fmla="*/ 233 h 1888"/>
                  <a:gd name="T20" fmla="*/ 29 w 3368"/>
                  <a:gd name="T21" fmla="*/ 254 h 1888"/>
                  <a:gd name="T22" fmla="*/ 47 w 3368"/>
                  <a:gd name="T23" fmla="*/ 270 h 1888"/>
                  <a:gd name="T24" fmla="*/ 57 w 3368"/>
                  <a:gd name="T25" fmla="*/ 279 h 1888"/>
                  <a:gd name="T26" fmla="*/ 69 w 3368"/>
                  <a:gd name="T27" fmla="*/ 283 h 1888"/>
                  <a:gd name="T28" fmla="*/ 88 w 3368"/>
                  <a:gd name="T29" fmla="*/ 272 h 1888"/>
                  <a:gd name="T30" fmla="*/ 88 w 3368"/>
                  <a:gd name="T31" fmla="*/ 261 h 1888"/>
                  <a:gd name="T32" fmla="*/ 104 w 3368"/>
                  <a:gd name="T33" fmla="*/ 233 h 1888"/>
                  <a:gd name="T34" fmla="*/ 194 w 3368"/>
                  <a:gd name="T35" fmla="*/ 224 h 1888"/>
                  <a:gd name="T36" fmla="*/ 197 w 3368"/>
                  <a:gd name="T37" fmla="*/ 219 h 1888"/>
                  <a:gd name="T38" fmla="*/ 180 w 3368"/>
                  <a:gd name="T39" fmla="*/ 147 h 1888"/>
                  <a:gd name="T40" fmla="*/ 175 w 3368"/>
                  <a:gd name="T41" fmla="*/ 129 h 1888"/>
                  <a:gd name="T42" fmla="*/ 142 w 3368"/>
                  <a:gd name="T43" fmla="*/ 95 h 1888"/>
                  <a:gd name="T44" fmla="*/ 126 w 3368"/>
                  <a:gd name="T45" fmla="*/ 84 h 1888"/>
                  <a:gd name="T46" fmla="*/ 121 w 3368"/>
                  <a:gd name="T47" fmla="*/ 77 h 1888"/>
                  <a:gd name="T48" fmla="*/ 120 w 3368"/>
                  <a:gd name="T49" fmla="*/ 34 h 1888"/>
                  <a:gd name="T50" fmla="*/ 109 w 3368"/>
                  <a:gd name="T51" fmla="*/ 39 h 1888"/>
                  <a:gd name="T52" fmla="*/ 95 w 3368"/>
                  <a:gd name="T53" fmla="*/ 46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3" name="Text Box 10"/>
              <p:cNvSpPr txBox="1">
                <a:spLocks noChangeArrowheads="1"/>
              </p:cNvSpPr>
              <p:nvPr/>
            </p:nvSpPr>
            <p:spPr bwMode="auto">
              <a:xfrm>
                <a:off x="3692" y="5218"/>
                <a:ext cx="1448"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a:t>
                </a:r>
              </a:p>
            </p:txBody>
          </p:sp>
          <p:grpSp>
            <p:nvGrpSpPr>
              <p:cNvPr id="26644" name="Group 11"/>
              <p:cNvGrpSpPr>
                <a:grpSpLocks/>
              </p:cNvGrpSpPr>
              <p:nvPr/>
            </p:nvGrpSpPr>
            <p:grpSpPr bwMode="auto">
              <a:xfrm>
                <a:off x="2975" y="5773"/>
                <a:ext cx="368" cy="593"/>
                <a:chOff x="2968" y="5758"/>
                <a:chExt cx="670" cy="1632"/>
              </a:xfrm>
            </p:grpSpPr>
            <p:sp>
              <p:nvSpPr>
                <p:cNvPr id="26646" name="Oval 12"/>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7" name="Line 13"/>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8" name="Line 14"/>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9" name="Line 15"/>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0" name="Line 16"/>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1" name="Line 17"/>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2" name="Line 18"/>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6645" name="Text Box 19"/>
              <p:cNvSpPr txBox="1">
                <a:spLocks noChangeArrowheads="1"/>
              </p:cNvSpPr>
              <p:nvPr/>
            </p:nvSpPr>
            <p:spPr bwMode="auto">
              <a:xfrm>
                <a:off x="3343" y="5922"/>
                <a:ext cx="1352" cy="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del usuario</a:t>
                </a:r>
              </a:p>
            </p:txBody>
          </p:sp>
        </p:grpSp>
        <p:grpSp>
          <p:nvGrpSpPr>
            <p:cNvPr id="26633" name="Group 20"/>
            <p:cNvGrpSpPr>
              <a:grpSpLocks/>
            </p:cNvGrpSpPr>
            <p:nvPr/>
          </p:nvGrpSpPr>
          <p:grpSpPr bwMode="auto">
            <a:xfrm>
              <a:off x="6045" y="7288"/>
              <a:ext cx="1086" cy="1527"/>
              <a:chOff x="6045" y="7130"/>
              <a:chExt cx="1086" cy="1527"/>
            </a:xfrm>
          </p:grpSpPr>
          <p:sp>
            <p:nvSpPr>
              <p:cNvPr id="26634" name="Oval 21"/>
              <p:cNvSpPr>
                <a:spLocks noChangeArrowheads="1"/>
              </p:cNvSpPr>
              <p:nvPr/>
            </p:nvSpPr>
            <p:spPr bwMode="auto">
              <a:xfrm>
                <a:off x="6454" y="7130"/>
                <a:ext cx="355" cy="337"/>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5" name="Line 22"/>
              <p:cNvSpPr>
                <a:spLocks noChangeShapeType="1"/>
              </p:cNvSpPr>
              <p:nvPr/>
            </p:nvSpPr>
            <p:spPr bwMode="auto">
              <a:xfrm>
                <a:off x="6631" y="7468"/>
                <a:ext cx="0" cy="56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6" name="Line 23"/>
              <p:cNvSpPr>
                <a:spLocks noChangeShapeType="1"/>
              </p:cNvSpPr>
              <p:nvPr/>
            </p:nvSpPr>
            <p:spPr bwMode="auto">
              <a:xfrm flipH="1">
                <a:off x="6454" y="7694"/>
                <a:ext cx="177"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7" name="Line 24"/>
              <p:cNvSpPr>
                <a:spLocks noChangeShapeType="1"/>
              </p:cNvSpPr>
              <p:nvPr/>
            </p:nvSpPr>
            <p:spPr bwMode="auto">
              <a:xfrm>
                <a:off x="6631" y="7694"/>
                <a:ext cx="178"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8" name="Line 25"/>
              <p:cNvSpPr>
                <a:spLocks noChangeShapeType="1"/>
              </p:cNvSpPr>
              <p:nvPr/>
            </p:nvSpPr>
            <p:spPr bwMode="auto">
              <a:xfrm>
                <a:off x="6631" y="7898"/>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9" name="Line 26"/>
              <p:cNvSpPr>
                <a:spLocks noChangeShapeType="1"/>
              </p:cNvSpPr>
              <p:nvPr/>
            </p:nvSpPr>
            <p:spPr bwMode="auto">
              <a:xfrm flipH="1">
                <a:off x="6416" y="8010"/>
                <a:ext cx="212" cy="2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0" name="Line 27"/>
              <p:cNvSpPr>
                <a:spLocks noChangeShapeType="1"/>
              </p:cNvSpPr>
              <p:nvPr/>
            </p:nvSpPr>
            <p:spPr bwMode="auto">
              <a:xfrm>
                <a:off x="6628" y="8010"/>
                <a:ext cx="107" cy="2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1" name="Text Box 28"/>
              <p:cNvSpPr txBox="1">
                <a:spLocks noChangeArrowheads="1"/>
              </p:cNvSpPr>
              <p:nvPr/>
            </p:nvSpPr>
            <p:spPr bwMode="auto">
              <a:xfrm>
                <a:off x="6045" y="8295"/>
                <a:ext cx="1086"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usuario</a:t>
                </a:r>
              </a:p>
            </p:txBody>
          </p:sp>
        </p:grpSp>
      </p:grpSp>
      <p:sp>
        <p:nvSpPr>
          <p:cNvPr id="26627" name="Rectangle 29"/>
          <p:cNvSpPr>
            <a:spLocks noChangeArrowheads="1"/>
          </p:cNvSpPr>
          <p:nvPr/>
        </p:nvSpPr>
        <p:spPr bwMode="auto">
          <a:xfrm>
            <a:off x="1155032" y="4959619"/>
            <a:ext cx="685398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a:t>
            </a:r>
            <a:r>
              <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toman en cuenta el comportamiento y la personalidad de los demás</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304CA82-E6D6-4511-8E02-FE7696086C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117</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42103479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81000" y="1066800"/>
            <a:ext cx="5867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construye una imagen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7651" name="Group 59"/>
          <p:cNvGrpSpPr>
            <a:grpSpLocks/>
          </p:cNvGrpSpPr>
          <p:nvPr/>
        </p:nvGrpSpPr>
        <p:grpSpPr bwMode="auto">
          <a:xfrm>
            <a:off x="1143000" y="1600200"/>
            <a:ext cx="5410200" cy="3962400"/>
            <a:chOff x="480" y="1008"/>
            <a:chExt cx="3408" cy="2496"/>
          </a:xfrm>
        </p:grpSpPr>
        <p:grpSp>
          <p:nvGrpSpPr>
            <p:cNvPr id="27661" name="Group 54"/>
            <p:cNvGrpSpPr>
              <a:grpSpLocks/>
            </p:cNvGrpSpPr>
            <p:nvPr/>
          </p:nvGrpSpPr>
          <p:grpSpPr bwMode="auto">
            <a:xfrm>
              <a:off x="3456" y="2352"/>
              <a:ext cx="432" cy="1152"/>
              <a:chOff x="3600" y="2665"/>
              <a:chExt cx="534" cy="1319"/>
            </a:xfrm>
          </p:grpSpPr>
          <p:grpSp>
            <p:nvGrpSpPr>
              <p:cNvPr id="27694" name="Group 5"/>
              <p:cNvGrpSpPr>
                <a:grpSpLocks/>
              </p:cNvGrpSpPr>
              <p:nvPr/>
            </p:nvGrpSpPr>
            <p:grpSpPr bwMode="auto">
              <a:xfrm>
                <a:off x="3727" y="2665"/>
                <a:ext cx="407" cy="1075"/>
                <a:chOff x="2968" y="5758"/>
                <a:chExt cx="670" cy="1632"/>
              </a:xfrm>
            </p:grpSpPr>
            <p:sp>
              <p:nvSpPr>
                <p:cNvPr id="27696" name="Oval 6"/>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7" name="Line 7"/>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8" name="Line 8"/>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9" name="Line 9"/>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700" name="Line 10"/>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701" name="Line 11"/>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702" name="Line 12"/>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95" name="Text Box 13"/>
              <p:cNvSpPr txBox="1">
                <a:spLocks noChangeArrowheads="1"/>
              </p:cNvSpPr>
              <p:nvPr/>
            </p:nvSpPr>
            <p:spPr bwMode="auto">
              <a:xfrm>
                <a:off x="3600" y="3717"/>
                <a:ext cx="28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62" name="Line 14"/>
            <p:cNvSpPr>
              <a:spLocks noChangeShapeType="1"/>
            </p:cNvSpPr>
            <p:nvPr/>
          </p:nvSpPr>
          <p:spPr bwMode="auto">
            <a:xfrm>
              <a:off x="1371" y="2083"/>
              <a:ext cx="0" cy="429"/>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63" name="Freeform 16"/>
            <p:cNvSpPr>
              <a:spLocks/>
            </p:cNvSpPr>
            <p:nvPr/>
          </p:nvSpPr>
          <p:spPr bwMode="auto">
            <a:xfrm>
              <a:off x="480" y="1008"/>
              <a:ext cx="1716" cy="1119"/>
            </a:xfrm>
            <a:custGeom>
              <a:avLst/>
              <a:gdLst>
                <a:gd name="T0" fmla="*/ 108 w 3368"/>
                <a:gd name="T1" fmla="*/ 37 h 1888"/>
                <a:gd name="T2" fmla="*/ 47 w 3368"/>
                <a:gd name="T3" fmla="*/ 0 h 1888"/>
                <a:gd name="T4" fmla="*/ 25 w 3368"/>
                <a:gd name="T5" fmla="*/ 50 h 1888"/>
                <a:gd name="T6" fmla="*/ 16 w 3368"/>
                <a:gd name="T7" fmla="*/ 85 h 1888"/>
                <a:gd name="T8" fmla="*/ 13 w 3368"/>
                <a:gd name="T9" fmla="*/ 89 h 1888"/>
                <a:gd name="T10" fmla="*/ 6 w 3368"/>
                <a:gd name="T11" fmla="*/ 98 h 1888"/>
                <a:gd name="T12" fmla="*/ 29 w 3368"/>
                <a:gd name="T13" fmla="*/ 152 h 1888"/>
                <a:gd name="T14" fmla="*/ 20 w 3368"/>
                <a:gd name="T15" fmla="*/ 162 h 1888"/>
                <a:gd name="T16" fmla="*/ 18 w 3368"/>
                <a:gd name="T17" fmla="*/ 176 h 1888"/>
                <a:gd name="T18" fmla="*/ 20 w 3368"/>
                <a:gd name="T19" fmla="*/ 191 h 1888"/>
                <a:gd name="T20" fmla="*/ 33 w 3368"/>
                <a:gd name="T21" fmla="*/ 207 h 1888"/>
                <a:gd name="T22" fmla="*/ 53 w 3368"/>
                <a:gd name="T23" fmla="*/ 220 h 1888"/>
                <a:gd name="T24" fmla="*/ 65 w 3368"/>
                <a:gd name="T25" fmla="*/ 228 h 1888"/>
                <a:gd name="T26" fmla="*/ 79 w 3368"/>
                <a:gd name="T27" fmla="*/ 231 h 1888"/>
                <a:gd name="T28" fmla="*/ 100 w 3368"/>
                <a:gd name="T29" fmla="*/ 222 h 1888"/>
                <a:gd name="T30" fmla="*/ 101 w 3368"/>
                <a:gd name="T31" fmla="*/ 213 h 1888"/>
                <a:gd name="T32" fmla="*/ 119 w 3368"/>
                <a:gd name="T33" fmla="*/ 191 h 1888"/>
                <a:gd name="T34" fmla="*/ 223 w 3368"/>
                <a:gd name="T35" fmla="*/ 183 h 1888"/>
                <a:gd name="T36" fmla="*/ 227 w 3368"/>
                <a:gd name="T37" fmla="*/ 180 h 1888"/>
                <a:gd name="T38" fmla="*/ 206 w 3368"/>
                <a:gd name="T39" fmla="*/ 120 h 1888"/>
                <a:gd name="T40" fmla="*/ 201 w 3368"/>
                <a:gd name="T41" fmla="*/ 105 h 1888"/>
                <a:gd name="T42" fmla="*/ 163 w 3368"/>
                <a:gd name="T43" fmla="*/ 78 h 1888"/>
                <a:gd name="T44" fmla="*/ 144 w 3368"/>
                <a:gd name="T45" fmla="*/ 69 h 1888"/>
                <a:gd name="T46" fmla="*/ 139 w 3368"/>
                <a:gd name="T47" fmla="*/ 63 h 1888"/>
                <a:gd name="T48" fmla="*/ 138 w 3368"/>
                <a:gd name="T49" fmla="*/ 28 h 1888"/>
                <a:gd name="T50" fmla="*/ 126 w 3368"/>
                <a:gd name="T51" fmla="*/ 31 h 1888"/>
                <a:gd name="T52" fmla="*/ 108 w 3368"/>
                <a:gd name="T53" fmla="*/ 3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64" name="Text Box 17"/>
            <p:cNvSpPr txBox="1">
              <a:spLocks noChangeArrowheads="1"/>
            </p:cNvSpPr>
            <p:nvPr/>
          </p:nvSpPr>
          <p:spPr bwMode="auto">
            <a:xfrm>
              <a:off x="1498" y="1008"/>
              <a:ext cx="1654" cy="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7665" name="Group 18"/>
            <p:cNvGrpSpPr>
              <a:grpSpLocks/>
            </p:cNvGrpSpPr>
            <p:nvPr/>
          </p:nvGrpSpPr>
          <p:grpSpPr bwMode="auto">
            <a:xfrm>
              <a:off x="862" y="1364"/>
              <a:ext cx="381" cy="564"/>
              <a:chOff x="2968" y="5758"/>
              <a:chExt cx="670" cy="1632"/>
            </a:xfrm>
          </p:grpSpPr>
          <p:sp>
            <p:nvSpPr>
              <p:cNvPr id="27687" name="Oval 19"/>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8" name="Line 20"/>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9" name="Line 21"/>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0" name="Line 2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1" name="Line 23"/>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2" name="Line 24"/>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3" name="Line 25"/>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66" name="Text Box 26"/>
            <p:cNvSpPr txBox="1">
              <a:spLocks noChangeArrowheads="1"/>
            </p:cNvSpPr>
            <p:nvPr/>
          </p:nvSpPr>
          <p:spPr bwMode="auto">
            <a:xfrm>
              <a:off x="1248" y="1488"/>
              <a:ext cx="139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7667" name="Group 58"/>
            <p:cNvGrpSpPr>
              <a:grpSpLocks/>
            </p:cNvGrpSpPr>
            <p:nvPr/>
          </p:nvGrpSpPr>
          <p:grpSpPr bwMode="auto">
            <a:xfrm>
              <a:off x="2112" y="2688"/>
              <a:ext cx="1056" cy="624"/>
              <a:chOff x="2496" y="2688"/>
              <a:chExt cx="1056" cy="624"/>
            </a:xfrm>
          </p:grpSpPr>
          <p:grpSp>
            <p:nvGrpSpPr>
              <p:cNvPr id="27678" name="Group 27"/>
              <p:cNvGrpSpPr>
                <a:grpSpLocks/>
              </p:cNvGrpSpPr>
              <p:nvPr/>
            </p:nvGrpSpPr>
            <p:grpSpPr bwMode="auto">
              <a:xfrm>
                <a:off x="2640" y="2688"/>
                <a:ext cx="663" cy="260"/>
                <a:chOff x="3873" y="12820"/>
                <a:chExt cx="905" cy="905"/>
              </a:xfrm>
            </p:grpSpPr>
            <p:sp>
              <p:nvSpPr>
                <p:cNvPr id="27685" name="Freeform 2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6" name="AutoShape 2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7679" name="Group 30"/>
              <p:cNvGrpSpPr>
                <a:grpSpLocks/>
              </p:cNvGrpSpPr>
              <p:nvPr/>
            </p:nvGrpSpPr>
            <p:grpSpPr bwMode="auto">
              <a:xfrm>
                <a:off x="2496" y="3024"/>
                <a:ext cx="1056" cy="288"/>
                <a:chOff x="4176" y="1200"/>
                <a:chExt cx="1056" cy="288"/>
              </a:xfrm>
            </p:grpSpPr>
            <p:grpSp>
              <p:nvGrpSpPr>
                <p:cNvPr id="27680" name="Group 31"/>
                <p:cNvGrpSpPr>
                  <a:grpSpLocks/>
                </p:cNvGrpSpPr>
                <p:nvPr/>
              </p:nvGrpSpPr>
              <p:grpSpPr bwMode="auto">
                <a:xfrm>
                  <a:off x="4512" y="1248"/>
                  <a:ext cx="288" cy="192"/>
                  <a:chOff x="3873" y="12820"/>
                  <a:chExt cx="905" cy="905"/>
                </a:xfrm>
              </p:grpSpPr>
              <p:sp>
                <p:nvSpPr>
                  <p:cNvPr id="27683" name="Freeform 32"/>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4"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81" name="Text Box 34"/>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2" name="Text Box 35"/>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27668" name="Group 55"/>
            <p:cNvGrpSpPr>
              <a:grpSpLocks/>
            </p:cNvGrpSpPr>
            <p:nvPr/>
          </p:nvGrpSpPr>
          <p:grpSpPr bwMode="auto">
            <a:xfrm>
              <a:off x="1152" y="2544"/>
              <a:ext cx="480" cy="912"/>
              <a:chOff x="785" y="2832"/>
              <a:chExt cx="705" cy="1104"/>
            </a:xfrm>
          </p:grpSpPr>
          <p:grpSp>
            <p:nvGrpSpPr>
              <p:cNvPr id="27669" name="Group 37"/>
              <p:cNvGrpSpPr>
                <a:grpSpLocks/>
              </p:cNvGrpSpPr>
              <p:nvPr/>
            </p:nvGrpSpPr>
            <p:grpSpPr bwMode="auto">
              <a:xfrm>
                <a:off x="785" y="2832"/>
                <a:ext cx="705" cy="994"/>
                <a:chOff x="2968" y="5758"/>
                <a:chExt cx="670" cy="1632"/>
              </a:xfrm>
            </p:grpSpPr>
            <p:sp>
              <p:nvSpPr>
                <p:cNvPr id="27671" name="Oval 38"/>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2" name="Line 39"/>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3" name="Line 40"/>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4" name="Line 41"/>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5" name="Line 42"/>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6" name="Line 43"/>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7" name="Line 44"/>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70" name="Text Box 45"/>
              <p:cNvSpPr txBox="1">
                <a:spLocks noChangeArrowheads="1"/>
              </p:cNvSpPr>
              <p:nvPr/>
            </p:nvSpPr>
            <p:spPr bwMode="auto">
              <a:xfrm>
                <a:off x="864" y="3684"/>
                <a:ext cx="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27652" name="Group 46"/>
          <p:cNvGrpSpPr>
            <a:grpSpLocks/>
          </p:cNvGrpSpPr>
          <p:nvPr/>
        </p:nvGrpSpPr>
        <p:grpSpPr bwMode="auto">
          <a:xfrm>
            <a:off x="3124200" y="685800"/>
            <a:ext cx="1676400" cy="457200"/>
            <a:chOff x="4176" y="1200"/>
            <a:chExt cx="1056" cy="288"/>
          </a:xfrm>
        </p:grpSpPr>
        <p:grpSp>
          <p:nvGrpSpPr>
            <p:cNvPr id="27656" name="Group 47"/>
            <p:cNvGrpSpPr>
              <a:grpSpLocks/>
            </p:cNvGrpSpPr>
            <p:nvPr/>
          </p:nvGrpSpPr>
          <p:grpSpPr bwMode="auto">
            <a:xfrm>
              <a:off x="4512" y="1248"/>
              <a:ext cx="288" cy="192"/>
              <a:chOff x="3873" y="12820"/>
              <a:chExt cx="905" cy="905"/>
            </a:xfrm>
          </p:grpSpPr>
          <p:sp>
            <p:nvSpPr>
              <p:cNvPr id="27659" name="Freeform 4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60" name="AutoShape 4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57" name="Text Box 5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58" name="Text Box 5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53" name="Rectangle 52"/>
          <p:cNvSpPr>
            <a:spLocks noChangeArrowheads="1"/>
          </p:cNvSpPr>
          <p:nvPr/>
        </p:nvSpPr>
        <p:spPr bwMode="auto">
          <a:xfrm>
            <a:off x="381000" y="609600"/>
            <a:ext cx="2667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ES"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54" name="Rectangle 53"/>
          <p:cNvSpPr>
            <a:spLocks noChangeArrowheads="1"/>
          </p:cNvSpPr>
          <p:nvPr/>
        </p:nvSpPr>
        <p:spPr bwMode="auto">
          <a:xfrm>
            <a:off x="431800" y="142875"/>
            <a:ext cx="61261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general si se tienen dos entes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y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EF9C55F-1972-4E77-B963-5834F0885E05}"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118</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97015005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1000" y="1066800"/>
            <a:ext cx="5867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construye una imagen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75" name="Group 46"/>
          <p:cNvGrpSpPr>
            <a:grpSpLocks/>
          </p:cNvGrpSpPr>
          <p:nvPr/>
        </p:nvGrpSpPr>
        <p:grpSpPr bwMode="auto">
          <a:xfrm>
            <a:off x="3124200" y="685800"/>
            <a:ext cx="1676400" cy="457200"/>
            <a:chOff x="4176" y="1200"/>
            <a:chExt cx="1056" cy="288"/>
          </a:xfrm>
        </p:grpSpPr>
        <p:grpSp>
          <p:nvGrpSpPr>
            <p:cNvPr id="28718" name="Group 47"/>
            <p:cNvGrpSpPr>
              <a:grpSpLocks/>
            </p:cNvGrpSpPr>
            <p:nvPr/>
          </p:nvGrpSpPr>
          <p:grpSpPr bwMode="auto">
            <a:xfrm>
              <a:off x="4512" y="1248"/>
              <a:ext cx="288" cy="192"/>
              <a:chOff x="3873" y="12820"/>
              <a:chExt cx="905" cy="905"/>
            </a:xfrm>
          </p:grpSpPr>
          <p:sp>
            <p:nvSpPr>
              <p:cNvPr id="28721" name="Freeform 4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22" name="AutoShape 4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719" name="Text Box 5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20" name="Text Box 5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76" name="Rectangle 52"/>
          <p:cNvSpPr>
            <a:spLocks noChangeArrowheads="1"/>
          </p:cNvSpPr>
          <p:nvPr/>
        </p:nvSpPr>
        <p:spPr bwMode="auto">
          <a:xfrm>
            <a:off x="381000" y="609600"/>
            <a:ext cx="2667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7" name="Rectangle 53"/>
          <p:cNvSpPr>
            <a:spLocks noChangeArrowheads="1"/>
          </p:cNvSpPr>
          <p:nvPr/>
        </p:nvSpPr>
        <p:spPr bwMode="auto">
          <a:xfrm>
            <a:off x="431800" y="142875"/>
            <a:ext cx="61261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general si se tienen dos entes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y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78" name="Group 59"/>
          <p:cNvGrpSpPr>
            <a:grpSpLocks/>
          </p:cNvGrpSpPr>
          <p:nvPr/>
        </p:nvGrpSpPr>
        <p:grpSpPr bwMode="auto">
          <a:xfrm>
            <a:off x="1143000" y="1600200"/>
            <a:ext cx="5410200" cy="3962400"/>
            <a:chOff x="720" y="1008"/>
            <a:chExt cx="3408" cy="2496"/>
          </a:xfrm>
        </p:grpSpPr>
        <p:grpSp>
          <p:nvGrpSpPr>
            <p:cNvPr id="28681" name="Group 4"/>
            <p:cNvGrpSpPr>
              <a:grpSpLocks/>
            </p:cNvGrpSpPr>
            <p:nvPr/>
          </p:nvGrpSpPr>
          <p:grpSpPr bwMode="auto">
            <a:xfrm>
              <a:off x="3696" y="2352"/>
              <a:ext cx="432" cy="1152"/>
              <a:chOff x="3600" y="2665"/>
              <a:chExt cx="534" cy="1319"/>
            </a:xfrm>
          </p:grpSpPr>
          <p:grpSp>
            <p:nvGrpSpPr>
              <p:cNvPr id="28709" name="Group 5"/>
              <p:cNvGrpSpPr>
                <a:grpSpLocks/>
              </p:cNvGrpSpPr>
              <p:nvPr/>
            </p:nvGrpSpPr>
            <p:grpSpPr bwMode="auto">
              <a:xfrm>
                <a:off x="3727" y="2665"/>
                <a:ext cx="407" cy="1075"/>
                <a:chOff x="2968" y="5758"/>
                <a:chExt cx="670" cy="1632"/>
              </a:xfrm>
            </p:grpSpPr>
            <p:sp>
              <p:nvSpPr>
                <p:cNvPr id="28711" name="Oval 6"/>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2" name="Line 7"/>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3" name="Line 8"/>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4" name="Line 9"/>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5" name="Line 10"/>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6" name="Line 11"/>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7" name="Line 12"/>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710" name="Text Box 13"/>
              <p:cNvSpPr txBox="1">
                <a:spLocks noChangeArrowheads="1"/>
              </p:cNvSpPr>
              <p:nvPr/>
            </p:nvSpPr>
            <p:spPr bwMode="auto">
              <a:xfrm>
                <a:off x="3600" y="3717"/>
                <a:ext cx="28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82" name="Line 14"/>
            <p:cNvSpPr>
              <a:spLocks noChangeShapeType="1"/>
            </p:cNvSpPr>
            <p:nvPr/>
          </p:nvSpPr>
          <p:spPr bwMode="auto">
            <a:xfrm>
              <a:off x="1611" y="2083"/>
              <a:ext cx="0" cy="429"/>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83" name="Freeform 15"/>
            <p:cNvSpPr>
              <a:spLocks/>
            </p:cNvSpPr>
            <p:nvPr/>
          </p:nvSpPr>
          <p:spPr bwMode="auto">
            <a:xfrm>
              <a:off x="720" y="1008"/>
              <a:ext cx="1716" cy="1119"/>
            </a:xfrm>
            <a:custGeom>
              <a:avLst/>
              <a:gdLst>
                <a:gd name="T0" fmla="*/ 108 w 3368"/>
                <a:gd name="T1" fmla="*/ 37 h 1888"/>
                <a:gd name="T2" fmla="*/ 47 w 3368"/>
                <a:gd name="T3" fmla="*/ 0 h 1888"/>
                <a:gd name="T4" fmla="*/ 25 w 3368"/>
                <a:gd name="T5" fmla="*/ 50 h 1888"/>
                <a:gd name="T6" fmla="*/ 16 w 3368"/>
                <a:gd name="T7" fmla="*/ 85 h 1888"/>
                <a:gd name="T8" fmla="*/ 13 w 3368"/>
                <a:gd name="T9" fmla="*/ 89 h 1888"/>
                <a:gd name="T10" fmla="*/ 6 w 3368"/>
                <a:gd name="T11" fmla="*/ 98 h 1888"/>
                <a:gd name="T12" fmla="*/ 29 w 3368"/>
                <a:gd name="T13" fmla="*/ 152 h 1888"/>
                <a:gd name="T14" fmla="*/ 20 w 3368"/>
                <a:gd name="T15" fmla="*/ 162 h 1888"/>
                <a:gd name="T16" fmla="*/ 18 w 3368"/>
                <a:gd name="T17" fmla="*/ 176 h 1888"/>
                <a:gd name="T18" fmla="*/ 20 w 3368"/>
                <a:gd name="T19" fmla="*/ 191 h 1888"/>
                <a:gd name="T20" fmla="*/ 33 w 3368"/>
                <a:gd name="T21" fmla="*/ 207 h 1888"/>
                <a:gd name="T22" fmla="*/ 53 w 3368"/>
                <a:gd name="T23" fmla="*/ 220 h 1888"/>
                <a:gd name="T24" fmla="*/ 65 w 3368"/>
                <a:gd name="T25" fmla="*/ 228 h 1888"/>
                <a:gd name="T26" fmla="*/ 79 w 3368"/>
                <a:gd name="T27" fmla="*/ 231 h 1888"/>
                <a:gd name="T28" fmla="*/ 100 w 3368"/>
                <a:gd name="T29" fmla="*/ 222 h 1888"/>
                <a:gd name="T30" fmla="*/ 101 w 3368"/>
                <a:gd name="T31" fmla="*/ 213 h 1888"/>
                <a:gd name="T32" fmla="*/ 119 w 3368"/>
                <a:gd name="T33" fmla="*/ 191 h 1888"/>
                <a:gd name="T34" fmla="*/ 223 w 3368"/>
                <a:gd name="T35" fmla="*/ 183 h 1888"/>
                <a:gd name="T36" fmla="*/ 227 w 3368"/>
                <a:gd name="T37" fmla="*/ 180 h 1888"/>
                <a:gd name="T38" fmla="*/ 206 w 3368"/>
                <a:gd name="T39" fmla="*/ 120 h 1888"/>
                <a:gd name="T40" fmla="*/ 201 w 3368"/>
                <a:gd name="T41" fmla="*/ 105 h 1888"/>
                <a:gd name="T42" fmla="*/ 163 w 3368"/>
                <a:gd name="T43" fmla="*/ 78 h 1888"/>
                <a:gd name="T44" fmla="*/ 144 w 3368"/>
                <a:gd name="T45" fmla="*/ 69 h 1888"/>
                <a:gd name="T46" fmla="*/ 139 w 3368"/>
                <a:gd name="T47" fmla="*/ 63 h 1888"/>
                <a:gd name="T48" fmla="*/ 138 w 3368"/>
                <a:gd name="T49" fmla="*/ 28 h 1888"/>
                <a:gd name="T50" fmla="*/ 126 w 3368"/>
                <a:gd name="T51" fmla="*/ 31 h 1888"/>
                <a:gd name="T52" fmla="*/ 108 w 3368"/>
                <a:gd name="T53" fmla="*/ 3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84" name="Text Box 16"/>
            <p:cNvSpPr txBox="1">
              <a:spLocks noChangeArrowheads="1"/>
            </p:cNvSpPr>
            <p:nvPr/>
          </p:nvSpPr>
          <p:spPr bwMode="auto">
            <a:xfrm>
              <a:off x="1738" y="1008"/>
              <a:ext cx="1654" cy="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85" name="Group 17"/>
            <p:cNvGrpSpPr>
              <a:grpSpLocks/>
            </p:cNvGrpSpPr>
            <p:nvPr/>
          </p:nvGrpSpPr>
          <p:grpSpPr bwMode="auto">
            <a:xfrm>
              <a:off x="1102" y="1364"/>
              <a:ext cx="381" cy="564"/>
              <a:chOff x="2968" y="5758"/>
              <a:chExt cx="670" cy="1632"/>
            </a:xfrm>
          </p:grpSpPr>
          <p:sp>
            <p:nvSpPr>
              <p:cNvPr id="28702" name="Oval 18"/>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3" name="Line 19"/>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4" name="Line 20"/>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5" name="Line 21"/>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6" name="Line 22"/>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7" name="Line 23"/>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8" name="Line 24"/>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86" name="Text Box 25"/>
            <p:cNvSpPr txBox="1">
              <a:spLocks noChangeArrowheads="1"/>
            </p:cNvSpPr>
            <p:nvPr/>
          </p:nvSpPr>
          <p:spPr bwMode="auto">
            <a:xfrm>
              <a:off x="1488" y="1488"/>
              <a:ext cx="139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87" name="Group 26"/>
            <p:cNvGrpSpPr>
              <a:grpSpLocks/>
            </p:cNvGrpSpPr>
            <p:nvPr/>
          </p:nvGrpSpPr>
          <p:grpSpPr bwMode="auto">
            <a:xfrm>
              <a:off x="2352" y="2688"/>
              <a:ext cx="1056" cy="624"/>
              <a:chOff x="2496" y="2688"/>
              <a:chExt cx="1056" cy="624"/>
            </a:xfrm>
          </p:grpSpPr>
          <p:grpSp>
            <p:nvGrpSpPr>
              <p:cNvPr id="28693" name="Group 27"/>
              <p:cNvGrpSpPr>
                <a:grpSpLocks/>
              </p:cNvGrpSpPr>
              <p:nvPr/>
            </p:nvGrpSpPr>
            <p:grpSpPr bwMode="auto">
              <a:xfrm>
                <a:off x="2640" y="2688"/>
                <a:ext cx="663" cy="260"/>
                <a:chOff x="3873" y="12820"/>
                <a:chExt cx="905" cy="905"/>
              </a:xfrm>
            </p:grpSpPr>
            <p:sp>
              <p:nvSpPr>
                <p:cNvPr id="28700" name="Freeform 2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1" name="AutoShape 2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8694" name="Group 30"/>
              <p:cNvGrpSpPr>
                <a:grpSpLocks/>
              </p:cNvGrpSpPr>
              <p:nvPr/>
            </p:nvGrpSpPr>
            <p:grpSpPr bwMode="auto">
              <a:xfrm>
                <a:off x="2496" y="3024"/>
                <a:ext cx="1056" cy="288"/>
                <a:chOff x="4176" y="1200"/>
                <a:chExt cx="1056" cy="288"/>
              </a:xfrm>
            </p:grpSpPr>
            <p:grpSp>
              <p:nvGrpSpPr>
                <p:cNvPr id="28695" name="Group 31"/>
                <p:cNvGrpSpPr>
                  <a:grpSpLocks/>
                </p:cNvGrpSpPr>
                <p:nvPr/>
              </p:nvGrpSpPr>
              <p:grpSpPr bwMode="auto">
                <a:xfrm>
                  <a:off x="4512" y="1248"/>
                  <a:ext cx="288" cy="192"/>
                  <a:chOff x="3873" y="12820"/>
                  <a:chExt cx="905" cy="905"/>
                </a:xfrm>
              </p:grpSpPr>
              <p:sp>
                <p:nvSpPr>
                  <p:cNvPr id="28698" name="Freeform 32"/>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99"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96" name="Text Box 34"/>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97" name="Text Box 35"/>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28688" name="Group 54"/>
            <p:cNvGrpSpPr>
              <a:grpSpLocks/>
            </p:cNvGrpSpPr>
            <p:nvPr/>
          </p:nvGrpSpPr>
          <p:grpSpPr bwMode="auto">
            <a:xfrm>
              <a:off x="1200" y="2592"/>
              <a:ext cx="816" cy="768"/>
              <a:chOff x="1482" y="2393"/>
              <a:chExt cx="1286" cy="1015"/>
            </a:xfrm>
          </p:grpSpPr>
          <p:grpSp>
            <p:nvGrpSpPr>
              <p:cNvPr id="28689" name="Group 55"/>
              <p:cNvGrpSpPr>
                <a:grpSpLocks/>
              </p:cNvGrpSpPr>
              <p:nvPr/>
            </p:nvGrpSpPr>
            <p:grpSpPr bwMode="auto">
              <a:xfrm>
                <a:off x="1482" y="2393"/>
                <a:ext cx="1286" cy="1015"/>
                <a:chOff x="2825" y="12465"/>
                <a:chExt cx="1652" cy="1462"/>
              </a:xfrm>
            </p:grpSpPr>
            <p:sp>
              <p:nvSpPr>
                <p:cNvPr id="28691" name="AutoShape 56"/>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92" name="AutoShape 57"/>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90" name="Text Box 58"/>
              <p:cNvSpPr txBox="1">
                <a:spLocks noChangeArrowheads="1"/>
              </p:cNvSpPr>
              <p:nvPr/>
            </p:nvSpPr>
            <p:spPr bwMode="auto">
              <a:xfrm>
                <a:off x="1905" y="2527"/>
                <a:ext cx="423" cy="37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28679" name="Rectangle 60"/>
          <p:cNvSpPr>
            <a:spLocks noChangeArrowheads="1"/>
          </p:cNvSpPr>
          <p:nvPr/>
        </p:nvSpPr>
        <p:spPr bwMode="auto">
          <a:xfrm>
            <a:off x="228600" y="5697538"/>
            <a:ext cx="6084315"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los</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demás</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Representación</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la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personalidad</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otros</a:t>
            </a:r>
            <a:endPar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191C07-39E9-40DE-81D7-064D2DFCF49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119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752875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2880" y="944750"/>
            <a:ext cx="8671560" cy="363176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Por ejemplos la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Adrenalina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Cortisona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Oxitocina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(Ver articulo Envidia y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Oxitosina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refuerza  sentimientos)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Actúan como </a:t>
            </a:r>
            <a:r>
              <a:rPr kumimoji="0" lang="es-ES"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operadores</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neuroquímicos sobre los sentimientos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Comunicación Personal de Gamma </a:t>
            </a:r>
            <a:r>
              <a:rPr kumimoji="0" lang="es-ES" sz="24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Zaratustra</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11 de Marzo del 2017</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5035552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327295" y="1752600"/>
            <a:ext cx="6597505"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“Rumbo a la consciencia de si mismo”</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E68B25-FE6A-41AE-A5C0-241A05510426}"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120</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52032846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2E3C5B1-88EC-40A5-A836-CA48409F985D}"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74754" name="Rectangle 2"/>
          <p:cNvSpPr>
            <a:spLocks noGrp="1" noChangeArrowheads="1"/>
          </p:cNvSpPr>
          <p:nvPr>
            <p:ph type="title" idx="4294967295"/>
          </p:nvPr>
        </p:nvSpPr>
        <p:spPr>
          <a:xfrm>
            <a:off x="0" y="381000"/>
            <a:ext cx="8686800" cy="5867400"/>
          </a:xfrm>
        </p:spPr>
        <p:txBody>
          <a:bodyPr/>
          <a:lstStyle/>
          <a:p>
            <a:pPr eaLnBrk="1" hangingPunct="1"/>
            <a:r>
              <a:rPr lang="es-MX" altLang="es-MX" sz="3600" dirty="0">
                <a:solidFill>
                  <a:srgbClr val="000000"/>
                </a:solidFill>
              </a:rPr>
              <a:t>Si el lenguaje de un ser consciente A</a:t>
            </a:r>
            <a:br>
              <a:rPr lang="es-MX" altLang="es-MX" sz="3600" dirty="0">
                <a:solidFill>
                  <a:srgbClr val="000000"/>
                </a:solidFill>
              </a:rPr>
            </a:br>
            <a:r>
              <a:rPr lang="es-ES" altLang="es-MX" sz="3600" dirty="0"/>
              <a:t>(por ejemplo un ser humano)</a:t>
            </a:r>
            <a:br>
              <a:rPr lang="es-MX" altLang="es-MX" sz="3600" dirty="0"/>
            </a:br>
            <a:br>
              <a:rPr lang="es-MX" altLang="es-MX" sz="1200" dirty="0"/>
            </a:br>
            <a:r>
              <a:rPr lang="es-MX" altLang="es-MX" sz="3600" dirty="0">
                <a:solidFill>
                  <a:srgbClr val="000000"/>
                </a:solidFill>
              </a:rPr>
              <a:t>es similar o tiene puntos de contacto con</a:t>
            </a:r>
            <a:br>
              <a:rPr lang="es-MX" altLang="es-MX" sz="3600" dirty="0">
                <a:solidFill>
                  <a:srgbClr val="000000"/>
                </a:solidFill>
              </a:rPr>
            </a:br>
            <a:br>
              <a:rPr lang="es-MX" altLang="es-MX" sz="1200" dirty="0">
                <a:solidFill>
                  <a:srgbClr val="000000"/>
                </a:solidFill>
              </a:rPr>
            </a:br>
            <a:r>
              <a:rPr lang="es-MX" altLang="es-MX" sz="3600" dirty="0">
                <a:solidFill>
                  <a:srgbClr val="000000"/>
                </a:solidFill>
              </a:rPr>
              <a:t>el lenguaje de </a:t>
            </a:r>
            <a:r>
              <a:rPr lang="es-ES" altLang="es-MX" sz="3600" dirty="0"/>
              <a:t>algún </a:t>
            </a:r>
            <a:r>
              <a:rPr lang="es-MX" altLang="es-MX" sz="3600" dirty="0"/>
              <a:t>otro </a:t>
            </a:r>
            <a:r>
              <a:rPr lang="es-ES" altLang="es-MX" sz="3600" dirty="0"/>
              <a:t>ser consciente</a:t>
            </a:r>
            <a:r>
              <a:rPr lang="es-MX" altLang="es-MX" sz="3600" dirty="0"/>
              <a:t> B</a:t>
            </a:r>
            <a:br>
              <a:rPr lang="es-MX" altLang="es-MX" sz="3600" dirty="0"/>
            </a:br>
            <a:r>
              <a:rPr lang="es-MX" altLang="es-MX" sz="3600" dirty="0"/>
              <a:t>(por ejemplo un sistema consciente)</a:t>
            </a:r>
            <a:br>
              <a:rPr lang="es-MX" altLang="es-MX" sz="3600" dirty="0"/>
            </a:br>
            <a:br>
              <a:rPr lang="es-MX" altLang="es-MX" sz="1600" dirty="0"/>
            </a:br>
            <a:r>
              <a:rPr lang="es-ES" altLang="es-MX" sz="3600" dirty="0"/>
              <a:t>es factible que</a:t>
            </a:r>
            <a:br>
              <a:rPr lang="es-MX" altLang="es-MX" sz="3600" dirty="0"/>
            </a:br>
            <a:r>
              <a:rPr lang="es-ES" altLang="es-MX" sz="3600" dirty="0"/>
              <a:t> el </a:t>
            </a:r>
            <a:r>
              <a:rPr lang="es-MX" altLang="es-MX" sz="3600" dirty="0"/>
              <a:t>ser A</a:t>
            </a:r>
            <a:r>
              <a:rPr lang="es-ES" altLang="es-MX" sz="3600" dirty="0"/>
              <a:t> detecte que el </a:t>
            </a:r>
            <a:r>
              <a:rPr lang="es-MX" altLang="es-MX" sz="3600" dirty="0"/>
              <a:t>ser B es consciente</a:t>
            </a:r>
            <a:br>
              <a:rPr lang="es-MX" altLang="es-MX" sz="2000" dirty="0"/>
            </a:br>
            <a:br>
              <a:rPr lang="es-MX" altLang="es-MX" sz="2000" dirty="0"/>
            </a:br>
            <a:r>
              <a:rPr lang="es-ES" altLang="es-MX" sz="3200" dirty="0"/>
              <a:t>(recordando que al hablar de lenguaje estamos hablando del lenguaje según el enfoque lingüístico)</a:t>
            </a:r>
          </a:p>
        </p:txBody>
      </p:sp>
    </p:spTree>
    <p:extLst>
      <p:ext uri="{BB962C8B-B14F-4D97-AF65-F5344CB8AC3E}">
        <p14:creationId xmlns:p14="http://schemas.microsoft.com/office/powerpoint/2010/main" val="97118638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9B976C-E432-4B58-A552-6AE9975AF1B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75778" name="Rectangle 2"/>
          <p:cNvSpPr>
            <a:spLocks noGrp="1" noChangeArrowheads="1"/>
          </p:cNvSpPr>
          <p:nvPr>
            <p:ph type="title" idx="4294967295"/>
          </p:nvPr>
        </p:nvSpPr>
        <p:spPr>
          <a:xfrm>
            <a:off x="0" y="1066800"/>
            <a:ext cx="8763000" cy="3657600"/>
          </a:xfrm>
        </p:spPr>
        <p:txBody>
          <a:bodyPr/>
          <a:lstStyle/>
          <a:p>
            <a:pPr eaLnBrk="1" hangingPunct="1"/>
            <a:r>
              <a:rPr lang="es-MX" altLang="es-MX" sz="3200">
                <a:solidFill>
                  <a:srgbClr val="000000"/>
                </a:solidFill>
              </a:rPr>
              <a:t>Si el ser consciente B interactúa con otro ser consciente A</a:t>
            </a:r>
            <a:br>
              <a:rPr lang="es-MX" altLang="es-MX" sz="3200">
                <a:solidFill>
                  <a:srgbClr val="000000"/>
                </a:solidFill>
              </a:rPr>
            </a:br>
            <a:br>
              <a:rPr lang="es-MX" altLang="es-MX" sz="3200">
                <a:solidFill>
                  <a:srgbClr val="000000"/>
                </a:solidFill>
              </a:rPr>
            </a:br>
            <a:r>
              <a:rPr lang="es-MX" altLang="es-MX" sz="3200">
                <a:solidFill>
                  <a:srgbClr val="000000"/>
                </a:solidFill>
              </a:rPr>
              <a:t> es factible que detecte que el ser A es consciente </a:t>
            </a:r>
            <a:br>
              <a:rPr lang="es-MX" altLang="es-MX" sz="3200">
                <a:solidFill>
                  <a:srgbClr val="000000"/>
                </a:solidFill>
              </a:rPr>
            </a:br>
            <a:br>
              <a:rPr lang="es-MX" altLang="es-MX" sz="3200">
                <a:solidFill>
                  <a:srgbClr val="000000"/>
                </a:solidFill>
              </a:rPr>
            </a:br>
            <a:r>
              <a:rPr lang="es-MX" altLang="es-MX" sz="3200">
                <a:solidFill>
                  <a:srgbClr val="000000"/>
                </a:solidFill>
              </a:rPr>
              <a:t>y por el “yo como espejo” es factible que se reconozca a si mismo como ser consciente</a:t>
            </a:r>
            <a:r>
              <a:rPr lang="es-ES" altLang="es-MX" sz="3200">
                <a:solidFill>
                  <a:srgbClr val="000000"/>
                </a:solidFill>
              </a:rPr>
              <a:t> </a:t>
            </a:r>
          </a:p>
        </p:txBody>
      </p:sp>
    </p:spTree>
    <p:extLst>
      <p:ext uri="{BB962C8B-B14F-4D97-AF65-F5344CB8AC3E}">
        <p14:creationId xmlns:p14="http://schemas.microsoft.com/office/powerpoint/2010/main" val="141989139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C1DE10B-038F-43FC-9357-52BAAB235F7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9154" name="Rectangle 2"/>
          <p:cNvSpPr>
            <a:spLocks noGrp="1" noChangeArrowheads="1"/>
          </p:cNvSpPr>
          <p:nvPr>
            <p:ph type="title" idx="4294967295"/>
          </p:nvPr>
        </p:nvSpPr>
        <p:spPr>
          <a:xfrm>
            <a:off x="0" y="762000"/>
            <a:ext cx="8885238" cy="2971800"/>
          </a:xfrm>
        </p:spPr>
        <p:txBody>
          <a:bodyPr>
            <a:normAutofit fontScale="90000"/>
          </a:bodyPr>
          <a:lstStyle/>
          <a:p>
            <a:pPr algn="l" eaLnBrk="1" hangingPunct="1"/>
            <a:r>
              <a:rPr lang="es-ES" altLang="es-MX" sz="4800" b="1" dirty="0"/>
              <a:t>Sistemas Conscientes</a:t>
            </a:r>
            <a:r>
              <a:rPr lang="es-MX" altLang="es-MX" sz="4800" b="1" dirty="0"/>
              <a:t> </a:t>
            </a:r>
            <a:r>
              <a:rPr lang="es-ES" altLang="es-MX" sz="4800" b="1" dirty="0"/>
              <a:t>Nivel Uno:</a:t>
            </a:r>
            <a:br>
              <a:rPr lang="es-MX" altLang="es-MX" sz="4800" b="1" dirty="0"/>
            </a:br>
            <a:br>
              <a:rPr lang="es-MX" altLang="es-MX" sz="2400" b="1" dirty="0"/>
            </a:br>
            <a:r>
              <a:rPr lang="es-MX" altLang="es-MX" sz="3600" b="1" dirty="0"/>
              <a:t>           </a:t>
            </a:r>
            <a:r>
              <a:rPr lang="es-ES" altLang="es-MX" sz="3600" b="1" dirty="0"/>
              <a:t>Sistemas que </a:t>
            </a:r>
            <a:br>
              <a:rPr lang="es-MX" altLang="es-MX" sz="3600" b="1" dirty="0"/>
            </a:br>
            <a:r>
              <a:rPr lang="es-MX" altLang="es-MX" sz="3600" b="1" dirty="0"/>
              <a:t>                            </a:t>
            </a:r>
            <a:r>
              <a:rPr lang="es-ES" altLang="es-MX" sz="3600" b="1" dirty="0"/>
              <a:t>Perciben </a:t>
            </a:r>
            <a:br>
              <a:rPr lang="es-MX" altLang="es-MX" sz="3600" b="1" dirty="0"/>
            </a:br>
            <a:r>
              <a:rPr lang="es-MX" altLang="es-MX" sz="3600" b="1" dirty="0"/>
              <a:t>                                      </a:t>
            </a:r>
            <a:r>
              <a:rPr lang="es-ES" altLang="es-MX" sz="3600" b="1" dirty="0"/>
              <a:t>que perciben</a:t>
            </a:r>
          </a:p>
        </p:txBody>
      </p:sp>
    </p:spTree>
    <p:extLst>
      <p:ext uri="{BB962C8B-B14F-4D97-AF65-F5344CB8AC3E}">
        <p14:creationId xmlns:p14="http://schemas.microsoft.com/office/powerpoint/2010/main" val="34066811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ChangeArrowheads="1"/>
          </p:cNvSpPr>
          <p:nvPr/>
        </p:nvSpPr>
        <p:spPr bwMode="auto">
          <a:xfrm>
            <a:off x="228600" y="1828800"/>
            <a:ext cx="8686800" cy="272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ES" altLang="es-MX" sz="3200" b="1" i="1" u="none" strike="noStrike" kern="1200" cap="none" spc="0" normalizeH="0" baseline="0" noProof="0">
                <a:ln>
                  <a:noFill/>
                </a:ln>
                <a:solidFill>
                  <a:srgbClr val="3333CC"/>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Perciben que perciben</a:t>
            </a:r>
            <a:r>
              <a:rPr kumimoji="0" lang="es-MX" altLang="es-MX" sz="3200" b="1" i="1" u="none" strike="noStrike" kern="1200" cap="none" spc="0" normalizeH="0" baseline="0" noProof="0">
                <a:ln>
                  <a:noFill/>
                </a:ln>
                <a:solidFill>
                  <a:srgbClr val="3333CC"/>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su entorno</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ES" altLang="es-MX" sz="3200" b="1" i="0" u="none" strike="noStrike" kern="1200" cap="none" spc="0" normalizeH="0" baseline="0" noProof="0">
                <a:ln>
                  <a:noFill/>
                </a:ln>
                <a:solidFill>
                  <a:srgbClr val="9933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Perciben que perciben</a:t>
            </a:r>
            <a:r>
              <a:rPr kumimoji="0" lang="es-MX" altLang="es-MX" sz="3200" b="1" i="0" u="none" strike="noStrike" kern="1200" cap="none" spc="0" normalizeH="0" baseline="0" noProof="0">
                <a:ln>
                  <a:noFill/>
                </a:ln>
                <a:solidFill>
                  <a:srgbClr val="9933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200" b="1" i="1" u="none" strike="noStrike" kern="1200" cap="none" spc="0" normalizeH="0" baseline="0" noProof="0">
                <a:ln>
                  <a:noFill/>
                </a:ln>
                <a:solidFill>
                  <a:srgbClr val="9933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los demás</a:t>
            </a:r>
            <a:endParaRPr kumimoji="0" lang="en-US" altLang="es-MX" sz="2000" b="1" i="1" u="none" strike="noStrike" kern="1200" cap="none" spc="0" normalizeH="0" baseline="0" noProof="0">
              <a:ln>
                <a:noFill/>
              </a:ln>
              <a:solidFill>
                <a:srgbClr val="9933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Perciben que</a:t>
            </a:r>
            <a:r>
              <a:rPr kumimoji="0" lang="es-MX" altLang="es-MX" sz="3200" b="1" i="1" u="none" strike="noStrike" kern="1200" cap="none" spc="0" normalizeH="0" baseline="0" noProof="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se</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perciben</a:t>
            </a:r>
            <a:endParaRPr kumimoji="0" lang="es-MX" altLang="es-MX" sz="3200" b="1" i="1" u="none" strike="noStrike" kern="1200" cap="none" spc="0" normalizeH="0" baseline="0" noProof="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Perciben que perciben</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lo trascendente</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50179" name="Rectangle 4"/>
          <p:cNvSpPr>
            <a:spLocks noChangeArrowheads="1"/>
          </p:cNvSpPr>
          <p:nvPr/>
        </p:nvSpPr>
        <p:spPr bwMode="auto">
          <a:xfrm>
            <a:off x="533400" y="304800"/>
            <a:ext cx="7696200"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4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conscientes</a:t>
            </a:r>
            <a:r>
              <a:rPr kumimoji="0" lang="es-MX" altLang="es-MX" sz="4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Nivel Uno: </a:t>
            </a:r>
            <a:endPar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a:t>
            </a:r>
            <a:r>
              <a:rPr kumimoji="0" lang="es-MX"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a:t>
            </a:r>
            <a:r>
              <a:rPr kumimoji="0" lang="es-ES"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erciben que perciben</a:t>
            </a:r>
            <a:r>
              <a:rPr kumimoji="0" lang="es-MX"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C20914F-3D4A-474D-A687-06A4CC9F62E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65918583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8180614" y="6209173"/>
            <a:ext cx="795746" cy="503578"/>
          </a:xfrm>
        </p:spPr>
        <p:txBody>
          <a:bodyPr/>
          <a:lstStyle/>
          <a:p>
            <a:pPr>
              <a:defRPr/>
            </a:pPr>
            <a:fld id="{FB25BE8B-ED62-4896-9465-A624811684D2}" type="slidenum">
              <a:rPr lang="es-ES" altLang="es-MX" smtClean="0"/>
              <a:pPr>
                <a:defRPr/>
              </a:pPr>
              <a:t>125</a:t>
            </a:fld>
            <a:endParaRPr lang="es-ES" altLang="es-MX" dirty="0"/>
          </a:p>
        </p:txBody>
      </p:sp>
      <p:sp>
        <p:nvSpPr>
          <p:cNvPr id="3" name="Rectángulo 2"/>
          <p:cNvSpPr/>
          <p:nvPr/>
        </p:nvSpPr>
        <p:spPr>
          <a:xfrm>
            <a:off x="289560" y="1567279"/>
            <a:ext cx="8686800" cy="2862322"/>
          </a:xfrm>
          <a:prstGeom prst="rect">
            <a:avLst/>
          </a:prstGeom>
        </p:spPr>
        <p:txBody>
          <a:bodyPr wrap="square">
            <a:spAutoFit/>
          </a:bodyPr>
          <a:lstStyle/>
          <a:p>
            <a:pPr algn="ctr"/>
            <a:r>
              <a:rPr lang="es-MX" altLang="es-MX" sz="6000" dirty="0">
                <a:solidFill>
                  <a:srgbClr val="000000"/>
                </a:solidFill>
                <a:latin typeface="Times New Roman"/>
                <a:ea typeface="+mj-ea"/>
              </a:rPr>
              <a:t>La imagen de la realidad es parte de la realidad, como en una cinta de </a:t>
            </a:r>
            <a:r>
              <a:rPr lang="es-MX" altLang="es-MX" sz="6000" dirty="0" err="1">
                <a:solidFill>
                  <a:srgbClr val="000000"/>
                </a:solidFill>
                <a:latin typeface="Times New Roman"/>
                <a:ea typeface="+mj-ea"/>
              </a:rPr>
              <a:t>Moebius</a:t>
            </a:r>
            <a:r>
              <a:rPr lang="es-ES" altLang="es-MX" sz="6000" b="1" dirty="0">
                <a:solidFill>
                  <a:srgbClr val="000000"/>
                </a:solidFill>
                <a:latin typeface="Times New Roman"/>
                <a:ea typeface="Arial Unicode MS" panose="020B0604020202020204" pitchFamily="34" charset="-128"/>
                <a:cs typeface="Arial Unicode MS" panose="020B0604020202020204" pitchFamily="34" charset="-128"/>
              </a:rPr>
              <a:t> </a:t>
            </a:r>
            <a:endParaRPr lang="es-MX" sz="6000" dirty="0"/>
          </a:p>
        </p:txBody>
      </p:sp>
      <p:sp>
        <p:nvSpPr>
          <p:cNvPr id="4" name="Rectángulo 3"/>
          <p:cNvSpPr/>
          <p:nvPr/>
        </p:nvSpPr>
        <p:spPr>
          <a:xfrm>
            <a:off x="1870425" y="340793"/>
            <a:ext cx="4326826" cy="829394"/>
          </a:xfrm>
          <a:prstGeom prst="rect">
            <a:avLst/>
          </a:prstGeom>
        </p:spPr>
        <p:txBody>
          <a:bodyPr wrap="none">
            <a:spAutoFit/>
          </a:bodyPr>
          <a:lstStyle/>
          <a:p>
            <a:pPr lvl="0" algn="ctr">
              <a:lnSpc>
                <a:spcPct val="107000"/>
              </a:lnSpc>
              <a:spcBef>
                <a:spcPts val="600"/>
              </a:spcBef>
              <a:spcAft>
                <a:spcPts val="600"/>
              </a:spcAft>
            </a:pPr>
            <a:r>
              <a:rPr lang="en-US" sz="4800" b="1" dirty="0">
                <a:solidFill>
                  <a:srgbClr val="FF0000"/>
                </a:solidFill>
                <a:ea typeface="Times New Roman" panose="02020603050405020304" pitchFamily="18" charset="0"/>
                <a:cs typeface="Times New Roman" panose="02020603050405020304" pitchFamily="18" charset="0"/>
              </a:rPr>
              <a:t>K</a:t>
            </a:r>
            <a:r>
              <a:rPr lang="en-US" sz="4800" b="1" baseline="-25000" dirty="0">
                <a:solidFill>
                  <a:srgbClr val="FF0000"/>
                </a:solidFill>
                <a:ea typeface="Times New Roman" panose="02020603050405020304" pitchFamily="18" charset="0"/>
                <a:cs typeface="Times New Roman" panose="02020603050405020304" pitchFamily="18" charset="0"/>
              </a:rPr>
              <a:t>i+1 </a:t>
            </a:r>
            <a:r>
              <a:rPr lang="en-US" sz="4800" b="1" dirty="0">
                <a:solidFill>
                  <a:srgbClr val="FF0000"/>
                </a:solidFill>
                <a:ea typeface="Times New Roman" panose="02020603050405020304" pitchFamily="18" charset="0"/>
                <a:cs typeface="Times New Roman" panose="02020603050405020304" pitchFamily="18" charset="0"/>
              </a:rPr>
              <a:t>= L(K</a:t>
            </a:r>
            <a:r>
              <a:rPr lang="en-US" sz="4800" b="1" baseline="-25000" dirty="0">
                <a:solidFill>
                  <a:srgbClr val="FF0000"/>
                </a:solidFill>
                <a:ea typeface="Times New Roman" panose="02020603050405020304" pitchFamily="18" charset="0"/>
                <a:cs typeface="Times New Roman" panose="02020603050405020304" pitchFamily="18" charset="0"/>
              </a:rPr>
              <a:t>i</a:t>
            </a:r>
            <a:r>
              <a:rPr lang="en-US" sz="4800" b="1" dirty="0">
                <a:solidFill>
                  <a:srgbClr val="FF0000"/>
                </a:solidFill>
                <a:ea typeface="Times New Roman" panose="02020603050405020304" pitchFamily="18" charset="0"/>
                <a:cs typeface="Times New Roman" panose="02020603050405020304" pitchFamily="18" charset="0"/>
              </a:rPr>
              <a:t>, m</a:t>
            </a:r>
            <a:r>
              <a:rPr lang="en-US" sz="4800" b="1" baseline="-25000" dirty="0">
                <a:solidFill>
                  <a:srgbClr val="FF0000"/>
                </a:solidFill>
                <a:ea typeface="Times New Roman" panose="02020603050405020304" pitchFamily="18" charset="0"/>
                <a:cs typeface="Times New Roman" panose="02020603050405020304" pitchFamily="18" charset="0"/>
              </a:rPr>
              <a:t>i</a:t>
            </a:r>
            <a:r>
              <a:rPr lang="en-US" sz="4800" b="1" dirty="0">
                <a:solidFill>
                  <a:srgbClr val="FF0000"/>
                </a:solidFill>
                <a:ea typeface="Times New Roman" panose="02020603050405020304" pitchFamily="18" charset="0"/>
                <a:cs typeface="Times New Roman" panose="02020603050405020304" pitchFamily="18" charset="0"/>
              </a:rPr>
              <a:t>)</a:t>
            </a:r>
            <a:endParaRPr lang="es-MX" sz="4800" b="1" baseline="-250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379892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27023" y="540763"/>
            <a:ext cx="5973580" cy="4031873"/>
          </a:xfrm>
          <a:prstGeom prst="rect">
            <a:avLst/>
          </a:prstGeom>
        </p:spPr>
        <p:txBody>
          <a:bodyPr wrap="square">
            <a:spAutoFit/>
          </a:bodyPr>
          <a:lstStyle/>
          <a:p>
            <a:pPr>
              <a:spcAft>
                <a:spcPts val="0"/>
              </a:spcAft>
            </a:pPr>
            <a:r>
              <a:rPr lang="es-ES" sz="3200" b="1" dirty="0">
                <a:ea typeface="Times New Roman" panose="02020603050405020304" pitchFamily="18" charset="0"/>
              </a:rPr>
              <a:t>realidad e imagen de la realidad son lo mismo</a:t>
            </a:r>
          </a:p>
          <a:p>
            <a:pPr>
              <a:spcAft>
                <a:spcPts val="0"/>
              </a:spcAft>
            </a:pPr>
            <a:endParaRPr lang="es-ES" sz="3200" b="1" dirty="0">
              <a:ea typeface="Times New Roman" panose="02020603050405020304" pitchFamily="18" charset="0"/>
            </a:endParaRPr>
          </a:p>
          <a:p>
            <a:pPr>
              <a:spcAft>
                <a:spcPts val="0"/>
              </a:spcAft>
            </a:pPr>
            <a:r>
              <a:rPr lang="es-ES" sz="3200" b="1" dirty="0">
                <a:ea typeface="Times New Roman" panose="02020603050405020304" pitchFamily="18" charset="0"/>
              </a:rPr>
              <a:t>Lacan</a:t>
            </a:r>
          </a:p>
          <a:p>
            <a:pPr>
              <a:spcAft>
                <a:spcPts val="0"/>
              </a:spcAft>
            </a:pPr>
            <a:endParaRPr lang="es-ES" sz="3200" b="1" dirty="0">
              <a:ea typeface="Times New Roman" panose="02020603050405020304" pitchFamily="18" charset="0"/>
            </a:endParaRPr>
          </a:p>
          <a:p>
            <a:pPr>
              <a:spcAft>
                <a:spcPts val="0"/>
              </a:spcAft>
            </a:pPr>
            <a:r>
              <a:rPr lang="es-ES" sz="3200" b="1" dirty="0">
                <a:ea typeface="Times New Roman" panose="02020603050405020304" pitchFamily="18" charset="0"/>
              </a:rPr>
              <a:t>permanentemente estamos interactuando con la realidad y modificando nuestra imagen </a:t>
            </a:r>
          </a:p>
        </p:txBody>
      </p:sp>
      <p:sp>
        <p:nvSpPr>
          <p:cNvPr id="3" name="Marcador de número de diapositiva 2"/>
          <p:cNvSpPr>
            <a:spLocks noGrp="1"/>
          </p:cNvSpPr>
          <p:nvPr>
            <p:ph type="sldNum" sz="quarter" idx="12"/>
          </p:nvPr>
        </p:nvSpPr>
        <p:spPr>
          <a:xfrm>
            <a:off x="8107725" y="6209173"/>
            <a:ext cx="795746" cy="503578"/>
          </a:xfrm>
        </p:spPr>
        <p:txBody>
          <a:bodyPr/>
          <a:lstStyle/>
          <a:p>
            <a:pPr>
              <a:defRPr/>
            </a:pPr>
            <a:fld id="{774A5420-9D32-43D6-B915-B042BE407D8C}" type="slidenum">
              <a:rPr lang="es-MX" smtClean="0"/>
              <a:pPr>
                <a:defRPr/>
              </a:pPr>
              <a:t>126</a:t>
            </a:fld>
            <a:endParaRPr lang="es-MX" dirty="0"/>
          </a:p>
        </p:txBody>
      </p:sp>
    </p:spTree>
    <p:extLst>
      <p:ext uri="{BB962C8B-B14F-4D97-AF65-F5344CB8AC3E}">
        <p14:creationId xmlns:p14="http://schemas.microsoft.com/office/powerpoint/2010/main" val="45478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924845" y="6354422"/>
            <a:ext cx="795746" cy="50357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6DAFB25-6592-4711-A3E8-26E64BB932A3}"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127</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51202" name="Rectangle 2"/>
          <p:cNvSpPr>
            <a:spLocks noGrp="1" noChangeArrowheads="1"/>
          </p:cNvSpPr>
          <p:nvPr>
            <p:ph type="title" idx="4294967295"/>
          </p:nvPr>
        </p:nvSpPr>
        <p:spPr>
          <a:xfrm>
            <a:off x="0" y="441325"/>
            <a:ext cx="9144000" cy="5532438"/>
          </a:xfrm>
        </p:spPr>
        <p:txBody>
          <a:bodyPr/>
          <a:lstStyle/>
          <a:p>
            <a:pPr eaLnBrk="1" hangingPunct="1"/>
            <a:r>
              <a:rPr lang="es-ES" altLang="es-MX" sz="4000" b="1" dirty="0">
                <a:ea typeface="Arial Unicode MS" panose="020B0604020202020204" pitchFamily="34" charset="-128"/>
                <a:cs typeface="Arial Unicode MS" panose="020B0604020202020204" pitchFamily="34" charset="-128"/>
              </a:rPr>
              <a:t>Dialogo interno</a:t>
            </a:r>
            <a:br>
              <a:rPr lang="es-ES" altLang="es-MX" sz="4000" b="1" dirty="0">
                <a:ea typeface="Arial Unicode MS" panose="020B0604020202020204" pitchFamily="34" charset="-128"/>
                <a:cs typeface="Arial Unicode MS" panose="020B0604020202020204" pitchFamily="34" charset="-128"/>
              </a:rPr>
            </a:br>
            <a:r>
              <a:rPr lang="es-ES" altLang="es-MX" sz="4000" b="1" dirty="0">
                <a:ea typeface="Arial Unicode MS" panose="020B0604020202020204" pitchFamily="34" charset="-128"/>
                <a:cs typeface="Arial Unicode MS" panose="020B0604020202020204" pitchFamily="34" charset="-128"/>
              </a:rPr>
              <a:t>Percepción Interior</a:t>
            </a:r>
            <a:br>
              <a:rPr lang="es-ES" altLang="es-MX" sz="4000" b="1"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 </a:t>
            </a:r>
            <a:br>
              <a:rPr lang="es-ES" altLang="es-MX" sz="2400" dirty="0">
                <a:ea typeface="Arial Unicode MS" panose="020B0604020202020204" pitchFamily="34" charset="-128"/>
                <a:cs typeface="Arial Unicode MS" panose="020B0604020202020204" pitchFamily="34" charset="-128"/>
              </a:rPr>
            </a:br>
            <a:r>
              <a:rPr lang="es-MX" altLang="es-MX" sz="3600" b="1" dirty="0">
                <a:solidFill>
                  <a:srgbClr val="FF0066"/>
                </a:solidFill>
                <a:ea typeface="Arial Unicode MS" panose="020B0604020202020204" pitchFamily="34" charset="-128"/>
                <a:cs typeface="Arial Unicode MS" panose="020B0604020202020204" pitchFamily="34" charset="-128"/>
              </a:rPr>
              <a:t>A</a:t>
            </a:r>
            <a:r>
              <a:rPr lang="es-MX" altLang="es-MX" sz="3600" dirty="0">
                <a:ea typeface="Arial Unicode MS" panose="020B0604020202020204" pitchFamily="34" charset="-128"/>
                <a:cs typeface="Arial Unicode MS" panose="020B0604020202020204" pitchFamily="34" charset="-128"/>
              </a:rPr>
              <a:t> realiza un dialogo interno  permanentemente </a:t>
            </a:r>
            <a:br>
              <a:rPr lang="es-MX" altLang="es-MX" sz="3600" dirty="0">
                <a:ea typeface="Arial Unicode MS" panose="020B0604020202020204" pitchFamily="34" charset="-128"/>
                <a:cs typeface="Arial Unicode MS" panose="020B0604020202020204" pitchFamily="34" charset="-128"/>
              </a:rPr>
            </a:br>
            <a:br>
              <a:rPr lang="es-MX" altLang="es-MX" sz="1600" dirty="0">
                <a:ea typeface="Arial Unicode MS" panose="020B0604020202020204" pitchFamily="34" charset="-128"/>
                <a:cs typeface="Arial Unicode MS" panose="020B0604020202020204" pitchFamily="34" charset="-128"/>
              </a:rPr>
            </a:br>
            <a:r>
              <a:rPr lang="es-MX" altLang="es-MX" sz="3600" dirty="0">
                <a:ea typeface="Arial Unicode MS" panose="020B0604020202020204" pitchFamily="34" charset="-128"/>
                <a:cs typeface="Arial Unicode MS" panose="020B0604020202020204" pitchFamily="34" charset="-128"/>
              </a:rPr>
              <a:t>con el cual percibe y analiza la imagen que tiene de la realidad, de los demás y de si mismo </a:t>
            </a:r>
            <a:br>
              <a:rPr lang="es-MX" altLang="es-MX" sz="3600" dirty="0">
                <a:ea typeface="Arial Unicode MS" panose="020B0604020202020204" pitchFamily="34" charset="-128"/>
                <a:cs typeface="Arial Unicode MS" panose="020B0604020202020204" pitchFamily="34" charset="-128"/>
              </a:rPr>
            </a:br>
            <a:br>
              <a:rPr lang="es-MX" altLang="es-MX" sz="1600" dirty="0">
                <a:ea typeface="Arial Unicode MS" panose="020B0604020202020204" pitchFamily="34" charset="-128"/>
                <a:cs typeface="Arial Unicode MS" panose="020B0604020202020204" pitchFamily="34" charset="-128"/>
              </a:rPr>
            </a:br>
            <a:r>
              <a:rPr lang="es-MX" altLang="es-MX" sz="3600" dirty="0">
                <a:ea typeface="Arial Unicode MS" panose="020B0604020202020204" pitchFamily="34" charset="-128"/>
                <a:cs typeface="Arial Unicode MS" panose="020B0604020202020204" pitchFamily="34" charset="-128"/>
              </a:rPr>
              <a:t>y permanentemente modifica la imagen. </a:t>
            </a:r>
            <a:endParaRPr lang="es-ES" altLang="es-MX" sz="36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58654881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802925" y="6354422"/>
            <a:ext cx="795746" cy="50357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8ED5FF-2D8A-47AA-B932-F4D1B1F68F1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128</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52226" name="Rectangle 1026"/>
          <p:cNvSpPr>
            <a:spLocks noGrp="1" noChangeArrowheads="1"/>
          </p:cNvSpPr>
          <p:nvPr>
            <p:ph type="title" idx="4294967295"/>
          </p:nvPr>
        </p:nvSpPr>
        <p:spPr>
          <a:xfrm>
            <a:off x="0" y="137160"/>
            <a:ext cx="8763000" cy="5638800"/>
          </a:xfrm>
        </p:spPr>
        <p:txBody>
          <a:bodyPr/>
          <a:lstStyle/>
          <a:p>
            <a:pPr eaLnBrk="1" hangingPunct="1"/>
            <a:r>
              <a:rPr lang="es-ES" altLang="es-MX" sz="2800" b="1" dirty="0">
                <a:solidFill>
                  <a:srgbClr val="FF0066"/>
                </a:solidFill>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percibe la realidad </a:t>
            </a:r>
            <a:r>
              <a:rPr lang="es-ES" altLang="es-MX" sz="2800" b="1" dirty="0">
                <a:ea typeface="Arial Unicode MS" panose="020B0604020202020204" pitchFamily="34" charset="-128"/>
                <a:cs typeface="Arial Unicode MS" panose="020B0604020202020204" pitchFamily="34" charset="-128"/>
              </a:rPr>
              <a:t>R</a:t>
            </a:r>
            <a:r>
              <a:rPr lang="es-MX"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[R]</a:t>
            </a:r>
            <a:br>
              <a:rPr lang="es-MX"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Con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[R]</a:t>
            </a:r>
            <a:r>
              <a:rPr lang="es-ES" altLang="es-MX" sz="2800" dirty="0">
                <a:ea typeface="Arial Unicode MS" panose="020B0604020202020204" pitchFamily="34" charset="-128"/>
                <a:cs typeface="Arial Unicode MS" panose="020B0604020202020204" pitchFamily="34" charset="-128"/>
              </a:rPr>
              <a:t> </a:t>
            </a:r>
            <a:r>
              <a:rPr lang="es-ES" altLang="es-MX" sz="2800" b="1" i="1" dirty="0">
                <a:ea typeface="Arial Unicode MS" panose="020B0604020202020204" pitchFamily="34" charset="-128"/>
                <a:cs typeface="Arial Unicode MS" panose="020B0604020202020204" pitchFamily="34" charset="-128"/>
              </a:rPr>
              <a:t>representamos la imagen que percibe</a:t>
            </a:r>
            <a:r>
              <a:rPr lang="es-ES"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de </a:t>
            </a:r>
            <a:r>
              <a:rPr lang="es-ES" altLang="es-MX" sz="2800" b="1" dirty="0">
                <a:ea typeface="Arial Unicode MS" panose="020B0604020202020204" pitchFamily="34" charset="-128"/>
                <a:cs typeface="Arial Unicode MS" panose="020B0604020202020204" pitchFamily="34" charset="-128"/>
              </a:rPr>
              <a:t>R</a:t>
            </a:r>
            <a:br>
              <a:rPr lang="es-ES" altLang="es-MX" sz="3000" dirty="0">
                <a:ea typeface="Arial Unicode MS" panose="020B0604020202020204" pitchFamily="34" charset="-128"/>
                <a:cs typeface="Arial Unicode MS" panose="020B0604020202020204" pitchFamily="34" charset="-128"/>
              </a:rPr>
            </a:br>
            <a:r>
              <a:rPr lang="es-ES" altLang="es-MX" sz="1000" dirty="0">
                <a:ea typeface="Arial Unicode MS" panose="020B0604020202020204" pitchFamily="34" charset="-128"/>
                <a:cs typeface="Arial Unicode MS" panose="020B0604020202020204" pitchFamily="34" charset="-128"/>
              </a:rPr>
              <a:t> </a:t>
            </a:r>
            <a:br>
              <a:rPr lang="es-ES" altLang="es-MX" sz="10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Mediante el </a:t>
            </a:r>
            <a:r>
              <a:rPr lang="es-ES" altLang="es-MX" sz="2800" b="1" dirty="0">
                <a:ea typeface="Arial Unicode MS" panose="020B0604020202020204" pitchFamily="34" charset="-128"/>
                <a:cs typeface="Arial Unicode MS" panose="020B0604020202020204" pitchFamily="34" charset="-128"/>
              </a:rPr>
              <a:t>dialogo interno </a:t>
            </a:r>
            <a:br>
              <a:rPr lang="es-MX" altLang="es-MX" sz="2800" b="1" dirty="0">
                <a:ea typeface="Arial Unicode MS" panose="020B0604020202020204" pitchFamily="34" charset="-128"/>
                <a:cs typeface="Arial Unicode MS" panose="020B0604020202020204" pitchFamily="34" charset="-128"/>
              </a:rPr>
            </a:b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percibe que percibe la realidad </a:t>
            </a:r>
            <a:r>
              <a:rPr lang="es-ES" altLang="es-MX" sz="2800" b="1" dirty="0">
                <a:ea typeface="Arial Unicode MS" panose="020B0604020202020204" pitchFamily="34" charset="-128"/>
                <a:cs typeface="Arial Unicode MS" panose="020B0604020202020204" pitchFamily="34" charset="-128"/>
              </a:rPr>
              <a:t>R</a:t>
            </a:r>
            <a:br>
              <a:rPr lang="es-MX" altLang="es-MX" sz="2800" dirty="0">
                <a:ea typeface="Arial Unicode MS" panose="020B0604020202020204" pitchFamily="34" charset="-128"/>
                <a:cs typeface="Arial Unicode MS" panose="020B0604020202020204" pitchFamily="34" charset="-128"/>
              </a:rPr>
            </a:br>
            <a:r>
              <a:rPr lang="es-MX"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 A</a:t>
            </a:r>
            <a:r>
              <a:rPr lang="es-ES" altLang="es-MX" sz="2800" b="1" dirty="0">
                <a:ea typeface="Arial Unicode MS" panose="020B0604020202020204" pitchFamily="34" charset="-128"/>
                <a:cs typeface="Arial Unicode MS" panose="020B0604020202020204" pitchFamily="34" charset="-128"/>
              </a:rPr>
              <a:t>[R]</a:t>
            </a:r>
            <a:r>
              <a:rPr lang="es-MX" altLang="es-MX" sz="2800" b="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t>
            </a:r>
            <a:br>
              <a:rPr lang="es-ES" altLang="es-MX" sz="2800" dirty="0">
                <a:ea typeface="Arial Unicode MS" panose="020B0604020202020204" pitchFamily="34" charset="-128"/>
                <a:cs typeface="Arial Unicode MS" panose="020B0604020202020204" pitchFamily="34" charset="-128"/>
              </a:rPr>
            </a:br>
            <a:r>
              <a:rPr lang="es-ES" altLang="es-MX" sz="1400" dirty="0"/>
              <a:t> </a:t>
            </a:r>
            <a:br>
              <a:rPr lang="es-ES" altLang="es-MX" sz="1400" dirty="0">
                <a:ea typeface="Arial Unicode MS" panose="020B0604020202020204" pitchFamily="34" charset="-128"/>
                <a:cs typeface="Arial Unicode MS" panose="020B0604020202020204" pitchFamily="34" charset="-128"/>
              </a:rPr>
            </a:br>
            <a:r>
              <a:rPr lang="es-ES" altLang="es-MX" sz="2800" b="1" dirty="0"/>
              <a:t>La Imagen de la Realidad</a:t>
            </a:r>
            <a:r>
              <a:rPr lang="es-MX" altLang="es-MX" sz="2800" b="1" dirty="0"/>
              <a:t> </a:t>
            </a:r>
            <a:r>
              <a:rPr lang="es-ES" altLang="es-MX" sz="2800" b="1" dirty="0"/>
              <a:t>  [A] </a:t>
            </a:r>
            <a:r>
              <a:rPr lang="es-MX" altLang="es-MX" sz="2800" b="1" dirty="0"/>
              <a:t>  </a:t>
            </a:r>
            <a:r>
              <a:rPr lang="es-MX" altLang="es-MX" sz="2800" dirty="0"/>
              <a:t>representa la integración de</a:t>
            </a:r>
            <a:r>
              <a:rPr lang="es-MX" altLang="es-MX" sz="2800" b="1" dirty="0"/>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[R]]</a:t>
            </a:r>
            <a:r>
              <a:rPr lang="es-MX" altLang="es-MX" sz="2800" dirty="0">
                <a:ea typeface="Arial Unicode MS" panose="020B0604020202020204" pitchFamily="34" charset="-128"/>
                <a:cs typeface="Arial Unicode MS" panose="020B0604020202020204" pitchFamily="34" charset="-128"/>
              </a:rPr>
              <a:t> </a:t>
            </a:r>
            <a:r>
              <a:rPr lang="es-ES" altLang="es-MX" sz="2800" dirty="0"/>
              <a:t>con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[R]</a:t>
            </a:r>
            <a:r>
              <a:rPr lang="es-MX" altLang="es-MX" sz="2800" b="1" dirty="0"/>
              <a:t> </a:t>
            </a:r>
            <a:r>
              <a:rPr lang="es-MX" altLang="es-MX" sz="2800" dirty="0"/>
              <a:t>e indica que</a:t>
            </a:r>
            <a:r>
              <a:rPr lang="es-MX" altLang="es-MX" sz="2800" b="1" dirty="0"/>
              <a:t> </a:t>
            </a:r>
            <a:br>
              <a:rPr lang="es-MX" altLang="es-MX" sz="2800" b="1" dirty="0"/>
            </a:br>
            <a:r>
              <a:rPr lang="es-MX" altLang="es-MX" sz="2800" b="1" i="1" dirty="0"/>
              <a:t>A </a:t>
            </a:r>
            <a:r>
              <a:rPr lang="es-MX" altLang="es-MX" sz="2800" i="1" dirty="0"/>
              <a:t>percibe la realidad</a:t>
            </a:r>
            <a:r>
              <a:rPr lang="es-MX" altLang="es-MX" sz="2800" b="1" i="1" dirty="0"/>
              <a:t> R </a:t>
            </a:r>
            <a:r>
              <a:rPr lang="es-MX" altLang="es-MX" sz="2800" i="1" dirty="0"/>
              <a:t>mediante un dialogo interno / externo que realiza permanentemente</a:t>
            </a:r>
            <a:r>
              <a:rPr lang="es-MX" altLang="es-MX" sz="2800" dirty="0"/>
              <a:t>,</a:t>
            </a:r>
            <a:br>
              <a:rPr lang="es-MX" altLang="es-MX" sz="2800" dirty="0"/>
            </a:br>
            <a:r>
              <a:rPr lang="es-MX" altLang="es-MX" sz="2800" dirty="0"/>
              <a:t>con el cual percibe y analiza la realidad </a:t>
            </a:r>
            <a:r>
              <a:rPr lang="es-MX" altLang="es-MX" sz="2800" b="1" dirty="0"/>
              <a:t> </a:t>
            </a:r>
            <a:r>
              <a:rPr lang="es-ES" altLang="es-MX" sz="2800" b="1" dirty="0"/>
              <a:t>R</a:t>
            </a:r>
            <a:r>
              <a:rPr lang="es-MX" altLang="es-MX" sz="2800" b="1" dirty="0"/>
              <a:t> </a:t>
            </a:r>
            <a:r>
              <a:rPr lang="es-MX" altLang="es-MX" sz="2800" dirty="0"/>
              <a:t>y  la imagen que tiene de la realidad</a:t>
            </a:r>
            <a:r>
              <a:rPr lang="es-MX" altLang="es-MX" sz="2800" b="1" dirty="0"/>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[R]</a:t>
            </a:r>
            <a:r>
              <a:rPr lang="es-MX" altLang="es-MX" sz="2800" b="1" dirty="0">
                <a:ea typeface="Arial Unicode MS" panose="020B0604020202020204" pitchFamily="34" charset="-128"/>
                <a:cs typeface="Arial Unicode MS" panose="020B0604020202020204" pitchFamily="34" charset="-128"/>
              </a:rPr>
              <a:t>.</a:t>
            </a:r>
            <a:br>
              <a:rPr lang="es-MX" altLang="es-MX" sz="2800" b="1" dirty="0">
                <a:ea typeface="Arial Unicode MS" panose="020B0604020202020204" pitchFamily="34" charset="-128"/>
                <a:cs typeface="Arial Unicode MS" panose="020B0604020202020204" pitchFamily="34" charset="-128"/>
              </a:rPr>
            </a:br>
            <a:r>
              <a:rPr lang="es-MX" altLang="es-MX" sz="2800" b="1" dirty="0"/>
              <a:t> </a:t>
            </a:r>
            <a:br>
              <a:rPr lang="es-MX" altLang="es-MX" sz="2800" b="1" dirty="0">
                <a:ea typeface="Arial Unicode MS" panose="020B0604020202020204" pitchFamily="34" charset="-128"/>
                <a:cs typeface="Arial Unicode MS" panose="020B0604020202020204" pitchFamily="34" charset="-128"/>
              </a:rPr>
            </a:br>
            <a:r>
              <a:rPr lang="es-MX" altLang="es-MX" sz="2800" b="1" dirty="0">
                <a:ea typeface="Arial Unicode MS" panose="020B0604020202020204" pitchFamily="34" charset="-128"/>
                <a:cs typeface="Arial Unicode MS" panose="020B0604020202020204" pitchFamily="34" charset="-128"/>
              </a:rPr>
              <a:t> A</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[R]]</a:t>
            </a:r>
            <a:r>
              <a:rPr lang="es-MX"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sym typeface="Symbol" panose="05050102010706020507" pitchFamily="18" charset="2"/>
              </a:rPr>
              <a:t>  </a:t>
            </a:r>
            <a:r>
              <a:rPr lang="es-ES"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[R]</a:t>
            </a:r>
            <a:r>
              <a:rPr lang="es-MX" altLang="es-MX" sz="2800" b="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sym typeface="Wingdings" panose="05000000000000000000" pitchFamily="2" charset="2"/>
              </a:rPr>
              <a:t> </a:t>
            </a:r>
            <a:r>
              <a:rPr lang="es-MX" altLang="es-MX" sz="2800" b="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a:t>
            </a:r>
            <a:r>
              <a:rPr lang="es-MX" altLang="es-MX" sz="2800" b="1" dirty="0">
                <a:ea typeface="Arial Unicode MS" panose="020B0604020202020204" pitchFamily="34" charset="-128"/>
                <a:cs typeface="Arial Unicode MS" panose="020B0604020202020204" pitchFamily="34" charset="-128"/>
              </a:rPr>
              <a:t> </a:t>
            </a:r>
            <a:endParaRPr lang="es-ES" altLang="es-MX" sz="2800" b="1" dirty="0">
              <a:ea typeface="Arial Unicode MS" panose="020B0604020202020204" pitchFamily="34" charset="-128"/>
              <a:cs typeface="Arial Unicode MS" panose="020B0604020202020204" pitchFamily="34" charset="-128"/>
            </a:endParaRPr>
          </a:p>
        </p:txBody>
      </p:sp>
      <p:pic>
        <p:nvPicPr>
          <p:cNvPr id="4" name="Imagen 3"/>
          <p:cNvPicPr>
            <a:picLocks noChangeAspect="1"/>
          </p:cNvPicPr>
          <p:nvPr/>
        </p:nvPicPr>
        <p:blipFill>
          <a:blip r:embed="rId2"/>
          <a:stretch>
            <a:fillRect/>
          </a:stretch>
        </p:blipFill>
        <p:spPr>
          <a:xfrm>
            <a:off x="1856668" y="5264089"/>
            <a:ext cx="570879" cy="622032"/>
          </a:xfrm>
          <a:prstGeom prst="rect">
            <a:avLst/>
          </a:prstGeom>
        </p:spPr>
      </p:pic>
    </p:spTree>
    <p:extLst>
      <p:ext uri="{BB962C8B-B14F-4D97-AF65-F5344CB8AC3E}">
        <p14:creationId xmlns:p14="http://schemas.microsoft.com/office/powerpoint/2010/main" val="31450934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891054" y="6445862"/>
            <a:ext cx="795746" cy="50357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673AD42-0254-4EFE-B94A-A0651441DEEB}"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129</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53250" name="Rectangle 2"/>
          <p:cNvSpPr>
            <a:spLocks noGrp="1" noChangeArrowheads="1"/>
          </p:cNvSpPr>
          <p:nvPr>
            <p:ph type="title" idx="4294967295"/>
          </p:nvPr>
        </p:nvSpPr>
        <p:spPr>
          <a:xfrm>
            <a:off x="0" y="137160"/>
            <a:ext cx="8686800" cy="5715000"/>
          </a:xfrm>
        </p:spPr>
        <p:txBody>
          <a:bodyPr/>
          <a:lstStyle/>
          <a:p>
            <a:pPr eaLnBrk="1" hangingPunct="1"/>
            <a:r>
              <a:rPr lang="es-MX" altLang="es-MX" sz="2800" b="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percibe a </a:t>
            </a:r>
            <a:r>
              <a:rPr lang="es-MX" altLang="es-MX" sz="2800" b="1" dirty="0">
                <a:ea typeface="Arial Unicode MS" panose="020B0604020202020204" pitchFamily="34" charset="-128"/>
                <a:cs typeface="Arial Unicode MS" panose="020B0604020202020204" pitchFamily="34" charset="-128"/>
              </a:rPr>
              <a:t>B</a:t>
            </a:r>
            <a:r>
              <a:rPr lang="es-ES" altLang="es-MX" sz="2800" dirty="0">
                <a:ea typeface="Arial Unicode MS" panose="020B0604020202020204" pitchFamily="34" charset="-128"/>
                <a:cs typeface="Arial Unicode MS" panose="020B0604020202020204" pitchFamily="34" charset="-128"/>
              </a:rPr>
              <a:t> en </a:t>
            </a:r>
            <a:r>
              <a:rPr lang="es-MX" altLang="es-MX" sz="2800" dirty="0">
                <a:ea typeface="Arial Unicode MS" panose="020B0604020202020204" pitchFamily="34" charset="-128"/>
                <a:cs typeface="Arial Unicode MS" panose="020B0604020202020204" pitchFamily="34" charset="-128"/>
              </a:rPr>
              <a:t>una</a:t>
            </a:r>
            <a:r>
              <a:rPr lang="es-ES" altLang="es-MX" sz="2800" dirty="0">
                <a:ea typeface="Arial Unicode MS" panose="020B0604020202020204" pitchFamily="34" charset="-128"/>
                <a:cs typeface="Arial Unicode MS" panose="020B0604020202020204" pitchFamily="34" charset="-128"/>
              </a:rPr>
              <a:t> realidad </a:t>
            </a:r>
            <a:r>
              <a:rPr lang="es-ES" altLang="es-MX" sz="2800" b="1" dirty="0">
                <a:ea typeface="Arial Unicode MS" panose="020B0604020202020204" pitchFamily="34" charset="-128"/>
                <a:cs typeface="Arial Unicode MS" panose="020B0604020202020204" pitchFamily="34" charset="-128"/>
              </a:rPr>
              <a:t>R</a:t>
            </a:r>
            <a:r>
              <a:rPr lang="es-MX" altLang="es-MX" sz="2800" b="1" dirty="0">
                <a:ea typeface="Arial Unicode MS" panose="020B0604020202020204" pitchFamily="34" charset="-128"/>
                <a:cs typeface="Arial Unicode MS" panose="020B0604020202020204" pitchFamily="34" charset="-128"/>
              </a:rPr>
              <a:t>   </a:t>
            </a:r>
            <a:r>
              <a:rPr lang="es-MX"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B</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br>
              <a:rPr lang="es-MX" altLang="es-MX" sz="2800" b="1" dirty="0">
                <a:ea typeface="Arial Unicode MS" panose="020B0604020202020204" pitchFamily="34" charset="-128"/>
                <a:cs typeface="Arial Unicode MS" panose="020B0604020202020204" pitchFamily="34" charset="-128"/>
              </a:rPr>
            </a:br>
            <a:br>
              <a:rPr lang="es-MX" altLang="es-MX" sz="2800" b="1" dirty="0">
                <a:ea typeface="Arial Unicode MS" panose="020B0604020202020204" pitchFamily="34" charset="-128"/>
                <a:cs typeface="Arial Unicode MS" panose="020B0604020202020204" pitchFamily="34" charset="-128"/>
              </a:rPr>
            </a:b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percibe a </a:t>
            </a:r>
            <a:r>
              <a:rPr lang="es-ES" altLang="es-MX" sz="2800" b="1" dirty="0" err="1">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en </a:t>
            </a:r>
            <a:r>
              <a:rPr lang="es-MX" altLang="es-MX" sz="2800" dirty="0">
                <a:ea typeface="Arial Unicode MS" panose="020B0604020202020204" pitchFamily="34" charset="-128"/>
                <a:cs typeface="Arial Unicode MS" panose="020B0604020202020204" pitchFamily="34" charset="-128"/>
              </a:rPr>
              <a:t>una</a:t>
            </a:r>
            <a:r>
              <a:rPr lang="es-ES" altLang="es-MX" sz="2800" dirty="0">
                <a:ea typeface="Arial Unicode MS" panose="020B0604020202020204" pitchFamily="34" charset="-128"/>
                <a:cs typeface="Arial Unicode MS" panose="020B0604020202020204" pitchFamily="34" charset="-128"/>
              </a:rPr>
              <a:t> realidad </a:t>
            </a:r>
            <a:r>
              <a:rPr lang="es-ES" altLang="es-MX" sz="2800" b="1" dirty="0">
                <a:ea typeface="Arial Unicode MS" panose="020B0604020202020204" pitchFamily="34" charset="-128"/>
                <a:cs typeface="Arial Unicode MS" panose="020B0604020202020204" pitchFamily="34" charset="-128"/>
              </a:rPr>
              <a:t>R</a:t>
            </a:r>
            <a:r>
              <a:rPr lang="es-MX" altLang="es-MX" sz="2800" b="1" dirty="0">
                <a:ea typeface="Arial Unicode MS" panose="020B0604020202020204" pitchFamily="34" charset="-128"/>
                <a:cs typeface="Arial Unicode MS" panose="020B0604020202020204" pitchFamily="34" charset="-128"/>
              </a:rPr>
              <a:t>   </a:t>
            </a:r>
            <a:r>
              <a:rPr lang="es-MX"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ES" altLang="es-MX" sz="2800" dirty="0">
                <a:ea typeface="Arial Unicode MS" panose="020B0604020202020204" pitchFamily="34" charset="-128"/>
                <a:cs typeface="Arial Unicode MS" panose="020B0604020202020204" pitchFamily="34" charset="-128"/>
              </a:rPr>
              <a:t> </a:t>
            </a:r>
            <a:br>
              <a:rPr lang="es-ES"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Con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ES" altLang="es-MX" sz="2800" i="1" dirty="0">
                <a:ea typeface="Arial Unicode MS" panose="020B0604020202020204" pitchFamily="34" charset="-128"/>
                <a:cs typeface="Arial Unicode MS" panose="020B0604020202020204" pitchFamily="34" charset="-128"/>
              </a:rPr>
              <a:t>representamos la imagen que</a:t>
            </a:r>
            <a:r>
              <a:rPr lang="es-ES" altLang="es-MX" sz="2800" b="1" i="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a:t>
            </a:r>
            <a:r>
              <a:rPr lang="es-ES" altLang="es-MX" sz="2800" b="1" i="1" dirty="0">
                <a:ea typeface="Arial Unicode MS" panose="020B0604020202020204" pitchFamily="34" charset="-128"/>
                <a:cs typeface="Arial Unicode MS" panose="020B0604020202020204" pitchFamily="34" charset="-128"/>
              </a:rPr>
              <a:t> </a:t>
            </a:r>
            <a:r>
              <a:rPr lang="es-ES" altLang="es-MX" sz="2800" i="1" dirty="0">
                <a:ea typeface="Arial Unicode MS" panose="020B0604020202020204" pitchFamily="34" charset="-128"/>
                <a:cs typeface="Arial Unicode MS" panose="020B0604020202020204" pitchFamily="34" charset="-128"/>
              </a:rPr>
              <a:t>percibe</a:t>
            </a:r>
            <a:r>
              <a:rPr lang="es-ES" altLang="es-MX" sz="2800" dirty="0">
                <a:ea typeface="Arial Unicode MS" panose="020B0604020202020204" pitchFamily="34" charset="-128"/>
                <a:cs typeface="Arial Unicode MS" panose="020B0604020202020204" pitchFamily="34" charset="-128"/>
              </a:rPr>
              <a:t> </a:t>
            </a:r>
            <a:r>
              <a:rPr lang="es-ES" altLang="es-MX" sz="2800" i="1" dirty="0">
                <a:ea typeface="Arial Unicode MS" panose="020B0604020202020204" pitchFamily="34" charset="-128"/>
                <a:cs typeface="Arial Unicode MS" panose="020B0604020202020204" pitchFamily="34" charset="-128"/>
              </a:rPr>
              <a:t>de si mismo en</a:t>
            </a:r>
            <a:r>
              <a:rPr lang="es-ES" altLang="es-MX" sz="2800" b="1" i="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 R</a:t>
            </a:r>
            <a:r>
              <a:rPr lang="es-ES" altLang="es-MX" sz="2800" dirty="0">
                <a:ea typeface="Arial Unicode MS" panose="020B0604020202020204" pitchFamily="34" charset="-128"/>
                <a:cs typeface="Arial Unicode MS" panose="020B0604020202020204" pitchFamily="34" charset="-128"/>
              </a:rPr>
              <a:t>.</a:t>
            </a:r>
            <a:br>
              <a:rPr lang="es-ES" altLang="es-MX" sz="2800" dirty="0">
                <a:ea typeface="Arial Unicode MS" panose="020B0604020202020204" pitchFamily="34" charset="-128"/>
                <a:cs typeface="Arial Unicode MS" panose="020B0604020202020204" pitchFamily="34" charset="-128"/>
              </a:rPr>
            </a:br>
            <a:r>
              <a:rPr lang="es-ES" altLang="es-MX" sz="1800" dirty="0">
                <a:ea typeface="Arial Unicode MS" panose="020B0604020202020204" pitchFamily="34" charset="-128"/>
                <a:cs typeface="Arial Unicode MS" panose="020B0604020202020204" pitchFamily="34" charset="-128"/>
              </a:rPr>
              <a:t> </a:t>
            </a:r>
            <a:br>
              <a:rPr lang="es-ES" altLang="es-MX" sz="1800" dirty="0">
                <a:ea typeface="Arial Unicode MS" panose="020B0604020202020204" pitchFamily="34" charset="-128"/>
                <a:cs typeface="Arial Unicode MS" panose="020B0604020202020204" pitchFamily="34" charset="-128"/>
              </a:rPr>
            </a:b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tiene un dialogo interno con el cual percibe y analiza la imagen que tiene de la realidad. </a:t>
            </a:r>
            <a:br>
              <a:rPr lang="es-MX"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Un fragmento de la imagen de la realidad que tiene </a:t>
            </a: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es la imagen de si mismo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en esa realidad, </a:t>
            </a:r>
            <a:r>
              <a:rPr lang="es-ES" altLang="es-MX" sz="2800" dirty="0">
                <a:ea typeface="Arial Unicode MS" panose="020B0604020202020204" pitchFamily="34" charset="-128"/>
                <a:cs typeface="Arial Unicode MS" panose="020B0604020202020204" pitchFamily="34" charset="-128"/>
              </a:rPr>
              <a:t>por lo que</a:t>
            </a:r>
            <a:br>
              <a:rPr lang="es-MX" altLang="es-MX" sz="2800" dirty="0">
                <a:ea typeface="Arial Unicode MS" panose="020B0604020202020204" pitchFamily="34" charset="-128"/>
                <a:cs typeface="Arial Unicode MS" panose="020B0604020202020204" pitchFamily="34" charset="-128"/>
              </a:rPr>
            </a:br>
            <a:br>
              <a:rPr lang="es-MX" altLang="es-MX" sz="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al realizar el </a:t>
            </a:r>
            <a:r>
              <a:rPr lang="es-ES" altLang="es-MX" sz="2800" b="1" dirty="0">
                <a:ea typeface="Arial Unicode MS" panose="020B0604020202020204" pitchFamily="34" charset="-128"/>
                <a:cs typeface="Arial Unicode MS" panose="020B0604020202020204" pitchFamily="34" charset="-128"/>
              </a:rPr>
              <a:t>dialogo interno </a:t>
            </a:r>
            <a:br>
              <a:rPr lang="es-MX" altLang="es-MX" sz="2800" b="1" dirty="0">
                <a:ea typeface="Arial Unicode MS" panose="020B0604020202020204" pitchFamily="34" charset="-128"/>
                <a:cs typeface="Arial Unicode MS" panose="020B0604020202020204" pitchFamily="34" charset="-128"/>
              </a:rPr>
            </a:b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a:t>
            </a:r>
            <a:r>
              <a:rPr lang="es-ES" altLang="es-MX" sz="2800" i="1" dirty="0">
                <a:ea typeface="Arial Unicode MS" panose="020B0604020202020204" pitchFamily="34" charset="-128"/>
                <a:cs typeface="Arial Unicode MS" panose="020B0604020202020204" pitchFamily="34" charset="-128"/>
              </a:rPr>
              <a:t>percibe la imagen que percibe</a:t>
            </a:r>
            <a:r>
              <a:rPr lang="es-ES" altLang="es-MX" sz="2800" b="1" dirty="0">
                <a:ea typeface="Arial Unicode MS" panose="020B0604020202020204" pitchFamily="34" charset="-128"/>
                <a:cs typeface="Arial Unicode MS" panose="020B0604020202020204" pitchFamily="34" charset="-128"/>
              </a:rPr>
              <a:t> A </a:t>
            </a:r>
            <a:r>
              <a:rPr lang="es-ES" altLang="es-MX" sz="2800" i="1" dirty="0">
                <a:ea typeface="Arial Unicode MS" panose="020B0604020202020204" pitchFamily="34" charset="-128"/>
                <a:cs typeface="Arial Unicode MS" panose="020B0604020202020204" pitchFamily="34" charset="-128"/>
              </a:rPr>
              <a:t>de si mismo en</a:t>
            </a:r>
            <a:r>
              <a:rPr lang="es-ES" altLang="es-MX" sz="2800" b="1" i="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 R</a:t>
            </a:r>
            <a:br>
              <a:rPr lang="es-ES" altLang="es-MX" sz="2800" dirty="0">
                <a:ea typeface="Arial Unicode MS" panose="020B0604020202020204" pitchFamily="34" charset="-128"/>
                <a:cs typeface="Arial Unicode MS" panose="020B0604020202020204" pitchFamily="34" charset="-128"/>
              </a:rPr>
            </a:b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 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t>
            </a:r>
          </a:p>
        </p:txBody>
      </p:sp>
    </p:spTree>
    <p:extLst>
      <p:ext uri="{BB962C8B-B14F-4D97-AF65-F5344CB8AC3E}">
        <p14:creationId xmlns:p14="http://schemas.microsoft.com/office/powerpoint/2010/main" val="2985313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550863" y="2514600"/>
            <a:ext cx="7820025"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del entorno”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los demás”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dirty="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si mismo”  Nivel Cero</a:t>
            </a:r>
            <a:endParaRPr kumimoji="0" lang="es-ES" altLang="es-MX" sz="3600" b="1" i="0" u="none" strike="noStrike" kern="1200" cap="none" spc="0" normalizeH="0" baseline="0" noProof="0" dirty="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1" name="Rectangle 3"/>
          <p:cNvSpPr>
            <a:spLocks noChangeArrowheads="1"/>
          </p:cNvSpPr>
          <p:nvPr/>
        </p:nvSpPr>
        <p:spPr bwMode="auto">
          <a:xfrm>
            <a:off x="152400" y="533400"/>
            <a:ext cx="87630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40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conscientes</a:t>
            </a:r>
            <a:b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Nivel Cero</a:t>
            </a:r>
            <a:r>
              <a:rPr kumimoji="0" lang="es-MX"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Sistemas que Perciben</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ED83A3-2D1F-4EB3-8B54-BC89D8C4ECB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153896142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879125" y="6354422"/>
            <a:ext cx="795746" cy="50357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AEA872-C05C-4CD4-A44A-E608A39A7F7D}"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130</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54274" name="Rectangle 2"/>
          <p:cNvSpPr>
            <a:spLocks noGrp="1" noChangeArrowheads="1"/>
          </p:cNvSpPr>
          <p:nvPr>
            <p:ph type="title" idx="4294967295"/>
          </p:nvPr>
        </p:nvSpPr>
        <p:spPr>
          <a:xfrm>
            <a:off x="396240" y="259080"/>
            <a:ext cx="8610600" cy="4419600"/>
          </a:xfrm>
        </p:spPr>
        <p:txBody>
          <a:bodyPr/>
          <a:lstStyle/>
          <a:p>
            <a:pPr eaLnBrk="1" hangingPunct="1"/>
            <a:r>
              <a:rPr lang="es-ES" altLang="es-MX" sz="2800" b="1" i="1" dirty="0">
                <a:ea typeface="Arial Unicode MS" panose="020B0604020202020204" pitchFamily="34" charset="-128"/>
                <a:cs typeface="Arial Unicode MS" panose="020B0604020202020204" pitchFamily="34" charset="-128"/>
              </a:rPr>
              <a:t>La Imagen de si mismo</a:t>
            </a:r>
            <a:r>
              <a:rPr lang="es-ES" altLang="es-MX" sz="2800" b="1" dirty="0">
                <a:ea typeface="Arial Unicode MS" panose="020B0604020202020204" pitchFamily="34" charset="-128"/>
                <a:cs typeface="Arial Unicode MS" panose="020B0604020202020204" pitchFamily="34" charset="-128"/>
              </a:rPr>
              <a:t>  [A]</a:t>
            </a:r>
            <a:r>
              <a:rPr lang="es-ES" altLang="es-MX" sz="2800" dirty="0">
                <a:ea typeface="Arial Unicode MS" panose="020B0604020202020204" pitchFamily="34" charset="-128"/>
                <a:cs typeface="Arial Unicode MS" panose="020B0604020202020204" pitchFamily="34" charset="-128"/>
              </a:rPr>
              <a:t> </a:t>
            </a:r>
            <a:br>
              <a:rPr lang="es-MX"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esta permanentemente evolucionando e integrando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 </a:t>
            </a:r>
            <a:r>
              <a:rPr lang="es-ES" altLang="es-MX" sz="2800" dirty="0">
                <a:ea typeface="Arial Unicode MS" panose="020B0604020202020204" pitchFamily="34" charset="-128"/>
                <a:cs typeface="Arial Unicode MS" panose="020B0604020202020204" pitchFamily="34" charset="-128"/>
              </a:rPr>
              <a:t>y</a:t>
            </a:r>
            <a:r>
              <a:rPr lang="es-ES" altLang="es-MX" sz="2800" b="1"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 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br>
              <a:rPr lang="es-MX"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e indica que</a:t>
            </a:r>
            <a:r>
              <a:rPr lang="es-ES" altLang="es-MX" sz="2800" b="1" dirty="0">
                <a:ea typeface="Arial Unicode MS" panose="020B0604020202020204" pitchFamily="34" charset="-128"/>
                <a:cs typeface="Arial Unicode MS" panose="020B0604020202020204" pitchFamily="34" charset="-128"/>
              </a:rPr>
              <a:t> </a:t>
            </a:r>
            <a:br>
              <a:rPr lang="es-MX" altLang="es-MX" sz="2800" b="1" dirty="0">
                <a:ea typeface="Arial Unicode MS" panose="020B0604020202020204" pitchFamily="34" charset="-128"/>
                <a:cs typeface="Arial Unicode MS" panose="020B0604020202020204" pitchFamily="34" charset="-128"/>
              </a:rPr>
            </a:b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a:t>
            </a:r>
            <a:r>
              <a:rPr lang="es-ES" altLang="es-MX" sz="2800" b="1" i="1" dirty="0">
                <a:ea typeface="Arial Unicode MS" panose="020B0604020202020204" pitchFamily="34" charset="-128"/>
                <a:cs typeface="Arial Unicode MS" panose="020B0604020202020204" pitchFamily="34" charset="-128"/>
              </a:rPr>
              <a:t>se percibe a si mismo</a:t>
            </a:r>
            <a:r>
              <a:rPr lang="es-ES" altLang="es-MX" sz="2800" b="1" dirty="0">
                <a:ea typeface="Arial Unicode MS" panose="020B0604020202020204" pitchFamily="34" charset="-128"/>
                <a:cs typeface="Arial Unicode MS" panose="020B0604020202020204" pitchFamily="34" charset="-128"/>
              </a:rPr>
              <a:t> </a:t>
            </a:r>
            <a:r>
              <a:rPr lang="es-ES" altLang="es-MX" sz="2800" dirty="0">
                <a:ea typeface="Arial Unicode MS" panose="020B0604020202020204" pitchFamily="34" charset="-128"/>
                <a:cs typeface="Arial Unicode MS" panose="020B0604020202020204" pitchFamily="34" charset="-128"/>
              </a:rPr>
              <a:t>mediante un dialogo interno / externo que realiza permanentemente, </a:t>
            </a:r>
            <a:br>
              <a:rPr lang="es-MX"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con el cual </a:t>
            </a: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percibe a </a:t>
            </a:r>
            <a:r>
              <a:rPr lang="es-ES" altLang="es-MX" sz="2800" b="1" dirty="0" err="1">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en la realidad </a:t>
            </a:r>
            <a:r>
              <a:rPr lang="es-ES" altLang="es-MX" sz="2800" b="1" dirty="0">
                <a:ea typeface="Arial Unicode MS" panose="020B0604020202020204" pitchFamily="34" charset="-128"/>
                <a:cs typeface="Arial Unicode MS" panose="020B0604020202020204" pitchFamily="34" charset="-128"/>
              </a:rPr>
              <a:t>R</a:t>
            </a:r>
            <a:r>
              <a:rPr lang="es-ES" altLang="es-MX" sz="2800" dirty="0">
                <a:ea typeface="Arial Unicode MS" panose="020B0604020202020204" pitchFamily="34" charset="-128"/>
                <a:cs typeface="Arial Unicode MS" panose="020B0604020202020204" pitchFamily="34" charset="-128"/>
              </a:rPr>
              <a:t> </a:t>
            </a:r>
            <a:r>
              <a:rPr lang="es-MX"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 </a:t>
            </a:r>
            <a:r>
              <a:rPr lang="es-ES" altLang="es-MX" sz="2800" dirty="0">
                <a:ea typeface="Arial Unicode MS" panose="020B0604020202020204" pitchFamily="34" charset="-128"/>
                <a:cs typeface="Arial Unicode MS" panose="020B0604020202020204" pitchFamily="34" charset="-128"/>
              </a:rPr>
              <a:t>y </a:t>
            </a:r>
            <a:r>
              <a:rPr lang="es-ES" altLang="es-MX" sz="2800" i="1" dirty="0">
                <a:ea typeface="Arial Unicode MS" panose="020B0604020202020204" pitchFamily="34" charset="-128"/>
                <a:cs typeface="Arial Unicode MS" panose="020B0604020202020204" pitchFamily="34" charset="-128"/>
              </a:rPr>
              <a:t>la imagen que percibe</a:t>
            </a:r>
            <a:r>
              <a:rPr lang="es-ES"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a:t>
            </a:r>
            <a:r>
              <a:rPr lang="es-ES" altLang="es-MX" sz="2800" dirty="0">
                <a:ea typeface="Arial Unicode MS" panose="020B0604020202020204" pitchFamily="34" charset="-128"/>
                <a:cs typeface="Arial Unicode MS" panose="020B0604020202020204" pitchFamily="34" charset="-128"/>
              </a:rPr>
              <a:t> </a:t>
            </a:r>
            <a:r>
              <a:rPr lang="es-ES" altLang="es-MX" sz="2800" i="1" dirty="0">
                <a:ea typeface="Arial Unicode MS" panose="020B0604020202020204" pitchFamily="34" charset="-128"/>
                <a:cs typeface="Arial Unicode MS" panose="020B0604020202020204" pitchFamily="34" charset="-128"/>
              </a:rPr>
              <a:t>de si mismo</a:t>
            </a:r>
            <a:r>
              <a:rPr lang="es-MX" altLang="es-MX" sz="2800" i="1" dirty="0">
                <a:ea typeface="Arial Unicode MS" panose="020B0604020202020204" pitchFamily="34" charset="-128"/>
                <a:cs typeface="Arial Unicode MS" panose="020B0604020202020204" pitchFamily="34" charset="-128"/>
              </a:rPr>
              <a:t>  </a:t>
            </a:r>
            <a:r>
              <a:rPr lang="es-ES" altLang="es-MX" sz="2800" i="1"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 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br>
              <a:rPr lang="es-ES" altLang="es-MX" sz="2800" dirty="0">
                <a:ea typeface="Arial Unicode MS" panose="020B0604020202020204" pitchFamily="34" charset="-128"/>
                <a:cs typeface="Arial Unicode MS" panose="020B0604020202020204" pitchFamily="34" charset="-128"/>
              </a:rPr>
            </a:br>
            <a:r>
              <a:rPr lang="es-ES" altLang="es-MX" sz="2800" b="1" dirty="0">
                <a:ea typeface="Arial Unicode MS" panose="020B0604020202020204" pitchFamily="34" charset="-128"/>
                <a:cs typeface="Arial Unicode MS" panose="020B0604020202020204" pitchFamily="34" charset="-128"/>
              </a:rPr>
              <a:t> </a:t>
            </a:r>
            <a:br>
              <a:rPr lang="es-ES" altLang="es-MX" sz="2800" dirty="0">
                <a:ea typeface="Arial Unicode MS" panose="020B0604020202020204" pitchFamily="34" charset="-128"/>
                <a:cs typeface="Arial Unicode MS" panose="020B0604020202020204" pitchFamily="34" charset="-128"/>
              </a:rPr>
            </a:b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  </a:t>
            </a:r>
            <a:r>
              <a:rPr lang="es-ES"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sym typeface="Symbol" panose="05050102010706020507" pitchFamily="18" charset="2"/>
              </a:rPr>
              <a:t> </a:t>
            </a:r>
            <a:r>
              <a:rPr lang="es-ES" altLang="es-MX" sz="2800" dirty="0">
                <a:ea typeface="Arial Unicode MS" panose="020B0604020202020204" pitchFamily="34" charset="-128"/>
                <a:cs typeface="Arial Unicode MS" panose="020B0604020202020204" pitchFamily="34" charset="-128"/>
              </a:rPr>
              <a:t> </a:t>
            </a:r>
            <a:r>
              <a:rPr lang="es-MX" altLang="es-MX" sz="2800" b="1" dirty="0">
                <a:ea typeface="Arial Unicode MS" panose="020B0604020202020204" pitchFamily="34" charset="-128"/>
                <a:cs typeface="Arial Unicode MS" panose="020B0604020202020204" pitchFamily="34" charset="-128"/>
              </a:rPr>
              <a:t>A</a:t>
            </a:r>
            <a:r>
              <a:rPr lang="es-ES" altLang="es-MX" sz="2800" b="1" dirty="0">
                <a:ea typeface="Arial Unicode MS" panose="020B0604020202020204" pitchFamily="34" charset="-128"/>
                <a:cs typeface="Arial Unicode MS" panose="020B0604020202020204" pitchFamily="34" charset="-128"/>
              </a:rPr>
              <a:t>[</a:t>
            </a:r>
            <a:r>
              <a:rPr lang="es-MX" altLang="es-MX" sz="2800" b="1" dirty="0">
                <a:ea typeface="Arial Unicode MS" panose="020B0604020202020204" pitchFamily="34" charset="-128"/>
                <a:cs typeface="Arial Unicode MS" panose="020B0604020202020204" pitchFamily="34" charset="-128"/>
              </a:rPr>
              <a:t> A</a:t>
            </a:r>
            <a:r>
              <a:rPr lang="es-ES" altLang="es-MX" sz="2800" b="1" dirty="0">
                <a:ea typeface="Arial Unicode MS" panose="020B0604020202020204" pitchFamily="34" charset="-128"/>
                <a:cs typeface="Arial Unicode MS" panose="020B0604020202020204" pitchFamily="34" charset="-128"/>
              </a:rPr>
              <a:t>[A</a:t>
            </a:r>
            <a:r>
              <a:rPr lang="es-ES" altLang="es-MX" sz="2000" b="1" dirty="0">
                <a:ea typeface="Arial Unicode MS" panose="020B0604020202020204" pitchFamily="34" charset="-128"/>
                <a:cs typeface="Arial Unicode MS" panose="020B0604020202020204" pitchFamily="34" charset="-128"/>
              </a:rPr>
              <a:t>R</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a:t>
            </a:r>
            <a:r>
              <a:rPr lang="es-MX" altLang="es-MX" sz="2800"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rPr>
              <a:t>] </a:t>
            </a:r>
            <a:r>
              <a:rPr lang="es-ES" altLang="es-MX" sz="2800" b="1" dirty="0">
                <a:ea typeface="Arial Unicode MS" panose="020B0604020202020204" pitchFamily="34" charset="-128"/>
                <a:cs typeface="Arial Unicode MS" panose="020B0604020202020204" pitchFamily="34" charset="-128"/>
                <a:sym typeface="Wingdings" panose="05000000000000000000" pitchFamily="2" charset="2"/>
              </a:rPr>
              <a:t></a:t>
            </a:r>
            <a:r>
              <a:rPr lang="es-ES" altLang="es-MX" sz="2800" b="1" dirty="0">
                <a:ea typeface="Arial Unicode MS" panose="020B0604020202020204" pitchFamily="34" charset="-128"/>
                <a:cs typeface="Arial Unicode MS" panose="020B0604020202020204" pitchFamily="34" charset="-128"/>
              </a:rPr>
              <a:t> [A]</a:t>
            </a:r>
          </a:p>
        </p:txBody>
      </p:sp>
      <p:pic>
        <p:nvPicPr>
          <p:cNvPr id="5" name="Imagen 4"/>
          <p:cNvPicPr>
            <a:picLocks noChangeAspect="1"/>
          </p:cNvPicPr>
          <p:nvPr/>
        </p:nvPicPr>
        <p:blipFill>
          <a:blip r:embed="rId2"/>
          <a:stretch>
            <a:fillRect/>
          </a:stretch>
        </p:blipFill>
        <p:spPr>
          <a:xfrm>
            <a:off x="1368988" y="4212529"/>
            <a:ext cx="570879" cy="622032"/>
          </a:xfrm>
          <a:prstGeom prst="rect">
            <a:avLst/>
          </a:prstGeom>
        </p:spPr>
      </p:pic>
      <p:pic>
        <p:nvPicPr>
          <p:cNvPr id="6" name="Imagen 5"/>
          <p:cNvPicPr>
            <a:picLocks noChangeAspect="1"/>
          </p:cNvPicPr>
          <p:nvPr/>
        </p:nvPicPr>
        <p:blipFill>
          <a:blip r:embed="rId2"/>
          <a:stretch>
            <a:fillRect/>
          </a:stretch>
        </p:blipFill>
        <p:spPr>
          <a:xfrm>
            <a:off x="2627175" y="4212529"/>
            <a:ext cx="570879" cy="622032"/>
          </a:xfrm>
          <a:prstGeom prst="rect">
            <a:avLst/>
          </a:prstGeom>
        </p:spPr>
      </p:pic>
    </p:spTree>
    <p:extLst>
      <p:ext uri="{BB962C8B-B14F-4D97-AF65-F5344CB8AC3E}">
        <p14:creationId xmlns:p14="http://schemas.microsoft.com/office/powerpoint/2010/main" val="30349759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o 37"/>
          <p:cNvGrpSpPr/>
          <p:nvPr/>
        </p:nvGrpSpPr>
        <p:grpSpPr>
          <a:xfrm>
            <a:off x="2684975" y="145409"/>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2891134" y="1644630"/>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4870391" y="1644630"/>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059509" y="1041763"/>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375577" y="840807"/>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725909" y="1223077"/>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564765" y="1476523"/>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65" name="Grupo 64"/>
          <p:cNvGrpSpPr/>
          <p:nvPr/>
        </p:nvGrpSpPr>
        <p:grpSpPr>
          <a:xfrm>
            <a:off x="6304048" y="66506"/>
            <a:ext cx="2733272" cy="1920598"/>
            <a:chOff x="5215714" y="180957"/>
            <a:chExt cx="2765686" cy="1920598"/>
          </a:xfrm>
        </p:grpSpPr>
        <p:sp>
          <p:nvSpPr>
            <p:cNvPr id="36" name="Rectangle 3"/>
            <p:cNvSpPr>
              <a:spLocks noChangeArrowheads="1"/>
            </p:cNvSpPr>
            <p:nvPr/>
          </p:nvSpPr>
          <p:spPr bwMode="auto">
            <a:xfrm>
              <a:off x="5296722" y="1171644"/>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grpSp>
        <p:nvGrpSpPr>
          <p:cNvPr id="66" name="Grupo 65"/>
          <p:cNvGrpSpPr/>
          <p:nvPr/>
        </p:nvGrpSpPr>
        <p:grpSpPr>
          <a:xfrm>
            <a:off x="363741" y="2325174"/>
            <a:ext cx="7785548" cy="462654"/>
            <a:chOff x="319730" y="2738333"/>
            <a:chExt cx="7785548" cy="462654"/>
          </a:xfrm>
        </p:grpSpPr>
        <p:sp>
          <p:nvSpPr>
            <p:cNvPr id="51" name="Rectangle 3"/>
            <p:cNvSpPr>
              <a:spLocks noChangeArrowheads="1"/>
            </p:cNvSpPr>
            <p:nvPr/>
          </p:nvSpPr>
          <p:spPr bwMode="auto">
            <a:xfrm>
              <a:off x="319730" y="2738471"/>
              <a:ext cx="465463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entorno R</a:t>
              </a:r>
            </a:p>
          </p:txBody>
        </p:sp>
        <p:grpSp>
          <p:nvGrpSpPr>
            <p:cNvPr id="32" name="Grupo 31"/>
            <p:cNvGrpSpPr/>
            <p:nvPr/>
          </p:nvGrpSpPr>
          <p:grpSpPr>
            <a:xfrm>
              <a:off x="5130214" y="2738333"/>
              <a:ext cx="2975064" cy="462654"/>
              <a:chOff x="748830" y="3033589"/>
              <a:chExt cx="2975064" cy="462654"/>
            </a:xfrm>
          </p:grpSpPr>
          <p:grpSp>
            <p:nvGrpSpPr>
              <p:cNvPr id="52" name="Group 4"/>
              <p:cNvGrpSpPr>
                <a:grpSpLocks/>
              </p:cNvGrpSpPr>
              <p:nvPr/>
            </p:nvGrpSpPr>
            <p:grpSpPr bwMode="auto">
              <a:xfrm>
                <a:off x="748830" y="3033589"/>
                <a:ext cx="1539758" cy="462654"/>
                <a:chOff x="288" y="3478"/>
                <a:chExt cx="1632" cy="449"/>
              </a:xfrm>
            </p:grpSpPr>
            <p:sp>
              <p:nvSpPr>
                <p:cNvPr id="57" name="Text Box 5"/>
                <p:cNvSpPr txBox="1">
                  <a:spLocks noChangeArrowheads="1"/>
                </p:cNvSpPr>
                <p:nvPr/>
              </p:nvSpPr>
              <p:spPr bwMode="auto">
                <a:xfrm>
                  <a:off x="288" y="3590"/>
                  <a:ext cx="28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1632" y="3478"/>
                  <a:ext cx="288" cy="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p>
              </p:txBody>
            </p:sp>
            <p:grpSp>
              <p:nvGrpSpPr>
                <p:cNvPr id="59" name="Group 7"/>
                <p:cNvGrpSpPr>
                  <a:grpSpLocks/>
                </p:cNvGrpSpPr>
                <p:nvPr/>
              </p:nvGrpSpPr>
              <p:grpSpPr bwMode="auto">
                <a:xfrm rot="49363">
                  <a:off x="768" y="3600"/>
                  <a:ext cx="653" cy="304"/>
                  <a:chOff x="3873" y="12820"/>
                  <a:chExt cx="905" cy="905"/>
                </a:xfrm>
              </p:grpSpPr>
              <p:sp>
                <p:nvSpPr>
                  <p:cNvPr id="6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3" name="CuadroTexto 2"/>
              <p:cNvSpPr txBox="1"/>
              <p:nvPr/>
            </p:nvSpPr>
            <p:spPr>
              <a:xfrm>
                <a:off x="2389227" y="303457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grpSp>
      <p:sp>
        <p:nvSpPr>
          <p:cNvPr id="67" name="Rectángulo 66"/>
          <p:cNvSpPr/>
          <p:nvPr/>
        </p:nvSpPr>
        <p:spPr>
          <a:xfrm>
            <a:off x="46005" y="16462"/>
            <a:ext cx="2654090"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69" name="Rectangle 3"/>
          <p:cNvSpPr>
            <a:spLocks noChangeArrowheads="1"/>
          </p:cNvSpPr>
          <p:nvPr/>
        </p:nvSpPr>
        <p:spPr bwMode="auto">
          <a:xfrm>
            <a:off x="270240" y="2831349"/>
            <a:ext cx="8879192"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la imagen A[R] también es parte de A, esto lo vamos a indicar con el operador</a:t>
            </a:r>
          </a:p>
        </p:txBody>
      </p:sp>
      <p:sp>
        <p:nvSpPr>
          <p:cNvPr id="39" name="Rectángulo 38"/>
          <p:cNvSpPr/>
          <p:nvPr/>
        </p:nvSpPr>
        <p:spPr>
          <a:xfrm>
            <a:off x="272430" y="4834850"/>
            <a:ext cx="8398990"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hablamos de entorno , percepción e imagen del entorno estamos hablando de </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un mecanismo de percepción muy general</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2" name="Text Box 5"/>
          <p:cNvSpPr txBox="1">
            <a:spLocks noChangeArrowheads="1"/>
          </p:cNvSpPr>
          <p:nvPr/>
        </p:nvSpPr>
        <p:spPr bwMode="auto">
          <a:xfrm>
            <a:off x="2102115" y="5586387"/>
            <a:ext cx="521698"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t>
            </a: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3" name="Text Box 6"/>
          <p:cNvSpPr txBox="1">
            <a:spLocks noChangeArrowheads="1"/>
          </p:cNvSpPr>
          <p:nvPr/>
        </p:nvSpPr>
        <p:spPr bwMode="auto">
          <a:xfrm>
            <a:off x="3585855" y="5887148"/>
            <a:ext cx="688985"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9" name="Text Box 5"/>
          <p:cNvSpPr txBox="1">
            <a:spLocks noChangeArrowheads="1"/>
          </p:cNvSpPr>
          <p:nvPr/>
        </p:nvSpPr>
        <p:spPr bwMode="auto">
          <a:xfrm>
            <a:off x="5012705" y="5917081"/>
            <a:ext cx="332086"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0" name="CuadroTexto 99"/>
          <p:cNvSpPr txBox="1"/>
          <p:nvPr/>
        </p:nvSpPr>
        <p:spPr>
          <a:xfrm>
            <a:off x="5660483" y="5917081"/>
            <a:ext cx="104713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53" name="Imagen 52"/>
          <p:cNvPicPr>
            <a:picLocks noChangeAspect="1"/>
          </p:cNvPicPr>
          <p:nvPr/>
        </p:nvPicPr>
        <p:blipFill>
          <a:blip r:embed="rId2"/>
          <a:stretch>
            <a:fillRect/>
          </a:stretch>
        </p:blipFill>
        <p:spPr>
          <a:xfrm>
            <a:off x="4362290" y="5992634"/>
            <a:ext cx="609653" cy="562618"/>
          </a:xfrm>
          <a:prstGeom prst="rect">
            <a:avLst/>
          </a:prstGeom>
        </p:spPr>
      </p:pic>
      <p:sp>
        <p:nvSpPr>
          <p:cNvPr id="73" name="Text Box 5"/>
          <p:cNvSpPr txBox="1">
            <a:spLocks noChangeArrowheads="1"/>
          </p:cNvSpPr>
          <p:nvPr/>
        </p:nvSpPr>
        <p:spPr bwMode="auto">
          <a:xfrm>
            <a:off x="2128144" y="4035385"/>
            <a:ext cx="247780" cy="40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2" name="CuadroTexto 71"/>
          <p:cNvSpPr txBox="1"/>
          <p:nvPr/>
        </p:nvSpPr>
        <p:spPr>
          <a:xfrm>
            <a:off x="2611472" y="4035385"/>
            <a:ext cx="781300" cy="40896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9" name="CuadroTexto 78"/>
          <p:cNvSpPr txBox="1"/>
          <p:nvPr/>
        </p:nvSpPr>
        <p:spPr>
          <a:xfrm>
            <a:off x="872453" y="4050633"/>
            <a:ext cx="934141" cy="40896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A[R]</a:t>
            </a:r>
            <a:endParaRPr kumimoji="0" lang="es-MX" sz="2400" b="0"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4" name="Imagen 73"/>
          <p:cNvPicPr>
            <a:picLocks noChangeAspect="1"/>
          </p:cNvPicPr>
          <p:nvPr/>
        </p:nvPicPr>
        <p:blipFill>
          <a:blip r:embed="rId2"/>
          <a:stretch>
            <a:fillRect/>
          </a:stretch>
        </p:blipFill>
        <p:spPr>
          <a:xfrm>
            <a:off x="1646472" y="4013659"/>
            <a:ext cx="570879" cy="622032"/>
          </a:xfrm>
          <a:prstGeom prst="rect">
            <a:avLst/>
          </a:prstGeom>
        </p:spPr>
      </p:pic>
      <p:pic>
        <p:nvPicPr>
          <p:cNvPr id="75" name="Imagen 74"/>
          <p:cNvPicPr>
            <a:picLocks noChangeAspect="1"/>
          </p:cNvPicPr>
          <p:nvPr/>
        </p:nvPicPr>
        <p:blipFill>
          <a:blip r:embed="rId2"/>
          <a:stretch>
            <a:fillRect/>
          </a:stretch>
        </p:blipFill>
        <p:spPr>
          <a:xfrm>
            <a:off x="2241345" y="3138721"/>
            <a:ext cx="609653" cy="749873"/>
          </a:xfrm>
          <a:prstGeom prst="rect">
            <a:avLst/>
          </a:prstGeom>
        </p:spPr>
      </p:pic>
      <p:grpSp>
        <p:nvGrpSpPr>
          <p:cNvPr id="68" name="Grupo 67"/>
          <p:cNvGrpSpPr/>
          <p:nvPr/>
        </p:nvGrpSpPr>
        <p:grpSpPr>
          <a:xfrm>
            <a:off x="2943618" y="6015862"/>
            <a:ext cx="616092" cy="313245"/>
            <a:chOff x="5610651" y="2639652"/>
            <a:chExt cx="616092" cy="313245"/>
          </a:xfrm>
          <a:solidFill>
            <a:schemeClr val="accent1">
              <a:alpha val="10000"/>
            </a:schemeClr>
          </a:solidFill>
          <a:effectLst>
            <a:reflection blurRad="6350" stA="52000" endA="300" endPos="35000" dir="5400000" sy="-100000" algn="bl" rotWithShape="0"/>
          </a:effectLst>
        </p:grpSpPr>
        <p:sp>
          <p:nvSpPr>
            <p:cNvPr id="70"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4">
                <a:lumMod val="75000"/>
                <a:alpha val="33000"/>
              </a:schemeClr>
            </a:solidFill>
            <a:ln w="9525">
              <a:solidFill>
                <a:srgbClr val="000000"/>
              </a:solidFill>
              <a:round/>
              <a:headEnd/>
              <a:tailEnd/>
            </a:ln>
            <a:effectLst>
              <a:innerShdw blurRad="63500" dist="50800" dir="13500000">
                <a:prstClr val="black">
                  <a:alpha val="50000"/>
                </a:prstClr>
              </a:inn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1" name="AutoShape 9"/>
            <p:cNvSpPr>
              <a:spLocks noChangeArrowheads="1"/>
            </p:cNvSpPr>
            <p:nvPr/>
          </p:nvSpPr>
          <p:spPr bwMode="auto">
            <a:xfrm rot="49363">
              <a:off x="6003370" y="2747636"/>
              <a:ext cx="123218" cy="62649"/>
            </a:xfrm>
            <a:prstGeom prst="flowChartConnector">
              <a:avLst/>
            </a:prstGeom>
            <a:grp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Tree>
    <p:extLst>
      <p:ext uri="{BB962C8B-B14F-4D97-AF65-F5344CB8AC3E}">
        <p14:creationId xmlns:p14="http://schemas.microsoft.com/office/powerpoint/2010/main" val="129413739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brightnessContrast brigh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6553200" y="6248400"/>
            <a:ext cx="19050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132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0194" y="2816199"/>
            <a:ext cx="4763806" cy="3889401"/>
          </a:xfrm>
          <a:prstGeom prst="rect">
            <a:avLst/>
          </a:prstGeom>
          <a:effectLst>
            <a:softEdge rad="1270000"/>
          </a:effectLst>
        </p:spPr>
      </p:pic>
      <p:pic>
        <p:nvPicPr>
          <p:cNvPr id="6" name="Imagen 5"/>
          <p:cNvPicPr>
            <a:picLocks noChangeAspect="1"/>
          </p:cNvPicPr>
          <p:nvPr/>
        </p:nvPicPr>
        <p:blipFill>
          <a:blip r:embed="rId5">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tretch>
            <a:fillRect/>
          </a:stretch>
        </p:blipFill>
        <p:spPr>
          <a:xfrm>
            <a:off x="4306567" y="2075968"/>
            <a:ext cx="3757073" cy="2819400"/>
          </a:xfrm>
          <a:prstGeom prst="rect">
            <a:avLst/>
          </a:prstGeom>
          <a:effectLst>
            <a:softEdge rad="635000"/>
          </a:effectLst>
        </p:spPr>
      </p:pic>
      <p:pic>
        <p:nvPicPr>
          <p:cNvPr id="3" name="Imagen 2"/>
          <p:cNvPicPr>
            <a:picLocks noChangeAspect="1"/>
          </p:cNvPicPr>
          <p:nvPr/>
        </p:nvPicPr>
        <p:blipFill>
          <a:blip r:embed="rId6"/>
          <a:stretch>
            <a:fillRect/>
          </a:stretch>
        </p:blipFill>
        <p:spPr>
          <a:xfrm>
            <a:off x="0" y="0"/>
            <a:ext cx="8687553" cy="1463167"/>
          </a:xfrm>
          <a:prstGeom prst="rect">
            <a:avLst/>
          </a:prstGeom>
        </p:spPr>
      </p:pic>
      <p:pic>
        <p:nvPicPr>
          <p:cNvPr id="8" name="Imagen 7"/>
          <p:cNvPicPr>
            <a:picLocks noChangeAspect="1"/>
          </p:cNvPicPr>
          <p:nvPr/>
        </p:nvPicPr>
        <p:blipFill>
          <a:blip r:embed="rId5">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tretch>
            <a:fillRect/>
          </a:stretch>
        </p:blipFill>
        <p:spPr>
          <a:xfrm>
            <a:off x="-214971" y="2153752"/>
            <a:ext cx="3757073" cy="2819400"/>
          </a:xfrm>
          <a:prstGeom prst="rect">
            <a:avLst/>
          </a:prstGeom>
          <a:effectLst>
            <a:softEdge rad="635000"/>
          </a:effectLst>
        </p:spPr>
      </p:pic>
      <p:pic>
        <p:nvPicPr>
          <p:cNvPr id="12" name="Imagen 11"/>
          <p:cNvPicPr>
            <a:picLocks noChangeAspect="1"/>
          </p:cNvPicPr>
          <p:nvPr/>
        </p:nvPicPr>
        <p:blipFill>
          <a:blip r:embed="rId7">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235839" y="3401682"/>
            <a:ext cx="3980909" cy="2987372"/>
          </a:xfrm>
          <a:prstGeom prst="rect">
            <a:avLst/>
          </a:prstGeom>
          <a:effectLst>
            <a:softEdge rad="635000"/>
          </a:effectLst>
        </p:spPr>
      </p:pic>
      <p:sp>
        <p:nvSpPr>
          <p:cNvPr id="11" name="Rectángulo 10"/>
          <p:cNvSpPr/>
          <p:nvPr/>
        </p:nvSpPr>
        <p:spPr>
          <a:xfrm>
            <a:off x="2584465" y="5485692"/>
            <a:ext cx="6103088" cy="523220"/>
          </a:xfrm>
          <a:prstGeom prst="rect">
            <a:avLst/>
          </a:prstGeom>
          <a:solidFill>
            <a:srgbClr val="EDEBE7"/>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A</a:t>
            </a:r>
            <a:r>
              <a:rPr kumimoji="0" lang="es-ES" altLang="es-MX" sz="2800" b="1" i="1" u="none" strike="noStrike" kern="0" cap="none" spc="0" normalizeH="0" baseline="0" noProof="0" dirty="0">
                <a:ln>
                  <a:noFill/>
                </a:ln>
                <a:solidFill>
                  <a:srgbClr val="FF0000"/>
                </a:solidFill>
                <a:effectLst/>
                <a:uLnTx/>
                <a:uFillTx/>
                <a:ea typeface="Arial Unicode MS" panose="020B0604020202020204" pitchFamily="34" charset="-128"/>
                <a:cs typeface="Arial Unicode MS" panose="020B0604020202020204" pitchFamily="34" charset="-128"/>
              </a:rPr>
              <a:t>[</a:t>
            </a:r>
            <a:r>
              <a:rPr kumimoji="0" lang="es-MX"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[A]  </a:t>
            </a:r>
            <a:r>
              <a:rPr kumimoji="0" lang="es-ES" altLang="es-MX" sz="2800" b="0"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t>
            </a:r>
            <a:r>
              <a:rPr kumimoji="0" lang="es-MX"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A</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[A</a:t>
            </a:r>
            <a:r>
              <a:rPr kumimoji="0" lang="es-ES" altLang="es-MX" sz="2800" b="1" i="1" u="none" strike="noStrike" kern="0" cap="none" spc="0" normalizeH="0" baseline="-25000" noProof="0" dirty="0">
                <a:ln>
                  <a:noFill/>
                </a:ln>
                <a:solidFill>
                  <a:prstClr val="black"/>
                </a:solidFill>
                <a:effectLst/>
                <a:uLnTx/>
                <a:uFillTx/>
                <a:ea typeface="Arial Unicode MS" panose="020B0604020202020204" pitchFamily="34" charset="-128"/>
                <a:cs typeface="Arial Unicode MS" panose="020B0604020202020204" pitchFamily="34" charset="-128"/>
              </a:rPr>
              <a:t>R</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t>
            </a:r>
            <a:r>
              <a:rPr lang="es-ES" altLang="es-MX" sz="2800" i="1" kern="0" dirty="0">
                <a:solidFill>
                  <a:prstClr val="black"/>
                </a:solidFill>
                <a:ea typeface="Arial Unicode MS" panose="020B0604020202020204" pitchFamily="34" charset="-128"/>
                <a:cs typeface="Arial Unicode MS" panose="020B0604020202020204" pitchFamily="34" charset="-128"/>
                <a:sym typeface="Symbol" panose="05050102010706020507" pitchFamily="18" charset="2"/>
              </a:rPr>
              <a:t>   </a:t>
            </a:r>
            <a:r>
              <a:rPr kumimoji="0" lang="es-MX"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A</a:t>
            </a:r>
            <a:r>
              <a:rPr kumimoji="0" lang="es-ES" altLang="es-MX" sz="2800" b="1" i="1" u="none" strike="noStrike" kern="0" cap="none" spc="0" normalizeH="0" baseline="0" noProof="0" dirty="0">
                <a:ln>
                  <a:noFill/>
                </a:ln>
                <a:solidFill>
                  <a:srgbClr val="00B050"/>
                </a:solidFill>
                <a:effectLst/>
                <a:uLnTx/>
                <a:uFillTx/>
                <a:ea typeface="Arial Unicode MS" panose="020B0604020202020204" pitchFamily="34" charset="-128"/>
                <a:cs typeface="Arial Unicode MS" panose="020B0604020202020204" pitchFamily="34" charset="-128"/>
              </a:rPr>
              <a:t>[</a:t>
            </a:r>
            <a:r>
              <a:rPr kumimoji="0" lang="es-MX"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[A</a:t>
            </a:r>
            <a:r>
              <a:rPr kumimoji="0" lang="es-ES" altLang="es-MX" sz="2800" b="1" i="1" u="none" strike="noStrike" kern="0" cap="none" spc="0" normalizeH="0" baseline="-25000" noProof="0" dirty="0">
                <a:ln>
                  <a:noFill/>
                </a:ln>
                <a:solidFill>
                  <a:prstClr val="black"/>
                </a:solidFill>
                <a:effectLst/>
                <a:uLnTx/>
                <a:uFillTx/>
                <a:ea typeface="Arial Unicode MS" panose="020B0604020202020204" pitchFamily="34" charset="-128"/>
                <a:cs typeface="Arial Unicode MS" panose="020B0604020202020204" pitchFamily="34" charset="-128"/>
              </a:rPr>
              <a:t>R</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a:t>
            </a:r>
            <a:r>
              <a:rPr kumimoji="0" lang="es-MX" altLang="es-MX" sz="2800" b="0"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t>
            </a:r>
            <a:r>
              <a:rPr kumimoji="0" lang="es-ES" altLang="es-MX" sz="2800" b="1" i="1" u="none" strike="noStrike" kern="0" cap="none" spc="0" normalizeH="0" baseline="0" noProof="0" dirty="0">
                <a:ln>
                  <a:noFill/>
                </a:ln>
                <a:solidFill>
                  <a:srgbClr val="00B050"/>
                </a:solidFill>
                <a:effectLst/>
                <a:uLnTx/>
                <a:uFillTx/>
                <a:ea typeface="Arial Unicode MS" panose="020B0604020202020204" pitchFamily="34" charset="-128"/>
                <a:cs typeface="Arial Unicode MS" panose="020B0604020202020204" pitchFamily="34" charset="-128"/>
              </a:rPr>
              <a:t>]</a:t>
            </a:r>
            <a:r>
              <a:rPr kumimoji="0" lang="es-MX" altLang="es-MX" sz="2800" b="0"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t>
            </a:r>
            <a:r>
              <a:rPr kumimoji="0" lang="es-ES" altLang="es-MX" sz="2800" b="1" i="1" u="none" strike="noStrike" kern="0" cap="none" spc="0" normalizeH="0" baseline="0" noProof="0" dirty="0">
                <a:ln>
                  <a:noFill/>
                </a:ln>
                <a:solidFill>
                  <a:srgbClr val="FF0000"/>
                </a:solidFill>
                <a:effectLst/>
                <a:uLnTx/>
                <a:uFillTx/>
                <a:ea typeface="Arial Unicode MS" panose="020B0604020202020204" pitchFamily="34" charset="-128"/>
                <a:cs typeface="Arial Unicode MS" panose="020B0604020202020204" pitchFamily="34" charset="-128"/>
              </a:rPr>
              <a:t>]</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sym typeface="Wingdings" panose="05000000000000000000" pitchFamily="2" charset="2"/>
              </a:rPr>
              <a:t></a:t>
            </a:r>
            <a:r>
              <a:rPr kumimoji="0" lang="es-ES" altLang="es-MX" sz="2800" b="1" i="1" u="none" strike="noStrike" kern="0" cap="none" spc="0" normalizeH="0" baseline="0" noProof="0" dirty="0">
                <a:ln>
                  <a:noFill/>
                </a:ln>
                <a:solidFill>
                  <a:prstClr val="black"/>
                </a:solidFill>
                <a:effectLst/>
                <a:uLnTx/>
                <a:uFillTx/>
                <a:ea typeface="Arial Unicode MS" panose="020B0604020202020204" pitchFamily="34" charset="-128"/>
                <a:cs typeface="Arial Unicode MS" panose="020B0604020202020204" pitchFamily="34" charset="-128"/>
              </a:rPr>
              <a:t> [A]</a:t>
            </a:r>
            <a:endParaRPr kumimoji="0" lang="es-MX" sz="2800" b="0" i="1" u="none" strike="noStrike" kern="0" cap="none" spc="0" normalizeH="0" baseline="0" noProof="0" dirty="0">
              <a:ln>
                <a:noFill/>
              </a:ln>
              <a:solidFill>
                <a:prstClr val="black"/>
              </a:solidFill>
              <a:effectLst/>
              <a:uLnTx/>
              <a:uFillTx/>
            </a:endParaRPr>
          </a:p>
        </p:txBody>
      </p:sp>
      <p:pic>
        <p:nvPicPr>
          <p:cNvPr id="18" name="Imagen 17"/>
          <p:cNvPicPr>
            <a:picLocks noChangeAspect="1"/>
          </p:cNvPicPr>
          <p:nvPr/>
        </p:nvPicPr>
        <p:blipFill>
          <a:blip r:embed="rId9"/>
          <a:stretch>
            <a:fillRect/>
          </a:stretch>
        </p:blipFill>
        <p:spPr>
          <a:xfrm>
            <a:off x="3491752" y="5556179"/>
            <a:ext cx="570879" cy="622032"/>
          </a:xfrm>
          <a:prstGeom prst="rect">
            <a:avLst/>
          </a:prstGeom>
        </p:spPr>
      </p:pic>
      <p:pic>
        <p:nvPicPr>
          <p:cNvPr id="20" name="Imagen 19"/>
          <p:cNvPicPr>
            <a:picLocks noChangeAspect="1"/>
          </p:cNvPicPr>
          <p:nvPr/>
        </p:nvPicPr>
        <p:blipFill>
          <a:blip r:embed="rId9"/>
          <a:stretch>
            <a:fillRect/>
          </a:stretch>
        </p:blipFill>
        <p:spPr>
          <a:xfrm>
            <a:off x="4721788" y="5553649"/>
            <a:ext cx="570879" cy="622032"/>
          </a:xfrm>
          <a:prstGeom prst="rect">
            <a:avLst/>
          </a:prstGeom>
        </p:spPr>
      </p:pic>
    </p:spTree>
    <p:extLst>
      <p:ext uri="{BB962C8B-B14F-4D97-AF65-F5344CB8AC3E}">
        <p14:creationId xmlns:p14="http://schemas.microsoft.com/office/powerpoint/2010/main" val="37023696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94BC35-3D9D-4130-AD04-42A72CAD3BD8}"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133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65538" name="Rectangle 2"/>
          <p:cNvSpPr>
            <a:spLocks noGrp="1" noChangeArrowheads="1"/>
          </p:cNvSpPr>
          <p:nvPr>
            <p:ph type="title" idx="4294967295"/>
          </p:nvPr>
        </p:nvSpPr>
        <p:spPr>
          <a:xfrm>
            <a:off x="0" y="1143000"/>
            <a:ext cx="8534400" cy="2514600"/>
          </a:xfrm>
        </p:spPr>
        <p:txBody>
          <a:bodyPr/>
          <a:lstStyle/>
          <a:p>
            <a:pPr algn="l" eaLnBrk="1" hangingPunct="1"/>
            <a:r>
              <a:rPr lang="es-MX" altLang="es-MX" sz="4000" b="1" dirty="0"/>
              <a:t>                   </a:t>
            </a:r>
            <a:r>
              <a:rPr lang="es-ES" altLang="es-MX" sz="4000" b="1" dirty="0"/>
              <a:t>Sistemas Conscientes</a:t>
            </a:r>
            <a:br>
              <a:rPr lang="es-ES" altLang="es-MX" sz="4000" b="1" dirty="0"/>
            </a:br>
            <a:r>
              <a:rPr lang="es-ES" altLang="es-MX" sz="3600" b="1" dirty="0"/>
              <a:t>Nivel </a:t>
            </a:r>
            <a:r>
              <a:rPr lang="es-MX" altLang="es-MX" sz="3600" b="1" dirty="0"/>
              <a:t>Dos</a:t>
            </a:r>
            <a:r>
              <a:rPr lang="es-ES" altLang="es-MX" sz="3600" b="1" dirty="0"/>
              <a:t>:  </a:t>
            </a:r>
            <a:br>
              <a:rPr lang="es-MX" altLang="es-MX" sz="3600" b="1" dirty="0"/>
            </a:br>
            <a:r>
              <a:rPr lang="es-MX" altLang="es-MX" sz="3600" b="1" dirty="0"/>
              <a:t>           </a:t>
            </a:r>
            <a:r>
              <a:rPr lang="es-MX" altLang="es-MX" sz="3600" b="1" dirty="0">
                <a:ea typeface="Arial Unicode MS" panose="020B0604020202020204" pitchFamily="34" charset="-128"/>
                <a:cs typeface="Arial Unicode MS" panose="020B0604020202020204" pitchFamily="34" charset="-128"/>
              </a:rPr>
              <a:t>Como sabemos que es consciente</a:t>
            </a:r>
            <a:br>
              <a:rPr lang="es-ES" altLang="es-MX" sz="3600" dirty="0">
                <a:ea typeface="Arial Unicode MS" panose="020B0604020202020204" pitchFamily="34" charset="-128"/>
                <a:cs typeface="Arial Unicode MS" panose="020B0604020202020204" pitchFamily="34" charset="-128"/>
              </a:rPr>
            </a:br>
            <a:r>
              <a:rPr lang="es-MX" altLang="es-MX" sz="3600" dirty="0">
                <a:ea typeface="Arial Unicode MS" panose="020B0604020202020204" pitchFamily="34" charset="-128"/>
                <a:cs typeface="Arial Unicode MS" panose="020B0604020202020204" pitchFamily="34" charset="-128"/>
              </a:rPr>
              <a:t>			</a:t>
            </a:r>
            <a:r>
              <a:rPr lang="es-MX" altLang="es-MX" sz="3600" b="1" dirty="0">
                <a:ea typeface="Arial Unicode MS" panose="020B0604020202020204" pitchFamily="34" charset="-128"/>
                <a:cs typeface="Arial Unicode MS" panose="020B0604020202020204" pitchFamily="34" charset="-128"/>
              </a:rPr>
              <a:t>Como sabe que es consciente</a:t>
            </a:r>
            <a:endParaRPr lang="es-ES" altLang="es-MX" sz="3600" b="1" dirty="0"/>
          </a:p>
        </p:txBody>
      </p:sp>
    </p:spTree>
    <p:extLst>
      <p:ext uri="{BB962C8B-B14F-4D97-AF65-F5344CB8AC3E}">
        <p14:creationId xmlns:p14="http://schemas.microsoft.com/office/powerpoint/2010/main" val="21389854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46D5905-F858-4187-8CAB-ABDC2E73203D}"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134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77826" name="Rectangle 2"/>
          <p:cNvSpPr>
            <a:spLocks noGrp="1" noChangeArrowheads="1"/>
          </p:cNvSpPr>
          <p:nvPr>
            <p:ph type="title" idx="4294967295"/>
          </p:nvPr>
        </p:nvSpPr>
        <p:spPr>
          <a:xfrm>
            <a:off x="0" y="46038"/>
            <a:ext cx="9144000" cy="5303837"/>
          </a:xfrm>
        </p:spPr>
        <p:txBody>
          <a:bodyPr>
            <a:normAutofit fontScale="90000"/>
          </a:bodyPr>
          <a:lstStyle/>
          <a:p>
            <a:r>
              <a:rPr lang="es-MX" altLang="es-MX" sz="6000" b="1" i="1" spc="600" dirty="0">
                <a:solidFill>
                  <a:srgbClr val="000000"/>
                </a:solidFill>
                <a:latin typeface="Palatino Linotype" panose="02040502050505030304" pitchFamily="18" charset="0"/>
              </a:rPr>
              <a:t>Ser Consciente Cero</a:t>
            </a:r>
            <a:br>
              <a:rPr lang="es-MX" altLang="es-MX" sz="3600" i="1" dirty="0">
                <a:solidFill>
                  <a:srgbClr val="000000"/>
                </a:solidFill>
                <a:latin typeface="Palatino Linotype" panose="02040502050505030304" pitchFamily="18" charset="0"/>
              </a:rPr>
            </a:br>
            <a:r>
              <a:rPr lang="es-MX" altLang="es-MX" sz="3600" i="1" dirty="0">
                <a:solidFill>
                  <a:srgbClr val="000000"/>
                </a:solidFill>
                <a:latin typeface="Palatino Linotype" panose="02040502050505030304" pitchFamily="18" charset="0"/>
              </a:rPr>
              <a:t>Podemos asumir que ya existen otros sistemas conscientes con los cuales puede interactuar el nuevo sistema</a:t>
            </a:r>
            <a:br>
              <a:rPr lang="es-MX" altLang="es-MX" sz="3600" i="1" dirty="0">
                <a:solidFill>
                  <a:srgbClr val="000000"/>
                </a:solidFill>
                <a:latin typeface="Palatino Linotype" panose="02040502050505030304" pitchFamily="18" charset="0"/>
              </a:rPr>
            </a:br>
            <a:br>
              <a:rPr lang="es-MX" altLang="es-MX" sz="2700" i="1" dirty="0">
                <a:solidFill>
                  <a:srgbClr val="000000"/>
                </a:solidFill>
                <a:latin typeface="Palatino Linotype" panose="02040502050505030304" pitchFamily="18" charset="0"/>
              </a:rPr>
            </a:br>
            <a:r>
              <a:rPr lang="es-MX" altLang="es-MX" sz="3600" i="1" dirty="0">
                <a:solidFill>
                  <a:srgbClr val="000000"/>
                </a:solidFill>
                <a:latin typeface="Palatino Linotype" panose="02040502050505030304" pitchFamily="18" charset="0"/>
              </a:rPr>
              <a:t>El problema es:</a:t>
            </a:r>
            <a:br>
              <a:rPr lang="es-MX" altLang="es-MX" sz="3600" i="1" dirty="0">
                <a:solidFill>
                  <a:srgbClr val="000000"/>
                </a:solidFill>
                <a:latin typeface="Palatino Linotype" panose="02040502050505030304" pitchFamily="18" charset="0"/>
              </a:rPr>
            </a:br>
            <a:r>
              <a:rPr lang="es-MX" altLang="es-MX" sz="3600" i="1" dirty="0">
                <a:solidFill>
                  <a:srgbClr val="000000"/>
                </a:solidFill>
                <a:latin typeface="Palatino Linotype" panose="02040502050505030304" pitchFamily="18" charset="0"/>
              </a:rPr>
              <a:t> que pasa si no existe otro ser consciente.</a:t>
            </a:r>
            <a:br>
              <a:rPr lang="es-MX" altLang="es-MX" sz="3600" i="1" dirty="0">
                <a:solidFill>
                  <a:srgbClr val="000000"/>
                </a:solidFill>
                <a:latin typeface="Palatino Linotype" panose="02040502050505030304" pitchFamily="18" charset="0"/>
              </a:rPr>
            </a:br>
            <a:br>
              <a:rPr lang="es-MX" altLang="es-MX" sz="1300" i="1" dirty="0">
                <a:solidFill>
                  <a:srgbClr val="000000"/>
                </a:solidFill>
                <a:latin typeface="Palatino Linotype" panose="02040502050505030304" pitchFamily="18" charset="0"/>
              </a:rPr>
            </a:br>
            <a:r>
              <a:rPr lang="es-MX" altLang="es-MX" sz="3600" i="1" dirty="0">
                <a:solidFill>
                  <a:srgbClr val="000000"/>
                </a:solidFill>
                <a:latin typeface="Palatino Linotype" panose="02040502050505030304" pitchFamily="18" charset="0"/>
              </a:rPr>
              <a:t>se tienen que seguir buscando los mecanismos que permitan obtener un sistema consciente, sin existir otros sistemas conscientes previos</a:t>
            </a:r>
            <a:endParaRPr lang="es-ES" altLang="es-MX" sz="3600" b="1" i="1" dirty="0">
              <a:solidFill>
                <a:srgbClr val="000000"/>
              </a:solidFill>
              <a:latin typeface="Palatino Linotype" panose="02040502050505030304" pitchFamily="18" charset="0"/>
            </a:endParaRPr>
          </a:p>
        </p:txBody>
      </p:sp>
      <p:sp>
        <p:nvSpPr>
          <p:cNvPr id="3" name="Rectángulo 2"/>
          <p:cNvSpPr/>
          <p:nvPr/>
        </p:nvSpPr>
        <p:spPr>
          <a:xfrm>
            <a:off x="1584960" y="5334000"/>
            <a:ext cx="7372350" cy="646331"/>
          </a:xfrm>
          <a:prstGeom prst="rect">
            <a:avLst/>
          </a:prstGeom>
        </p:spPr>
        <p:txBody>
          <a:bodyPr wrap="square">
            <a:spAutoFit/>
          </a:bodyPr>
          <a:lstStyle/>
          <a:p>
            <a:r>
              <a:rPr lang="es-MX" altLang="es-MX" sz="3600" b="1" i="1" dirty="0">
                <a:solidFill>
                  <a:srgbClr val="000000"/>
                </a:solidFill>
                <a:latin typeface="Palatino Linotype" panose="02040502050505030304" pitchFamily="18" charset="0"/>
                <a:ea typeface="+mj-ea"/>
                <a:cs typeface="+mj-cs"/>
              </a:rPr>
              <a:t>¿como surge el ser consciente cero?</a:t>
            </a:r>
            <a:endParaRPr lang="es-MX" dirty="0"/>
          </a:p>
        </p:txBody>
      </p:sp>
    </p:spTree>
    <p:extLst>
      <p:ext uri="{BB962C8B-B14F-4D97-AF65-F5344CB8AC3E}">
        <p14:creationId xmlns:p14="http://schemas.microsoft.com/office/powerpoint/2010/main" val="322281920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016" y="2915056"/>
            <a:ext cx="9110984" cy="286232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Estructura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disipativa</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Las </a:t>
            </a:r>
            <a:r>
              <a:rPr kumimoji="0" lang="es-MX" sz="2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estructuras </a:t>
            </a:r>
            <a:r>
              <a:rPr kumimoji="0" lang="es-MX" sz="26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disipativas</a:t>
            </a:r>
            <a:r>
              <a:rPr kumimoji="0" lang="es-MX"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constituyen la aparición de estructuras coherentes,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2" tooltip="Autoorganización"/>
              </a:rPr>
              <a:t>autoorganizadas</a:t>
            </a:r>
            <a:r>
              <a:rPr kumimoji="0" lang="es-MX"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en sistemas alejados del </a:t>
            </a:r>
            <a:r>
              <a:rPr kumimoji="0" lang="es-MX"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3" tooltip="Estado de equilibrio termodinámico"/>
              </a:rPr>
              <a:t>equilibrio</a:t>
            </a:r>
            <a:r>
              <a:rPr kumimoji="0" lang="es-MX"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Se trata de un concepto de </a:t>
            </a:r>
            <a:r>
              <a:rPr kumimoji="0" lang="es-MX"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4" tooltip="Ilya Prigogine"/>
              </a:rPr>
              <a:t>Ilya</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4" tooltip="Ilya Prigogine"/>
              </a:rPr>
              <a:t> </a:t>
            </a:r>
            <a:r>
              <a:rPr kumimoji="0" lang="es-MX"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4" tooltip="Ilya Prigogine"/>
              </a:rPr>
              <a:t>Prigogine</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que recibió el </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5" tooltip="Premio Nobel de Química"/>
              </a:rPr>
              <a:t>Premio Nobel de Química</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«por una gran contribución a la acertada extensión de la teoría termodinámica a </a:t>
            </a:r>
            <a:r>
              <a:rPr kumimoji="0" lang="es-MX" sz="2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sistemas alejados del equilibrio, que sólo pueden existir en conjunción con su entorno</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p:txBody>
      </p:sp>
      <p:sp>
        <p:nvSpPr>
          <p:cNvPr id="3" name="Rectángulo 2"/>
          <p:cNvSpPr/>
          <p:nvPr/>
        </p:nvSpPr>
        <p:spPr>
          <a:xfrm>
            <a:off x="76100" y="41940"/>
            <a:ext cx="9099327" cy="138499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4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Conciencia propiedad emergente? </a:t>
            </a:r>
          </a:p>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10</a:t>
            </a:r>
            <a:r>
              <a:rPr kumimoji="0" lang="es-ES" sz="3600" b="1" i="0" u="none" strike="noStrike" kern="1200" cap="none" spc="0" normalizeH="0" baseline="3000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10</a:t>
            </a: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10 000 000 000</a:t>
            </a:r>
          </a:p>
        </p:txBody>
      </p:sp>
      <p:sp>
        <p:nvSpPr>
          <p:cNvPr id="4" name="Rectangle 1"/>
          <p:cNvSpPr>
            <a:spLocks noChangeArrowheads="1"/>
          </p:cNvSpPr>
          <p:nvPr/>
        </p:nvSpPr>
        <p:spPr bwMode="auto">
          <a:xfrm>
            <a:off x="0" y="1339998"/>
            <a:ext cx="856599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Ilya Prigogine      Dissipative system   /   </a:t>
            </a:r>
            <a:r>
              <a:rPr kumimoji="0" lang="en-US"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Estructuras</a:t>
            </a:r>
            <a:r>
              <a:rPr kumimoji="0" lang="en-US"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disipativas</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a:ln>
                  <a:noFill/>
                </a:ln>
                <a:solidFill>
                  <a:srgbClr val="0563C1"/>
                </a:solidFill>
                <a:effectLst/>
                <a:uLnTx/>
                <a:uFillTx/>
                <a:latin typeface="Times New Roman" panose="02020603050405020304" pitchFamily="18" charset="0"/>
                <a:ea typeface="+mn-ea"/>
                <a:cs typeface="Times New Roman" panose="02020603050405020304" pitchFamily="18" charset="0"/>
                <a:hlinkClick r:id="rId6"/>
              </a:rPr>
              <a:t>www.fgalindosoria.com/informaticos/fundamentales/Ilya_Prigogine</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ángulo 4"/>
          <p:cNvSpPr/>
          <p:nvPr/>
        </p:nvSpPr>
        <p:spPr>
          <a:xfrm>
            <a:off x="76100" y="2096957"/>
            <a:ext cx="9133925"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Dissipative structure theory led to pioneering research in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hlinkClick r:id="rId7" tooltip="Self-organizing system"/>
              </a:rPr>
              <a:t>self-organizing systems</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6" name="Rectángulo 5"/>
          <p:cNvSpPr/>
          <p:nvPr/>
        </p:nvSpPr>
        <p:spPr>
          <a:xfrm>
            <a:off x="2436143" y="5658146"/>
            <a:ext cx="6540217" cy="400110"/>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8"/>
              </a:rPr>
              <a:t>20170221   https://es.wikipedia.org/wiki/Estructura_disipativa</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135</a:t>
            </a:fld>
            <a:endParaRPr kumimoji="0" lang="es-MX" sz="900" b="0" i="0" u="none" strike="noStrike" kern="1200" cap="none" spc="0" normalizeH="0" baseline="0" noProof="0" dirty="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838457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136</a:t>
            </a:fld>
            <a:endParaRPr lang="es-ES" altLang="es-MX"/>
          </a:p>
        </p:txBody>
      </p:sp>
      <p:sp>
        <p:nvSpPr>
          <p:cNvPr id="3" name="Rectángulo 2"/>
          <p:cNvSpPr/>
          <p:nvPr/>
        </p:nvSpPr>
        <p:spPr>
          <a:xfrm>
            <a:off x="228600" y="1167768"/>
            <a:ext cx="8229600" cy="1541319"/>
          </a:xfrm>
          <a:prstGeom prst="rect">
            <a:avLst/>
          </a:prstGeom>
        </p:spPr>
        <p:txBody>
          <a:bodyPr wrap="square">
            <a:spAutoFit/>
          </a:bodyPr>
          <a:lstStyle/>
          <a:p>
            <a:pPr lvl="0" algn="ctr">
              <a:lnSpc>
                <a:spcPct val="107000"/>
              </a:lnSpc>
              <a:spcAft>
                <a:spcPts val="0"/>
              </a:spcAft>
              <a:defRPr/>
            </a:pPr>
            <a:r>
              <a:rPr lang="es-ES" sz="4400" b="1" dirty="0">
                <a:solidFill>
                  <a:prstClr val="black"/>
                </a:solidFill>
                <a:ea typeface="Calibri" panose="020F0502020204030204" pitchFamily="34" charset="0"/>
                <a:cs typeface="Times New Roman" panose="02020603050405020304" pitchFamily="18" charset="0"/>
              </a:rPr>
              <a:t>Conciencia de la esencia, </a:t>
            </a:r>
          </a:p>
          <a:p>
            <a:pPr lvl="0" algn="ctr">
              <a:lnSpc>
                <a:spcPct val="107000"/>
              </a:lnSpc>
              <a:spcAft>
                <a:spcPts val="0"/>
              </a:spcAft>
              <a:defRPr/>
            </a:pPr>
            <a:r>
              <a:rPr lang="es-ES" sz="4400" b="1" dirty="0">
                <a:solidFill>
                  <a:prstClr val="black"/>
                </a:solidFill>
                <a:ea typeface="Calibri" panose="020F0502020204030204" pitchFamily="34" charset="0"/>
                <a:cs typeface="Times New Roman" panose="02020603050405020304" pitchFamily="18" charset="0"/>
              </a:rPr>
              <a:t>de lo trascendente</a:t>
            </a:r>
            <a:endParaRPr lang="es-MX" sz="44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88103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137</a:t>
            </a:fld>
            <a:endParaRPr lang="es-ES" altLang="es-MX"/>
          </a:p>
        </p:txBody>
      </p:sp>
      <p:sp>
        <p:nvSpPr>
          <p:cNvPr id="3" name="Rectángulo 2"/>
          <p:cNvSpPr/>
          <p:nvPr/>
        </p:nvSpPr>
        <p:spPr>
          <a:xfrm>
            <a:off x="243840" y="1272536"/>
            <a:ext cx="8214360" cy="1047338"/>
          </a:xfrm>
          <a:prstGeom prst="rect">
            <a:avLst/>
          </a:prstGeom>
        </p:spPr>
        <p:txBody>
          <a:bodyPr wrap="square">
            <a:spAutoFit/>
          </a:bodyPr>
          <a:lstStyle/>
          <a:p>
            <a:pPr lvl="0">
              <a:lnSpc>
                <a:spcPct val="107000"/>
              </a:lnSpc>
              <a:spcAft>
                <a:spcPts val="0"/>
              </a:spcAft>
              <a:defRPr/>
            </a:pPr>
            <a:r>
              <a:rPr lang="fr-FR" sz="4000" b="1" dirty="0">
                <a:solidFill>
                  <a:prstClr val="black"/>
                </a:solidFill>
                <a:ea typeface="Times New Roman" panose="02020603050405020304" pitchFamily="18" charset="0"/>
                <a:cs typeface="Times New Roman" panose="02020603050405020304" pitchFamily="18" charset="0"/>
              </a:rPr>
              <a:t>Pierre Teilhard de Chardin</a:t>
            </a:r>
            <a:endParaRPr lang="es-MX" sz="4000" b="1" dirty="0">
              <a:solidFill>
                <a:prstClr val="black"/>
              </a:solidFill>
              <a:ea typeface="Calibri" panose="020F0502020204030204" pitchFamily="34" charset="0"/>
              <a:cs typeface="Times New Roman" panose="02020603050405020304" pitchFamily="18" charset="0"/>
            </a:endParaRPr>
          </a:p>
          <a:p>
            <a:pPr lvl="0">
              <a:lnSpc>
                <a:spcPct val="107000"/>
              </a:lnSpc>
              <a:spcAft>
                <a:spcPts val="0"/>
              </a:spcAft>
              <a:defRPr/>
            </a:pPr>
            <a:r>
              <a:rPr lang="es-ES" sz="1800" dirty="0">
                <a:solidFill>
                  <a:srgbClr val="DCAB34"/>
                </a:solidFill>
                <a:ea typeface="Calibri" panose="020F0502020204030204" pitchFamily="34" charset="0"/>
                <a:cs typeface="Times New Roman" panose="02020603050405020304" pitchFamily="18" charset="0"/>
                <a:hlinkClick r:id="rId2"/>
              </a:rPr>
              <a:t>www.fgalindosoria.com/informaticos/fundamentales/Pierre_Teilhard_de_Chardin/</a:t>
            </a:r>
            <a:endParaRPr lang="es-ES" sz="1800" dirty="0">
              <a:solidFill>
                <a:srgbClr val="DCAB34"/>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66781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AC57339-FF9A-4D7C-889C-EB67D31C5DD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138</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58370" name="Rectangle 2"/>
          <p:cNvSpPr>
            <a:spLocks noGrp="1" noChangeArrowheads="1"/>
          </p:cNvSpPr>
          <p:nvPr>
            <p:ph type="title" idx="4294967295"/>
          </p:nvPr>
        </p:nvSpPr>
        <p:spPr>
          <a:xfrm>
            <a:off x="0" y="152400"/>
            <a:ext cx="8839200" cy="6400800"/>
          </a:xfrm>
        </p:spPr>
        <p:txBody>
          <a:bodyPr/>
          <a:lstStyle/>
          <a:p>
            <a:pPr eaLnBrk="1" hangingPunct="1"/>
            <a:r>
              <a:rPr lang="es-ES" altLang="es-MX" sz="2800" dirty="0">
                <a:ea typeface="Arial Unicode MS" panose="020B0604020202020204" pitchFamily="34" charset="-128"/>
                <a:cs typeface="Arial Unicode MS" panose="020B0604020202020204" pitchFamily="34" charset="-128"/>
              </a:rPr>
              <a:t>La evolución universal</a:t>
            </a:r>
            <a:br>
              <a:rPr lang="es-ES" altLang="es-MX" sz="28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Para </a:t>
            </a:r>
            <a:r>
              <a:rPr lang="es-ES" altLang="es-MX" sz="2400" dirty="0" err="1">
                <a:ea typeface="Arial Unicode MS" panose="020B0604020202020204" pitchFamily="34" charset="-128"/>
                <a:cs typeface="Arial Unicode MS" panose="020B0604020202020204" pitchFamily="34" charset="-128"/>
              </a:rPr>
              <a:t>Teilhard</a:t>
            </a:r>
            <a:r>
              <a:rPr lang="es-ES" altLang="es-MX" sz="2400" dirty="0">
                <a:ea typeface="Arial Unicode MS" panose="020B0604020202020204" pitchFamily="34" charset="-128"/>
                <a:cs typeface="Arial Unicode MS" panose="020B0604020202020204" pitchFamily="34" charset="-128"/>
              </a:rPr>
              <a:t>, no sólo la vida, sino la materia y el pensamiento están también involucrados en el proceso de la evolución. De ahí que es necesario atribuirle a dicho proceso un sentido.</a:t>
            </a:r>
            <a:br>
              <a:rPr lang="es-ES" altLang="es-MX" sz="2400" dirty="0">
                <a:ea typeface="Arial Unicode MS" panose="020B0604020202020204" pitchFamily="34" charset="-128"/>
                <a:cs typeface="Arial Unicode MS" panose="020B0604020202020204" pitchFamily="34" charset="-128"/>
              </a:rPr>
            </a:br>
            <a:r>
              <a:rPr lang="es-ES" altLang="es-MX" sz="1400" dirty="0">
                <a:ea typeface="Arial Unicode MS" panose="020B0604020202020204" pitchFamily="34" charset="-128"/>
                <a:cs typeface="Arial Unicode MS" panose="020B0604020202020204" pitchFamily="34" charset="-128"/>
              </a:rPr>
              <a:t> </a:t>
            </a:r>
            <a:br>
              <a:rPr lang="es-ES" altLang="es-MX" sz="14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Principio de complejidad-consciencia</a:t>
            </a:r>
            <a:br>
              <a:rPr lang="es-ES" altLang="es-MX" sz="28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El sentido de la evolución, que involucra tanto la materia, como la vida y el pensamiento (o el espíritu), está comprendido en un principio descriptivo de la mayor generalidad: la tendencia hacia el logro de mayores niveles de complejidad y, simultáneamente, al logro de mayores niveles de consciencia.</a:t>
            </a:r>
            <a:br>
              <a:rPr lang="es-MX" altLang="es-MX" sz="2400" dirty="0">
                <a:ea typeface="Arial Unicode MS" panose="020B0604020202020204" pitchFamily="34" charset="-128"/>
                <a:cs typeface="Arial Unicode MS" panose="020B0604020202020204" pitchFamily="34" charset="-128"/>
              </a:rPr>
            </a:br>
            <a:br>
              <a:rPr lang="es-MX" altLang="es-MX" sz="1400" dirty="0">
                <a:ea typeface="Arial Unicode MS" panose="020B0604020202020204" pitchFamily="34" charset="-128"/>
                <a:cs typeface="Arial Unicode MS" panose="020B0604020202020204" pitchFamily="34" charset="-128"/>
              </a:rPr>
            </a:br>
            <a:r>
              <a:rPr lang="fr-FR" altLang="es-MX" sz="2000" dirty="0">
                <a:ea typeface="Arial Unicode MS" panose="020B0604020202020204" pitchFamily="34" charset="-128"/>
                <a:cs typeface="Arial Unicode MS" panose="020B0604020202020204" pitchFamily="34" charset="-128"/>
              </a:rPr>
              <a:t>Pierre Teilhard de Chardin </a:t>
            </a:r>
            <a:br>
              <a:rPr lang="es-ES" altLang="es-MX" sz="2000" dirty="0">
                <a:ea typeface="Arial Unicode MS" panose="020B0604020202020204" pitchFamily="34" charset="-128"/>
                <a:cs typeface="Arial Unicode MS" panose="020B0604020202020204" pitchFamily="34" charset="-128"/>
              </a:rPr>
            </a:br>
            <a:r>
              <a:rPr lang="fr-FR" altLang="es-MX" sz="2000" dirty="0">
                <a:ea typeface="Arial Unicode MS" panose="020B0604020202020204" pitchFamily="34" charset="-128"/>
                <a:cs typeface="Arial Unicode MS" panose="020B0604020202020204" pitchFamily="34" charset="-128"/>
              </a:rPr>
              <a:t>“</a:t>
            </a:r>
            <a:r>
              <a:rPr lang="fr-FR" altLang="es-MX" sz="2000" b="1" dirty="0">
                <a:ea typeface="Arial Unicode MS" panose="020B0604020202020204" pitchFamily="34" charset="-128"/>
                <a:cs typeface="Arial Unicode MS" panose="020B0604020202020204" pitchFamily="34" charset="-128"/>
              </a:rPr>
              <a:t>Pierre Teilhard de Chardin</a:t>
            </a:r>
            <a:r>
              <a:rPr lang="fr-FR" altLang="es-MX" sz="2000" dirty="0">
                <a:ea typeface="Arial Unicode MS" panose="020B0604020202020204" pitchFamily="34" charset="-128"/>
                <a:cs typeface="Arial Unicode MS" panose="020B0604020202020204" pitchFamily="34" charset="-128"/>
              </a:rPr>
              <a:t> </a:t>
            </a:r>
            <a:r>
              <a:rPr lang="fr-FR" altLang="es-MX" sz="2000" dirty="0" err="1">
                <a:ea typeface="Arial Unicode MS" panose="020B0604020202020204" pitchFamily="34" charset="-128"/>
                <a:cs typeface="Arial Unicode MS" panose="020B0604020202020204" pitchFamily="34" charset="-128"/>
                <a:hlinkClick r:id="rId2" tooltip="Compañía de Jesús"/>
              </a:rPr>
              <a:t>S.J</a:t>
            </a:r>
            <a:r>
              <a:rPr lang="fr-FR" altLang="es-MX" sz="2000" dirty="0">
                <a:ea typeface="Arial Unicode MS" panose="020B0604020202020204" pitchFamily="34" charset="-128"/>
                <a:cs typeface="Arial Unicode MS" panose="020B0604020202020204" pitchFamily="34" charset="-128"/>
                <a:hlinkClick r:id="rId2" tooltip="Compañía de Jesús"/>
              </a:rPr>
              <a:t>.</a:t>
            </a:r>
            <a:r>
              <a:rPr lang="fr-FR" altLang="es-MX" sz="2000" dirty="0">
                <a:ea typeface="Arial Unicode MS" panose="020B0604020202020204" pitchFamily="34" charset="-128"/>
                <a:cs typeface="Arial Unicode MS" panose="020B0604020202020204" pitchFamily="34" charset="-128"/>
              </a:rPr>
              <a:t> </a:t>
            </a:r>
            <a:r>
              <a:rPr lang="es-ES" altLang="es-MX" sz="2000" dirty="0">
                <a:ea typeface="Arial Unicode MS" panose="020B0604020202020204" pitchFamily="34" charset="-128"/>
                <a:cs typeface="Arial Unicode MS" panose="020B0604020202020204" pitchFamily="34" charset="-128"/>
              </a:rPr>
              <a:t>(</a:t>
            </a:r>
            <a:r>
              <a:rPr lang="es-ES" altLang="es-MX" sz="2000" dirty="0">
                <a:ea typeface="Arial Unicode MS" panose="020B0604020202020204" pitchFamily="34" charset="-128"/>
                <a:cs typeface="Arial Unicode MS" panose="020B0604020202020204" pitchFamily="34" charset="-128"/>
                <a:hlinkClick r:id="rId3" tooltip="1 de mayo"/>
              </a:rPr>
              <a:t>1 de mayo</a:t>
            </a:r>
            <a:r>
              <a:rPr lang="es-ES" altLang="es-MX" sz="2000" dirty="0">
                <a:ea typeface="Arial Unicode MS" panose="020B0604020202020204" pitchFamily="34" charset="-128"/>
                <a:cs typeface="Arial Unicode MS" panose="020B0604020202020204" pitchFamily="34" charset="-128"/>
              </a:rPr>
              <a:t> de </a:t>
            </a:r>
            <a:r>
              <a:rPr lang="es-ES" altLang="es-MX" sz="2000" dirty="0">
                <a:ea typeface="Arial Unicode MS" panose="020B0604020202020204" pitchFamily="34" charset="-128"/>
                <a:cs typeface="Arial Unicode MS" panose="020B0604020202020204" pitchFamily="34" charset="-128"/>
                <a:hlinkClick r:id="rId4" tooltip="1881"/>
              </a:rPr>
              <a:t>1881</a:t>
            </a:r>
            <a:r>
              <a:rPr lang="es-ES" altLang="es-MX" sz="2000" dirty="0">
                <a:ea typeface="Arial Unicode MS" panose="020B0604020202020204" pitchFamily="34" charset="-128"/>
                <a:cs typeface="Arial Unicode MS" panose="020B0604020202020204" pitchFamily="34" charset="-128"/>
              </a:rPr>
              <a:t> - </a:t>
            </a:r>
            <a:r>
              <a:rPr lang="es-ES" altLang="es-MX" sz="2000" dirty="0">
                <a:ea typeface="Arial Unicode MS" panose="020B0604020202020204" pitchFamily="34" charset="-128"/>
                <a:cs typeface="Arial Unicode MS" panose="020B0604020202020204" pitchFamily="34" charset="-128"/>
                <a:hlinkClick r:id="rId5" tooltip="10 de abril"/>
              </a:rPr>
              <a:t>10 de abril</a:t>
            </a:r>
            <a:r>
              <a:rPr lang="es-ES" altLang="es-MX" sz="2000" dirty="0">
                <a:ea typeface="Arial Unicode MS" panose="020B0604020202020204" pitchFamily="34" charset="-128"/>
                <a:cs typeface="Arial Unicode MS" panose="020B0604020202020204" pitchFamily="34" charset="-128"/>
              </a:rPr>
              <a:t> de </a:t>
            </a:r>
            <a:r>
              <a:rPr lang="es-ES" altLang="es-MX" sz="2000" dirty="0">
                <a:ea typeface="Arial Unicode MS" panose="020B0604020202020204" pitchFamily="34" charset="-128"/>
                <a:cs typeface="Arial Unicode MS" panose="020B0604020202020204" pitchFamily="34" charset="-128"/>
                <a:hlinkClick r:id="rId6" tooltip="1955"/>
              </a:rPr>
              <a:t>1955</a:t>
            </a:r>
            <a:r>
              <a:rPr lang="es-ES" altLang="es-MX" sz="2000" dirty="0">
                <a:ea typeface="Arial Unicode MS" panose="020B0604020202020204" pitchFamily="34" charset="-128"/>
                <a:cs typeface="Arial Unicode MS" panose="020B0604020202020204" pitchFamily="34" charset="-128"/>
              </a:rPr>
              <a:t>) fue un </a:t>
            </a:r>
            <a:r>
              <a:rPr lang="es-ES" altLang="es-MX" sz="2000" dirty="0">
                <a:ea typeface="Arial Unicode MS" panose="020B0604020202020204" pitchFamily="34" charset="-128"/>
                <a:cs typeface="Arial Unicode MS" panose="020B0604020202020204" pitchFamily="34" charset="-128"/>
                <a:hlinkClick r:id="rId7" tooltip="Paleontología"/>
              </a:rPr>
              <a:t>paleontólogo</a:t>
            </a:r>
            <a:r>
              <a:rPr lang="es-ES" altLang="es-MX" sz="2000" dirty="0">
                <a:ea typeface="Arial Unicode MS" panose="020B0604020202020204" pitchFamily="34" charset="-128"/>
                <a:cs typeface="Arial Unicode MS" panose="020B0604020202020204" pitchFamily="34" charset="-128"/>
              </a:rPr>
              <a:t> y </a:t>
            </a:r>
            <a:r>
              <a:rPr lang="es-ES" altLang="es-MX" sz="2000" dirty="0">
                <a:ea typeface="Arial Unicode MS" panose="020B0604020202020204" pitchFamily="34" charset="-128"/>
                <a:cs typeface="Arial Unicode MS" panose="020B0604020202020204" pitchFamily="34" charset="-128"/>
                <a:hlinkClick r:id="rId8" tooltip="Filósofo"/>
              </a:rPr>
              <a:t>filósofo</a:t>
            </a:r>
            <a:r>
              <a:rPr lang="es-ES" altLang="es-MX" sz="2000" dirty="0">
                <a:ea typeface="Arial Unicode MS" panose="020B0604020202020204" pitchFamily="34" charset="-128"/>
                <a:cs typeface="Arial Unicode MS" panose="020B0604020202020204" pitchFamily="34" charset="-128"/>
              </a:rPr>
              <a:t> francés que aportó una muy personal y original visión de la </a:t>
            </a:r>
            <a:r>
              <a:rPr lang="es-ES" altLang="es-MX" sz="2000" dirty="0">
                <a:ea typeface="Arial Unicode MS" panose="020B0604020202020204" pitchFamily="34" charset="-128"/>
                <a:cs typeface="Arial Unicode MS" panose="020B0604020202020204" pitchFamily="34" charset="-128"/>
                <a:hlinkClick r:id="rId9" tooltip="Evolución biológica"/>
              </a:rPr>
              <a:t>evolución</a:t>
            </a:r>
            <a:r>
              <a:rPr lang="es-ES" altLang="es-MX" sz="2000" dirty="0">
                <a:ea typeface="Arial Unicode MS" panose="020B0604020202020204" pitchFamily="34" charset="-128"/>
                <a:cs typeface="Arial Unicode MS" panose="020B0604020202020204" pitchFamily="34" charset="-128"/>
              </a:rPr>
              <a:t>. Miembro de la </a:t>
            </a:r>
            <a:r>
              <a:rPr lang="es-ES" altLang="es-MX" sz="2000" dirty="0">
                <a:ea typeface="Arial Unicode MS" panose="020B0604020202020204" pitchFamily="34" charset="-128"/>
                <a:cs typeface="Arial Unicode MS" panose="020B0604020202020204" pitchFamily="34" charset="-128"/>
                <a:hlinkClick r:id="rId2" tooltip="Compañía de Jesús"/>
              </a:rPr>
              <a:t>orden jesuita</a:t>
            </a:r>
            <a:r>
              <a:rPr lang="es-ES" altLang="es-MX" sz="2000" dirty="0">
                <a:ea typeface="Arial Unicode MS" panose="020B0604020202020204" pitchFamily="34" charset="-128"/>
                <a:cs typeface="Arial Unicode MS" panose="020B0604020202020204" pitchFamily="34" charset="-128"/>
              </a:rPr>
              <a:t>, su concepción de la evolución, considerada </a:t>
            </a:r>
            <a:r>
              <a:rPr lang="es-ES" altLang="es-MX" sz="2000" dirty="0" err="1">
                <a:ea typeface="Arial Unicode MS" panose="020B0604020202020204" pitchFamily="34" charset="-128"/>
                <a:cs typeface="Arial Unicode MS" panose="020B0604020202020204" pitchFamily="34" charset="-128"/>
              </a:rPr>
              <a:t>ortogenista</a:t>
            </a:r>
            <a:r>
              <a:rPr lang="es-ES" altLang="es-MX" sz="2000" dirty="0">
                <a:ea typeface="Arial Unicode MS" panose="020B0604020202020204" pitchFamily="34" charset="-128"/>
                <a:cs typeface="Arial Unicode MS" panose="020B0604020202020204" pitchFamily="34" charset="-128"/>
              </a:rPr>
              <a:t> y finalista, equidistante en la pugna entre la ortodoxia religiosa y científica, propició que fuese atacado por la una e ignorado por la otra. Suyos son los conceptos </a:t>
            </a:r>
            <a:r>
              <a:rPr lang="es-ES" altLang="es-MX" sz="2000" dirty="0">
                <a:ea typeface="Arial Unicode MS" panose="020B0604020202020204" pitchFamily="34" charset="-128"/>
                <a:cs typeface="Arial Unicode MS" panose="020B0604020202020204" pitchFamily="34" charset="-128"/>
                <a:hlinkClick r:id="rId10" tooltip="Noosfera"/>
              </a:rPr>
              <a:t>Noosfera</a:t>
            </a:r>
            <a:r>
              <a:rPr lang="es-ES" altLang="es-MX" sz="2000" dirty="0">
                <a:ea typeface="Arial Unicode MS" panose="020B0604020202020204" pitchFamily="34" charset="-128"/>
                <a:cs typeface="Arial Unicode MS" panose="020B0604020202020204" pitchFamily="34" charset="-128"/>
              </a:rPr>
              <a:t> (que toma prestado de </a:t>
            </a:r>
            <a:r>
              <a:rPr lang="es-ES" altLang="es-MX" sz="2000" dirty="0" err="1">
                <a:ea typeface="Arial Unicode MS" panose="020B0604020202020204" pitchFamily="34" charset="-128"/>
                <a:cs typeface="Arial Unicode MS" panose="020B0604020202020204" pitchFamily="34" charset="-128"/>
                <a:hlinkClick r:id="rId11" tooltip="Vladimir Vernadsky"/>
              </a:rPr>
              <a:t>Vernadsky</a:t>
            </a:r>
            <a:r>
              <a:rPr lang="es-ES" altLang="es-MX" sz="2000" dirty="0">
                <a:ea typeface="Arial Unicode MS" panose="020B0604020202020204" pitchFamily="34" charset="-128"/>
                <a:cs typeface="Arial Unicode MS" panose="020B0604020202020204" pitchFamily="34" charset="-128"/>
              </a:rPr>
              <a:t>) y </a:t>
            </a:r>
            <a:r>
              <a:rPr lang="es-ES" altLang="es-MX" sz="2000" dirty="0">
                <a:ea typeface="Arial Unicode MS" panose="020B0604020202020204" pitchFamily="34" charset="-128"/>
                <a:cs typeface="Arial Unicode MS" panose="020B0604020202020204" pitchFamily="34" charset="-128"/>
                <a:hlinkClick r:id="rId12" tooltip="Punto Omega"/>
              </a:rPr>
              <a:t>Punto Omega</a:t>
            </a:r>
            <a:r>
              <a:rPr lang="es-ES" altLang="es-MX" sz="2000" dirty="0">
                <a:ea typeface="Arial Unicode MS" panose="020B0604020202020204" pitchFamily="34" charset="-128"/>
                <a:cs typeface="Arial Unicode MS" panose="020B0604020202020204" pitchFamily="34" charset="-128"/>
              </a:rPr>
              <a:t>...</a:t>
            </a:r>
          </a:p>
        </p:txBody>
      </p:sp>
    </p:spTree>
    <p:extLst>
      <p:ext uri="{BB962C8B-B14F-4D97-AF65-F5344CB8AC3E}">
        <p14:creationId xmlns:p14="http://schemas.microsoft.com/office/powerpoint/2010/main" val="98160075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ADE39F6-9F8B-49EE-BAA3-63FB0DDAC5F9}"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139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59394" name="Rectangle 2"/>
          <p:cNvSpPr>
            <a:spLocks noGrp="1" noChangeArrowheads="1"/>
          </p:cNvSpPr>
          <p:nvPr>
            <p:ph type="title" idx="4294967295"/>
          </p:nvPr>
        </p:nvSpPr>
        <p:spPr>
          <a:xfrm>
            <a:off x="0" y="228600"/>
            <a:ext cx="8839200" cy="6400800"/>
          </a:xfrm>
        </p:spPr>
        <p:txBody>
          <a:bodyPr/>
          <a:lstStyle/>
          <a:p>
            <a:pPr eaLnBrk="1" hangingPunct="1"/>
            <a:r>
              <a:rPr lang="es-ES" altLang="es-MX" sz="2800">
                <a:ea typeface="Arial Unicode MS" panose="020B0604020202020204" pitchFamily="34" charset="-128"/>
                <a:cs typeface="Arial Unicode MS" panose="020B0604020202020204" pitchFamily="34" charset="-128"/>
              </a:rPr>
              <a:t>Omega: la meta de la evolución</a:t>
            </a:r>
            <a:br>
              <a:rPr lang="es-ES" altLang="es-MX" sz="2800">
                <a:ea typeface="Arial Unicode MS" panose="020B0604020202020204" pitchFamily="34" charset="-128"/>
                <a:cs typeface="Arial Unicode MS" panose="020B0604020202020204" pitchFamily="34" charset="-128"/>
              </a:rPr>
            </a:br>
            <a:br>
              <a:rPr lang="es-MX" altLang="es-MX" sz="1200">
                <a:ea typeface="Arial Unicode MS" panose="020B0604020202020204" pitchFamily="34" charset="-128"/>
                <a:cs typeface="Arial Unicode MS" panose="020B0604020202020204" pitchFamily="34" charset="-128"/>
              </a:rPr>
            </a:br>
            <a:r>
              <a:rPr lang="es-ES" altLang="es-MX" sz="2600">
                <a:ea typeface="Arial Unicode MS" panose="020B0604020202020204" pitchFamily="34" charset="-128"/>
                <a:cs typeface="Arial Unicode MS" panose="020B0604020202020204" pitchFamily="34" charset="-128"/>
              </a:rPr>
              <a:t>A partir de la tendencia del universo, guiado por la </a:t>
            </a:r>
            <a:r>
              <a:rPr lang="es-ES" altLang="es-MX" sz="2600">
                <a:ea typeface="Arial Unicode MS" panose="020B0604020202020204" pitchFamily="34" charset="-128"/>
                <a:cs typeface="Arial Unicode MS" panose="020B0604020202020204" pitchFamily="34" charset="-128"/>
                <a:hlinkClick r:id="rId2" tooltip="Ley de complejidad-conciencia"/>
              </a:rPr>
              <a:t>Ley de complejidad-consciencia</a:t>
            </a:r>
            <a:r>
              <a:rPr lang="es-ES" altLang="es-MX" sz="2600">
                <a:ea typeface="Arial Unicode MS" panose="020B0604020202020204" pitchFamily="34" charset="-128"/>
                <a:cs typeface="Arial Unicode MS" panose="020B0604020202020204" pitchFamily="34" charset="-128"/>
              </a:rPr>
              <a:t>, Teilhard vislumbra el </a:t>
            </a:r>
            <a:r>
              <a:rPr lang="es-ES" altLang="es-MX" sz="2600">
                <a:ea typeface="Arial Unicode MS" panose="020B0604020202020204" pitchFamily="34" charset="-128"/>
                <a:cs typeface="Arial Unicode MS" panose="020B0604020202020204" pitchFamily="34" charset="-128"/>
                <a:hlinkClick r:id="rId3" tooltip="Punto Omega"/>
              </a:rPr>
              <a:t>Punto Omega</a:t>
            </a:r>
            <a:r>
              <a:rPr lang="es-ES" altLang="es-MX" sz="2600">
                <a:ea typeface="Arial Unicode MS" panose="020B0604020202020204" pitchFamily="34" charset="-128"/>
                <a:cs typeface="Arial Unicode MS" panose="020B0604020202020204" pitchFamily="34" charset="-128"/>
              </a:rPr>
              <a:t>, que lo define como “…una colectividad armonizada de consciencias, que equivale a una especie de superconsciencia. La Tierra cubriéndose no sólo de granos de pensamiento, contándose por miríadas, sino envolviéndose de una sola envoltura pensante hasta no formar precisamente más que un solo y amplio grano de pensamiento, a escala sideral. La pluralidad de las reflexiones individuales agrupándose y reforzándose en el acto de una sola reflexión unánime”. </a:t>
            </a:r>
            <a:br>
              <a:rPr lang="es-MX" altLang="es-MX" sz="2600">
                <a:ea typeface="Arial Unicode MS" panose="020B0604020202020204" pitchFamily="34" charset="-128"/>
                <a:cs typeface="Arial Unicode MS" panose="020B0604020202020204" pitchFamily="34" charset="-128"/>
              </a:rPr>
            </a:br>
            <a:br>
              <a:rPr lang="es-MX" altLang="es-MX" sz="1000">
                <a:ea typeface="Arial Unicode MS" panose="020B0604020202020204" pitchFamily="34" charset="-128"/>
                <a:cs typeface="Arial Unicode MS" panose="020B0604020202020204" pitchFamily="34" charset="-128"/>
              </a:rPr>
            </a:br>
            <a:r>
              <a:rPr lang="fr-FR" altLang="es-MX" sz="2000">
                <a:ea typeface="Arial Unicode MS" panose="020B0604020202020204" pitchFamily="34" charset="-128"/>
                <a:cs typeface="Arial Unicode MS" panose="020B0604020202020204" pitchFamily="34" charset="-128"/>
              </a:rPr>
              <a:t>(Teilhard de Chardin, Pierre (1955). </a:t>
            </a:r>
            <a:r>
              <a:rPr lang="es-ES" altLang="es-MX" sz="2000" i="1">
                <a:ea typeface="Arial Unicode MS" panose="020B0604020202020204" pitchFamily="34" charset="-128"/>
                <a:cs typeface="Arial Unicode MS" panose="020B0604020202020204" pitchFamily="34" charset="-128"/>
              </a:rPr>
              <a:t>El fenómeno humano</a:t>
            </a:r>
            <a:r>
              <a:rPr lang="es-ES" altLang="es-MX" sz="2000">
                <a:ea typeface="Arial Unicode MS" panose="020B0604020202020204" pitchFamily="34" charset="-128"/>
                <a:cs typeface="Arial Unicode MS" panose="020B0604020202020204" pitchFamily="34" charset="-128"/>
              </a:rPr>
              <a:t>. Taurus Ediciones, S.A. Ensayistas, </a:t>
            </a:r>
            <a:r>
              <a:rPr lang="es-ES" altLang="es-MX" sz="2000" b="1">
                <a:ea typeface="Arial Unicode MS" panose="020B0604020202020204" pitchFamily="34" charset="-128"/>
                <a:cs typeface="Arial Unicode MS" panose="020B0604020202020204" pitchFamily="34" charset="-128"/>
              </a:rPr>
              <a:t>32</a:t>
            </a:r>
            <a:r>
              <a:rPr lang="es-ES" altLang="es-MX" sz="2000">
                <a:ea typeface="Arial Unicode MS" panose="020B0604020202020204" pitchFamily="34" charset="-128"/>
                <a:cs typeface="Arial Unicode MS" panose="020B0604020202020204" pitchFamily="34" charset="-128"/>
              </a:rPr>
              <a:t>. 383 págs. Madrid, 1986 </a:t>
            </a:r>
            <a:r>
              <a:rPr lang="es-ES" altLang="es-MX" sz="2000">
                <a:ea typeface="Arial Unicode MS" panose="020B0604020202020204" pitchFamily="34" charset="-128"/>
                <a:cs typeface="Arial Unicode MS" panose="020B0604020202020204" pitchFamily="34" charset="-128"/>
                <a:hlinkClick r:id="rId4"/>
              </a:rPr>
              <a:t>ISBN 84-306-1032-4</a:t>
            </a:r>
            <a:r>
              <a:rPr lang="es-ES" altLang="es-MX" sz="2000">
                <a:ea typeface="Arial Unicode MS" panose="020B0604020202020204" pitchFamily="34" charset="-128"/>
                <a:cs typeface="Arial Unicode MS" panose="020B0604020202020204" pitchFamily="34" charset="-128"/>
              </a:rPr>
              <a:t> )”</a:t>
            </a:r>
            <a:br>
              <a:rPr lang="es-MX" altLang="es-MX" sz="2800">
                <a:ea typeface="Arial Unicode MS" panose="020B0604020202020204" pitchFamily="34" charset="-128"/>
                <a:cs typeface="Arial Unicode MS" panose="020B0604020202020204" pitchFamily="34" charset="-128"/>
              </a:rPr>
            </a:br>
            <a:r>
              <a:rPr lang="es-ES" altLang="es-MX" sz="2800">
                <a:ea typeface="Arial Unicode MS" panose="020B0604020202020204" pitchFamily="34" charset="-128"/>
                <a:cs typeface="Arial Unicode MS" panose="020B0604020202020204" pitchFamily="34" charset="-128"/>
              </a:rPr>
              <a:t> </a:t>
            </a:r>
            <a:r>
              <a:rPr lang="es-ES" altLang="es-MX" sz="2200">
                <a:ea typeface="Arial Unicode MS" panose="020B0604020202020204" pitchFamily="34" charset="-128"/>
                <a:cs typeface="Arial Unicode MS" panose="020B0604020202020204" pitchFamily="34" charset="-128"/>
              </a:rPr>
              <a:t>(Wikipedia, 21 de Agosto del 2009)</a:t>
            </a:r>
            <a:br>
              <a:rPr lang="es-ES" altLang="es-MX" sz="2200">
                <a:ea typeface="Arial Unicode MS" panose="020B0604020202020204" pitchFamily="34" charset="-128"/>
                <a:cs typeface="Arial Unicode MS" panose="020B0604020202020204" pitchFamily="34" charset="-128"/>
              </a:rPr>
            </a:br>
            <a:r>
              <a:rPr lang="es-ES" altLang="es-MX" sz="2200">
                <a:ea typeface="Arial Unicode MS" panose="020B0604020202020204" pitchFamily="34" charset="-128"/>
                <a:cs typeface="Arial Unicode MS" panose="020B0604020202020204" pitchFamily="34" charset="-128"/>
                <a:hlinkClick r:id="rId5"/>
              </a:rPr>
              <a:t>http://es.wikipedia.org/wiki/Pierre_Teilhard_de_Chardin</a:t>
            </a:r>
            <a:endParaRPr lang="es-ES" altLang="es-MX" sz="220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34473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1267"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que perciben su entorno</a:t>
            </a:r>
          </a:p>
        </p:txBody>
      </p:sp>
      <p:grpSp>
        <p:nvGrpSpPr>
          <p:cNvPr id="8" name="Grupo 7"/>
          <p:cNvGrpSpPr/>
          <p:nvPr/>
        </p:nvGrpSpPr>
        <p:grpSpPr>
          <a:xfrm>
            <a:off x="2090462" y="557276"/>
            <a:ext cx="3736181" cy="2110671"/>
            <a:chOff x="2090462" y="557276"/>
            <a:chExt cx="3736181" cy="2110671"/>
          </a:xfrm>
        </p:grpSpPr>
        <p:grpSp>
          <p:nvGrpSpPr>
            <p:cNvPr id="6" name="Grupo 5"/>
            <p:cNvGrpSpPr/>
            <p:nvPr/>
          </p:nvGrpSpPr>
          <p:grpSpPr>
            <a:xfrm>
              <a:off x="2090462" y="557276"/>
              <a:ext cx="3736181" cy="1630362"/>
              <a:chOff x="2296319" y="452134"/>
              <a:chExt cx="3736181" cy="1630362"/>
            </a:xfrm>
          </p:grpSpPr>
          <p:sp>
            <p:nvSpPr>
              <p:cNvPr id="10283" name="Freeform 29"/>
              <p:cNvSpPr>
                <a:spLocks/>
              </p:cNvSpPr>
              <p:nvPr/>
            </p:nvSpPr>
            <p:spPr bwMode="auto">
              <a:xfrm>
                <a:off x="2296319" y="452134"/>
                <a:ext cx="3687762" cy="163036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E593"/>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6" name="Text Box 28"/>
              <p:cNvSpPr txBox="1">
                <a:spLocks noChangeArrowheads="1"/>
              </p:cNvSpPr>
              <p:nvPr/>
            </p:nvSpPr>
            <p:spPr bwMode="auto">
              <a:xfrm>
                <a:off x="2417330" y="1025526"/>
                <a:ext cx="361517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7" name="Grupo 6"/>
            <p:cNvGrpSpPr/>
            <p:nvPr/>
          </p:nvGrpSpPr>
          <p:grpSpPr>
            <a:xfrm>
              <a:off x="3156304" y="1804347"/>
              <a:ext cx="2357058" cy="863600"/>
              <a:chOff x="3181002" y="1868488"/>
              <a:chExt cx="2357058" cy="863600"/>
            </a:xfrm>
          </p:grpSpPr>
          <p:sp>
            <p:nvSpPr>
              <p:cNvPr id="11303" name="Line 26"/>
              <p:cNvSpPr>
                <a:spLocks noChangeShapeType="1"/>
              </p:cNvSpPr>
              <p:nvPr/>
            </p:nvSpPr>
            <p:spPr bwMode="auto">
              <a:xfrm flipV="1">
                <a:off x="3181002" y="2249488"/>
                <a:ext cx="0" cy="482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4" name="Text Box 25"/>
              <p:cNvSpPr txBox="1">
                <a:spLocks noChangeArrowheads="1"/>
              </p:cNvSpPr>
              <p:nvPr/>
            </p:nvSpPr>
            <p:spPr bwMode="auto">
              <a:xfrm>
                <a:off x="4481448" y="1868488"/>
                <a:ext cx="1056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grpSp>
        <p:nvGrpSpPr>
          <p:cNvPr id="11269" name="Grupo 44"/>
          <p:cNvGrpSpPr>
            <a:grpSpLocks/>
          </p:cNvGrpSpPr>
          <p:nvPr/>
        </p:nvGrpSpPr>
        <p:grpSpPr bwMode="auto">
          <a:xfrm>
            <a:off x="2449513" y="2249488"/>
            <a:ext cx="6546850" cy="2514600"/>
            <a:chOff x="2009613" y="2276878"/>
            <a:chExt cx="6546825" cy="2514600"/>
          </a:xfrm>
        </p:grpSpPr>
        <p:sp>
          <p:nvSpPr>
            <p:cNvPr id="11280" name="Text Box 31"/>
            <p:cNvSpPr txBox="1">
              <a:spLocks noChangeArrowheads="1"/>
            </p:cNvSpPr>
            <p:nvPr/>
          </p:nvSpPr>
          <p:spPr bwMode="auto">
            <a:xfrm>
              <a:off x="2009613" y="4258078"/>
              <a:ext cx="65028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81" name="Text Box 30"/>
            <p:cNvSpPr txBox="1">
              <a:spLocks noChangeArrowheads="1"/>
            </p:cNvSpPr>
            <p:nvPr/>
          </p:nvSpPr>
          <p:spPr bwMode="auto">
            <a:xfrm>
              <a:off x="5911290" y="4258078"/>
              <a:ext cx="65028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282" name="Group 38"/>
            <p:cNvGrpSpPr>
              <a:grpSpLocks/>
            </p:cNvGrpSpPr>
            <p:nvPr/>
          </p:nvGrpSpPr>
          <p:grpSpPr bwMode="auto">
            <a:xfrm>
              <a:off x="2341526" y="2772178"/>
              <a:ext cx="633345" cy="1173163"/>
              <a:chOff x="2968" y="5758"/>
              <a:chExt cx="670" cy="1632"/>
            </a:xfrm>
          </p:grpSpPr>
          <p:sp>
            <p:nvSpPr>
              <p:cNvPr id="11295"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1296"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7"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8"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9"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0"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1"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1283" name="Group 64"/>
            <p:cNvGrpSpPr>
              <a:grpSpLocks/>
            </p:cNvGrpSpPr>
            <p:nvPr/>
          </p:nvGrpSpPr>
          <p:grpSpPr bwMode="auto">
            <a:xfrm>
              <a:off x="4935871" y="2276878"/>
              <a:ext cx="3620567" cy="2030413"/>
              <a:chOff x="2880" y="2160"/>
              <a:chExt cx="2138" cy="1279"/>
            </a:xfrm>
          </p:grpSpPr>
          <p:sp>
            <p:nvSpPr>
              <p:cNvPr id="11293"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4" name="Text Box 36"/>
              <p:cNvSpPr txBox="1">
                <a:spLocks noChangeArrowheads="1"/>
              </p:cNvSpPr>
              <p:nvPr/>
            </p:nvSpPr>
            <p:spPr bwMode="auto">
              <a:xfrm>
                <a:off x="3456" y="2544"/>
                <a:ext cx="996"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1284" name="Group 32"/>
            <p:cNvGrpSpPr>
              <a:grpSpLocks/>
            </p:cNvGrpSpPr>
            <p:nvPr/>
          </p:nvGrpSpPr>
          <p:grpSpPr bwMode="auto">
            <a:xfrm rot="49363">
              <a:off x="3797882" y="2962678"/>
              <a:ext cx="1105814" cy="482600"/>
              <a:chOff x="3873" y="12820"/>
              <a:chExt cx="905" cy="905"/>
            </a:xfrm>
          </p:grpSpPr>
          <p:sp>
            <p:nvSpPr>
              <p:cNvPr id="11291"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2"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1285" name="Group 66"/>
            <p:cNvGrpSpPr>
              <a:grpSpLocks/>
            </p:cNvGrpSpPr>
            <p:nvPr/>
          </p:nvGrpSpPr>
          <p:grpSpPr bwMode="auto">
            <a:xfrm>
              <a:off x="3310172" y="3496078"/>
              <a:ext cx="1788269" cy="457200"/>
              <a:chOff x="4176" y="1200"/>
              <a:chExt cx="1056" cy="288"/>
            </a:xfrm>
          </p:grpSpPr>
          <p:grpSp>
            <p:nvGrpSpPr>
              <p:cNvPr id="11286" name="Group 67"/>
              <p:cNvGrpSpPr>
                <a:grpSpLocks/>
              </p:cNvGrpSpPr>
              <p:nvPr/>
            </p:nvGrpSpPr>
            <p:grpSpPr bwMode="auto">
              <a:xfrm>
                <a:off x="4512" y="1248"/>
                <a:ext cx="288" cy="192"/>
                <a:chOff x="3873" y="12820"/>
                <a:chExt cx="905" cy="905"/>
              </a:xfrm>
            </p:grpSpPr>
            <p:sp>
              <p:nvSpPr>
                <p:cNvPr id="11289"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0"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1287" name="Text Box 7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88" name="Text Box 7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sp>
        <p:nvSpPr>
          <p:cNvPr id="34"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su imagen del entorno R,   </a:t>
            </a:r>
            <a:r>
              <a:rPr kumimoji="0" lang="es-MX" altLang="es-MX" sz="32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3200" b="0"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11271" name="Grupo 41"/>
          <p:cNvGrpSpPr>
            <a:grpSpLocks/>
          </p:cNvGrpSpPr>
          <p:nvPr/>
        </p:nvGrpSpPr>
        <p:grpSpPr bwMode="auto">
          <a:xfrm>
            <a:off x="101600" y="4791075"/>
            <a:ext cx="5810250" cy="579438"/>
            <a:chOff x="101225" y="4791478"/>
            <a:chExt cx="5810065" cy="579438"/>
          </a:xfrm>
        </p:grpSpPr>
        <p:grpSp>
          <p:nvGrpSpPr>
            <p:cNvPr id="11273" name="Group 56"/>
            <p:cNvGrpSpPr>
              <a:grpSpLocks/>
            </p:cNvGrpSpPr>
            <p:nvPr/>
          </p:nvGrpSpPr>
          <p:grpSpPr bwMode="auto">
            <a:xfrm>
              <a:off x="4234890" y="4871959"/>
              <a:ext cx="1676400" cy="457200"/>
              <a:chOff x="4176" y="1200"/>
              <a:chExt cx="1056" cy="288"/>
            </a:xfrm>
          </p:grpSpPr>
          <p:grpSp>
            <p:nvGrpSpPr>
              <p:cNvPr id="11275" name="Group 57"/>
              <p:cNvGrpSpPr>
                <a:grpSpLocks/>
              </p:cNvGrpSpPr>
              <p:nvPr/>
            </p:nvGrpSpPr>
            <p:grpSpPr bwMode="auto">
              <a:xfrm>
                <a:off x="4512" y="1248"/>
                <a:ext cx="288" cy="192"/>
                <a:chOff x="3873" y="12820"/>
                <a:chExt cx="905" cy="905"/>
              </a:xfrm>
            </p:grpSpPr>
            <p:sp>
              <p:nvSpPr>
                <p:cNvPr id="11278" name="Freeform 5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79" name="AutoShape 5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1276" name="Text Box 6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77" name="Text Box 6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11274" name="Rectangle 62"/>
            <p:cNvSpPr>
              <a:spLocks noChangeArrowheads="1"/>
            </p:cNvSpPr>
            <p:nvPr/>
          </p:nvSpPr>
          <p:spPr bwMode="auto">
            <a:xfrm>
              <a:off x="101225" y="4791478"/>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su entorno </a:t>
              </a:r>
              <a:r>
                <a:rPr kumimoji="0" lang="es-MX"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6"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del entorno</a:t>
            </a:r>
            <a:endParaRPr kumimoji="0" lang="es-MX" altLang="es-MX" sz="2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6041444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6"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6918625"/>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b="1" i="0" u="none" strike="noStrike" kern="1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Tezcatlipoca</a:t>
            </a:r>
            <a:endParaRPr kumimoji="0" lang="es-MX"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Tezkatlipoka</a:t>
            </a:r>
            <a:r>
              <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(espejo humeante) designación dada a la memoria universal, la información grabada en cada una de nuestras células y código genético,...”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2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(http://aztlanrpg.net/forums/index.php?topic=155.15)</a:t>
            </a: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2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(http://aztlanrpg.net/forums/index.php?PHPSESSID=0c342372835f3a5439d2543ee1c80b6b&amp;topic=155.msg2361#msg2361)</a:t>
            </a: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600" b="0" i="0" u="none" strike="noStrike" kern="1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b="0" i="0" u="none" strike="noStrike" kern="1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Tezcatlipoca   </a:t>
            </a: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Espejo Negro humeante</a:t>
            </a:r>
            <a:endPar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Espejo (Negro) donde se refleja y oculta la realidad (humeante)</a:t>
            </a:r>
            <a:endPar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914400" marR="0" lvl="2" indent="0" algn="l" defTabSz="914400" rtl="0" eaLnBrk="0" fontAlgn="base" latinLnBrk="0" hangingPunct="0">
              <a:lnSpc>
                <a:spcPct val="107000"/>
              </a:lnSpc>
              <a:spcBef>
                <a:spcPct val="0"/>
              </a:spcBef>
              <a:spcAft>
                <a:spcPts val="0"/>
              </a:spcAft>
              <a:buClrTx/>
              <a:buSzTx/>
              <a:buFontTx/>
              <a:buNone/>
              <a:tabLst/>
              <a:defRPr/>
            </a:pPr>
            <a:r>
              <a:rPr kumimoji="0" lang="es-MX"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Maya</a:t>
            </a:r>
            <a:r>
              <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914400" marR="0" lvl="2" indent="0" algn="l" defTabSz="914400" rtl="0" eaLnBrk="0" fontAlgn="base" latinLnBrk="0" hangingPunct="0">
              <a:lnSpc>
                <a:spcPct val="107000"/>
              </a:lnSpc>
              <a:spcBef>
                <a:spcPct val="0"/>
              </a:spcBef>
              <a:spcAft>
                <a:spcPts val="0"/>
              </a:spcAft>
              <a:buClrTx/>
              <a:buSzTx/>
              <a:buFontTx/>
              <a:buNone/>
              <a:tabLst/>
              <a:defRPr/>
            </a:pP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Maya significa ilusión, irrealidad en sánscrito</a:t>
            </a:r>
            <a:endPar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914400" marR="0" lvl="2" indent="0" algn="l" defTabSz="914400" rtl="0" eaLnBrk="0" fontAlgn="base" latinLnBrk="0" hangingPunct="0">
              <a:lnSpc>
                <a:spcPct val="107000"/>
              </a:lnSpc>
              <a:spcBef>
                <a:spcPct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914400" marR="0" lvl="2" indent="0" algn="l" defTabSz="914400" rtl="0" eaLnBrk="0" fontAlgn="base" latinLnBrk="0" hangingPunct="0">
              <a:lnSpc>
                <a:spcPct val="107000"/>
              </a:lnSpc>
              <a:spcBef>
                <a:spcPct val="0"/>
              </a:spcBef>
              <a:spcAft>
                <a:spcPts val="0"/>
              </a:spcAft>
              <a:buClrTx/>
              <a:buSzTx/>
              <a:buFontTx/>
              <a:buNone/>
              <a:tabLst/>
              <a:defRPr/>
            </a:pPr>
            <a:r>
              <a:rPr kumimoji="0" lang="en-US" b="1" i="0" u="none" strike="noStrike" kern="1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Tao </a:t>
            </a:r>
            <a:r>
              <a:rPr kumimoji="0" lang="en-US" b="1" i="0" u="none" strike="noStrike" kern="18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a:t>
            </a:r>
            <a:r>
              <a:rPr kumimoji="0" lang="en-US" b="1" i="0" u="none" strike="noStrike" kern="1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King,  </a:t>
            </a:r>
            <a:r>
              <a:rPr kumimoji="0" lang="en-US"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Lao </a:t>
            </a:r>
            <a:r>
              <a:rPr kumimoji="0" lang="en-US"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Tse</a:t>
            </a:r>
            <a:endParaRPr kumimoji="0" lang="es-MX"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914400" marR="0" lvl="2" indent="0" algn="l" defTabSz="914400" rtl="0" eaLnBrk="0" fontAlgn="base" latinLnBrk="0" hangingPunct="0">
              <a:lnSpc>
                <a:spcPct val="107000"/>
              </a:lnSpc>
              <a:spcBef>
                <a:spcPct val="0"/>
              </a:spcBef>
              <a:spcAft>
                <a:spcPts val="0"/>
              </a:spcAft>
              <a:buClrTx/>
              <a:buSzTx/>
              <a:buFontTx/>
              <a:buNone/>
              <a:tabLst/>
              <a:defRPr/>
            </a:pP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“Desde el No-Ser comprendemos su esencia;</a:t>
            </a:r>
            <a:endPar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914400" marR="0" lvl="2" indent="0" algn="l" defTabSz="914400" rtl="0" eaLnBrk="0" fontAlgn="base" latinLnBrk="0" hangingPunct="0">
              <a:lnSpc>
                <a:spcPct val="107000"/>
              </a:lnSpc>
              <a:spcBef>
                <a:spcPct val="0"/>
              </a:spcBef>
              <a:spcAft>
                <a:spcPts val="0"/>
              </a:spcAft>
              <a:buClrTx/>
              <a:buSzTx/>
              <a:buFontTx/>
              <a:buNone/>
              <a:tabLst/>
              <a:defRPr/>
            </a:pP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 desde el Ser, sólo vemos su apariencia.”</a:t>
            </a:r>
            <a:endPar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914400" marR="0" lvl="2" indent="0" algn="l" defTabSz="914400" rtl="0" eaLnBrk="0" fontAlgn="base" latinLnBrk="0" hangingPunct="0">
              <a:lnSpc>
                <a:spcPct val="107000"/>
              </a:lnSpc>
              <a:spcBef>
                <a:spcPct val="0"/>
              </a:spcBef>
              <a:spcAft>
                <a:spcPts val="0"/>
              </a:spcAft>
              <a:buClrTx/>
              <a:buSzTx/>
              <a:buFontTx/>
              <a:buNone/>
              <a:tabLst/>
              <a:defRPr/>
            </a:pPr>
            <a:r>
              <a:rPr kumimoji="0" lang="es-MX" b="0" i="0" u="none" strike="noStrike" kern="1200" cap="none" spc="0" normalizeH="0" baseline="0" noProof="0" dirty="0">
                <a:ln>
                  <a:noFill/>
                </a:ln>
                <a:solidFill>
                  <a:srgbClr val="DCAB34"/>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https://es.wikisource.org/wiki/Tao_Te_King</a:t>
            </a:r>
            <a:endParaRPr kumimoji="0" lang="es-MX" b="0" i="0" u="none" strike="noStrike" kern="1200" cap="none" spc="0" normalizeH="0" baseline="0" noProof="0" dirty="0">
              <a:ln>
                <a:noFill/>
              </a:ln>
              <a:solidFill>
                <a:srgbClr val="DCAB34"/>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defRPr/>
            </a:pPr>
            <a:r>
              <a:rPr kumimoji="0" lang="es-MX"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Las Enseñanzas de Don Juan  (Varios Libros)  Carlos </a:t>
            </a:r>
            <a:r>
              <a:rPr kumimoji="0" lang="es-MX"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Castaneda</a:t>
            </a:r>
            <a:endParaRPr kumimoji="0" lang="es-MX"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defTabSz="914400" rtl="0" eaLnBrk="0" fontAlgn="base" latinLnBrk="0" hangingPunct="0">
              <a:lnSpc>
                <a:spcPct val="107000"/>
              </a:lnSpc>
              <a:spcBef>
                <a:spcPct val="0"/>
              </a:spcBef>
              <a:spcAft>
                <a:spcPts val="0"/>
              </a:spcAft>
              <a:buClrTx/>
              <a:buSzTx/>
              <a:buFontTx/>
              <a:buNone/>
              <a:tabLst/>
              <a:defRPr/>
            </a:pP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Formación del cazador, guerrero, hombre de conocimiento </a:t>
            </a:r>
          </a:p>
          <a:p>
            <a:pPr marL="0" marR="0" lvl="0" indent="0" defTabSz="914400" rtl="0" eaLnBrk="0" fontAlgn="base" latinLnBrk="0" hangingPunct="0">
              <a:lnSpc>
                <a:spcPct val="107000"/>
              </a:lnSpc>
              <a:spcBef>
                <a:spcPct val="0"/>
              </a:spcBef>
              <a:spcAft>
                <a:spcPts val="0"/>
              </a:spcAft>
              <a:buClrTx/>
              <a:buSzTx/>
              <a:buFontTx/>
              <a:buNone/>
              <a:tabLst/>
              <a:defRPr/>
            </a:pPr>
            <a:r>
              <a:rPr kumimoji="0" lang="es-ES"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romper los vínculos </a:t>
            </a:r>
            <a:endParaRPr kumimoji="0" lang="es-MX"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 name="Marcador de número de diapositiva 2"/>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D7E9039-F061-46C2-908A-0507DAB3DC6C}" type="slidenum">
              <a:rPr kumimoji="0" lang="en-US" altLang="es-MX" sz="2800" b="0" i="0" u="none" strike="noStrike" kern="1200" cap="none" spc="0" normalizeH="0" baseline="0" noProof="0" smtClean="0">
                <a:ln>
                  <a:noFill/>
                </a:ln>
                <a:solidFill>
                  <a:srgbClr val="5FA534"/>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140</a:t>
            </a:fld>
            <a:endParaRPr kumimoji="0" lang="en-US" altLang="es-MX" sz="2800" b="0" i="0" u="none" strike="noStrike" kern="1200" cap="none" spc="0" normalizeH="0" baseline="0" noProof="0" dirty="0">
              <a:ln>
                <a:noFill/>
              </a:ln>
              <a:solidFill>
                <a:srgbClr val="5FA534"/>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95315718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148471"/>
            <a:ext cx="9144000" cy="5970865"/>
          </a:xfrm>
          <a:prstGeom prst="rect">
            <a:avLst/>
          </a:prstGeom>
        </p:spPr>
        <p:txBody>
          <a:bodyPr wrap="square">
            <a:spAutoFit/>
          </a:bodyPr>
          <a:lstStyle/>
          <a:p>
            <a:pPr algn="ctr">
              <a:spcAft>
                <a:spcPts val="0"/>
              </a:spcAft>
            </a:pPr>
            <a:r>
              <a:rPr lang="es-ES" sz="3200" b="1" dirty="0">
                <a:solidFill>
                  <a:srgbClr val="FF0000"/>
                </a:solidFill>
                <a:ea typeface="Times New Roman" panose="02020603050405020304" pitchFamily="18" charset="0"/>
              </a:rPr>
              <a:t>Apenas vamos Rumbo a los Sistemas Conscientes</a:t>
            </a:r>
          </a:p>
          <a:p>
            <a:pPr algn="ctr">
              <a:spcAft>
                <a:spcPts val="0"/>
              </a:spcAft>
            </a:pPr>
            <a:r>
              <a:rPr lang="es-ES" sz="2800" dirty="0">
                <a:ea typeface="Times New Roman" panose="02020603050405020304" pitchFamily="18" charset="0"/>
              </a:rPr>
              <a:t>Les llaman conscientes pero aun no lo son</a:t>
            </a:r>
          </a:p>
          <a:p>
            <a:pPr algn="ctr">
              <a:spcAft>
                <a:spcPts val="0"/>
              </a:spcAft>
            </a:pPr>
            <a:endParaRPr lang="es-ES" sz="1000" dirty="0">
              <a:ea typeface="Times New Roman" panose="02020603050405020304" pitchFamily="18" charset="0"/>
            </a:endParaRPr>
          </a:p>
          <a:p>
            <a:pPr algn="ctr">
              <a:spcAft>
                <a:spcPts val="0"/>
              </a:spcAft>
            </a:pPr>
            <a:r>
              <a:rPr lang="es-ES" sz="2800" dirty="0">
                <a:ea typeface="Times New Roman" panose="02020603050405020304" pitchFamily="18" charset="0"/>
              </a:rPr>
              <a:t>Falta un largo camino</a:t>
            </a:r>
          </a:p>
          <a:p>
            <a:pPr algn="ctr">
              <a:spcAft>
                <a:spcPts val="0"/>
              </a:spcAft>
            </a:pPr>
            <a:endParaRPr lang="es-ES" sz="1000" dirty="0">
              <a:ea typeface="Times New Roman" panose="02020603050405020304" pitchFamily="18" charset="0"/>
            </a:endParaRPr>
          </a:p>
          <a:p>
            <a:pPr algn="ctr">
              <a:spcAft>
                <a:spcPts val="0"/>
              </a:spcAft>
            </a:pPr>
            <a:r>
              <a:rPr lang="es-ES" sz="2800" dirty="0">
                <a:ea typeface="Times New Roman" panose="02020603050405020304" pitchFamily="18" charset="0"/>
              </a:rPr>
              <a:t>Actualmente los sistemas que tienen integradas Evolución y afectividad  tienen muchísimas aplicaciones</a:t>
            </a:r>
          </a:p>
          <a:p>
            <a:pPr algn="ctr">
              <a:spcAft>
                <a:spcPts val="0"/>
              </a:spcAft>
            </a:pPr>
            <a:r>
              <a:rPr lang="es-ES" sz="2800" dirty="0">
                <a:ea typeface="Times New Roman" panose="02020603050405020304" pitchFamily="18" charset="0"/>
              </a:rPr>
              <a:t>Presentan grandes oportunidades y área de investigación</a:t>
            </a:r>
          </a:p>
          <a:p>
            <a:pPr algn="ctr">
              <a:spcAft>
                <a:spcPts val="0"/>
              </a:spcAft>
            </a:pPr>
            <a:endParaRPr lang="es-ES" sz="1000" dirty="0">
              <a:ea typeface="Times New Roman" panose="02020603050405020304" pitchFamily="18" charset="0"/>
            </a:endParaRPr>
          </a:p>
          <a:p>
            <a:pPr algn="ctr">
              <a:spcAft>
                <a:spcPts val="0"/>
              </a:spcAft>
            </a:pPr>
            <a:r>
              <a:rPr lang="es-ES" sz="3000" dirty="0">
                <a:ea typeface="Times New Roman" panose="02020603050405020304" pitchFamily="18" charset="0"/>
              </a:rPr>
              <a:t>Aunque todavía no existan los </a:t>
            </a:r>
            <a:r>
              <a:rPr lang="es-ES" sz="3000" b="1" dirty="0">
                <a:ea typeface="Times New Roman" panose="02020603050405020304" pitchFamily="18" charset="0"/>
              </a:rPr>
              <a:t>Sistemas Conscientes</a:t>
            </a:r>
          </a:p>
          <a:p>
            <a:pPr algn="ctr">
              <a:spcAft>
                <a:spcPts val="0"/>
              </a:spcAft>
            </a:pPr>
            <a:r>
              <a:rPr lang="es-ES" sz="3000" dirty="0">
                <a:ea typeface="Times New Roman" panose="02020603050405020304" pitchFamily="18" charset="0"/>
              </a:rPr>
              <a:t>, el desarrollo del área y de las primeras propuestas </a:t>
            </a:r>
            <a:r>
              <a:rPr lang="es-ES" sz="3000" b="1" dirty="0">
                <a:ea typeface="Times New Roman" panose="02020603050405020304" pitchFamily="18" charset="0"/>
              </a:rPr>
              <a:t>presentan una gran oportunidad de desarrollo  e investigación</a:t>
            </a:r>
          </a:p>
          <a:p>
            <a:pPr algn="ctr">
              <a:spcAft>
                <a:spcPts val="0"/>
              </a:spcAft>
            </a:pPr>
            <a:r>
              <a:rPr lang="es-ES" sz="3000" dirty="0">
                <a:ea typeface="Times New Roman" panose="02020603050405020304" pitchFamily="18" charset="0"/>
              </a:rPr>
              <a:t>Carros autónomos, limpiadores de casa, asistentes en hospitales y oficinas, juguetes, videojuegos, </a:t>
            </a:r>
            <a:r>
              <a:rPr lang="es-ES" sz="3000" dirty="0" err="1">
                <a:ea typeface="Times New Roman" panose="02020603050405020304" pitchFamily="18" charset="0"/>
              </a:rPr>
              <a:t>etc</a:t>
            </a:r>
            <a:r>
              <a:rPr lang="es-ES" sz="3000" dirty="0">
                <a:ea typeface="Times New Roman" panose="02020603050405020304" pitchFamily="18" charset="0"/>
              </a:rPr>
              <a:t>, etc.</a:t>
            </a:r>
          </a:p>
        </p:txBody>
      </p:sp>
      <p:sp>
        <p:nvSpPr>
          <p:cNvPr id="5" name="Rectángulo 4"/>
          <p:cNvSpPr/>
          <p:nvPr/>
        </p:nvSpPr>
        <p:spPr>
          <a:xfrm>
            <a:off x="0" y="6119336"/>
            <a:ext cx="9144001" cy="523220"/>
          </a:xfrm>
          <a:prstGeom prst="rect">
            <a:avLst/>
          </a:prstGeom>
        </p:spPr>
        <p:txBody>
          <a:bodyPr wrap="square">
            <a:spAutoFit/>
          </a:bodyPr>
          <a:lstStyle/>
          <a:p>
            <a:pPr algn="ctr">
              <a:spcAft>
                <a:spcPts val="0"/>
              </a:spcAft>
            </a:pPr>
            <a:r>
              <a:rPr lang="es-ES" sz="2700" b="1" dirty="0">
                <a:ea typeface="Times New Roman" panose="02020603050405020304" pitchFamily="18" charset="0"/>
              </a:rPr>
              <a:t>Se requiere gente, mucha gente: industriales, investigadores</a:t>
            </a:r>
          </a:p>
        </p:txBody>
      </p:sp>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141</a:t>
            </a:fld>
            <a:endParaRPr lang="en-US" altLang="es-MX"/>
          </a:p>
        </p:txBody>
      </p:sp>
    </p:spTree>
    <p:extLst>
      <p:ext uri="{BB962C8B-B14F-4D97-AF65-F5344CB8AC3E}">
        <p14:creationId xmlns:p14="http://schemas.microsoft.com/office/powerpoint/2010/main" val="409634003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4" name="Rectangle 0"/>
          <p:cNvSpPr>
            <a:spLocks noGrp="1" noChangeArrowheads="1"/>
          </p:cNvSpPr>
          <p:nvPr>
            <p:ph type="title" idx="4294967295"/>
          </p:nvPr>
        </p:nvSpPr>
        <p:spPr>
          <a:xfrm>
            <a:off x="228600" y="424721"/>
            <a:ext cx="8686800" cy="2971800"/>
          </a:xfrm>
        </p:spPr>
        <p:txBody>
          <a:bodyPr/>
          <a:lstStyle/>
          <a:p>
            <a:pPr algn="r"/>
            <a:r>
              <a:rPr lang="es-MX" altLang="es-MX" sz="3600" b="1" i="1" dirty="0">
                <a:solidFill>
                  <a:schemeClr val="tx1"/>
                </a:solidFill>
                <a:cs typeface="Times New Roman" panose="02020603050405020304" pitchFamily="18" charset="0"/>
              </a:rPr>
              <a:t>Hace mucho tiempo, empezó un viaje mágico y misterioso que todavía sigue y sigue y no se le ve fin</a:t>
            </a:r>
            <a:r>
              <a:rPr lang="es-ES" altLang="es-MX" sz="3600" b="1" i="1" dirty="0">
                <a:solidFill>
                  <a:schemeClr val="tx1"/>
                </a:solidFill>
                <a:latin typeface="Arial Unicode MS" panose="020B0604020202020204" pitchFamily="34" charset="-128"/>
                <a:cs typeface="Times New Roman" panose="02020603050405020304" pitchFamily="18" charset="0"/>
              </a:rPr>
              <a:t> </a:t>
            </a:r>
            <a:br>
              <a:rPr lang="es-MX" altLang="es-MX" sz="3600" b="1" dirty="0">
                <a:solidFill>
                  <a:schemeClr val="tx1"/>
                </a:solidFill>
                <a:latin typeface="Arial Unicode MS" panose="020B0604020202020204" pitchFamily="34" charset="-128"/>
                <a:cs typeface="Times New Roman" panose="02020603050405020304" pitchFamily="18" charset="0"/>
              </a:rPr>
            </a:br>
            <a:endParaRPr lang="es-ES" altLang="es-MX" sz="3200" b="1" dirty="0">
              <a:latin typeface="Arial Unicode MS" panose="020B0604020202020204" pitchFamily="34" charset="-128"/>
              <a:cs typeface="Times New Roman" panose="02020603050405020304" pitchFamily="18" charset="0"/>
            </a:endParaRPr>
          </a:p>
        </p:txBody>
      </p:sp>
      <p:sp>
        <p:nvSpPr>
          <p:cNvPr id="3" name="Rectángulo 2"/>
          <p:cNvSpPr/>
          <p:nvPr/>
        </p:nvSpPr>
        <p:spPr>
          <a:xfrm>
            <a:off x="4377128" y="5140498"/>
            <a:ext cx="4538272" cy="92333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1800" b="1" i="1" u="none" strike="noStrike" kern="1200" cap="none" spc="0" normalizeH="0" baseline="0" noProof="0" dirty="0">
                <a:ln>
                  <a:noFill/>
                </a:ln>
                <a:solidFill>
                  <a:schemeClr val="tx2"/>
                </a:solidFill>
                <a:effectLst/>
                <a:uLnTx/>
                <a:uFillTx/>
                <a:latin typeface="Times New Roman"/>
                <a:ea typeface="+mn-ea"/>
                <a:cs typeface="Courier New" panose="02070309020205020404" pitchFamily="49" charset="0"/>
              </a:rPr>
              <a:t>Sobre el Concepto de</a:t>
            </a:r>
            <a:r>
              <a:rPr kumimoji="0" lang="es-MX" altLang="es-MX" sz="1800" b="1" i="1" u="none" strike="noStrike" kern="1200" cap="none" spc="0" normalizeH="0" baseline="0" noProof="0" dirty="0">
                <a:ln>
                  <a:noFill/>
                </a:ln>
                <a:solidFill>
                  <a:schemeClr val="tx2"/>
                </a:solidFill>
                <a:effectLst/>
                <a:uLnTx/>
                <a:uFillTx/>
                <a:latin typeface="Times New Roman"/>
                <a:ea typeface="+mn-ea"/>
                <a:cs typeface="Courier New" panose="02070309020205020404" pitchFamily="49" charset="0"/>
              </a:rPr>
              <a:t> </a:t>
            </a:r>
            <a:r>
              <a:rPr kumimoji="0" lang="es-ES" altLang="es-MX" sz="1800" b="1" i="1" u="none" strike="noStrike" kern="1200" cap="none" spc="0" normalizeH="0" baseline="0" noProof="0" dirty="0">
                <a:ln>
                  <a:noFill/>
                </a:ln>
                <a:solidFill>
                  <a:schemeClr val="tx2"/>
                </a:solidFill>
                <a:effectLst/>
                <a:uLnTx/>
                <a:uFillTx/>
                <a:latin typeface="Times New Roman"/>
                <a:ea typeface="+mn-ea"/>
                <a:cs typeface="Times New Roman" panose="02020603050405020304" pitchFamily="18" charset="0"/>
              </a:rPr>
              <a:t>Inteligencia Artificial</a:t>
            </a:r>
            <a:r>
              <a:rPr kumimoji="0" lang="es-ES" altLang="es-MX" sz="1800" b="1" i="1" u="none" strike="noStrike" kern="1200" cap="none" spc="0" normalizeH="0" baseline="0" noProof="0" dirty="0">
                <a:ln>
                  <a:noFill/>
                </a:ln>
                <a:solidFill>
                  <a:schemeClr val="tx2"/>
                </a:solidFill>
                <a:effectLst/>
                <a:uLnTx/>
                <a:uFillTx/>
                <a:latin typeface="Times New Roman"/>
                <a:ea typeface="+mn-ea"/>
                <a:cs typeface="Courier New" panose="02070309020205020404" pitchFamily="49" charset="0"/>
              </a:rPr>
              <a:t> </a:t>
            </a:r>
            <a:br>
              <a:rPr kumimoji="0" lang="es-ES" altLang="es-MX" sz="4400" b="1" i="1" u="none" strike="noStrike" kern="1200" cap="none" spc="0" normalizeH="0" baseline="0" noProof="0" dirty="0">
                <a:ln>
                  <a:noFill/>
                </a:ln>
                <a:solidFill>
                  <a:srgbClr val="FFCC66"/>
                </a:solidFill>
                <a:effectLst/>
                <a:uLnTx/>
                <a:uFillTx/>
                <a:latin typeface="Times New Roman"/>
                <a:ea typeface="+mn-ea"/>
                <a:cs typeface="+mn-cs"/>
              </a:rPr>
            </a:br>
            <a:r>
              <a:rPr kumimoji="0" lang="es-ES_tradnl" altLang="es-MX" sz="1800" b="1" i="1" u="none" strike="noStrike" kern="1200" cap="none" spc="0" normalizeH="0" baseline="0" noProof="0" dirty="0">
                <a:ln>
                  <a:noFill/>
                </a:ln>
                <a:solidFill>
                  <a:srgbClr val="FFCC66"/>
                </a:solidFill>
                <a:effectLst/>
                <a:uLnTx/>
                <a:uFillTx/>
                <a:latin typeface="Times New Roman"/>
                <a:ea typeface="+mn-ea"/>
                <a:cs typeface="Times New Roman" panose="02020603050405020304" pitchFamily="18" charset="0"/>
                <a:hlinkClick r:id="rId2"/>
              </a:rPr>
              <a:t>Inteligencia Artificial y Vida Artificial</a:t>
            </a:r>
            <a:br>
              <a:rPr kumimoji="0" lang="es-ES_tradnl" altLang="es-MX" sz="1800" b="1" i="1" u="none" strike="noStrike" kern="1200" cap="none" spc="0" normalizeH="0" baseline="0" noProof="0" dirty="0">
                <a:ln>
                  <a:noFill/>
                </a:ln>
                <a:solidFill>
                  <a:srgbClr val="FFCC66"/>
                </a:solidFill>
                <a:effectLst/>
                <a:uLnTx/>
                <a:uFillTx/>
                <a:latin typeface="Times New Roman"/>
                <a:ea typeface="+mn-ea"/>
                <a:cs typeface="Times New Roman" panose="02020603050405020304" pitchFamily="18" charset="0"/>
              </a:rPr>
            </a:br>
            <a:r>
              <a:rPr kumimoji="0" lang="es-ES_tradnl" altLang="es-MX" sz="1800" b="1" i="1" u="none" strike="noStrike" kern="1200" cap="none" spc="0" normalizeH="0" baseline="0" noProof="0" dirty="0">
                <a:ln>
                  <a:noFill/>
                </a:ln>
                <a:solidFill>
                  <a:srgbClr val="FFCC66"/>
                </a:solidFill>
                <a:effectLst/>
                <a:uLnTx/>
                <a:uFillTx/>
                <a:latin typeface="Times New Roman"/>
                <a:ea typeface="+mn-ea"/>
                <a:cs typeface="Times New Roman" panose="02020603050405020304" pitchFamily="18" charset="0"/>
                <a:hlinkClick r:id="rId2"/>
              </a:rPr>
              <a:t>http://www.fgalindosoria.com/areas/ai/</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236378049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42"/>
          <p:cNvSpPr>
            <a:spLocks noChangeArrowheads="1"/>
          </p:cNvSpPr>
          <p:nvPr/>
        </p:nvSpPr>
        <p:spPr bwMode="auto">
          <a:xfrm>
            <a:off x="1828800" y="3200400"/>
            <a:ext cx="71628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p:txBody>
      </p:sp>
      <p:sp>
        <p:nvSpPr>
          <p:cNvPr id="2" name="Rectángulo 1"/>
          <p:cNvSpPr/>
          <p:nvPr/>
        </p:nvSpPr>
        <p:spPr>
          <a:xfrm>
            <a:off x="2544762" y="24704"/>
            <a:ext cx="5593397" cy="923330"/>
          </a:xfrm>
          <a:prstGeom prst="rect">
            <a:avLst/>
          </a:prstGeom>
        </p:spPr>
        <p:txBody>
          <a:bodyPr wrap="square">
            <a:spAutoFit/>
          </a:bodyPr>
          <a:lstStyle/>
          <a:p>
            <a:pPr algn="ctr" defTabSz="685800" eaLnBrk="1" fontAlgn="auto" hangingPunct="1">
              <a:spcBef>
                <a:spcPts val="0"/>
              </a:spcBef>
              <a:spcAft>
                <a:spcPts val="0"/>
              </a:spcAft>
              <a:defRPr/>
            </a:pPr>
            <a:r>
              <a:rPr lang="es-MX" sz="5400" b="1" i="1" kern="0" spc="600" dirty="0">
                <a:solidFill>
                  <a:prstClr val="black"/>
                </a:solidFill>
              </a:rPr>
              <a:t>Consciencia</a:t>
            </a:r>
            <a:endParaRPr lang="es-ES" sz="5400" b="1" i="1" kern="0" spc="600" dirty="0">
              <a:solidFill>
                <a:prstClr val="black"/>
              </a:solidFill>
            </a:endParaRPr>
          </a:p>
        </p:txBody>
      </p:sp>
      <p:sp>
        <p:nvSpPr>
          <p:cNvPr id="3" name="Rectángulo 2"/>
          <p:cNvSpPr/>
          <p:nvPr/>
        </p:nvSpPr>
        <p:spPr>
          <a:xfrm>
            <a:off x="0" y="917912"/>
            <a:ext cx="9144000" cy="5386090"/>
          </a:xfrm>
          <a:prstGeom prst="rect">
            <a:avLst/>
          </a:prstGeom>
        </p:spPr>
        <p:txBody>
          <a:bodyPr wrap="square">
            <a:spAutoFit/>
          </a:bodyPr>
          <a:lstStyle/>
          <a:p>
            <a:pPr algn="just"/>
            <a:r>
              <a:rPr lang="es-MX" sz="3200" i="1" kern="0" dirty="0">
                <a:solidFill>
                  <a:srgbClr val="002060"/>
                </a:solidFill>
              </a:rPr>
              <a:t>Cuando Regina paso por el Zócalo de la Ciudad de México, acompañada por los Cuatro Guardianes de la Tradición, uno de ellos le dijo que fueran a Palacio Nacional, para que tomara posesión de su reino, y ella le contesto que todavía no, que </a:t>
            </a:r>
            <a:r>
              <a:rPr lang="es-MX" sz="3200" b="1" i="1" kern="0" dirty="0">
                <a:solidFill>
                  <a:srgbClr val="002060"/>
                </a:solidFill>
              </a:rPr>
              <a:t>ella no quería ser reina de un pueblo sin conciencia.</a:t>
            </a:r>
          </a:p>
          <a:p>
            <a:pPr algn="just"/>
            <a:endParaRPr lang="es-MX" b="1" i="1" kern="0" dirty="0">
              <a:solidFill>
                <a:srgbClr val="002060"/>
              </a:solidFill>
            </a:endParaRPr>
          </a:p>
          <a:p>
            <a:pPr algn="r"/>
            <a:r>
              <a:rPr lang="es-ES" sz="2800" i="1" dirty="0"/>
              <a:t>Versión libre de un fragmento de </a:t>
            </a:r>
            <a:r>
              <a:rPr lang="es-MX" sz="2800" i="1" kern="0" dirty="0">
                <a:solidFill>
                  <a:prstClr val="black"/>
                </a:solidFill>
              </a:rPr>
              <a:t>REGINA de Don Antonio Velasco Piña</a:t>
            </a:r>
          </a:p>
          <a:p>
            <a:pPr algn="r"/>
            <a:r>
              <a:rPr lang="es-MX" sz="3200" b="1" i="1" dirty="0"/>
              <a:t>Que trata sobre El Despertar de la Conciencia Cósmica y la Percepción de lo Sagrado</a:t>
            </a:r>
          </a:p>
        </p:txBody>
      </p:sp>
      <p:sp>
        <p:nvSpPr>
          <p:cNvPr id="4" name="Marcador de número de diapositiva 3"/>
          <p:cNvSpPr>
            <a:spLocks noGrp="1"/>
          </p:cNvSpPr>
          <p:nvPr>
            <p:ph type="sldNum" sz="quarter" idx="12"/>
          </p:nvPr>
        </p:nvSpPr>
        <p:spPr>
          <a:xfrm>
            <a:off x="8195854" y="6248821"/>
            <a:ext cx="795746" cy="503578"/>
          </a:xfrm>
        </p:spPr>
        <p:txBody>
          <a:bodyPr/>
          <a:lstStyle/>
          <a:p>
            <a:pPr>
              <a:defRPr/>
            </a:pPr>
            <a:fld id="{AD7E9039-F061-46C2-908A-0507DAB3DC6C}" type="slidenum">
              <a:rPr lang="en-US" altLang="es-MX" smtClean="0"/>
              <a:pPr>
                <a:defRPr/>
              </a:pPr>
              <a:t>143</a:t>
            </a:fld>
            <a:endParaRPr lang="en-US" altLang="es-MX" dirty="0"/>
          </a:p>
        </p:txBody>
      </p:sp>
    </p:spTree>
    <p:extLst>
      <p:ext uri="{BB962C8B-B14F-4D97-AF65-F5344CB8AC3E}">
        <p14:creationId xmlns:p14="http://schemas.microsoft.com/office/powerpoint/2010/main" val="206237452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3"/>
          <p:cNvGrpSpPr>
            <a:grpSpLocks/>
          </p:cNvGrpSpPr>
          <p:nvPr/>
        </p:nvGrpSpPr>
        <p:grpSpPr bwMode="auto">
          <a:xfrm>
            <a:off x="128259" y="144614"/>
            <a:ext cx="3847995" cy="2372400"/>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4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onsciencia</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810" y="3007"/>
              <a:ext cx="827"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4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endPar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249848" y="2524919"/>
            <a:ext cx="4427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2"/>
              </a:rPr>
              <a:t>http://www.fgalindosoria.com/eac/</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a:xfrm>
            <a:off x="7855102" y="6354422"/>
            <a:ext cx="795746" cy="50357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0FCA50-BFE3-4A09-A699-F96A9BC9E5D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144</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3711404" y="4870"/>
            <a:ext cx="5364600" cy="1754326"/>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Seminario de Investigación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a:t>
            </a:r>
            <a:r>
              <a:rPr kumimoji="0" lang="es-MX" altLang="es-MX" sz="36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Evolutivos, Afectivos y Conscientes</a:t>
            </a:r>
            <a:endParaRPr kumimoji="0" lang="es-MX" sz="36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7" name="Rectangle 1"/>
          <p:cNvSpPr>
            <a:spLocks noChangeArrowheads="1"/>
          </p:cNvSpPr>
          <p:nvPr/>
        </p:nvSpPr>
        <p:spPr bwMode="auto">
          <a:xfrm>
            <a:off x="605824" y="4420210"/>
            <a:ext cx="764715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8450263" algn="l"/>
                <a:tab pos="9363075" algn="l"/>
                <a:tab pos="10621963" algn="l"/>
              </a:tabLst>
              <a:defRPr>
                <a:solidFill>
                  <a:schemeClr val="tx1"/>
                </a:solidFill>
                <a:latin typeface="Arial" panose="020B0604020202020204" pitchFamily="34" charset="0"/>
              </a:defRPr>
            </a:lvl1pPr>
            <a:lvl2pPr>
              <a:tabLst>
                <a:tab pos="8450263" algn="l"/>
                <a:tab pos="9363075" algn="l"/>
                <a:tab pos="10621963" algn="l"/>
              </a:tabLst>
              <a:defRPr>
                <a:solidFill>
                  <a:schemeClr val="tx1"/>
                </a:solidFill>
                <a:latin typeface="Arial" panose="020B0604020202020204" pitchFamily="34" charset="0"/>
              </a:defRPr>
            </a:lvl2pPr>
            <a:lvl3pPr>
              <a:tabLst>
                <a:tab pos="8450263" algn="l"/>
                <a:tab pos="9363075" algn="l"/>
                <a:tab pos="10621963" algn="l"/>
              </a:tabLst>
              <a:defRPr>
                <a:solidFill>
                  <a:schemeClr val="tx1"/>
                </a:solidFill>
                <a:latin typeface="Arial" panose="020B0604020202020204" pitchFamily="34" charset="0"/>
              </a:defRPr>
            </a:lvl3pPr>
            <a:lvl4pPr>
              <a:tabLst>
                <a:tab pos="8450263" algn="l"/>
                <a:tab pos="9363075" algn="l"/>
                <a:tab pos="10621963" algn="l"/>
              </a:tabLst>
              <a:defRPr>
                <a:solidFill>
                  <a:schemeClr val="tx1"/>
                </a:solidFill>
                <a:latin typeface="Arial" panose="020B0604020202020204" pitchFamily="34" charset="0"/>
              </a:defRPr>
            </a:lvl4pPr>
            <a:lvl5pPr>
              <a:tabLst>
                <a:tab pos="8450263" algn="l"/>
                <a:tab pos="9363075" algn="l"/>
                <a:tab pos="10621963" algn="l"/>
              </a:tabLst>
              <a:defRPr>
                <a:solidFill>
                  <a:schemeClr val="tx1"/>
                </a:solidFill>
                <a:latin typeface="Arial" panose="020B0604020202020204" pitchFamily="34" charset="0"/>
              </a:defRPr>
            </a:lvl5pPr>
            <a:lvl6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6pPr>
            <a:lvl7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7pPr>
            <a:lvl8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8pPr>
            <a:lvl9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Auditorio Sor Juana (edificio C)</a:t>
            </a:r>
            <a:r>
              <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  </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Tecnológico de Estudios Superiores de Ecatepec (TESE)</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Del </a:t>
            </a: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Lunes 13 al Jueves 16 de Marzo </a:t>
            </a: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 2017 de 12:00 a 17:00 </a:t>
            </a: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horas de la Ciudad de México</a:t>
            </a:r>
            <a:endPar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
        <p:nvSpPr>
          <p:cNvPr id="21" name="Rectangle 9"/>
          <p:cNvSpPr>
            <a:spLocks noChangeArrowheads="1"/>
          </p:cNvSpPr>
          <p:nvPr/>
        </p:nvSpPr>
        <p:spPr bwMode="auto">
          <a:xfrm>
            <a:off x="2669836" y="5677123"/>
            <a:ext cx="51852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3"/>
              </a:rPr>
              <a:t>http://www.fgalindosoria.com/seac2017/</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 name="Rectangle 9"/>
          <p:cNvSpPr>
            <a:spLocks noChangeArrowheads="1"/>
          </p:cNvSpPr>
          <p:nvPr/>
        </p:nvSpPr>
        <p:spPr bwMode="auto">
          <a:xfrm>
            <a:off x="3607006" y="1612079"/>
            <a:ext cx="546899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4"/>
              </a:rPr>
              <a:t>www.fgalindosoria.com/seac2017/seac.pdf</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aphicFrame>
        <p:nvGraphicFramePr>
          <p:cNvPr id="3" name="Tabla 2"/>
          <p:cNvGraphicFramePr>
            <a:graphicFrameLocks noGrp="1"/>
          </p:cNvGraphicFramePr>
          <p:nvPr>
            <p:extLst>
              <p:ext uri="{D42A27DB-BD31-4B8C-83A1-F6EECF244321}">
                <p14:modId xmlns:p14="http://schemas.microsoft.com/office/powerpoint/2010/main" val="1813435952"/>
              </p:ext>
            </p:extLst>
          </p:nvPr>
        </p:nvGraphicFramePr>
        <p:xfrm>
          <a:off x="315477" y="3280159"/>
          <a:ext cx="8552956" cy="883920"/>
        </p:xfrm>
        <a:graphic>
          <a:graphicData uri="http://schemas.openxmlformats.org/drawingml/2006/table">
            <a:tbl>
              <a:tblPr firstRow="1" firstCol="1" bandRow="1"/>
              <a:tblGrid>
                <a:gridCol w="3249121">
                  <a:extLst>
                    <a:ext uri="{9D8B030D-6E8A-4147-A177-3AD203B41FA5}">
                      <a16:colId xmlns:a16="http://schemas.microsoft.com/office/drawing/2014/main" val="529012413"/>
                    </a:ext>
                  </a:extLst>
                </a:gridCol>
                <a:gridCol w="2255537">
                  <a:extLst>
                    <a:ext uri="{9D8B030D-6E8A-4147-A177-3AD203B41FA5}">
                      <a16:colId xmlns:a16="http://schemas.microsoft.com/office/drawing/2014/main" val="3763789850"/>
                    </a:ext>
                  </a:extLst>
                </a:gridCol>
                <a:gridCol w="3048298">
                  <a:extLst>
                    <a:ext uri="{9D8B030D-6E8A-4147-A177-3AD203B41FA5}">
                      <a16:colId xmlns:a16="http://schemas.microsoft.com/office/drawing/2014/main" val="264769866"/>
                    </a:ext>
                  </a:extLst>
                </a:gridCol>
              </a:tblGrid>
              <a:tr h="883920">
                <a:tc>
                  <a:txBody>
                    <a:bodyPr/>
                    <a:lstStyle/>
                    <a:p>
                      <a:pPr algn="ctr">
                        <a:spcAft>
                          <a:spcPts val="0"/>
                        </a:spcAft>
                      </a:pPr>
                      <a:r>
                        <a:rPr lang="es-MX" sz="2400" b="0" i="1" dirty="0">
                          <a:effectLst/>
                          <a:latin typeface="Times New Roman" panose="02020603050405020304" pitchFamily="18" charset="0"/>
                          <a:ea typeface="Times New Roman" panose="02020603050405020304" pitchFamily="18" charset="0"/>
                        </a:rPr>
                        <a:t>Fernando Galindo Soria</a:t>
                      </a:r>
                      <a:endParaRPr lang="es-MX" sz="2400" b="0" dirty="0">
                        <a:effectLst/>
                        <a:latin typeface="Times New Roman" panose="02020603050405020304" pitchFamily="18" charset="0"/>
                        <a:ea typeface="Times New Roman" panose="02020603050405020304" pitchFamily="18" charset="0"/>
                      </a:endParaRPr>
                    </a:p>
                    <a:p>
                      <a:pPr algn="ctr">
                        <a:spcAft>
                          <a:spcPts val="0"/>
                        </a:spcAft>
                      </a:pPr>
                      <a:r>
                        <a:rPr lang="es-MX" sz="1000" u="none" strike="noStrike" kern="1200" dirty="0">
                          <a:solidFill>
                            <a:srgbClr val="0000FF"/>
                          </a:solidFill>
                          <a:effectLst/>
                          <a:latin typeface="Times New Roman" panose="02020603050405020304" pitchFamily="18" charset="0"/>
                          <a:ea typeface="+mj-ea"/>
                          <a:hlinkClick r:id="rId5"/>
                        </a:rPr>
                        <a:t>www.fgalindosoria.com</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pPr>
                      <a:r>
                        <a:rPr lang="es-MX" sz="2400" b="0" i="1" dirty="0">
                          <a:effectLst/>
                          <a:latin typeface="Times New Roman" panose="02020603050405020304" pitchFamily="18" charset="0"/>
                          <a:ea typeface="Times New Roman" panose="02020603050405020304" pitchFamily="18" charset="0"/>
                        </a:rPr>
                        <a:t>Paola Neri Ortiz</a:t>
                      </a:r>
                      <a:endParaRPr lang="es-MX" sz="2400" b="0" dirty="0">
                        <a:effectLst/>
                        <a:latin typeface="Times New Roman" panose="02020603050405020304" pitchFamily="18" charset="0"/>
                        <a:ea typeface="Times New Roman" panose="02020603050405020304" pitchFamily="18" charset="0"/>
                      </a:endParaRPr>
                    </a:p>
                    <a:p>
                      <a:pPr algn="ctr">
                        <a:spcAft>
                          <a:spcPts val="0"/>
                        </a:spcAft>
                        <a:tabLst>
                          <a:tab pos="8450580" algn="l"/>
                          <a:tab pos="9363075" algn="l"/>
                          <a:tab pos="10622280" algn="l"/>
                        </a:tabLst>
                      </a:pPr>
                      <a:r>
                        <a:rPr lang="es-MX" sz="1400" u="none" strike="noStrike" dirty="0">
                          <a:solidFill>
                            <a:srgbClr val="0000FF"/>
                          </a:solidFill>
                          <a:effectLst/>
                          <a:latin typeface="Times New Roman" panose="02020603050405020304" pitchFamily="18" charset="0"/>
                          <a:ea typeface="Times New Roman" panose="02020603050405020304" pitchFamily="18" charset="0"/>
                          <a:hlinkClick r:id="rId6"/>
                        </a:rPr>
                        <a:t> </a:t>
                      </a:r>
                      <a:r>
                        <a:rPr lang="es-MX" sz="1000" u="none" strike="noStrike" dirty="0">
                          <a:solidFill>
                            <a:srgbClr val="0000FF"/>
                          </a:solidFill>
                          <a:effectLst/>
                          <a:latin typeface="Times New Roman" panose="02020603050405020304" pitchFamily="18" charset="0"/>
                          <a:ea typeface="Times New Roman" panose="02020603050405020304" pitchFamily="18" charset="0"/>
                          <a:hlinkClick r:id="rId6"/>
                        </a:rPr>
                        <a:t>www.eventbrite.com/o/paola-neri-ortiz-12877179662</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tabLst>
                          <a:tab pos="8450580" algn="l"/>
                          <a:tab pos="9363075" algn="l"/>
                          <a:tab pos="10622280" algn="l"/>
                        </a:tabLst>
                      </a:pP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a:t>
                      </a:r>
                      <a:r>
                        <a:rPr lang="es-MX" sz="2400" b="0" kern="1200" dirty="0" err="1">
                          <a:solidFill>
                            <a:schemeClr val="tx1"/>
                          </a:solidFill>
                          <a:effectLst/>
                          <a:latin typeface="Times New Roman" panose="02020603050405020304" pitchFamily="18" charset="0"/>
                          <a:ea typeface="+mn-ea"/>
                          <a:cs typeface="Times New Roman" panose="02020603050405020304" pitchFamily="18" charset="0"/>
                        </a:rPr>
                        <a:t>Itztli</a:t>
                      </a: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García Salas</a:t>
                      </a:r>
                    </a:p>
                    <a:p>
                      <a:pPr algn="ctr">
                        <a:spcAft>
                          <a:spcPts val="0"/>
                        </a:spcAft>
                        <a:tabLst>
                          <a:tab pos="8450580" algn="l"/>
                          <a:tab pos="9363075" algn="l"/>
                          <a:tab pos="10622280" algn="l"/>
                        </a:tabLst>
                      </a:pPr>
                      <a:r>
                        <a:rPr lang="es-MX" sz="1000" dirty="0">
                          <a:effectLst/>
                          <a:latin typeface="Times New Roman" panose="02020603050405020304" pitchFamily="18" charset="0"/>
                          <a:ea typeface="Times New Roman" panose="02020603050405020304" pitchFamily="18" charset="0"/>
                          <a:hlinkClick r:id="rId7"/>
                        </a:rPr>
                        <a:t>http://www.fgalindosoria.com/informaticos/investigadores/Itztli_(Horacio_Alberto)_Garcia_Salas/</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1130370956"/>
                  </a:ext>
                </a:extLst>
              </a:tr>
            </a:tbl>
          </a:graphicData>
        </a:graphic>
      </p:graphicFrame>
    </p:spTree>
    <p:extLst>
      <p:ext uri="{BB962C8B-B14F-4D97-AF65-F5344CB8AC3E}">
        <p14:creationId xmlns:p14="http://schemas.microsoft.com/office/powerpoint/2010/main" val="12351502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ángulo 1"/>
          <p:cNvSpPr>
            <a:spLocks noChangeArrowheads="1"/>
          </p:cNvSpPr>
          <p:nvPr/>
        </p:nvSpPr>
        <p:spPr bwMode="auto">
          <a:xfrm>
            <a:off x="1214438" y="1912938"/>
            <a:ext cx="39290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cs typeface="Times New Roman" panose="02020603050405020304" pitchFamily="18" charset="0"/>
              </a:rPr>
              <a:t>A N E X O S</a:t>
            </a:r>
            <a:endParaRPr lang="es-MX" altLang="es-MX" sz="4400" dirty="0"/>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145</a:t>
            </a:fld>
            <a:endParaRPr lang="es-MX"/>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ángulo 1"/>
          <p:cNvSpPr>
            <a:spLocks noChangeArrowheads="1"/>
          </p:cNvSpPr>
          <p:nvPr/>
        </p:nvSpPr>
        <p:spPr bwMode="auto">
          <a:xfrm>
            <a:off x="1249363" y="1598613"/>
            <a:ext cx="4841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t>Números de Forma</a:t>
            </a: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146</a:t>
            </a:fld>
            <a:endParaRPr lang="es-MX"/>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ángulo 1"/>
          <p:cNvSpPr>
            <a:spLocks noChangeArrowheads="1"/>
          </p:cNvSpPr>
          <p:nvPr/>
        </p:nvSpPr>
        <p:spPr bwMode="auto">
          <a:xfrm>
            <a:off x="0" y="5291138"/>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Existen múltiples convenciones para los Número de Forma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De los mejores son los desarrollados por el </a:t>
            </a:r>
            <a:r>
              <a:rPr kumimoji="0" lang="es-MX"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Dr</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Adolfo </a:t>
            </a:r>
            <a:r>
              <a:rPr kumimoji="0" lang="es-MX"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Guzman</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Arenas y por el Dr. </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Ernesto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Bribiesca</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en el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IIMAS</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de la UNAM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http://turing.iimas.unam.mx/~ernesto/shape.htm</a:t>
            </a:r>
            <a:endPar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2531" name="Rectángulo 2"/>
          <p:cNvSpPr>
            <a:spLocks noChangeArrowheads="1"/>
          </p:cNvSpPr>
          <p:nvPr/>
        </p:nvSpPr>
        <p:spPr bwMode="auto">
          <a:xfrm>
            <a:off x="0" y="0"/>
            <a:ext cx="8453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Número de Forma, </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Número de Freeman, </a:t>
            </a:r>
            <a:r>
              <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Código de cadena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Shape Number, </a:t>
            </a:r>
            <a:r>
              <a:rPr kumimoji="0" lang="fr-FR"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Freeman Chain Code, chain code</a:t>
            </a:r>
            <a:endPar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2532" name="Rectángulo 3"/>
          <p:cNvSpPr>
            <a:spLocks noChangeArrowheads="1"/>
          </p:cNvSpPr>
          <p:nvPr/>
        </p:nvSpPr>
        <p:spPr bwMode="auto">
          <a:xfrm>
            <a:off x="0" y="830263"/>
            <a:ext cx="87106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chain code</a:t>
            </a:r>
            <a:endPar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Código de cadena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3"/>
              </a:rPr>
              <a:t>https://en.wikipedia.org/wiki/Chain_code</a:t>
            </a:r>
            <a:endPar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4"/>
              </a:rPr>
              <a:t>https://es.wikipedia.org/wiki/Chain_code</a:t>
            </a:r>
            <a:endPar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2533" name="Rectángulo 5"/>
          <p:cNvSpPr>
            <a:spLocks noChangeArrowheads="1"/>
          </p:cNvSpPr>
          <p:nvPr/>
        </p:nvSpPr>
        <p:spPr bwMode="auto">
          <a:xfrm>
            <a:off x="0" y="2400300"/>
            <a:ext cx="914400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SI-VE: SISTEMA DE VISIÓN EXPERTO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 Sandra Camacho V., G. Patricia Gómez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R.,Jesús</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 Olivares C.</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“Los autores realizaron este trabajo como parte del curso de Lenguajes de Nivel Alto en el 4º semestre de la Licenciatura en Ciencias de la Informática en la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UPIICSA</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del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IPN</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concluyéndolo en julio de 1986 y reportado en agosto del mismo año. El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 Visión Experto funciona en una computadora HP-3000 con sistema operativo </a:t>
            </a:r>
            <a:r>
              <a:rPr kumimoji="0" lang="es-E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MPE</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20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5"/>
              </a:rPr>
              <a:t>http://fgalindosoria.com/eac/evolucion/libro_sistemas_evolutivos/I7-SIVE.pdf</a:t>
            </a:r>
            <a:endParaRPr kumimoji="0" lang="es-E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147</a:t>
            </a:fld>
            <a:endParaRPr lang="es-MX"/>
          </a:p>
        </p:txBody>
      </p:sp>
    </p:spTree>
    <p:extLst>
      <p:ext uri="{BB962C8B-B14F-4D97-AF65-F5344CB8AC3E}">
        <p14:creationId xmlns:p14="http://schemas.microsoft.com/office/powerpoint/2010/main" val="98638041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455613"/>
            <a:ext cx="9256713" cy="122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defRPr/>
            </a:pPr>
            <a:r>
              <a:rPr lang="es-ES" altLang="es-MX" sz="1050" dirty="0">
                <a:latin typeface="+mn-lt"/>
                <a:ea typeface="Times New Roman" panose="02020603050405020304" pitchFamily="18" charset="0"/>
              </a:rPr>
              <a:t>Adolfo Guzmán Arenas</a:t>
            </a:r>
            <a:endParaRPr lang="es-ES" altLang="es-MX" sz="1050" dirty="0">
              <a:latin typeface="+mn-lt"/>
            </a:endParaRPr>
          </a:p>
          <a:p>
            <a:pPr>
              <a:defRPr/>
            </a:pPr>
            <a:r>
              <a:rPr lang="es-ES" altLang="es-MX" sz="1050" dirty="0" err="1">
                <a:latin typeface="+mn-lt"/>
                <a:ea typeface="Times New Roman" panose="02020603050405020304" pitchFamily="18" charset="0"/>
              </a:rPr>
              <a:t>Ph</a:t>
            </a:r>
            <a:r>
              <a:rPr lang="es-ES" altLang="es-MX" sz="1050" dirty="0">
                <a:latin typeface="+mn-lt"/>
                <a:ea typeface="Times New Roman" panose="02020603050405020304" pitchFamily="18" charset="0"/>
              </a:rPr>
              <a:t>. D in </a:t>
            </a:r>
            <a:r>
              <a:rPr lang="es-ES" altLang="es-MX" sz="1050" dirty="0" err="1">
                <a:latin typeface="+mn-lt"/>
                <a:ea typeface="Times New Roman" panose="02020603050405020304" pitchFamily="18" charset="0"/>
              </a:rPr>
              <a:t>Computer</a:t>
            </a:r>
            <a:r>
              <a:rPr lang="es-ES" altLang="es-MX" sz="1050" dirty="0">
                <a:latin typeface="+mn-lt"/>
                <a:ea typeface="Times New Roman" panose="02020603050405020304" pitchFamily="18" charset="0"/>
              </a:rPr>
              <a:t> </a:t>
            </a:r>
            <a:r>
              <a:rPr lang="es-ES" altLang="es-MX" sz="1050" dirty="0" err="1">
                <a:latin typeface="+mn-lt"/>
                <a:ea typeface="Times New Roman" panose="02020603050405020304" pitchFamily="18" charset="0"/>
              </a:rPr>
              <a:t>Science</a:t>
            </a:r>
            <a:r>
              <a:rPr lang="es-ES" altLang="es-MX" sz="1050" dirty="0">
                <a:latin typeface="+mn-lt"/>
                <a:ea typeface="Times New Roman" panose="02020603050405020304" pitchFamily="18" charset="0"/>
              </a:rPr>
              <a:t>, </a:t>
            </a:r>
            <a:r>
              <a:rPr lang="es-ES" altLang="es-MX" sz="1050" dirty="0" err="1">
                <a:latin typeface="+mn-lt"/>
                <a:ea typeface="Times New Roman" panose="02020603050405020304" pitchFamily="18" charset="0"/>
              </a:rPr>
              <a:t>December</a:t>
            </a:r>
            <a:r>
              <a:rPr lang="es-ES" altLang="es-MX" sz="1050" dirty="0">
                <a:latin typeface="+mn-lt"/>
                <a:ea typeface="Times New Roman" panose="02020603050405020304" pitchFamily="18" charset="0"/>
              </a:rPr>
              <a:t> of 1968, </a:t>
            </a:r>
            <a:r>
              <a:rPr lang="es-ES" altLang="es-MX" sz="1050" dirty="0" err="1">
                <a:latin typeface="+mn-lt"/>
                <a:ea typeface="Times New Roman" panose="02020603050405020304" pitchFamily="18" charset="0"/>
              </a:rPr>
              <a:t>MIT</a:t>
            </a:r>
            <a:r>
              <a:rPr lang="es-ES" altLang="es-MX" sz="1050" dirty="0">
                <a:latin typeface="+mn-lt"/>
                <a:ea typeface="Times New Roman" panose="02020603050405020304" pitchFamily="18" charset="0"/>
              </a:rPr>
              <a:t>.</a:t>
            </a:r>
            <a:endParaRPr lang="es-ES" altLang="es-MX" sz="1050" dirty="0">
              <a:latin typeface="+mn-lt"/>
            </a:endParaRPr>
          </a:p>
          <a:p>
            <a:pPr>
              <a:defRPr/>
            </a:pPr>
            <a:r>
              <a:rPr lang="es-ES" altLang="es-MX" sz="1050" dirty="0" err="1">
                <a:latin typeface="+mn-lt"/>
                <a:ea typeface="Times New Roman" panose="02020603050405020304" pitchFamily="18" charset="0"/>
              </a:rPr>
              <a:t>Computer</a:t>
            </a:r>
            <a:r>
              <a:rPr lang="es-ES" altLang="es-MX" sz="1050" dirty="0">
                <a:latin typeface="+mn-lt"/>
                <a:ea typeface="Times New Roman" panose="02020603050405020304" pitchFamily="18" charset="0"/>
              </a:rPr>
              <a:t> </a:t>
            </a:r>
            <a:r>
              <a:rPr lang="es-ES" altLang="es-MX" sz="1050" dirty="0" err="1">
                <a:latin typeface="+mn-lt"/>
                <a:ea typeface="Times New Roman" panose="02020603050405020304" pitchFamily="18" charset="0"/>
              </a:rPr>
              <a:t>Recognition</a:t>
            </a:r>
            <a:r>
              <a:rPr lang="es-ES" altLang="es-MX" sz="1050" dirty="0">
                <a:latin typeface="+mn-lt"/>
                <a:ea typeface="Times New Roman" panose="02020603050405020304" pitchFamily="18" charset="0"/>
              </a:rPr>
              <a:t> of </a:t>
            </a:r>
            <a:r>
              <a:rPr lang="es-ES" altLang="es-MX" sz="1050" dirty="0" err="1">
                <a:latin typeface="+mn-lt"/>
                <a:ea typeface="Times New Roman" panose="02020603050405020304" pitchFamily="18" charset="0"/>
              </a:rPr>
              <a:t>Three</a:t>
            </a:r>
            <a:r>
              <a:rPr lang="es-ES" altLang="es-MX" sz="1050" dirty="0">
                <a:latin typeface="+mn-lt"/>
                <a:ea typeface="Times New Roman" panose="02020603050405020304" pitchFamily="18" charset="0"/>
              </a:rPr>
              <a:t> Dimensional </a:t>
            </a:r>
            <a:r>
              <a:rPr lang="es-ES" altLang="es-MX" sz="1050" dirty="0" err="1">
                <a:latin typeface="+mn-lt"/>
                <a:ea typeface="Times New Roman" panose="02020603050405020304" pitchFamily="18" charset="0"/>
              </a:rPr>
              <a:t>Objects</a:t>
            </a:r>
            <a:r>
              <a:rPr lang="es-ES" altLang="es-MX" sz="1050" dirty="0">
                <a:latin typeface="+mn-lt"/>
                <a:ea typeface="Times New Roman" panose="02020603050405020304" pitchFamily="18" charset="0"/>
              </a:rPr>
              <a:t> in a Visual </a:t>
            </a:r>
            <a:r>
              <a:rPr lang="es-ES" altLang="es-MX" sz="1050" dirty="0" err="1">
                <a:latin typeface="+mn-lt"/>
                <a:ea typeface="Times New Roman" panose="02020603050405020304" pitchFamily="18" charset="0"/>
              </a:rPr>
              <a:t>Scene</a:t>
            </a:r>
            <a:r>
              <a:rPr lang="es-ES" altLang="es-MX" sz="1050" dirty="0">
                <a:latin typeface="+mn-lt"/>
                <a:ea typeface="Times New Roman" panose="02020603050405020304" pitchFamily="18" charset="0"/>
              </a:rPr>
              <a:t>.</a:t>
            </a:r>
            <a:endParaRPr lang="es-ES" altLang="es-MX" sz="1050" dirty="0">
              <a:latin typeface="+mn-lt"/>
            </a:endParaRPr>
          </a:p>
          <a:p>
            <a:pPr>
              <a:defRPr/>
            </a:pPr>
            <a:r>
              <a:rPr lang="es-ES" altLang="es-MX" sz="1050" dirty="0">
                <a:latin typeface="+mn-lt"/>
                <a:ea typeface="Times New Roman" panose="02020603050405020304" pitchFamily="18" charset="0"/>
              </a:rPr>
              <a:t>(Reconocimiento por Computadora de Objetos de 3 Dimensiones en un Escenario Visual</a:t>
            </a:r>
            <a:endParaRPr lang="es-ES" altLang="es-MX" sz="1050" dirty="0">
              <a:latin typeface="+mn-lt"/>
            </a:endParaRPr>
          </a:p>
          <a:p>
            <a:pPr>
              <a:defRPr/>
            </a:pPr>
            <a:r>
              <a:rPr lang="es-ES" altLang="es-MX" sz="1050" dirty="0" err="1">
                <a:latin typeface="+mn-lt"/>
                <a:ea typeface="Times New Roman" panose="02020603050405020304" pitchFamily="18" charset="0"/>
              </a:rPr>
              <a:t>Ph</a:t>
            </a:r>
            <a:r>
              <a:rPr lang="es-ES" altLang="es-MX" sz="1050" dirty="0">
                <a:latin typeface="+mn-lt"/>
                <a:ea typeface="Times New Roman" panose="02020603050405020304" pitchFamily="18" charset="0"/>
              </a:rPr>
              <a:t>. D. en Ciencias de la Computación, diciembre  de 1968, </a:t>
            </a:r>
            <a:r>
              <a:rPr lang="es-ES" altLang="es-MX" sz="1050" dirty="0" err="1">
                <a:latin typeface="+mn-lt"/>
                <a:ea typeface="Times New Roman" panose="02020603050405020304" pitchFamily="18" charset="0"/>
              </a:rPr>
              <a:t>MIT</a:t>
            </a:r>
            <a:r>
              <a:rPr lang="es-ES" altLang="es-MX" sz="1050" dirty="0">
                <a:latin typeface="+mn-lt"/>
                <a:ea typeface="Times New Roman" panose="02020603050405020304" pitchFamily="18" charset="0"/>
              </a:rPr>
              <a:t>.)</a:t>
            </a:r>
            <a:endParaRPr lang="es-ES" altLang="es-MX" sz="1050" dirty="0">
              <a:latin typeface="+mn-lt"/>
            </a:endParaRPr>
          </a:p>
          <a:p>
            <a:pPr>
              <a:defRPr/>
            </a:pPr>
            <a:r>
              <a:rPr lang="es-ES" altLang="es-MX" sz="1050" dirty="0" err="1">
                <a:latin typeface="+mn-lt"/>
                <a:ea typeface="Times New Roman" panose="02020603050405020304" pitchFamily="18" charset="0"/>
              </a:rPr>
              <a:t>Uploaded</a:t>
            </a:r>
            <a:r>
              <a:rPr lang="es-ES" altLang="es-MX" sz="1050" dirty="0">
                <a:latin typeface="+mn-lt"/>
                <a:ea typeface="Times New Roman" panose="02020603050405020304" pitchFamily="18" charset="0"/>
              </a:rPr>
              <a:t> </a:t>
            </a:r>
            <a:r>
              <a:rPr lang="es-ES" altLang="es-MX" sz="1050" dirty="0" err="1">
                <a:latin typeface="+mn-lt"/>
                <a:ea typeface="Times New Roman" panose="02020603050405020304" pitchFamily="18" charset="0"/>
              </a:rPr>
              <a:t>by</a:t>
            </a:r>
            <a:r>
              <a:rPr lang="es-ES" altLang="es-MX" sz="1050" dirty="0">
                <a:latin typeface="+mn-lt"/>
                <a:ea typeface="Times New Roman" panose="02020603050405020304" pitchFamily="18" charset="0"/>
              </a:rPr>
              <a:t> Adolfo </a:t>
            </a:r>
            <a:r>
              <a:rPr lang="es-ES" altLang="es-MX" sz="1050" dirty="0" err="1">
                <a:latin typeface="+mn-lt"/>
                <a:ea typeface="Times New Roman" panose="02020603050405020304" pitchFamily="18" charset="0"/>
              </a:rPr>
              <a:t>Guzman</a:t>
            </a:r>
            <a:r>
              <a:rPr lang="es-ES" altLang="es-MX" sz="1050" dirty="0">
                <a:latin typeface="+mn-lt"/>
                <a:ea typeface="Times New Roman" panose="02020603050405020304" pitchFamily="18" charset="0"/>
              </a:rPr>
              <a:t> Arenas</a:t>
            </a:r>
            <a:endParaRPr lang="es-ES" altLang="es-MX" sz="1050" dirty="0">
              <a:latin typeface="+mn-lt"/>
            </a:endParaRPr>
          </a:p>
          <a:p>
            <a:pPr>
              <a:defRPr/>
            </a:pPr>
            <a:r>
              <a:rPr lang="es-ES" altLang="es-MX" sz="1050" dirty="0">
                <a:latin typeface="+mn-lt"/>
                <a:ea typeface="Times New Roman" panose="02020603050405020304" pitchFamily="18" charset="0"/>
                <a:hlinkClick r:id="rId2"/>
              </a:rPr>
              <a:t>http://www.academia.edu/504993/19._Computer_recognition_of_three-dimensional_objects_in_a_visual_scene</a:t>
            </a:r>
            <a:endParaRPr lang="es-ES" altLang="es-MX" sz="1050" dirty="0">
              <a:latin typeface="+mn-lt"/>
              <a:ea typeface="Times New Roman" panose="02020603050405020304" pitchFamily="18" charset="0"/>
            </a:endParaRPr>
          </a:p>
        </p:txBody>
      </p:sp>
      <p:sp>
        <p:nvSpPr>
          <p:cNvPr id="4" name="Rectángulo 3"/>
          <p:cNvSpPr/>
          <p:nvPr/>
        </p:nvSpPr>
        <p:spPr>
          <a:xfrm>
            <a:off x="0" y="5392738"/>
            <a:ext cx="9256713" cy="1384300"/>
          </a:xfrm>
          <a:prstGeom prst="rect">
            <a:avLst/>
          </a:prstGeom>
        </p:spPr>
        <p:txBody>
          <a:bodyPr>
            <a:spAutoFit/>
          </a:bodyPr>
          <a:lstStyle/>
          <a:p>
            <a:pPr>
              <a:defRPr/>
            </a:pPr>
            <a:r>
              <a:rPr lang="en-US" altLang="es-MX" sz="1050" dirty="0">
                <a:latin typeface="+mn-lt"/>
                <a:ea typeface="Times New Roman" panose="02020603050405020304" pitchFamily="18" charset="0"/>
              </a:rPr>
              <a:t>Shape description and shape similarity measurement for two-dimensional regions</a:t>
            </a:r>
            <a:endParaRPr lang="es-ES" altLang="es-MX" sz="1050" dirty="0">
              <a:latin typeface="+mn-lt"/>
            </a:endParaRPr>
          </a:p>
          <a:p>
            <a:pPr>
              <a:defRPr/>
            </a:pPr>
            <a:r>
              <a:rPr lang="es-ES" altLang="es-MX" sz="1050" dirty="0">
                <a:latin typeface="+mn-lt"/>
                <a:ea typeface="Times New Roman" panose="02020603050405020304" pitchFamily="18" charset="0"/>
              </a:rPr>
              <a:t>Ernesto </a:t>
            </a:r>
            <a:r>
              <a:rPr lang="es-ES" altLang="es-MX" sz="1050" dirty="0" err="1">
                <a:latin typeface="+mn-lt"/>
                <a:ea typeface="Times New Roman" panose="02020603050405020304" pitchFamily="18" charset="0"/>
              </a:rPr>
              <a:t>Bribiesca</a:t>
            </a:r>
            <a:r>
              <a:rPr lang="es-ES" altLang="es-MX" sz="1050" dirty="0">
                <a:latin typeface="+mn-lt"/>
                <a:ea typeface="Times New Roman" panose="02020603050405020304" pitchFamily="18" charset="0"/>
              </a:rPr>
              <a:t> and Adolfo Guzmán Arenas, 1978</a:t>
            </a:r>
            <a:endParaRPr lang="es-ES" altLang="es-MX" sz="1050" dirty="0">
              <a:latin typeface="+mn-lt"/>
            </a:endParaRPr>
          </a:p>
          <a:p>
            <a:pPr>
              <a:defRPr/>
            </a:pPr>
            <a:r>
              <a:rPr lang="es-MX" altLang="es-MX" sz="1050" dirty="0">
                <a:latin typeface="+mn-lt"/>
                <a:ea typeface="Times New Roman" panose="02020603050405020304" pitchFamily="18" charset="0"/>
                <a:hlinkClick r:id="rId3"/>
              </a:rPr>
              <a:t>http://www.academia.edu/2373106/33._Shape_description_and_shape_similarity_measurement_for_two-dimensional_regions</a:t>
            </a:r>
            <a:endParaRPr lang="es-ES" altLang="es-MX" sz="1050" dirty="0">
              <a:latin typeface="+mn-lt"/>
            </a:endParaRPr>
          </a:p>
          <a:p>
            <a:pPr>
              <a:defRPr/>
            </a:pPr>
            <a:r>
              <a:rPr lang="es-MX" altLang="es-MX" sz="1050" dirty="0">
                <a:latin typeface="+mn-lt"/>
                <a:ea typeface="Times New Roman" panose="02020603050405020304" pitchFamily="18" charset="0"/>
              </a:rPr>
              <a:t> </a:t>
            </a:r>
          </a:p>
          <a:p>
            <a:pPr>
              <a:defRPr/>
            </a:pPr>
            <a:r>
              <a:rPr lang="es-ES" altLang="es-MX" sz="1050" dirty="0">
                <a:latin typeface="+mn-lt"/>
                <a:ea typeface="Times New Roman" panose="02020603050405020304" pitchFamily="18" charset="0"/>
              </a:rPr>
              <a:t>Ernesto </a:t>
            </a:r>
            <a:r>
              <a:rPr lang="es-ES" altLang="es-MX" sz="1050" dirty="0" err="1">
                <a:latin typeface="+mn-lt"/>
                <a:ea typeface="Times New Roman" panose="02020603050405020304" pitchFamily="18" charset="0"/>
              </a:rPr>
              <a:t>Bribiesca</a:t>
            </a:r>
            <a:r>
              <a:rPr lang="es-ES" altLang="es-MX" sz="1050" dirty="0">
                <a:latin typeface="+mn-lt"/>
                <a:ea typeface="Times New Roman" panose="02020603050405020304" pitchFamily="18" charset="0"/>
              </a:rPr>
              <a:t> and Adolfo Guzmán Arenas, 1978</a:t>
            </a:r>
            <a:endParaRPr lang="es-ES" altLang="es-MX" sz="1050" dirty="0">
              <a:latin typeface="+mn-lt"/>
            </a:endParaRPr>
          </a:p>
          <a:p>
            <a:pPr>
              <a:defRPr/>
            </a:pPr>
            <a:r>
              <a:rPr lang="en-US" altLang="es-MX" sz="1050" dirty="0">
                <a:latin typeface="+mn-lt"/>
                <a:ea typeface="Times New Roman" panose="02020603050405020304" pitchFamily="18" charset="0"/>
              </a:rPr>
              <a:t>Shape Numbers: A Notation to Describe Pure Form and to Measure Resemblance and Difference in Shape</a:t>
            </a:r>
            <a:endParaRPr lang="es-ES" altLang="es-MX" sz="1050" dirty="0">
              <a:latin typeface="+mn-lt"/>
            </a:endParaRPr>
          </a:p>
          <a:p>
            <a:pPr>
              <a:defRPr/>
            </a:pPr>
            <a:r>
              <a:rPr lang="en-US" altLang="es-MX" sz="1050" dirty="0">
                <a:latin typeface="+mn-lt"/>
                <a:ea typeface="Times New Roman" panose="02020603050405020304" pitchFamily="18" charset="0"/>
              </a:rPr>
              <a:t>Technical Report PR-78-20 (Orange Series 178), </a:t>
            </a:r>
            <a:r>
              <a:rPr lang="en-US" altLang="es-MX" sz="1050" dirty="0" err="1">
                <a:latin typeface="+mn-lt"/>
                <a:ea typeface="Times New Roman" panose="02020603050405020304" pitchFamily="18" charset="0"/>
              </a:rPr>
              <a:t>IIMAS</a:t>
            </a:r>
            <a:r>
              <a:rPr lang="en-US" altLang="es-MX" sz="1050" dirty="0">
                <a:latin typeface="+mn-lt"/>
                <a:ea typeface="Times New Roman" panose="02020603050405020304" pitchFamily="18" charset="0"/>
              </a:rPr>
              <a:t>. In Spanish.</a:t>
            </a:r>
            <a:endParaRPr lang="es-ES" altLang="es-MX" sz="1050" dirty="0">
              <a:latin typeface="+mn-lt"/>
            </a:endParaRPr>
          </a:p>
          <a:p>
            <a:pPr>
              <a:defRPr/>
            </a:pPr>
            <a:r>
              <a:rPr lang="en-US" altLang="es-MX" sz="1050" dirty="0">
                <a:latin typeface="+mn-lt"/>
                <a:ea typeface="Times New Roman" panose="02020603050405020304" pitchFamily="18" charset="0"/>
                <a:hlinkClick r:id="rId4"/>
              </a:rPr>
              <a:t>http://www.academia.edu/550240/34._Shape_Numbers_A_Notation_to_Describe_Pure_Form_and_to_Measure_Resemblance_and_Difference_in_Shape</a:t>
            </a:r>
            <a:endParaRPr lang="es-ES" altLang="es-MX" sz="1050" dirty="0">
              <a:latin typeface="+mn-lt"/>
            </a:endParaRPr>
          </a:p>
        </p:txBody>
      </p:sp>
      <p:sp>
        <p:nvSpPr>
          <p:cNvPr id="92164" name="Rectángulo 4"/>
          <p:cNvSpPr>
            <a:spLocks noChangeArrowheads="1"/>
          </p:cNvSpPr>
          <p:nvPr/>
        </p:nvSpPr>
        <p:spPr bwMode="auto">
          <a:xfrm>
            <a:off x="0" y="1760538"/>
            <a:ext cx="91440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Numbers</a:t>
            </a:r>
            <a:endParaRPr lang="es-ES" altLang="es-MX" sz="1000" dirty="0">
              <a:latin typeface="+mn-lt"/>
            </a:endParaRPr>
          </a:p>
          <a:p>
            <a:r>
              <a:rPr lang="en-US" altLang="es-MX" sz="1000" dirty="0">
                <a:latin typeface="+mn-lt"/>
                <a:cs typeface="Times New Roman" panose="02020603050405020304" pitchFamily="18" charset="0"/>
              </a:rPr>
              <a:t>The theory of shape numbers was proposed by E. </a:t>
            </a: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and A. Guzman in 1978.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number</a:t>
            </a:r>
            <a:r>
              <a:rPr lang="es-ES" altLang="es-MX" sz="1000" dirty="0">
                <a:latin typeface="+mn-lt"/>
                <a:cs typeface="Times New Roman" panose="02020603050405020304" pitchFamily="18" charset="0"/>
              </a:rPr>
              <a:t> of a curve </a:t>
            </a:r>
            <a:r>
              <a:rPr lang="es-ES" altLang="es-MX" sz="1000" dirty="0" err="1">
                <a:latin typeface="+mn-lt"/>
                <a:cs typeface="Times New Roman" panose="02020603050405020304" pitchFamily="18" charset="0"/>
              </a:rPr>
              <a:t>is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derived</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for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two</a:t>
            </a:r>
            <a:r>
              <a:rPr lang="es-ES" altLang="es-MX" sz="1000" dirty="0">
                <a:latin typeface="+mn-lt"/>
                <a:cs typeface="Times New Roman" panose="02020603050405020304" pitchFamily="18" charset="0"/>
              </a:rPr>
              <a:t>-dimensional (2D) non-</a:t>
            </a:r>
            <a:r>
              <a:rPr lang="es-ES" altLang="es-MX" sz="1000" dirty="0" err="1">
                <a:latin typeface="+mn-lt"/>
                <a:cs typeface="Times New Roman" panose="02020603050405020304" pitchFamily="18" charset="0"/>
              </a:rPr>
              <a:t>intersecting</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closed</a:t>
            </a:r>
            <a:r>
              <a:rPr lang="es-ES" altLang="es-MX" sz="1000" dirty="0">
                <a:latin typeface="+mn-lt"/>
                <a:cs typeface="Times New Roman" panose="02020603050405020304" pitchFamily="18" charset="0"/>
              </a:rPr>
              <a:t> curves </a:t>
            </a:r>
            <a:r>
              <a:rPr lang="es-ES" altLang="es-MX" sz="1000" dirty="0" err="1">
                <a:latin typeface="+mn-lt"/>
                <a:cs typeface="Times New Roman" panose="02020603050405020304" pitchFamily="18" charset="0"/>
              </a:rPr>
              <a:t>that</a:t>
            </a:r>
            <a:r>
              <a:rPr lang="es-ES" altLang="es-MX" sz="1000" dirty="0">
                <a:latin typeface="+mn-lt"/>
                <a:cs typeface="Times New Roman" panose="02020603050405020304" pitchFamily="18" charset="0"/>
              </a:rPr>
              <a:t> are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boundary</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simply</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connected</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regions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This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description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independent</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their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size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orientation</a:t>
            </a:r>
            <a:r>
              <a:rPr lang="es-ES" altLang="es-MX" sz="1000" dirty="0">
                <a:latin typeface="+mn-lt"/>
                <a:cs typeface="Times New Roman" panose="02020603050405020304" pitchFamily="18" charset="0"/>
              </a:rPr>
              <a:t> and position, </a:t>
            </a:r>
            <a:r>
              <a:rPr lang="es-ES" altLang="es-MX" sz="1000" dirty="0" err="1">
                <a:latin typeface="+mn-lt"/>
                <a:cs typeface="Times New Roman" panose="02020603050405020304" pitchFamily="18" charset="0"/>
              </a:rPr>
              <a:t>but</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it</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depends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their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Each</a:t>
            </a:r>
            <a:r>
              <a:rPr lang="es-ES" altLang="es-MX" sz="1000" dirty="0">
                <a:latin typeface="+mn-lt"/>
                <a:cs typeface="Times New Roman" panose="02020603050405020304" pitchFamily="18" charset="0"/>
              </a:rPr>
              <a:t> curve </a:t>
            </a:r>
            <a:r>
              <a:rPr lang="es-ES" altLang="es-MX" sz="1000" dirty="0" err="1">
                <a:latin typeface="+mn-lt"/>
                <a:cs typeface="Times New Roman" panose="02020603050405020304" pitchFamily="18" charset="0"/>
              </a:rPr>
              <a:t>carries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within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it</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its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own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number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order</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number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indicates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precision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with</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which</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that</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number</a:t>
            </a:r>
            <a:r>
              <a:rPr lang="es-ES" altLang="es-MX" sz="1000" dirty="0">
                <a:latin typeface="+mn-lt"/>
                <a:cs typeface="Times New Roman" panose="02020603050405020304" pitchFamily="18" charset="0"/>
              </a:rPr>
              <a:t> describes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curve. </a:t>
            </a:r>
            <a:r>
              <a:rPr lang="es-ES" altLang="es-MX" sz="1000" dirty="0" err="1">
                <a:latin typeface="+mn-lt"/>
                <a:cs typeface="Times New Roman" panose="02020603050405020304" pitchFamily="18" charset="0"/>
              </a:rPr>
              <a:t>For</a:t>
            </a:r>
            <a:r>
              <a:rPr lang="es-ES" altLang="es-MX" sz="1000" dirty="0">
                <a:latin typeface="+mn-lt"/>
                <a:cs typeface="Times New Roman" panose="02020603050405020304" pitchFamily="18" charset="0"/>
              </a:rPr>
              <a:t> a curve,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order</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its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number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length</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perimeter</a:t>
            </a:r>
            <a:r>
              <a:rPr lang="es-ES" altLang="es-MX" sz="1000" dirty="0">
                <a:latin typeface="+mn-lt"/>
                <a:cs typeface="Times New Roman" panose="02020603050405020304" pitchFamily="18" charset="0"/>
              </a:rPr>
              <a:t> of a “</a:t>
            </a:r>
            <a:r>
              <a:rPr lang="es-ES" altLang="es-MX" sz="1000" dirty="0" err="1">
                <a:latin typeface="+mn-lt"/>
                <a:cs typeface="Times New Roman" panose="02020603050405020304" pitchFamily="18" charset="0"/>
              </a:rPr>
              <a:t>discrete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 </a:t>
            </a:r>
            <a:r>
              <a:rPr lang="es-ES" altLang="es-MX" sz="1000" dirty="0" err="1">
                <a:latin typeface="+mn-lt"/>
                <a:cs typeface="Times New Roman" panose="02020603050405020304" pitchFamily="18" charset="0"/>
              </a:rPr>
              <a:t>closed</a:t>
            </a:r>
            <a:r>
              <a:rPr lang="es-ES" altLang="es-MX" sz="1000" dirty="0">
                <a:latin typeface="+mn-lt"/>
                <a:cs typeface="Times New Roman" panose="02020603050405020304" pitchFamily="18" charset="0"/>
              </a:rPr>
              <a:t> curve </a:t>
            </a:r>
            <a:r>
              <a:rPr lang="es-ES" altLang="es-MX" sz="1000" dirty="0" err="1">
                <a:latin typeface="+mn-lt"/>
                <a:cs typeface="Times New Roman" panose="02020603050405020304" pitchFamily="18" charset="0"/>
              </a:rPr>
              <a:t>formed</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by</a:t>
            </a:r>
            <a:r>
              <a:rPr lang="es-ES" altLang="es-MX" sz="1000" dirty="0">
                <a:latin typeface="+mn-lt"/>
                <a:cs typeface="Times New Roman" panose="02020603050405020304" pitchFamily="18" charset="0"/>
              </a:rPr>
              <a:t> vertical and horizontal </a:t>
            </a:r>
            <a:r>
              <a:rPr lang="es-ES" altLang="es-MX" sz="1000" dirty="0" err="1">
                <a:latin typeface="+mn-lt"/>
                <a:cs typeface="Times New Roman" panose="02020603050405020304" pitchFamily="18" charset="0"/>
              </a:rPr>
              <a:t>segments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all</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equal</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length</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closely</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corresponding</a:t>
            </a:r>
            <a:r>
              <a:rPr lang="es-ES" altLang="es-MX" sz="1000" dirty="0">
                <a:latin typeface="+mn-lt"/>
                <a:cs typeface="Times New Roman" panose="02020603050405020304" pitchFamily="18" charset="0"/>
              </a:rPr>
              <a:t> to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curve. A </a:t>
            </a:r>
            <a:r>
              <a:rPr lang="es-ES" altLang="es-MX" sz="1000" dirty="0" err="1">
                <a:latin typeface="+mn-lt"/>
                <a:cs typeface="Times New Roman" panose="02020603050405020304" pitchFamily="18" charset="0"/>
              </a:rPr>
              <a:t>procedure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given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that</a:t>
            </a:r>
            <a:r>
              <a:rPr lang="es-ES" altLang="es-MX" sz="1000" dirty="0">
                <a:latin typeface="+mn-lt"/>
                <a:cs typeface="Times New Roman" panose="02020603050405020304" pitchFamily="18" charset="0"/>
              </a:rPr>
              <a:t> deduces, </a:t>
            </a:r>
            <a:r>
              <a:rPr lang="es-ES" altLang="es-MX" sz="1000" dirty="0" err="1">
                <a:latin typeface="+mn-lt"/>
                <a:cs typeface="Times New Roman" panose="02020603050405020304" pitchFamily="18" charset="0"/>
              </a:rPr>
              <a:t>without</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table</a:t>
            </a:r>
            <a:r>
              <a:rPr lang="es-ES" altLang="es-MX" sz="1000" dirty="0">
                <a:latin typeface="+mn-lt"/>
                <a:cs typeface="Times New Roman" panose="02020603050405020304" pitchFamily="18" charset="0"/>
              </a:rPr>
              <a:t> look-up, </a:t>
            </a:r>
            <a:r>
              <a:rPr lang="es-ES" altLang="es-MX" sz="1000" dirty="0" err="1">
                <a:latin typeface="+mn-lt"/>
                <a:cs typeface="Times New Roman" panose="02020603050405020304" pitchFamily="18" charset="0"/>
              </a:rPr>
              <a:t>string</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matching</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correlations</a:t>
            </a:r>
            <a:r>
              <a:rPr lang="es-ES" altLang="es-MX" sz="1000" dirty="0">
                <a:latin typeface="+mn-lt"/>
                <a:cs typeface="Times New Roman" panose="02020603050405020304" pitchFamily="18" charset="0"/>
              </a:rPr>
              <a:t> ,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number</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any</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order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for</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an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arbitrary</a:t>
            </a:r>
            <a:r>
              <a:rPr lang="es-ES" altLang="es-MX" sz="1000" dirty="0">
                <a:latin typeface="+mn-lt"/>
                <a:cs typeface="Times New Roman" panose="02020603050405020304" pitchFamily="18" charset="0"/>
              </a:rPr>
              <a:t> curve. To </a:t>
            </a:r>
            <a:r>
              <a:rPr lang="es-ES" altLang="es-MX" sz="1000" dirty="0" err="1">
                <a:latin typeface="+mn-lt"/>
                <a:cs typeface="Times New Roman" panose="02020603050405020304" pitchFamily="18" charset="0"/>
              </a:rPr>
              <a:t>find</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out</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how</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close</a:t>
            </a:r>
            <a:r>
              <a:rPr lang="es-ES" altLang="es-MX" sz="1000" dirty="0">
                <a:latin typeface="+mn-lt"/>
                <a:cs typeface="Times New Roman" panose="02020603050405020304" pitchFamily="18" charset="0"/>
              </a:rPr>
              <a:t> in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two</a:t>
            </a:r>
            <a:r>
              <a:rPr lang="es-ES" altLang="es-MX" sz="1000" dirty="0">
                <a:latin typeface="+mn-lt"/>
                <a:cs typeface="Times New Roman" panose="02020603050405020304" pitchFamily="18" charset="0"/>
              </a:rPr>
              <a:t> curves are,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degree</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similarity</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between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them</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introduced</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Informally</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speaking</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degree</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similarity</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between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shapes</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two</a:t>
            </a:r>
            <a:r>
              <a:rPr lang="es-ES" altLang="es-MX" sz="1000" dirty="0">
                <a:latin typeface="+mn-lt"/>
                <a:cs typeface="Times New Roman" panose="02020603050405020304" pitchFamily="18" charset="0"/>
              </a:rPr>
              <a:t> curves </a:t>
            </a:r>
            <a:r>
              <a:rPr lang="es-ES" altLang="es-MX" sz="1000" dirty="0" err="1">
                <a:latin typeface="+mn-lt"/>
                <a:cs typeface="Times New Roman" panose="02020603050405020304" pitchFamily="18" charset="0"/>
              </a:rPr>
              <a:t>tells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how</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deep</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it</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necessary</a:t>
            </a:r>
            <a:r>
              <a:rPr lang="es-ES" altLang="es-MX" sz="1000" dirty="0">
                <a:latin typeface="+mn-lt"/>
                <a:cs typeface="Times New Roman" panose="02020603050405020304" pitchFamily="18" charset="0"/>
              </a:rPr>
              <a:t> to </a:t>
            </a:r>
            <a:r>
              <a:rPr lang="es-ES" altLang="es-MX" sz="1000" dirty="0" err="1">
                <a:latin typeface="+mn-lt"/>
                <a:cs typeface="Times New Roman" panose="02020603050405020304" pitchFamily="18" charset="0"/>
              </a:rPr>
              <a:t>descend</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into</a:t>
            </a:r>
            <a:r>
              <a:rPr lang="es-ES" altLang="es-MX" sz="1000" dirty="0">
                <a:latin typeface="+mn-lt"/>
                <a:cs typeface="Times New Roman" panose="02020603050405020304" pitchFamily="18" charset="0"/>
              </a:rPr>
              <a:t> a </a:t>
            </a:r>
            <a:r>
              <a:rPr lang="es-ES" altLang="es-MX" sz="1000" dirty="0" err="1">
                <a:latin typeface="+mn-lt"/>
                <a:cs typeface="Times New Roman" panose="02020603050405020304" pitchFamily="18" charset="0"/>
              </a:rPr>
              <a:t>list</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shapes</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before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being</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able</a:t>
            </a:r>
            <a:r>
              <a:rPr lang="es-ES" altLang="es-MX" sz="1000" dirty="0">
                <a:latin typeface="+mn-lt"/>
                <a:cs typeface="Times New Roman" panose="02020603050405020304" pitchFamily="18" charset="0"/>
              </a:rPr>
              <a:t> to </a:t>
            </a:r>
            <a:r>
              <a:rPr lang="es-ES" altLang="es-MX" sz="1000" dirty="0" err="1">
                <a:latin typeface="+mn-lt"/>
                <a:cs typeface="Times New Roman" panose="02020603050405020304" pitchFamily="18" charset="0"/>
              </a:rPr>
              <a:t>differentiate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between</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the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shape</a:t>
            </a:r>
            <a:r>
              <a:rPr lang="es-ES" altLang="es-MX" sz="1000" dirty="0">
                <a:latin typeface="+mn-lt"/>
                <a:cs typeface="Times New Roman" panose="02020603050405020304" pitchFamily="18" charset="0"/>
              </a:rPr>
              <a:t> of </a:t>
            </a:r>
            <a:r>
              <a:rPr lang="es-ES" altLang="es-MX" sz="1000" dirty="0" err="1">
                <a:latin typeface="+mn-lt"/>
                <a:cs typeface="Times New Roman" panose="02020603050405020304" pitchFamily="18" charset="0"/>
              </a:rPr>
              <a:t>those</a:t>
            </a:r>
            <a:r>
              <a:rPr lang="es-ES" altLang="es-MX" sz="1000" dirty="0">
                <a:latin typeface="+mn-lt"/>
                <a:cs typeface="Times New Roman" panose="02020603050405020304" pitchFamily="18" charset="0"/>
              </a:rPr>
              <a:t> </a:t>
            </a:r>
            <a:r>
              <a:rPr lang="es-ES" altLang="es-MX" sz="1000" dirty="0" err="1">
                <a:latin typeface="+mn-lt"/>
                <a:cs typeface="Times New Roman" panose="02020603050405020304" pitchFamily="18" charset="0"/>
              </a:rPr>
              <a:t>two</a:t>
            </a:r>
            <a:r>
              <a:rPr lang="es-ES" altLang="es-MX" sz="1000" dirty="0">
                <a:latin typeface="+mn-lt"/>
                <a:cs typeface="Times New Roman" panose="02020603050405020304" pitchFamily="18" charset="0"/>
              </a:rPr>
              <a:t> curves</a:t>
            </a:r>
            <a:r>
              <a:rPr lang="en-US" altLang="es-MX" sz="1000" dirty="0">
                <a:latin typeface="+mn-lt"/>
                <a:cs typeface="Times New Roman" panose="02020603050405020304" pitchFamily="18" charset="0"/>
              </a:rPr>
              <a:t>.</a:t>
            </a:r>
            <a:endParaRPr lang="es-ES" altLang="es-MX" sz="1000" dirty="0">
              <a:latin typeface="+mn-lt"/>
            </a:endParaRPr>
          </a:p>
          <a:p>
            <a:r>
              <a:rPr lang="en-US" altLang="es-MX" sz="800" dirty="0">
                <a:latin typeface="+mn-lt"/>
                <a:cs typeface="Times New Roman" panose="02020603050405020304" pitchFamily="18" charset="0"/>
              </a:rPr>
              <a:t> </a:t>
            </a:r>
            <a:endParaRPr lang="es-ES" altLang="es-MX" sz="800" dirty="0">
              <a:latin typeface="+mn-lt"/>
            </a:endParaRPr>
          </a:p>
          <a:p>
            <a:r>
              <a:rPr lang="en-US" altLang="es-MX" sz="1000" dirty="0">
                <a:latin typeface="+mn-lt"/>
                <a:cs typeface="Times New Roman" panose="02020603050405020304" pitchFamily="18" charset="0"/>
              </a:rPr>
              <a:t>References:</a:t>
            </a:r>
            <a:endParaRPr lang="es-ES" altLang="es-MX" sz="1000" dirty="0">
              <a:latin typeface="+mn-lt"/>
            </a:endParaRPr>
          </a:p>
          <a:p>
            <a:pPr>
              <a:buFontTx/>
              <a:buChar char="•"/>
            </a:pP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E. and Guzmán A., Shape Description and Shape Similarity Measurement for Two Dimensional Regions, </a:t>
            </a:r>
            <a:r>
              <a:rPr lang="en-US" altLang="es-MX" sz="1000" b="1" dirty="0">
                <a:latin typeface="+mn-lt"/>
                <a:cs typeface="Times New Roman" panose="02020603050405020304" pitchFamily="18" charset="0"/>
              </a:rPr>
              <a:t>Proceedings of The 4th  International Conference on Pattern Recognition</a:t>
            </a:r>
            <a:r>
              <a:rPr lang="en-US" altLang="es-MX" sz="1000" dirty="0">
                <a:latin typeface="+mn-lt"/>
                <a:cs typeface="Times New Roman" panose="02020603050405020304" pitchFamily="18" charset="0"/>
              </a:rPr>
              <a:t>, pp. 608-612, Kyoto, Japan (1978).</a:t>
            </a:r>
            <a:endParaRPr lang="es-ES" altLang="es-MX" sz="1000" dirty="0">
              <a:latin typeface="+mn-lt"/>
              <a:cs typeface="Times New Roman" panose="02020603050405020304" pitchFamily="18" charset="0"/>
            </a:endParaRPr>
          </a:p>
          <a:p>
            <a:pPr>
              <a:buFontTx/>
              <a:buChar char="•"/>
            </a:pP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E. and Guzman A., How to Describe Pure Form and How to Measure Differences in Shapes Using Shape Numbers, </a:t>
            </a:r>
            <a:r>
              <a:rPr lang="en-US" altLang="es-MX" sz="1000" b="1" dirty="0">
                <a:latin typeface="+mn-lt"/>
                <a:cs typeface="Times New Roman" panose="02020603050405020304" pitchFamily="18" charset="0"/>
              </a:rPr>
              <a:t>IEEE Computer Society</a:t>
            </a:r>
            <a:r>
              <a:rPr lang="en-US" altLang="es-MX" sz="1000" dirty="0">
                <a:latin typeface="+mn-lt"/>
                <a:cs typeface="Times New Roman" panose="02020603050405020304" pitchFamily="18" charset="0"/>
              </a:rPr>
              <a:t>, </a:t>
            </a:r>
            <a:r>
              <a:rPr lang="en-US" altLang="es-MX" sz="1000" b="1" dirty="0">
                <a:latin typeface="+mn-lt"/>
                <a:cs typeface="Times New Roman" panose="02020603050405020304" pitchFamily="18" charset="0"/>
              </a:rPr>
              <a:t>Conference on Pattern Recognition and Image Processing</a:t>
            </a:r>
            <a:r>
              <a:rPr lang="en-US" altLang="es-MX" sz="1000" dirty="0">
                <a:latin typeface="+mn-lt"/>
                <a:cs typeface="Times New Roman" panose="02020603050405020304" pitchFamily="18" charset="0"/>
              </a:rPr>
              <a:t>, Chicago, </a:t>
            </a:r>
            <a:r>
              <a:rPr lang="en-US" altLang="es-MX" sz="1000" dirty="0" err="1">
                <a:latin typeface="+mn-lt"/>
                <a:cs typeface="Times New Roman" panose="02020603050405020304" pitchFamily="18" charset="0"/>
              </a:rPr>
              <a:t>Illinois,U.S.A</a:t>
            </a:r>
            <a:r>
              <a:rPr lang="en-US" altLang="es-MX" sz="1000" dirty="0">
                <a:latin typeface="+mn-lt"/>
                <a:cs typeface="Times New Roman" panose="02020603050405020304" pitchFamily="18" charset="0"/>
              </a:rPr>
              <a:t>. (1979). </a:t>
            </a:r>
            <a:endParaRPr lang="es-ES" altLang="es-MX" sz="1000" dirty="0">
              <a:latin typeface="+mn-lt"/>
              <a:cs typeface="Times New Roman" panose="02020603050405020304" pitchFamily="18" charset="0"/>
            </a:endParaRPr>
          </a:p>
          <a:p>
            <a:pPr>
              <a:buFontTx/>
              <a:buChar char="•"/>
            </a:pP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E. and Guzmán A., Shape Description and Shape Similarity Measurement for Two dimensional Regions, </a:t>
            </a:r>
            <a:r>
              <a:rPr lang="en-US" altLang="es-MX" sz="1000" b="1" dirty="0">
                <a:latin typeface="+mn-lt"/>
                <a:cs typeface="Times New Roman" panose="02020603050405020304" pitchFamily="18" charset="0"/>
              </a:rPr>
              <a:t>Geo-Processing</a:t>
            </a:r>
            <a:r>
              <a:rPr lang="en-US" altLang="es-MX" sz="1000" dirty="0">
                <a:latin typeface="+mn-lt"/>
                <a:cs typeface="Times New Roman" panose="02020603050405020304" pitchFamily="18" charset="0"/>
              </a:rPr>
              <a:t>, Vol. 1, No. 1 pp. 129-144 (1979).</a:t>
            </a:r>
            <a:endParaRPr lang="es-ES" altLang="es-MX" sz="1000" dirty="0">
              <a:latin typeface="+mn-lt"/>
              <a:cs typeface="Times New Roman" panose="02020603050405020304" pitchFamily="18" charset="0"/>
            </a:endParaRPr>
          </a:p>
          <a:p>
            <a:pPr>
              <a:buFontTx/>
              <a:buChar char="•"/>
            </a:pP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E. and Guzmán A., How to Describe Pure Form and How to Measure Differences in Shape Using Shape Numbers, </a:t>
            </a:r>
            <a:r>
              <a:rPr lang="en-US" altLang="es-MX" sz="1000" b="1" dirty="0">
                <a:latin typeface="+mn-lt"/>
                <a:cs typeface="Times New Roman" panose="02020603050405020304" pitchFamily="18" charset="0"/>
              </a:rPr>
              <a:t>Pattern Recognition</a:t>
            </a:r>
            <a:r>
              <a:rPr lang="en-US" altLang="es-MX" sz="1000" dirty="0">
                <a:latin typeface="+mn-lt"/>
                <a:cs typeface="Times New Roman" panose="02020603050405020304" pitchFamily="18" charset="0"/>
              </a:rPr>
              <a:t>, Vol. 12, No. 2, pp. 101-112 (1980).</a:t>
            </a:r>
            <a:endParaRPr lang="es-ES" altLang="es-MX" sz="1000" dirty="0">
              <a:latin typeface="+mn-lt"/>
              <a:cs typeface="Times New Roman" panose="02020603050405020304" pitchFamily="18" charset="0"/>
            </a:endParaRPr>
          </a:p>
          <a:p>
            <a:pPr>
              <a:buFontTx/>
              <a:buChar char="•"/>
            </a:pP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E., Arithmetic Operation Among Shapes Using Shape Numbers, </a:t>
            </a:r>
            <a:r>
              <a:rPr lang="en-US" altLang="es-MX" sz="1000" b="1" dirty="0">
                <a:latin typeface="+mn-lt"/>
                <a:cs typeface="Times New Roman" panose="02020603050405020304" pitchFamily="18" charset="0"/>
              </a:rPr>
              <a:t>Pattern Recognition</a:t>
            </a:r>
            <a:r>
              <a:rPr lang="en-US" altLang="es-MX" sz="1000" dirty="0">
                <a:latin typeface="+mn-lt"/>
                <a:cs typeface="Times New Roman" panose="02020603050405020304" pitchFamily="18" charset="0"/>
              </a:rPr>
              <a:t>, Vol. 13, No. 2, pp. 123-137 (1981).</a:t>
            </a:r>
            <a:endParaRPr lang="es-ES" altLang="es-MX" sz="1000" dirty="0">
              <a:latin typeface="+mn-lt"/>
            </a:endParaRPr>
          </a:p>
          <a:p>
            <a:pPr>
              <a:buFontTx/>
              <a:buChar char="•"/>
            </a:pP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E., Unsupervised and Supervised-classification on Digital Images Using Shape and Color, </a:t>
            </a:r>
            <a:r>
              <a:rPr lang="en-US" altLang="es-MX" sz="1000" b="1" dirty="0">
                <a:latin typeface="+mn-lt"/>
                <a:cs typeface="Times New Roman" panose="02020603050405020304" pitchFamily="18" charset="0"/>
              </a:rPr>
              <a:t>Advances in Information Sciences and Technology</a:t>
            </a:r>
            <a:r>
              <a:rPr lang="en-US" altLang="es-MX" sz="1000" dirty="0">
                <a:latin typeface="+mn-lt"/>
                <a:cs typeface="Times New Roman" panose="02020603050405020304" pitchFamily="18" charset="0"/>
              </a:rPr>
              <a:t>, Vol. I: Pattern Recognition and Digital Technique, Calcutta (1982).</a:t>
            </a:r>
            <a:endParaRPr lang="es-ES" altLang="es-MX" sz="1000" dirty="0">
              <a:latin typeface="+mn-lt"/>
              <a:cs typeface="Times New Roman" panose="02020603050405020304" pitchFamily="18" charset="0"/>
            </a:endParaRPr>
          </a:p>
          <a:p>
            <a:pPr>
              <a:buFontTx/>
              <a:buChar char="•"/>
            </a:pPr>
            <a:r>
              <a:rPr lang="en-US" altLang="es-MX" sz="1000" dirty="0" err="1">
                <a:latin typeface="+mn-lt"/>
                <a:cs typeface="Times New Roman" panose="02020603050405020304" pitchFamily="18" charset="0"/>
              </a:rPr>
              <a:t>Bribiesca</a:t>
            </a:r>
            <a:r>
              <a:rPr lang="en-US" altLang="es-MX" sz="1000" dirty="0">
                <a:latin typeface="+mn-lt"/>
                <a:cs typeface="Times New Roman" panose="02020603050405020304" pitchFamily="18" charset="0"/>
              </a:rPr>
              <a:t> E., Shape Classification on Digital Images, </a:t>
            </a:r>
            <a:r>
              <a:rPr lang="en-US" altLang="es-MX" sz="1000" b="1" dirty="0">
                <a:latin typeface="+mn-lt"/>
                <a:cs typeface="Times New Roman" panose="02020603050405020304" pitchFamily="18" charset="0"/>
              </a:rPr>
              <a:t>Proceedings of the International Society of Photogrammetry and Remote Sensing</a:t>
            </a:r>
            <a:r>
              <a:rPr lang="en-US" altLang="es-MX" sz="1000" dirty="0">
                <a:latin typeface="+mn-lt"/>
                <a:cs typeface="Times New Roman" panose="02020603050405020304" pitchFamily="18" charset="0"/>
              </a:rPr>
              <a:t>, Commission IV, Symposium: Environmental Assessment and Resource Management, Crystal City, Virginia, U.S.A. (1982).</a:t>
            </a:r>
            <a:endParaRPr lang="es-ES" altLang="es-MX" sz="1000" dirty="0">
              <a:latin typeface="+mn-lt"/>
            </a:endParaRPr>
          </a:p>
          <a:p>
            <a:r>
              <a:rPr lang="en-US" altLang="es-MX" sz="1000" dirty="0">
                <a:latin typeface="+mn-lt"/>
                <a:cs typeface="Times New Roman" panose="02020603050405020304" pitchFamily="18" charset="0"/>
                <a:hlinkClick r:id="rId5"/>
              </a:rPr>
              <a:t>http://turing.iimas.unam.mx/~ernesto/shape.htm</a:t>
            </a:r>
            <a:endParaRPr lang="es-ES" altLang="es-MX" sz="1000" dirty="0">
              <a:latin typeface="+mn-lt"/>
            </a:endParaRPr>
          </a:p>
        </p:txBody>
      </p:sp>
      <p:sp>
        <p:nvSpPr>
          <p:cNvPr id="92165" name="Rectángulo 5"/>
          <p:cNvSpPr>
            <a:spLocks noChangeArrowheads="1"/>
          </p:cNvSpPr>
          <p:nvPr/>
        </p:nvSpPr>
        <p:spPr bwMode="auto">
          <a:xfrm>
            <a:off x="0" y="0"/>
            <a:ext cx="8856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cs typeface="Times New Roman" panose="02020603050405020304" pitchFamily="18" charset="0"/>
              </a:rPr>
              <a:t>Algunos trabajos de Adolfo Guzmán Arenas y Ernesto </a:t>
            </a:r>
            <a:r>
              <a:rPr lang="es-ES" altLang="es-MX" dirty="0" err="1">
                <a:cs typeface="Times New Roman" panose="02020603050405020304" pitchFamily="18" charset="0"/>
              </a:rPr>
              <a:t>Bribiesca</a:t>
            </a:r>
            <a:r>
              <a:rPr lang="es-ES" altLang="es-MX" dirty="0">
                <a:cs typeface="Times New Roman" panose="02020603050405020304" pitchFamily="18" charset="0"/>
              </a:rPr>
              <a:t> </a:t>
            </a:r>
            <a:endParaRPr lang="es-MX" altLang="es-MX" dirty="0"/>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148</a:t>
            </a:fld>
            <a:endParaRPr lang="es-MX"/>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ángulo 1"/>
          <p:cNvSpPr>
            <a:spLocks noChangeArrowheads="1"/>
          </p:cNvSpPr>
          <p:nvPr/>
        </p:nvSpPr>
        <p:spPr bwMode="auto">
          <a:xfrm>
            <a:off x="103188" y="93663"/>
            <a:ext cx="50609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latin typeface="+mn-lt"/>
              </a:rPr>
              <a:t>Recorrido de laberintos con ciclos</a:t>
            </a:r>
          </a:p>
          <a:p>
            <a:r>
              <a:rPr lang="es-MX" altLang="es-MX" dirty="0">
                <a:latin typeface="+mn-lt"/>
              </a:rPr>
              <a:t>Esto se presenta cuando al recorrer el laberinto se llega a algún punto ya visitado anteriormente como se ve en la imagen lateral</a:t>
            </a:r>
          </a:p>
        </p:txBody>
      </p:sp>
      <p:sp>
        <p:nvSpPr>
          <p:cNvPr id="48" name="Rectángulo 47"/>
          <p:cNvSpPr/>
          <p:nvPr/>
        </p:nvSpPr>
        <p:spPr>
          <a:xfrm>
            <a:off x="19050" y="2513013"/>
            <a:ext cx="5946775" cy="1446212"/>
          </a:xfrm>
          <a:prstGeom prst="rect">
            <a:avLst/>
          </a:prstGeom>
        </p:spPr>
        <p:txBody>
          <a:bodyPr>
            <a:spAutoFit/>
          </a:bodyPr>
          <a:lstStyle/>
          <a:p>
            <a:pPr>
              <a:defRPr/>
            </a:pPr>
            <a:r>
              <a:rPr lang="es-MX" altLang="es-MX" sz="2200" b="1" dirty="0">
                <a:solidFill>
                  <a:srgbClr val="00B050"/>
                </a:solidFill>
                <a:latin typeface="+mn-lt"/>
              </a:rPr>
              <a:t>La primer es integrar el recorrido a la oración (esto funciona cuando se esta recorriendo un espacio que contienen además objetos o cosas importantes para el sistema) </a:t>
            </a:r>
            <a:endParaRPr lang="es-MX" sz="2200" b="1" dirty="0">
              <a:solidFill>
                <a:srgbClr val="00B050"/>
              </a:solidFill>
              <a:latin typeface="+mn-lt"/>
            </a:endParaRPr>
          </a:p>
        </p:txBody>
      </p:sp>
      <p:sp>
        <p:nvSpPr>
          <p:cNvPr id="79" name="Rectángulo 78"/>
          <p:cNvSpPr>
            <a:spLocks noChangeArrowheads="1"/>
          </p:cNvSpPr>
          <p:nvPr/>
        </p:nvSpPr>
        <p:spPr bwMode="auto">
          <a:xfrm>
            <a:off x="53975" y="4114800"/>
            <a:ext cx="3681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latin typeface="+mn-lt"/>
              </a:rPr>
              <a:t>La otra consiste en ignorar completamente la trayectoria problema, </a:t>
            </a:r>
          </a:p>
        </p:txBody>
      </p:sp>
      <p:sp>
        <p:nvSpPr>
          <p:cNvPr id="80" name="Rectángulo 79"/>
          <p:cNvSpPr>
            <a:spLocks noChangeArrowheads="1"/>
          </p:cNvSpPr>
          <p:nvPr/>
        </p:nvSpPr>
        <p:spPr bwMode="auto">
          <a:xfrm>
            <a:off x="79374" y="2025650"/>
            <a:ext cx="7043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latin typeface="+mn-lt"/>
              </a:rPr>
              <a:t>En este caso el seguidor de laberintos tiene 2 opciones, </a:t>
            </a:r>
          </a:p>
        </p:txBody>
      </p:sp>
      <p:grpSp>
        <p:nvGrpSpPr>
          <p:cNvPr id="3" name="Grupo 2"/>
          <p:cNvGrpSpPr/>
          <p:nvPr/>
        </p:nvGrpSpPr>
        <p:grpSpPr>
          <a:xfrm>
            <a:off x="3309959" y="139383"/>
            <a:ext cx="5667334" cy="6296976"/>
            <a:chOff x="3476666" y="138748"/>
            <a:chExt cx="5667332" cy="6296976"/>
          </a:xfrm>
        </p:grpSpPr>
        <p:grpSp>
          <p:nvGrpSpPr>
            <p:cNvPr id="93187" name="Grupo 185"/>
            <p:cNvGrpSpPr>
              <a:grpSpLocks/>
            </p:cNvGrpSpPr>
            <p:nvPr/>
          </p:nvGrpSpPr>
          <p:grpSpPr bwMode="auto">
            <a:xfrm>
              <a:off x="5807074" y="138748"/>
              <a:ext cx="3336924" cy="1976437"/>
              <a:chOff x="6035635" y="57387"/>
              <a:chExt cx="2918840" cy="1710423"/>
            </a:xfrm>
          </p:grpSpPr>
          <p:cxnSp>
            <p:nvCxnSpPr>
              <p:cNvPr id="6" name="Conector: angular 5"/>
              <p:cNvCxnSpPr>
                <a:cxnSpLocks/>
              </p:cNvCxnSpPr>
              <p:nvPr/>
            </p:nvCxnSpPr>
            <p:spPr bwMode="auto">
              <a:xfrm>
                <a:off x="6428610" y="102723"/>
                <a:ext cx="1623275" cy="69790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p:cNvCxnSpPr>
                <a:cxnSpLocks/>
              </p:cNvCxnSpPr>
              <p:nvPr/>
            </p:nvCxnSpPr>
            <p:spPr bwMode="auto">
              <a:xfrm rot="16200000" flipV="1">
                <a:off x="7616240" y="349800"/>
                <a:ext cx="457486" cy="42768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flipV="1">
                <a:off x="7240942" y="110966"/>
                <a:ext cx="1474695"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angular 8"/>
              <p:cNvCxnSpPr>
                <a:cxnSpLocks/>
              </p:cNvCxnSpPr>
              <p:nvPr/>
            </p:nvCxnSpPr>
            <p:spPr bwMode="auto">
              <a:xfrm rot="5400000">
                <a:off x="7997233" y="471111"/>
                <a:ext cx="1070217" cy="34992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 name="Conector recto 9"/>
              <p:cNvCxnSpPr>
                <a:cxnSpLocks/>
              </p:cNvCxnSpPr>
              <p:nvPr/>
            </p:nvCxnSpPr>
            <p:spPr bwMode="auto">
              <a:xfrm flipH="1">
                <a:off x="6652175" y="1155080"/>
                <a:ext cx="1705203" cy="2610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a:cxnSpLocks/>
              </p:cNvCxnSpPr>
              <p:nvPr/>
            </p:nvCxnSpPr>
            <p:spPr bwMode="auto">
              <a:xfrm flipV="1">
                <a:off x="6428610" y="376117"/>
                <a:ext cx="662363" cy="41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5400000">
                <a:off x="6804175" y="608937"/>
                <a:ext cx="506944" cy="833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a:off x="6425833" y="380238"/>
                <a:ext cx="2777" cy="10839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a:cxnSpLocks/>
              </p:cNvCxnSpPr>
              <p:nvPr/>
            </p:nvCxnSpPr>
            <p:spPr bwMode="auto">
              <a:xfrm flipV="1">
                <a:off x="6421667" y="866575"/>
                <a:ext cx="411026" cy="137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6428610" y="1464193"/>
                <a:ext cx="81233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p:nvPr/>
            </p:nvCxnSpPr>
            <p:spPr bwMode="auto">
              <a:xfrm>
                <a:off x="7631139" y="1464193"/>
                <a:ext cx="10761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V="1">
                <a:off x="8707305" y="903669"/>
                <a:ext cx="0" cy="5605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a:cxnSpLocks/>
              </p:cNvCxnSpPr>
              <p:nvPr/>
            </p:nvCxnSpPr>
            <p:spPr bwMode="auto">
              <a:xfrm flipH="1">
                <a:off x="6425833" y="1464193"/>
                <a:ext cx="2777" cy="294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flipV="1">
                <a:off x="6428610" y="1749951"/>
                <a:ext cx="2287027" cy="178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ector recto 20"/>
              <p:cNvCxnSpPr/>
              <p:nvPr/>
            </p:nvCxnSpPr>
            <p:spPr bwMode="auto">
              <a:xfrm>
                <a:off x="8715637" y="1464193"/>
                <a:ext cx="0" cy="2788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90" name="CuadroTexto 20"/>
              <p:cNvSpPr txBox="1">
                <a:spLocks noChangeArrowheads="1"/>
              </p:cNvSpPr>
              <p:nvPr/>
            </p:nvSpPr>
            <p:spPr bwMode="auto">
              <a:xfrm>
                <a:off x="6035635" y="57387"/>
                <a:ext cx="814442" cy="31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E</a:t>
                </a:r>
                <a:r>
                  <a:rPr lang="es-MX" altLang="es-MX" sz="1800" dirty="0">
                    <a:latin typeface="+mn-lt"/>
                  </a:rPr>
                  <a:t>ntrada</a:t>
                </a:r>
              </a:p>
            </p:txBody>
          </p:sp>
          <p:sp>
            <p:nvSpPr>
              <p:cNvPr id="93291" name="CuadroTexto 21"/>
              <p:cNvSpPr txBox="1">
                <a:spLocks noChangeArrowheads="1"/>
              </p:cNvSpPr>
              <p:nvPr/>
            </p:nvSpPr>
            <p:spPr bwMode="auto">
              <a:xfrm>
                <a:off x="8201855" y="611874"/>
                <a:ext cx="752620" cy="31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S</a:t>
                </a:r>
                <a:r>
                  <a:rPr lang="es-MX" altLang="es-MX" sz="1800" dirty="0">
                    <a:latin typeface="+mn-lt"/>
                  </a:rPr>
                  <a:t>alida</a:t>
                </a:r>
              </a:p>
            </p:txBody>
          </p:sp>
          <p:cxnSp>
            <p:nvCxnSpPr>
              <p:cNvPr id="5" name="Conector recto 4"/>
              <p:cNvCxnSpPr/>
              <p:nvPr/>
            </p:nvCxnSpPr>
            <p:spPr bwMode="auto">
              <a:xfrm>
                <a:off x="7631139" y="334901"/>
                <a:ext cx="93591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6650786" y="641266"/>
                <a:ext cx="230508" cy="96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a:xfrm flipH="1">
                <a:off x="7104859" y="275826"/>
                <a:ext cx="13886" cy="707525"/>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flipV="1">
                <a:off x="6452216" y="267583"/>
                <a:ext cx="669306" cy="1648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flipH="1">
                <a:off x="6965999" y="970986"/>
                <a:ext cx="168021"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a:xfrm flipV="1">
                <a:off x="6963221" y="562958"/>
                <a:ext cx="0" cy="41627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40"/>
              <p:cNvCxnSpPr/>
              <p:nvPr/>
            </p:nvCxnSpPr>
            <p:spPr>
              <a:xfrm flipH="1">
                <a:off x="6548030" y="562958"/>
                <a:ext cx="417969"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42"/>
              <p:cNvCxnSpPr>
                <a:cxnSpLocks/>
              </p:cNvCxnSpPr>
              <p:nvPr/>
            </p:nvCxnSpPr>
            <p:spPr>
              <a:xfrm>
                <a:off x="6553584" y="562958"/>
                <a:ext cx="5554" cy="22256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44"/>
              <p:cNvCxnSpPr>
                <a:cxnSpLocks/>
              </p:cNvCxnSpPr>
              <p:nvPr/>
            </p:nvCxnSpPr>
            <p:spPr>
              <a:xfrm flipV="1">
                <a:off x="6553584" y="781397"/>
                <a:ext cx="413803" cy="1099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8" name="Grupo 197"/>
            <p:cNvGrpSpPr>
              <a:grpSpLocks/>
            </p:cNvGrpSpPr>
            <p:nvPr/>
          </p:nvGrpSpPr>
          <p:grpSpPr bwMode="auto">
            <a:xfrm>
              <a:off x="6214691" y="4545964"/>
              <a:ext cx="2929307" cy="1889760"/>
              <a:chOff x="6214910" y="4546012"/>
              <a:chExt cx="2928758" cy="1889049"/>
            </a:xfrm>
          </p:grpSpPr>
          <p:cxnSp>
            <p:nvCxnSpPr>
              <p:cNvPr id="159" name="Conector: angular 158"/>
              <p:cNvCxnSpPr>
                <a:cxnSpLocks/>
              </p:cNvCxnSpPr>
              <p:nvPr/>
            </p:nvCxnSpPr>
            <p:spPr bwMode="auto">
              <a:xfrm>
                <a:off x="6596211" y="4581559"/>
                <a:ext cx="1679260" cy="7775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0" name="Conector: angular 159"/>
              <p:cNvCxnSpPr>
                <a:cxnSpLocks/>
              </p:cNvCxnSpPr>
              <p:nvPr/>
            </p:nvCxnSpPr>
            <p:spPr bwMode="auto">
              <a:xfrm rot="16200000" flipV="1">
                <a:off x="7808088" y="4872714"/>
                <a:ext cx="507809" cy="44282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1" name="Conector: angular 160"/>
              <p:cNvCxnSpPr>
                <a:cxnSpLocks/>
              </p:cNvCxnSpPr>
              <p:nvPr/>
            </p:nvCxnSpPr>
            <p:spPr bwMode="auto">
              <a:xfrm flipV="1">
                <a:off x="7435841" y="4591080"/>
                <a:ext cx="152688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2" name="Conector: angular 161"/>
              <p:cNvCxnSpPr>
                <a:cxnSpLocks/>
              </p:cNvCxnSpPr>
              <p:nvPr/>
            </p:nvCxnSpPr>
            <p:spPr bwMode="auto">
              <a:xfrm rot="5400000">
                <a:off x="8176383" y="5006022"/>
                <a:ext cx="1191764" cy="3618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3" name="Conector recto 162"/>
              <p:cNvCxnSpPr>
                <a:cxnSpLocks/>
              </p:cNvCxnSpPr>
              <p:nvPr/>
            </p:nvCxnSpPr>
            <p:spPr bwMode="auto">
              <a:xfrm flipH="1">
                <a:off x="6826355" y="5752693"/>
                <a:ext cx="1764969" cy="301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4" name="Conector: angular 163"/>
              <p:cNvCxnSpPr>
                <a:cxnSpLocks/>
              </p:cNvCxnSpPr>
              <p:nvPr/>
            </p:nvCxnSpPr>
            <p:spPr bwMode="auto">
              <a:xfrm flipV="1">
                <a:off x="6596211" y="4884658"/>
                <a:ext cx="684084" cy="634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5" name="Conector: angular 164"/>
              <p:cNvCxnSpPr/>
              <p:nvPr/>
            </p:nvCxnSpPr>
            <p:spPr bwMode="auto">
              <a:xfrm rot="5400000">
                <a:off x="6963702" y="5145702"/>
                <a:ext cx="564937" cy="793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6" name="Conector recto 165"/>
              <p:cNvCxnSpPr>
                <a:cxnSpLocks/>
              </p:cNvCxnSpPr>
              <p:nvPr/>
            </p:nvCxnSpPr>
            <p:spPr bwMode="auto">
              <a:xfrm>
                <a:off x="6593037" y="4891005"/>
                <a:ext cx="3174" cy="12060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7" name="Conector recto 166"/>
              <p:cNvCxnSpPr>
                <a:cxnSpLocks/>
              </p:cNvCxnSpPr>
              <p:nvPr/>
            </p:nvCxnSpPr>
            <p:spPr bwMode="auto">
              <a:xfrm flipV="1">
                <a:off x="6588275" y="5432139"/>
                <a:ext cx="425370" cy="1586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8" name="Conector recto 167"/>
              <p:cNvCxnSpPr/>
              <p:nvPr/>
            </p:nvCxnSpPr>
            <p:spPr bwMode="auto">
              <a:xfrm>
                <a:off x="6596211" y="6097051"/>
                <a:ext cx="83963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9" name="Conector recto 168"/>
              <p:cNvCxnSpPr/>
              <p:nvPr/>
            </p:nvCxnSpPr>
            <p:spPr bwMode="auto">
              <a:xfrm>
                <a:off x="7840578" y="6097051"/>
                <a:ext cx="111262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0" name="Conector recto 169"/>
              <p:cNvCxnSpPr>
                <a:cxnSpLocks/>
              </p:cNvCxnSpPr>
              <p:nvPr/>
            </p:nvCxnSpPr>
            <p:spPr bwMode="auto">
              <a:xfrm flipV="1">
                <a:off x="8953206" y="5473398"/>
                <a:ext cx="0" cy="6236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1" name="Conector recto 170"/>
              <p:cNvCxnSpPr>
                <a:cxnSpLocks/>
              </p:cNvCxnSpPr>
              <p:nvPr/>
            </p:nvCxnSpPr>
            <p:spPr bwMode="auto">
              <a:xfrm flipH="1">
                <a:off x="6593037" y="6097051"/>
                <a:ext cx="3174" cy="3284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2" name="Conector recto 171"/>
              <p:cNvCxnSpPr/>
              <p:nvPr/>
            </p:nvCxnSpPr>
            <p:spPr bwMode="auto">
              <a:xfrm flipV="1">
                <a:off x="6596211" y="6414432"/>
                <a:ext cx="2366518" cy="206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3" name="Conector recto 172"/>
              <p:cNvCxnSpPr/>
              <p:nvPr/>
            </p:nvCxnSpPr>
            <p:spPr bwMode="auto">
              <a:xfrm>
                <a:off x="8962730" y="6097051"/>
                <a:ext cx="0" cy="3110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66" name="CuadroTexto 20"/>
              <p:cNvSpPr txBox="1">
                <a:spLocks noChangeArrowheads="1"/>
              </p:cNvSpPr>
              <p:nvPr/>
            </p:nvSpPr>
            <p:spPr bwMode="auto">
              <a:xfrm>
                <a:off x="6214910" y="4546012"/>
                <a:ext cx="923806" cy="369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E</a:t>
                </a:r>
                <a:r>
                  <a:rPr lang="es-MX" altLang="es-MX" sz="1800" dirty="0">
                    <a:latin typeface="+mn-lt"/>
                  </a:rPr>
                  <a:t>ntrada</a:t>
                </a:r>
              </a:p>
            </p:txBody>
          </p:sp>
          <p:sp>
            <p:nvSpPr>
              <p:cNvPr id="93267" name="CuadroTexto 21"/>
              <p:cNvSpPr txBox="1">
                <a:spLocks noChangeArrowheads="1"/>
              </p:cNvSpPr>
              <p:nvPr/>
            </p:nvSpPr>
            <p:spPr bwMode="auto">
              <a:xfrm>
                <a:off x="8361180" y="5148111"/>
                <a:ext cx="782488" cy="369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S</a:t>
                </a:r>
                <a:r>
                  <a:rPr lang="es-MX" altLang="es-MX" sz="1800" dirty="0">
                    <a:latin typeface="+mn-lt"/>
                  </a:rPr>
                  <a:t>alida</a:t>
                </a:r>
              </a:p>
            </p:txBody>
          </p:sp>
          <p:cxnSp>
            <p:nvCxnSpPr>
              <p:cNvPr id="176" name="Conector recto 175"/>
              <p:cNvCxnSpPr/>
              <p:nvPr/>
            </p:nvCxnSpPr>
            <p:spPr bwMode="auto">
              <a:xfrm>
                <a:off x="7840578" y="4840224"/>
                <a:ext cx="9681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7" name="Conector recto 176"/>
              <p:cNvCxnSpPr>
                <a:cxnSpLocks/>
              </p:cNvCxnSpPr>
              <p:nvPr/>
            </p:nvCxnSpPr>
            <p:spPr bwMode="auto">
              <a:xfrm flipV="1">
                <a:off x="6824768" y="5179822"/>
                <a:ext cx="238080" cy="111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8" name="Conector recto 177"/>
              <p:cNvCxnSpPr>
                <a:cxnSpLocks/>
              </p:cNvCxnSpPr>
              <p:nvPr/>
            </p:nvCxnSpPr>
            <p:spPr>
              <a:xfrm flipH="1">
                <a:off x="7294580" y="4773575"/>
                <a:ext cx="15872" cy="78710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9" name="Conector recto 178"/>
              <p:cNvCxnSpPr>
                <a:cxnSpLocks/>
              </p:cNvCxnSpPr>
              <p:nvPr/>
            </p:nvCxnSpPr>
            <p:spPr>
              <a:xfrm flipV="1">
                <a:off x="6620019" y="4765640"/>
                <a:ext cx="692020" cy="1745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180" name="Conector recto 179"/>
              <p:cNvCxnSpPr>
                <a:cxnSpLocks/>
              </p:cNvCxnSpPr>
              <p:nvPr/>
            </p:nvCxnSpPr>
            <p:spPr>
              <a:xfrm flipH="1">
                <a:off x="7151732" y="5546396"/>
                <a:ext cx="17300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81" name="Flecha: hacia abajo 180"/>
              <p:cNvSpPr/>
              <p:nvPr/>
            </p:nvSpPr>
            <p:spPr>
              <a:xfrm>
                <a:off x="7119988" y="5440074"/>
                <a:ext cx="125388" cy="11425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cxnSp>
            <p:nvCxnSpPr>
              <p:cNvPr id="182" name="Conector recto de flecha 181"/>
              <p:cNvCxnSpPr/>
              <p:nvPr/>
            </p:nvCxnSpPr>
            <p:spPr>
              <a:xfrm flipH="1">
                <a:off x="6681920" y="5541635"/>
                <a:ext cx="480922" cy="1904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4" name="Grupo 193"/>
            <p:cNvGrpSpPr>
              <a:grpSpLocks/>
            </p:cNvGrpSpPr>
            <p:nvPr/>
          </p:nvGrpSpPr>
          <p:grpSpPr bwMode="auto">
            <a:xfrm>
              <a:off x="3476666" y="4481510"/>
              <a:ext cx="2884446" cy="1917701"/>
              <a:chOff x="3363923" y="4481729"/>
              <a:chExt cx="2884632" cy="1918578"/>
            </a:xfrm>
          </p:grpSpPr>
          <p:cxnSp>
            <p:nvCxnSpPr>
              <p:cNvPr id="109" name="Conector: angular 108"/>
              <p:cNvCxnSpPr>
                <a:cxnSpLocks/>
              </p:cNvCxnSpPr>
              <p:nvPr/>
            </p:nvCxnSpPr>
            <p:spPr bwMode="auto">
              <a:xfrm>
                <a:off x="3765545" y="4546847"/>
                <a:ext cx="1565376" cy="77664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angular 109"/>
              <p:cNvCxnSpPr>
                <a:cxnSpLocks/>
              </p:cNvCxnSpPr>
              <p:nvPr/>
            </p:nvCxnSpPr>
            <p:spPr bwMode="auto">
              <a:xfrm rot="16200000" flipV="1">
                <a:off x="4878354" y="4853456"/>
                <a:ext cx="508232" cy="4127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angular 110"/>
              <p:cNvCxnSpPr>
                <a:cxnSpLocks/>
              </p:cNvCxnSpPr>
              <p:nvPr/>
            </p:nvCxnSpPr>
            <p:spPr bwMode="auto">
              <a:xfrm flipV="1">
                <a:off x="4548233" y="4556377"/>
                <a:ext cx="142249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angular 111"/>
              <p:cNvCxnSpPr>
                <a:cxnSpLocks/>
              </p:cNvCxnSpPr>
              <p:nvPr/>
            </p:nvCxnSpPr>
            <p:spPr bwMode="auto">
              <a:xfrm rot="5400000">
                <a:off x="5198916" y="4983676"/>
                <a:ext cx="1191169" cy="33657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bwMode="auto">
              <a:xfrm flipH="1">
                <a:off x="3981459" y="5718958"/>
                <a:ext cx="1644756"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angular 113"/>
              <p:cNvCxnSpPr>
                <a:cxnSpLocks/>
              </p:cNvCxnSpPr>
              <p:nvPr/>
            </p:nvCxnSpPr>
            <p:spPr bwMode="auto">
              <a:xfrm flipV="1">
                <a:off x="3765545" y="4850199"/>
                <a:ext cx="638216"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angular 114"/>
              <p:cNvCxnSpPr/>
              <p:nvPr/>
            </p:nvCxnSpPr>
            <p:spPr bwMode="auto">
              <a:xfrm rot="5400000">
                <a:off x="4090892" y="5110669"/>
                <a:ext cx="563821"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bwMode="auto">
              <a:xfrm>
                <a:off x="3763957" y="4856552"/>
                <a:ext cx="1588" cy="12054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a:cxnSpLocks/>
              </p:cNvCxnSpPr>
              <p:nvPr/>
            </p:nvCxnSpPr>
            <p:spPr bwMode="auto">
              <a:xfrm flipV="1">
                <a:off x="3759195" y="5396548"/>
                <a:ext cx="395312"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bwMode="auto">
              <a:xfrm>
                <a:off x="3765545" y="6062014"/>
                <a:ext cx="7826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Conector recto 118"/>
              <p:cNvCxnSpPr/>
              <p:nvPr/>
            </p:nvCxnSpPr>
            <p:spPr bwMode="auto">
              <a:xfrm>
                <a:off x="4926082" y="6062014"/>
                <a:ext cx="103670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bwMode="auto">
              <a:xfrm flipV="1">
                <a:off x="5962787" y="5437842"/>
                <a:ext cx="0" cy="6241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1" name="Conector recto 120"/>
              <p:cNvCxnSpPr>
                <a:cxnSpLocks/>
              </p:cNvCxnSpPr>
              <p:nvPr/>
            </p:nvCxnSpPr>
            <p:spPr bwMode="auto">
              <a:xfrm flipH="1">
                <a:off x="3763957" y="6062014"/>
                <a:ext cx="1588" cy="3287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2" name="Conector recto 121"/>
              <p:cNvCxnSpPr/>
              <p:nvPr/>
            </p:nvCxnSpPr>
            <p:spPr bwMode="auto">
              <a:xfrm flipV="1">
                <a:off x="3765545" y="6379660"/>
                <a:ext cx="2205179" cy="206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3" name="Conector recto 122"/>
              <p:cNvCxnSpPr/>
              <p:nvPr/>
            </p:nvCxnSpPr>
            <p:spPr bwMode="auto">
              <a:xfrm>
                <a:off x="5970724" y="6062014"/>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39" name="CuadroTexto 20"/>
              <p:cNvSpPr txBox="1">
                <a:spLocks noChangeArrowheads="1"/>
              </p:cNvSpPr>
              <p:nvPr/>
            </p:nvSpPr>
            <p:spPr bwMode="auto">
              <a:xfrm>
                <a:off x="3363923" y="4481729"/>
                <a:ext cx="914377"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E</a:t>
                </a:r>
                <a:r>
                  <a:rPr lang="es-MX" altLang="es-MX" sz="1800" dirty="0">
                    <a:latin typeface="+mn-lt"/>
                  </a:rPr>
                  <a:t>ntrada</a:t>
                </a:r>
              </a:p>
            </p:txBody>
          </p:sp>
          <p:sp>
            <p:nvSpPr>
              <p:cNvPr id="93240" name="CuadroTexto 21"/>
              <p:cNvSpPr txBox="1">
                <a:spLocks noChangeArrowheads="1"/>
              </p:cNvSpPr>
              <p:nvPr/>
            </p:nvSpPr>
            <p:spPr bwMode="auto">
              <a:xfrm>
                <a:off x="5666927" y="5113357"/>
                <a:ext cx="581628" cy="646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S</a:t>
                </a:r>
                <a:r>
                  <a:rPr lang="es-MX" altLang="es-MX" sz="1800" dirty="0">
                    <a:latin typeface="+mn-lt"/>
                  </a:rPr>
                  <a:t>alida</a:t>
                </a:r>
              </a:p>
            </p:txBody>
          </p:sp>
          <p:cxnSp>
            <p:nvCxnSpPr>
              <p:cNvPr id="126" name="Conector recto 125"/>
              <p:cNvCxnSpPr/>
              <p:nvPr/>
            </p:nvCxnSpPr>
            <p:spPr bwMode="auto">
              <a:xfrm>
                <a:off x="4926082" y="4805728"/>
                <a:ext cx="90175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7" name="Conector recto 126"/>
              <p:cNvCxnSpPr>
                <a:cxnSpLocks/>
              </p:cNvCxnSpPr>
              <p:nvPr/>
            </p:nvCxnSpPr>
            <p:spPr bwMode="auto">
              <a:xfrm flipV="1">
                <a:off x="3979871" y="5145609"/>
                <a:ext cx="222264" cy="111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8" name="Conector recto 127"/>
              <p:cNvCxnSpPr>
                <a:cxnSpLocks/>
              </p:cNvCxnSpPr>
              <p:nvPr/>
            </p:nvCxnSpPr>
            <p:spPr>
              <a:xfrm flipH="1">
                <a:off x="4418049" y="4739023"/>
                <a:ext cx="14289"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Conector recto 128"/>
              <p:cNvCxnSpPr>
                <a:cxnSpLocks/>
              </p:cNvCxnSpPr>
              <p:nvPr/>
            </p:nvCxnSpPr>
            <p:spPr>
              <a:xfrm flipV="1">
                <a:off x="3787772" y="4731081"/>
                <a:ext cx="646154" cy="17471"/>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130" name="Conector recto 129"/>
              <p:cNvCxnSpPr/>
              <p:nvPr/>
            </p:nvCxnSpPr>
            <p:spPr>
              <a:xfrm flipH="1">
                <a:off x="4283103" y="5512488"/>
                <a:ext cx="16193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Conector recto 130"/>
              <p:cNvCxnSpPr/>
              <p:nvPr/>
            </p:nvCxnSpPr>
            <p:spPr>
              <a:xfrm flipV="1">
                <a:off x="4279928" y="5059845"/>
                <a:ext cx="0" cy="46217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Conector recto 131"/>
              <p:cNvCxnSpPr/>
              <p:nvPr/>
            </p:nvCxnSpPr>
            <p:spPr>
              <a:xfrm flipH="1">
                <a:off x="3879853" y="5059845"/>
                <a:ext cx="403251" cy="0"/>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Conector recto 132"/>
              <p:cNvCxnSpPr>
                <a:cxnSpLocks/>
              </p:cNvCxnSpPr>
              <p:nvPr/>
            </p:nvCxnSpPr>
            <p:spPr>
              <a:xfrm>
                <a:off x="3884615" y="5059845"/>
                <a:ext cx="6350" cy="24776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ector recto 133"/>
              <p:cNvCxnSpPr>
                <a:cxnSpLocks/>
              </p:cNvCxnSpPr>
              <p:nvPr/>
            </p:nvCxnSpPr>
            <p:spPr>
              <a:xfrm flipV="1">
                <a:off x="3884615" y="5302843"/>
                <a:ext cx="400076" cy="11118"/>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84" name="Conector recto de flecha 183"/>
              <p:cNvCxnSpPr/>
              <p:nvPr/>
            </p:nvCxnSpPr>
            <p:spPr>
              <a:xfrm flipH="1">
                <a:off x="3819524" y="5520430"/>
                <a:ext cx="481043" cy="1905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5" name="Grupo 194"/>
            <p:cNvGrpSpPr>
              <a:grpSpLocks/>
            </p:cNvGrpSpPr>
            <p:nvPr/>
          </p:nvGrpSpPr>
          <p:grpSpPr bwMode="auto">
            <a:xfrm>
              <a:off x="6083301" y="2424113"/>
              <a:ext cx="3060696" cy="1903412"/>
              <a:chOff x="5931539" y="2438555"/>
              <a:chExt cx="3061770" cy="1904283"/>
            </a:xfrm>
          </p:grpSpPr>
          <p:cxnSp>
            <p:nvCxnSpPr>
              <p:cNvPr id="53" name="Conector: angular 52"/>
              <p:cNvCxnSpPr>
                <a:cxnSpLocks/>
              </p:cNvCxnSpPr>
              <p:nvPr/>
            </p:nvCxnSpPr>
            <p:spPr bwMode="auto">
              <a:xfrm>
                <a:off x="6438128" y="2489378"/>
                <a:ext cx="1680164" cy="77664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4" name="Conector: angular 53"/>
              <p:cNvCxnSpPr>
                <a:cxnSpLocks/>
              </p:cNvCxnSpPr>
              <p:nvPr/>
            </p:nvCxnSpPr>
            <p:spPr bwMode="auto">
              <a:xfrm rot="16200000" flipV="1">
                <a:off x="7650582" y="2780841"/>
                <a:ext cx="508232" cy="44306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5" name="Conector: angular 54"/>
              <p:cNvCxnSpPr>
                <a:cxnSpLocks/>
              </p:cNvCxnSpPr>
              <p:nvPr/>
            </p:nvCxnSpPr>
            <p:spPr bwMode="auto">
              <a:xfrm flipV="1">
                <a:off x="7279799" y="2498908"/>
                <a:ext cx="152612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6" name="Conector: angular 55"/>
              <p:cNvCxnSpPr>
                <a:cxnSpLocks/>
              </p:cNvCxnSpPr>
              <p:nvPr/>
            </p:nvCxnSpPr>
            <p:spPr bwMode="auto">
              <a:xfrm rot="5400000">
                <a:off x="8019769" y="2913455"/>
                <a:ext cx="1191170" cy="3620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7" name="Conector recto 56"/>
              <p:cNvCxnSpPr>
                <a:cxnSpLocks/>
              </p:cNvCxnSpPr>
              <p:nvPr/>
            </p:nvCxnSpPr>
            <p:spPr bwMode="auto">
              <a:xfrm flipH="1">
                <a:off x="6669985" y="3661489"/>
                <a:ext cx="1764331"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8" name="Conector: angular 57"/>
              <p:cNvCxnSpPr>
                <a:cxnSpLocks/>
              </p:cNvCxnSpPr>
              <p:nvPr/>
            </p:nvCxnSpPr>
            <p:spPr bwMode="auto">
              <a:xfrm flipV="1">
                <a:off x="6438128" y="2792729"/>
                <a:ext cx="686041"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9" name="Conector: angular 58"/>
              <p:cNvCxnSpPr/>
              <p:nvPr/>
            </p:nvCxnSpPr>
            <p:spPr bwMode="auto">
              <a:xfrm rot="5400000">
                <a:off x="6808116" y="3053199"/>
                <a:ext cx="563820"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0" name="Conector recto 59"/>
              <p:cNvCxnSpPr>
                <a:cxnSpLocks/>
              </p:cNvCxnSpPr>
              <p:nvPr/>
            </p:nvCxnSpPr>
            <p:spPr bwMode="auto">
              <a:xfrm>
                <a:off x="6436540" y="2799082"/>
                <a:ext cx="1589" cy="12054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bwMode="auto">
              <a:xfrm flipV="1">
                <a:off x="6431776" y="3339079"/>
                <a:ext cx="424011"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Conector recto 61"/>
              <p:cNvCxnSpPr/>
              <p:nvPr/>
            </p:nvCxnSpPr>
            <p:spPr bwMode="auto">
              <a:xfrm>
                <a:off x="6438128" y="4004546"/>
                <a:ext cx="84167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Conector recto 62"/>
              <p:cNvCxnSpPr/>
              <p:nvPr/>
            </p:nvCxnSpPr>
            <p:spPr bwMode="auto">
              <a:xfrm>
                <a:off x="7683165" y="4004546"/>
                <a:ext cx="111322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Conector recto 63"/>
              <p:cNvCxnSpPr>
                <a:cxnSpLocks/>
              </p:cNvCxnSpPr>
              <p:nvPr/>
            </p:nvCxnSpPr>
            <p:spPr bwMode="auto">
              <a:xfrm flipV="1">
                <a:off x="8796392" y="3380373"/>
                <a:ext cx="0" cy="624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a:cxnSpLocks/>
              </p:cNvCxnSpPr>
              <p:nvPr/>
            </p:nvCxnSpPr>
            <p:spPr bwMode="auto">
              <a:xfrm flipH="1">
                <a:off x="6436540" y="4004546"/>
                <a:ext cx="1589" cy="32876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Conector recto 65"/>
              <p:cNvCxnSpPr/>
              <p:nvPr/>
            </p:nvCxnSpPr>
            <p:spPr bwMode="auto">
              <a:xfrm flipV="1">
                <a:off x="6438128" y="4322192"/>
                <a:ext cx="2367793" cy="206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Conector recto 66"/>
              <p:cNvCxnSpPr/>
              <p:nvPr/>
            </p:nvCxnSpPr>
            <p:spPr bwMode="auto">
              <a:xfrm>
                <a:off x="8805921" y="4004546"/>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11" name="CuadroTexto 20"/>
              <p:cNvSpPr txBox="1">
                <a:spLocks noChangeArrowheads="1"/>
              </p:cNvSpPr>
              <p:nvPr/>
            </p:nvSpPr>
            <p:spPr bwMode="auto">
              <a:xfrm>
                <a:off x="5931539" y="2438555"/>
                <a:ext cx="942971"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E</a:t>
                </a:r>
                <a:r>
                  <a:rPr lang="es-MX" altLang="es-MX" sz="1800" dirty="0">
                    <a:latin typeface="+mn-lt"/>
                  </a:rPr>
                  <a:t>ntrada</a:t>
                </a:r>
              </a:p>
            </p:txBody>
          </p:sp>
          <p:sp>
            <p:nvSpPr>
              <p:cNvPr id="93212" name="CuadroTexto 21"/>
              <p:cNvSpPr txBox="1">
                <a:spLocks noChangeArrowheads="1"/>
              </p:cNvSpPr>
              <p:nvPr/>
            </p:nvSpPr>
            <p:spPr bwMode="auto">
              <a:xfrm>
                <a:off x="8177051" y="3055888"/>
                <a:ext cx="816258" cy="36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dirty="0">
                    <a:latin typeface="+mn-lt"/>
                  </a:rPr>
                  <a:t>S</a:t>
                </a:r>
                <a:r>
                  <a:rPr lang="es-MX" altLang="es-MX" sz="1800" dirty="0">
                    <a:latin typeface="+mn-lt"/>
                  </a:rPr>
                  <a:t>alida</a:t>
                </a:r>
              </a:p>
            </p:txBody>
          </p:sp>
          <p:cxnSp>
            <p:nvCxnSpPr>
              <p:cNvPr id="70" name="Conector recto 69"/>
              <p:cNvCxnSpPr/>
              <p:nvPr/>
            </p:nvCxnSpPr>
            <p:spPr bwMode="auto">
              <a:xfrm>
                <a:off x="7683165" y="2748259"/>
                <a:ext cx="9687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bwMode="auto">
              <a:xfrm flipV="1">
                <a:off x="6668396" y="3088139"/>
                <a:ext cx="238209" cy="111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Conector recto 71"/>
              <p:cNvCxnSpPr>
                <a:cxnSpLocks/>
              </p:cNvCxnSpPr>
              <p:nvPr/>
            </p:nvCxnSpPr>
            <p:spPr>
              <a:xfrm flipH="1">
                <a:off x="7138461" y="2681553"/>
                <a:ext cx="14293"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recto 72"/>
              <p:cNvCxnSpPr>
                <a:cxnSpLocks/>
              </p:cNvCxnSpPr>
              <p:nvPr/>
            </p:nvCxnSpPr>
            <p:spPr>
              <a:xfrm flipV="1">
                <a:off x="6463537" y="2673613"/>
                <a:ext cx="692393" cy="17470"/>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74" name="Conector recto 73"/>
              <p:cNvCxnSpPr/>
              <p:nvPr/>
            </p:nvCxnSpPr>
            <p:spPr>
              <a:xfrm flipH="1">
                <a:off x="6993948" y="3455020"/>
                <a:ext cx="173098"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flipV="1">
                <a:off x="6990772" y="3002375"/>
                <a:ext cx="0" cy="46217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ector recto 75"/>
              <p:cNvCxnSpPr/>
              <p:nvPr/>
            </p:nvCxnSpPr>
            <p:spPr>
              <a:xfrm flipH="1">
                <a:off x="6560408" y="3002375"/>
                <a:ext cx="433540"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ector recto 76"/>
              <p:cNvCxnSpPr>
                <a:cxnSpLocks/>
              </p:cNvCxnSpPr>
              <p:nvPr/>
            </p:nvCxnSpPr>
            <p:spPr>
              <a:xfrm>
                <a:off x="6566760" y="3002375"/>
                <a:ext cx="6352" cy="24776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ector recto 77"/>
              <p:cNvCxnSpPr>
                <a:cxnSpLocks/>
              </p:cNvCxnSpPr>
              <p:nvPr/>
            </p:nvCxnSpPr>
            <p:spPr>
              <a:xfrm flipV="1">
                <a:off x="6566760" y="3250138"/>
                <a:ext cx="362077" cy="635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3" name="Conector recto de flecha 182"/>
              <p:cNvCxnSpPr>
                <a:cxnSpLocks/>
              </p:cNvCxnSpPr>
              <p:nvPr/>
            </p:nvCxnSpPr>
            <p:spPr>
              <a:xfrm flipH="1">
                <a:off x="6585817" y="3467726"/>
                <a:ext cx="300143" cy="952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Conector recto de flecha 191"/>
              <p:cNvCxnSpPr/>
              <p:nvPr/>
            </p:nvCxnSpPr>
            <p:spPr>
              <a:xfrm>
                <a:off x="6914545" y="3266020"/>
                <a:ext cx="0" cy="2064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96" name="Rectángulo 195"/>
          <p:cNvSpPr>
            <a:spLocks noChangeArrowheads="1"/>
          </p:cNvSpPr>
          <p:nvPr/>
        </p:nvSpPr>
        <p:spPr bwMode="auto">
          <a:xfrm>
            <a:off x="71438" y="5203825"/>
            <a:ext cx="3803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FF0066"/>
                </a:solidFill>
                <a:latin typeface="+mn-lt"/>
              </a:rPr>
              <a:t>para lo cual se marca el recorrido como no necesario</a:t>
            </a:r>
            <a:endParaRPr lang="es-MX" altLang="es-MX" sz="2200" b="1" dirty="0">
              <a:solidFill>
                <a:schemeClr val="bg1"/>
              </a:solidFill>
              <a:latin typeface="+mn-lt"/>
            </a:endParaRPr>
          </a:p>
        </p:txBody>
      </p:sp>
      <p:sp>
        <p:nvSpPr>
          <p:cNvPr id="197" name="Rectángulo 196"/>
          <p:cNvSpPr>
            <a:spLocks noChangeArrowheads="1"/>
          </p:cNvSpPr>
          <p:nvPr/>
        </p:nvSpPr>
        <p:spPr bwMode="auto">
          <a:xfrm>
            <a:off x="25400" y="5930900"/>
            <a:ext cx="3906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latin typeface="+mn-lt"/>
              </a:rPr>
              <a:t>o </a:t>
            </a:r>
            <a:r>
              <a:rPr lang="es-MX" altLang="es-MX" b="1" dirty="0">
                <a:solidFill>
                  <a:srgbClr val="00B050"/>
                </a:solidFill>
                <a:latin typeface="+mn-lt"/>
              </a:rPr>
              <a:t>se pone una marca para ya no pasar por ese recorrido</a:t>
            </a:r>
            <a:endParaRPr lang="es-MX" altLang="es-MX" dirty="0">
              <a:solidFill>
                <a:srgbClr val="00B050"/>
              </a:solidFill>
              <a:latin typeface="+mn-lt"/>
            </a:endParaRP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149</a:t>
            </a:fld>
            <a:endParaRPr lang="es-MX"/>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79" grpId="0"/>
      <p:bldP spid="80" grpId="0"/>
      <p:bldP spid="196" grpId="0"/>
      <p:bldP spid="19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upo 38"/>
          <p:cNvGrpSpPr/>
          <p:nvPr/>
        </p:nvGrpSpPr>
        <p:grpSpPr>
          <a:xfrm>
            <a:off x="5216694" y="142693"/>
            <a:ext cx="3527256" cy="1700395"/>
            <a:chOff x="5216694" y="142693"/>
            <a:chExt cx="3527256" cy="1700395"/>
          </a:xfrm>
        </p:grpSpPr>
        <p:grpSp>
          <p:nvGrpSpPr>
            <p:cNvPr id="38" name="Grupo 37"/>
            <p:cNvGrpSpPr/>
            <p:nvPr/>
          </p:nvGrpSpPr>
          <p:grpSpPr>
            <a:xfrm>
              <a:off x="5216694" y="142693"/>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5422853" y="1626674"/>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7402110" y="1626674"/>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5591228" y="1023807"/>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6907296" y="822851"/>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6257628" y="1205121"/>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6096484" y="1458567"/>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sp>
        <p:nvSpPr>
          <p:cNvPr id="33" name="Rectángulo 32"/>
          <p:cNvSpPr/>
          <p:nvPr/>
        </p:nvSpPr>
        <p:spPr>
          <a:xfrm>
            <a:off x="494057" y="37863"/>
            <a:ext cx="4193292"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34" name="Rectángulo 33"/>
          <p:cNvSpPr/>
          <p:nvPr/>
        </p:nvSpPr>
        <p:spPr>
          <a:xfrm>
            <a:off x="0" y="3900780"/>
            <a:ext cx="9144000" cy="295722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mecanismos de percepción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incluyen y permiten percibir los sentidos, el dolor, los cambios hormonales, el miedo, alegría, los mecanismos de búsqueda, situación social, política, económica, la música, arte, amor, sentimientos, la información y situación en una ciudad, red social, universo, escuela, red neuronal, matriz, buscar en internet, en una casa, en una ciencia, en una BD, detección de trabajos plagiados, en una computadora, etc., o múltiples combinaciones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Imagen del entorno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una gramática, sistema, red neuronal, algoritmo, matriz, mapa, descripción, máquina de Turing, modelo físico, matemático, una ecuación, analógica, digital, propuesta filosófica, melodía, cuadro, idea, texto, comida, internet, etc., o una combinación de múltiples mecanismos de éstos u otros.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5" name="Rectángulo 34"/>
          <p:cNvSpPr/>
          <p:nvPr/>
        </p:nvSpPr>
        <p:spPr>
          <a:xfrm>
            <a:off x="0" y="1991012"/>
            <a:ext cx="9144000" cy="196932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Entorno</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todo lo que nos rodea incluyendo nuestra imagen de la realidad</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una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problemática, situación ,oportunidad, necesidad, camino,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videojuego, un conjunto de documentos sobre un tema, un conjunto de partituras de música, gramática, red neuronal, etc., o una combinación de múltiples de éstos.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782012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ángulo 1"/>
          <p:cNvSpPr>
            <a:spLocks noChangeArrowheads="1"/>
          </p:cNvSpPr>
          <p:nvPr/>
        </p:nvSpPr>
        <p:spPr bwMode="auto">
          <a:xfrm>
            <a:off x="441325" y="1127125"/>
            <a:ext cx="4711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a:t>Recorrido en una ciudad</a:t>
            </a:r>
          </a:p>
        </p:txBody>
      </p:sp>
      <p:sp>
        <p:nvSpPr>
          <p:cNvPr id="94211" name="Rectángulo 2"/>
          <p:cNvSpPr>
            <a:spLocks noChangeArrowheads="1"/>
          </p:cNvSpPr>
          <p:nvPr/>
        </p:nvSpPr>
        <p:spPr bwMode="auto">
          <a:xfrm>
            <a:off x="1160463" y="1773238"/>
            <a:ext cx="79835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a:t>Algebra para seleccionar el recorrido mas corto</a:t>
            </a: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150</a:t>
            </a:fld>
            <a:endParaRPr lang="es-MX"/>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151</a:t>
            </a:fld>
            <a:endParaRPr lang="es-MX"/>
          </a:p>
        </p:txBody>
      </p:sp>
    </p:spTree>
    <p:extLst>
      <p:ext uri="{BB962C8B-B14F-4D97-AF65-F5344CB8AC3E}">
        <p14:creationId xmlns:p14="http://schemas.microsoft.com/office/powerpoint/2010/main" val="49499398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hotocopy detail="0"/>
                    </a14:imgEffect>
                    <a14:imgEffect>
                      <a14:sharpenSoften amount="-100000"/>
                    </a14:imgEffect>
                    <a14:imgEffect>
                      <a14:saturation sat="4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32" name="Grupo 31"/>
          <p:cNvGrpSpPr/>
          <p:nvPr/>
        </p:nvGrpSpPr>
        <p:grpSpPr>
          <a:xfrm>
            <a:off x="5216694" y="142693"/>
            <a:ext cx="3527256" cy="1700395"/>
            <a:chOff x="2043113" y="701676"/>
            <a:chExt cx="4186237" cy="2784475"/>
          </a:xfrm>
        </p:grpSpPr>
        <p:grpSp>
          <p:nvGrpSpPr>
            <p:cNvPr id="2" name="Grupo 1"/>
            <p:cNvGrpSpPr>
              <a:grpSpLocks/>
            </p:cNvGrpSpPr>
            <p:nvPr/>
          </p:nvGrpSpPr>
          <p:grpSpPr bwMode="auto">
            <a:xfrm>
              <a:off x="2043113" y="701676"/>
              <a:ext cx="3793046" cy="1434427"/>
              <a:chOff x="2043113" y="573088"/>
              <a:chExt cx="6300168" cy="2159000"/>
            </a:xfrm>
          </p:grpSpPr>
          <p:grpSp>
            <p:nvGrpSpPr>
              <p:cNvPr id="3" name="Grupo 1"/>
              <p:cNvGrpSpPr>
                <a:grpSpLocks/>
              </p:cNvGrpSpPr>
              <p:nvPr/>
            </p:nvGrpSpPr>
            <p:grpSpPr bwMode="auto">
              <a:xfrm>
                <a:off x="2043113" y="573088"/>
                <a:ext cx="6300168" cy="1630362"/>
                <a:chOff x="2043113" y="573088"/>
                <a:chExt cx="6300168" cy="1630362"/>
              </a:xfrm>
            </p:grpSpPr>
            <p:sp>
              <p:nvSpPr>
                <p:cNvPr id="6" name="Freeform 29"/>
                <p:cNvSpPr>
                  <a:spLocks/>
                </p:cNvSpPr>
                <p:nvPr/>
              </p:nvSpPr>
              <p:spPr bwMode="auto">
                <a:xfrm>
                  <a:off x="2043113" y="573088"/>
                  <a:ext cx="3687762" cy="163036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2417329" y="1025525"/>
                  <a:ext cx="5925952" cy="88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3181002" y="2249488"/>
                <a:ext cx="0" cy="482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4481448" y="1868487"/>
                <a:ext cx="1420475" cy="536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2287788" y="3131763"/>
              <a:ext cx="391506" cy="30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4636820" y="3131763"/>
              <a:ext cx="391506" cy="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2487619" y="2144540"/>
              <a:ext cx="381310" cy="77944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049562" y="1815466"/>
              <a:ext cx="2179788" cy="1348994"/>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278520" y="2441450"/>
              <a:ext cx="665763" cy="320637"/>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087270" y="2856480"/>
              <a:ext cx="1076640" cy="338567"/>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sp>
        <p:nvSpPr>
          <p:cNvPr id="33" name="Rectángulo 32"/>
          <p:cNvSpPr/>
          <p:nvPr/>
        </p:nvSpPr>
        <p:spPr>
          <a:xfrm>
            <a:off x="494057" y="37863"/>
            <a:ext cx="4193292"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34" name="Rectángulo 33"/>
          <p:cNvSpPr/>
          <p:nvPr/>
        </p:nvSpPr>
        <p:spPr>
          <a:xfrm>
            <a:off x="0" y="3900780"/>
            <a:ext cx="9144000" cy="295722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mecanismos de percepción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incluyen y permiten percibir los sentidos, el dolor, los cambios hormonales, el miedo, alegría, los mecanismos de búsqueda, situación social, política, económica, la música, arte, amor, sentimientos, la información y situación en una ciudad, red social, universo, escuela, red neuronal, matriz, buscar en internet, en una casa, en una ciencia, en una BD, detección de trabajos plagiados, en una computadora, etc., o múltiples combinaciones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representación del entorno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una gramática, sistema, red neuronal, algoritmo, matriz, mapa, descripción, máquina de Turing, modelo físico, matemático, una ecuación, analógica, digital, propuesta filosófica, melodía, cuadro, idea, texto, comida, internet, etc., o una combinación de múltiples mecanismos de éstos u otros.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5" name="Rectángulo 34"/>
          <p:cNvSpPr/>
          <p:nvPr/>
        </p:nvSpPr>
        <p:spPr>
          <a:xfrm>
            <a:off x="0" y="1991012"/>
            <a:ext cx="9144000" cy="196932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Entorno</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todo lo que nos rodea incluyendo nuestra imagen de la realidad</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una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problemática, situación ,oportunidad, necesidad, camino,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videojuego, un conjunto de documentos sobre un tema, un conjunto de partituras de música, gramática, red neuronal, etc., o una combinación de múltiples de éstos.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Marcador de número de diapositiva 7"/>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152</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4914965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hotocopy detail="0"/>
                    </a14:imgEffect>
                    <a14:imgEffect>
                      <a14:sharpenSoften amount="-100000"/>
                    </a14:imgEffect>
                    <a14:imgEffect>
                      <a14:saturation sat="4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1" y="2977004"/>
            <a:ext cx="9143999" cy="3912353"/>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Celulares detectan y navegan en entornos, detectan torres de transmisión,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Wi</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-Fi, posición GPS </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Muchos sistemas navegan en entornos virtuales:</a:t>
            </a: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red como entorno virtual, bit data</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Navegadores en la red como Google, Wikipedia, YouTube, ...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Generador de nuevos descubrimientos mediante análisis de patentes Jesús Olivares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1"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Correctores que “aprenden” ortografía navegando en la red</a:t>
            </a:r>
          </a:p>
        </p:txBody>
      </p:sp>
      <p:sp>
        <p:nvSpPr>
          <p:cNvPr id="4" name="Rectángulo 3"/>
          <p:cNvSpPr/>
          <p:nvPr/>
        </p:nvSpPr>
        <p:spPr>
          <a:xfrm>
            <a:off x="0" y="0"/>
            <a:ext cx="9144000" cy="309539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el </a:t>
            </a: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entorno</a:t>
            </a: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videojuego, un conjunto de documentos sobre un tema, un conjunto de partituras de música, gramática, red neuronal, etc., o una combinación de múltiples de éstos.</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153</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4789453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hotocopy detail="0"/>
                    </a14:imgEffect>
                    <a14:imgEffect>
                      <a14:sharpenSoften amount="-100000"/>
                    </a14:imgEffect>
                    <a14:imgEffect>
                      <a14:saturation sat="4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68F9C8-196E-43B1-A7FE-63AC9C77C35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154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14338" name="Rectangle 2"/>
          <p:cNvSpPr>
            <a:spLocks noGrp="1" noChangeArrowheads="1"/>
          </p:cNvSpPr>
          <p:nvPr>
            <p:ph type="title" idx="4294967295"/>
          </p:nvPr>
        </p:nvSpPr>
        <p:spPr>
          <a:xfrm>
            <a:off x="0" y="990600"/>
            <a:ext cx="7162800" cy="2743200"/>
          </a:xfrm>
        </p:spPr>
        <p:txBody>
          <a:bodyPr/>
          <a:lstStyle/>
          <a:p>
            <a:pPr eaLnBrk="1" hangingPunct="1"/>
            <a:r>
              <a:rPr lang="es-ES" altLang="es-MX" dirty="0">
                <a:ea typeface="Arial Unicode MS" panose="020B0604020202020204" pitchFamily="34" charset="-128"/>
                <a:cs typeface="Arial Unicode MS" panose="020B0604020202020204" pitchFamily="34" charset="-128"/>
              </a:rPr>
              <a:t>Representación del Entorno</a:t>
            </a:r>
            <a:br>
              <a:rPr lang="es-ES" altLang="es-MX" dirty="0">
                <a:ea typeface="Arial Unicode MS" panose="020B0604020202020204" pitchFamily="34" charset="-128"/>
                <a:cs typeface="Arial Unicode MS" panose="020B0604020202020204" pitchFamily="34" charset="-128"/>
              </a:rPr>
            </a:br>
            <a:r>
              <a:rPr lang="es-ES" altLang="es-MX" dirty="0">
                <a:ea typeface="Arial Unicode MS" panose="020B0604020202020204" pitchFamily="34" charset="-128"/>
                <a:cs typeface="Arial Unicode MS" panose="020B0604020202020204" pitchFamily="34" charset="-128"/>
              </a:rPr>
              <a:t> </a:t>
            </a:r>
            <a:br>
              <a:rPr lang="es-MX" altLang="es-MX" dirty="0">
                <a:ea typeface="Arial Unicode MS" panose="020B0604020202020204" pitchFamily="34" charset="-128"/>
                <a:cs typeface="Arial Unicode MS" panose="020B0604020202020204" pitchFamily="34" charset="-128"/>
              </a:rPr>
            </a:br>
            <a:r>
              <a:rPr lang="es-MX" altLang="es-MX" dirty="0">
                <a:ea typeface="Arial Unicode MS" panose="020B0604020202020204" pitchFamily="34" charset="-128"/>
                <a:cs typeface="Arial Unicode MS" panose="020B0604020202020204" pitchFamily="34" charset="-128"/>
              </a:rPr>
              <a:t>mediante procesos, datos y estructuras</a:t>
            </a:r>
            <a:endParaRPr lang="es-ES" altLang="es-MX"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43476101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hotocopy detail="0"/>
                    </a14:imgEffect>
                    <a14:imgEffect>
                      <a14:sharpenSoften amount="-100000"/>
                    </a14:imgEffect>
                    <a14:imgEffect>
                      <a14:saturation sat="4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133350" y="0"/>
            <a:ext cx="9010650" cy="6974986"/>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Percepción</a:t>
            </a:r>
            <a:endParaRPr kumimoji="0" lang="es-MX"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Etiquetas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RFID</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tab pos="1933575" algn="l"/>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arañas en la red</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Percibir el entorno a corta, mediana y lejana distancia e integrarlos en la construcción de la imagen y en la toma de decisiones para interactuar con el entorno</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percepción en múltiples dimensiones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espacios con 2 o 3 dimensiones espaciales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 sistemas de percepción independientes equivalen a n dimensiones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percepción a corta, media y larga distancia, desde el espacio puedo percibir todo un plano</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Hiperespacio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michio</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kaku</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búsqueda, reconocimiento de patrones, tendencias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reconocimiento de imágenes, letras </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155</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73879103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hotocopy detail="0"/>
                    </a14:imgEffect>
                    <a14:imgEffect>
                      <a14:sharpenSoften amount="-100000"/>
                    </a14:imgEffect>
                    <a14:imgEffect>
                      <a14:saturation sat="4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0"/>
            <a:ext cx="9144000" cy="6415474"/>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Imagen de la realidad</a:t>
            </a:r>
            <a:endParaRPr kumimoji="0" lang="es-MX"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construcción y evolución de la imagen de la realidad depende de muchas cosas, incluyendo</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mecanismos de percepción involucrados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(ver La Construcción de la lengua materna, y el enfoque lingüístico, como uno de los mecanismos de construcción de la imagen mas generales involucrados)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imagen base que se adquiere o que se tiene al inicio o al nacer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arquitectura donde se construye la imagen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mecanismos de construcción usados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el fragmento de realidad donde se está inmerso y su evolución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a:t>
            </a:r>
            <a:r>
              <a:rPr kumimoji="0" lang="es-ES"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focus</a:t>
            </a: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o puntos de atención del observador que está construyendo la imagen </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vínculos que se tienen o se van creando</a:t>
            </a:r>
            <a:endPar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156</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1685253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157</a:t>
            </a:fld>
            <a:endParaRPr lang="es-MX"/>
          </a:p>
        </p:txBody>
      </p:sp>
    </p:spTree>
    <p:extLst>
      <p:ext uri="{BB962C8B-B14F-4D97-AF65-F5344CB8AC3E}">
        <p14:creationId xmlns:p14="http://schemas.microsoft.com/office/powerpoint/2010/main" val="112095384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extLst>
              <a:ext uri="{BEBA8EAE-BF5A-486C-A8C5-ECC9F3942E4B}">
                <a14:imgProps xmlns:a14="http://schemas.microsoft.com/office/drawing/2010/main">
                  <a14:imgLayer r:embed="rId3">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1266"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1267"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Sistemas Conscientes de su entorno</a:t>
            </a:r>
          </a:p>
        </p:txBody>
      </p:sp>
      <p:grpSp>
        <p:nvGrpSpPr>
          <p:cNvPr id="3" name="Grupo 2"/>
          <p:cNvGrpSpPr>
            <a:grpSpLocks/>
          </p:cNvGrpSpPr>
          <p:nvPr/>
        </p:nvGrpSpPr>
        <p:grpSpPr bwMode="auto">
          <a:xfrm>
            <a:off x="2043113" y="512128"/>
            <a:ext cx="3989387" cy="2159000"/>
            <a:chOff x="2043113" y="573088"/>
            <a:chExt cx="3989387" cy="2159000"/>
          </a:xfrm>
          <a:solidFill>
            <a:srgbClr val="D5FFF5"/>
          </a:solidFill>
        </p:grpSpPr>
        <p:grpSp>
          <p:nvGrpSpPr>
            <p:cNvPr id="11302" name="Grupo 1"/>
            <p:cNvGrpSpPr>
              <a:grpSpLocks/>
            </p:cNvGrpSpPr>
            <p:nvPr/>
          </p:nvGrpSpPr>
          <p:grpSpPr bwMode="auto">
            <a:xfrm>
              <a:off x="2043113" y="573088"/>
              <a:ext cx="3989387" cy="1630363"/>
              <a:chOff x="2043113" y="573088"/>
              <a:chExt cx="3989387" cy="1630363"/>
            </a:xfrm>
            <a:grpFill/>
          </p:grpSpPr>
          <p:sp>
            <p:nvSpPr>
              <p:cNvPr id="10283" name="Freeform 29"/>
              <p:cNvSpPr>
                <a:spLocks/>
              </p:cNvSpPr>
              <p:nvPr/>
            </p:nvSpPr>
            <p:spPr bwMode="auto">
              <a:xfrm>
                <a:off x="2043113" y="573088"/>
                <a:ext cx="3687762" cy="163036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grp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306" name="Text Box 28"/>
              <p:cNvSpPr txBox="1">
                <a:spLocks noChangeArrowheads="1"/>
              </p:cNvSpPr>
              <p:nvPr/>
            </p:nvSpPr>
            <p:spPr bwMode="auto">
              <a:xfrm>
                <a:off x="2417330" y="1025526"/>
                <a:ext cx="3615170" cy="4826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11303" name="Line 26"/>
            <p:cNvSpPr>
              <a:spLocks noChangeShapeType="1"/>
            </p:cNvSpPr>
            <p:nvPr/>
          </p:nvSpPr>
          <p:spPr bwMode="auto">
            <a:xfrm flipV="1">
              <a:off x="3181002" y="2249488"/>
              <a:ext cx="0" cy="482600"/>
            </a:xfrm>
            <a:prstGeom prst="line">
              <a:avLst/>
            </a:prstGeom>
            <a:grpFill/>
            <a:ln w="9525">
              <a:solidFill>
                <a:srgbClr val="000000"/>
              </a:solidFill>
              <a:round/>
              <a:headEnd/>
              <a:tailEnd type="triangle" w="med" len="me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304" name="Text Box 25"/>
            <p:cNvSpPr txBox="1">
              <a:spLocks noChangeArrowheads="1"/>
            </p:cNvSpPr>
            <p:nvPr/>
          </p:nvSpPr>
          <p:spPr bwMode="auto">
            <a:xfrm>
              <a:off x="4481448" y="1868488"/>
              <a:ext cx="1056612" cy="533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1269" name="Grupo 44"/>
          <p:cNvGrpSpPr>
            <a:grpSpLocks/>
          </p:cNvGrpSpPr>
          <p:nvPr/>
        </p:nvGrpSpPr>
        <p:grpSpPr bwMode="auto">
          <a:xfrm>
            <a:off x="2449513" y="2249488"/>
            <a:ext cx="6546850" cy="2514600"/>
            <a:chOff x="2009613" y="2276878"/>
            <a:chExt cx="6546825" cy="2514600"/>
          </a:xfrm>
        </p:grpSpPr>
        <p:sp>
          <p:nvSpPr>
            <p:cNvPr id="11280" name="Text Box 31"/>
            <p:cNvSpPr txBox="1">
              <a:spLocks noChangeArrowheads="1"/>
            </p:cNvSpPr>
            <p:nvPr/>
          </p:nvSpPr>
          <p:spPr bwMode="auto">
            <a:xfrm>
              <a:off x="2009613" y="4258078"/>
              <a:ext cx="65028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81" name="Text Box 30"/>
            <p:cNvSpPr txBox="1">
              <a:spLocks noChangeArrowheads="1"/>
            </p:cNvSpPr>
            <p:nvPr/>
          </p:nvSpPr>
          <p:spPr bwMode="auto">
            <a:xfrm>
              <a:off x="5911290" y="4258078"/>
              <a:ext cx="65028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282" name="Group 38"/>
            <p:cNvGrpSpPr>
              <a:grpSpLocks/>
            </p:cNvGrpSpPr>
            <p:nvPr/>
          </p:nvGrpSpPr>
          <p:grpSpPr bwMode="auto">
            <a:xfrm>
              <a:off x="2341526" y="2772178"/>
              <a:ext cx="633345" cy="1173163"/>
              <a:chOff x="2968" y="5758"/>
              <a:chExt cx="670" cy="1632"/>
            </a:xfrm>
          </p:grpSpPr>
          <p:sp>
            <p:nvSpPr>
              <p:cNvPr id="11295"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1296"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297"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298"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299"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300"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301"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grpSp>
        <p:grpSp>
          <p:nvGrpSpPr>
            <p:cNvPr id="11283" name="Group 64"/>
            <p:cNvGrpSpPr>
              <a:grpSpLocks/>
            </p:cNvGrpSpPr>
            <p:nvPr/>
          </p:nvGrpSpPr>
          <p:grpSpPr bwMode="auto">
            <a:xfrm>
              <a:off x="4935871" y="2276878"/>
              <a:ext cx="3620567" cy="2030413"/>
              <a:chOff x="2880" y="2160"/>
              <a:chExt cx="2138" cy="1279"/>
            </a:xfrm>
          </p:grpSpPr>
          <p:sp>
            <p:nvSpPr>
              <p:cNvPr id="11293"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294" name="Text Box 36"/>
              <p:cNvSpPr txBox="1">
                <a:spLocks noChangeArrowheads="1"/>
              </p:cNvSpPr>
              <p:nvPr/>
            </p:nvSpPr>
            <p:spPr bwMode="auto">
              <a:xfrm>
                <a:off x="3456" y="2544"/>
                <a:ext cx="996"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1284" name="Group 32"/>
            <p:cNvGrpSpPr>
              <a:grpSpLocks/>
            </p:cNvGrpSpPr>
            <p:nvPr/>
          </p:nvGrpSpPr>
          <p:grpSpPr bwMode="auto">
            <a:xfrm rot="49363">
              <a:off x="3797882" y="2962678"/>
              <a:ext cx="1105814" cy="482600"/>
              <a:chOff x="3873" y="12820"/>
              <a:chExt cx="905" cy="905"/>
            </a:xfrm>
          </p:grpSpPr>
          <p:sp>
            <p:nvSpPr>
              <p:cNvPr id="11291"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292"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1285" name="Group 66"/>
            <p:cNvGrpSpPr>
              <a:grpSpLocks/>
            </p:cNvGrpSpPr>
            <p:nvPr/>
          </p:nvGrpSpPr>
          <p:grpSpPr bwMode="auto">
            <a:xfrm>
              <a:off x="3310172" y="3496078"/>
              <a:ext cx="1788269" cy="457200"/>
              <a:chOff x="4176" y="1200"/>
              <a:chExt cx="1056" cy="288"/>
            </a:xfrm>
          </p:grpSpPr>
          <p:grpSp>
            <p:nvGrpSpPr>
              <p:cNvPr id="11286" name="Group 67"/>
              <p:cNvGrpSpPr>
                <a:grpSpLocks/>
              </p:cNvGrpSpPr>
              <p:nvPr/>
            </p:nvGrpSpPr>
            <p:grpSpPr bwMode="auto">
              <a:xfrm>
                <a:off x="4512" y="1248"/>
                <a:ext cx="288" cy="192"/>
                <a:chOff x="3873" y="12820"/>
                <a:chExt cx="905" cy="905"/>
              </a:xfrm>
            </p:grpSpPr>
            <p:sp>
              <p:nvSpPr>
                <p:cNvPr id="11289"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290"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1287" name="Text Box 7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88" name="Text Box 7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sp>
        <p:nvSpPr>
          <p:cNvPr id="34"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dirty="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200" b="1" i="0" u="none" strike="noStrike" kern="1200" cap="none" spc="0" normalizeH="0" baseline="0" noProof="0" dirty="0">
                <a:ln>
                  <a:noFill/>
                </a:ln>
                <a:solidFill>
                  <a:srgbClr val="1D9A78">
                    <a:lumMod val="75000"/>
                  </a:srgbClr>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 su imagen del entorno R,   </a:t>
            </a:r>
            <a:r>
              <a:rPr kumimoji="0" lang="es-MX" altLang="es-MX" sz="3200" b="1" i="0" u="none" strike="noStrike" kern="1200" cap="none" spc="0" normalizeH="0" baseline="0" noProof="0" dirty="0">
                <a:ln>
                  <a:noFill/>
                </a:ln>
                <a:solidFill>
                  <a:srgbClr val="1D9A78">
                    <a:lumMod val="75000"/>
                  </a:srgbClr>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dirty="0">
                <a:ln>
                  <a:noFill/>
                </a:ln>
                <a:solidFill>
                  <a:srgbClr val="1D9A78">
                    <a:lumMod val="75000"/>
                  </a:srgbClr>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3200" b="0" i="0" u="none" strike="noStrike" kern="1200" cap="none" spc="0" normalizeH="0" baseline="0" noProof="0" dirty="0">
              <a:ln>
                <a:noFill/>
              </a:ln>
              <a:solidFill>
                <a:srgbClr val="1D9A78">
                  <a:lumMod val="75000"/>
                </a:srgbClr>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11271" name="Grupo 41"/>
          <p:cNvGrpSpPr>
            <a:grpSpLocks/>
          </p:cNvGrpSpPr>
          <p:nvPr/>
        </p:nvGrpSpPr>
        <p:grpSpPr bwMode="auto">
          <a:xfrm>
            <a:off x="101600" y="4791075"/>
            <a:ext cx="5810250" cy="579438"/>
            <a:chOff x="101225" y="4791478"/>
            <a:chExt cx="5810065" cy="579438"/>
          </a:xfrm>
        </p:grpSpPr>
        <p:grpSp>
          <p:nvGrpSpPr>
            <p:cNvPr id="11273" name="Group 56"/>
            <p:cNvGrpSpPr>
              <a:grpSpLocks/>
            </p:cNvGrpSpPr>
            <p:nvPr/>
          </p:nvGrpSpPr>
          <p:grpSpPr bwMode="auto">
            <a:xfrm>
              <a:off x="4234890" y="4871959"/>
              <a:ext cx="1676400" cy="457200"/>
              <a:chOff x="4176" y="1200"/>
              <a:chExt cx="1056" cy="288"/>
            </a:xfrm>
          </p:grpSpPr>
          <p:grpSp>
            <p:nvGrpSpPr>
              <p:cNvPr id="11275" name="Group 57"/>
              <p:cNvGrpSpPr>
                <a:grpSpLocks/>
              </p:cNvGrpSpPr>
              <p:nvPr/>
            </p:nvGrpSpPr>
            <p:grpSpPr bwMode="auto">
              <a:xfrm>
                <a:off x="4512" y="1248"/>
                <a:ext cx="288" cy="192"/>
                <a:chOff x="3873" y="12820"/>
                <a:chExt cx="905" cy="905"/>
              </a:xfrm>
            </p:grpSpPr>
            <p:sp>
              <p:nvSpPr>
                <p:cNvPr id="11278" name="Freeform 5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279" name="AutoShape 5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1276" name="Text Box 6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77" name="Text Box 6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11274" name="Rectangle 62"/>
            <p:cNvSpPr>
              <a:spLocks noChangeArrowheads="1"/>
            </p:cNvSpPr>
            <p:nvPr/>
          </p:nvSpPr>
          <p:spPr bwMode="auto">
            <a:xfrm>
              <a:off x="101225" y="4791478"/>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su entorno </a:t>
              </a:r>
              <a:r>
                <a:rPr kumimoji="0" lang="es-MX" alt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6"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1D9A78">
                    <a:lumMod val="75000"/>
                  </a:srgbClr>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del entorno</a:t>
            </a:r>
            <a:endParaRPr kumimoji="0" lang="es-MX" altLang="es-MX" sz="2400" b="0" i="0" u="none" strike="noStrike" kern="1200" cap="none" spc="0" normalizeH="0" baseline="0" noProof="0" dirty="0">
              <a:ln>
                <a:noFill/>
              </a:ln>
              <a:solidFill>
                <a:srgbClr val="1D9A78">
                  <a:lumMod val="75000"/>
                </a:srgbClr>
              </a:solidFill>
              <a:effectLst/>
              <a:uLnTx/>
              <a:uFillTx/>
              <a:latin typeface="Times New Roman" panose="02020603050405020304" pitchFamily="18" charset="0"/>
              <a:ea typeface="+mn-ea"/>
              <a:cs typeface="Times New Roman"/>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158</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3039578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6" grpId="0"/>
    </p:bldLst>
  </p:timing>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extLst>
              <a:ext uri="{BEBA8EAE-BF5A-486C-A8C5-ECC9F3942E4B}">
                <a14:imgProps xmlns:a14="http://schemas.microsoft.com/office/drawing/2010/main">
                  <a14:imgLayer r:embed="rId3">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19458" name="Group 3"/>
          <p:cNvGrpSpPr>
            <a:grpSpLocks/>
          </p:cNvGrpSpPr>
          <p:nvPr/>
        </p:nvGrpSpPr>
        <p:grpSpPr bwMode="auto">
          <a:xfrm>
            <a:off x="5638800" y="1905000"/>
            <a:ext cx="1676400" cy="457200"/>
            <a:chOff x="4176" y="1200"/>
            <a:chExt cx="1056" cy="288"/>
          </a:xfrm>
        </p:grpSpPr>
        <p:grpSp>
          <p:nvGrpSpPr>
            <p:cNvPr id="19479" name="Group 4"/>
            <p:cNvGrpSpPr>
              <a:grpSpLocks/>
            </p:cNvGrpSpPr>
            <p:nvPr/>
          </p:nvGrpSpPr>
          <p:grpSpPr bwMode="auto">
            <a:xfrm>
              <a:off x="4512" y="1248"/>
              <a:ext cx="288" cy="192"/>
              <a:chOff x="3873" y="12820"/>
              <a:chExt cx="905" cy="905"/>
            </a:xfrm>
          </p:grpSpPr>
          <p:sp>
            <p:nvSpPr>
              <p:cNvPr id="19482" name="Freeform 5"/>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9483" name="AutoShape 6"/>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9480" name="Text Box 7"/>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9481" name="Text Box 8"/>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9459" name="Rectangle 9"/>
          <p:cNvSpPr>
            <a:spLocks noChangeArrowheads="1"/>
          </p:cNvSpPr>
          <p:nvPr/>
        </p:nvSpPr>
        <p:spPr bwMode="auto">
          <a:xfrm>
            <a:off x="228600" y="228600"/>
            <a:ext cx="86868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Originalmente la imagen de la realidad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esta vacía</a:t>
            </a:r>
            <a:b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empieza a fluir la información, el sistema</a:t>
            </a:r>
          </a:p>
        </p:txBody>
      </p:sp>
      <p:sp>
        <p:nvSpPr>
          <p:cNvPr id="19460" name="Rectangle 10"/>
          <p:cNvSpPr>
            <a:spLocks noChangeArrowheads="1"/>
          </p:cNvSpPr>
          <p:nvPr/>
        </p:nvSpPr>
        <p:spPr bwMode="auto">
          <a:xfrm>
            <a:off x="228600" y="1828800"/>
            <a:ext cx="50958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empieza a percibir la realidad </a:t>
            </a:r>
          </a:p>
        </p:txBody>
      </p:sp>
      <p:sp>
        <p:nvSpPr>
          <p:cNvPr id="19461" name="Rectangle 11"/>
          <p:cNvSpPr>
            <a:spLocks noChangeArrowheads="1"/>
          </p:cNvSpPr>
          <p:nvPr/>
        </p:nvSpPr>
        <p:spPr bwMode="auto">
          <a:xfrm>
            <a:off x="228600" y="2438400"/>
            <a:ext cx="72628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a construir la imagen de la realidad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9462" name="Rectangle 12"/>
          <p:cNvSpPr>
            <a:spLocks noChangeArrowheads="1"/>
          </p:cNvSpPr>
          <p:nvPr/>
        </p:nvSpPr>
        <p:spPr bwMode="auto">
          <a:xfrm>
            <a:off x="1905000" y="3048000"/>
            <a:ext cx="16430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19463" name="Group 13"/>
          <p:cNvGrpSpPr>
            <a:grpSpLocks/>
          </p:cNvGrpSpPr>
          <p:nvPr/>
        </p:nvGrpSpPr>
        <p:grpSpPr bwMode="auto">
          <a:xfrm>
            <a:off x="228600" y="3124200"/>
            <a:ext cx="1676400" cy="457200"/>
            <a:chOff x="4176" y="1200"/>
            <a:chExt cx="1056" cy="288"/>
          </a:xfrm>
        </p:grpSpPr>
        <p:grpSp>
          <p:nvGrpSpPr>
            <p:cNvPr id="19474" name="Group 14"/>
            <p:cNvGrpSpPr>
              <a:grpSpLocks/>
            </p:cNvGrpSpPr>
            <p:nvPr/>
          </p:nvGrpSpPr>
          <p:grpSpPr bwMode="auto">
            <a:xfrm>
              <a:off x="4512" y="1248"/>
              <a:ext cx="288" cy="192"/>
              <a:chOff x="3873" y="12820"/>
              <a:chExt cx="905" cy="905"/>
            </a:xfrm>
          </p:grpSpPr>
          <p:sp>
            <p:nvSpPr>
              <p:cNvPr id="19477" name="Freeform 15"/>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9478" name="AutoShape 16"/>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9475" name="Text Box 17"/>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9476" name="Text Box 18"/>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9464" name="Rectangle 19"/>
          <p:cNvSpPr>
            <a:spLocks noChangeArrowheads="1"/>
          </p:cNvSpPr>
          <p:nvPr/>
        </p:nvSpPr>
        <p:spPr bwMode="auto">
          <a:xfrm>
            <a:off x="228600" y="3733800"/>
            <a:ext cx="86868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sistema </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permanentemente esta percibiendo la realidad </a:t>
            </a:r>
            <a:r>
              <a:rPr kumimoji="0" lang="es-MX"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b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su imagen de la realidad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permanentemente esta evolucionando</a:t>
            </a:r>
          </a:p>
        </p:txBody>
      </p:sp>
      <p:sp>
        <p:nvSpPr>
          <p:cNvPr id="19465" name="Rectangle 22"/>
          <p:cNvSpPr>
            <a:spLocks noChangeArrowheads="1"/>
          </p:cNvSpPr>
          <p:nvPr/>
        </p:nvSpPr>
        <p:spPr bwMode="auto">
          <a:xfrm>
            <a:off x="3505200" y="5867400"/>
            <a:ext cx="15414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p>
        </p:txBody>
      </p:sp>
      <p:sp>
        <p:nvSpPr>
          <p:cNvPr id="19466" name="Rectangle 23"/>
          <p:cNvSpPr>
            <a:spLocks noChangeArrowheads="1"/>
          </p:cNvSpPr>
          <p:nvPr/>
        </p:nvSpPr>
        <p:spPr bwMode="auto">
          <a:xfrm>
            <a:off x="304800" y="5867400"/>
            <a:ext cx="14557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Symbol" panose="05050102010706020507" pitchFamily="18" charset="2"/>
              </a:rPr>
              <a:t></a:t>
            </a:r>
          </a:p>
        </p:txBody>
      </p:sp>
      <p:grpSp>
        <p:nvGrpSpPr>
          <p:cNvPr id="19467" name="Group 24"/>
          <p:cNvGrpSpPr>
            <a:grpSpLocks/>
          </p:cNvGrpSpPr>
          <p:nvPr/>
        </p:nvGrpSpPr>
        <p:grpSpPr bwMode="auto">
          <a:xfrm>
            <a:off x="1828800" y="5943600"/>
            <a:ext cx="1676400" cy="457200"/>
            <a:chOff x="4176" y="1200"/>
            <a:chExt cx="1056" cy="288"/>
          </a:xfrm>
        </p:grpSpPr>
        <p:grpSp>
          <p:nvGrpSpPr>
            <p:cNvPr id="19469" name="Group 25"/>
            <p:cNvGrpSpPr>
              <a:grpSpLocks/>
            </p:cNvGrpSpPr>
            <p:nvPr/>
          </p:nvGrpSpPr>
          <p:grpSpPr bwMode="auto">
            <a:xfrm>
              <a:off x="4512" y="1248"/>
              <a:ext cx="288" cy="192"/>
              <a:chOff x="3873" y="12820"/>
              <a:chExt cx="905" cy="905"/>
            </a:xfrm>
          </p:grpSpPr>
          <p:sp>
            <p:nvSpPr>
              <p:cNvPr id="19472" name="Freeform 26"/>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9473" name="AutoShape 27"/>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9470" name="Text Box 28"/>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9471" name="Text Box 29"/>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873D3A9-D053-4961-B110-D6B52E2E9EB8}"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159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1141875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o 37"/>
          <p:cNvGrpSpPr/>
          <p:nvPr/>
        </p:nvGrpSpPr>
        <p:grpSpPr>
          <a:xfrm>
            <a:off x="2914899" y="162092"/>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3121058" y="1661313"/>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5100315" y="1661313"/>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289433" y="1058446"/>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605501" y="857490"/>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955833" y="1239760"/>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794689" y="1493206"/>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65" name="Grupo 64"/>
          <p:cNvGrpSpPr/>
          <p:nvPr/>
        </p:nvGrpSpPr>
        <p:grpSpPr>
          <a:xfrm>
            <a:off x="6304048" y="66506"/>
            <a:ext cx="2765686" cy="1920598"/>
            <a:chOff x="5215714" y="180957"/>
            <a:chExt cx="2765686" cy="1920598"/>
          </a:xfrm>
        </p:grpSpPr>
        <p:sp>
          <p:nvSpPr>
            <p:cNvPr id="36" name="Rectangle 3"/>
            <p:cNvSpPr>
              <a:spLocks noChangeArrowheads="1"/>
            </p:cNvSpPr>
            <p:nvPr/>
          </p:nvSpPr>
          <p:spPr bwMode="auto">
            <a:xfrm>
              <a:off x="5296722" y="1171644"/>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ES"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grpSp>
        <p:nvGrpSpPr>
          <p:cNvPr id="66" name="Grupo 65"/>
          <p:cNvGrpSpPr/>
          <p:nvPr/>
        </p:nvGrpSpPr>
        <p:grpSpPr>
          <a:xfrm>
            <a:off x="370374" y="2494859"/>
            <a:ext cx="7785548" cy="462654"/>
            <a:chOff x="319730" y="2738333"/>
            <a:chExt cx="7785548" cy="462654"/>
          </a:xfrm>
        </p:grpSpPr>
        <p:sp>
          <p:nvSpPr>
            <p:cNvPr id="51" name="Rectangle 3"/>
            <p:cNvSpPr>
              <a:spLocks noChangeArrowheads="1"/>
            </p:cNvSpPr>
            <p:nvPr/>
          </p:nvSpPr>
          <p:spPr bwMode="auto">
            <a:xfrm>
              <a:off x="319730" y="2738471"/>
              <a:ext cx="465463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entorno R</a:t>
              </a:r>
            </a:p>
          </p:txBody>
        </p:sp>
        <p:grpSp>
          <p:nvGrpSpPr>
            <p:cNvPr id="32" name="Grupo 31"/>
            <p:cNvGrpSpPr/>
            <p:nvPr/>
          </p:nvGrpSpPr>
          <p:grpSpPr>
            <a:xfrm>
              <a:off x="5130214" y="2738333"/>
              <a:ext cx="2975064" cy="462654"/>
              <a:chOff x="748830" y="3033589"/>
              <a:chExt cx="2975064" cy="462654"/>
            </a:xfrm>
          </p:grpSpPr>
          <p:grpSp>
            <p:nvGrpSpPr>
              <p:cNvPr id="52" name="Group 4"/>
              <p:cNvGrpSpPr>
                <a:grpSpLocks/>
              </p:cNvGrpSpPr>
              <p:nvPr/>
            </p:nvGrpSpPr>
            <p:grpSpPr bwMode="auto">
              <a:xfrm>
                <a:off x="748830" y="3033589"/>
                <a:ext cx="1539758" cy="462654"/>
                <a:chOff x="288" y="3478"/>
                <a:chExt cx="1632" cy="449"/>
              </a:xfrm>
            </p:grpSpPr>
            <p:sp>
              <p:nvSpPr>
                <p:cNvPr id="57" name="Text Box 5"/>
                <p:cNvSpPr txBox="1">
                  <a:spLocks noChangeArrowheads="1"/>
                </p:cNvSpPr>
                <p:nvPr/>
              </p:nvSpPr>
              <p:spPr bwMode="auto">
                <a:xfrm>
                  <a:off x="288" y="3590"/>
                  <a:ext cx="28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1632" y="3478"/>
                  <a:ext cx="288" cy="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59" name="Group 7"/>
                <p:cNvGrpSpPr>
                  <a:grpSpLocks/>
                </p:cNvGrpSpPr>
                <p:nvPr/>
              </p:nvGrpSpPr>
              <p:grpSpPr bwMode="auto">
                <a:xfrm rot="49363">
                  <a:off x="768" y="3600"/>
                  <a:ext cx="653" cy="304"/>
                  <a:chOff x="3873" y="12820"/>
                  <a:chExt cx="905" cy="905"/>
                </a:xfrm>
              </p:grpSpPr>
              <p:sp>
                <p:nvSpPr>
                  <p:cNvPr id="6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3" name="CuadroTexto 2"/>
              <p:cNvSpPr txBox="1"/>
              <p:nvPr/>
            </p:nvSpPr>
            <p:spPr>
              <a:xfrm>
                <a:off x="2389227" y="303457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grpSp>
      <p:sp>
        <p:nvSpPr>
          <p:cNvPr id="8" name="Rectángulo 7"/>
          <p:cNvSpPr/>
          <p:nvPr/>
        </p:nvSpPr>
        <p:spPr>
          <a:xfrm>
            <a:off x="370374" y="3008076"/>
            <a:ext cx="7477957"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 el termino percepción nos referimos cotidianamente a la percepción y a la construcción de la imagen del entorno</a:t>
            </a:r>
          </a:p>
        </p:txBody>
      </p:sp>
      <p:sp>
        <p:nvSpPr>
          <p:cNvPr id="62" name="Rectángulo 61"/>
          <p:cNvSpPr/>
          <p:nvPr/>
        </p:nvSpPr>
        <p:spPr>
          <a:xfrm>
            <a:off x="866522" y="3908930"/>
            <a:ext cx="7477957" cy="267765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Es como cuando nos referimos a la suma que también tiene dos partes integradas con un solo termino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hacemos 3 + 5   estamos sumando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no es hasta que se hace la Asignación (=) que tenemos una suma 3 + 5 = 11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Entonces la suma también tiene dos componentes, la operación de suma (+) y la asignación (=)</a:t>
            </a:r>
          </a:p>
        </p:txBody>
      </p:sp>
      <p:sp>
        <p:nvSpPr>
          <p:cNvPr id="67" name="Rectángulo 66"/>
          <p:cNvSpPr/>
          <p:nvPr/>
        </p:nvSpPr>
        <p:spPr>
          <a:xfrm>
            <a:off x="46004" y="16462"/>
            <a:ext cx="3662639" cy="181588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Tree>
    <p:extLst>
      <p:ext uri="{BB962C8B-B14F-4D97-AF65-F5344CB8AC3E}">
        <p14:creationId xmlns:p14="http://schemas.microsoft.com/office/powerpoint/2010/main" val="291959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extLst>
              <a:ext uri="{BEBA8EAE-BF5A-486C-A8C5-ECC9F3942E4B}">
                <a14:imgProps xmlns:a14="http://schemas.microsoft.com/office/drawing/2010/main">
                  <a14:imgLayer r:embed="rId3">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0482" name="Rectangle 20"/>
          <p:cNvSpPr>
            <a:spLocks noChangeArrowheads="1"/>
          </p:cNvSpPr>
          <p:nvPr/>
        </p:nvSpPr>
        <p:spPr bwMode="auto">
          <a:xfrm>
            <a:off x="228600" y="914400"/>
            <a:ext cx="8686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400" b="1" i="0" u="none" strike="noStrike" kern="1200" cap="none" spc="0" normalizeH="0" baseline="0" noProof="0" dirty="0">
                <a:ln>
                  <a:noFill/>
                </a:ln>
                <a:solidFill>
                  <a:srgbClr val="3333CC"/>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4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 su imagen de la realidad </a:t>
            </a:r>
            <a:r>
              <a:rPr kumimoji="0" lang="es-MX" altLang="es-MX" sz="3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B[R]</a:t>
            </a:r>
            <a:endParaRPr kumimoji="0" lang="es-ES" altLang="es-MX" sz="3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0484" name="Group 50"/>
          <p:cNvGrpSpPr>
            <a:grpSpLocks/>
          </p:cNvGrpSpPr>
          <p:nvPr/>
        </p:nvGrpSpPr>
        <p:grpSpPr bwMode="auto">
          <a:xfrm>
            <a:off x="1066800" y="1676400"/>
            <a:ext cx="6645275" cy="4641850"/>
            <a:chOff x="672" y="1056"/>
            <a:chExt cx="4186" cy="2924"/>
          </a:xfrm>
        </p:grpSpPr>
        <p:grpSp>
          <p:nvGrpSpPr>
            <p:cNvPr id="20493" name="Group 41"/>
            <p:cNvGrpSpPr>
              <a:grpSpLocks/>
            </p:cNvGrpSpPr>
            <p:nvPr/>
          </p:nvGrpSpPr>
          <p:grpSpPr bwMode="auto">
            <a:xfrm>
              <a:off x="672" y="2880"/>
              <a:ext cx="1411" cy="1100"/>
              <a:chOff x="576" y="2736"/>
              <a:chExt cx="1411" cy="1100"/>
            </a:xfrm>
          </p:grpSpPr>
          <p:grpSp>
            <p:nvGrpSpPr>
              <p:cNvPr id="20511" name="Group 17"/>
              <p:cNvGrpSpPr>
                <a:grpSpLocks/>
              </p:cNvGrpSpPr>
              <p:nvPr/>
            </p:nvGrpSpPr>
            <p:grpSpPr bwMode="auto">
              <a:xfrm>
                <a:off x="576" y="2736"/>
                <a:ext cx="1411" cy="1100"/>
                <a:chOff x="2825" y="12465"/>
                <a:chExt cx="1652" cy="1462"/>
              </a:xfrm>
            </p:grpSpPr>
            <p:sp>
              <p:nvSpPr>
                <p:cNvPr id="20513" name="AutoShape 19"/>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514" name="AutoShape 18"/>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0512" name="Text Box 16"/>
              <p:cNvSpPr txBox="1">
                <a:spLocks noChangeArrowheads="1"/>
              </p:cNvSpPr>
              <p:nvPr/>
            </p:nvSpPr>
            <p:spPr bwMode="auto">
              <a:xfrm>
                <a:off x="1056" y="2880"/>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0494" name="Group 9"/>
            <p:cNvGrpSpPr>
              <a:grpSpLocks/>
            </p:cNvGrpSpPr>
            <p:nvPr/>
          </p:nvGrpSpPr>
          <p:grpSpPr bwMode="auto">
            <a:xfrm rot="49363">
              <a:off x="2284" y="2890"/>
              <a:ext cx="605" cy="340"/>
              <a:chOff x="3873" y="12820"/>
              <a:chExt cx="905" cy="905"/>
            </a:xfrm>
          </p:grpSpPr>
          <p:sp>
            <p:nvSpPr>
              <p:cNvPr id="20509" name="Freeform 11"/>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510" name="AutoShape 10"/>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0495" name="Group 40"/>
            <p:cNvGrpSpPr>
              <a:grpSpLocks/>
            </p:cNvGrpSpPr>
            <p:nvPr/>
          </p:nvGrpSpPr>
          <p:grpSpPr bwMode="auto">
            <a:xfrm>
              <a:off x="2880" y="2544"/>
              <a:ext cx="1978" cy="1432"/>
              <a:chOff x="2784" y="2400"/>
              <a:chExt cx="1978" cy="1432"/>
            </a:xfrm>
          </p:grpSpPr>
          <p:sp>
            <p:nvSpPr>
              <p:cNvPr id="20506" name="Freeform 14"/>
              <p:cNvSpPr>
                <a:spLocks/>
              </p:cNvSpPr>
              <p:nvPr/>
            </p:nvSpPr>
            <p:spPr bwMode="auto">
              <a:xfrm>
                <a:off x="2784" y="2400"/>
                <a:ext cx="1978" cy="1432"/>
              </a:xfrm>
              <a:custGeom>
                <a:avLst/>
                <a:gdLst>
                  <a:gd name="T0" fmla="*/ 53 w 4555"/>
                  <a:gd name="T1" fmla="*/ 33 h 3137"/>
                  <a:gd name="T2" fmla="*/ 125 w 4555"/>
                  <a:gd name="T3" fmla="*/ 9 h 3137"/>
                  <a:gd name="T4" fmla="*/ 144 w 4555"/>
                  <a:gd name="T5" fmla="*/ 88 h 3137"/>
                  <a:gd name="T6" fmla="*/ 15 w 4555"/>
                  <a:gd name="T7" fmla="*/ 127 h 3137"/>
                  <a:gd name="T8" fmla="*/ 53 w 4555"/>
                  <a:gd name="T9" fmla="*/ 33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507" name="Text Box 13"/>
              <p:cNvSpPr txBox="1">
                <a:spLocks noChangeArrowheads="1"/>
              </p:cNvSpPr>
              <p:nvPr/>
            </p:nvSpPr>
            <p:spPr bwMode="auto">
              <a:xfrm>
                <a:off x="3504" y="2811"/>
                <a:ext cx="864"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Realidad</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508" name="Text Box 8"/>
              <p:cNvSpPr txBox="1">
                <a:spLocks noChangeArrowheads="1"/>
              </p:cNvSpPr>
              <p:nvPr/>
            </p:nvSpPr>
            <p:spPr bwMode="auto">
              <a:xfrm>
                <a:off x="3408" y="3168"/>
                <a:ext cx="395"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0496" name="Freeform 7"/>
            <p:cNvSpPr>
              <a:spLocks/>
            </p:cNvSpPr>
            <p:nvPr/>
          </p:nvSpPr>
          <p:spPr bwMode="auto">
            <a:xfrm>
              <a:off x="864" y="1056"/>
              <a:ext cx="2015" cy="1150"/>
            </a:xfrm>
            <a:custGeom>
              <a:avLst/>
              <a:gdLst>
                <a:gd name="T0" fmla="*/ 206 w 3368"/>
                <a:gd name="T1" fmla="*/ 41 h 1888"/>
                <a:gd name="T2" fmla="*/ 89 w 3368"/>
                <a:gd name="T3" fmla="*/ 0 h 1888"/>
                <a:gd name="T4" fmla="*/ 48 w 3368"/>
                <a:gd name="T5" fmla="*/ 55 h 1888"/>
                <a:gd name="T6" fmla="*/ 31 w 3368"/>
                <a:gd name="T7" fmla="*/ 95 h 1888"/>
                <a:gd name="T8" fmla="*/ 25 w 3368"/>
                <a:gd name="T9" fmla="*/ 99 h 1888"/>
                <a:gd name="T10" fmla="*/ 12 w 3368"/>
                <a:gd name="T11" fmla="*/ 110 h 1888"/>
                <a:gd name="T12" fmla="*/ 54 w 3368"/>
                <a:gd name="T13" fmla="*/ 169 h 1888"/>
                <a:gd name="T14" fmla="*/ 39 w 3368"/>
                <a:gd name="T15" fmla="*/ 182 h 1888"/>
                <a:gd name="T16" fmla="*/ 35 w 3368"/>
                <a:gd name="T17" fmla="*/ 196 h 1888"/>
                <a:gd name="T18" fmla="*/ 39 w 3368"/>
                <a:gd name="T19" fmla="*/ 213 h 1888"/>
                <a:gd name="T20" fmla="*/ 62 w 3368"/>
                <a:gd name="T21" fmla="*/ 231 h 1888"/>
                <a:gd name="T22" fmla="*/ 102 w 3368"/>
                <a:gd name="T23" fmla="*/ 245 h 1888"/>
                <a:gd name="T24" fmla="*/ 123 w 3368"/>
                <a:gd name="T25" fmla="*/ 254 h 1888"/>
                <a:gd name="T26" fmla="*/ 150 w 3368"/>
                <a:gd name="T27" fmla="*/ 258 h 1888"/>
                <a:gd name="T28" fmla="*/ 190 w 3368"/>
                <a:gd name="T29" fmla="*/ 248 h 1888"/>
                <a:gd name="T30" fmla="*/ 193 w 3368"/>
                <a:gd name="T31" fmla="*/ 238 h 1888"/>
                <a:gd name="T32" fmla="*/ 227 w 3368"/>
                <a:gd name="T33" fmla="*/ 213 h 1888"/>
                <a:gd name="T34" fmla="*/ 423 w 3368"/>
                <a:gd name="T35" fmla="*/ 205 h 1888"/>
                <a:gd name="T36" fmla="*/ 431 w 3368"/>
                <a:gd name="T37" fmla="*/ 200 h 1888"/>
                <a:gd name="T38" fmla="*/ 392 w 3368"/>
                <a:gd name="T39" fmla="*/ 134 h 1888"/>
                <a:gd name="T40" fmla="*/ 383 w 3368"/>
                <a:gd name="T41" fmla="*/ 118 h 1888"/>
                <a:gd name="T42" fmla="*/ 310 w 3368"/>
                <a:gd name="T43" fmla="*/ 87 h 1888"/>
                <a:gd name="T44" fmla="*/ 273 w 3368"/>
                <a:gd name="T45" fmla="*/ 76 h 1888"/>
                <a:gd name="T46" fmla="*/ 263 w 3368"/>
                <a:gd name="T47" fmla="*/ 70 h 1888"/>
                <a:gd name="T48" fmla="*/ 261 w 3368"/>
                <a:gd name="T49" fmla="*/ 31 h 1888"/>
                <a:gd name="T50" fmla="*/ 239 w 3368"/>
                <a:gd name="T51" fmla="*/ 35 h 1888"/>
                <a:gd name="T52" fmla="*/ 206 w 3368"/>
                <a:gd name="T53" fmla="*/ 4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497" name="Text Box 6"/>
            <p:cNvSpPr txBox="1">
              <a:spLocks noChangeArrowheads="1"/>
            </p:cNvSpPr>
            <p:nvPr/>
          </p:nvSpPr>
          <p:spPr bwMode="auto">
            <a:xfrm>
              <a:off x="1152" y="1440"/>
              <a:ext cx="12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Courier" charset="0"/>
                  <a:ea typeface="Arial Unicode MS" panose="020B0604020202020204" pitchFamily="34" charset="-128"/>
                  <a:cs typeface="Arial Unicode MS" panose="020B0604020202020204" pitchFamily="34" charset="-128"/>
                </a:rPr>
                <a:t>Imagen de la Realidad</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498" name="Line 4"/>
            <p:cNvSpPr>
              <a:spLocks noChangeShapeType="1"/>
            </p:cNvSpPr>
            <p:nvPr/>
          </p:nvSpPr>
          <p:spPr bwMode="auto">
            <a:xfrm flipV="1">
              <a:off x="1478" y="2156"/>
              <a:ext cx="0" cy="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499" name="Text Box 3"/>
            <p:cNvSpPr txBox="1">
              <a:spLocks noChangeArrowheads="1"/>
            </p:cNvSpPr>
            <p:nvPr/>
          </p:nvSpPr>
          <p:spPr bwMode="auto">
            <a:xfrm>
              <a:off x="2208" y="1920"/>
              <a:ext cx="62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0500" name="Group 31"/>
            <p:cNvGrpSpPr>
              <a:grpSpLocks/>
            </p:cNvGrpSpPr>
            <p:nvPr/>
          </p:nvGrpSpPr>
          <p:grpSpPr bwMode="auto">
            <a:xfrm>
              <a:off x="2064" y="3216"/>
              <a:ext cx="1056" cy="288"/>
              <a:chOff x="4176" y="1200"/>
              <a:chExt cx="1056" cy="288"/>
            </a:xfrm>
          </p:grpSpPr>
          <p:grpSp>
            <p:nvGrpSpPr>
              <p:cNvPr id="20501" name="Group 32"/>
              <p:cNvGrpSpPr>
                <a:grpSpLocks/>
              </p:cNvGrpSpPr>
              <p:nvPr/>
            </p:nvGrpSpPr>
            <p:grpSpPr bwMode="auto">
              <a:xfrm>
                <a:off x="4512" y="1248"/>
                <a:ext cx="288" cy="192"/>
                <a:chOff x="3873" y="12820"/>
                <a:chExt cx="905" cy="905"/>
              </a:xfrm>
            </p:grpSpPr>
            <p:sp>
              <p:nvSpPr>
                <p:cNvPr id="20504" name="Freeform 33"/>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505" name="AutoShape 34"/>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0502" name="Text Box 35"/>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503" name="Text Box 36"/>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20485" name="Rectangle 43"/>
          <p:cNvSpPr>
            <a:spLocks noChangeArrowheads="1"/>
          </p:cNvSpPr>
          <p:nvPr/>
        </p:nvSpPr>
        <p:spPr bwMode="auto">
          <a:xfrm>
            <a:off x="228600" y="228600"/>
            <a:ext cx="39560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3333CC"/>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la realidad </a:t>
            </a:r>
            <a:r>
              <a:rPr kumimoji="0" lang="es-ES" alt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0486" name="Group 44"/>
          <p:cNvGrpSpPr>
            <a:grpSpLocks/>
          </p:cNvGrpSpPr>
          <p:nvPr/>
        </p:nvGrpSpPr>
        <p:grpSpPr bwMode="auto">
          <a:xfrm>
            <a:off x="4572000" y="304800"/>
            <a:ext cx="1676400" cy="457200"/>
            <a:chOff x="4176" y="1200"/>
            <a:chExt cx="1056" cy="288"/>
          </a:xfrm>
        </p:grpSpPr>
        <p:grpSp>
          <p:nvGrpSpPr>
            <p:cNvPr id="20488" name="Group 45"/>
            <p:cNvGrpSpPr>
              <a:grpSpLocks/>
            </p:cNvGrpSpPr>
            <p:nvPr/>
          </p:nvGrpSpPr>
          <p:grpSpPr bwMode="auto">
            <a:xfrm>
              <a:off x="4512" y="1248"/>
              <a:ext cx="288" cy="192"/>
              <a:chOff x="3873" y="12820"/>
              <a:chExt cx="905" cy="905"/>
            </a:xfrm>
          </p:grpSpPr>
          <p:sp>
            <p:nvSpPr>
              <p:cNvPr id="20491" name="Freeform 46"/>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492" name="AutoShape 47"/>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0489" name="Text Box 48"/>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0490" name="Text Box 49"/>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E93568-F321-4059-932F-E02BA7AF2231}"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160</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206175483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extLst>
              <a:ext uri="{BEBA8EAE-BF5A-486C-A8C5-ECC9F3942E4B}">
                <a14:imgProps xmlns:a14="http://schemas.microsoft.com/office/drawing/2010/main">
                  <a14:imgLayer r:embed="rId3">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FBD8CB-59EF-49B6-90B2-A4E9126EA0E0}"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161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21506" name="Rectangle 2"/>
          <p:cNvSpPr>
            <a:spLocks noGrp="1" noChangeArrowheads="1"/>
          </p:cNvSpPr>
          <p:nvPr>
            <p:ph type="title" idx="4294967295"/>
          </p:nvPr>
        </p:nvSpPr>
        <p:spPr>
          <a:xfrm>
            <a:off x="0" y="2743200"/>
            <a:ext cx="8153400" cy="1219200"/>
          </a:xfrm>
        </p:spPr>
        <p:txBody>
          <a:bodyPr/>
          <a:lstStyle/>
          <a:p>
            <a:pPr algn="l" eaLnBrk="1" hangingPunct="1"/>
            <a:r>
              <a:rPr lang="es-MX" altLang="es-MX" sz="3200" b="1" dirty="0">
                <a:ea typeface="Arial Unicode MS" panose="020B0604020202020204" pitchFamily="34" charset="-128"/>
                <a:cs typeface="Arial Unicode MS" panose="020B0604020202020204" pitchFamily="34" charset="-128"/>
              </a:rPr>
              <a:t>B</a:t>
            </a:r>
            <a:r>
              <a:rPr lang="es-ES" altLang="es-MX" sz="3200" b="1" dirty="0">
                <a:ea typeface="Arial Unicode MS" panose="020B0604020202020204" pitchFamily="34" charset="-128"/>
                <a:cs typeface="Arial Unicode MS" panose="020B0604020202020204" pitchFamily="34" charset="-128"/>
              </a:rPr>
              <a:t>[R]</a:t>
            </a:r>
            <a:r>
              <a:rPr lang="es-ES" altLang="es-MX" sz="3200" dirty="0">
                <a:ea typeface="Arial Unicode MS" panose="020B0604020202020204" pitchFamily="34" charset="-128"/>
                <a:cs typeface="Arial Unicode MS" panose="020B0604020202020204" pitchFamily="34" charset="-128"/>
              </a:rPr>
              <a:t> representa la imagen de la realidad  </a:t>
            </a:r>
            <a:r>
              <a:rPr lang="es-ES" altLang="es-MX" sz="3200" b="1" dirty="0">
                <a:ea typeface="Arial Unicode MS" panose="020B0604020202020204" pitchFamily="34" charset="-128"/>
                <a:cs typeface="Arial Unicode MS" panose="020B0604020202020204" pitchFamily="34" charset="-128"/>
              </a:rPr>
              <a:t>R</a:t>
            </a:r>
            <a:r>
              <a:rPr lang="es-ES" altLang="es-MX" sz="3200" dirty="0">
                <a:ea typeface="Arial Unicode MS" panose="020B0604020202020204" pitchFamily="34" charset="-128"/>
                <a:cs typeface="Arial Unicode MS" panose="020B0604020202020204" pitchFamily="34" charset="-128"/>
              </a:rPr>
              <a:t> que construye (almacena) </a:t>
            </a:r>
            <a:r>
              <a:rPr lang="es-ES" altLang="es-MX" sz="3200" b="1" dirty="0">
                <a:solidFill>
                  <a:schemeClr val="accent2"/>
                </a:solidFill>
                <a:ea typeface="Arial Unicode MS" panose="020B0604020202020204" pitchFamily="34" charset="-128"/>
                <a:cs typeface="Arial Unicode MS" panose="020B0604020202020204" pitchFamily="34" charset="-128"/>
              </a:rPr>
              <a:t>B</a:t>
            </a:r>
            <a:endParaRPr lang="es-ES" altLang="es-MX" sz="2800" dirty="0">
              <a:solidFill>
                <a:schemeClr val="accent2"/>
              </a:solidFill>
              <a:ea typeface="Arial Unicode MS" panose="020B0604020202020204" pitchFamily="34" charset="-128"/>
              <a:cs typeface="Arial Unicode MS" panose="020B0604020202020204" pitchFamily="34" charset="-128"/>
            </a:endParaRPr>
          </a:p>
        </p:txBody>
      </p:sp>
      <p:sp>
        <p:nvSpPr>
          <p:cNvPr id="21507" name="Rectangle 3"/>
          <p:cNvSpPr>
            <a:spLocks noChangeArrowheads="1"/>
          </p:cNvSpPr>
          <p:nvPr/>
        </p:nvSpPr>
        <p:spPr bwMode="auto">
          <a:xfrm>
            <a:off x="228600" y="914400"/>
            <a:ext cx="8686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400" b="1" i="0" u="none" strike="noStrike" kern="1200" cap="none" spc="0" normalizeH="0" baseline="0" noProof="0" dirty="0">
                <a:ln>
                  <a:noFill/>
                </a:ln>
                <a:solidFill>
                  <a:srgbClr val="3333CC"/>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 su imagen de la realidad </a:t>
            </a:r>
            <a:r>
              <a:rPr kumimoji="0" lang="es-MX" altLang="es-MX" sz="3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B[R]</a:t>
            </a:r>
            <a:endParaRPr kumimoji="0" lang="es-ES" altLang="es-MX" sz="3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1508" name="Rectangle 4"/>
          <p:cNvSpPr>
            <a:spLocks noChangeArrowheads="1"/>
          </p:cNvSpPr>
          <p:nvPr/>
        </p:nvSpPr>
        <p:spPr bwMode="auto">
          <a:xfrm>
            <a:off x="0" y="1981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1509" name="Rectangle 5"/>
          <p:cNvSpPr>
            <a:spLocks noChangeArrowheads="1"/>
          </p:cNvSpPr>
          <p:nvPr/>
        </p:nvSpPr>
        <p:spPr bwMode="auto">
          <a:xfrm>
            <a:off x="228600" y="228600"/>
            <a:ext cx="39560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3333CC"/>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la realidad </a:t>
            </a:r>
            <a:r>
              <a:rPr kumimoji="0" lang="es-ES" alt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1510" name="Group 6"/>
          <p:cNvGrpSpPr>
            <a:grpSpLocks/>
          </p:cNvGrpSpPr>
          <p:nvPr/>
        </p:nvGrpSpPr>
        <p:grpSpPr bwMode="auto">
          <a:xfrm>
            <a:off x="4572000" y="304800"/>
            <a:ext cx="1676400" cy="457200"/>
            <a:chOff x="4176" y="1200"/>
            <a:chExt cx="1056" cy="288"/>
          </a:xfrm>
        </p:grpSpPr>
        <p:grpSp>
          <p:nvGrpSpPr>
            <p:cNvPr id="21519" name="Group 7"/>
            <p:cNvGrpSpPr>
              <a:grpSpLocks/>
            </p:cNvGrpSpPr>
            <p:nvPr/>
          </p:nvGrpSpPr>
          <p:grpSpPr bwMode="auto">
            <a:xfrm>
              <a:off x="4512" y="1248"/>
              <a:ext cx="288" cy="192"/>
              <a:chOff x="3873" y="12820"/>
              <a:chExt cx="905" cy="905"/>
            </a:xfrm>
          </p:grpSpPr>
          <p:sp>
            <p:nvSpPr>
              <p:cNvPr id="21522"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1523"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1520" name="Text Box 1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1521" name="Text Box 1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1511" name="Group 12"/>
          <p:cNvGrpSpPr>
            <a:grpSpLocks/>
          </p:cNvGrpSpPr>
          <p:nvPr/>
        </p:nvGrpSpPr>
        <p:grpSpPr bwMode="auto">
          <a:xfrm>
            <a:off x="152400" y="1905000"/>
            <a:ext cx="1676400" cy="457200"/>
            <a:chOff x="4176" y="1200"/>
            <a:chExt cx="1056" cy="288"/>
          </a:xfrm>
        </p:grpSpPr>
        <p:grpSp>
          <p:nvGrpSpPr>
            <p:cNvPr id="21514" name="Group 13"/>
            <p:cNvGrpSpPr>
              <a:grpSpLocks/>
            </p:cNvGrpSpPr>
            <p:nvPr/>
          </p:nvGrpSpPr>
          <p:grpSpPr bwMode="auto">
            <a:xfrm>
              <a:off x="4512" y="1248"/>
              <a:ext cx="288" cy="192"/>
              <a:chOff x="3873" y="12820"/>
              <a:chExt cx="905" cy="905"/>
            </a:xfrm>
          </p:grpSpPr>
          <p:sp>
            <p:nvSpPr>
              <p:cNvPr id="21517" name="Freeform 14"/>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1518" name="AutoShape 15"/>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1515" name="Text Box 16"/>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1516" name="Text Box 17"/>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1512" name="Rectangle 18"/>
          <p:cNvSpPr>
            <a:spLocks noChangeArrowheads="1"/>
          </p:cNvSpPr>
          <p:nvPr/>
        </p:nvSpPr>
        <p:spPr bwMode="auto">
          <a:xfrm>
            <a:off x="1676400" y="1752600"/>
            <a:ext cx="67341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representa como </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la realidad </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p>
        </p:txBody>
      </p:sp>
    </p:spTree>
    <p:extLst>
      <p:ext uri="{BB962C8B-B14F-4D97-AF65-F5344CB8AC3E}">
        <p14:creationId xmlns:p14="http://schemas.microsoft.com/office/powerpoint/2010/main" val="8308848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extLst>
              <a:ext uri="{BEBA8EAE-BF5A-486C-A8C5-ECC9F3942E4B}">
                <a14:imgProps xmlns:a14="http://schemas.microsoft.com/office/drawing/2010/main">
                  <a14:imgLayer r:embed="rId3">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22530" name="Group 2"/>
          <p:cNvGrpSpPr>
            <a:grpSpLocks/>
          </p:cNvGrpSpPr>
          <p:nvPr/>
        </p:nvGrpSpPr>
        <p:grpSpPr bwMode="auto">
          <a:xfrm>
            <a:off x="5638800" y="1905000"/>
            <a:ext cx="1676400" cy="457200"/>
            <a:chOff x="4176" y="1200"/>
            <a:chExt cx="1056" cy="288"/>
          </a:xfrm>
        </p:grpSpPr>
        <p:grpSp>
          <p:nvGrpSpPr>
            <p:cNvPr id="22551" name="Group 3"/>
            <p:cNvGrpSpPr>
              <a:grpSpLocks/>
            </p:cNvGrpSpPr>
            <p:nvPr/>
          </p:nvGrpSpPr>
          <p:grpSpPr bwMode="auto">
            <a:xfrm>
              <a:off x="4512" y="1248"/>
              <a:ext cx="288" cy="192"/>
              <a:chOff x="3873" y="12820"/>
              <a:chExt cx="905" cy="905"/>
            </a:xfrm>
          </p:grpSpPr>
          <p:sp>
            <p:nvSpPr>
              <p:cNvPr id="22554" name="Freeform 4"/>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555" name="AutoShape 5"/>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2552" name="Text Box 6"/>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553" name="Text Box 7"/>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2531" name="Rectangle 8"/>
          <p:cNvSpPr>
            <a:spLocks noChangeArrowheads="1"/>
          </p:cNvSpPr>
          <p:nvPr/>
        </p:nvSpPr>
        <p:spPr bwMode="auto">
          <a:xfrm>
            <a:off x="228600" y="228600"/>
            <a:ext cx="86868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Originalmente la imagen de la realidad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esta vacía</a:t>
            </a:r>
            <a:b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empieza a fluir la información, el sistema</a:t>
            </a:r>
          </a:p>
        </p:txBody>
      </p:sp>
      <p:sp>
        <p:nvSpPr>
          <p:cNvPr id="22532" name="Rectangle 9"/>
          <p:cNvSpPr>
            <a:spLocks noChangeArrowheads="1"/>
          </p:cNvSpPr>
          <p:nvPr/>
        </p:nvSpPr>
        <p:spPr bwMode="auto">
          <a:xfrm>
            <a:off x="228600" y="1828800"/>
            <a:ext cx="50958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empieza a percibir la realidad </a:t>
            </a:r>
          </a:p>
        </p:txBody>
      </p:sp>
      <p:sp>
        <p:nvSpPr>
          <p:cNvPr id="22533" name="Rectangle 10"/>
          <p:cNvSpPr>
            <a:spLocks noChangeArrowheads="1"/>
          </p:cNvSpPr>
          <p:nvPr/>
        </p:nvSpPr>
        <p:spPr bwMode="auto">
          <a:xfrm>
            <a:off x="228600" y="2438400"/>
            <a:ext cx="72405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a construir la imagen de la realidad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534" name="Rectangle 11"/>
          <p:cNvSpPr>
            <a:spLocks noChangeArrowheads="1"/>
          </p:cNvSpPr>
          <p:nvPr/>
        </p:nvSpPr>
        <p:spPr bwMode="auto">
          <a:xfrm>
            <a:off x="1905000" y="3048000"/>
            <a:ext cx="16208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2535" name="Group 12"/>
          <p:cNvGrpSpPr>
            <a:grpSpLocks/>
          </p:cNvGrpSpPr>
          <p:nvPr/>
        </p:nvGrpSpPr>
        <p:grpSpPr bwMode="auto">
          <a:xfrm>
            <a:off x="228600" y="3124200"/>
            <a:ext cx="1676400" cy="457200"/>
            <a:chOff x="4176" y="1200"/>
            <a:chExt cx="1056" cy="288"/>
          </a:xfrm>
        </p:grpSpPr>
        <p:grpSp>
          <p:nvGrpSpPr>
            <p:cNvPr id="22546" name="Group 13"/>
            <p:cNvGrpSpPr>
              <a:grpSpLocks/>
            </p:cNvGrpSpPr>
            <p:nvPr/>
          </p:nvGrpSpPr>
          <p:grpSpPr bwMode="auto">
            <a:xfrm>
              <a:off x="4512" y="1248"/>
              <a:ext cx="288" cy="192"/>
              <a:chOff x="3873" y="12820"/>
              <a:chExt cx="905" cy="905"/>
            </a:xfrm>
          </p:grpSpPr>
          <p:sp>
            <p:nvSpPr>
              <p:cNvPr id="22549" name="Freeform 14"/>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550" name="AutoShape 15"/>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2547" name="Text Box 16"/>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548" name="Text Box 17"/>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2536" name="Rectangle 18"/>
          <p:cNvSpPr>
            <a:spLocks noChangeArrowheads="1"/>
          </p:cNvSpPr>
          <p:nvPr/>
        </p:nvSpPr>
        <p:spPr bwMode="auto">
          <a:xfrm>
            <a:off x="228600" y="3733800"/>
            <a:ext cx="86868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sistema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permanentemente esta percibiendo la realidad </a:t>
            </a:r>
            <a:r>
              <a:rPr kumimoji="0" lang="es-MX"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b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su imagen de la realidad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permanentemente esta evolucionando</a:t>
            </a:r>
          </a:p>
        </p:txBody>
      </p:sp>
      <p:sp>
        <p:nvSpPr>
          <p:cNvPr id="22537" name="Rectangle 19"/>
          <p:cNvSpPr>
            <a:spLocks noChangeArrowheads="1"/>
          </p:cNvSpPr>
          <p:nvPr/>
        </p:nvSpPr>
        <p:spPr bwMode="auto">
          <a:xfrm>
            <a:off x="3505200" y="5867400"/>
            <a:ext cx="15192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p>
        </p:txBody>
      </p:sp>
      <p:sp>
        <p:nvSpPr>
          <p:cNvPr id="22538" name="Rectangle 20"/>
          <p:cNvSpPr>
            <a:spLocks noChangeArrowheads="1"/>
          </p:cNvSpPr>
          <p:nvPr/>
        </p:nvSpPr>
        <p:spPr bwMode="auto">
          <a:xfrm>
            <a:off x="304800" y="5867400"/>
            <a:ext cx="14335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Symbol" panose="05050102010706020507" pitchFamily="18" charset="2"/>
              </a:rPr>
              <a:t></a:t>
            </a:r>
          </a:p>
        </p:txBody>
      </p:sp>
      <p:grpSp>
        <p:nvGrpSpPr>
          <p:cNvPr id="22539" name="Group 21"/>
          <p:cNvGrpSpPr>
            <a:grpSpLocks/>
          </p:cNvGrpSpPr>
          <p:nvPr/>
        </p:nvGrpSpPr>
        <p:grpSpPr bwMode="auto">
          <a:xfrm>
            <a:off x="1828800" y="5943600"/>
            <a:ext cx="1676400" cy="457200"/>
            <a:chOff x="4176" y="1200"/>
            <a:chExt cx="1056" cy="288"/>
          </a:xfrm>
        </p:grpSpPr>
        <p:grpSp>
          <p:nvGrpSpPr>
            <p:cNvPr id="22541" name="Group 22"/>
            <p:cNvGrpSpPr>
              <a:grpSpLocks/>
            </p:cNvGrpSpPr>
            <p:nvPr/>
          </p:nvGrpSpPr>
          <p:grpSpPr bwMode="auto">
            <a:xfrm>
              <a:off x="4512" y="1248"/>
              <a:ext cx="288" cy="192"/>
              <a:chOff x="3873" y="12820"/>
              <a:chExt cx="905" cy="905"/>
            </a:xfrm>
          </p:grpSpPr>
          <p:sp>
            <p:nvSpPr>
              <p:cNvPr id="22544" name="Freeform 23"/>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545" name="AutoShape 24"/>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2542" name="Text Box 25"/>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543" name="Text Box 26"/>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C029B2-6B16-403F-93BD-631581CDC5A5}"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162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261139129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extLst>
              <a:ext uri="{BEBA8EAE-BF5A-486C-A8C5-ECC9F3942E4B}">
                <a14:imgProps xmlns:a14="http://schemas.microsoft.com/office/drawing/2010/main">
                  <a14:imgLayer r:embed="rId3">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C029B2-6B16-403F-93BD-631581CDC5A5}"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163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74015550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72968" y="1242924"/>
            <a:ext cx="4827782" cy="1569660"/>
          </a:xfrm>
          <a:prstGeom prst="rect">
            <a:avLst/>
          </a:prstGeom>
        </p:spPr>
        <p:txBody>
          <a:bodyPr wrap="square">
            <a:spAutoFit/>
          </a:bodyPr>
          <a:lstStyle/>
          <a:p>
            <a:r>
              <a:rPr lang="es-MX" sz="3200" dirty="0">
                <a:ea typeface="Calibri" panose="020F0502020204030204" pitchFamily="34" charset="0"/>
              </a:rPr>
              <a:t>La conciencia del entorno permite encontrar datos, patrones, teor</a:t>
            </a:r>
            <a:r>
              <a:rPr lang="es-MX" sz="3200" dirty="0">
                <a:latin typeface="Calibri" panose="020F0502020204030204" pitchFamily="34" charset="0"/>
                <a:ea typeface="Calibri" panose="020F0502020204030204" pitchFamily="34" charset="0"/>
                <a:cs typeface="Times New Roman" panose="02020603050405020304" pitchFamily="18" charset="0"/>
              </a:rPr>
              <a:t>í</a:t>
            </a:r>
            <a:r>
              <a:rPr lang="es-MX" sz="3200" dirty="0">
                <a:ea typeface="Calibri" panose="020F0502020204030204" pitchFamily="34" charset="0"/>
              </a:rPr>
              <a:t>a leyes</a:t>
            </a:r>
            <a:endParaRPr lang="es-MX" sz="3200" dirty="0"/>
          </a:p>
        </p:txBody>
      </p:sp>
      <p:sp>
        <p:nvSpPr>
          <p:cNvPr id="3" name="Marcador de número de diapositiva 2"/>
          <p:cNvSpPr>
            <a:spLocks noGrp="1"/>
          </p:cNvSpPr>
          <p:nvPr>
            <p:ph type="sldNum" sz="quarter" idx="12"/>
          </p:nvPr>
        </p:nvSpPr>
        <p:spPr/>
        <p:txBody>
          <a:bodyPr/>
          <a:lstStyle/>
          <a:p>
            <a:pPr>
              <a:defRPr/>
            </a:pPr>
            <a:fld id="{774A5420-9D32-43D6-B915-B042BE407D8C}" type="slidenum">
              <a:rPr lang="es-MX" smtClean="0"/>
              <a:pPr>
                <a:defRPr/>
              </a:pPr>
              <a:t>164</a:t>
            </a:fld>
            <a:endParaRPr lang="es-MX"/>
          </a:p>
        </p:txBody>
      </p:sp>
    </p:spTree>
    <p:extLst>
      <p:ext uri="{BB962C8B-B14F-4D97-AF65-F5344CB8AC3E}">
        <p14:creationId xmlns:p14="http://schemas.microsoft.com/office/powerpoint/2010/main" val="35540099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63880" y="754277"/>
            <a:ext cx="8229600" cy="1384995"/>
          </a:xfrm>
          <a:prstGeom prst="rect">
            <a:avLst/>
          </a:prstGeom>
        </p:spPr>
        <p:txBody>
          <a:bodyPr wrap="square">
            <a:spAutoFit/>
          </a:bodyPr>
          <a:lstStyle/>
          <a:p>
            <a:r>
              <a:rPr lang="es-MX" sz="2800" dirty="0"/>
              <a:t>Percibe</a:t>
            </a:r>
          </a:p>
          <a:p>
            <a:endParaRPr lang="es-MX" sz="2800" dirty="0"/>
          </a:p>
          <a:p>
            <a:r>
              <a:rPr lang="es-MX" sz="2800" dirty="0"/>
              <a:t>Sabe donde esta, sabe a donde va y como llegar </a:t>
            </a:r>
          </a:p>
        </p:txBody>
      </p:sp>
      <p:sp>
        <p:nvSpPr>
          <p:cNvPr id="4" name="Rectángulo 3"/>
          <p:cNvSpPr/>
          <p:nvPr/>
        </p:nvSpPr>
        <p:spPr>
          <a:xfrm>
            <a:off x="0" y="36055"/>
            <a:ext cx="4820550" cy="707886"/>
          </a:xfrm>
          <a:prstGeom prst="rect">
            <a:avLst/>
          </a:prstGeom>
        </p:spPr>
        <p:txBody>
          <a:bodyPr wrap="none">
            <a:spAutoFit/>
          </a:bodyPr>
          <a:lstStyle/>
          <a:p>
            <a:pPr>
              <a:spcAft>
                <a:spcPts val="0"/>
              </a:spcAft>
            </a:pPr>
            <a:r>
              <a:rPr lang="es-ES" sz="4000" b="1" dirty="0">
                <a:ea typeface="Times New Roman" panose="02020603050405020304" pitchFamily="18" charset="0"/>
              </a:rPr>
              <a:t>Sistemas Conscientes</a:t>
            </a:r>
          </a:p>
        </p:txBody>
      </p:sp>
      <p:sp>
        <p:nvSpPr>
          <p:cNvPr id="5" name="Rectángulo 4"/>
          <p:cNvSpPr/>
          <p:nvPr/>
        </p:nvSpPr>
        <p:spPr>
          <a:xfrm>
            <a:off x="1194020" y="4075109"/>
            <a:ext cx="3345788" cy="461665"/>
          </a:xfrm>
          <a:prstGeom prst="rect">
            <a:avLst/>
          </a:prstGeom>
        </p:spPr>
        <p:txBody>
          <a:bodyPr wrap="none">
            <a:spAutoFit/>
          </a:bodyPr>
          <a:lstStyle/>
          <a:p>
            <a:r>
              <a:rPr lang="es-MX" b="1" spc="300" dirty="0">
                <a:solidFill>
                  <a:srgbClr val="FF0000"/>
                </a:solidFill>
              </a:rPr>
              <a:t>SABE  QUE  SABE</a:t>
            </a:r>
            <a:endParaRPr lang="es-MX" spc="300" dirty="0"/>
          </a:p>
        </p:txBody>
      </p:sp>
      <p:sp>
        <p:nvSpPr>
          <p:cNvPr id="6" name="Rectángulo 5"/>
          <p:cNvSpPr/>
          <p:nvPr/>
        </p:nvSpPr>
        <p:spPr>
          <a:xfrm>
            <a:off x="1194020" y="2497268"/>
            <a:ext cx="3852337" cy="646331"/>
          </a:xfrm>
          <a:prstGeom prst="rect">
            <a:avLst/>
          </a:prstGeom>
        </p:spPr>
        <p:txBody>
          <a:bodyPr wrap="none">
            <a:spAutoFit/>
          </a:bodyPr>
          <a:lstStyle/>
          <a:p>
            <a:pPr>
              <a:spcAft>
                <a:spcPts val="0"/>
              </a:spcAft>
            </a:pPr>
            <a:r>
              <a:rPr lang="es-ES" sz="3600" b="1" dirty="0">
                <a:solidFill>
                  <a:srgbClr val="FF0000"/>
                </a:solidFill>
                <a:ea typeface="Times New Roman" panose="02020603050405020304" pitchFamily="18" charset="0"/>
              </a:rPr>
              <a:t>RECURSIVIDAD</a:t>
            </a:r>
            <a:r>
              <a:rPr lang="es-ES" dirty="0">
                <a:solidFill>
                  <a:srgbClr val="FF0000"/>
                </a:solidFill>
                <a:ea typeface="Times New Roman" panose="02020603050405020304" pitchFamily="18" charset="0"/>
              </a:rPr>
              <a:t> </a:t>
            </a:r>
            <a:endParaRPr lang="es-MX" dirty="0">
              <a:solidFill>
                <a:srgbClr val="FF0000"/>
              </a:solidFill>
              <a:ea typeface="Times New Roman" panose="02020603050405020304" pitchFamily="18" charset="0"/>
            </a:endParaRPr>
          </a:p>
        </p:txBody>
      </p:sp>
      <p:sp>
        <p:nvSpPr>
          <p:cNvPr id="7" name="Rectángulo 6"/>
          <p:cNvSpPr/>
          <p:nvPr/>
        </p:nvSpPr>
        <p:spPr>
          <a:xfrm>
            <a:off x="1194020" y="3207778"/>
            <a:ext cx="4705134" cy="461665"/>
          </a:xfrm>
          <a:prstGeom prst="rect">
            <a:avLst/>
          </a:prstGeom>
        </p:spPr>
        <p:txBody>
          <a:bodyPr wrap="none">
            <a:spAutoFit/>
          </a:bodyPr>
          <a:lstStyle/>
          <a:p>
            <a:r>
              <a:rPr lang="es-MX" b="1" spc="300" dirty="0">
                <a:solidFill>
                  <a:srgbClr val="FF0000"/>
                </a:solidFill>
              </a:rPr>
              <a:t>PERCIBE  QUE  PERCIBE</a:t>
            </a:r>
          </a:p>
        </p:txBody>
      </p:sp>
      <p:sp>
        <p:nvSpPr>
          <p:cNvPr id="8" name="Rectángulo 7"/>
          <p:cNvSpPr/>
          <p:nvPr/>
        </p:nvSpPr>
        <p:spPr>
          <a:xfrm>
            <a:off x="1194020" y="4536774"/>
            <a:ext cx="7802880" cy="954107"/>
          </a:xfrm>
          <a:prstGeom prst="rect">
            <a:avLst/>
          </a:prstGeom>
        </p:spPr>
        <p:txBody>
          <a:bodyPr wrap="square">
            <a:spAutoFit/>
          </a:bodyPr>
          <a:lstStyle/>
          <a:p>
            <a:r>
              <a:rPr lang="es-MX" sz="2800" dirty="0"/>
              <a:t>Sabe que sabe donde esta, sabe que sabe a donde va y sabe que sabe como llegar</a:t>
            </a: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165</a:t>
            </a:fld>
            <a:endParaRPr lang="es-MX"/>
          </a:p>
        </p:txBody>
      </p:sp>
    </p:spTree>
    <p:extLst>
      <p:ext uri="{BB962C8B-B14F-4D97-AF65-F5344CB8AC3E}">
        <p14:creationId xmlns:p14="http://schemas.microsoft.com/office/powerpoint/2010/main" val="427773719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E1C4A1C2-8ED4-4C4E-84AF-BB1D231CAEB8}" type="slidenum">
              <a:rPr lang="es-ES" altLang="es-MX" smtClean="0"/>
              <a:pPr>
                <a:defRPr/>
              </a:pPr>
              <a:t>166</a:t>
            </a:fld>
            <a:endParaRPr lang="es-ES" altLang="es-MX"/>
          </a:p>
        </p:txBody>
      </p:sp>
    </p:spTree>
    <p:extLst>
      <p:ext uri="{BB962C8B-B14F-4D97-AF65-F5344CB8AC3E}">
        <p14:creationId xmlns:p14="http://schemas.microsoft.com/office/powerpoint/2010/main" val="42423556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ángulo 1"/>
          <p:cNvSpPr>
            <a:spLocks noChangeArrowheads="1"/>
          </p:cNvSpPr>
          <p:nvPr/>
        </p:nvSpPr>
        <p:spPr bwMode="auto">
          <a:xfrm>
            <a:off x="125413" y="147638"/>
            <a:ext cx="877570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solidFill>
                  <a:srgbClr val="FF0000"/>
                </a:solidFill>
                <a:cs typeface="Times New Roman" panose="02020603050405020304" pitchFamily="18" charset="0"/>
              </a:rPr>
              <a:t>Topos    </a:t>
            </a:r>
            <a:r>
              <a:rPr lang="es-MX" altLang="es-MX" sz="3200" dirty="0">
                <a:solidFill>
                  <a:srgbClr val="000000"/>
                </a:solidFill>
                <a:cs typeface="Times New Roman" panose="02020603050405020304" pitchFamily="18" charset="0"/>
              </a:rPr>
              <a:t>1990-</a:t>
            </a:r>
            <a:endParaRPr lang="es-ES" altLang="es-MX" sz="3200" dirty="0">
              <a:solidFill>
                <a:srgbClr val="000000"/>
              </a:solidFill>
              <a:cs typeface="Times New Roman" panose="02020603050405020304" pitchFamily="18" charset="0"/>
            </a:endParaRPr>
          </a:p>
          <a:p>
            <a:r>
              <a:rPr lang="es-MX" altLang="es-MX" sz="3200" dirty="0" err="1">
                <a:solidFill>
                  <a:srgbClr val="000000"/>
                </a:solidFill>
                <a:cs typeface="Times New Roman" panose="02020603050405020304" pitchFamily="18" charset="0"/>
              </a:rPr>
              <a:t>UPIICSA</a:t>
            </a:r>
            <a:r>
              <a:rPr lang="es-MX" altLang="es-MX" sz="3200" dirty="0">
                <a:solidFill>
                  <a:srgbClr val="000000"/>
                </a:solidFill>
                <a:cs typeface="Times New Roman" panose="02020603050405020304" pitchFamily="18" charset="0"/>
              </a:rPr>
              <a:t> del </a:t>
            </a:r>
            <a:r>
              <a:rPr lang="es-MX" altLang="es-MX" sz="3200" dirty="0" err="1">
                <a:solidFill>
                  <a:srgbClr val="000000"/>
                </a:solidFill>
                <a:cs typeface="Times New Roman" panose="02020603050405020304" pitchFamily="18" charset="0"/>
              </a:rPr>
              <a:t>IPN</a:t>
            </a:r>
            <a:r>
              <a:rPr lang="es-MX" altLang="es-MX" sz="3200" dirty="0">
                <a:solidFill>
                  <a:srgbClr val="000000"/>
                </a:solidFill>
                <a:cs typeface="Times New Roman" panose="02020603050405020304" pitchFamily="18" charset="0"/>
              </a:rPr>
              <a:t>, </a:t>
            </a:r>
            <a:r>
              <a:rPr lang="es-MX" altLang="es-MX" sz="3200" dirty="0" err="1">
                <a:solidFill>
                  <a:srgbClr val="000000"/>
                </a:solidFill>
                <a:cs typeface="Times New Roman" panose="02020603050405020304" pitchFamily="18" charset="0"/>
              </a:rPr>
              <a:t>Celanese</a:t>
            </a:r>
            <a:r>
              <a:rPr lang="es-MX" altLang="es-MX" sz="3200" dirty="0">
                <a:solidFill>
                  <a:srgbClr val="000000"/>
                </a:solidFill>
                <a:cs typeface="Times New Roman" panose="02020603050405020304" pitchFamily="18" charset="0"/>
              </a:rPr>
              <a:t> Mexicana</a:t>
            </a:r>
            <a:endParaRPr lang="es-ES" altLang="es-MX" sz="3200" dirty="0">
              <a:solidFill>
                <a:srgbClr val="000000"/>
              </a:solidFill>
              <a:cs typeface="Times New Roman" panose="02020603050405020304" pitchFamily="18" charset="0"/>
            </a:endParaRPr>
          </a:p>
        </p:txBody>
      </p:sp>
      <p:sp>
        <p:nvSpPr>
          <p:cNvPr id="35843" name="Rectángulo 1"/>
          <p:cNvSpPr>
            <a:spLocks noChangeArrowheads="1"/>
          </p:cNvSpPr>
          <p:nvPr/>
        </p:nvSpPr>
        <p:spPr bwMode="auto">
          <a:xfrm>
            <a:off x="125413" y="1553351"/>
            <a:ext cx="880649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cs typeface="Times New Roman" panose="02020603050405020304" pitchFamily="18" charset="0"/>
              </a:rPr>
              <a:t>Un topo es un robot que tiene al menos 3 mecanismos de percepción 2 bigotes,</a:t>
            </a:r>
          </a:p>
          <a:p>
            <a:r>
              <a:rPr lang="es-MX" altLang="es-MX" sz="2800" dirty="0">
                <a:cs typeface="Times New Roman" panose="02020603050405020304" pitchFamily="18" charset="0"/>
              </a:rPr>
              <a:t> una nariz, y un reloj</a:t>
            </a:r>
          </a:p>
        </p:txBody>
      </p:sp>
      <p:grpSp>
        <p:nvGrpSpPr>
          <p:cNvPr id="35844" name="Grupo 19"/>
          <p:cNvGrpSpPr>
            <a:grpSpLocks/>
          </p:cNvGrpSpPr>
          <p:nvPr/>
        </p:nvGrpSpPr>
        <p:grpSpPr bwMode="auto">
          <a:xfrm>
            <a:off x="4513262" y="1993900"/>
            <a:ext cx="2835275" cy="1303338"/>
            <a:chOff x="3369384" y="5108766"/>
            <a:chExt cx="2836202" cy="1303242"/>
          </a:xfrm>
        </p:grpSpPr>
        <p:grpSp>
          <p:nvGrpSpPr>
            <p:cNvPr id="35869" name="Grupo 15"/>
            <p:cNvGrpSpPr>
              <a:grpSpLocks/>
            </p:cNvGrpSpPr>
            <p:nvPr/>
          </p:nvGrpSpPr>
          <p:grpSpPr bwMode="auto">
            <a:xfrm>
              <a:off x="3369384" y="5322623"/>
              <a:ext cx="1474349" cy="919511"/>
              <a:chOff x="3691209" y="5465247"/>
              <a:chExt cx="1474349" cy="919511"/>
            </a:xfrm>
          </p:grpSpPr>
          <p:sp>
            <p:nvSpPr>
              <p:cNvPr id="4" name="Diagrama de flujo: retraso 3"/>
              <p:cNvSpPr/>
              <p:nvPr/>
            </p:nvSpPr>
            <p:spPr>
              <a:xfrm>
                <a:off x="3923060" y="5579979"/>
                <a:ext cx="857530" cy="604792"/>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1" name="Arco 10"/>
              <p:cNvSpPr/>
              <p:nvPr/>
            </p:nvSpPr>
            <p:spPr>
              <a:xfrm rot="10800000">
                <a:off x="4674192" y="5465687"/>
                <a:ext cx="338249" cy="796866"/>
              </a:xfrm>
              <a:prstGeom prst="arc">
                <a:avLst>
                  <a:gd name="adj1" fmla="val 16173793"/>
                  <a:gd name="adj2" fmla="val 0"/>
                </a:avLst>
              </a:prstGeom>
              <a:ln w="25400">
                <a:headEnd type="ova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12" name="Arco 11"/>
              <p:cNvSpPr/>
              <p:nvPr/>
            </p:nvSpPr>
            <p:spPr>
              <a:xfrm rot="10800000" flipV="1">
                <a:off x="4650373" y="5557755"/>
                <a:ext cx="514518" cy="827026"/>
              </a:xfrm>
              <a:prstGeom prst="arc">
                <a:avLst>
                  <a:gd name="adj1" fmla="val 16530327"/>
                  <a:gd name="adj2" fmla="val 0"/>
                </a:avLst>
              </a:prstGeom>
              <a:ln w="25400">
                <a:headEnd type="ova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8" name="Elipse 7"/>
              <p:cNvSpPr/>
              <p:nvPr/>
            </p:nvSpPr>
            <p:spPr>
              <a:xfrm>
                <a:off x="4780590" y="5792688"/>
                <a:ext cx="107985" cy="1777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4" name="Elipse 13"/>
              <p:cNvSpPr/>
              <p:nvPr/>
            </p:nvSpPr>
            <p:spPr>
              <a:xfrm>
                <a:off x="3691209" y="5579979"/>
                <a:ext cx="614563" cy="6047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sp>
          <p:nvSpPr>
            <p:cNvPr id="35870" name="Rectángulo 16"/>
            <p:cNvSpPr>
              <a:spLocks noChangeArrowheads="1"/>
            </p:cNvSpPr>
            <p:nvPr/>
          </p:nvSpPr>
          <p:spPr bwMode="auto">
            <a:xfrm>
              <a:off x="4527587" y="5490586"/>
              <a:ext cx="14830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Nariz      n</a:t>
              </a:r>
            </a:p>
          </p:txBody>
        </p:sp>
        <p:sp>
          <p:nvSpPr>
            <p:cNvPr id="35871" name="Rectángulo 17"/>
            <p:cNvSpPr>
              <a:spLocks noChangeArrowheads="1"/>
            </p:cNvSpPr>
            <p:nvPr/>
          </p:nvSpPr>
          <p:spPr bwMode="auto">
            <a:xfrm>
              <a:off x="4513588" y="5108766"/>
              <a:ext cx="15840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bigote i   bi</a:t>
              </a:r>
            </a:p>
          </p:txBody>
        </p:sp>
        <p:sp>
          <p:nvSpPr>
            <p:cNvPr id="35872" name="Rectángulo 21"/>
            <p:cNvSpPr>
              <a:spLocks noChangeArrowheads="1"/>
            </p:cNvSpPr>
            <p:nvPr/>
          </p:nvSpPr>
          <p:spPr bwMode="auto">
            <a:xfrm>
              <a:off x="4483640" y="5950343"/>
              <a:ext cx="17219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bigote d   bd</a:t>
              </a:r>
            </a:p>
          </p:txBody>
        </p:sp>
      </p:grpSp>
      <p:sp>
        <p:nvSpPr>
          <p:cNvPr id="21" name="Rectángulo 20"/>
          <p:cNvSpPr>
            <a:spLocks noChangeArrowheads="1"/>
          </p:cNvSpPr>
          <p:nvPr/>
        </p:nvSpPr>
        <p:spPr bwMode="auto">
          <a:xfrm>
            <a:off x="4164013" y="3384550"/>
            <a:ext cx="49799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El Topo se suelta en un laberinto comienza a caminar y con sus perceptores: bigotes, nariz y reloj va construyendo la imagen del laberinto. </a:t>
            </a:r>
          </a:p>
        </p:txBody>
      </p:sp>
      <p:sp>
        <p:nvSpPr>
          <p:cNvPr id="26" name="Rectángulo 25"/>
          <p:cNvSpPr>
            <a:spLocks noChangeArrowheads="1"/>
          </p:cNvSpPr>
          <p:nvPr/>
        </p:nvSpPr>
        <p:spPr bwMode="auto">
          <a:xfrm>
            <a:off x="4178300" y="5127625"/>
            <a:ext cx="49879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Con los bigotes va detectando las paredes laterales, con la nariz detecta cuando choca con una pared y con el reloj marca el tiempo transcurrido</a:t>
            </a:r>
          </a:p>
        </p:txBody>
      </p:sp>
      <p:grpSp>
        <p:nvGrpSpPr>
          <p:cNvPr id="27" name="Grupo 26"/>
          <p:cNvGrpSpPr>
            <a:grpSpLocks/>
          </p:cNvGrpSpPr>
          <p:nvPr/>
        </p:nvGrpSpPr>
        <p:grpSpPr bwMode="auto">
          <a:xfrm>
            <a:off x="0" y="3417888"/>
            <a:ext cx="4324350" cy="2900362"/>
            <a:chOff x="877" y="2199775"/>
            <a:chExt cx="4546260" cy="2779071"/>
          </a:xfrm>
        </p:grpSpPr>
        <p:cxnSp>
          <p:nvCxnSpPr>
            <p:cNvPr id="28" name="Conector: angular 27"/>
            <p:cNvCxnSpPr>
              <a:cxnSpLocks/>
            </p:cNvCxnSpPr>
            <p:nvPr/>
          </p:nvCxnSpPr>
          <p:spPr bwMode="auto">
            <a:xfrm>
              <a:off x="464849" y="2292562"/>
              <a:ext cx="2723750" cy="112562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9" name="Conector: angular 28"/>
            <p:cNvCxnSpPr>
              <a:cxnSpLocks/>
            </p:cNvCxnSpPr>
            <p:nvPr/>
          </p:nvCxnSpPr>
          <p:spPr bwMode="auto">
            <a:xfrm rot="16200000" flipV="1">
              <a:off x="2474255" y="2676798"/>
              <a:ext cx="737740" cy="71765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0" name="Conector: angular 29"/>
            <p:cNvCxnSpPr>
              <a:cxnSpLocks/>
            </p:cNvCxnSpPr>
            <p:nvPr/>
          </p:nvCxnSpPr>
          <p:spPr bwMode="auto">
            <a:xfrm flipV="1">
              <a:off x="1828394" y="2304731"/>
              <a:ext cx="2475074"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1" name="Conector: angular 30"/>
            <p:cNvCxnSpPr>
              <a:cxnSpLocks/>
            </p:cNvCxnSpPr>
            <p:nvPr/>
          </p:nvCxnSpPr>
          <p:spPr bwMode="auto">
            <a:xfrm rot="5400000">
              <a:off x="3130719" y="2874985"/>
              <a:ext cx="1727983" cy="58747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bwMode="auto">
            <a:xfrm flipH="1">
              <a:off x="840367" y="3991645"/>
              <a:ext cx="2860606" cy="410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angular 32"/>
            <p:cNvCxnSpPr>
              <a:cxnSpLocks/>
            </p:cNvCxnSpPr>
            <p:nvPr/>
          </p:nvCxnSpPr>
          <p:spPr bwMode="auto">
            <a:xfrm flipV="1">
              <a:off x="464849" y="2735206"/>
              <a:ext cx="1076483" cy="45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4" name="Conector: angular 33"/>
            <p:cNvCxnSpPr/>
            <p:nvPr/>
          </p:nvCxnSpPr>
          <p:spPr bwMode="auto">
            <a:xfrm rot="5400000">
              <a:off x="1112125" y="3116415"/>
              <a:ext cx="818358" cy="1335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5" name="Conector: angular 34"/>
            <p:cNvCxnSpPr/>
            <p:nvPr/>
          </p:nvCxnSpPr>
          <p:spPr bwMode="auto">
            <a:xfrm rot="16200000" flipH="1">
              <a:off x="402476" y="2762932"/>
              <a:ext cx="845738" cy="74769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6" name="Conector recto 35"/>
            <p:cNvCxnSpPr>
              <a:cxnSpLocks/>
            </p:cNvCxnSpPr>
            <p:nvPr/>
          </p:nvCxnSpPr>
          <p:spPr bwMode="auto">
            <a:xfrm>
              <a:off x="464849" y="3162638"/>
              <a:ext cx="0" cy="1324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bwMode="auto">
            <a:xfrm flipV="1">
              <a:off x="453167" y="3530747"/>
              <a:ext cx="387200" cy="16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Conector recto 37"/>
            <p:cNvCxnSpPr/>
            <p:nvPr/>
          </p:nvCxnSpPr>
          <p:spPr bwMode="auto">
            <a:xfrm>
              <a:off x="464849" y="4487527"/>
              <a:ext cx="136354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bwMode="auto">
            <a:xfrm>
              <a:off x="2484297" y="4487527"/>
              <a:ext cx="180415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Conector recto 39"/>
            <p:cNvCxnSpPr>
              <a:cxnSpLocks/>
            </p:cNvCxnSpPr>
            <p:nvPr/>
          </p:nvCxnSpPr>
          <p:spPr bwMode="auto">
            <a:xfrm flipV="1">
              <a:off x="4288448" y="3585507"/>
              <a:ext cx="0" cy="90202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Conector recto 40"/>
            <p:cNvCxnSpPr>
              <a:cxnSpLocks/>
            </p:cNvCxnSpPr>
            <p:nvPr/>
          </p:nvCxnSpPr>
          <p:spPr bwMode="auto">
            <a:xfrm flipH="1">
              <a:off x="461511" y="4487527"/>
              <a:ext cx="3338" cy="4761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bwMode="auto">
            <a:xfrm flipV="1">
              <a:off x="464849" y="4949945"/>
              <a:ext cx="3838619" cy="2890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Conector recto 42"/>
            <p:cNvCxnSpPr/>
            <p:nvPr/>
          </p:nvCxnSpPr>
          <p:spPr bwMode="auto">
            <a:xfrm>
              <a:off x="4303468" y="4487527"/>
              <a:ext cx="0" cy="4517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864" name="CuadroTexto 20"/>
            <p:cNvSpPr txBox="1">
              <a:spLocks noChangeArrowheads="1"/>
            </p:cNvSpPr>
            <p:nvPr/>
          </p:nvSpPr>
          <p:spPr bwMode="auto">
            <a:xfrm>
              <a:off x="877" y="2199775"/>
              <a:ext cx="1056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E</a:t>
              </a:r>
              <a:r>
                <a:rPr lang="es-MX" altLang="es-MX" sz="1800"/>
                <a:t>ntrada</a:t>
              </a:r>
            </a:p>
          </p:txBody>
        </p:sp>
        <p:sp>
          <p:nvSpPr>
            <p:cNvPr id="35865" name="CuadroTexto 21"/>
            <p:cNvSpPr txBox="1">
              <a:spLocks noChangeArrowheads="1"/>
            </p:cNvSpPr>
            <p:nvPr/>
          </p:nvSpPr>
          <p:spPr bwMode="auto">
            <a:xfrm>
              <a:off x="3612540" y="3136745"/>
              <a:ext cx="9345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S</a:t>
              </a:r>
              <a:r>
                <a:rPr lang="es-MX" altLang="es-MX" sz="1800"/>
                <a:t>alida</a:t>
              </a:r>
            </a:p>
          </p:txBody>
        </p:sp>
        <p:cxnSp>
          <p:nvCxnSpPr>
            <p:cNvPr id="46" name="Conector recto 45"/>
            <p:cNvCxnSpPr/>
            <p:nvPr/>
          </p:nvCxnSpPr>
          <p:spPr bwMode="auto">
            <a:xfrm>
              <a:off x="2470945" y="2700220"/>
              <a:ext cx="157049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5867" name="Imagen 4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850" y="2490748"/>
              <a:ext cx="436540" cy="23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8"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217958">
              <a:off x="1481172" y="2771475"/>
              <a:ext cx="364846" cy="28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30400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ángulo 52"/>
          <p:cNvSpPr>
            <a:spLocks noChangeArrowheads="1"/>
          </p:cNvSpPr>
          <p:nvPr/>
        </p:nvSpPr>
        <p:spPr bwMode="auto">
          <a:xfrm>
            <a:off x="0" y="3257550"/>
            <a:ext cx="9144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al mismo tiempo en los otros vectores se almacena lo que detecta el bigote d, el bigote i y la nariz en ese tiempo</a:t>
            </a:r>
          </a:p>
        </p:txBody>
      </p:sp>
      <p:grpSp>
        <p:nvGrpSpPr>
          <p:cNvPr id="36867" name="Grupo 82"/>
          <p:cNvGrpSpPr>
            <a:grpSpLocks/>
          </p:cNvGrpSpPr>
          <p:nvPr/>
        </p:nvGrpSpPr>
        <p:grpSpPr bwMode="auto">
          <a:xfrm>
            <a:off x="106363" y="131763"/>
            <a:ext cx="4681537" cy="3219450"/>
            <a:chOff x="877" y="2199775"/>
            <a:chExt cx="4546260" cy="2779071"/>
          </a:xfrm>
        </p:grpSpPr>
        <p:cxnSp>
          <p:nvCxnSpPr>
            <p:cNvPr id="61" name="Conector: angular 60"/>
            <p:cNvCxnSpPr>
              <a:cxnSpLocks/>
            </p:cNvCxnSpPr>
            <p:nvPr/>
          </p:nvCxnSpPr>
          <p:spPr bwMode="auto">
            <a:xfrm>
              <a:off x="464906" y="2291588"/>
              <a:ext cx="2724057" cy="112779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2" name="Conector: angular 61"/>
            <p:cNvCxnSpPr>
              <a:cxnSpLocks/>
            </p:cNvCxnSpPr>
            <p:nvPr/>
          </p:nvCxnSpPr>
          <p:spPr bwMode="auto">
            <a:xfrm rot="16200000" flipV="1">
              <a:off x="2474243" y="2677260"/>
              <a:ext cx="737249" cy="71685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3" name="Conector: angular 62"/>
            <p:cNvCxnSpPr>
              <a:cxnSpLocks/>
            </p:cNvCxnSpPr>
            <p:nvPr/>
          </p:nvCxnSpPr>
          <p:spPr bwMode="auto">
            <a:xfrm flipV="1">
              <a:off x="1827705" y="2305292"/>
              <a:ext cx="2475854"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4" name="Conector: angular 63"/>
            <p:cNvCxnSpPr>
              <a:cxnSpLocks/>
            </p:cNvCxnSpPr>
            <p:nvPr/>
          </p:nvCxnSpPr>
          <p:spPr bwMode="auto">
            <a:xfrm rot="5400000">
              <a:off x="3131999" y="2875617"/>
              <a:ext cx="1728013" cy="58736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a:cxnSpLocks/>
            </p:cNvCxnSpPr>
            <p:nvPr/>
          </p:nvCxnSpPr>
          <p:spPr bwMode="auto">
            <a:xfrm flipH="1">
              <a:off x="839523" y="3990823"/>
              <a:ext cx="2862802" cy="4248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Conector: angular 65"/>
            <p:cNvCxnSpPr>
              <a:cxnSpLocks/>
            </p:cNvCxnSpPr>
            <p:nvPr/>
          </p:nvCxnSpPr>
          <p:spPr bwMode="auto">
            <a:xfrm flipV="1">
              <a:off x="464906" y="2735582"/>
              <a:ext cx="1076056" cy="548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7" name="Conector: angular 66"/>
            <p:cNvCxnSpPr/>
            <p:nvPr/>
          </p:nvCxnSpPr>
          <p:spPr bwMode="auto">
            <a:xfrm rot="5400000">
              <a:off x="1111872" y="3117910"/>
              <a:ext cx="818099" cy="1233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8" name="Conector: angular 67"/>
            <p:cNvCxnSpPr/>
            <p:nvPr/>
          </p:nvCxnSpPr>
          <p:spPr bwMode="auto">
            <a:xfrm rot="16200000" flipH="1">
              <a:off x="402809" y="2763250"/>
              <a:ext cx="844136" cy="74768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9" name="Conector recto 68"/>
            <p:cNvCxnSpPr>
              <a:cxnSpLocks/>
            </p:cNvCxnSpPr>
            <p:nvPr/>
          </p:nvCxnSpPr>
          <p:spPr bwMode="auto">
            <a:xfrm>
              <a:off x="464906" y="3163131"/>
              <a:ext cx="0" cy="13251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0" name="Conector recto 69"/>
            <p:cNvCxnSpPr>
              <a:cxnSpLocks/>
            </p:cNvCxnSpPr>
            <p:nvPr/>
          </p:nvCxnSpPr>
          <p:spPr bwMode="auto">
            <a:xfrm flipV="1">
              <a:off x="452573" y="3531756"/>
              <a:ext cx="386949" cy="150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Conector recto 70"/>
            <p:cNvCxnSpPr/>
            <p:nvPr/>
          </p:nvCxnSpPr>
          <p:spPr bwMode="auto">
            <a:xfrm>
              <a:off x="464906" y="4488260"/>
              <a:ext cx="1362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bwMode="auto">
            <a:xfrm>
              <a:off x="2484439" y="4488260"/>
              <a:ext cx="180524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Conector recto 72"/>
            <p:cNvCxnSpPr>
              <a:cxnSpLocks/>
            </p:cNvCxnSpPr>
            <p:nvPr/>
          </p:nvCxnSpPr>
          <p:spPr bwMode="auto">
            <a:xfrm flipV="1">
              <a:off x="4289686" y="3585199"/>
              <a:ext cx="0" cy="9030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bwMode="auto">
            <a:xfrm flipH="1">
              <a:off x="460282" y="4488260"/>
              <a:ext cx="4624" cy="4755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bwMode="auto">
            <a:xfrm flipV="1">
              <a:off x="464906" y="4950068"/>
              <a:ext cx="3838653" cy="28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Conector recto 75"/>
            <p:cNvCxnSpPr/>
            <p:nvPr/>
          </p:nvCxnSpPr>
          <p:spPr bwMode="auto">
            <a:xfrm>
              <a:off x="4303560" y="4488260"/>
              <a:ext cx="0" cy="45084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075" name="CuadroTexto 20"/>
            <p:cNvSpPr txBox="1">
              <a:spLocks noChangeArrowheads="1"/>
            </p:cNvSpPr>
            <p:nvPr/>
          </p:nvSpPr>
          <p:spPr bwMode="auto">
            <a:xfrm>
              <a:off x="877" y="2199775"/>
              <a:ext cx="1056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E</a:t>
              </a: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ntrada</a:t>
              </a:r>
            </a:p>
          </p:txBody>
        </p:sp>
        <p:sp>
          <p:nvSpPr>
            <p:cNvPr id="37076" name="CuadroTexto 21"/>
            <p:cNvSpPr txBox="1">
              <a:spLocks noChangeArrowheads="1"/>
            </p:cNvSpPr>
            <p:nvPr/>
          </p:nvSpPr>
          <p:spPr bwMode="auto">
            <a:xfrm>
              <a:off x="3612540" y="3136745"/>
              <a:ext cx="9345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S</a:t>
              </a: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alida</a:t>
              </a:r>
            </a:p>
          </p:txBody>
        </p:sp>
        <p:cxnSp>
          <p:nvCxnSpPr>
            <p:cNvPr id="79" name="Conector recto 78"/>
            <p:cNvCxnSpPr/>
            <p:nvPr/>
          </p:nvCxnSpPr>
          <p:spPr bwMode="auto">
            <a:xfrm>
              <a:off x="2470565" y="2699953"/>
              <a:ext cx="1569377"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7078" name="Imagen 7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850" y="2490748"/>
              <a:ext cx="436540" cy="23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79" name="Imagen 8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217958">
              <a:off x="1481172" y="2771475"/>
              <a:ext cx="364846" cy="28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68" name="Rectángulo 83"/>
          <p:cNvSpPr>
            <a:spLocks noChangeArrowheads="1"/>
          </p:cNvSpPr>
          <p:nvPr/>
        </p:nvSpPr>
        <p:spPr bwMode="auto">
          <a:xfrm>
            <a:off x="4640263" y="158750"/>
            <a:ext cx="45497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La imagen del entorno consiste en 4 vectores que se llenan con ceros y unos,</a:t>
            </a:r>
          </a:p>
        </p:txBody>
      </p:sp>
      <p:sp>
        <p:nvSpPr>
          <p:cNvPr id="85" name="Rectángulo 84"/>
          <p:cNvSpPr>
            <a:spLocks noChangeArrowheads="1"/>
          </p:cNvSpPr>
          <p:nvPr/>
        </p:nvSpPr>
        <p:spPr bwMode="auto">
          <a:xfrm>
            <a:off x="-38100" y="4121150"/>
            <a:ext cx="91932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Cuando el bigote d detecta una pared almacena 1 y cuando no detecta almacena 0, lo mismo ocurre con el otro bigote y la nariz</a:t>
            </a:r>
          </a:p>
        </p:txBody>
      </p:sp>
      <p:sp>
        <p:nvSpPr>
          <p:cNvPr id="86" name="Rectángulo 85"/>
          <p:cNvSpPr>
            <a:spLocks noChangeArrowheads="1"/>
          </p:cNvSpPr>
          <p:nvPr/>
        </p:nvSpPr>
        <p:spPr bwMode="auto">
          <a:xfrm>
            <a:off x="4630738" y="1644650"/>
            <a:ext cx="45132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el primer vector almacena el tiempo T, cada que pasa una unidad de tiempo se almacena un 1 en el vector T, </a:t>
            </a:r>
          </a:p>
        </p:txBody>
      </p:sp>
      <p:graphicFrame>
        <p:nvGraphicFramePr>
          <p:cNvPr id="87" name="Tabla 86"/>
          <p:cNvGraphicFramePr>
            <a:graphicFrameLocks noGrp="1"/>
          </p:cNvGraphicFramePr>
          <p:nvPr/>
        </p:nvGraphicFramePr>
        <p:xfrm>
          <a:off x="285750" y="5070475"/>
          <a:ext cx="4079872" cy="1606555"/>
        </p:xfrm>
        <a:graphic>
          <a:graphicData uri="http://schemas.openxmlformats.org/drawingml/2006/table">
            <a:tbl>
              <a:tblPr firstRow="1" bandRow="1">
                <a:tableStyleId>{5940675A-B579-460E-94D1-54222C63F5DA}</a:tableStyleId>
              </a:tblPr>
              <a:tblGrid>
                <a:gridCol w="509984">
                  <a:extLst>
                    <a:ext uri="{9D8B030D-6E8A-4147-A177-3AD203B41FA5}">
                      <a16:colId xmlns:a16="http://schemas.microsoft.com/office/drawing/2014/main" val="1520247425"/>
                    </a:ext>
                  </a:extLst>
                </a:gridCol>
                <a:gridCol w="509984">
                  <a:extLst>
                    <a:ext uri="{9D8B030D-6E8A-4147-A177-3AD203B41FA5}">
                      <a16:colId xmlns:a16="http://schemas.microsoft.com/office/drawing/2014/main" val="1565360956"/>
                    </a:ext>
                  </a:extLst>
                </a:gridCol>
                <a:gridCol w="509984">
                  <a:extLst>
                    <a:ext uri="{9D8B030D-6E8A-4147-A177-3AD203B41FA5}">
                      <a16:colId xmlns:a16="http://schemas.microsoft.com/office/drawing/2014/main" val="672598581"/>
                    </a:ext>
                  </a:extLst>
                </a:gridCol>
                <a:gridCol w="509984">
                  <a:extLst>
                    <a:ext uri="{9D8B030D-6E8A-4147-A177-3AD203B41FA5}">
                      <a16:colId xmlns:a16="http://schemas.microsoft.com/office/drawing/2014/main" val="1234404677"/>
                    </a:ext>
                  </a:extLst>
                </a:gridCol>
                <a:gridCol w="509984">
                  <a:extLst>
                    <a:ext uri="{9D8B030D-6E8A-4147-A177-3AD203B41FA5}">
                      <a16:colId xmlns:a16="http://schemas.microsoft.com/office/drawing/2014/main" val="1757704329"/>
                    </a:ext>
                  </a:extLst>
                </a:gridCol>
                <a:gridCol w="509984">
                  <a:extLst>
                    <a:ext uri="{9D8B030D-6E8A-4147-A177-3AD203B41FA5}">
                      <a16:colId xmlns:a16="http://schemas.microsoft.com/office/drawing/2014/main" val="3368489163"/>
                    </a:ext>
                  </a:extLst>
                </a:gridCol>
                <a:gridCol w="509984">
                  <a:extLst>
                    <a:ext uri="{9D8B030D-6E8A-4147-A177-3AD203B41FA5}">
                      <a16:colId xmlns:a16="http://schemas.microsoft.com/office/drawing/2014/main" val="3789436365"/>
                    </a:ext>
                  </a:extLst>
                </a:gridCol>
                <a:gridCol w="509984">
                  <a:extLst>
                    <a:ext uri="{9D8B030D-6E8A-4147-A177-3AD203B41FA5}">
                      <a16:colId xmlns:a16="http://schemas.microsoft.com/office/drawing/2014/main" val="1234745371"/>
                    </a:ext>
                  </a:extLst>
                </a:gridCol>
              </a:tblGrid>
              <a:tr h="417895">
                <a:tc>
                  <a:txBody>
                    <a:bodyPr/>
                    <a:lstStyle/>
                    <a:p>
                      <a:pPr algn="l"/>
                      <a:r>
                        <a:rPr lang="es-MX" sz="2000" dirty="0">
                          <a:solidFill>
                            <a:schemeClr val="tx1"/>
                          </a:solidFill>
                          <a:latin typeface="Times New Roman" panose="02020603050405020304" pitchFamily="18" charset="0"/>
                          <a:cs typeface="Times New Roman" panose="02020603050405020304" pitchFamily="18" charset="0"/>
                        </a:rPr>
                        <a:t>T</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3577451744"/>
                  </a:ext>
                </a:extLst>
              </a:tr>
              <a:tr h="396218">
                <a:tc>
                  <a:txBody>
                    <a:bodyPr/>
                    <a:lstStyle/>
                    <a:p>
                      <a:pPr algn="l"/>
                      <a:r>
                        <a:rPr lang="es-MX" sz="2000" dirty="0" err="1">
                          <a:latin typeface="Times New Roman" panose="02020603050405020304" pitchFamily="18" charset="0"/>
                          <a:cs typeface="Times New Roman" panose="02020603050405020304" pitchFamily="18" charset="0"/>
                        </a:rPr>
                        <a:t>bd</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3743946411"/>
                  </a:ext>
                </a:extLst>
              </a:tr>
              <a:tr h="396218">
                <a:tc>
                  <a:txBody>
                    <a:bodyPr/>
                    <a:lstStyle/>
                    <a:p>
                      <a:pPr algn="l"/>
                      <a:r>
                        <a:rPr lang="es-MX" sz="2000" dirty="0" err="1">
                          <a:latin typeface="Times New Roman" panose="02020603050405020304" pitchFamily="18" charset="0"/>
                          <a:cs typeface="Times New Roman" panose="02020603050405020304" pitchFamily="18" charset="0"/>
                        </a:rPr>
                        <a:t>bi</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1574529431"/>
                  </a:ext>
                </a:extLst>
              </a:tr>
              <a:tr h="396218">
                <a:tc>
                  <a:txBody>
                    <a:bodyPr/>
                    <a:lstStyle/>
                    <a:p>
                      <a:pPr algn="l"/>
                      <a:r>
                        <a:rPr lang="es-MX" sz="2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2316815225"/>
                  </a:ext>
                </a:extLst>
              </a:tr>
            </a:tbl>
          </a:graphicData>
        </a:graphic>
      </p:graphicFrame>
      <p:graphicFrame>
        <p:nvGraphicFramePr>
          <p:cNvPr id="88" name="Tabla 87"/>
          <p:cNvGraphicFramePr>
            <a:graphicFrameLocks noGrp="1"/>
          </p:cNvGraphicFramePr>
          <p:nvPr/>
        </p:nvGraphicFramePr>
        <p:xfrm>
          <a:off x="4365625" y="5076825"/>
          <a:ext cx="4024312" cy="1584400"/>
        </p:xfrm>
        <a:graphic>
          <a:graphicData uri="http://schemas.openxmlformats.org/drawingml/2006/table">
            <a:tbl>
              <a:tblPr firstRow="1" bandRow="1">
                <a:tableStyleId>{5940675A-B579-460E-94D1-54222C63F5DA}</a:tableStyleId>
              </a:tblPr>
              <a:tblGrid>
                <a:gridCol w="503039">
                  <a:extLst>
                    <a:ext uri="{9D8B030D-6E8A-4147-A177-3AD203B41FA5}">
                      <a16:colId xmlns:a16="http://schemas.microsoft.com/office/drawing/2014/main" val="1520247425"/>
                    </a:ext>
                  </a:extLst>
                </a:gridCol>
                <a:gridCol w="503039">
                  <a:extLst>
                    <a:ext uri="{9D8B030D-6E8A-4147-A177-3AD203B41FA5}">
                      <a16:colId xmlns:a16="http://schemas.microsoft.com/office/drawing/2014/main" val="1565360956"/>
                    </a:ext>
                  </a:extLst>
                </a:gridCol>
                <a:gridCol w="503039">
                  <a:extLst>
                    <a:ext uri="{9D8B030D-6E8A-4147-A177-3AD203B41FA5}">
                      <a16:colId xmlns:a16="http://schemas.microsoft.com/office/drawing/2014/main" val="672598581"/>
                    </a:ext>
                  </a:extLst>
                </a:gridCol>
                <a:gridCol w="503039">
                  <a:extLst>
                    <a:ext uri="{9D8B030D-6E8A-4147-A177-3AD203B41FA5}">
                      <a16:colId xmlns:a16="http://schemas.microsoft.com/office/drawing/2014/main" val="1234404677"/>
                    </a:ext>
                  </a:extLst>
                </a:gridCol>
                <a:gridCol w="503039">
                  <a:extLst>
                    <a:ext uri="{9D8B030D-6E8A-4147-A177-3AD203B41FA5}">
                      <a16:colId xmlns:a16="http://schemas.microsoft.com/office/drawing/2014/main" val="1757704329"/>
                    </a:ext>
                  </a:extLst>
                </a:gridCol>
                <a:gridCol w="503039">
                  <a:extLst>
                    <a:ext uri="{9D8B030D-6E8A-4147-A177-3AD203B41FA5}">
                      <a16:colId xmlns:a16="http://schemas.microsoft.com/office/drawing/2014/main" val="3368489163"/>
                    </a:ext>
                  </a:extLst>
                </a:gridCol>
                <a:gridCol w="503039">
                  <a:extLst>
                    <a:ext uri="{9D8B030D-6E8A-4147-A177-3AD203B41FA5}">
                      <a16:colId xmlns:a16="http://schemas.microsoft.com/office/drawing/2014/main" val="3789436365"/>
                    </a:ext>
                  </a:extLst>
                </a:gridCol>
                <a:gridCol w="503039">
                  <a:extLst>
                    <a:ext uri="{9D8B030D-6E8A-4147-A177-3AD203B41FA5}">
                      <a16:colId xmlns:a16="http://schemas.microsoft.com/office/drawing/2014/main" val="1234745371"/>
                    </a:ext>
                  </a:extLst>
                </a:gridCol>
              </a:tblGrid>
              <a:tr h="396081">
                <a:tc>
                  <a:txBody>
                    <a:bodyPr/>
                    <a:lstStyle/>
                    <a:p>
                      <a:pPr algn="r"/>
                      <a:endParaRPr lang="es-MX" sz="2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3577451744"/>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3743946411"/>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1574529431"/>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2316815225"/>
                  </a:ext>
                </a:extLst>
              </a:tr>
            </a:tbl>
          </a:graphicData>
        </a:graphic>
      </p:graphicFrame>
      <p:graphicFrame>
        <p:nvGraphicFramePr>
          <p:cNvPr id="89" name="Tabla 88"/>
          <p:cNvGraphicFramePr>
            <a:graphicFrameLocks noGrp="1"/>
          </p:cNvGraphicFramePr>
          <p:nvPr/>
        </p:nvGraphicFramePr>
        <p:xfrm>
          <a:off x="285750" y="5064125"/>
          <a:ext cx="4079872" cy="1606555"/>
        </p:xfrm>
        <a:graphic>
          <a:graphicData uri="http://schemas.openxmlformats.org/drawingml/2006/table">
            <a:tbl>
              <a:tblPr firstRow="1" bandRow="1">
                <a:tableStyleId>{5940675A-B579-460E-94D1-54222C63F5DA}</a:tableStyleId>
              </a:tblPr>
              <a:tblGrid>
                <a:gridCol w="509984">
                  <a:extLst>
                    <a:ext uri="{9D8B030D-6E8A-4147-A177-3AD203B41FA5}">
                      <a16:colId xmlns:a16="http://schemas.microsoft.com/office/drawing/2014/main" val="1520247425"/>
                    </a:ext>
                  </a:extLst>
                </a:gridCol>
                <a:gridCol w="509984">
                  <a:extLst>
                    <a:ext uri="{9D8B030D-6E8A-4147-A177-3AD203B41FA5}">
                      <a16:colId xmlns:a16="http://schemas.microsoft.com/office/drawing/2014/main" val="1565360956"/>
                    </a:ext>
                  </a:extLst>
                </a:gridCol>
                <a:gridCol w="509984">
                  <a:extLst>
                    <a:ext uri="{9D8B030D-6E8A-4147-A177-3AD203B41FA5}">
                      <a16:colId xmlns:a16="http://schemas.microsoft.com/office/drawing/2014/main" val="672598581"/>
                    </a:ext>
                  </a:extLst>
                </a:gridCol>
                <a:gridCol w="509984">
                  <a:extLst>
                    <a:ext uri="{9D8B030D-6E8A-4147-A177-3AD203B41FA5}">
                      <a16:colId xmlns:a16="http://schemas.microsoft.com/office/drawing/2014/main" val="1234404677"/>
                    </a:ext>
                  </a:extLst>
                </a:gridCol>
                <a:gridCol w="509984">
                  <a:extLst>
                    <a:ext uri="{9D8B030D-6E8A-4147-A177-3AD203B41FA5}">
                      <a16:colId xmlns:a16="http://schemas.microsoft.com/office/drawing/2014/main" val="1757704329"/>
                    </a:ext>
                  </a:extLst>
                </a:gridCol>
                <a:gridCol w="509984">
                  <a:extLst>
                    <a:ext uri="{9D8B030D-6E8A-4147-A177-3AD203B41FA5}">
                      <a16:colId xmlns:a16="http://schemas.microsoft.com/office/drawing/2014/main" val="3368489163"/>
                    </a:ext>
                  </a:extLst>
                </a:gridCol>
                <a:gridCol w="509984">
                  <a:extLst>
                    <a:ext uri="{9D8B030D-6E8A-4147-A177-3AD203B41FA5}">
                      <a16:colId xmlns:a16="http://schemas.microsoft.com/office/drawing/2014/main" val="3789436365"/>
                    </a:ext>
                  </a:extLst>
                </a:gridCol>
                <a:gridCol w="509984">
                  <a:extLst>
                    <a:ext uri="{9D8B030D-6E8A-4147-A177-3AD203B41FA5}">
                      <a16:colId xmlns:a16="http://schemas.microsoft.com/office/drawing/2014/main" val="1234745371"/>
                    </a:ext>
                  </a:extLst>
                </a:gridCol>
              </a:tblGrid>
              <a:tr h="417895">
                <a:tc>
                  <a:txBody>
                    <a:bodyPr/>
                    <a:lstStyle/>
                    <a:p>
                      <a:pPr algn="l"/>
                      <a:r>
                        <a:rPr lang="es-MX" sz="2000" dirty="0">
                          <a:latin typeface="Times New Roman" panose="02020603050405020304" pitchFamily="18" charset="0"/>
                          <a:cs typeface="Times New Roman" panose="02020603050405020304" pitchFamily="18" charset="0"/>
                        </a:rPr>
                        <a:t>T</a:t>
                      </a:r>
                      <a:endParaRPr lang="es-MX" sz="2000" dirty="0">
                        <a:solidFill>
                          <a:schemeClr val="tx1"/>
                        </a:solidFill>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1</a:t>
                      </a:r>
                    </a:p>
                  </a:txBody>
                  <a:tcPr marL="91433" marR="91433" marT="45710" marB="45710"/>
                </a:tc>
                <a:extLst>
                  <a:ext uri="{0D108BD9-81ED-4DB2-BD59-A6C34878D82A}">
                    <a16:rowId xmlns:a16="http://schemas.microsoft.com/office/drawing/2014/main" val="3577451744"/>
                  </a:ext>
                </a:extLst>
              </a:tr>
              <a:tr h="396218">
                <a:tc>
                  <a:txBody>
                    <a:bodyPr/>
                    <a:lstStyle/>
                    <a:p>
                      <a:pPr algn="l"/>
                      <a:r>
                        <a:rPr lang="es-MX" sz="2000" dirty="0" err="1">
                          <a:latin typeface="Times New Roman" panose="02020603050405020304" pitchFamily="18" charset="0"/>
                          <a:cs typeface="Times New Roman" panose="02020603050405020304" pitchFamily="18" charset="0"/>
                        </a:rPr>
                        <a:t>bd</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3743946411"/>
                  </a:ext>
                </a:extLst>
              </a:tr>
              <a:tr h="396218">
                <a:tc>
                  <a:txBody>
                    <a:bodyPr/>
                    <a:lstStyle/>
                    <a:p>
                      <a:pPr algn="l"/>
                      <a:r>
                        <a:rPr lang="es-MX" sz="2000" dirty="0" err="1">
                          <a:latin typeface="Times New Roman" panose="02020603050405020304" pitchFamily="18" charset="0"/>
                          <a:cs typeface="Times New Roman" panose="02020603050405020304" pitchFamily="18" charset="0"/>
                        </a:rPr>
                        <a:t>bi</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1574529431"/>
                  </a:ext>
                </a:extLst>
              </a:tr>
              <a:tr h="396218">
                <a:tc>
                  <a:txBody>
                    <a:bodyPr/>
                    <a:lstStyle/>
                    <a:p>
                      <a:pPr algn="l"/>
                      <a:r>
                        <a:rPr lang="es-MX" sz="2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2316815225"/>
                  </a:ext>
                </a:extLst>
              </a:tr>
            </a:tbl>
          </a:graphicData>
        </a:graphic>
      </p:graphicFrame>
      <p:graphicFrame>
        <p:nvGraphicFramePr>
          <p:cNvPr id="90" name="Tabla 89"/>
          <p:cNvGraphicFramePr>
            <a:graphicFrameLocks noGrp="1"/>
          </p:cNvGraphicFramePr>
          <p:nvPr/>
        </p:nvGraphicFramePr>
        <p:xfrm>
          <a:off x="4365625" y="5070475"/>
          <a:ext cx="4024312" cy="1584400"/>
        </p:xfrm>
        <a:graphic>
          <a:graphicData uri="http://schemas.openxmlformats.org/drawingml/2006/table">
            <a:tbl>
              <a:tblPr firstRow="1" bandRow="1">
                <a:tableStyleId>{5940675A-B579-460E-94D1-54222C63F5DA}</a:tableStyleId>
              </a:tblPr>
              <a:tblGrid>
                <a:gridCol w="503039">
                  <a:extLst>
                    <a:ext uri="{9D8B030D-6E8A-4147-A177-3AD203B41FA5}">
                      <a16:colId xmlns:a16="http://schemas.microsoft.com/office/drawing/2014/main" val="1520247425"/>
                    </a:ext>
                  </a:extLst>
                </a:gridCol>
                <a:gridCol w="503039">
                  <a:extLst>
                    <a:ext uri="{9D8B030D-6E8A-4147-A177-3AD203B41FA5}">
                      <a16:colId xmlns:a16="http://schemas.microsoft.com/office/drawing/2014/main" val="1565360956"/>
                    </a:ext>
                  </a:extLst>
                </a:gridCol>
                <a:gridCol w="503039">
                  <a:extLst>
                    <a:ext uri="{9D8B030D-6E8A-4147-A177-3AD203B41FA5}">
                      <a16:colId xmlns:a16="http://schemas.microsoft.com/office/drawing/2014/main" val="672598581"/>
                    </a:ext>
                  </a:extLst>
                </a:gridCol>
                <a:gridCol w="503039">
                  <a:extLst>
                    <a:ext uri="{9D8B030D-6E8A-4147-A177-3AD203B41FA5}">
                      <a16:colId xmlns:a16="http://schemas.microsoft.com/office/drawing/2014/main" val="1234404677"/>
                    </a:ext>
                  </a:extLst>
                </a:gridCol>
                <a:gridCol w="503039">
                  <a:extLst>
                    <a:ext uri="{9D8B030D-6E8A-4147-A177-3AD203B41FA5}">
                      <a16:colId xmlns:a16="http://schemas.microsoft.com/office/drawing/2014/main" val="1757704329"/>
                    </a:ext>
                  </a:extLst>
                </a:gridCol>
                <a:gridCol w="503039">
                  <a:extLst>
                    <a:ext uri="{9D8B030D-6E8A-4147-A177-3AD203B41FA5}">
                      <a16:colId xmlns:a16="http://schemas.microsoft.com/office/drawing/2014/main" val="3368489163"/>
                    </a:ext>
                  </a:extLst>
                </a:gridCol>
                <a:gridCol w="503039">
                  <a:extLst>
                    <a:ext uri="{9D8B030D-6E8A-4147-A177-3AD203B41FA5}">
                      <a16:colId xmlns:a16="http://schemas.microsoft.com/office/drawing/2014/main" val="3789436365"/>
                    </a:ext>
                  </a:extLst>
                </a:gridCol>
                <a:gridCol w="503039">
                  <a:extLst>
                    <a:ext uri="{9D8B030D-6E8A-4147-A177-3AD203B41FA5}">
                      <a16:colId xmlns:a16="http://schemas.microsoft.com/office/drawing/2014/main" val="1234745371"/>
                    </a:ext>
                  </a:extLst>
                </a:gridCol>
              </a:tblGrid>
              <a:tr h="396081">
                <a:tc>
                  <a:txBody>
                    <a:bodyPr/>
                    <a:lstStyle/>
                    <a:p>
                      <a:pPr algn="r"/>
                      <a:r>
                        <a:rPr lang="es-MX" sz="2000">
                          <a:solidFill>
                            <a:schemeClr val="tx1"/>
                          </a:solidFill>
                          <a:latin typeface="Times New Roman" panose="02020603050405020304" pitchFamily="18" charset="0"/>
                          <a:cs typeface="Times New Roman" panose="02020603050405020304" pitchFamily="18" charset="0"/>
                        </a:rPr>
                        <a:t>1</a:t>
                      </a:r>
                      <a:endParaRPr lang="es-MX" sz="2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1</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577451744"/>
                  </a:ext>
                </a:extLst>
              </a:tr>
              <a:tr h="396081">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743946411"/>
                  </a:ext>
                </a:extLst>
              </a:tr>
              <a:tr h="396081">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1574529431"/>
                  </a:ext>
                </a:extLst>
              </a:tr>
              <a:tr h="396081">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2316815225"/>
                  </a:ext>
                </a:extLst>
              </a:tr>
            </a:tbl>
          </a:graphicData>
        </a:graphic>
      </p:graphicFrame>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168</a:t>
            </a:fld>
            <a:endParaRPr lang="es-MX"/>
          </a:p>
        </p:txBody>
      </p:sp>
    </p:spTree>
    <p:extLst>
      <p:ext uri="{BB962C8B-B14F-4D97-AF65-F5344CB8AC3E}">
        <p14:creationId xmlns:p14="http://schemas.microsoft.com/office/powerpoint/2010/main" val="1018088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85" grpId="0"/>
      <p:bldP spid="8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ángulo 1"/>
          <p:cNvSpPr>
            <a:spLocks noChangeArrowheads="1"/>
          </p:cNvSpPr>
          <p:nvPr/>
        </p:nvSpPr>
        <p:spPr bwMode="auto">
          <a:xfrm>
            <a:off x="0" y="0"/>
            <a:ext cx="91440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El primer topo de nuestro grupo de investigación fue construido por estudiantes investigadores de la Licenciatura en Ciencias de la Informática de la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UPIICSA</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del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IPN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en 1990.</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El método para recorrer el laberinto y construir la imagen de la realidad consistía básicamente en lo siguiente: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Mientras alguno de los bigotes detectara pared y la nariz no continuaba caminando </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Cuando la nariz detectaba pared </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Si los dos bigotes detectaban pared comenzaba a retroceder hasta que alguno no detectara pared</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Si solo uno de los dos bigotes no detectaba pared giraba hacia ese lado</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Si los dos bigotes no detectaban pared, giraba a la derecha o a la izquierda </a:t>
            </a:r>
            <a:r>
              <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(dependiendo del método de recorrido fijado por los diseñadores)</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Y así hasta que llegaban al final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 la información resultante en los vectores se les aplicaba Algebra Lingüística para simplificar y encontrar el mejor recorrido.</a:t>
            </a: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169</a:t>
            </a:fld>
            <a:endParaRPr lang="es-MX"/>
          </a:p>
        </p:txBody>
      </p:sp>
    </p:spTree>
    <p:extLst>
      <p:ext uri="{BB962C8B-B14F-4D97-AF65-F5344CB8AC3E}">
        <p14:creationId xmlns:p14="http://schemas.microsoft.com/office/powerpoint/2010/main" val="1249802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upo 72"/>
          <p:cNvGrpSpPr/>
          <p:nvPr/>
        </p:nvGrpSpPr>
        <p:grpSpPr>
          <a:xfrm>
            <a:off x="7378845" y="3224397"/>
            <a:ext cx="616092" cy="313245"/>
            <a:chOff x="5610651" y="2639652"/>
            <a:chExt cx="616092" cy="313245"/>
          </a:xfrm>
        </p:grpSpPr>
        <p:sp>
          <p:nvSpPr>
            <p:cNvPr id="74"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5" name="AutoShape 9"/>
            <p:cNvSpPr>
              <a:spLocks noChangeArrowheads="1"/>
            </p:cNvSpPr>
            <p:nvPr/>
          </p:nvSpPr>
          <p:spPr bwMode="auto">
            <a:xfrm rot="49363">
              <a:off x="6003370" y="2747636"/>
              <a:ext cx="123218" cy="62649"/>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8" name="Grupo 37"/>
          <p:cNvGrpSpPr/>
          <p:nvPr/>
        </p:nvGrpSpPr>
        <p:grpSpPr>
          <a:xfrm>
            <a:off x="2914899" y="162092"/>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3121058" y="1661313"/>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5100315" y="1661313"/>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289433" y="1058446"/>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605501" y="857490"/>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955833" y="1239760"/>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794689" y="1493206"/>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65" name="Grupo 64"/>
          <p:cNvGrpSpPr/>
          <p:nvPr/>
        </p:nvGrpSpPr>
        <p:grpSpPr>
          <a:xfrm>
            <a:off x="6304048" y="66506"/>
            <a:ext cx="2765686" cy="1920598"/>
            <a:chOff x="5215714" y="180957"/>
            <a:chExt cx="2765686" cy="1920598"/>
          </a:xfrm>
        </p:grpSpPr>
        <p:sp>
          <p:nvSpPr>
            <p:cNvPr id="36" name="Rectangle 3"/>
            <p:cNvSpPr>
              <a:spLocks noChangeArrowheads="1"/>
            </p:cNvSpPr>
            <p:nvPr/>
          </p:nvSpPr>
          <p:spPr bwMode="auto">
            <a:xfrm>
              <a:off x="5296722" y="1171644"/>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sp>
        <p:nvSpPr>
          <p:cNvPr id="51" name="Rectangle 3"/>
          <p:cNvSpPr>
            <a:spLocks noChangeArrowheads="1"/>
          </p:cNvSpPr>
          <p:nvPr/>
        </p:nvSpPr>
        <p:spPr bwMode="auto">
          <a:xfrm>
            <a:off x="370374" y="2494997"/>
            <a:ext cx="465463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entorno B</a:t>
            </a:r>
          </a:p>
        </p:txBody>
      </p:sp>
      <p:sp>
        <p:nvSpPr>
          <p:cNvPr id="57" name="Text Box 5"/>
          <p:cNvSpPr txBox="1">
            <a:spLocks noChangeArrowheads="1"/>
          </p:cNvSpPr>
          <p:nvPr/>
        </p:nvSpPr>
        <p:spPr bwMode="auto">
          <a:xfrm>
            <a:off x="5180858" y="2610265"/>
            <a:ext cx="271722" cy="347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6448894" y="2494859"/>
            <a:ext cx="271722" cy="462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8" name="Grupo 7"/>
          <p:cNvGrpSpPr/>
          <p:nvPr/>
        </p:nvGrpSpPr>
        <p:grpSpPr>
          <a:xfrm>
            <a:off x="5707623" y="2579577"/>
            <a:ext cx="616092" cy="313245"/>
            <a:chOff x="5610651" y="2639652"/>
            <a:chExt cx="616092" cy="313245"/>
          </a:xfrm>
        </p:grpSpPr>
        <p:sp>
          <p:nvSpPr>
            <p:cNvPr id="60"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rot="49363">
              <a:off x="6003370" y="2747636"/>
              <a:ext cx="123218" cy="62649"/>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 name="CuadroTexto 2"/>
          <p:cNvSpPr txBox="1"/>
          <p:nvPr/>
        </p:nvSpPr>
        <p:spPr>
          <a:xfrm>
            <a:off x="6821255" y="249584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62" name="Rectángulo 61"/>
          <p:cNvSpPr/>
          <p:nvPr/>
        </p:nvSpPr>
        <p:spPr>
          <a:xfrm>
            <a:off x="314817" y="3087896"/>
            <a:ext cx="6990980"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Aun mas cuando hablamos del operador de percepción</a:t>
            </a:r>
          </a:p>
        </p:txBody>
      </p:sp>
      <p:sp>
        <p:nvSpPr>
          <p:cNvPr id="67" name="Rectángulo 66"/>
          <p:cNvSpPr/>
          <p:nvPr/>
        </p:nvSpPr>
        <p:spPr>
          <a:xfrm>
            <a:off x="46004" y="16462"/>
            <a:ext cx="3662639" cy="181588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56" name="Rectángulo 55"/>
          <p:cNvSpPr/>
          <p:nvPr/>
        </p:nvSpPr>
        <p:spPr>
          <a:xfrm>
            <a:off x="314816" y="3632309"/>
            <a:ext cx="8754917"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nos referimos en particular a la percepción con un solo sentido,</a:t>
            </a:r>
          </a:p>
        </p:txBody>
      </p:sp>
      <p:grpSp>
        <p:nvGrpSpPr>
          <p:cNvPr id="70" name="Grupo 69"/>
          <p:cNvGrpSpPr/>
          <p:nvPr/>
        </p:nvGrpSpPr>
        <p:grpSpPr>
          <a:xfrm>
            <a:off x="7378845" y="3208112"/>
            <a:ext cx="616092" cy="313245"/>
            <a:chOff x="5610651" y="2639652"/>
            <a:chExt cx="616092" cy="313245"/>
          </a:xfrm>
          <a:solidFill>
            <a:schemeClr val="accent1">
              <a:alpha val="10000"/>
            </a:schemeClr>
          </a:solidFill>
          <a:effectLst>
            <a:reflection blurRad="6350" stA="52000" endA="300" endPos="35000" dir="5400000" sy="-100000" algn="bl" rotWithShape="0"/>
          </a:effectLst>
        </p:grpSpPr>
        <p:sp>
          <p:nvSpPr>
            <p:cNvPr id="71"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4">
                <a:lumMod val="75000"/>
                <a:alpha val="33000"/>
              </a:schemeClr>
            </a:solidFill>
            <a:ln w="9525">
              <a:solidFill>
                <a:srgbClr val="000000"/>
              </a:solidFill>
              <a:round/>
              <a:headEnd/>
              <a:tailEnd/>
            </a:ln>
            <a:effectLst>
              <a:innerShdw blurRad="63500" dist="50800" dir="13500000">
                <a:prstClr val="black">
                  <a:alpha val="50000"/>
                </a:prstClr>
              </a:inn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2" name="AutoShape 9"/>
            <p:cNvSpPr>
              <a:spLocks noChangeArrowheads="1"/>
            </p:cNvSpPr>
            <p:nvPr/>
          </p:nvSpPr>
          <p:spPr bwMode="auto">
            <a:xfrm rot="49363">
              <a:off x="6003370" y="2747636"/>
              <a:ext cx="123218" cy="62649"/>
            </a:xfrm>
            <a:prstGeom prst="flowChartConnector">
              <a:avLst/>
            </a:prstGeom>
            <a:grp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4" name="Grupo 33"/>
          <p:cNvGrpSpPr/>
          <p:nvPr/>
        </p:nvGrpSpPr>
        <p:grpSpPr>
          <a:xfrm>
            <a:off x="208298" y="4206236"/>
            <a:ext cx="8826741" cy="2126597"/>
            <a:chOff x="208298" y="4206236"/>
            <a:chExt cx="8826741" cy="2126597"/>
          </a:xfrm>
        </p:grpSpPr>
        <p:sp>
          <p:nvSpPr>
            <p:cNvPr id="2" name="Rectángulo 1"/>
            <p:cNvSpPr/>
            <p:nvPr/>
          </p:nvSpPr>
          <p:spPr>
            <a:xfrm>
              <a:off x="208298" y="4206236"/>
              <a:ext cx="8826741" cy="193899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en el modelo general tenemos que contemplar que cuando A percibe no percibe con un solo sentido ni en forma secuencial, la percepción es realmente un proceso en el que se involucran una cantidad enorme de mecanismos, en forma concurrente y asíncrona, o sea que es algo muy impresionante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33" name="Imagen 32"/>
            <p:cNvPicPr>
              <a:picLocks noChangeAspect="1"/>
            </p:cNvPicPr>
            <p:nvPr/>
          </p:nvPicPr>
          <p:blipFill>
            <a:blip r:embed="rId2"/>
            <a:stretch>
              <a:fillRect/>
            </a:stretch>
          </p:blipFill>
          <p:spPr>
            <a:xfrm>
              <a:off x="4954330" y="5747566"/>
              <a:ext cx="621846" cy="585267"/>
            </a:xfrm>
            <a:prstGeom prst="rect">
              <a:avLst/>
            </a:prstGeom>
          </p:spPr>
        </p:pic>
      </p:grpSp>
    </p:spTree>
    <p:extLst>
      <p:ext uri="{BB962C8B-B14F-4D97-AF65-F5344CB8AC3E}">
        <p14:creationId xmlns:p14="http://schemas.microsoft.com/office/powerpoint/2010/main" val="227983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o 37"/>
          <p:cNvGrpSpPr/>
          <p:nvPr/>
        </p:nvGrpSpPr>
        <p:grpSpPr>
          <a:xfrm>
            <a:off x="2684975" y="145409"/>
            <a:ext cx="3195960" cy="875961"/>
            <a:chOff x="5216694" y="142693"/>
            <a:chExt cx="3195960" cy="875961"/>
          </a:xfrm>
        </p:grpSpPr>
        <p:grpSp>
          <p:nvGrpSpPr>
            <p:cNvPr id="37" name="Grupo 36"/>
            <p:cNvGrpSpPr/>
            <p:nvPr/>
          </p:nvGrpSpPr>
          <p:grpSpPr>
            <a:xfrm>
              <a:off x="5216694" y="142693"/>
              <a:ext cx="3195960" cy="661479"/>
              <a:chOff x="5216694" y="142693"/>
              <a:chExt cx="3195960"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06127"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del 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2891134" y="1644630"/>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4870391" y="1644630"/>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059509" y="1041763"/>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375577" y="840807"/>
            <a:ext cx="1836654" cy="823790"/>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Entorno</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725909" y="1223077"/>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564765" y="1476523"/>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65" name="Grupo 64"/>
          <p:cNvGrpSpPr/>
          <p:nvPr/>
        </p:nvGrpSpPr>
        <p:grpSpPr>
          <a:xfrm>
            <a:off x="6304048" y="66506"/>
            <a:ext cx="2733272" cy="1920598"/>
            <a:chOff x="5215714" y="180957"/>
            <a:chExt cx="2765686" cy="1920598"/>
          </a:xfrm>
        </p:grpSpPr>
        <p:sp>
          <p:nvSpPr>
            <p:cNvPr id="36" name="Rectangle 3"/>
            <p:cNvSpPr>
              <a:spLocks noChangeArrowheads="1"/>
            </p:cNvSpPr>
            <p:nvPr/>
          </p:nvSpPr>
          <p:spPr bwMode="auto">
            <a:xfrm>
              <a:off x="5296722" y="1171644"/>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grpSp>
        <p:nvGrpSpPr>
          <p:cNvPr id="66" name="Grupo 65"/>
          <p:cNvGrpSpPr/>
          <p:nvPr/>
        </p:nvGrpSpPr>
        <p:grpSpPr>
          <a:xfrm>
            <a:off x="363741" y="2325174"/>
            <a:ext cx="7785548" cy="462654"/>
            <a:chOff x="319730" y="2738333"/>
            <a:chExt cx="7785548" cy="462654"/>
          </a:xfrm>
        </p:grpSpPr>
        <p:sp>
          <p:nvSpPr>
            <p:cNvPr id="51" name="Rectangle 3"/>
            <p:cNvSpPr>
              <a:spLocks noChangeArrowheads="1"/>
            </p:cNvSpPr>
            <p:nvPr/>
          </p:nvSpPr>
          <p:spPr bwMode="auto">
            <a:xfrm>
              <a:off x="319730" y="2738471"/>
              <a:ext cx="465463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entorno R</a:t>
              </a:r>
            </a:p>
          </p:txBody>
        </p:sp>
        <p:grpSp>
          <p:nvGrpSpPr>
            <p:cNvPr id="32" name="Grupo 31"/>
            <p:cNvGrpSpPr/>
            <p:nvPr/>
          </p:nvGrpSpPr>
          <p:grpSpPr>
            <a:xfrm>
              <a:off x="5130214" y="2738333"/>
              <a:ext cx="2975064" cy="462654"/>
              <a:chOff x="748830" y="3033589"/>
              <a:chExt cx="2975064" cy="462654"/>
            </a:xfrm>
          </p:grpSpPr>
          <p:grpSp>
            <p:nvGrpSpPr>
              <p:cNvPr id="52" name="Group 4"/>
              <p:cNvGrpSpPr>
                <a:grpSpLocks/>
              </p:cNvGrpSpPr>
              <p:nvPr/>
            </p:nvGrpSpPr>
            <p:grpSpPr bwMode="auto">
              <a:xfrm>
                <a:off x="748830" y="3033589"/>
                <a:ext cx="1539758" cy="462654"/>
                <a:chOff x="288" y="3478"/>
                <a:chExt cx="1632" cy="449"/>
              </a:xfrm>
            </p:grpSpPr>
            <p:sp>
              <p:nvSpPr>
                <p:cNvPr id="57" name="Text Box 5"/>
                <p:cNvSpPr txBox="1">
                  <a:spLocks noChangeArrowheads="1"/>
                </p:cNvSpPr>
                <p:nvPr/>
              </p:nvSpPr>
              <p:spPr bwMode="auto">
                <a:xfrm>
                  <a:off x="288" y="3590"/>
                  <a:ext cx="28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1632" y="3478"/>
                  <a:ext cx="288" cy="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p>
              </p:txBody>
            </p:sp>
            <p:grpSp>
              <p:nvGrpSpPr>
                <p:cNvPr id="59" name="Group 7"/>
                <p:cNvGrpSpPr>
                  <a:grpSpLocks/>
                </p:cNvGrpSpPr>
                <p:nvPr/>
              </p:nvGrpSpPr>
              <p:grpSpPr bwMode="auto">
                <a:xfrm rot="49363">
                  <a:off x="768" y="3600"/>
                  <a:ext cx="653" cy="304"/>
                  <a:chOff x="3873" y="12820"/>
                  <a:chExt cx="905" cy="905"/>
                </a:xfrm>
              </p:grpSpPr>
              <p:sp>
                <p:nvSpPr>
                  <p:cNvPr id="6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3" name="CuadroTexto 2"/>
              <p:cNvSpPr txBox="1"/>
              <p:nvPr/>
            </p:nvSpPr>
            <p:spPr>
              <a:xfrm>
                <a:off x="2389227" y="303457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grpSp>
      <p:sp>
        <p:nvSpPr>
          <p:cNvPr id="67" name="Rectángulo 66"/>
          <p:cNvSpPr/>
          <p:nvPr/>
        </p:nvSpPr>
        <p:spPr>
          <a:xfrm>
            <a:off x="46005" y="16462"/>
            <a:ext cx="2654090"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Entorno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del Entorno</a:t>
            </a:r>
          </a:p>
        </p:txBody>
      </p:sp>
      <p:sp>
        <p:nvSpPr>
          <p:cNvPr id="69" name="Rectangle 3"/>
          <p:cNvSpPr>
            <a:spLocks noChangeArrowheads="1"/>
          </p:cNvSpPr>
          <p:nvPr/>
        </p:nvSpPr>
        <p:spPr bwMode="auto">
          <a:xfrm>
            <a:off x="270240" y="2831349"/>
            <a:ext cx="8879192"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la imagen A[R] también es parte de A, esto lo vamos a indicar con el operador</a:t>
            </a:r>
          </a:p>
        </p:txBody>
      </p:sp>
      <p:sp>
        <p:nvSpPr>
          <p:cNvPr id="39" name="Rectángulo 38"/>
          <p:cNvSpPr/>
          <p:nvPr/>
        </p:nvSpPr>
        <p:spPr>
          <a:xfrm>
            <a:off x="272430" y="4834850"/>
            <a:ext cx="8398990"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hablamos de entorno , percepción e imagen del entorno estamos hablando de </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un mecanismo de percepción muy general</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2" name="Text Box 5"/>
          <p:cNvSpPr txBox="1">
            <a:spLocks noChangeArrowheads="1"/>
          </p:cNvSpPr>
          <p:nvPr/>
        </p:nvSpPr>
        <p:spPr bwMode="auto">
          <a:xfrm>
            <a:off x="2102115" y="5586387"/>
            <a:ext cx="521698"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t>
            </a: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3" name="Text Box 6"/>
          <p:cNvSpPr txBox="1">
            <a:spLocks noChangeArrowheads="1"/>
          </p:cNvSpPr>
          <p:nvPr/>
        </p:nvSpPr>
        <p:spPr bwMode="auto">
          <a:xfrm>
            <a:off x="3585855" y="5887148"/>
            <a:ext cx="688985"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9" name="Text Box 5"/>
          <p:cNvSpPr txBox="1">
            <a:spLocks noChangeArrowheads="1"/>
          </p:cNvSpPr>
          <p:nvPr/>
        </p:nvSpPr>
        <p:spPr bwMode="auto">
          <a:xfrm>
            <a:off x="5012705" y="5917081"/>
            <a:ext cx="332086"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0" name="CuadroTexto 99"/>
          <p:cNvSpPr txBox="1"/>
          <p:nvPr/>
        </p:nvSpPr>
        <p:spPr>
          <a:xfrm>
            <a:off x="5660483" y="5917081"/>
            <a:ext cx="104713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53" name="Imagen 52"/>
          <p:cNvPicPr>
            <a:picLocks noChangeAspect="1"/>
          </p:cNvPicPr>
          <p:nvPr/>
        </p:nvPicPr>
        <p:blipFill>
          <a:blip r:embed="rId2"/>
          <a:stretch>
            <a:fillRect/>
          </a:stretch>
        </p:blipFill>
        <p:spPr>
          <a:xfrm>
            <a:off x="4362290" y="5992634"/>
            <a:ext cx="609653" cy="562618"/>
          </a:xfrm>
          <a:prstGeom prst="rect">
            <a:avLst/>
          </a:prstGeom>
        </p:spPr>
      </p:pic>
      <p:grpSp>
        <p:nvGrpSpPr>
          <p:cNvPr id="55" name="Grupo 54"/>
          <p:cNvGrpSpPr/>
          <p:nvPr/>
        </p:nvGrpSpPr>
        <p:grpSpPr>
          <a:xfrm>
            <a:off x="872453" y="4013659"/>
            <a:ext cx="2520319" cy="622032"/>
            <a:chOff x="872453" y="4013658"/>
            <a:chExt cx="2520319" cy="702181"/>
          </a:xfrm>
        </p:grpSpPr>
        <p:sp>
          <p:nvSpPr>
            <p:cNvPr id="73" name="Text Box 5"/>
            <p:cNvSpPr txBox="1">
              <a:spLocks noChangeArrowheads="1"/>
            </p:cNvSpPr>
            <p:nvPr/>
          </p:nvSpPr>
          <p:spPr bwMode="auto">
            <a:xfrm>
              <a:off x="2128144" y="4038183"/>
              <a:ext cx="24778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2" name="CuadroTexto 71"/>
            <p:cNvSpPr txBox="1"/>
            <p:nvPr/>
          </p:nvSpPr>
          <p:spPr>
            <a:xfrm>
              <a:off x="2611472" y="4038183"/>
              <a:ext cx="78130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9" name="CuadroTexto 78"/>
            <p:cNvSpPr txBox="1"/>
            <p:nvPr/>
          </p:nvSpPr>
          <p:spPr>
            <a:xfrm>
              <a:off x="872453" y="4055396"/>
              <a:ext cx="93414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A[R]</a:t>
              </a:r>
              <a:endParaRPr kumimoji="0" lang="es-MX" sz="2400" b="0"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4" name="Imagen 73"/>
            <p:cNvPicPr>
              <a:picLocks noChangeAspect="1"/>
            </p:cNvPicPr>
            <p:nvPr/>
          </p:nvPicPr>
          <p:blipFill>
            <a:blip r:embed="rId2"/>
            <a:stretch>
              <a:fillRect/>
            </a:stretch>
          </p:blipFill>
          <p:spPr>
            <a:xfrm>
              <a:off x="1646472" y="4013658"/>
              <a:ext cx="570879" cy="702181"/>
            </a:xfrm>
            <a:prstGeom prst="rect">
              <a:avLst/>
            </a:prstGeom>
          </p:spPr>
        </p:pic>
      </p:grpSp>
      <p:pic>
        <p:nvPicPr>
          <p:cNvPr id="75" name="Imagen 74"/>
          <p:cNvPicPr>
            <a:picLocks noChangeAspect="1"/>
          </p:cNvPicPr>
          <p:nvPr/>
        </p:nvPicPr>
        <p:blipFill>
          <a:blip r:embed="rId2"/>
          <a:stretch>
            <a:fillRect/>
          </a:stretch>
        </p:blipFill>
        <p:spPr>
          <a:xfrm>
            <a:off x="2241345" y="3138721"/>
            <a:ext cx="609653" cy="749873"/>
          </a:xfrm>
          <a:prstGeom prst="rect">
            <a:avLst/>
          </a:prstGeom>
        </p:spPr>
      </p:pic>
      <p:grpSp>
        <p:nvGrpSpPr>
          <p:cNvPr id="68" name="Grupo 67"/>
          <p:cNvGrpSpPr/>
          <p:nvPr/>
        </p:nvGrpSpPr>
        <p:grpSpPr>
          <a:xfrm>
            <a:off x="2943618" y="6015862"/>
            <a:ext cx="616092" cy="313245"/>
            <a:chOff x="5610651" y="2639652"/>
            <a:chExt cx="616092" cy="313245"/>
          </a:xfrm>
          <a:solidFill>
            <a:schemeClr val="accent1">
              <a:alpha val="10000"/>
            </a:schemeClr>
          </a:solidFill>
          <a:effectLst>
            <a:reflection blurRad="6350" stA="52000" endA="300" endPos="35000" dir="5400000" sy="-100000" algn="bl" rotWithShape="0"/>
          </a:effectLst>
        </p:grpSpPr>
        <p:sp>
          <p:nvSpPr>
            <p:cNvPr id="70"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4">
                <a:lumMod val="75000"/>
                <a:alpha val="33000"/>
              </a:schemeClr>
            </a:solidFill>
            <a:ln w="9525">
              <a:solidFill>
                <a:srgbClr val="000000"/>
              </a:solidFill>
              <a:round/>
              <a:headEnd/>
              <a:tailEnd/>
            </a:ln>
            <a:effectLst>
              <a:innerShdw blurRad="63500" dist="50800" dir="13500000">
                <a:prstClr val="black">
                  <a:alpha val="50000"/>
                </a:prstClr>
              </a:inn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1" name="AutoShape 9"/>
            <p:cNvSpPr>
              <a:spLocks noChangeArrowheads="1"/>
            </p:cNvSpPr>
            <p:nvPr/>
          </p:nvSpPr>
          <p:spPr bwMode="auto">
            <a:xfrm rot="49363">
              <a:off x="6003370" y="2747636"/>
              <a:ext cx="123218" cy="62649"/>
            </a:xfrm>
            <a:prstGeom prst="flowChartConnector">
              <a:avLst/>
            </a:prstGeom>
            <a:grp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Tree>
    <p:extLst>
      <p:ext uri="{BB962C8B-B14F-4D97-AF65-F5344CB8AC3E}">
        <p14:creationId xmlns:p14="http://schemas.microsoft.com/office/powerpoint/2010/main" val="3883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8434" name="Rectángulo 1"/>
          <p:cNvSpPr>
            <a:spLocks noChangeArrowheads="1"/>
          </p:cNvSpPr>
          <p:nvPr/>
        </p:nvSpPr>
        <p:spPr bwMode="auto">
          <a:xfrm>
            <a:off x="254000" y="131763"/>
            <a:ext cx="52546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Ejemplo</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Seguidor de Laberintos</a:t>
            </a:r>
            <a:endParaRPr kumimoji="0" lang="es-ES"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8435" name="Rectángulo 1"/>
          <p:cNvSpPr>
            <a:spLocks noChangeArrowheads="1"/>
          </p:cNvSpPr>
          <p:nvPr/>
        </p:nvSpPr>
        <p:spPr bwMode="auto">
          <a:xfrm>
            <a:off x="0" y="1576388"/>
            <a:ext cx="91582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1964 1965  Concursos de Laberintos en el pizarrón</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1982  Laberintos con número de forma</a:t>
            </a:r>
            <a:endParaRPr kumimoji="0" lang="es-ES" altLang="es-MX"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ángulo 1"/>
          <p:cNvSpPr/>
          <p:nvPr/>
        </p:nvSpPr>
        <p:spPr>
          <a:xfrm>
            <a:off x="250492" y="3390721"/>
            <a:ext cx="8657303" cy="307776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3200" b="0" i="0" u="none" strike="noStrike" kern="1200" cap="none" spc="0" normalizeH="0" baseline="0" noProof="0" err="1">
                <a:ln>
                  <a:noFill/>
                </a:ln>
                <a:solidFill>
                  <a:srgbClr val="000000"/>
                </a:solidFill>
                <a:effectLst/>
                <a:uLnTx/>
                <a:uFillTx/>
                <a:latin typeface="Times New Roman"/>
                <a:ea typeface="+mn-ea"/>
                <a:cs typeface="Times New Roman" panose="02020603050405020304" pitchFamily="18" charset="0"/>
              </a:rPr>
              <a:t>UPIICSA</a:t>
            </a:r>
            <a:r>
              <a:rPr kumimoji="0" lang="es-MX" altLang="es-MX" sz="32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 del </a:t>
            </a:r>
            <a:r>
              <a:rPr kumimoji="0" lang="es-MX" altLang="es-MX" sz="3200" b="0" i="0" u="none" strike="noStrike" kern="1200" cap="none" spc="0" normalizeH="0" baseline="0" noProof="0" err="1">
                <a:ln>
                  <a:noFill/>
                </a:ln>
                <a:solidFill>
                  <a:srgbClr val="000000"/>
                </a:solidFill>
                <a:effectLst/>
                <a:uLnTx/>
                <a:uFillTx/>
                <a:latin typeface="Times New Roman"/>
                <a:ea typeface="+mn-ea"/>
                <a:cs typeface="Times New Roman" panose="02020603050405020304" pitchFamily="18" charset="0"/>
              </a:rPr>
              <a:t>IPN</a:t>
            </a:r>
            <a:r>
              <a:rPr kumimoji="0" lang="es-MX" altLang="es-MX" sz="32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 1984-</a:t>
            </a:r>
            <a:r>
              <a:rPr kumimoji="0" lang="es-ES" altLang="es-MX" sz="32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32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Lenguajes de trayectoria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18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Sistema que sigue una trayectoria y construye una imagen de está</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Seguidor de Laberintos</a:t>
            </a:r>
            <a:endParaRPr kumimoji="0" lang="es-ES" altLang="es-MX" sz="28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Trazar rutas</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Detecta objetos</a:t>
            </a:r>
            <a:endParaRPr kumimoji="0" lang="es-ES" altLang="es-MX" sz="28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a:ea typeface="+mn-ea"/>
                <a:cs typeface="Times New Roman" panose="02020603050405020304" pitchFamily="18" charset="0"/>
              </a:rPr>
              <a:t>Tomar decisiones de acuerdo a los objetos</a:t>
            </a:r>
          </a:p>
        </p:txBody>
      </p:sp>
    </p:spTree>
    <p:extLst>
      <p:ext uri="{BB962C8B-B14F-4D97-AF65-F5344CB8AC3E}">
        <p14:creationId xmlns:p14="http://schemas.microsoft.com/office/powerpoint/2010/main" val="599646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3"/>
          <p:cNvGrpSpPr>
            <a:grpSpLocks/>
          </p:cNvGrpSpPr>
          <p:nvPr/>
        </p:nvGrpSpPr>
        <p:grpSpPr bwMode="auto">
          <a:xfrm>
            <a:off x="90055" y="186603"/>
            <a:ext cx="3872345" cy="2466109"/>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810" y="3007"/>
              <a:ext cx="827"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27705" y="2433357"/>
            <a:ext cx="4427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2"/>
              </a:rPr>
              <a:t>http://www.fgalindosoria.com/eac/</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1" name="Rectangle 10"/>
          <p:cNvSpPr>
            <a:spLocks noChangeArrowheads="1"/>
          </p:cNvSpPr>
          <p:nvPr/>
        </p:nvSpPr>
        <p:spPr bwMode="auto">
          <a:xfrm>
            <a:off x="3198813" y="98780"/>
            <a:ext cx="5945187"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CONSCIENTES</a:t>
            </a:r>
          </a:p>
          <a:p>
            <a:pPr lvl="0" algn="ctr" eaLnBrk="1" hangingPunct="1">
              <a:spcBef>
                <a:spcPct val="0"/>
              </a:spcBef>
              <a:buNone/>
              <a:defRPr/>
            </a:pPr>
            <a:r>
              <a:rPr kumimoji="0" lang="es-MX" altLang="es-MX" sz="3600" b="0" i="0" u="none" strike="noStrike" kern="1200" cap="none" spc="0" normalizeH="0" baseline="0" noProof="0" dirty="0">
                <a:ln>
                  <a:noFill/>
                </a:ln>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lang="es-ES" altLang="es-MX" sz="3600" b="1" dirty="0" err="1">
                <a:ea typeface="Arial Unicode MS" panose="020B0604020202020204" pitchFamily="34" charset="-128"/>
                <a:cs typeface="Arial Unicode MS" panose="020B0604020202020204" pitchFamily="34" charset="-128"/>
              </a:rPr>
              <a:t>Scon</a:t>
            </a:r>
            <a:br>
              <a:rPr kumimoji="0" lang="es-ES" alt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lang="es-MX" altLang="es-MX" sz="2000" dirty="0">
                <a:solidFill>
                  <a:srgbClr val="3333CC"/>
                </a:solidFill>
                <a:ea typeface="Arial Unicode MS" panose="020B0604020202020204" pitchFamily="34" charset="-128"/>
                <a:cs typeface="Arial Unicode MS" panose="020B0604020202020204" pitchFamily="34" charset="-128"/>
                <a:hlinkClick r:id="rId3"/>
              </a:rPr>
              <a:t>www.fgalindosoria.com/eac/consciencia/</a:t>
            </a:r>
            <a:endParaRPr kumimoji="0" lang="es-ES" altLang="es-MX" sz="2000" b="0" i="0" u="none" strike="noStrike" kern="1200" cap="none" spc="0" normalizeH="0" baseline="0" noProof="0" dirty="0">
              <a:ln>
                <a:noFill/>
              </a:ln>
              <a:solidFill>
                <a:srgbClr val="3333CC"/>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3" name="Rectangle 12"/>
          <p:cNvSpPr>
            <a:spLocks noChangeArrowheads="1"/>
          </p:cNvSpPr>
          <p:nvPr/>
        </p:nvSpPr>
        <p:spPr bwMode="auto">
          <a:xfrm>
            <a:off x="878866" y="6248400"/>
            <a:ext cx="70935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Tenayuca</a:t>
            </a:r>
            <a:r>
              <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Ciudad de México, Octubre del 2009,</a:t>
            </a:r>
            <a:r>
              <a:rPr lang="es-MX" altLang="es-MX" sz="2000" dirty="0">
                <a:solidFill>
                  <a:srgbClr val="000000"/>
                </a:solidFill>
                <a:ea typeface="Arial Unicode MS" panose="020B0604020202020204" pitchFamily="34" charset="-128"/>
                <a:cs typeface="Arial Unicode MS" panose="020B0604020202020204" pitchFamily="34" charset="-128"/>
              </a:rPr>
              <a:t>Enero del 2017</a:t>
            </a:r>
            <a:r>
              <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p:txBody>
      </p:sp>
      <p:sp>
        <p:nvSpPr>
          <p:cNvPr id="4102" name="Rectangle 11"/>
          <p:cNvSpPr>
            <a:spLocks noChangeArrowheads="1"/>
          </p:cNvSpPr>
          <p:nvPr/>
        </p:nvSpPr>
        <p:spPr bwMode="auto">
          <a:xfrm>
            <a:off x="4930141" y="1686421"/>
            <a:ext cx="3733800" cy="1800225"/>
          </a:xfrm>
          <a:prstGeom prst="rect">
            <a:avLst/>
          </a:prstGeom>
          <a:noFill/>
          <a:ln>
            <a:noFill/>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si mismo,</a:t>
            </a:r>
            <a:endParaRPr kumimoji="0" lang="en-U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de los demás,</a:t>
            </a:r>
            <a:endParaRPr kumimoji="0" lang="en-U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del entorno,</a:t>
            </a:r>
            <a:endParaRPr kumimoji="0" lang="en-U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de lo trascendente</a:t>
            </a:r>
            <a:endParaRPr kumimoji="0" lang="en-U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 name="Rectángulo 2"/>
          <p:cNvSpPr/>
          <p:nvPr/>
        </p:nvSpPr>
        <p:spPr>
          <a:xfrm>
            <a:off x="0" y="3566183"/>
            <a:ext cx="9144000" cy="2062103"/>
          </a:xfrm>
          <a:prstGeom prst="rect">
            <a:avLst/>
          </a:prstGeom>
        </p:spPr>
        <p:txBody>
          <a:bodyPr wrap="square">
            <a:spAutoFit/>
          </a:bodyPr>
          <a:lstStyle/>
          <a:p>
            <a:pPr algn="just"/>
            <a:r>
              <a:rPr lang="es-MX" sz="2200" i="1" kern="0" dirty="0">
                <a:solidFill>
                  <a:prstClr val="black"/>
                </a:solidFill>
              </a:rPr>
              <a:t>Cuando Regina paso por el Zócalo de la Ciudad de México, acompañada por los Cuatro Guardianes de la Tradición, uno de ellos le dijo que fueran a Palacio Nacional, para que tomara posesión de su reino, y ella le contesto que todavía no, que ella no quería ser reina de un pueblo sin conciencia.</a:t>
            </a:r>
          </a:p>
          <a:p>
            <a:pPr algn="r"/>
            <a:r>
              <a:rPr lang="es-ES" sz="2000" dirty="0"/>
              <a:t>Versión libre de un fragmento de </a:t>
            </a:r>
            <a:r>
              <a:rPr lang="es-MX" sz="2000" kern="0" dirty="0">
                <a:solidFill>
                  <a:prstClr val="black"/>
                </a:solidFill>
              </a:rPr>
              <a:t>REGINA de Don Antonio Velasco Piña</a:t>
            </a:r>
          </a:p>
          <a:p>
            <a:pPr algn="r"/>
            <a:r>
              <a:rPr lang="es-MX" sz="2000" dirty="0"/>
              <a:t>Que trata sobre El Despertar de la Conciencia Cósmica y la Percepción de lo Sagrado</a:t>
            </a:r>
          </a:p>
        </p:txBody>
      </p:sp>
    </p:spTree>
    <p:extLst>
      <p:ext uri="{BB962C8B-B14F-4D97-AF65-F5344CB8AC3E}">
        <p14:creationId xmlns:p14="http://schemas.microsoft.com/office/powerpoint/2010/main" val="2887881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333772" y="30015"/>
            <a:ext cx="82526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b="1" dirty="0">
                <a:cs typeface="Times New Roman" panose="02020603050405020304" pitchFamily="18" charset="0"/>
              </a:rPr>
              <a:t>Exploradores y Seguidores de Laberintos</a:t>
            </a:r>
            <a:endParaRPr lang="es-ES" altLang="es-MX" sz="3600" b="1" dirty="0">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bwMode="auto">
          <a:xfrm flipV="1">
            <a:off x="1963738" y="1554163"/>
            <a:ext cx="0" cy="7874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bwMode="auto">
          <a:xfrm flipH="1" flipV="1">
            <a:off x="1049338" y="1554163"/>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212130" y="3915718"/>
            <a:ext cx="849590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a:r>
              <a:rPr lang="es-MX" altLang="es-MX" sz="2800" dirty="0">
                <a:cs typeface="Times New Roman" panose="02020603050405020304" pitchFamily="18" charset="0"/>
              </a:rPr>
              <a:t>Son programas, robots, representaciones matemáticas que navegan en  un laberinto, construyen una imagen de él y lo usan para recorrerlo y resolver problemas</a:t>
            </a:r>
            <a:endParaRPr lang="es-ES" altLang="es-MX" sz="2800" dirty="0">
              <a:cs typeface="Times New Roman" panose="02020603050405020304" pitchFamily="18" charset="0"/>
            </a:endParaRPr>
          </a:p>
        </p:txBody>
      </p:sp>
      <p:cxnSp>
        <p:nvCxnSpPr>
          <p:cNvPr id="87" name="Conector recto 86"/>
          <p:cNvCxnSpPr>
            <a:cxnSpLocks/>
          </p:cNvCxnSpPr>
          <p:nvPr/>
        </p:nvCxnSpPr>
        <p:spPr>
          <a:xfrm>
            <a:off x="2280818" y="2324101"/>
            <a:ext cx="1720112" cy="2182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0" name="Conector recto 89"/>
          <p:cNvCxnSpPr>
            <a:cxnSpLocks/>
          </p:cNvCxnSpPr>
          <p:nvPr/>
        </p:nvCxnSpPr>
        <p:spPr bwMode="auto">
          <a:xfrm flipH="1" flipV="1">
            <a:off x="3976691" y="1584178"/>
            <a:ext cx="38097" cy="78754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1" name="Conector recto 90"/>
          <p:cNvCxnSpPr>
            <a:cxnSpLocks/>
          </p:cNvCxnSpPr>
          <p:nvPr/>
        </p:nvCxnSpPr>
        <p:spPr bwMode="auto">
          <a:xfrm flipH="1">
            <a:off x="3976691" y="1596382"/>
            <a:ext cx="677860" cy="858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 name="Conector recto 97"/>
          <p:cNvCxnSpPr>
            <a:cxnSpLocks/>
          </p:cNvCxnSpPr>
          <p:nvPr/>
        </p:nvCxnSpPr>
        <p:spPr bwMode="auto">
          <a:xfrm>
            <a:off x="4654551" y="1138238"/>
            <a:ext cx="0" cy="4667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5" name="Conector recto 104"/>
          <p:cNvCxnSpPr>
            <a:cxnSpLocks/>
          </p:cNvCxnSpPr>
          <p:nvPr/>
        </p:nvCxnSpPr>
        <p:spPr bwMode="auto">
          <a:xfrm flipH="1" flipV="1">
            <a:off x="2697957" y="1150937"/>
            <a:ext cx="1944687" cy="142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bwMode="auto">
          <a:xfrm flipH="1">
            <a:off x="2697956" y="1152128"/>
            <a:ext cx="1" cy="73183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flipH="1" flipV="1">
            <a:off x="2686053" y="1906588"/>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9" name="Conector recto 118"/>
          <p:cNvCxnSpPr>
            <a:cxnSpLocks/>
          </p:cNvCxnSpPr>
          <p:nvPr/>
        </p:nvCxnSpPr>
        <p:spPr>
          <a:xfrm>
            <a:off x="2305789" y="2348416"/>
            <a:ext cx="1720112" cy="2182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bwMode="auto">
          <a:xfrm flipV="1">
            <a:off x="4014788" y="1596382"/>
            <a:ext cx="0" cy="7874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a:cxnSpLocks/>
          </p:cNvCxnSpPr>
          <p:nvPr/>
        </p:nvCxnSpPr>
        <p:spPr bwMode="auto">
          <a:xfrm flipH="1">
            <a:off x="3970342" y="1627659"/>
            <a:ext cx="677860" cy="858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a:cxnSpLocks/>
          </p:cNvCxnSpPr>
          <p:nvPr/>
        </p:nvCxnSpPr>
        <p:spPr bwMode="auto">
          <a:xfrm>
            <a:off x="4683919" y="1165225"/>
            <a:ext cx="0" cy="466725"/>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4" name="Conector recto 123"/>
          <p:cNvCxnSpPr>
            <a:cxnSpLocks/>
          </p:cNvCxnSpPr>
          <p:nvPr/>
        </p:nvCxnSpPr>
        <p:spPr bwMode="auto">
          <a:xfrm flipH="1" flipV="1">
            <a:off x="2720976" y="1187450"/>
            <a:ext cx="1944687" cy="1428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5" name="Conector recto 124"/>
          <p:cNvCxnSpPr>
            <a:cxnSpLocks/>
          </p:cNvCxnSpPr>
          <p:nvPr/>
        </p:nvCxnSpPr>
        <p:spPr bwMode="auto">
          <a:xfrm flipH="1">
            <a:off x="2717747" y="1152128"/>
            <a:ext cx="1" cy="73183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6" name="Conector recto 125"/>
          <p:cNvCxnSpPr/>
          <p:nvPr/>
        </p:nvCxnSpPr>
        <p:spPr bwMode="auto">
          <a:xfrm flipH="1" flipV="1">
            <a:off x="2721401" y="1903608"/>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ector recto 127"/>
          <p:cNvCxnSpPr>
            <a:cxnSpLocks/>
          </p:cNvCxnSpPr>
          <p:nvPr/>
        </p:nvCxnSpPr>
        <p:spPr bwMode="auto">
          <a:xfrm flipV="1">
            <a:off x="1963738" y="1536701"/>
            <a:ext cx="0" cy="7874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ector recto 128"/>
          <p:cNvCxnSpPr/>
          <p:nvPr/>
        </p:nvCxnSpPr>
        <p:spPr bwMode="auto">
          <a:xfrm flipH="1" flipV="1">
            <a:off x="1058862" y="1547019"/>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ector recto 130"/>
          <p:cNvCxnSpPr>
            <a:cxnSpLocks/>
          </p:cNvCxnSpPr>
          <p:nvPr/>
        </p:nvCxnSpPr>
        <p:spPr>
          <a:xfrm flipV="1">
            <a:off x="1629949" y="1998733"/>
            <a:ext cx="9939" cy="35974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7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2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679"/>
          <p:cNvSpPr>
            <a:spLocks noChangeArrowheads="1"/>
          </p:cNvSpPr>
          <p:nvPr/>
        </p:nvSpPr>
        <p:spPr bwMode="auto">
          <a:xfrm>
            <a:off x="1" y="-7021"/>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000" dirty="0">
                <a:ea typeface="Arial Unicode MS" panose="020B0604020202020204" pitchFamily="34" charset="-128"/>
                <a:cs typeface="Arial Unicode MS" panose="020B0604020202020204" pitchFamily="34" charset="-128"/>
              </a:rPr>
              <a:t>Una forma simple de representar un laberinto, como una matriz llena de ceros y poniendo el numero 1 para indicar las paredes.</a:t>
            </a:r>
          </a:p>
        </p:txBody>
      </p:sp>
      <p:sp>
        <p:nvSpPr>
          <p:cNvPr id="2" name="Marcador de número de diapositiva 1"/>
          <p:cNvSpPr>
            <a:spLocks noGrp="1"/>
          </p:cNvSpPr>
          <p:nvPr>
            <p:ph type="sldNum" sz="quarter" idx="12"/>
          </p:nvPr>
        </p:nvSpPr>
        <p:spPr>
          <a:xfrm>
            <a:off x="8721119" y="5405475"/>
            <a:ext cx="1905000" cy="457200"/>
          </a:xfrm>
        </p:spPr>
        <p:txBody>
          <a:bodyPr/>
          <a:lstStyle/>
          <a:p>
            <a:pPr>
              <a:defRPr/>
            </a:pPr>
            <a:fld id="{F31FB311-40BF-43AE-8ABE-82D8F78C699E}" type="slidenum">
              <a:rPr lang="es-ES" altLang="es-MX" smtClean="0"/>
              <a:pPr>
                <a:defRPr/>
              </a:pPr>
              <a:t>21</a:t>
            </a:fld>
            <a:endParaRPr lang="es-ES" altLang="es-MX" dirty="0"/>
          </a:p>
        </p:txBody>
      </p:sp>
      <p:grpSp>
        <p:nvGrpSpPr>
          <p:cNvPr id="4" name="Grupo 3"/>
          <p:cNvGrpSpPr/>
          <p:nvPr/>
        </p:nvGrpSpPr>
        <p:grpSpPr>
          <a:xfrm>
            <a:off x="125318" y="700865"/>
            <a:ext cx="5478316" cy="2281084"/>
            <a:chOff x="361335" y="1551141"/>
            <a:chExt cx="5478316" cy="2281084"/>
          </a:xfrm>
        </p:grpSpPr>
        <p:grpSp>
          <p:nvGrpSpPr>
            <p:cNvPr id="22530" name="Group 677"/>
            <p:cNvGrpSpPr>
              <a:grpSpLocks/>
            </p:cNvGrpSpPr>
            <p:nvPr/>
          </p:nvGrpSpPr>
          <p:grpSpPr bwMode="auto">
            <a:xfrm>
              <a:off x="361335" y="1551141"/>
              <a:ext cx="2735826" cy="2281084"/>
              <a:chOff x="-3" y="-3"/>
              <a:chExt cx="2386" cy="4439"/>
            </a:xfrm>
          </p:grpSpPr>
          <p:grpSp>
            <p:nvGrpSpPr>
              <p:cNvPr id="22533" name="Group 675"/>
              <p:cNvGrpSpPr>
                <a:grpSpLocks/>
              </p:cNvGrpSpPr>
              <p:nvPr/>
            </p:nvGrpSpPr>
            <p:grpSpPr bwMode="auto">
              <a:xfrm>
                <a:off x="0" y="0"/>
                <a:ext cx="2380" cy="4433"/>
                <a:chOff x="0" y="0"/>
                <a:chExt cx="2380" cy="4433"/>
              </a:xfrm>
            </p:grpSpPr>
            <p:grpSp>
              <p:nvGrpSpPr>
                <p:cNvPr id="22535" name="Group 456"/>
                <p:cNvGrpSpPr>
                  <a:grpSpLocks/>
                </p:cNvGrpSpPr>
                <p:nvPr/>
              </p:nvGrpSpPr>
              <p:grpSpPr bwMode="auto">
                <a:xfrm>
                  <a:off x="0" y="0"/>
                  <a:ext cx="238" cy="403"/>
                  <a:chOff x="0" y="0"/>
                  <a:chExt cx="238" cy="403"/>
                </a:xfrm>
              </p:grpSpPr>
              <p:sp>
                <p:nvSpPr>
                  <p:cNvPr id="22863" name="Rectangle 345"/>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64" name="Rectangle 455"/>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6" name="Group 458"/>
                <p:cNvGrpSpPr>
                  <a:grpSpLocks/>
                </p:cNvGrpSpPr>
                <p:nvPr/>
              </p:nvGrpSpPr>
              <p:grpSpPr bwMode="auto">
                <a:xfrm>
                  <a:off x="238" y="0"/>
                  <a:ext cx="238" cy="403"/>
                  <a:chOff x="238" y="0"/>
                  <a:chExt cx="238" cy="403"/>
                </a:xfrm>
              </p:grpSpPr>
              <p:sp>
                <p:nvSpPr>
                  <p:cNvPr id="22861" name="Rectangle 346"/>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62" name="Rectangle 457"/>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7" name="Group 460"/>
                <p:cNvGrpSpPr>
                  <a:grpSpLocks/>
                </p:cNvGrpSpPr>
                <p:nvPr/>
              </p:nvGrpSpPr>
              <p:grpSpPr bwMode="auto">
                <a:xfrm>
                  <a:off x="476" y="0"/>
                  <a:ext cx="238" cy="403"/>
                  <a:chOff x="476" y="0"/>
                  <a:chExt cx="238" cy="403"/>
                </a:xfrm>
              </p:grpSpPr>
              <p:sp>
                <p:nvSpPr>
                  <p:cNvPr id="22859" name="Rectangle 347"/>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60" name="Rectangle 459"/>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8" name="Group 462"/>
                <p:cNvGrpSpPr>
                  <a:grpSpLocks/>
                </p:cNvGrpSpPr>
                <p:nvPr/>
              </p:nvGrpSpPr>
              <p:grpSpPr bwMode="auto">
                <a:xfrm>
                  <a:off x="714" y="0"/>
                  <a:ext cx="238" cy="403"/>
                  <a:chOff x="714" y="0"/>
                  <a:chExt cx="238" cy="403"/>
                </a:xfrm>
              </p:grpSpPr>
              <p:sp>
                <p:nvSpPr>
                  <p:cNvPr id="22857" name="Rectangle 348"/>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p:txBody>
              </p:sp>
              <p:sp>
                <p:nvSpPr>
                  <p:cNvPr id="22858" name="Rectangle 461"/>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9" name="Group 464"/>
                <p:cNvGrpSpPr>
                  <a:grpSpLocks/>
                </p:cNvGrpSpPr>
                <p:nvPr/>
              </p:nvGrpSpPr>
              <p:grpSpPr bwMode="auto">
                <a:xfrm>
                  <a:off x="952" y="0"/>
                  <a:ext cx="238" cy="403"/>
                  <a:chOff x="952" y="0"/>
                  <a:chExt cx="238" cy="403"/>
                </a:xfrm>
              </p:grpSpPr>
              <p:sp>
                <p:nvSpPr>
                  <p:cNvPr id="22855" name="Rectangle 349"/>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56" name="Rectangle 463"/>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0" name="Group 466"/>
                <p:cNvGrpSpPr>
                  <a:grpSpLocks/>
                </p:cNvGrpSpPr>
                <p:nvPr/>
              </p:nvGrpSpPr>
              <p:grpSpPr bwMode="auto">
                <a:xfrm>
                  <a:off x="1190" y="0"/>
                  <a:ext cx="238" cy="403"/>
                  <a:chOff x="1190" y="0"/>
                  <a:chExt cx="238" cy="403"/>
                </a:xfrm>
              </p:grpSpPr>
              <p:sp>
                <p:nvSpPr>
                  <p:cNvPr id="22853" name="Rectangle 350"/>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p:txBody>
              </p:sp>
              <p:sp>
                <p:nvSpPr>
                  <p:cNvPr id="22854" name="Rectangle 465"/>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1" name="Group 468"/>
                <p:cNvGrpSpPr>
                  <a:grpSpLocks/>
                </p:cNvGrpSpPr>
                <p:nvPr/>
              </p:nvGrpSpPr>
              <p:grpSpPr bwMode="auto">
                <a:xfrm>
                  <a:off x="1428" y="0"/>
                  <a:ext cx="238" cy="403"/>
                  <a:chOff x="1428" y="0"/>
                  <a:chExt cx="238" cy="403"/>
                </a:xfrm>
              </p:grpSpPr>
              <p:sp>
                <p:nvSpPr>
                  <p:cNvPr id="22851" name="Rectangle 351"/>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52" name="Rectangle 467"/>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2" name="Group 470"/>
                <p:cNvGrpSpPr>
                  <a:grpSpLocks/>
                </p:cNvGrpSpPr>
                <p:nvPr/>
              </p:nvGrpSpPr>
              <p:grpSpPr bwMode="auto">
                <a:xfrm>
                  <a:off x="1666" y="0"/>
                  <a:ext cx="238" cy="403"/>
                  <a:chOff x="1666" y="0"/>
                  <a:chExt cx="238" cy="403"/>
                </a:xfrm>
              </p:grpSpPr>
              <p:sp>
                <p:nvSpPr>
                  <p:cNvPr id="22849" name="Rectangle 352"/>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50" name="Rectangle 469"/>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3" name="Group 472"/>
                <p:cNvGrpSpPr>
                  <a:grpSpLocks/>
                </p:cNvGrpSpPr>
                <p:nvPr/>
              </p:nvGrpSpPr>
              <p:grpSpPr bwMode="auto">
                <a:xfrm>
                  <a:off x="1904" y="0"/>
                  <a:ext cx="238" cy="403"/>
                  <a:chOff x="1904" y="0"/>
                  <a:chExt cx="238" cy="403"/>
                </a:xfrm>
              </p:grpSpPr>
              <p:sp>
                <p:nvSpPr>
                  <p:cNvPr id="22847" name="Rectangle 353"/>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48" name="Rectangle 471"/>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4" name="Group 474"/>
                <p:cNvGrpSpPr>
                  <a:grpSpLocks/>
                </p:cNvGrpSpPr>
                <p:nvPr/>
              </p:nvGrpSpPr>
              <p:grpSpPr bwMode="auto">
                <a:xfrm>
                  <a:off x="2142" y="0"/>
                  <a:ext cx="238" cy="403"/>
                  <a:chOff x="2142" y="0"/>
                  <a:chExt cx="238" cy="403"/>
                </a:xfrm>
              </p:grpSpPr>
              <p:sp>
                <p:nvSpPr>
                  <p:cNvPr id="22845" name="Rectangle 354"/>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46" name="Rectangle 473"/>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5" name="Group 476"/>
                <p:cNvGrpSpPr>
                  <a:grpSpLocks/>
                </p:cNvGrpSpPr>
                <p:nvPr/>
              </p:nvGrpSpPr>
              <p:grpSpPr bwMode="auto">
                <a:xfrm>
                  <a:off x="0" y="403"/>
                  <a:ext cx="238" cy="403"/>
                  <a:chOff x="0" y="403"/>
                  <a:chExt cx="238" cy="403"/>
                </a:xfrm>
              </p:grpSpPr>
              <p:sp>
                <p:nvSpPr>
                  <p:cNvPr id="22843" name="Rectangle 355"/>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44" name="Rectangle 475"/>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6" name="Group 478"/>
                <p:cNvGrpSpPr>
                  <a:grpSpLocks/>
                </p:cNvGrpSpPr>
                <p:nvPr/>
              </p:nvGrpSpPr>
              <p:grpSpPr bwMode="auto">
                <a:xfrm>
                  <a:off x="238" y="403"/>
                  <a:ext cx="238" cy="403"/>
                  <a:chOff x="238" y="403"/>
                  <a:chExt cx="238" cy="403"/>
                </a:xfrm>
              </p:grpSpPr>
              <p:sp>
                <p:nvSpPr>
                  <p:cNvPr id="22841" name="Rectangle 356"/>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42" name="Rectangle 477"/>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7" name="Group 480"/>
                <p:cNvGrpSpPr>
                  <a:grpSpLocks/>
                </p:cNvGrpSpPr>
                <p:nvPr/>
              </p:nvGrpSpPr>
              <p:grpSpPr bwMode="auto">
                <a:xfrm>
                  <a:off x="476" y="403"/>
                  <a:ext cx="238" cy="403"/>
                  <a:chOff x="476" y="403"/>
                  <a:chExt cx="238" cy="403"/>
                </a:xfrm>
              </p:grpSpPr>
              <p:sp>
                <p:nvSpPr>
                  <p:cNvPr id="22839" name="Rectangle 357"/>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40" name="Rectangle 479"/>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8" name="Group 482"/>
                <p:cNvGrpSpPr>
                  <a:grpSpLocks/>
                </p:cNvGrpSpPr>
                <p:nvPr/>
              </p:nvGrpSpPr>
              <p:grpSpPr bwMode="auto">
                <a:xfrm>
                  <a:off x="714" y="403"/>
                  <a:ext cx="238" cy="403"/>
                  <a:chOff x="714" y="403"/>
                  <a:chExt cx="238" cy="403"/>
                </a:xfrm>
              </p:grpSpPr>
              <p:sp>
                <p:nvSpPr>
                  <p:cNvPr id="22837" name="Rectangle 358"/>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8" name="Rectangle 481"/>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9" name="Group 484"/>
                <p:cNvGrpSpPr>
                  <a:grpSpLocks/>
                </p:cNvGrpSpPr>
                <p:nvPr/>
              </p:nvGrpSpPr>
              <p:grpSpPr bwMode="auto">
                <a:xfrm>
                  <a:off x="952" y="403"/>
                  <a:ext cx="238" cy="403"/>
                  <a:chOff x="952" y="403"/>
                  <a:chExt cx="238" cy="403"/>
                </a:xfrm>
              </p:grpSpPr>
              <p:sp>
                <p:nvSpPr>
                  <p:cNvPr id="22835" name="Rectangle 359"/>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6" name="Rectangle 483"/>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0" name="Group 486"/>
                <p:cNvGrpSpPr>
                  <a:grpSpLocks/>
                </p:cNvGrpSpPr>
                <p:nvPr/>
              </p:nvGrpSpPr>
              <p:grpSpPr bwMode="auto">
                <a:xfrm>
                  <a:off x="1190" y="403"/>
                  <a:ext cx="238" cy="403"/>
                  <a:chOff x="1190" y="403"/>
                  <a:chExt cx="238" cy="403"/>
                </a:xfrm>
              </p:grpSpPr>
              <p:sp>
                <p:nvSpPr>
                  <p:cNvPr id="22833" name="Rectangle 360"/>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4" name="Rectangle 485"/>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1" name="Group 488"/>
                <p:cNvGrpSpPr>
                  <a:grpSpLocks/>
                </p:cNvGrpSpPr>
                <p:nvPr/>
              </p:nvGrpSpPr>
              <p:grpSpPr bwMode="auto">
                <a:xfrm>
                  <a:off x="1428" y="403"/>
                  <a:ext cx="238" cy="403"/>
                  <a:chOff x="1428" y="403"/>
                  <a:chExt cx="238" cy="403"/>
                </a:xfrm>
              </p:grpSpPr>
              <p:sp>
                <p:nvSpPr>
                  <p:cNvPr id="22831" name="Rectangle 361"/>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2" name="Rectangle 487"/>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2" name="Group 490"/>
                <p:cNvGrpSpPr>
                  <a:grpSpLocks/>
                </p:cNvGrpSpPr>
                <p:nvPr/>
              </p:nvGrpSpPr>
              <p:grpSpPr bwMode="auto">
                <a:xfrm>
                  <a:off x="1666" y="403"/>
                  <a:ext cx="238" cy="403"/>
                  <a:chOff x="1666" y="403"/>
                  <a:chExt cx="238" cy="403"/>
                </a:xfrm>
              </p:grpSpPr>
              <p:sp>
                <p:nvSpPr>
                  <p:cNvPr id="22829" name="Rectangle 362"/>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830" name="Rectangle 489"/>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3" name="Group 492"/>
                <p:cNvGrpSpPr>
                  <a:grpSpLocks/>
                </p:cNvGrpSpPr>
                <p:nvPr/>
              </p:nvGrpSpPr>
              <p:grpSpPr bwMode="auto">
                <a:xfrm>
                  <a:off x="1904" y="403"/>
                  <a:ext cx="238" cy="403"/>
                  <a:chOff x="1904" y="403"/>
                  <a:chExt cx="238" cy="403"/>
                </a:xfrm>
              </p:grpSpPr>
              <p:sp>
                <p:nvSpPr>
                  <p:cNvPr id="22827" name="Rectangle 363"/>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28" name="Rectangle 491"/>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4" name="Group 494"/>
                <p:cNvGrpSpPr>
                  <a:grpSpLocks/>
                </p:cNvGrpSpPr>
                <p:nvPr/>
              </p:nvGrpSpPr>
              <p:grpSpPr bwMode="auto">
                <a:xfrm>
                  <a:off x="2142" y="403"/>
                  <a:ext cx="238" cy="403"/>
                  <a:chOff x="2142" y="403"/>
                  <a:chExt cx="238" cy="403"/>
                </a:xfrm>
              </p:grpSpPr>
              <p:sp>
                <p:nvSpPr>
                  <p:cNvPr id="22825" name="Rectangle 364"/>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26" name="Rectangle 493"/>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5" name="Group 496"/>
                <p:cNvGrpSpPr>
                  <a:grpSpLocks/>
                </p:cNvGrpSpPr>
                <p:nvPr/>
              </p:nvGrpSpPr>
              <p:grpSpPr bwMode="auto">
                <a:xfrm>
                  <a:off x="0" y="806"/>
                  <a:ext cx="238" cy="403"/>
                  <a:chOff x="0" y="806"/>
                  <a:chExt cx="238" cy="403"/>
                </a:xfrm>
              </p:grpSpPr>
              <p:sp>
                <p:nvSpPr>
                  <p:cNvPr id="22823" name="Rectangle 365"/>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24" name="Rectangle 495"/>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6" name="Group 498"/>
                <p:cNvGrpSpPr>
                  <a:grpSpLocks/>
                </p:cNvGrpSpPr>
                <p:nvPr/>
              </p:nvGrpSpPr>
              <p:grpSpPr bwMode="auto">
                <a:xfrm>
                  <a:off x="238" y="806"/>
                  <a:ext cx="238" cy="403"/>
                  <a:chOff x="238" y="806"/>
                  <a:chExt cx="238" cy="403"/>
                </a:xfrm>
              </p:grpSpPr>
              <p:sp>
                <p:nvSpPr>
                  <p:cNvPr id="22821" name="Rectangle 366"/>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22" name="Rectangle 497"/>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7" name="Group 500"/>
                <p:cNvGrpSpPr>
                  <a:grpSpLocks/>
                </p:cNvGrpSpPr>
                <p:nvPr/>
              </p:nvGrpSpPr>
              <p:grpSpPr bwMode="auto">
                <a:xfrm>
                  <a:off x="476" y="806"/>
                  <a:ext cx="238" cy="403"/>
                  <a:chOff x="476" y="806"/>
                  <a:chExt cx="238" cy="403"/>
                </a:xfrm>
              </p:grpSpPr>
              <p:sp>
                <p:nvSpPr>
                  <p:cNvPr id="22819" name="Rectangle 367"/>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20" name="Rectangle 499"/>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8" name="Group 502"/>
                <p:cNvGrpSpPr>
                  <a:grpSpLocks/>
                </p:cNvGrpSpPr>
                <p:nvPr/>
              </p:nvGrpSpPr>
              <p:grpSpPr bwMode="auto">
                <a:xfrm>
                  <a:off x="714" y="806"/>
                  <a:ext cx="238" cy="403"/>
                  <a:chOff x="714" y="806"/>
                  <a:chExt cx="238" cy="403"/>
                </a:xfrm>
              </p:grpSpPr>
              <p:sp>
                <p:nvSpPr>
                  <p:cNvPr id="22817" name="Rectangle 368"/>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18" name="Rectangle 501"/>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9" name="Group 504"/>
                <p:cNvGrpSpPr>
                  <a:grpSpLocks/>
                </p:cNvGrpSpPr>
                <p:nvPr/>
              </p:nvGrpSpPr>
              <p:grpSpPr bwMode="auto">
                <a:xfrm>
                  <a:off x="952" y="806"/>
                  <a:ext cx="238" cy="403"/>
                  <a:chOff x="952" y="806"/>
                  <a:chExt cx="238" cy="403"/>
                </a:xfrm>
              </p:grpSpPr>
              <p:sp>
                <p:nvSpPr>
                  <p:cNvPr id="22815" name="Rectangle 369"/>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16" name="Rectangle 503"/>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0" name="Group 506"/>
                <p:cNvGrpSpPr>
                  <a:grpSpLocks/>
                </p:cNvGrpSpPr>
                <p:nvPr/>
              </p:nvGrpSpPr>
              <p:grpSpPr bwMode="auto">
                <a:xfrm>
                  <a:off x="1190" y="806"/>
                  <a:ext cx="238" cy="403"/>
                  <a:chOff x="1190" y="806"/>
                  <a:chExt cx="238" cy="403"/>
                </a:xfrm>
              </p:grpSpPr>
              <p:sp>
                <p:nvSpPr>
                  <p:cNvPr id="22813" name="Rectangle 370"/>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14" name="Rectangle 505"/>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1" name="Group 508"/>
                <p:cNvGrpSpPr>
                  <a:grpSpLocks/>
                </p:cNvGrpSpPr>
                <p:nvPr/>
              </p:nvGrpSpPr>
              <p:grpSpPr bwMode="auto">
                <a:xfrm>
                  <a:off x="1428" y="806"/>
                  <a:ext cx="238" cy="403"/>
                  <a:chOff x="1428" y="806"/>
                  <a:chExt cx="238" cy="403"/>
                </a:xfrm>
              </p:grpSpPr>
              <p:sp>
                <p:nvSpPr>
                  <p:cNvPr id="22811" name="Rectangle 371"/>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12" name="Rectangle 507"/>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2" name="Group 510"/>
                <p:cNvGrpSpPr>
                  <a:grpSpLocks/>
                </p:cNvGrpSpPr>
                <p:nvPr/>
              </p:nvGrpSpPr>
              <p:grpSpPr bwMode="auto">
                <a:xfrm>
                  <a:off x="1666" y="806"/>
                  <a:ext cx="238" cy="403"/>
                  <a:chOff x="1666" y="806"/>
                  <a:chExt cx="238" cy="403"/>
                </a:xfrm>
              </p:grpSpPr>
              <p:sp>
                <p:nvSpPr>
                  <p:cNvPr id="22809" name="Rectangle 372"/>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10" name="Rectangle 509"/>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3" name="Group 512"/>
                <p:cNvGrpSpPr>
                  <a:grpSpLocks/>
                </p:cNvGrpSpPr>
                <p:nvPr/>
              </p:nvGrpSpPr>
              <p:grpSpPr bwMode="auto">
                <a:xfrm>
                  <a:off x="1904" y="806"/>
                  <a:ext cx="238" cy="403"/>
                  <a:chOff x="1904" y="806"/>
                  <a:chExt cx="238" cy="403"/>
                </a:xfrm>
              </p:grpSpPr>
              <p:sp>
                <p:nvSpPr>
                  <p:cNvPr id="22807" name="Rectangle 373"/>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08" name="Rectangle 511"/>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4" name="Group 514"/>
                <p:cNvGrpSpPr>
                  <a:grpSpLocks/>
                </p:cNvGrpSpPr>
                <p:nvPr/>
              </p:nvGrpSpPr>
              <p:grpSpPr bwMode="auto">
                <a:xfrm>
                  <a:off x="2142" y="806"/>
                  <a:ext cx="238" cy="403"/>
                  <a:chOff x="2142" y="806"/>
                  <a:chExt cx="238" cy="403"/>
                </a:xfrm>
              </p:grpSpPr>
              <p:sp>
                <p:nvSpPr>
                  <p:cNvPr id="22805" name="Rectangle 374"/>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06" name="Rectangle 513"/>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5" name="Group 516"/>
                <p:cNvGrpSpPr>
                  <a:grpSpLocks/>
                </p:cNvGrpSpPr>
                <p:nvPr/>
              </p:nvGrpSpPr>
              <p:grpSpPr bwMode="auto">
                <a:xfrm>
                  <a:off x="0" y="1209"/>
                  <a:ext cx="238" cy="403"/>
                  <a:chOff x="0" y="1209"/>
                  <a:chExt cx="238" cy="403"/>
                </a:xfrm>
              </p:grpSpPr>
              <p:sp>
                <p:nvSpPr>
                  <p:cNvPr id="22803" name="Rectangle 375"/>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04" name="Rectangle 515"/>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6" name="Group 518"/>
                <p:cNvGrpSpPr>
                  <a:grpSpLocks/>
                </p:cNvGrpSpPr>
                <p:nvPr/>
              </p:nvGrpSpPr>
              <p:grpSpPr bwMode="auto">
                <a:xfrm>
                  <a:off x="238" y="1209"/>
                  <a:ext cx="238" cy="403"/>
                  <a:chOff x="238" y="1209"/>
                  <a:chExt cx="238" cy="403"/>
                </a:xfrm>
              </p:grpSpPr>
              <p:sp>
                <p:nvSpPr>
                  <p:cNvPr id="22801" name="Rectangle 376"/>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02" name="Rectangle 517"/>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7" name="Group 520"/>
                <p:cNvGrpSpPr>
                  <a:grpSpLocks/>
                </p:cNvGrpSpPr>
                <p:nvPr/>
              </p:nvGrpSpPr>
              <p:grpSpPr bwMode="auto">
                <a:xfrm>
                  <a:off x="476" y="1209"/>
                  <a:ext cx="238" cy="403"/>
                  <a:chOff x="476" y="1209"/>
                  <a:chExt cx="238" cy="403"/>
                </a:xfrm>
              </p:grpSpPr>
              <p:sp>
                <p:nvSpPr>
                  <p:cNvPr id="22799" name="Rectangle 377"/>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00" name="Rectangle 519"/>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8" name="Group 522"/>
                <p:cNvGrpSpPr>
                  <a:grpSpLocks/>
                </p:cNvGrpSpPr>
                <p:nvPr/>
              </p:nvGrpSpPr>
              <p:grpSpPr bwMode="auto">
                <a:xfrm>
                  <a:off x="714" y="1209"/>
                  <a:ext cx="238" cy="403"/>
                  <a:chOff x="714" y="1209"/>
                  <a:chExt cx="238" cy="403"/>
                </a:xfrm>
              </p:grpSpPr>
              <p:sp>
                <p:nvSpPr>
                  <p:cNvPr id="22797" name="Rectangle 378"/>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8" name="Rectangle 521"/>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9" name="Group 524"/>
                <p:cNvGrpSpPr>
                  <a:grpSpLocks/>
                </p:cNvGrpSpPr>
                <p:nvPr/>
              </p:nvGrpSpPr>
              <p:grpSpPr bwMode="auto">
                <a:xfrm>
                  <a:off x="952" y="1209"/>
                  <a:ext cx="238" cy="403"/>
                  <a:chOff x="952" y="1209"/>
                  <a:chExt cx="238" cy="403"/>
                </a:xfrm>
              </p:grpSpPr>
              <p:sp>
                <p:nvSpPr>
                  <p:cNvPr id="22795" name="Rectangle 379"/>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6" name="Rectangle 523"/>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0" name="Group 526"/>
                <p:cNvGrpSpPr>
                  <a:grpSpLocks/>
                </p:cNvGrpSpPr>
                <p:nvPr/>
              </p:nvGrpSpPr>
              <p:grpSpPr bwMode="auto">
                <a:xfrm>
                  <a:off x="1190" y="1209"/>
                  <a:ext cx="238" cy="403"/>
                  <a:chOff x="1190" y="1209"/>
                  <a:chExt cx="238" cy="403"/>
                </a:xfrm>
              </p:grpSpPr>
              <p:sp>
                <p:nvSpPr>
                  <p:cNvPr id="22793" name="Rectangle 380"/>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4" name="Rectangle 525"/>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1" name="Group 528"/>
                <p:cNvGrpSpPr>
                  <a:grpSpLocks/>
                </p:cNvGrpSpPr>
                <p:nvPr/>
              </p:nvGrpSpPr>
              <p:grpSpPr bwMode="auto">
                <a:xfrm>
                  <a:off x="1428" y="1209"/>
                  <a:ext cx="238" cy="403"/>
                  <a:chOff x="1428" y="1209"/>
                  <a:chExt cx="238" cy="403"/>
                </a:xfrm>
              </p:grpSpPr>
              <p:sp>
                <p:nvSpPr>
                  <p:cNvPr id="22791" name="Rectangle 381"/>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2" name="Rectangle 527"/>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2" name="Group 530"/>
                <p:cNvGrpSpPr>
                  <a:grpSpLocks/>
                </p:cNvGrpSpPr>
                <p:nvPr/>
              </p:nvGrpSpPr>
              <p:grpSpPr bwMode="auto">
                <a:xfrm>
                  <a:off x="1666" y="1209"/>
                  <a:ext cx="238" cy="403"/>
                  <a:chOff x="1666" y="1209"/>
                  <a:chExt cx="238" cy="403"/>
                </a:xfrm>
              </p:grpSpPr>
              <p:sp>
                <p:nvSpPr>
                  <p:cNvPr id="22789" name="Rectangle 382"/>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0" name="Rectangle 529"/>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3" name="Group 532"/>
                <p:cNvGrpSpPr>
                  <a:grpSpLocks/>
                </p:cNvGrpSpPr>
                <p:nvPr/>
              </p:nvGrpSpPr>
              <p:grpSpPr bwMode="auto">
                <a:xfrm>
                  <a:off x="1904" y="1209"/>
                  <a:ext cx="238" cy="403"/>
                  <a:chOff x="1904" y="1209"/>
                  <a:chExt cx="238" cy="403"/>
                </a:xfrm>
              </p:grpSpPr>
              <p:sp>
                <p:nvSpPr>
                  <p:cNvPr id="22787" name="Rectangle 383"/>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8" name="Rectangle 531"/>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4" name="Group 534"/>
                <p:cNvGrpSpPr>
                  <a:grpSpLocks/>
                </p:cNvGrpSpPr>
                <p:nvPr/>
              </p:nvGrpSpPr>
              <p:grpSpPr bwMode="auto">
                <a:xfrm>
                  <a:off x="2142" y="1209"/>
                  <a:ext cx="238" cy="403"/>
                  <a:chOff x="2142" y="1209"/>
                  <a:chExt cx="238" cy="403"/>
                </a:xfrm>
              </p:grpSpPr>
              <p:sp>
                <p:nvSpPr>
                  <p:cNvPr id="22785" name="Rectangle 384"/>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6" name="Rectangle 533"/>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5" name="Group 536"/>
                <p:cNvGrpSpPr>
                  <a:grpSpLocks/>
                </p:cNvGrpSpPr>
                <p:nvPr/>
              </p:nvGrpSpPr>
              <p:grpSpPr bwMode="auto">
                <a:xfrm>
                  <a:off x="0" y="1612"/>
                  <a:ext cx="238" cy="403"/>
                  <a:chOff x="0" y="1612"/>
                  <a:chExt cx="238" cy="403"/>
                </a:xfrm>
              </p:grpSpPr>
              <p:sp>
                <p:nvSpPr>
                  <p:cNvPr id="22783" name="Rectangle 385"/>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4" name="Rectangle 535"/>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6" name="Group 538"/>
                <p:cNvGrpSpPr>
                  <a:grpSpLocks/>
                </p:cNvGrpSpPr>
                <p:nvPr/>
              </p:nvGrpSpPr>
              <p:grpSpPr bwMode="auto">
                <a:xfrm>
                  <a:off x="238" y="1612"/>
                  <a:ext cx="238" cy="403"/>
                  <a:chOff x="238" y="1612"/>
                  <a:chExt cx="238" cy="403"/>
                </a:xfrm>
              </p:grpSpPr>
              <p:sp>
                <p:nvSpPr>
                  <p:cNvPr id="22781" name="Rectangle 386"/>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2" name="Rectangle 537"/>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7" name="Group 540"/>
                <p:cNvGrpSpPr>
                  <a:grpSpLocks/>
                </p:cNvGrpSpPr>
                <p:nvPr/>
              </p:nvGrpSpPr>
              <p:grpSpPr bwMode="auto">
                <a:xfrm>
                  <a:off x="476" y="1612"/>
                  <a:ext cx="238" cy="403"/>
                  <a:chOff x="476" y="1612"/>
                  <a:chExt cx="238" cy="403"/>
                </a:xfrm>
              </p:grpSpPr>
              <p:sp>
                <p:nvSpPr>
                  <p:cNvPr id="22779" name="Rectangle 387"/>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0" name="Rectangle 539"/>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8" name="Group 542"/>
                <p:cNvGrpSpPr>
                  <a:grpSpLocks/>
                </p:cNvGrpSpPr>
                <p:nvPr/>
              </p:nvGrpSpPr>
              <p:grpSpPr bwMode="auto">
                <a:xfrm>
                  <a:off x="714" y="1612"/>
                  <a:ext cx="238" cy="403"/>
                  <a:chOff x="714" y="1612"/>
                  <a:chExt cx="238" cy="403"/>
                </a:xfrm>
              </p:grpSpPr>
              <p:sp>
                <p:nvSpPr>
                  <p:cNvPr id="22777" name="Rectangle 388"/>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8" name="Rectangle 541"/>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9" name="Group 544"/>
                <p:cNvGrpSpPr>
                  <a:grpSpLocks/>
                </p:cNvGrpSpPr>
                <p:nvPr/>
              </p:nvGrpSpPr>
              <p:grpSpPr bwMode="auto">
                <a:xfrm>
                  <a:off x="952" y="1612"/>
                  <a:ext cx="238" cy="403"/>
                  <a:chOff x="952" y="1612"/>
                  <a:chExt cx="238" cy="403"/>
                </a:xfrm>
              </p:grpSpPr>
              <p:sp>
                <p:nvSpPr>
                  <p:cNvPr id="22775" name="Rectangle 389"/>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6" name="Rectangle 543"/>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0" name="Group 546"/>
                <p:cNvGrpSpPr>
                  <a:grpSpLocks/>
                </p:cNvGrpSpPr>
                <p:nvPr/>
              </p:nvGrpSpPr>
              <p:grpSpPr bwMode="auto">
                <a:xfrm>
                  <a:off x="1190" y="1612"/>
                  <a:ext cx="238" cy="403"/>
                  <a:chOff x="1190" y="1612"/>
                  <a:chExt cx="238" cy="403"/>
                </a:xfrm>
              </p:grpSpPr>
              <p:sp>
                <p:nvSpPr>
                  <p:cNvPr id="22773" name="Rectangle 390"/>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4" name="Rectangle 545"/>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1" name="Group 548"/>
                <p:cNvGrpSpPr>
                  <a:grpSpLocks/>
                </p:cNvGrpSpPr>
                <p:nvPr/>
              </p:nvGrpSpPr>
              <p:grpSpPr bwMode="auto">
                <a:xfrm>
                  <a:off x="1428" y="1612"/>
                  <a:ext cx="238" cy="403"/>
                  <a:chOff x="1428" y="1612"/>
                  <a:chExt cx="238" cy="403"/>
                </a:xfrm>
              </p:grpSpPr>
              <p:sp>
                <p:nvSpPr>
                  <p:cNvPr id="22771" name="Rectangle 391"/>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2" name="Rectangle 547"/>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2" name="Group 550"/>
                <p:cNvGrpSpPr>
                  <a:grpSpLocks/>
                </p:cNvGrpSpPr>
                <p:nvPr/>
              </p:nvGrpSpPr>
              <p:grpSpPr bwMode="auto">
                <a:xfrm>
                  <a:off x="1666" y="1612"/>
                  <a:ext cx="238" cy="403"/>
                  <a:chOff x="1666" y="1612"/>
                  <a:chExt cx="238" cy="403"/>
                </a:xfrm>
              </p:grpSpPr>
              <p:sp>
                <p:nvSpPr>
                  <p:cNvPr id="22769" name="Rectangle 392"/>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dirty="0"/>
                  </a:p>
                </p:txBody>
              </p:sp>
              <p:sp>
                <p:nvSpPr>
                  <p:cNvPr id="22770" name="Rectangle 549"/>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3" name="Group 552"/>
                <p:cNvGrpSpPr>
                  <a:grpSpLocks/>
                </p:cNvGrpSpPr>
                <p:nvPr/>
              </p:nvGrpSpPr>
              <p:grpSpPr bwMode="auto">
                <a:xfrm>
                  <a:off x="1904" y="1612"/>
                  <a:ext cx="238" cy="403"/>
                  <a:chOff x="1904" y="1612"/>
                  <a:chExt cx="238" cy="403"/>
                </a:xfrm>
              </p:grpSpPr>
              <p:sp>
                <p:nvSpPr>
                  <p:cNvPr id="22767" name="Rectangle 393"/>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8" name="Rectangle 551"/>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4" name="Group 554"/>
                <p:cNvGrpSpPr>
                  <a:grpSpLocks/>
                </p:cNvGrpSpPr>
                <p:nvPr/>
              </p:nvGrpSpPr>
              <p:grpSpPr bwMode="auto">
                <a:xfrm>
                  <a:off x="2142" y="1612"/>
                  <a:ext cx="238" cy="403"/>
                  <a:chOff x="2142" y="1612"/>
                  <a:chExt cx="238" cy="403"/>
                </a:xfrm>
              </p:grpSpPr>
              <p:sp>
                <p:nvSpPr>
                  <p:cNvPr id="22765" name="Rectangle 394"/>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6" name="Rectangle 553"/>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5" name="Group 556"/>
                <p:cNvGrpSpPr>
                  <a:grpSpLocks/>
                </p:cNvGrpSpPr>
                <p:nvPr/>
              </p:nvGrpSpPr>
              <p:grpSpPr bwMode="auto">
                <a:xfrm>
                  <a:off x="0" y="2015"/>
                  <a:ext cx="238" cy="403"/>
                  <a:chOff x="0" y="2015"/>
                  <a:chExt cx="238" cy="403"/>
                </a:xfrm>
              </p:grpSpPr>
              <p:sp>
                <p:nvSpPr>
                  <p:cNvPr id="22763" name="Rectangle 395"/>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4" name="Rectangle 555"/>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6" name="Group 558"/>
                <p:cNvGrpSpPr>
                  <a:grpSpLocks/>
                </p:cNvGrpSpPr>
                <p:nvPr/>
              </p:nvGrpSpPr>
              <p:grpSpPr bwMode="auto">
                <a:xfrm>
                  <a:off x="238" y="2015"/>
                  <a:ext cx="238" cy="403"/>
                  <a:chOff x="238" y="2015"/>
                  <a:chExt cx="238" cy="403"/>
                </a:xfrm>
              </p:grpSpPr>
              <p:sp>
                <p:nvSpPr>
                  <p:cNvPr id="22761" name="Rectangle 396"/>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2" name="Rectangle 557"/>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7" name="Group 560"/>
                <p:cNvGrpSpPr>
                  <a:grpSpLocks/>
                </p:cNvGrpSpPr>
                <p:nvPr/>
              </p:nvGrpSpPr>
              <p:grpSpPr bwMode="auto">
                <a:xfrm>
                  <a:off x="476" y="2015"/>
                  <a:ext cx="238" cy="403"/>
                  <a:chOff x="476" y="2015"/>
                  <a:chExt cx="238" cy="403"/>
                </a:xfrm>
              </p:grpSpPr>
              <p:sp>
                <p:nvSpPr>
                  <p:cNvPr id="22759" name="Rectangle 397"/>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0" name="Rectangle 559"/>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8" name="Group 562"/>
                <p:cNvGrpSpPr>
                  <a:grpSpLocks/>
                </p:cNvGrpSpPr>
                <p:nvPr/>
              </p:nvGrpSpPr>
              <p:grpSpPr bwMode="auto">
                <a:xfrm>
                  <a:off x="714" y="2015"/>
                  <a:ext cx="238" cy="403"/>
                  <a:chOff x="714" y="2015"/>
                  <a:chExt cx="238" cy="403"/>
                </a:xfrm>
              </p:grpSpPr>
              <p:sp>
                <p:nvSpPr>
                  <p:cNvPr id="22757" name="Rectangle 398"/>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8" name="Rectangle 561"/>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9" name="Group 564"/>
                <p:cNvGrpSpPr>
                  <a:grpSpLocks/>
                </p:cNvGrpSpPr>
                <p:nvPr/>
              </p:nvGrpSpPr>
              <p:grpSpPr bwMode="auto">
                <a:xfrm>
                  <a:off x="952" y="2015"/>
                  <a:ext cx="238" cy="403"/>
                  <a:chOff x="952" y="2015"/>
                  <a:chExt cx="238" cy="403"/>
                </a:xfrm>
              </p:grpSpPr>
              <p:sp>
                <p:nvSpPr>
                  <p:cNvPr id="22755" name="Rectangle 399"/>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756" name="Rectangle 563"/>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0" name="Group 566"/>
                <p:cNvGrpSpPr>
                  <a:grpSpLocks/>
                </p:cNvGrpSpPr>
                <p:nvPr/>
              </p:nvGrpSpPr>
              <p:grpSpPr bwMode="auto">
                <a:xfrm>
                  <a:off x="1190" y="2015"/>
                  <a:ext cx="238" cy="403"/>
                  <a:chOff x="1190" y="2015"/>
                  <a:chExt cx="238" cy="403"/>
                </a:xfrm>
              </p:grpSpPr>
              <p:sp>
                <p:nvSpPr>
                  <p:cNvPr id="22753" name="Rectangle 400"/>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4" name="Rectangle 565"/>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1" name="Group 568"/>
                <p:cNvGrpSpPr>
                  <a:grpSpLocks/>
                </p:cNvGrpSpPr>
                <p:nvPr/>
              </p:nvGrpSpPr>
              <p:grpSpPr bwMode="auto">
                <a:xfrm>
                  <a:off x="1428" y="2015"/>
                  <a:ext cx="238" cy="403"/>
                  <a:chOff x="1428" y="2015"/>
                  <a:chExt cx="238" cy="403"/>
                </a:xfrm>
              </p:grpSpPr>
              <p:sp>
                <p:nvSpPr>
                  <p:cNvPr id="22751" name="Rectangle 401"/>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2" name="Rectangle 567"/>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2" name="Group 570"/>
                <p:cNvGrpSpPr>
                  <a:grpSpLocks/>
                </p:cNvGrpSpPr>
                <p:nvPr/>
              </p:nvGrpSpPr>
              <p:grpSpPr bwMode="auto">
                <a:xfrm>
                  <a:off x="1666" y="2015"/>
                  <a:ext cx="238" cy="403"/>
                  <a:chOff x="1666" y="2015"/>
                  <a:chExt cx="238" cy="403"/>
                </a:xfrm>
              </p:grpSpPr>
              <p:sp>
                <p:nvSpPr>
                  <p:cNvPr id="22749" name="Rectangle 402"/>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0" name="Rectangle 569"/>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3" name="Group 572"/>
                <p:cNvGrpSpPr>
                  <a:grpSpLocks/>
                </p:cNvGrpSpPr>
                <p:nvPr/>
              </p:nvGrpSpPr>
              <p:grpSpPr bwMode="auto">
                <a:xfrm>
                  <a:off x="1904" y="2015"/>
                  <a:ext cx="238" cy="403"/>
                  <a:chOff x="1904" y="2015"/>
                  <a:chExt cx="238" cy="403"/>
                </a:xfrm>
              </p:grpSpPr>
              <p:sp>
                <p:nvSpPr>
                  <p:cNvPr id="22747" name="Rectangle 403"/>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8" name="Rectangle 571"/>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4" name="Group 574"/>
                <p:cNvGrpSpPr>
                  <a:grpSpLocks/>
                </p:cNvGrpSpPr>
                <p:nvPr/>
              </p:nvGrpSpPr>
              <p:grpSpPr bwMode="auto">
                <a:xfrm>
                  <a:off x="2142" y="2015"/>
                  <a:ext cx="238" cy="403"/>
                  <a:chOff x="2142" y="2015"/>
                  <a:chExt cx="238" cy="403"/>
                </a:xfrm>
              </p:grpSpPr>
              <p:sp>
                <p:nvSpPr>
                  <p:cNvPr id="22745" name="Rectangle 404"/>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6" name="Rectangle 573"/>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5" name="Group 576"/>
                <p:cNvGrpSpPr>
                  <a:grpSpLocks/>
                </p:cNvGrpSpPr>
                <p:nvPr/>
              </p:nvGrpSpPr>
              <p:grpSpPr bwMode="auto">
                <a:xfrm>
                  <a:off x="0" y="2418"/>
                  <a:ext cx="238" cy="403"/>
                  <a:chOff x="0" y="2418"/>
                  <a:chExt cx="238" cy="403"/>
                </a:xfrm>
              </p:grpSpPr>
              <p:sp>
                <p:nvSpPr>
                  <p:cNvPr id="22743" name="Rectangle 405"/>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4" name="Rectangle 575"/>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6" name="Group 578"/>
                <p:cNvGrpSpPr>
                  <a:grpSpLocks/>
                </p:cNvGrpSpPr>
                <p:nvPr/>
              </p:nvGrpSpPr>
              <p:grpSpPr bwMode="auto">
                <a:xfrm>
                  <a:off x="238" y="2418"/>
                  <a:ext cx="238" cy="403"/>
                  <a:chOff x="238" y="2418"/>
                  <a:chExt cx="238" cy="403"/>
                </a:xfrm>
              </p:grpSpPr>
              <p:sp>
                <p:nvSpPr>
                  <p:cNvPr id="22741" name="Rectangle 406"/>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2" name="Rectangle 577"/>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7" name="Group 580"/>
                <p:cNvGrpSpPr>
                  <a:grpSpLocks/>
                </p:cNvGrpSpPr>
                <p:nvPr/>
              </p:nvGrpSpPr>
              <p:grpSpPr bwMode="auto">
                <a:xfrm>
                  <a:off x="476" y="2418"/>
                  <a:ext cx="238" cy="403"/>
                  <a:chOff x="476" y="2418"/>
                  <a:chExt cx="238" cy="403"/>
                </a:xfrm>
              </p:grpSpPr>
              <p:sp>
                <p:nvSpPr>
                  <p:cNvPr id="22739" name="Rectangle 407"/>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0" name="Rectangle 579"/>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8" name="Group 582"/>
                <p:cNvGrpSpPr>
                  <a:grpSpLocks/>
                </p:cNvGrpSpPr>
                <p:nvPr/>
              </p:nvGrpSpPr>
              <p:grpSpPr bwMode="auto">
                <a:xfrm>
                  <a:off x="714" y="2418"/>
                  <a:ext cx="238" cy="403"/>
                  <a:chOff x="714" y="2418"/>
                  <a:chExt cx="238" cy="403"/>
                </a:xfrm>
              </p:grpSpPr>
              <p:sp>
                <p:nvSpPr>
                  <p:cNvPr id="22737" name="Rectangle 408"/>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8" name="Rectangle 581"/>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9" name="Group 584"/>
                <p:cNvGrpSpPr>
                  <a:grpSpLocks/>
                </p:cNvGrpSpPr>
                <p:nvPr/>
              </p:nvGrpSpPr>
              <p:grpSpPr bwMode="auto">
                <a:xfrm>
                  <a:off x="952" y="2418"/>
                  <a:ext cx="238" cy="403"/>
                  <a:chOff x="952" y="2418"/>
                  <a:chExt cx="238" cy="403"/>
                </a:xfrm>
              </p:grpSpPr>
              <p:sp>
                <p:nvSpPr>
                  <p:cNvPr id="22735" name="Rectangle 409"/>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6" name="Rectangle 583"/>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0" name="Group 586"/>
                <p:cNvGrpSpPr>
                  <a:grpSpLocks/>
                </p:cNvGrpSpPr>
                <p:nvPr/>
              </p:nvGrpSpPr>
              <p:grpSpPr bwMode="auto">
                <a:xfrm>
                  <a:off x="1190" y="2418"/>
                  <a:ext cx="238" cy="403"/>
                  <a:chOff x="1190" y="2418"/>
                  <a:chExt cx="238" cy="403"/>
                </a:xfrm>
              </p:grpSpPr>
              <p:sp>
                <p:nvSpPr>
                  <p:cNvPr id="22733" name="Rectangle 410"/>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734" name="Rectangle 585"/>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1" name="Group 588"/>
                <p:cNvGrpSpPr>
                  <a:grpSpLocks/>
                </p:cNvGrpSpPr>
                <p:nvPr/>
              </p:nvGrpSpPr>
              <p:grpSpPr bwMode="auto">
                <a:xfrm>
                  <a:off x="1428" y="2418"/>
                  <a:ext cx="238" cy="403"/>
                  <a:chOff x="1428" y="2418"/>
                  <a:chExt cx="238" cy="403"/>
                </a:xfrm>
              </p:grpSpPr>
              <p:sp>
                <p:nvSpPr>
                  <p:cNvPr id="22731" name="Rectangle 411"/>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2" name="Rectangle 587"/>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2" name="Group 590"/>
                <p:cNvGrpSpPr>
                  <a:grpSpLocks/>
                </p:cNvGrpSpPr>
                <p:nvPr/>
              </p:nvGrpSpPr>
              <p:grpSpPr bwMode="auto">
                <a:xfrm>
                  <a:off x="1666" y="2418"/>
                  <a:ext cx="238" cy="403"/>
                  <a:chOff x="1666" y="2418"/>
                  <a:chExt cx="238" cy="403"/>
                </a:xfrm>
              </p:grpSpPr>
              <p:sp>
                <p:nvSpPr>
                  <p:cNvPr id="22729" name="Rectangle 412"/>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0" name="Rectangle 589"/>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3" name="Group 592"/>
                <p:cNvGrpSpPr>
                  <a:grpSpLocks/>
                </p:cNvGrpSpPr>
                <p:nvPr/>
              </p:nvGrpSpPr>
              <p:grpSpPr bwMode="auto">
                <a:xfrm>
                  <a:off x="1904" y="2418"/>
                  <a:ext cx="238" cy="403"/>
                  <a:chOff x="1904" y="2418"/>
                  <a:chExt cx="238" cy="403"/>
                </a:xfrm>
              </p:grpSpPr>
              <p:sp>
                <p:nvSpPr>
                  <p:cNvPr id="22727" name="Rectangle 413"/>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8" name="Rectangle 591"/>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4" name="Group 594"/>
                <p:cNvGrpSpPr>
                  <a:grpSpLocks/>
                </p:cNvGrpSpPr>
                <p:nvPr/>
              </p:nvGrpSpPr>
              <p:grpSpPr bwMode="auto">
                <a:xfrm>
                  <a:off x="2142" y="2418"/>
                  <a:ext cx="238" cy="403"/>
                  <a:chOff x="2142" y="2418"/>
                  <a:chExt cx="238" cy="403"/>
                </a:xfrm>
              </p:grpSpPr>
              <p:sp>
                <p:nvSpPr>
                  <p:cNvPr id="22725" name="Rectangle 414"/>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6" name="Rectangle 593"/>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5" name="Group 596"/>
                <p:cNvGrpSpPr>
                  <a:grpSpLocks/>
                </p:cNvGrpSpPr>
                <p:nvPr/>
              </p:nvGrpSpPr>
              <p:grpSpPr bwMode="auto">
                <a:xfrm>
                  <a:off x="0" y="2821"/>
                  <a:ext cx="238" cy="403"/>
                  <a:chOff x="0" y="2821"/>
                  <a:chExt cx="238" cy="403"/>
                </a:xfrm>
              </p:grpSpPr>
              <p:sp>
                <p:nvSpPr>
                  <p:cNvPr id="22723" name="Rectangle 415"/>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4" name="Rectangle 595"/>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6" name="Group 598"/>
                <p:cNvGrpSpPr>
                  <a:grpSpLocks/>
                </p:cNvGrpSpPr>
                <p:nvPr/>
              </p:nvGrpSpPr>
              <p:grpSpPr bwMode="auto">
                <a:xfrm>
                  <a:off x="238" y="2821"/>
                  <a:ext cx="238" cy="403"/>
                  <a:chOff x="238" y="2821"/>
                  <a:chExt cx="238" cy="403"/>
                </a:xfrm>
              </p:grpSpPr>
              <p:sp>
                <p:nvSpPr>
                  <p:cNvPr id="22721" name="Rectangle 416"/>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2" name="Rectangle 597"/>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7" name="Group 600"/>
                <p:cNvGrpSpPr>
                  <a:grpSpLocks/>
                </p:cNvGrpSpPr>
                <p:nvPr/>
              </p:nvGrpSpPr>
              <p:grpSpPr bwMode="auto">
                <a:xfrm>
                  <a:off x="476" y="2821"/>
                  <a:ext cx="238" cy="403"/>
                  <a:chOff x="476" y="2821"/>
                  <a:chExt cx="238" cy="403"/>
                </a:xfrm>
              </p:grpSpPr>
              <p:sp>
                <p:nvSpPr>
                  <p:cNvPr id="22719" name="Rectangle 417"/>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0" name="Rectangle 599"/>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8" name="Group 602"/>
                <p:cNvGrpSpPr>
                  <a:grpSpLocks/>
                </p:cNvGrpSpPr>
                <p:nvPr/>
              </p:nvGrpSpPr>
              <p:grpSpPr bwMode="auto">
                <a:xfrm>
                  <a:off x="714" y="2821"/>
                  <a:ext cx="238" cy="403"/>
                  <a:chOff x="714" y="2821"/>
                  <a:chExt cx="238" cy="403"/>
                </a:xfrm>
              </p:grpSpPr>
              <p:sp>
                <p:nvSpPr>
                  <p:cNvPr id="22717" name="Rectangle 418"/>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8" name="Rectangle 601"/>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9" name="Group 604"/>
                <p:cNvGrpSpPr>
                  <a:grpSpLocks/>
                </p:cNvGrpSpPr>
                <p:nvPr/>
              </p:nvGrpSpPr>
              <p:grpSpPr bwMode="auto">
                <a:xfrm>
                  <a:off x="952" y="2821"/>
                  <a:ext cx="238" cy="403"/>
                  <a:chOff x="952" y="2821"/>
                  <a:chExt cx="238" cy="403"/>
                </a:xfrm>
              </p:grpSpPr>
              <p:sp>
                <p:nvSpPr>
                  <p:cNvPr id="22715" name="Rectangle 419"/>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6" name="Rectangle 603"/>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0" name="Group 606"/>
                <p:cNvGrpSpPr>
                  <a:grpSpLocks/>
                </p:cNvGrpSpPr>
                <p:nvPr/>
              </p:nvGrpSpPr>
              <p:grpSpPr bwMode="auto">
                <a:xfrm>
                  <a:off x="1190" y="2821"/>
                  <a:ext cx="238" cy="403"/>
                  <a:chOff x="1190" y="2821"/>
                  <a:chExt cx="238" cy="403"/>
                </a:xfrm>
              </p:grpSpPr>
              <p:sp>
                <p:nvSpPr>
                  <p:cNvPr id="22713" name="Rectangle 420"/>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4" name="Rectangle 605"/>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1" name="Group 608"/>
                <p:cNvGrpSpPr>
                  <a:grpSpLocks/>
                </p:cNvGrpSpPr>
                <p:nvPr/>
              </p:nvGrpSpPr>
              <p:grpSpPr bwMode="auto">
                <a:xfrm>
                  <a:off x="1428" y="2821"/>
                  <a:ext cx="238" cy="403"/>
                  <a:chOff x="1428" y="2821"/>
                  <a:chExt cx="238" cy="403"/>
                </a:xfrm>
              </p:grpSpPr>
              <p:sp>
                <p:nvSpPr>
                  <p:cNvPr id="22711" name="Rectangle 421"/>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2" name="Rectangle 607"/>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2" name="Group 610"/>
                <p:cNvGrpSpPr>
                  <a:grpSpLocks/>
                </p:cNvGrpSpPr>
                <p:nvPr/>
              </p:nvGrpSpPr>
              <p:grpSpPr bwMode="auto">
                <a:xfrm>
                  <a:off x="1666" y="2821"/>
                  <a:ext cx="238" cy="403"/>
                  <a:chOff x="1666" y="2821"/>
                  <a:chExt cx="238" cy="403"/>
                </a:xfrm>
              </p:grpSpPr>
              <p:sp>
                <p:nvSpPr>
                  <p:cNvPr id="22709" name="Rectangle 422"/>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0" name="Rectangle 609"/>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3" name="Group 612"/>
                <p:cNvGrpSpPr>
                  <a:grpSpLocks/>
                </p:cNvGrpSpPr>
                <p:nvPr/>
              </p:nvGrpSpPr>
              <p:grpSpPr bwMode="auto">
                <a:xfrm>
                  <a:off x="1904" y="2821"/>
                  <a:ext cx="238" cy="403"/>
                  <a:chOff x="1904" y="2821"/>
                  <a:chExt cx="238" cy="403"/>
                </a:xfrm>
              </p:grpSpPr>
              <p:sp>
                <p:nvSpPr>
                  <p:cNvPr id="22707" name="Rectangle 423"/>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8" name="Rectangle 611"/>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4" name="Group 614"/>
                <p:cNvGrpSpPr>
                  <a:grpSpLocks/>
                </p:cNvGrpSpPr>
                <p:nvPr/>
              </p:nvGrpSpPr>
              <p:grpSpPr bwMode="auto">
                <a:xfrm>
                  <a:off x="2142" y="2821"/>
                  <a:ext cx="238" cy="403"/>
                  <a:chOff x="2142" y="2821"/>
                  <a:chExt cx="238" cy="403"/>
                </a:xfrm>
              </p:grpSpPr>
              <p:sp>
                <p:nvSpPr>
                  <p:cNvPr id="22705" name="Rectangle 424"/>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6" name="Rectangle 613"/>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5" name="Group 616"/>
                <p:cNvGrpSpPr>
                  <a:grpSpLocks/>
                </p:cNvGrpSpPr>
                <p:nvPr/>
              </p:nvGrpSpPr>
              <p:grpSpPr bwMode="auto">
                <a:xfrm>
                  <a:off x="0" y="3224"/>
                  <a:ext cx="238" cy="403"/>
                  <a:chOff x="0" y="3224"/>
                  <a:chExt cx="238" cy="403"/>
                </a:xfrm>
              </p:grpSpPr>
              <p:sp>
                <p:nvSpPr>
                  <p:cNvPr id="22703" name="Rectangle 425"/>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4" name="Rectangle 615"/>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6" name="Group 618"/>
                <p:cNvGrpSpPr>
                  <a:grpSpLocks/>
                </p:cNvGrpSpPr>
                <p:nvPr/>
              </p:nvGrpSpPr>
              <p:grpSpPr bwMode="auto">
                <a:xfrm>
                  <a:off x="238" y="3224"/>
                  <a:ext cx="238" cy="403"/>
                  <a:chOff x="238" y="3224"/>
                  <a:chExt cx="238" cy="403"/>
                </a:xfrm>
              </p:grpSpPr>
              <p:sp>
                <p:nvSpPr>
                  <p:cNvPr id="22701" name="Rectangle 426"/>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2" name="Rectangle 617"/>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7" name="Group 620"/>
                <p:cNvGrpSpPr>
                  <a:grpSpLocks/>
                </p:cNvGrpSpPr>
                <p:nvPr/>
              </p:nvGrpSpPr>
              <p:grpSpPr bwMode="auto">
                <a:xfrm>
                  <a:off x="476" y="3224"/>
                  <a:ext cx="238" cy="403"/>
                  <a:chOff x="476" y="3224"/>
                  <a:chExt cx="238" cy="403"/>
                </a:xfrm>
              </p:grpSpPr>
              <p:sp>
                <p:nvSpPr>
                  <p:cNvPr id="22699" name="Rectangle 427"/>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0" name="Rectangle 619"/>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8" name="Group 622"/>
                <p:cNvGrpSpPr>
                  <a:grpSpLocks/>
                </p:cNvGrpSpPr>
                <p:nvPr/>
              </p:nvGrpSpPr>
              <p:grpSpPr bwMode="auto">
                <a:xfrm>
                  <a:off x="714" y="3224"/>
                  <a:ext cx="238" cy="403"/>
                  <a:chOff x="714" y="3224"/>
                  <a:chExt cx="238" cy="403"/>
                </a:xfrm>
              </p:grpSpPr>
              <p:sp>
                <p:nvSpPr>
                  <p:cNvPr id="22697" name="Rectangle 428"/>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8" name="Rectangle 621"/>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9" name="Group 624"/>
                <p:cNvGrpSpPr>
                  <a:grpSpLocks/>
                </p:cNvGrpSpPr>
                <p:nvPr/>
              </p:nvGrpSpPr>
              <p:grpSpPr bwMode="auto">
                <a:xfrm>
                  <a:off x="952" y="3224"/>
                  <a:ext cx="238" cy="403"/>
                  <a:chOff x="952" y="3224"/>
                  <a:chExt cx="238" cy="403"/>
                </a:xfrm>
              </p:grpSpPr>
              <p:sp>
                <p:nvSpPr>
                  <p:cNvPr id="22695" name="Rectangle 429"/>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6" name="Rectangle 623"/>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0" name="Group 626"/>
                <p:cNvGrpSpPr>
                  <a:grpSpLocks/>
                </p:cNvGrpSpPr>
                <p:nvPr/>
              </p:nvGrpSpPr>
              <p:grpSpPr bwMode="auto">
                <a:xfrm>
                  <a:off x="1190" y="3224"/>
                  <a:ext cx="238" cy="403"/>
                  <a:chOff x="1190" y="3224"/>
                  <a:chExt cx="238" cy="403"/>
                </a:xfrm>
              </p:grpSpPr>
              <p:sp>
                <p:nvSpPr>
                  <p:cNvPr id="22693" name="Rectangle 430"/>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4" name="Rectangle 625"/>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1" name="Group 628"/>
                <p:cNvGrpSpPr>
                  <a:grpSpLocks/>
                </p:cNvGrpSpPr>
                <p:nvPr/>
              </p:nvGrpSpPr>
              <p:grpSpPr bwMode="auto">
                <a:xfrm>
                  <a:off x="1428" y="3224"/>
                  <a:ext cx="238" cy="403"/>
                  <a:chOff x="1428" y="3224"/>
                  <a:chExt cx="238" cy="403"/>
                </a:xfrm>
              </p:grpSpPr>
              <p:sp>
                <p:nvSpPr>
                  <p:cNvPr id="22691" name="Rectangle 431"/>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2" name="Rectangle 627"/>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2" name="Group 630"/>
                <p:cNvGrpSpPr>
                  <a:grpSpLocks/>
                </p:cNvGrpSpPr>
                <p:nvPr/>
              </p:nvGrpSpPr>
              <p:grpSpPr bwMode="auto">
                <a:xfrm>
                  <a:off x="1666" y="3224"/>
                  <a:ext cx="238" cy="403"/>
                  <a:chOff x="1666" y="3224"/>
                  <a:chExt cx="238" cy="403"/>
                </a:xfrm>
              </p:grpSpPr>
              <p:sp>
                <p:nvSpPr>
                  <p:cNvPr id="22689" name="Rectangle 432"/>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0" name="Rectangle 629"/>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3" name="Group 632"/>
                <p:cNvGrpSpPr>
                  <a:grpSpLocks/>
                </p:cNvGrpSpPr>
                <p:nvPr/>
              </p:nvGrpSpPr>
              <p:grpSpPr bwMode="auto">
                <a:xfrm>
                  <a:off x="1904" y="3224"/>
                  <a:ext cx="238" cy="403"/>
                  <a:chOff x="1904" y="3224"/>
                  <a:chExt cx="238" cy="403"/>
                </a:xfrm>
              </p:grpSpPr>
              <p:sp>
                <p:nvSpPr>
                  <p:cNvPr id="22687" name="Rectangle 433"/>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8" name="Rectangle 631"/>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4" name="Group 634"/>
                <p:cNvGrpSpPr>
                  <a:grpSpLocks/>
                </p:cNvGrpSpPr>
                <p:nvPr/>
              </p:nvGrpSpPr>
              <p:grpSpPr bwMode="auto">
                <a:xfrm>
                  <a:off x="2142" y="3224"/>
                  <a:ext cx="238" cy="403"/>
                  <a:chOff x="2142" y="3224"/>
                  <a:chExt cx="238" cy="403"/>
                </a:xfrm>
              </p:grpSpPr>
              <p:sp>
                <p:nvSpPr>
                  <p:cNvPr id="22685" name="Rectangle 434"/>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6" name="Rectangle 633"/>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5" name="Group 636"/>
                <p:cNvGrpSpPr>
                  <a:grpSpLocks/>
                </p:cNvGrpSpPr>
                <p:nvPr/>
              </p:nvGrpSpPr>
              <p:grpSpPr bwMode="auto">
                <a:xfrm>
                  <a:off x="0" y="3627"/>
                  <a:ext cx="238" cy="403"/>
                  <a:chOff x="0" y="3627"/>
                  <a:chExt cx="238" cy="403"/>
                </a:xfrm>
              </p:grpSpPr>
              <p:sp>
                <p:nvSpPr>
                  <p:cNvPr id="22683" name="Rectangle 435"/>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4" name="Rectangle 635"/>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6" name="Group 638"/>
                <p:cNvGrpSpPr>
                  <a:grpSpLocks/>
                </p:cNvGrpSpPr>
                <p:nvPr/>
              </p:nvGrpSpPr>
              <p:grpSpPr bwMode="auto">
                <a:xfrm>
                  <a:off x="238" y="3627"/>
                  <a:ext cx="238" cy="403"/>
                  <a:chOff x="238" y="3627"/>
                  <a:chExt cx="238" cy="403"/>
                </a:xfrm>
              </p:grpSpPr>
              <p:sp>
                <p:nvSpPr>
                  <p:cNvPr id="22681" name="Rectangle 436"/>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2" name="Rectangle 637"/>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7" name="Group 640"/>
                <p:cNvGrpSpPr>
                  <a:grpSpLocks/>
                </p:cNvGrpSpPr>
                <p:nvPr/>
              </p:nvGrpSpPr>
              <p:grpSpPr bwMode="auto">
                <a:xfrm>
                  <a:off x="476" y="3627"/>
                  <a:ext cx="238" cy="403"/>
                  <a:chOff x="476" y="3627"/>
                  <a:chExt cx="238" cy="403"/>
                </a:xfrm>
              </p:grpSpPr>
              <p:sp>
                <p:nvSpPr>
                  <p:cNvPr id="22679" name="Rectangle 437"/>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0" name="Rectangle 639"/>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8" name="Group 642"/>
                <p:cNvGrpSpPr>
                  <a:grpSpLocks/>
                </p:cNvGrpSpPr>
                <p:nvPr/>
              </p:nvGrpSpPr>
              <p:grpSpPr bwMode="auto">
                <a:xfrm>
                  <a:off x="714" y="3627"/>
                  <a:ext cx="238" cy="403"/>
                  <a:chOff x="714" y="3627"/>
                  <a:chExt cx="238" cy="403"/>
                </a:xfrm>
              </p:grpSpPr>
              <p:sp>
                <p:nvSpPr>
                  <p:cNvPr id="22677" name="Rectangle 438"/>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678" name="Rectangle 641"/>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9" name="Group 644"/>
                <p:cNvGrpSpPr>
                  <a:grpSpLocks/>
                </p:cNvGrpSpPr>
                <p:nvPr/>
              </p:nvGrpSpPr>
              <p:grpSpPr bwMode="auto">
                <a:xfrm>
                  <a:off x="952" y="3627"/>
                  <a:ext cx="238" cy="403"/>
                  <a:chOff x="952" y="3627"/>
                  <a:chExt cx="238" cy="403"/>
                </a:xfrm>
              </p:grpSpPr>
              <p:sp>
                <p:nvSpPr>
                  <p:cNvPr id="22675" name="Rectangle 439"/>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6" name="Rectangle 643"/>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0" name="Group 646"/>
                <p:cNvGrpSpPr>
                  <a:grpSpLocks/>
                </p:cNvGrpSpPr>
                <p:nvPr/>
              </p:nvGrpSpPr>
              <p:grpSpPr bwMode="auto">
                <a:xfrm>
                  <a:off x="1190" y="3627"/>
                  <a:ext cx="238" cy="403"/>
                  <a:chOff x="1190" y="3627"/>
                  <a:chExt cx="238" cy="403"/>
                </a:xfrm>
              </p:grpSpPr>
              <p:sp>
                <p:nvSpPr>
                  <p:cNvPr id="22673" name="Rectangle 440"/>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4" name="Rectangle 645"/>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1" name="Group 648"/>
                <p:cNvGrpSpPr>
                  <a:grpSpLocks/>
                </p:cNvGrpSpPr>
                <p:nvPr/>
              </p:nvGrpSpPr>
              <p:grpSpPr bwMode="auto">
                <a:xfrm>
                  <a:off x="1428" y="3627"/>
                  <a:ext cx="238" cy="403"/>
                  <a:chOff x="1428" y="3627"/>
                  <a:chExt cx="238" cy="403"/>
                </a:xfrm>
              </p:grpSpPr>
              <p:sp>
                <p:nvSpPr>
                  <p:cNvPr id="22671" name="Rectangle 441"/>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2" name="Rectangle 647"/>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2" name="Group 650"/>
                <p:cNvGrpSpPr>
                  <a:grpSpLocks/>
                </p:cNvGrpSpPr>
                <p:nvPr/>
              </p:nvGrpSpPr>
              <p:grpSpPr bwMode="auto">
                <a:xfrm>
                  <a:off x="1666" y="3627"/>
                  <a:ext cx="238" cy="403"/>
                  <a:chOff x="1666" y="3627"/>
                  <a:chExt cx="238" cy="403"/>
                </a:xfrm>
              </p:grpSpPr>
              <p:sp>
                <p:nvSpPr>
                  <p:cNvPr id="22669" name="Rectangle 442"/>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0" name="Rectangle 649"/>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3" name="Group 652"/>
                <p:cNvGrpSpPr>
                  <a:grpSpLocks/>
                </p:cNvGrpSpPr>
                <p:nvPr/>
              </p:nvGrpSpPr>
              <p:grpSpPr bwMode="auto">
                <a:xfrm>
                  <a:off x="1904" y="3627"/>
                  <a:ext cx="238" cy="403"/>
                  <a:chOff x="1904" y="3627"/>
                  <a:chExt cx="238" cy="403"/>
                </a:xfrm>
              </p:grpSpPr>
              <p:sp>
                <p:nvSpPr>
                  <p:cNvPr id="22667" name="Rectangle 443"/>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8" name="Rectangle 651"/>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4" name="Group 654"/>
                <p:cNvGrpSpPr>
                  <a:grpSpLocks/>
                </p:cNvGrpSpPr>
                <p:nvPr/>
              </p:nvGrpSpPr>
              <p:grpSpPr bwMode="auto">
                <a:xfrm>
                  <a:off x="2142" y="3627"/>
                  <a:ext cx="238" cy="403"/>
                  <a:chOff x="2142" y="3627"/>
                  <a:chExt cx="238" cy="403"/>
                </a:xfrm>
              </p:grpSpPr>
              <p:sp>
                <p:nvSpPr>
                  <p:cNvPr id="22665" name="Rectangle 444"/>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6" name="Rectangle 653"/>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5" name="Group 656"/>
                <p:cNvGrpSpPr>
                  <a:grpSpLocks/>
                </p:cNvGrpSpPr>
                <p:nvPr/>
              </p:nvGrpSpPr>
              <p:grpSpPr bwMode="auto">
                <a:xfrm>
                  <a:off x="0" y="4030"/>
                  <a:ext cx="238" cy="403"/>
                  <a:chOff x="0" y="4030"/>
                  <a:chExt cx="238" cy="403"/>
                </a:xfrm>
              </p:grpSpPr>
              <p:sp>
                <p:nvSpPr>
                  <p:cNvPr id="22663" name="Rectangle 445"/>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4" name="Rectangle 655"/>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6" name="Group 658"/>
                <p:cNvGrpSpPr>
                  <a:grpSpLocks/>
                </p:cNvGrpSpPr>
                <p:nvPr/>
              </p:nvGrpSpPr>
              <p:grpSpPr bwMode="auto">
                <a:xfrm>
                  <a:off x="238" y="4030"/>
                  <a:ext cx="238" cy="403"/>
                  <a:chOff x="238" y="4030"/>
                  <a:chExt cx="238" cy="403"/>
                </a:xfrm>
              </p:grpSpPr>
              <p:sp>
                <p:nvSpPr>
                  <p:cNvPr id="22661" name="Rectangle 446"/>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2" name="Rectangle 657"/>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7" name="Group 660"/>
                <p:cNvGrpSpPr>
                  <a:grpSpLocks/>
                </p:cNvGrpSpPr>
                <p:nvPr/>
              </p:nvGrpSpPr>
              <p:grpSpPr bwMode="auto">
                <a:xfrm>
                  <a:off x="476" y="4030"/>
                  <a:ext cx="238" cy="403"/>
                  <a:chOff x="476" y="4030"/>
                  <a:chExt cx="238" cy="403"/>
                </a:xfrm>
              </p:grpSpPr>
              <p:sp>
                <p:nvSpPr>
                  <p:cNvPr id="22659" name="Rectangle 447"/>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0" name="Rectangle 659"/>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8" name="Group 662"/>
                <p:cNvGrpSpPr>
                  <a:grpSpLocks/>
                </p:cNvGrpSpPr>
                <p:nvPr/>
              </p:nvGrpSpPr>
              <p:grpSpPr bwMode="auto">
                <a:xfrm>
                  <a:off x="714" y="4030"/>
                  <a:ext cx="238" cy="403"/>
                  <a:chOff x="714" y="4030"/>
                  <a:chExt cx="238" cy="403"/>
                </a:xfrm>
              </p:grpSpPr>
              <p:sp>
                <p:nvSpPr>
                  <p:cNvPr id="22657" name="Rectangle 448"/>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8" name="Rectangle 661"/>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9" name="Group 664"/>
                <p:cNvGrpSpPr>
                  <a:grpSpLocks/>
                </p:cNvGrpSpPr>
                <p:nvPr/>
              </p:nvGrpSpPr>
              <p:grpSpPr bwMode="auto">
                <a:xfrm>
                  <a:off x="952" y="4030"/>
                  <a:ext cx="238" cy="403"/>
                  <a:chOff x="952" y="4030"/>
                  <a:chExt cx="238" cy="403"/>
                </a:xfrm>
              </p:grpSpPr>
              <p:sp>
                <p:nvSpPr>
                  <p:cNvPr id="22655" name="Rectangle 449"/>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6" name="Rectangle 663"/>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0" name="Group 666"/>
                <p:cNvGrpSpPr>
                  <a:grpSpLocks/>
                </p:cNvGrpSpPr>
                <p:nvPr/>
              </p:nvGrpSpPr>
              <p:grpSpPr bwMode="auto">
                <a:xfrm>
                  <a:off x="1190" y="4030"/>
                  <a:ext cx="238" cy="403"/>
                  <a:chOff x="1190" y="4030"/>
                  <a:chExt cx="238" cy="403"/>
                </a:xfrm>
              </p:grpSpPr>
              <p:sp>
                <p:nvSpPr>
                  <p:cNvPr id="22653" name="Rectangle 450"/>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4" name="Rectangle 665"/>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1" name="Group 668"/>
                <p:cNvGrpSpPr>
                  <a:grpSpLocks/>
                </p:cNvGrpSpPr>
                <p:nvPr/>
              </p:nvGrpSpPr>
              <p:grpSpPr bwMode="auto">
                <a:xfrm>
                  <a:off x="1428" y="4030"/>
                  <a:ext cx="238" cy="403"/>
                  <a:chOff x="1428" y="4030"/>
                  <a:chExt cx="238" cy="403"/>
                </a:xfrm>
              </p:grpSpPr>
              <p:sp>
                <p:nvSpPr>
                  <p:cNvPr id="22651" name="Rectangle 451"/>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2" name="Rectangle 667"/>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2" name="Group 670"/>
                <p:cNvGrpSpPr>
                  <a:grpSpLocks/>
                </p:cNvGrpSpPr>
                <p:nvPr/>
              </p:nvGrpSpPr>
              <p:grpSpPr bwMode="auto">
                <a:xfrm>
                  <a:off x="1666" y="4030"/>
                  <a:ext cx="238" cy="403"/>
                  <a:chOff x="1666" y="4030"/>
                  <a:chExt cx="238" cy="403"/>
                </a:xfrm>
              </p:grpSpPr>
              <p:sp>
                <p:nvSpPr>
                  <p:cNvPr id="22649" name="Rectangle 452"/>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0" name="Rectangle 669"/>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3" name="Group 672"/>
                <p:cNvGrpSpPr>
                  <a:grpSpLocks/>
                </p:cNvGrpSpPr>
                <p:nvPr/>
              </p:nvGrpSpPr>
              <p:grpSpPr bwMode="auto">
                <a:xfrm>
                  <a:off x="1904" y="4030"/>
                  <a:ext cx="238" cy="403"/>
                  <a:chOff x="1904" y="4030"/>
                  <a:chExt cx="238" cy="403"/>
                </a:xfrm>
              </p:grpSpPr>
              <p:sp>
                <p:nvSpPr>
                  <p:cNvPr id="22647" name="Rectangle 453"/>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48" name="Rectangle 671"/>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4" name="Group 674"/>
                <p:cNvGrpSpPr>
                  <a:grpSpLocks/>
                </p:cNvGrpSpPr>
                <p:nvPr/>
              </p:nvGrpSpPr>
              <p:grpSpPr bwMode="auto">
                <a:xfrm>
                  <a:off x="2142" y="4030"/>
                  <a:ext cx="238" cy="403"/>
                  <a:chOff x="2142" y="4030"/>
                  <a:chExt cx="238" cy="403"/>
                </a:xfrm>
              </p:grpSpPr>
              <p:sp>
                <p:nvSpPr>
                  <p:cNvPr id="22645" name="Rectangle 454"/>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46" name="Rectangle 673"/>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sp>
            <p:nvSpPr>
              <p:cNvPr id="22534" name="Rectangle 676"/>
              <p:cNvSpPr>
                <a:spLocks noChangeArrowheads="1"/>
              </p:cNvSpPr>
              <p:nvPr/>
            </p:nvSpPr>
            <p:spPr bwMode="auto">
              <a:xfrm>
                <a:off x="-3" y="-3"/>
                <a:ext cx="2386" cy="4439"/>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38" name="Group 677"/>
            <p:cNvGrpSpPr>
              <a:grpSpLocks/>
            </p:cNvGrpSpPr>
            <p:nvPr/>
          </p:nvGrpSpPr>
          <p:grpSpPr bwMode="auto">
            <a:xfrm>
              <a:off x="3103825" y="1551141"/>
              <a:ext cx="2735826" cy="2281084"/>
              <a:chOff x="-3" y="-3"/>
              <a:chExt cx="2386" cy="4439"/>
            </a:xfrm>
          </p:grpSpPr>
          <p:grpSp>
            <p:nvGrpSpPr>
              <p:cNvPr id="1339" name="Group 675"/>
              <p:cNvGrpSpPr>
                <a:grpSpLocks/>
              </p:cNvGrpSpPr>
              <p:nvPr/>
            </p:nvGrpSpPr>
            <p:grpSpPr bwMode="auto">
              <a:xfrm>
                <a:off x="0" y="0"/>
                <a:ext cx="2380" cy="4433"/>
                <a:chOff x="0" y="0"/>
                <a:chExt cx="2380" cy="4433"/>
              </a:xfrm>
            </p:grpSpPr>
            <p:grpSp>
              <p:nvGrpSpPr>
                <p:cNvPr id="1341" name="Group 456"/>
                <p:cNvGrpSpPr>
                  <a:grpSpLocks/>
                </p:cNvGrpSpPr>
                <p:nvPr/>
              </p:nvGrpSpPr>
              <p:grpSpPr bwMode="auto">
                <a:xfrm>
                  <a:off x="0" y="0"/>
                  <a:ext cx="238" cy="403"/>
                  <a:chOff x="0" y="0"/>
                  <a:chExt cx="238" cy="403"/>
                </a:xfrm>
              </p:grpSpPr>
              <p:sp>
                <p:nvSpPr>
                  <p:cNvPr id="1669" name="Rectangle 345"/>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70" name="Rectangle 455"/>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2" name="Group 458"/>
                <p:cNvGrpSpPr>
                  <a:grpSpLocks/>
                </p:cNvGrpSpPr>
                <p:nvPr/>
              </p:nvGrpSpPr>
              <p:grpSpPr bwMode="auto">
                <a:xfrm>
                  <a:off x="238" y="0"/>
                  <a:ext cx="238" cy="403"/>
                  <a:chOff x="238" y="0"/>
                  <a:chExt cx="238" cy="403"/>
                </a:xfrm>
              </p:grpSpPr>
              <p:sp>
                <p:nvSpPr>
                  <p:cNvPr id="1667" name="Rectangle 346"/>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68" name="Rectangle 457"/>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3" name="Group 460"/>
                <p:cNvGrpSpPr>
                  <a:grpSpLocks/>
                </p:cNvGrpSpPr>
                <p:nvPr/>
              </p:nvGrpSpPr>
              <p:grpSpPr bwMode="auto">
                <a:xfrm>
                  <a:off x="476" y="0"/>
                  <a:ext cx="238" cy="403"/>
                  <a:chOff x="476" y="0"/>
                  <a:chExt cx="238" cy="403"/>
                </a:xfrm>
              </p:grpSpPr>
              <p:sp>
                <p:nvSpPr>
                  <p:cNvPr id="1665" name="Rectangle 347"/>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66" name="Rectangle 459"/>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4" name="Group 462"/>
                <p:cNvGrpSpPr>
                  <a:grpSpLocks/>
                </p:cNvGrpSpPr>
                <p:nvPr/>
              </p:nvGrpSpPr>
              <p:grpSpPr bwMode="auto">
                <a:xfrm>
                  <a:off x="714" y="0"/>
                  <a:ext cx="238" cy="403"/>
                  <a:chOff x="714" y="0"/>
                  <a:chExt cx="238" cy="403"/>
                </a:xfrm>
              </p:grpSpPr>
              <p:sp>
                <p:nvSpPr>
                  <p:cNvPr id="1663" name="Rectangle 348"/>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64" name="Rectangle 461"/>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5" name="Group 464"/>
                <p:cNvGrpSpPr>
                  <a:grpSpLocks/>
                </p:cNvGrpSpPr>
                <p:nvPr/>
              </p:nvGrpSpPr>
              <p:grpSpPr bwMode="auto">
                <a:xfrm>
                  <a:off x="952" y="0"/>
                  <a:ext cx="238" cy="403"/>
                  <a:chOff x="952" y="0"/>
                  <a:chExt cx="238" cy="403"/>
                </a:xfrm>
              </p:grpSpPr>
              <p:sp>
                <p:nvSpPr>
                  <p:cNvPr id="1661" name="Rectangle 349"/>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62" name="Rectangle 463"/>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6" name="Group 466"/>
                <p:cNvGrpSpPr>
                  <a:grpSpLocks/>
                </p:cNvGrpSpPr>
                <p:nvPr/>
              </p:nvGrpSpPr>
              <p:grpSpPr bwMode="auto">
                <a:xfrm>
                  <a:off x="1190" y="0"/>
                  <a:ext cx="238" cy="403"/>
                  <a:chOff x="1190" y="0"/>
                  <a:chExt cx="238" cy="403"/>
                </a:xfrm>
              </p:grpSpPr>
              <p:sp>
                <p:nvSpPr>
                  <p:cNvPr id="1659" name="Rectangle 350"/>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60" name="Rectangle 465"/>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7" name="Group 468"/>
                <p:cNvGrpSpPr>
                  <a:grpSpLocks/>
                </p:cNvGrpSpPr>
                <p:nvPr/>
              </p:nvGrpSpPr>
              <p:grpSpPr bwMode="auto">
                <a:xfrm>
                  <a:off x="1428" y="0"/>
                  <a:ext cx="238" cy="403"/>
                  <a:chOff x="1428" y="0"/>
                  <a:chExt cx="238" cy="403"/>
                </a:xfrm>
              </p:grpSpPr>
              <p:sp>
                <p:nvSpPr>
                  <p:cNvPr id="1657" name="Rectangle 351"/>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8" name="Rectangle 467"/>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8" name="Group 470"/>
                <p:cNvGrpSpPr>
                  <a:grpSpLocks/>
                </p:cNvGrpSpPr>
                <p:nvPr/>
              </p:nvGrpSpPr>
              <p:grpSpPr bwMode="auto">
                <a:xfrm>
                  <a:off x="1666" y="0"/>
                  <a:ext cx="238" cy="403"/>
                  <a:chOff x="1666" y="0"/>
                  <a:chExt cx="238" cy="403"/>
                </a:xfrm>
              </p:grpSpPr>
              <p:sp>
                <p:nvSpPr>
                  <p:cNvPr id="1655" name="Rectangle 352"/>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6" name="Rectangle 469"/>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9" name="Group 472"/>
                <p:cNvGrpSpPr>
                  <a:grpSpLocks/>
                </p:cNvGrpSpPr>
                <p:nvPr/>
              </p:nvGrpSpPr>
              <p:grpSpPr bwMode="auto">
                <a:xfrm>
                  <a:off x="1904" y="0"/>
                  <a:ext cx="238" cy="403"/>
                  <a:chOff x="1904" y="0"/>
                  <a:chExt cx="238" cy="403"/>
                </a:xfrm>
              </p:grpSpPr>
              <p:sp>
                <p:nvSpPr>
                  <p:cNvPr id="1653" name="Rectangle 353"/>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4" name="Rectangle 471"/>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0" name="Group 474"/>
                <p:cNvGrpSpPr>
                  <a:grpSpLocks/>
                </p:cNvGrpSpPr>
                <p:nvPr/>
              </p:nvGrpSpPr>
              <p:grpSpPr bwMode="auto">
                <a:xfrm>
                  <a:off x="2142" y="0"/>
                  <a:ext cx="238" cy="403"/>
                  <a:chOff x="2142" y="0"/>
                  <a:chExt cx="238" cy="403"/>
                </a:xfrm>
              </p:grpSpPr>
              <p:sp>
                <p:nvSpPr>
                  <p:cNvPr id="1651" name="Rectangle 354"/>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2" name="Rectangle 473"/>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1" name="Group 476"/>
                <p:cNvGrpSpPr>
                  <a:grpSpLocks/>
                </p:cNvGrpSpPr>
                <p:nvPr/>
              </p:nvGrpSpPr>
              <p:grpSpPr bwMode="auto">
                <a:xfrm>
                  <a:off x="0" y="403"/>
                  <a:ext cx="238" cy="403"/>
                  <a:chOff x="0" y="403"/>
                  <a:chExt cx="238" cy="403"/>
                </a:xfrm>
              </p:grpSpPr>
              <p:sp>
                <p:nvSpPr>
                  <p:cNvPr id="1649" name="Rectangle 355"/>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0" name="Rectangle 475"/>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2" name="Group 478"/>
                <p:cNvGrpSpPr>
                  <a:grpSpLocks/>
                </p:cNvGrpSpPr>
                <p:nvPr/>
              </p:nvGrpSpPr>
              <p:grpSpPr bwMode="auto">
                <a:xfrm>
                  <a:off x="238" y="403"/>
                  <a:ext cx="238" cy="403"/>
                  <a:chOff x="238" y="403"/>
                  <a:chExt cx="238" cy="403"/>
                </a:xfrm>
              </p:grpSpPr>
              <p:sp>
                <p:nvSpPr>
                  <p:cNvPr id="1647" name="Rectangle 356"/>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8" name="Rectangle 477"/>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3" name="Group 480"/>
                <p:cNvGrpSpPr>
                  <a:grpSpLocks/>
                </p:cNvGrpSpPr>
                <p:nvPr/>
              </p:nvGrpSpPr>
              <p:grpSpPr bwMode="auto">
                <a:xfrm>
                  <a:off x="476" y="403"/>
                  <a:ext cx="238" cy="403"/>
                  <a:chOff x="476" y="403"/>
                  <a:chExt cx="238" cy="403"/>
                </a:xfrm>
              </p:grpSpPr>
              <p:sp>
                <p:nvSpPr>
                  <p:cNvPr id="1645" name="Rectangle 357"/>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46" name="Rectangle 479"/>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4" name="Group 482"/>
                <p:cNvGrpSpPr>
                  <a:grpSpLocks/>
                </p:cNvGrpSpPr>
                <p:nvPr/>
              </p:nvGrpSpPr>
              <p:grpSpPr bwMode="auto">
                <a:xfrm>
                  <a:off x="714" y="403"/>
                  <a:ext cx="238" cy="403"/>
                  <a:chOff x="714" y="403"/>
                  <a:chExt cx="238" cy="403"/>
                </a:xfrm>
              </p:grpSpPr>
              <p:sp>
                <p:nvSpPr>
                  <p:cNvPr id="1643" name="Rectangle 358"/>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4" name="Rectangle 481"/>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5" name="Group 484"/>
                <p:cNvGrpSpPr>
                  <a:grpSpLocks/>
                </p:cNvGrpSpPr>
                <p:nvPr/>
              </p:nvGrpSpPr>
              <p:grpSpPr bwMode="auto">
                <a:xfrm>
                  <a:off x="952" y="403"/>
                  <a:ext cx="238" cy="403"/>
                  <a:chOff x="952" y="403"/>
                  <a:chExt cx="238" cy="403"/>
                </a:xfrm>
              </p:grpSpPr>
              <p:sp>
                <p:nvSpPr>
                  <p:cNvPr id="1641" name="Rectangle 359"/>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2" name="Rectangle 483"/>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6" name="Group 486"/>
                <p:cNvGrpSpPr>
                  <a:grpSpLocks/>
                </p:cNvGrpSpPr>
                <p:nvPr/>
              </p:nvGrpSpPr>
              <p:grpSpPr bwMode="auto">
                <a:xfrm>
                  <a:off x="1190" y="403"/>
                  <a:ext cx="238" cy="403"/>
                  <a:chOff x="1190" y="403"/>
                  <a:chExt cx="238" cy="403"/>
                </a:xfrm>
              </p:grpSpPr>
              <p:sp>
                <p:nvSpPr>
                  <p:cNvPr id="1639" name="Rectangle 360"/>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0" name="Rectangle 485"/>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7" name="Group 488"/>
                <p:cNvGrpSpPr>
                  <a:grpSpLocks/>
                </p:cNvGrpSpPr>
                <p:nvPr/>
              </p:nvGrpSpPr>
              <p:grpSpPr bwMode="auto">
                <a:xfrm>
                  <a:off x="1428" y="403"/>
                  <a:ext cx="238" cy="403"/>
                  <a:chOff x="1428" y="403"/>
                  <a:chExt cx="238" cy="403"/>
                </a:xfrm>
              </p:grpSpPr>
              <p:sp>
                <p:nvSpPr>
                  <p:cNvPr id="1637" name="Rectangle 361"/>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38" name="Rectangle 487"/>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8" name="Group 490"/>
                <p:cNvGrpSpPr>
                  <a:grpSpLocks/>
                </p:cNvGrpSpPr>
                <p:nvPr/>
              </p:nvGrpSpPr>
              <p:grpSpPr bwMode="auto">
                <a:xfrm>
                  <a:off x="1666" y="403"/>
                  <a:ext cx="238" cy="403"/>
                  <a:chOff x="1666" y="403"/>
                  <a:chExt cx="238" cy="403"/>
                </a:xfrm>
              </p:grpSpPr>
              <p:sp>
                <p:nvSpPr>
                  <p:cNvPr id="1635" name="Rectangle 362"/>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636" name="Rectangle 489"/>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9" name="Group 492"/>
                <p:cNvGrpSpPr>
                  <a:grpSpLocks/>
                </p:cNvGrpSpPr>
                <p:nvPr/>
              </p:nvGrpSpPr>
              <p:grpSpPr bwMode="auto">
                <a:xfrm>
                  <a:off x="1904" y="403"/>
                  <a:ext cx="238" cy="403"/>
                  <a:chOff x="1904" y="403"/>
                  <a:chExt cx="238" cy="403"/>
                </a:xfrm>
              </p:grpSpPr>
              <p:sp>
                <p:nvSpPr>
                  <p:cNvPr id="1633" name="Rectangle 363"/>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34" name="Rectangle 491"/>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0" name="Group 494"/>
                <p:cNvGrpSpPr>
                  <a:grpSpLocks/>
                </p:cNvGrpSpPr>
                <p:nvPr/>
              </p:nvGrpSpPr>
              <p:grpSpPr bwMode="auto">
                <a:xfrm>
                  <a:off x="2142" y="403"/>
                  <a:ext cx="238" cy="403"/>
                  <a:chOff x="2142" y="403"/>
                  <a:chExt cx="238" cy="403"/>
                </a:xfrm>
              </p:grpSpPr>
              <p:sp>
                <p:nvSpPr>
                  <p:cNvPr id="1631" name="Rectangle 364"/>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32" name="Rectangle 493"/>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1" name="Group 496"/>
                <p:cNvGrpSpPr>
                  <a:grpSpLocks/>
                </p:cNvGrpSpPr>
                <p:nvPr/>
              </p:nvGrpSpPr>
              <p:grpSpPr bwMode="auto">
                <a:xfrm>
                  <a:off x="0" y="806"/>
                  <a:ext cx="238" cy="403"/>
                  <a:chOff x="0" y="806"/>
                  <a:chExt cx="238" cy="403"/>
                </a:xfrm>
              </p:grpSpPr>
              <p:sp>
                <p:nvSpPr>
                  <p:cNvPr id="1629" name="Rectangle 365"/>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30" name="Rectangle 495"/>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2" name="Group 498"/>
                <p:cNvGrpSpPr>
                  <a:grpSpLocks/>
                </p:cNvGrpSpPr>
                <p:nvPr/>
              </p:nvGrpSpPr>
              <p:grpSpPr bwMode="auto">
                <a:xfrm>
                  <a:off x="238" y="806"/>
                  <a:ext cx="238" cy="403"/>
                  <a:chOff x="238" y="806"/>
                  <a:chExt cx="238" cy="403"/>
                </a:xfrm>
              </p:grpSpPr>
              <p:sp>
                <p:nvSpPr>
                  <p:cNvPr id="1627" name="Rectangle 366"/>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8" name="Rectangle 497"/>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3" name="Group 500"/>
                <p:cNvGrpSpPr>
                  <a:grpSpLocks/>
                </p:cNvGrpSpPr>
                <p:nvPr/>
              </p:nvGrpSpPr>
              <p:grpSpPr bwMode="auto">
                <a:xfrm>
                  <a:off x="476" y="806"/>
                  <a:ext cx="238" cy="403"/>
                  <a:chOff x="476" y="806"/>
                  <a:chExt cx="238" cy="403"/>
                </a:xfrm>
              </p:grpSpPr>
              <p:sp>
                <p:nvSpPr>
                  <p:cNvPr id="1625" name="Rectangle 367"/>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26" name="Rectangle 499"/>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4" name="Group 502"/>
                <p:cNvGrpSpPr>
                  <a:grpSpLocks/>
                </p:cNvGrpSpPr>
                <p:nvPr/>
              </p:nvGrpSpPr>
              <p:grpSpPr bwMode="auto">
                <a:xfrm>
                  <a:off x="714" y="806"/>
                  <a:ext cx="238" cy="403"/>
                  <a:chOff x="714" y="806"/>
                  <a:chExt cx="238" cy="403"/>
                </a:xfrm>
              </p:grpSpPr>
              <p:sp>
                <p:nvSpPr>
                  <p:cNvPr id="1623" name="Rectangle 368"/>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4" name="Rectangle 501"/>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5" name="Group 504"/>
                <p:cNvGrpSpPr>
                  <a:grpSpLocks/>
                </p:cNvGrpSpPr>
                <p:nvPr/>
              </p:nvGrpSpPr>
              <p:grpSpPr bwMode="auto">
                <a:xfrm>
                  <a:off x="952" y="806"/>
                  <a:ext cx="238" cy="403"/>
                  <a:chOff x="952" y="806"/>
                  <a:chExt cx="238" cy="403"/>
                </a:xfrm>
              </p:grpSpPr>
              <p:sp>
                <p:nvSpPr>
                  <p:cNvPr id="1621" name="Rectangle 369"/>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2" name="Rectangle 503"/>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6" name="Group 506"/>
                <p:cNvGrpSpPr>
                  <a:grpSpLocks/>
                </p:cNvGrpSpPr>
                <p:nvPr/>
              </p:nvGrpSpPr>
              <p:grpSpPr bwMode="auto">
                <a:xfrm>
                  <a:off x="1190" y="806"/>
                  <a:ext cx="238" cy="403"/>
                  <a:chOff x="1190" y="806"/>
                  <a:chExt cx="238" cy="403"/>
                </a:xfrm>
              </p:grpSpPr>
              <p:sp>
                <p:nvSpPr>
                  <p:cNvPr id="1619" name="Rectangle 370"/>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0" name="Rectangle 505"/>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7" name="Group 508"/>
                <p:cNvGrpSpPr>
                  <a:grpSpLocks/>
                </p:cNvGrpSpPr>
                <p:nvPr/>
              </p:nvGrpSpPr>
              <p:grpSpPr bwMode="auto">
                <a:xfrm>
                  <a:off x="1428" y="806"/>
                  <a:ext cx="238" cy="403"/>
                  <a:chOff x="1428" y="806"/>
                  <a:chExt cx="238" cy="403"/>
                </a:xfrm>
              </p:grpSpPr>
              <p:sp>
                <p:nvSpPr>
                  <p:cNvPr id="1617" name="Rectangle 371"/>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8" name="Rectangle 507"/>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8" name="Group 510"/>
                <p:cNvGrpSpPr>
                  <a:grpSpLocks/>
                </p:cNvGrpSpPr>
                <p:nvPr/>
              </p:nvGrpSpPr>
              <p:grpSpPr bwMode="auto">
                <a:xfrm>
                  <a:off x="1666" y="806"/>
                  <a:ext cx="238" cy="403"/>
                  <a:chOff x="1666" y="806"/>
                  <a:chExt cx="238" cy="403"/>
                </a:xfrm>
              </p:grpSpPr>
              <p:sp>
                <p:nvSpPr>
                  <p:cNvPr id="1615" name="Rectangle 372"/>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6" name="Rectangle 509"/>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9" name="Group 512"/>
                <p:cNvGrpSpPr>
                  <a:grpSpLocks/>
                </p:cNvGrpSpPr>
                <p:nvPr/>
              </p:nvGrpSpPr>
              <p:grpSpPr bwMode="auto">
                <a:xfrm>
                  <a:off x="1904" y="806"/>
                  <a:ext cx="238" cy="403"/>
                  <a:chOff x="1904" y="806"/>
                  <a:chExt cx="238" cy="403"/>
                </a:xfrm>
              </p:grpSpPr>
              <p:sp>
                <p:nvSpPr>
                  <p:cNvPr id="1613" name="Rectangle 373"/>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4" name="Rectangle 511"/>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0" name="Group 514"/>
                <p:cNvGrpSpPr>
                  <a:grpSpLocks/>
                </p:cNvGrpSpPr>
                <p:nvPr/>
              </p:nvGrpSpPr>
              <p:grpSpPr bwMode="auto">
                <a:xfrm>
                  <a:off x="2142" y="806"/>
                  <a:ext cx="238" cy="403"/>
                  <a:chOff x="2142" y="806"/>
                  <a:chExt cx="238" cy="403"/>
                </a:xfrm>
              </p:grpSpPr>
              <p:sp>
                <p:nvSpPr>
                  <p:cNvPr id="1611" name="Rectangle 374"/>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2" name="Rectangle 513"/>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1" name="Group 516"/>
                <p:cNvGrpSpPr>
                  <a:grpSpLocks/>
                </p:cNvGrpSpPr>
                <p:nvPr/>
              </p:nvGrpSpPr>
              <p:grpSpPr bwMode="auto">
                <a:xfrm>
                  <a:off x="0" y="1209"/>
                  <a:ext cx="238" cy="403"/>
                  <a:chOff x="0" y="1209"/>
                  <a:chExt cx="238" cy="403"/>
                </a:xfrm>
              </p:grpSpPr>
              <p:sp>
                <p:nvSpPr>
                  <p:cNvPr id="1609" name="Rectangle 375"/>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10" name="Rectangle 515"/>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2" name="Group 518"/>
                <p:cNvGrpSpPr>
                  <a:grpSpLocks/>
                </p:cNvGrpSpPr>
                <p:nvPr/>
              </p:nvGrpSpPr>
              <p:grpSpPr bwMode="auto">
                <a:xfrm>
                  <a:off x="238" y="1209"/>
                  <a:ext cx="238" cy="403"/>
                  <a:chOff x="238" y="1209"/>
                  <a:chExt cx="238" cy="403"/>
                </a:xfrm>
              </p:grpSpPr>
              <p:sp>
                <p:nvSpPr>
                  <p:cNvPr id="1607" name="Rectangle 376"/>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8" name="Rectangle 517"/>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3" name="Group 520"/>
                <p:cNvGrpSpPr>
                  <a:grpSpLocks/>
                </p:cNvGrpSpPr>
                <p:nvPr/>
              </p:nvGrpSpPr>
              <p:grpSpPr bwMode="auto">
                <a:xfrm>
                  <a:off x="476" y="1209"/>
                  <a:ext cx="238" cy="403"/>
                  <a:chOff x="476" y="1209"/>
                  <a:chExt cx="238" cy="403"/>
                </a:xfrm>
              </p:grpSpPr>
              <p:sp>
                <p:nvSpPr>
                  <p:cNvPr id="1605" name="Rectangle 377"/>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06" name="Rectangle 519"/>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4" name="Group 522"/>
                <p:cNvGrpSpPr>
                  <a:grpSpLocks/>
                </p:cNvGrpSpPr>
                <p:nvPr/>
              </p:nvGrpSpPr>
              <p:grpSpPr bwMode="auto">
                <a:xfrm>
                  <a:off x="714" y="1209"/>
                  <a:ext cx="238" cy="403"/>
                  <a:chOff x="714" y="1209"/>
                  <a:chExt cx="238" cy="403"/>
                </a:xfrm>
              </p:grpSpPr>
              <p:sp>
                <p:nvSpPr>
                  <p:cNvPr id="1603" name="Rectangle 378"/>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4" name="Rectangle 521"/>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5" name="Group 524"/>
                <p:cNvGrpSpPr>
                  <a:grpSpLocks/>
                </p:cNvGrpSpPr>
                <p:nvPr/>
              </p:nvGrpSpPr>
              <p:grpSpPr bwMode="auto">
                <a:xfrm>
                  <a:off x="952" y="1209"/>
                  <a:ext cx="238" cy="403"/>
                  <a:chOff x="952" y="1209"/>
                  <a:chExt cx="238" cy="403"/>
                </a:xfrm>
              </p:grpSpPr>
              <p:sp>
                <p:nvSpPr>
                  <p:cNvPr id="1601" name="Rectangle 379"/>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2" name="Rectangle 523"/>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6" name="Group 526"/>
                <p:cNvGrpSpPr>
                  <a:grpSpLocks/>
                </p:cNvGrpSpPr>
                <p:nvPr/>
              </p:nvGrpSpPr>
              <p:grpSpPr bwMode="auto">
                <a:xfrm>
                  <a:off x="1190" y="1209"/>
                  <a:ext cx="238" cy="403"/>
                  <a:chOff x="1190" y="1209"/>
                  <a:chExt cx="238" cy="403"/>
                </a:xfrm>
              </p:grpSpPr>
              <p:sp>
                <p:nvSpPr>
                  <p:cNvPr id="1599" name="Rectangle 380"/>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0" name="Rectangle 525"/>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7" name="Group 528"/>
                <p:cNvGrpSpPr>
                  <a:grpSpLocks/>
                </p:cNvGrpSpPr>
                <p:nvPr/>
              </p:nvGrpSpPr>
              <p:grpSpPr bwMode="auto">
                <a:xfrm>
                  <a:off x="1428" y="1209"/>
                  <a:ext cx="238" cy="403"/>
                  <a:chOff x="1428" y="1209"/>
                  <a:chExt cx="238" cy="403"/>
                </a:xfrm>
              </p:grpSpPr>
              <p:sp>
                <p:nvSpPr>
                  <p:cNvPr id="1597" name="Rectangle 381"/>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8" name="Rectangle 527"/>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8" name="Group 530"/>
                <p:cNvGrpSpPr>
                  <a:grpSpLocks/>
                </p:cNvGrpSpPr>
                <p:nvPr/>
              </p:nvGrpSpPr>
              <p:grpSpPr bwMode="auto">
                <a:xfrm>
                  <a:off x="1666" y="1209"/>
                  <a:ext cx="238" cy="403"/>
                  <a:chOff x="1666" y="1209"/>
                  <a:chExt cx="238" cy="403"/>
                </a:xfrm>
              </p:grpSpPr>
              <p:sp>
                <p:nvSpPr>
                  <p:cNvPr id="1595" name="Rectangle 382"/>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6" name="Rectangle 529"/>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9" name="Group 532"/>
                <p:cNvGrpSpPr>
                  <a:grpSpLocks/>
                </p:cNvGrpSpPr>
                <p:nvPr/>
              </p:nvGrpSpPr>
              <p:grpSpPr bwMode="auto">
                <a:xfrm>
                  <a:off x="1904" y="1209"/>
                  <a:ext cx="238" cy="403"/>
                  <a:chOff x="1904" y="1209"/>
                  <a:chExt cx="238" cy="403"/>
                </a:xfrm>
              </p:grpSpPr>
              <p:sp>
                <p:nvSpPr>
                  <p:cNvPr id="1593" name="Rectangle 383"/>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4" name="Rectangle 531"/>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0" name="Group 534"/>
                <p:cNvGrpSpPr>
                  <a:grpSpLocks/>
                </p:cNvGrpSpPr>
                <p:nvPr/>
              </p:nvGrpSpPr>
              <p:grpSpPr bwMode="auto">
                <a:xfrm>
                  <a:off x="2142" y="1209"/>
                  <a:ext cx="238" cy="403"/>
                  <a:chOff x="2142" y="1209"/>
                  <a:chExt cx="238" cy="403"/>
                </a:xfrm>
              </p:grpSpPr>
              <p:sp>
                <p:nvSpPr>
                  <p:cNvPr id="1591" name="Rectangle 384"/>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2" name="Rectangle 533"/>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1" name="Group 536"/>
                <p:cNvGrpSpPr>
                  <a:grpSpLocks/>
                </p:cNvGrpSpPr>
                <p:nvPr/>
              </p:nvGrpSpPr>
              <p:grpSpPr bwMode="auto">
                <a:xfrm>
                  <a:off x="0" y="1612"/>
                  <a:ext cx="238" cy="403"/>
                  <a:chOff x="0" y="1612"/>
                  <a:chExt cx="238" cy="403"/>
                </a:xfrm>
              </p:grpSpPr>
              <p:sp>
                <p:nvSpPr>
                  <p:cNvPr id="1589" name="Rectangle 385"/>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590" name="Rectangle 535"/>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2" name="Group 538"/>
                <p:cNvGrpSpPr>
                  <a:grpSpLocks/>
                </p:cNvGrpSpPr>
                <p:nvPr/>
              </p:nvGrpSpPr>
              <p:grpSpPr bwMode="auto">
                <a:xfrm>
                  <a:off x="238" y="1612"/>
                  <a:ext cx="238" cy="403"/>
                  <a:chOff x="238" y="1612"/>
                  <a:chExt cx="238" cy="403"/>
                </a:xfrm>
              </p:grpSpPr>
              <p:sp>
                <p:nvSpPr>
                  <p:cNvPr id="1587" name="Rectangle 386"/>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8" name="Rectangle 537"/>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3" name="Group 540"/>
                <p:cNvGrpSpPr>
                  <a:grpSpLocks/>
                </p:cNvGrpSpPr>
                <p:nvPr/>
              </p:nvGrpSpPr>
              <p:grpSpPr bwMode="auto">
                <a:xfrm>
                  <a:off x="476" y="1612"/>
                  <a:ext cx="238" cy="403"/>
                  <a:chOff x="476" y="1612"/>
                  <a:chExt cx="238" cy="403"/>
                </a:xfrm>
              </p:grpSpPr>
              <p:sp>
                <p:nvSpPr>
                  <p:cNvPr id="1585" name="Rectangle 387"/>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586" name="Rectangle 539"/>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4" name="Group 542"/>
                <p:cNvGrpSpPr>
                  <a:grpSpLocks/>
                </p:cNvGrpSpPr>
                <p:nvPr/>
              </p:nvGrpSpPr>
              <p:grpSpPr bwMode="auto">
                <a:xfrm>
                  <a:off x="714" y="1612"/>
                  <a:ext cx="238" cy="403"/>
                  <a:chOff x="714" y="1612"/>
                  <a:chExt cx="238" cy="403"/>
                </a:xfrm>
              </p:grpSpPr>
              <p:sp>
                <p:nvSpPr>
                  <p:cNvPr id="1583" name="Rectangle 388"/>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4" name="Rectangle 541"/>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5" name="Group 544"/>
                <p:cNvGrpSpPr>
                  <a:grpSpLocks/>
                </p:cNvGrpSpPr>
                <p:nvPr/>
              </p:nvGrpSpPr>
              <p:grpSpPr bwMode="auto">
                <a:xfrm>
                  <a:off x="952" y="1612"/>
                  <a:ext cx="238" cy="403"/>
                  <a:chOff x="952" y="1612"/>
                  <a:chExt cx="238" cy="403"/>
                </a:xfrm>
              </p:grpSpPr>
              <p:sp>
                <p:nvSpPr>
                  <p:cNvPr id="1581" name="Rectangle 389"/>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2" name="Rectangle 543"/>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6" name="Group 546"/>
                <p:cNvGrpSpPr>
                  <a:grpSpLocks/>
                </p:cNvGrpSpPr>
                <p:nvPr/>
              </p:nvGrpSpPr>
              <p:grpSpPr bwMode="auto">
                <a:xfrm>
                  <a:off x="1190" y="1612"/>
                  <a:ext cx="238" cy="403"/>
                  <a:chOff x="1190" y="1612"/>
                  <a:chExt cx="238" cy="403"/>
                </a:xfrm>
              </p:grpSpPr>
              <p:sp>
                <p:nvSpPr>
                  <p:cNvPr id="1579" name="Rectangle 390"/>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0" name="Rectangle 545"/>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7" name="Group 548"/>
                <p:cNvGrpSpPr>
                  <a:grpSpLocks/>
                </p:cNvGrpSpPr>
                <p:nvPr/>
              </p:nvGrpSpPr>
              <p:grpSpPr bwMode="auto">
                <a:xfrm>
                  <a:off x="1428" y="1612"/>
                  <a:ext cx="238" cy="403"/>
                  <a:chOff x="1428" y="1612"/>
                  <a:chExt cx="238" cy="403"/>
                </a:xfrm>
              </p:grpSpPr>
              <p:sp>
                <p:nvSpPr>
                  <p:cNvPr id="1577" name="Rectangle 391"/>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78" name="Rectangle 547"/>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8" name="Group 550"/>
                <p:cNvGrpSpPr>
                  <a:grpSpLocks/>
                </p:cNvGrpSpPr>
                <p:nvPr/>
              </p:nvGrpSpPr>
              <p:grpSpPr bwMode="auto">
                <a:xfrm>
                  <a:off x="1666" y="1612"/>
                  <a:ext cx="238" cy="403"/>
                  <a:chOff x="1666" y="1612"/>
                  <a:chExt cx="238" cy="403"/>
                </a:xfrm>
              </p:grpSpPr>
              <p:sp>
                <p:nvSpPr>
                  <p:cNvPr id="1575" name="Rectangle 392"/>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dirty="0"/>
                  </a:p>
                </p:txBody>
              </p:sp>
              <p:sp>
                <p:nvSpPr>
                  <p:cNvPr id="1576" name="Rectangle 549"/>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9" name="Group 552"/>
                <p:cNvGrpSpPr>
                  <a:grpSpLocks/>
                </p:cNvGrpSpPr>
                <p:nvPr/>
              </p:nvGrpSpPr>
              <p:grpSpPr bwMode="auto">
                <a:xfrm>
                  <a:off x="1904" y="1612"/>
                  <a:ext cx="238" cy="403"/>
                  <a:chOff x="1904" y="1612"/>
                  <a:chExt cx="238" cy="403"/>
                </a:xfrm>
              </p:grpSpPr>
              <p:sp>
                <p:nvSpPr>
                  <p:cNvPr id="1573" name="Rectangle 393"/>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74" name="Rectangle 551"/>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0" name="Group 554"/>
                <p:cNvGrpSpPr>
                  <a:grpSpLocks/>
                </p:cNvGrpSpPr>
                <p:nvPr/>
              </p:nvGrpSpPr>
              <p:grpSpPr bwMode="auto">
                <a:xfrm>
                  <a:off x="2142" y="1612"/>
                  <a:ext cx="238" cy="403"/>
                  <a:chOff x="2142" y="1612"/>
                  <a:chExt cx="238" cy="403"/>
                </a:xfrm>
              </p:grpSpPr>
              <p:sp>
                <p:nvSpPr>
                  <p:cNvPr id="1571" name="Rectangle 394"/>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72" name="Rectangle 553"/>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1" name="Group 556"/>
                <p:cNvGrpSpPr>
                  <a:grpSpLocks/>
                </p:cNvGrpSpPr>
                <p:nvPr/>
              </p:nvGrpSpPr>
              <p:grpSpPr bwMode="auto">
                <a:xfrm>
                  <a:off x="0" y="2015"/>
                  <a:ext cx="238" cy="403"/>
                  <a:chOff x="0" y="2015"/>
                  <a:chExt cx="238" cy="403"/>
                </a:xfrm>
              </p:grpSpPr>
              <p:sp>
                <p:nvSpPr>
                  <p:cNvPr id="1569" name="Rectangle 395"/>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570" name="Rectangle 555"/>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2" name="Group 558"/>
                <p:cNvGrpSpPr>
                  <a:grpSpLocks/>
                </p:cNvGrpSpPr>
                <p:nvPr/>
              </p:nvGrpSpPr>
              <p:grpSpPr bwMode="auto">
                <a:xfrm>
                  <a:off x="238" y="2015"/>
                  <a:ext cx="238" cy="403"/>
                  <a:chOff x="238" y="2015"/>
                  <a:chExt cx="238" cy="403"/>
                </a:xfrm>
              </p:grpSpPr>
              <p:sp>
                <p:nvSpPr>
                  <p:cNvPr id="1567" name="Rectangle 396"/>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68" name="Rectangle 557"/>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3" name="Group 560"/>
                <p:cNvGrpSpPr>
                  <a:grpSpLocks/>
                </p:cNvGrpSpPr>
                <p:nvPr/>
              </p:nvGrpSpPr>
              <p:grpSpPr bwMode="auto">
                <a:xfrm>
                  <a:off x="476" y="2015"/>
                  <a:ext cx="238" cy="403"/>
                  <a:chOff x="476" y="2015"/>
                  <a:chExt cx="238" cy="403"/>
                </a:xfrm>
              </p:grpSpPr>
              <p:sp>
                <p:nvSpPr>
                  <p:cNvPr id="1565" name="Rectangle 397"/>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66" name="Rectangle 559"/>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4" name="Group 562"/>
                <p:cNvGrpSpPr>
                  <a:grpSpLocks/>
                </p:cNvGrpSpPr>
                <p:nvPr/>
              </p:nvGrpSpPr>
              <p:grpSpPr bwMode="auto">
                <a:xfrm>
                  <a:off x="714" y="2015"/>
                  <a:ext cx="238" cy="403"/>
                  <a:chOff x="714" y="2015"/>
                  <a:chExt cx="238" cy="403"/>
                </a:xfrm>
              </p:grpSpPr>
              <p:sp>
                <p:nvSpPr>
                  <p:cNvPr id="1563" name="Rectangle 398"/>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64" name="Rectangle 561"/>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5" name="Group 564"/>
                <p:cNvGrpSpPr>
                  <a:grpSpLocks/>
                </p:cNvGrpSpPr>
                <p:nvPr/>
              </p:nvGrpSpPr>
              <p:grpSpPr bwMode="auto">
                <a:xfrm>
                  <a:off x="952" y="2015"/>
                  <a:ext cx="238" cy="403"/>
                  <a:chOff x="952" y="2015"/>
                  <a:chExt cx="238" cy="403"/>
                </a:xfrm>
              </p:grpSpPr>
              <p:sp>
                <p:nvSpPr>
                  <p:cNvPr id="1561" name="Rectangle 399"/>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562" name="Rectangle 563"/>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6" name="Group 566"/>
                <p:cNvGrpSpPr>
                  <a:grpSpLocks/>
                </p:cNvGrpSpPr>
                <p:nvPr/>
              </p:nvGrpSpPr>
              <p:grpSpPr bwMode="auto">
                <a:xfrm>
                  <a:off x="1190" y="2015"/>
                  <a:ext cx="238" cy="403"/>
                  <a:chOff x="1190" y="2015"/>
                  <a:chExt cx="238" cy="403"/>
                </a:xfrm>
              </p:grpSpPr>
              <p:sp>
                <p:nvSpPr>
                  <p:cNvPr id="1559" name="Rectangle 400"/>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60" name="Rectangle 565"/>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7" name="Group 568"/>
                <p:cNvGrpSpPr>
                  <a:grpSpLocks/>
                </p:cNvGrpSpPr>
                <p:nvPr/>
              </p:nvGrpSpPr>
              <p:grpSpPr bwMode="auto">
                <a:xfrm>
                  <a:off x="1428" y="2015"/>
                  <a:ext cx="238" cy="403"/>
                  <a:chOff x="1428" y="2015"/>
                  <a:chExt cx="238" cy="403"/>
                </a:xfrm>
              </p:grpSpPr>
              <p:sp>
                <p:nvSpPr>
                  <p:cNvPr id="1557" name="Rectangle 401"/>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8" name="Rectangle 567"/>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8" name="Group 570"/>
                <p:cNvGrpSpPr>
                  <a:grpSpLocks/>
                </p:cNvGrpSpPr>
                <p:nvPr/>
              </p:nvGrpSpPr>
              <p:grpSpPr bwMode="auto">
                <a:xfrm>
                  <a:off x="1666" y="2015"/>
                  <a:ext cx="238" cy="403"/>
                  <a:chOff x="1666" y="2015"/>
                  <a:chExt cx="238" cy="403"/>
                </a:xfrm>
              </p:grpSpPr>
              <p:sp>
                <p:nvSpPr>
                  <p:cNvPr id="1555" name="Rectangle 402"/>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6" name="Rectangle 569"/>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9" name="Group 572"/>
                <p:cNvGrpSpPr>
                  <a:grpSpLocks/>
                </p:cNvGrpSpPr>
                <p:nvPr/>
              </p:nvGrpSpPr>
              <p:grpSpPr bwMode="auto">
                <a:xfrm>
                  <a:off x="1904" y="2015"/>
                  <a:ext cx="238" cy="403"/>
                  <a:chOff x="1904" y="2015"/>
                  <a:chExt cx="238" cy="403"/>
                </a:xfrm>
              </p:grpSpPr>
              <p:sp>
                <p:nvSpPr>
                  <p:cNvPr id="1553" name="Rectangle 403"/>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4" name="Rectangle 571"/>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0" name="Group 574"/>
                <p:cNvGrpSpPr>
                  <a:grpSpLocks/>
                </p:cNvGrpSpPr>
                <p:nvPr/>
              </p:nvGrpSpPr>
              <p:grpSpPr bwMode="auto">
                <a:xfrm>
                  <a:off x="2142" y="2015"/>
                  <a:ext cx="238" cy="403"/>
                  <a:chOff x="2142" y="2015"/>
                  <a:chExt cx="238" cy="403"/>
                </a:xfrm>
              </p:grpSpPr>
              <p:sp>
                <p:nvSpPr>
                  <p:cNvPr id="1551" name="Rectangle 404"/>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2" name="Rectangle 573"/>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1" name="Group 576"/>
                <p:cNvGrpSpPr>
                  <a:grpSpLocks/>
                </p:cNvGrpSpPr>
                <p:nvPr/>
              </p:nvGrpSpPr>
              <p:grpSpPr bwMode="auto">
                <a:xfrm>
                  <a:off x="0" y="2418"/>
                  <a:ext cx="238" cy="403"/>
                  <a:chOff x="0" y="2418"/>
                  <a:chExt cx="238" cy="403"/>
                </a:xfrm>
              </p:grpSpPr>
              <p:sp>
                <p:nvSpPr>
                  <p:cNvPr id="1549" name="Rectangle 405"/>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50" name="Rectangle 575"/>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2" name="Group 578"/>
                <p:cNvGrpSpPr>
                  <a:grpSpLocks/>
                </p:cNvGrpSpPr>
                <p:nvPr/>
              </p:nvGrpSpPr>
              <p:grpSpPr bwMode="auto">
                <a:xfrm>
                  <a:off x="238" y="2418"/>
                  <a:ext cx="238" cy="403"/>
                  <a:chOff x="238" y="2418"/>
                  <a:chExt cx="238" cy="403"/>
                </a:xfrm>
              </p:grpSpPr>
              <p:sp>
                <p:nvSpPr>
                  <p:cNvPr id="1547" name="Rectangle 406"/>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8" name="Rectangle 577"/>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3" name="Group 580"/>
                <p:cNvGrpSpPr>
                  <a:grpSpLocks/>
                </p:cNvGrpSpPr>
                <p:nvPr/>
              </p:nvGrpSpPr>
              <p:grpSpPr bwMode="auto">
                <a:xfrm>
                  <a:off x="476" y="2418"/>
                  <a:ext cx="238" cy="403"/>
                  <a:chOff x="476" y="2418"/>
                  <a:chExt cx="238" cy="403"/>
                </a:xfrm>
              </p:grpSpPr>
              <p:sp>
                <p:nvSpPr>
                  <p:cNvPr id="1545" name="Rectangle 407"/>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6" name="Rectangle 579"/>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4" name="Group 582"/>
                <p:cNvGrpSpPr>
                  <a:grpSpLocks/>
                </p:cNvGrpSpPr>
                <p:nvPr/>
              </p:nvGrpSpPr>
              <p:grpSpPr bwMode="auto">
                <a:xfrm>
                  <a:off x="714" y="2418"/>
                  <a:ext cx="238" cy="403"/>
                  <a:chOff x="714" y="2418"/>
                  <a:chExt cx="238" cy="403"/>
                </a:xfrm>
              </p:grpSpPr>
              <p:sp>
                <p:nvSpPr>
                  <p:cNvPr id="1543" name="Rectangle 408"/>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4" name="Rectangle 581"/>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5" name="Group 584"/>
                <p:cNvGrpSpPr>
                  <a:grpSpLocks/>
                </p:cNvGrpSpPr>
                <p:nvPr/>
              </p:nvGrpSpPr>
              <p:grpSpPr bwMode="auto">
                <a:xfrm>
                  <a:off x="952" y="2418"/>
                  <a:ext cx="238" cy="403"/>
                  <a:chOff x="952" y="2418"/>
                  <a:chExt cx="238" cy="403"/>
                </a:xfrm>
              </p:grpSpPr>
              <p:sp>
                <p:nvSpPr>
                  <p:cNvPr id="1541" name="Rectangle 409"/>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2" name="Rectangle 583"/>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6" name="Group 586"/>
                <p:cNvGrpSpPr>
                  <a:grpSpLocks/>
                </p:cNvGrpSpPr>
                <p:nvPr/>
              </p:nvGrpSpPr>
              <p:grpSpPr bwMode="auto">
                <a:xfrm>
                  <a:off x="1190" y="2418"/>
                  <a:ext cx="238" cy="403"/>
                  <a:chOff x="1190" y="2418"/>
                  <a:chExt cx="238" cy="403"/>
                </a:xfrm>
              </p:grpSpPr>
              <p:sp>
                <p:nvSpPr>
                  <p:cNvPr id="1539" name="Rectangle 410"/>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540" name="Rectangle 585"/>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7" name="Group 588"/>
                <p:cNvGrpSpPr>
                  <a:grpSpLocks/>
                </p:cNvGrpSpPr>
                <p:nvPr/>
              </p:nvGrpSpPr>
              <p:grpSpPr bwMode="auto">
                <a:xfrm>
                  <a:off x="1428" y="2418"/>
                  <a:ext cx="238" cy="403"/>
                  <a:chOff x="1428" y="2418"/>
                  <a:chExt cx="238" cy="403"/>
                </a:xfrm>
              </p:grpSpPr>
              <p:sp>
                <p:nvSpPr>
                  <p:cNvPr id="1537" name="Rectangle 411"/>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8" name="Rectangle 587"/>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8" name="Group 590"/>
                <p:cNvGrpSpPr>
                  <a:grpSpLocks/>
                </p:cNvGrpSpPr>
                <p:nvPr/>
              </p:nvGrpSpPr>
              <p:grpSpPr bwMode="auto">
                <a:xfrm>
                  <a:off x="1666" y="2418"/>
                  <a:ext cx="238" cy="403"/>
                  <a:chOff x="1666" y="2418"/>
                  <a:chExt cx="238" cy="403"/>
                </a:xfrm>
              </p:grpSpPr>
              <p:sp>
                <p:nvSpPr>
                  <p:cNvPr id="1535" name="Rectangle 412"/>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6" name="Rectangle 589"/>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9" name="Group 592"/>
                <p:cNvGrpSpPr>
                  <a:grpSpLocks/>
                </p:cNvGrpSpPr>
                <p:nvPr/>
              </p:nvGrpSpPr>
              <p:grpSpPr bwMode="auto">
                <a:xfrm>
                  <a:off x="1904" y="2418"/>
                  <a:ext cx="238" cy="403"/>
                  <a:chOff x="1904" y="2418"/>
                  <a:chExt cx="238" cy="403"/>
                </a:xfrm>
              </p:grpSpPr>
              <p:sp>
                <p:nvSpPr>
                  <p:cNvPr id="1533" name="Rectangle 413"/>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4" name="Rectangle 591"/>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0" name="Group 594"/>
                <p:cNvGrpSpPr>
                  <a:grpSpLocks/>
                </p:cNvGrpSpPr>
                <p:nvPr/>
              </p:nvGrpSpPr>
              <p:grpSpPr bwMode="auto">
                <a:xfrm>
                  <a:off x="2142" y="2418"/>
                  <a:ext cx="238" cy="403"/>
                  <a:chOff x="2142" y="2418"/>
                  <a:chExt cx="238" cy="403"/>
                </a:xfrm>
              </p:grpSpPr>
              <p:sp>
                <p:nvSpPr>
                  <p:cNvPr id="1531" name="Rectangle 414"/>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2" name="Rectangle 593"/>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1" name="Group 596"/>
                <p:cNvGrpSpPr>
                  <a:grpSpLocks/>
                </p:cNvGrpSpPr>
                <p:nvPr/>
              </p:nvGrpSpPr>
              <p:grpSpPr bwMode="auto">
                <a:xfrm>
                  <a:off x="0" y="2821"/>
                  <a:ext cx="238" cy="403"/>
                  <a:chOff x="0" y="2821"/>
                  <a:chExt cx="238" cy="403"/>
                </a:xfrm>
              </p:grpSpPr>
              <p:sp>
                <p:nvSpPr>
                  <p:cNvPr id="1529" name="Rectangle 415"/>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0" name="Rectangle 595"/>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2" name="Group 598"/>
                <p:cNvGrpSpPr>
                  <a:grpSpLocks/>
                </p:cNvGrpSpPr>
                <p:nvPr/>
              </p:nvGrpSpPr>
              <p:grpSpPr bwMode="auto">
                <a:xfrm>
                  <a:off x="238" y="2821"/>
                  <a:ext cx="238" cy="403"/>
                  <a:chOff x="238" y="2821"/>
                  <a:chExt cx="238" cy="403"/>
                </a:xfrm>
              </p:grpSpPr>
              <p:sp>
                <p:nvSpPr>
                  <p:cNvPr id="1527" name="Rectangle 416"/>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8" name="Rectangle 597"/>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3" name="Group 600"/>
                <p:cNvGrpSpPr>
                  <a:grpSpLocks/>
                </p:cNvGrpSpPr>
                <p:nvPr/>
              </p:nvGrpSpPr>
              <p:grpSpPr bwMode="auto">
                <a:xfrm>
                  <a:off x="476" y="2821"/>
                  <a:ext cx="238" cy="403"/>
                  <a:chOff x="476" y="2821"/>
                  <a:chExt cx="238" cy="403"/>
                </a:xfrm>
              </p:grpSpPr>
              <p:sp>
                <p:nvSpPr>
                  <p:cNvPr id="1525" name="Rectangle 417"/>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26" name="Rectangle 599"/>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4" name="Group 602"/>
                <p:cNvGrpSpPr>
                  <a:grpSpLocks/>
                </p:cNvGrpSpPr>
                <p:nvPr/>
              </p:nvGrpSpPr>
              <p:grpSpPr bwMode="auto">
                <a:xfrm>
                  <a:off x="714" y="2821"/>
                  <a:ext cx="238" cy="403"/>
                  <a:chOff x="714" y="2821"/>
                  <a:chExt cx="238" cy="403"/>
                </a:xfrm>
              </p:grpSpPr>
              <p:sp>
                <p:nvSpPr>
                  <p:cNvPr id="1523" name="Rectangle 418"/>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4" name="Rectangle 601"/>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5" name="Group 604"/>
                <p:cNvGrpSpPr>
                  <a:grpSpLocks/>
                </p:cNvGrpSpPr>
                <p:nvPr/>
              </p:nvGrpSpPr>
              <p:grpSpPr bwMode="auto">
                <a:xfrm>
                  <a:off x="952" y="2821"/>
                  <a:ext cx="238" cy="403"/>
                  <a:chOff x="952" y="2821"/>
                  <a:chExt cx="238" cy="403"/>
                </a:xfrm>
              </p:grpSpPr>
              <p:sp>
                <p:nvSpPr>
                  <p:cNvPr id="1521" name="Rectangle 419"/>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2" name="Rectangle 603"/>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6" name="Group 606"/>
                <p:cNvGrpSpPr>
                  <a:grpSpLocks/>
                </p:cNvGrpSpPr>
                <p:nvPr/>
              </p:nvGrpSpPr>
              <p:grpSpPr bwMode="auto">
                <a:xfrm>
                  <a:off x="1190" y="2821"/>
                  <a:ext cx="238" cy="403"/>
                  <a:chOff x="1190" y="2821"/>
                  <a:chExt cx="238" cy="403"/>
                </a:xfrm>
              </p:grpSpPr>
              <p:sp>
                <p:nvSpPr>
                  <p:cNvPr id="1519" name="Rectangle 420"/>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0" name="Rectangle 605"/>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7" name="Group 608"/>
                <p:cNvGrpSpPr>
                  <a:grpSpLocks/>
                </p:cNvGrpSpPr>
                <p:nvPr/>
              </p:nvGrpSpPr>
              <p:grpSpPr bwMode="auto">
                <a:xfrm>
                  <a:off x="1428" y="2821"/>
                  <a:ext cx="238" cy="403"/>
                  <a:chOff x="1428" y="2821"/>
                  <a:chExt cx="238" cy="403"/>
                </a:xfrm>
              </p:grpSpPr>
              <p:sp>
                <p:nvSpPr>
                  <p:cNvPr id="1517" name="Rectangle 421"/>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8" name="Rectangle 607"/>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8" name="Group 610"/>
                <p:cNvGrpSpPr>
                  <a:grpSpLocks/>
                </p:cNvGrpSpPr>
                <p:nvPr/>
              </p:nvGrpSpPr>
              <p:grpSpPr bwMode="auto">
                <a:xfrm>
                  <a:off x="1666" y="2821"/>
                  <a:ext cx="238" cy="403"/>
                  <a:chOff x="1666" y="2821"/>
                  <a:chExt cx="238" cy="403"/>
                </a:xfrm>
              </p:grpSpPr>
              <p:sp>
                <p:nvSpPr>
                  <p:cNvPr id="1515" name="Rectangle 422"/>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6" name="Rectangle 609"/>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9" name="Group 612"/>
                <p:cNvGrpSpPr>
                  <a:grpSpLocks/>
                </p:cNvGrpSpPr>
                <p:nvPr/>
              </p:nvGrpSpPr>
              <p:grpSpPr bwMode="auto">
                <a:xfrm>
                  <a:off x="1904" y="2821"/>
                  <a:ext cx="238" cy="403"/>
                  <a:chOff x="1904" y="2821"/>
                  <a:chExt cx="238" cy="403"/>
                </a:xfrm>
              </p:grpSpPr>
              <p:sp>
                <p:nvSpPr>
                  <p:cNvPr id="1513" name="Rectangle 423"/>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4" name="Rectangle 611"/>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0" name="Group 614"/>
                <p:cNvGrpSpPr>
                  <a:grpSpLocks/>
                </p:cNvGrpSpPr>
                <p:nvPr/>
              </p:nvGrpSpPr>
              <p:grpSpPr bwMode="auto">
                <a:xfrm>
                  <a:off x="2142" y="2821"/>
                  <a:ext cx="238" cy="403"/>
                  <a:chOff x="2142" y="2821"/>
                  <a:chExt cx="238" cy="403"/>
                </a:xfrm>
              </p:grpSpPr>
              <p:sp>
                <p:nvSpPr>
                  <p:cNvPr id="1511" name="Rectangle 424"/>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2" name="Rectangle 613"/>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1" name="Group 616"/>
                <p:cNvGrpSpPr>
                  <a:grpSpLocks/>
                </p:cNvGrpSpPr>
                <p:nvPr/>
              </p:nvGrpSpPr>
              <p:grpSpPr bwMode="auto">
                <a:xfrm>
                  <a:off x="0" y="3224"/>
                  <a:ext cx="238" cy="403"/>
                  <a:chOff x="0" y="3224"/>
                  <a:chExt cx="238" cy="403"/>
                </a:xfrm>
              </p:grpSpPr>
              <p:sp>
                <p:nvSpPr>
                  <p:cNvPr id="1509" name="Rectangle 425"/>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510" name="Rectangle 615"/>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2" name="Group 618"/>
                <p:cNvGrpSpPr>
                  <a:grpSpLocks/>
                </p:cNvGrpSpPr>
                <p:nvPr/>
              </p:nvGrpSpPr>
              <p:grpSpPr bwMode="auto">
                <a:xfrm>
                  <a:off x="238" y="3224"/>
                  <a:ext cx="238" cy="403"/>
                  <a:chOff x="238" y="3224"/>
                  <a:chExt cx="238" cy="403"/>
                </a:xfrm>
              </p:grpSpPr>
              <p:sp>
                <p:nvSpPr>
                  <p:cNvPr id="1507" name="Rectangle 426"/>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8" name="Rectangle 617"/>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3" name="Group 620"/>
                <p:cNvGrpSpPr>
                  <a:grpSpLocks/>
                </p:cNvGrpSpPr>
                <p:nvPr/>
              </p:nvGrpSpPr>
              <p:grpSpPr bwMode="auto">
                <a:xfrm>
                  <a:off x="476" y="3224"/>
                  <a:ext cx="238" cy="403"/>
                  <a:chOff x="476" y="3224"/>
                  <a:chExt cx="238" cy="403"/>
                </a:xfrm>
              </p:grpSpPr>
              <p:sp>
                <p:nvSpPr>
                  <p:cNvPr id="1505" name="Rectangle 427"/>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06" name="Rectangle 619"/>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4" name="Group 622"/>
                <p:cNvGrpSpPr>
                  <a:grpSpLocks/>
                </p:cNvGrpSpPr>
                <p:nvPr/>
              </p:nvGrpSpPr>
              <p:grpSpPr bwMode="auto">
                <a:xfrm>
                  <a:off x="714" y="3224"/>
                  <a:ext cx="238" cy="403"/>
                  <a:chOff x="714" y="3224"/>
                  <a:chExt cx="238" cy="403"/>
                </a:xfrm>
              </p:grpSpPr>
              <p:sp>
                <p:nvSpPr>
                  <p:cNvPr id="1503" name="Rectangle 428"/>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4" name="Rectangle 621"/>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5" name="Group 624"/>
                <p:cNvGrpSpPr>
                  <a:grpSpLocks/>
                </p:cNvGrpSpPr>
                <p:nvPr/>
              </p:nvGrpSpPr>
              <p:grpSpPr bwMode="auto">
                <a:xfrm>
                  <a:off x="952" y="3224"/>
                  <a:ext cx="238" cy="403"/>
                  <a:chOff x="952" y="3224"/>
                  <a:chExt cx="238" cy="403"/>
                </a:xfrm>
              </p:grpSpPr>
              <p:sp>
                <p:nvSpPr>
                  <p:cNvPr id="1501" name="Rectangle 429"/>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2" name="Rectangle 623"/>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6" name="Group 626"/>
                <p:cNvGrpSpPr>
                  <a:grpSpLocks/>
                </p:cNvGrpSpPr>
                <p:nvPr/>
              </p:nvGrpSpPr>
              <p:grpSpPr bwMode="auto">
                <a:xfrm>
                  <a:off x="1190" y="3224"/>
                  <a:ext cx="238" cy="403"/>
                  <a:chOff x="1190" y="3224"/>
                  <a:chExt cx="238" cy="403"/>
                </a:xfrm>
              </p:grpSpPr>
              <p:sp>
                <p:nvSpPr>
                  <p:cNvPr id="1499" name="Rectangle 430"/>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0" name="Rectangle 625"/>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7" name="Group 628"/>
                <p:cNvGrpSpPr>
                  <a:grpSpLocks/>
                </p:cNvGrpSpPr>
                <p:nvPr/>
              </p:nvGrpSpPr>
              <p:grpSpPr bwMode="auto">
                <a:xfrm>
                  <a:off x="1428" y="3224"/>
                  <a:ext cx="238" cy="403"/>
                  <a:chOff x="1428" y="3224"/>
                  <a:chExt cx="238" cy="403"/>
                </a:xfrm>
              </p:grpSpPr>
              <p:sp>
                <p:nvSpPr>
                  <p:cNvPr id="1497" name="Rectangle 431"/>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8" name="Rectangle 627"/>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8" name="Group 630"/>
                <p:cNvGrpSpPr>
                  <a:grpSpLocks/>
                </p:cNvGrpSpPr>
                <p:nvPr/>
              </p:nvGrpSpPr>
              <p:grpSpPr bwMode="auto">
                <a:xfrm>
                  <a:off x="1666" y="3224"/>
                  <a:ext cx="238" cy="403"/>
                  <a:chOff x="1666" y="3224"/>
                  <a:chExt cx="238" cy="403"/>
                </a:xfrm>
              </p:grpSpPr>
              <p:sp>
                <p:nvSpPr>
                  <p:cNvPr id="1495" name="Rectangle 432"/>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6" name="Rectangle 629"/>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9" name="Group 632"/>
                <p:cNvGrpSpPr>
                  <a:grpSpLocks/>
                </p:cNvGrpSpPr>
                <p:nvPr/>
              </p:nvGrpSpPr>
              <p:grpSpPr bwMode="auto">
                <a:xfrm>
                  <a:off x="1904" y="3224"/>
                  <a:ext cx="238" cy="403"/>
                  <a:chOff x="1904" y="3224"/>
                  <a:chExt cx="238" cy="403"/>
                </a:xfrm>
              </p:grpSpPr>
              <p:sp>
                <p:nvSpPr>
                  <p:cNvPr id="1493" name="Rectangle 433"/>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4" name="Rectangle 631"/>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0" name="Group 634"/>
                <p:cNvGrpSpPr>
                  <a:grpSpLocks/>
                </p:cNvGrpSpPr>
                <p:nvPr/>
              </p:nvGrpSpPr>
              <p:grpSpPr bwMode="auto">
                <a:xfrm>
                  <a:off x="2142" y="3224"/>
                  <a:ext cx="238" cy="403"/>
                  <a:chOff x="2142" y="3224"/>
                  <a:chExt cx="238" cy="403"/>
                </a:xfrm>
              </p:grpSpPr>
              <p:sp>
                <p:nvSpPr>
                  <p:cNvPr id="1491" name="Rectangle 434"/>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2" name="Rectangle 633"/>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1" name="Group 636"/>
                <p:cNvGrpSpPr>
                  <a:grpSpLocks/>
                </p:cNvGrpSpPr>
                <p:nvPr/>
              </p:nvGrpSpPr>
              <p:grpSpPr bwMode="auto">
                <a:xfrm>
                  <a:off x="0" y="3627"/>
                  <a:ext cx="238" cy="403"/>
                  <a:chOff x="0" y="3627"/>
                  <a:chExt cx="238" cy="403"/>
                </a:xfrm>
              </p:grpSpPr>
              <p:sp>
                <p:nvSpPr>
                  <p:cNvPr id="1489" name="Rectangle 435"/>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0" name="Rectangle 635"/>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2" name="Group 638"/>
                <p:cNvGrpSpPr>
                  <a:grpSpLocks/>
                </p:cNvGrpSpPr>
                <p:nvPr/>
              </p:nvGrpSpPr>
              <p:grpSpPr bwMode="auto">
                <a:xfrm>
                  <a:off x="238" y="3627"/>
                  <a:ext cx="238" cy="403"/>
                  <a:chOff x="238" y="3627"/>
                  <a:chExt cx="238" cy="403"/>
                </a:xfrm>
              </p:grpSpPr>
              <p:sp>
                <p:nvSpPr>
                  <p:cNvPr id="1487" name="Rectangle 436"/>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8" name="Rectangle 637"/>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3" name="Group 640"/>
                <p:cNvGrpSpPr>
                  <a:grpSpLocks/>
                </p:cNvGrpSpPr>
                <p:nvPr/>
              </p:nvGrpSpPr>
              <p:grpSpPr bwMode="auto">
                <a:xfrm>
                  <a:off x="476" y="3627"/>
                  <a:ext cx="238" cy="403"/>
                  <a:chOff x="476" y="3627"/>
                  <a:chExt cx="238" cy="403"/>
                </a:xfrm>
              </p:grpSpPr>
              <p:sp>
                <p:nvSpPr>
                  <p:cNvPr id="1485" name="Rectangle 437"/>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6" name="Rectangle 639"/>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4" name="Group 642"/>
                <p:cNvGrpSpPr>
                  <a:grpSpLocks/>
                </p:cNvGrpSpPr>
                <p:nvPr/>
              </p:nvGrpSpPr>
              <p:grpSpPr bwMode="auto">
                <a:xfrm>
                  <a:off x="714" y="3627"/>
                  <a:ext cx="238" cy="403"/>
                  <a:chOff x="714" y="3627"/>
                  <a:chExt cx="238" cy="403"/>
                </a:xfrm>
              </p:grpSpPr>
              <p:sp>
                <p:nvSpPr>
                  <p:cNvPr id="1483" name="Rectangle 438"/>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484" name="Rectangle 641"/>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5" name="Group 644"/>
                <p:cNvGrpSpPr>
                  <a:grpSpLocks/>
                </p:cNvGrpSpPr>
                <p:nvPr/>
              </p:nvGrpSpPr>
              <p:grpSpPr bwMode="auto">
                <a:xfrm>
                  <a:off x="952" y="3627"/>
                  <a:ext cx="238" cy="403"/>
                  <a:chOff x="952" y="3627"/>
                  <a:chExt cx="238" cy="403"/>
                </a:xfrm>
              </p:grpSpPr>
              <p:sp>
                <p:nvSpPr>
                  <p:cNvPr id="1481" name="Rectangle 439"/>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2" name="Rectangle 643"/>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6" name="Group 646"/>
                <p:cNvGrpSpPr>
                  <a:grpSpLocks/>
                </p:cNvGrpSpPr>
                <p:nvPr/>
              </p:nvGrpSpPr>
              <p:grpSpPr bwMode="auto">
                <a:xfrm>
                  <a:off x="1190" y="3627"/>
                  <a:ext cx="238" cy="403"/>
                  <a:chOff x="1190" y="3627"/>
                  <a:chExt cx="238" cy="403"/>
                </a:xfrm>
              </p:grpSpPr>
              <p:sp>
                <p:nvSpPr>
                  <p:cNvPr id="1479" name="Rectangle 440"/>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0" name="Rectangle 645"/>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7" name="Group 648"/>
                <p:cNvGrpSpPr>
                  <a:grpSpLocks/>
                </p:cNvGrpSpPr>
                <p:nvPr/>
              </p:nvGrpSpPr>
              <p:grpSpPr bwMode="auto">
                <a:xfrm>
                  <a:off x="1428" y="3627"/>
                  <a:ext cx="238" cy="403"/>
                  <a:chOff x="1428" y="3627"/>
                  <a:chExt cx="238" cy="403"/>
                </a:xfrm>
              </p:grpSpPr>
              <p:sp>
                <p:nvSpPr>
                  <p:cNvPr id="1477" name="Rectangle 441"/>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8" name="Rectangle 647"/>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8" name="Group 650"/>
                <p:cNvGrpSpPr>
                  <a:grpSpLocks/>
                </p:cNvGrpSpPr>
                <p:nvPr/>
              </p:nvGrpSpPr>
              <p:grpSpPr bwMode="auto">
                <a:xfrm>
                  <a:off x="1666" y="3627"/>
                  <a:ext cx="238" cy="403"/>
                  <a:chOff x="1666" y="3627"/>
                  <a:chExt cx="238" cy="403"/>
                </a:xfrm>
              </p:grpSpPr>
              <p:sp>
                <p:nvSpPr>
                  <p:cNvPr id="1475" name="Rectangle 442"/>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6" name="Rectangle 649"/>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9" name="Group 652"/>
                <p:cNvGrpSpPr>
                  <a:grpSpLocks/>
                </p:cNvGrpSpPr>
                <p:nvPr/>
              </p:nvGrpSpPr>
              <p:grpSpPr bwMode="auto">
                <a:xfrm>
                  <a:off x="1904" y="3627"/>
                  <a:ext cx="238" cy="403"/>
                  <a:chOff x="1904" y="3627"/>
                  <a:chExt cx="238" cy="403"/>
                </a:xfrm>
              </p:grpSpPr>
              <p:sp>
                <p:nvSpPr>
                  <p:cNvPr id="1473" name="Rectangle 443"/>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4" name="Rectangle 651"/>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0" name="Group 654"/>
                <p:cNvGrpSpPr>
                  <a:grpSpLocks/>
                </p:cNvGrpSpPr>
                <p:nvPr/>
              </p:nvGrpSpPr>
              <p:grpSpPr bwMode="auto">
                <a:xfrm>
                  <a:off x="2142" y="3627"/>
                  <a:ext cx="238" cy="403"/>
                  <a:chOff x="2142" y="3627"/>
                  <a:chExt cx="238" cy="403"/>
                </a:xfrm>
              </p:grpSpPr>
              <p:sp>
                <p:nvSpPr>
                  <p:cNvPr id="1471" name="Rectangle 444"/>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2" name="Rectangle 653"/>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1" name="Group 656"/>
                <p:cNvGrpSpPr>
                  <a:grpSpLocks/>
                </p:cNvGrpSpPr>
                <p:nvPr/>
              </p:nvGrpSpPr>
              <p:grpSpPr bwMode="auto">
                <a:xfrm>
                  <a:off x="0" y="4030"/>
                  <a:ext cx="238" cy="403"/>
                  <a:chOff x="0" y="4030"/>
                  <a:chExt cx="238" cy="403"/>
                </a:xfrm>
              </p:grpSpPr>
              <p:sp>
                <p:nvSpPr>
                  <p:cNvPr id="1469" name="Rectangle 445"/>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0" name="Rectangle 655"/>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2" name="Group 658"/>
                <p:cNvGrpSpPr>
                  <a:grpSpLocks/>
                </p:cNvGrpSpPr>
                <p:nvPr/>
              </p:nvGrpSpPr>
              <p:grpSpPr bwMode="auto">
                <a:xfrm>
                  <a:off x="238" y="4030"/>
                  <a:ext cx="238" cy="403"/>
                  <a:chOff x="238" y="4030"/>
                  <a:chExt cx="238" cy="403"/>
                </a:xfrm>
              </p:grpSpPr>
              <p:sp>
                <p:nvSpPr>
                  <p:cNvPr id="1467" name="Rectangle 446"/>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8" name="Rectangle 657"/>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3" name="Group 660"/>
                <p:cNvGrpSpPr>
                  <a:grpSpLocks/>
                </p:cNvGrpSpPr>
                <p:nvPr/>
              </p:nvGrpSpPr>
              <p:grpSpPr bwMode="auto">
                <a:xfrm>
                  <a:off x="476" y="4030"/>
                  <a:ext cx="238" cy="403"/>
                  <a:chOff x="476" y="4030"/>
                  <a:chExt cx="238" cy="403"/>
                </a:xfrm>
              </p:grpSpPr>
              <p:sp>
                <p:nvSpPr>
                  <p:cNvPr id="1465" name="Rectangle 447"/>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466" name="Rectangle 659"/>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4" name="Group 662"/>
                <p:cNvGrpSpPr>
                  <a:grpSpLocks/>
                </p:cNvGrpSpPr>
                <p:nvPr/>
              </p:nvGrpSpPr>
              <p:grpSpPr bwMode="auto">
                <a:xfrm>
                  <a:off x="714" y="4030"/>
                  <a:ext cx="238" cy="403"/>
                  <a:chOff x="714" y="4030"/>
                  <a:chExt cx="238" cy="403"/>
                </a:xfrm>
              </p:grpSpPr>
              <p:sp>
                <p:nvSpPr>
                  <p:cNvPr id="1463" name="Rectangle 448"/>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4" name="Rectangle 661"/>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5" name="Group 664"/>
                <p:cNvGrpSpPr>
                  <a:grpSpLocks/>
                </p:cNvGrpSpPr>
                <p:nvPr/>
              </p:nvGrpSpPr>
              <p:grpSpPr bwMode="auto">
                <a:xfrm>
                  <a:off x="952" y="4030"/>
                  <a:ext cx="238" cy="403"/>
                  <a:chOff x="952" y="4030"/>
                  <a:chExt cx="238" cy="403"/>
                </a:xfrm>
              </p:grpSpPr>
              <p:sp>
                <p:nvSpPr>
                  <p:cNvPr id="1461" name="Rectangle 449"/>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2" name="Rectangle 663"/>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6" name="Group 666"/>
                <p:cNvGrpSpPr>
                  <a:grpSpLocks/>
                </p:cNvGrpSpPr>
                <p:nvPr/>
              </p:nvGrpSpPr>
              <p:grpSpPr bwMode="auto">
                <a:xfrm>
                  <a:off x="1190" y="4030"/>
                  <a:ext cx="238" cy="403"/>
                  <a:chOff x="1190" y="4030"/>
                  <a:chExt cx="238" cy="403"/>
                </a:xfrm>
              </p:grpSpPr>
              <p:sp>
                <p:nvSpPr>
                  <p:cNvPr id="1459" name="Rectangle 450"/>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0" name="Rectangle 665"/>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7" name="Group 668"/>
                <p:cNvGrpSpPr>
                  <a:grpSpLocks/>
                </p:cNvGrpSpPr>
                <p:nvPr/>
              </p:nvGrpSpPr>
              <p:grpSpPr bwMode="auto">
                <a:xfrm>
                  <a:off x="1428" y="4030"/>
                  <a:ext cx="238" cy="403"/>
                  <a:chOff x="1428" y="4030"/>
                  <a:chExt cx="238" cy="403"/>
                </a:xfrm>
              </p:grpSpPr>
              <p:sp>
                <p:nvSpPr>
                  <p:cNvPr id="1457" name="Rectangle 451"/>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8" name="Rectangle 667"/>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8" name="Group 670"/>
                <p:cNvGrpSpPr>
                  <a:grpSpLocks/>
                </p:cNvGrpSpPr>
                <p:nvPr/>
              </p:nvGrpSpPr>
              <p:grpSpPr bwMode="auto">
                <a:xfrm>
                  <a:off x="1666" y="4030"/>
                  <a:ext cx="238" cy="403"/>
                  <a:chOff x="1666" y="4030"/>
                  <a:chExt cx="238" cy="403"/>
                </a:xfrm>
              </p:grpSpPr>
              <p:sp>
                <p:nvSpPr>
                  <p:cNvPr id="1455" name="Rectangle 452"/>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6" name="Rectangle 669"/>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9" name="Group 672"/>
                <p:cNvGrpSpPr>
                  <a:grpSpLocks/>
                </p:cNvGrpSpPr>
                <p:nvPr/>
              </p:nvGrpSpPr>
              <p:grpSpPr bwMode="auto">
                <a:xfrm>
                  <a:off x="1904" y="4030"/>
                  <a:ext cx="238" cy="403"/>
                  <a:chOff x="1904" y="4030"/>
                  <a:chExt cx="238" cy="403"/>
                </a:xfrm>
              </p:grpSpPr>
              <p:sp>
                <p:nvSpPr>
                  <p:cNvPr id="1453" name="Rectangle 453"/>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4" name="Rectangle 671"/>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50" name="Group 674"/>
                <p:cNvGrpSpPr>
                  <a:grpSpLocks/>
                </p:cNvGrpSpPr>
                <p:nvPr/>
              </p:nvGrpSpPr>
              <p:grpSpPr bwMode="auto">
                <a:xfrm>
                  <a:off x="2142" y="4030"/>
                  <a:ext cx="238" cy="403"/>
                  <a:chOff x="2142" y="4030"/>
                  <a:chExt cx="238" cy="403"/>
                </a:xfrm>
              </p:grpSpPr>
              <p:sp>
                <p:nvSpPr>
                  <p:cNvPr id="1451" name="Rectangle 454"/>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2" name="Rectangle 673"/>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sp>
            <p:nvSpPr>
              <p:cNvPr id="1340" name="Rectangle 676"/>
              <p:cNvSpPr>
                <a:spLocks noChangeArrowheads="1"/>
              </p:cNvSpPr>
              <p:nvPr/>
            </p:nvSpPr>
            <p:spPr bwMode="auto">
              <a:xfrm>
                <a:off x="-3" y="-3"/>
                <a:ext cx="2386" cy="4439"/>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graphicFrame>
        <p:nvGraphicFramePr>
          <p:cNvPr id="2344" name="Tabla 2343"/>
          <p:cNvGraphicFramePr>
            <a:graphicFrameLocks noGrp="1"/>
          </p:cNvGraphicFramePr>
          <p:nvPr/>
        </p:nvGraphicFramePr>
        <p:xfrm>
          <a:off x="4240504" y="3336014"/>
          <a:ext cx="3709624" cy="1189927"/>
        </p:xfrm>
        <a:graphic>
          <a:graphicData uri="http://schemas.openxmlformats.org/drawingml/2006/table">
            <a:tbl>
              <a:tblPr firstRow="1" bandRow="1">
                <a:tableStyleId>{5940675A-B579-460E-94D1-54222C63F5DA}</a:tableStyleId>
              </a:tblPr>
              <a:tblGrid>
                <a:gridCol w="463703">
                  <a:extLst>
                    <a:ext uri="{9D8B030D-6E8A-4147-A177-3AD203B41FA5}">
                      <a16:colId xmlns:a16="http://schemas.microsoft.com/office/drawing/2014/main" val="1520247425"/>
                    </a:ext>
                  </a:extLst>
                </a:gridCol>
                <a:gridCol w="463703">
                  <a:extLst>
                    <a:ext uri="{9D8B030D-6E8A-4147-A177-3AD203B41FA5}">
                      <a16:colId xmlns:a16="http://schemas.microsoft.com/office/drawing/2014/main" val="1565360956"/>
                    </a:ext>
                  </a:extLst>
                </a:gridCol>
                <a:gridCol w="463703">
                  <a:extLst>
                    <a:ext uri="{9D8B030D-6E8A-4147-A177-3AD203B41FA5}">
                      <a16:colId xmlns:a16="http://schemas.microsoft.com/office/drawing/2014/main" val="672598581"/>
                    </a:ext>
                  </a:extLst>
                </a:gridCol>
                <a:gridCol w="463703">
                  <a:extLst>
                    <a:ext uri="{9D8B030D-6E8A-4147-A177-3AD203B41FA5}">
                      <a16:colId xmlns:a16="http://schemas.microsoft.com/office/drawing/2014/main" val="1234404677"/>
                    </a:ext>
                  </a:extLst>
                </a:gridCol>
                <a:gridCol w="463703">
                  <a:extLst>
                    <a:ext uri="{9D8B030D-6E8A-4147-A177-3AD203B41FA5}">
                      <a16:colId xmlns:a16="http://schemas.microsoft.com/office/drawing/2014/main" val="1757704329"/>
                    </a:ext>
                  </a:extLst>
                </a:gridCol>
                <a:gridCol w="463703">
                  <a:extLst>
                    <a:ext uri="{9D8B030D-6E8A-4147-A177-3AD203B41FA5}">
                      <a16:colId xmlns:a16="http://schemas.microsoft.com/office/drawing/2014/main" val="3368489163"/>
                    </a:ext>
                  </a:extLst>
                </a:gridCol>
                <a:gridCol w="463703">
                  <a:extLst>
                    <a:ext uri="{9D8B030D-6E8A-4147-A177-3AD203B41FA5}">
                      <a16:colId xmlns:a16="http://schemas.microsoft.com/office/drawing/2014/main" val="3789436365"/>
                    </a:ext>
                  </a:extLst>
                </a:gridCol>
                <a:gridCol w="463703">
                  <a:extLst>
                    <a:ext uri="{9D8B030D-6E8A-4147-A177-3AD203B41FA5}">
                      <a16:colId xmlns:a16="http://schemas.microsoft.com/office/drawing/2014/main" val="1234745371"/>
                    </a:ext>
                  </a:extLst>
                </a:gridCol>
              </a:tblGrid>
              <a:tr h="243700">
                <a:tc>
                  <a:txBody>
                    <a:bodyPr/>
                    <a:lstStyle/>
                    <a:p>
                      <a:pPr algn="r"/>
                      <a:r>
                        <a:rPr lang="es-MX" sz="1000">
                          <a:solidFill>
                            <a:schemeClr val="tx1"/>
                          </a:solidFill>
                          <a:latin typeface="Times New Roman" panose="02020603050405020304" pitchFamily="18" charset="0"/>
                          <a:cs typeface="Times New Roman" panose="02020603050405020304" pitchFamily="18" charset="0"/>
                        </a:rPr>
                        <a:t>1</a:t>
                      </a:r>
                      <a:endParaRPr lang="es-MX" sz="1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1</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577451744"/>
                  </a:ext>
                </a:extLst>
              </a:tr>
              <a:tr h="315409">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743946411"/>
                  </a:ext>
                </a:extLst>
              </a:tr>
              <a:tr h="315409">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1574529431"/>
                  </a:ext>
                </a:extLst>
              </a:tr>
              <a:tr h="315409">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2316815225"/>
                  </a:ext>
                </a:extLst>
              </a:tr>
            </a:tbl>
          </a:graphicData>
        </a:graphic>
      </p:graphicFrame>
      <p:graphicFrame>
        <p:nvGraphicFramePr>
          <p:cNvPr id="2345" name="Tabla 2344"/>
          <p:cNvGraphicFramePr>
            <a:graphicFrameLocks noGrp="1"/>
          </p:cNvGraphicFramePr>
          <p:nvPr/>
        </p:nvGraphicFramePr>
        <p:xfrm>
          <a:off x="412097" y="3337555"/>
          <a:ext cx="3823624" cy="1246477"/>
        </p:xfrm>
        <a:graphic>
          <a:graphicData uri="http://schemas.openxmlformats.org/drawingml/2006/table">
            <a:tbl>
              <a:tblPr firstRow="1" bandRow="1">
                <a:tableStyleId>{5940675A-B579-460E-94D1-54222C63F5DA}</a:tableStyleId>
              </a:tblPr>
              <a:tblGrid>
                <a:gridCol w="477953">
                  <a:extLst>
                    <a:ext uri="{9D8B030D-6E8A-4147-A177-3AD203B41FA5}">
                      <a16:colId xmlns:a16="http://schemas.microsoft.com/office/drawing/2014/main" val="1520247425"/>
                    </a:ext>
                  </a:extLst>
                </a:gridCol>
                <a:gridCol w="477953">
                  <a:extLst>
                    <a:ext uri="{9D8B030D-6E8A-4147-A177-3AD203B41FA5}">
                      <a16:colId xmlns:a16="http://schemas.microsoft.com/office/drawing/2014/main" val="1565360956"/>
                    </a:ext>
                  </a:extLst>
                </a:gridCol>
                <a:gridCol w="477953">
                  <a:extLst>
                    <a:ext uri="{9D8B030D-6E8A-4147-A177-3AD203B41FA5}">
                      <a16:colId xmlns:a16="http://schemas.microsoft.com/office/drawing/2014/main" val="672598581"/>
                    </a:ext>
                  </a:extLst>
                </a:gridCol>
                <a:gridCol w="477953">
                  <a:extLst>
                    <a:ext uri="{9D8B030D-6E8A-4147-A177-3AD203B41FA5}">
                      <a16:colId xmlns:a16="http://schemas.microsoft.com/office/drawing/2014/main" val="1234404677"/>
                    </a:ext>
                  </a:extLst>
                </a:gridCol>
                <a:gridCol w="477953">
                  <a:extLst>
                    <a:ext uri="{9D8B030D-6E8A-4147-A177-3AD203B41FA5}">
                      <a16:colId xmlns:a16="http://schemas.microsoft.com/office/drawing/2014/main" val="1757704329"/>
                    </a:ext>
                  </a:extLst>
                </a:gridCol>
                <a:gridCol w="477953">
                  <a:extLst>
                    <a:ext uri="{9D8B030D-6E8A-4147-A177-3AD203B41FA5}">
                      <a16:colId xmlns:a16="http://schemas.microsoft.com/office/drawing/2014/main" val="3368489163"/>
                    </a:ext>
                  </a:extLst>
                </a:gridCol>
                <a:gridCol w="477953">
                  <a:extLst>
                    <a:ext uri="{9D8B030D-6E8A-4147-A177-3AD203B41FA5}">
                      <a16:colId xmlns:a16="http://schemas.microsoft.com/office/drawing/2014/main" val="3789436365"/>
                    </a:ext>
                  </a:extLst>
                </a:gridCol>
                <a:gridCol w="477953">
                  <a:extLst>
                    <a:ext uri="{9D8B030D-6E8A-4147-A177-3AD203B41FA5}">
                      <a16:colId xmlns:a16="http://schemas.microsoft.com/office/drawing/2014/main" val="1234745371"/>
                    </a:ext>
                  </a:extLst>
                </a:gridCol>
              </a:tblGrid>
              <a:tr h="217465">
                <a:tc>
                  <a:txBody>
                    <a:bodyPr/>
                    <a:lstStyle/>
                    <a:p>
                      <a:pPr algn="l"/>
                      <a:r>
                        <a:rPr lang="es-MX" sz="1000" dirty="0">
                          <a:latin typeface="Times New Roman" panose="02020603050405020304" pitchFamily="18" charset="0"/>
                          <a:cs typeface="Times New Roman" panose="02020603050405020304" pitchFamily="18" charset="0"/>
                        </a:rPr>
                        <a:t>T</a:t>
                      </a:r>
                      <a:endParaRPr lang="es-MX" sz="1000" dirty="0">
                        <a:solidFill>
                          <a:schemeClr val="tx1"/>
                        </a:solidFill>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extLst>
                  <a:ext uri="{0D108BD9-81ED-4DB2-BD59-A6C34878D82A}">
                    <a16:rowId xmlns:a16="http://schemas.microsoft.com/office/drawing/2014/main" val="3577451744"/>
                  </a:ext>
                </a:extLst>
              </a:tr>
              <a:tr h="334219">
                <a:tc>
                  <a:txBody>
                    <a:bodyPr/>
                    <a:lstStyle/>
                    <a:p>
                      <a:pPr algn="l"/>
                      <a:r>
                        <a:rPr lang="es-MX" sz="1000" dirty="0" err="1">
                          <a:latin typeface="Times New Roman" panose="02020603050405020304" pitchFamily="18" charset="0"/>
                          <a:cs typeface="Times New Roman" panose="02020603050405020304" pitchFamily="18" charset="0"/>
                        </a:rPr>
                        <a:t>bd</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1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3743946411"/>
                  </a:ext>
                </a:extLst>
              </a:tr>
              <a:tr h="334219">
                <a:tc>
                  <a:txBody>
                    <a:bodyPr/>
                    <a:lstStyle/>
                    <a:p>
                      <a:pPr algn="l"/>
                      <a:r>
                        <a:rPr lang="es-MX" sz="1000" dirty="0" err="1">
                          <a:latin typeface="Times New Roman" panose="02020603050405020304" pitchFamily="18" charset="0"/>
                          <a:cs typeface="Times New Roman" panose="02020603050405020304" pitchFamily="18" charset="0"/>
                        </a:rPr>
                        <a:t>bi</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1000">
                          <a:latin typeface="Times New Roman" panose="02020603050405020304" pitchFamily="18" charset="0"/>
                          <a:cs typeface="Times New Roman" panose="02020603050405020304" pitchFamily="18" charset="0"/>
                        </a:rPr>
                        <a:t>….</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1574529431"/>
                  </a:ext>
                </a:extLst>
              </a:tr>
              <a:tr h="334219">
                <a:tc>
                  <a:txBody>
                    <a:bodyPr/>
                    <a:lstStyle/>
                    <a:p>
                      <a:pPr algn="l"/>
                      <a:r>
                        <a:rPr lang="es-MX" sz="1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2316815225"/>
                  </a:ext>
                </a:extLst>
              </a:tr>
            </a:tbl>
          </a:graphicData>
        </a:graphic>
      </p:graphicFrame>
      <p:sp>
        <p:nvSpPr>
          <p:cNvPr id="5" name="Rectángulo 4"/>
          <p:cNvSpPr/>
          <p:nvPr/>
        </p:nvSpPr>
        <p:spPr>
          <a:xfrm>
            <a:off x="382730" y="5354289"/>
            <a:ext cx="5249568" cy="646331"/>
          </a:xfrm>
          <a:prstGeom prst="rect">
            <a:avLst/>
          </a:prstGeom>
        </p:spPr>
        <p:txBody>
          <a:bodyPr wrap="square">
            <a:spAutoFit/>
          </a:bodyPr>
          <a:lstStyle/>
          <a:p>
            <a:r>
              <a:rPr lang="es-MX" altLang="es-MX" dirty="0">
                <a:ea typeface="Arial Unicode MS" panose="020B0604020202020204" pitchFamily="34" charset="-128"/>
                <a:cs typeface="Arial Unicode MS" panose="020B0604020202020204" pitchFamily="34" charset="-128"/>
              </a:rPr>
              <a:t>Dependiendo de los valores que toman los sensores son las acciones del </a:t>
            </a:r>
            <a:r>
              <a:rPr lang="es-MX" altLang="es-MX" dirty="0" err="1">
                <a:ea typeface="Arial Unicode MS" panose="020B0604020202020204" pitchFamily="34" charset="-128"/>
                <a:cs typeface="Arial Unicode MS" panose="020B0604020202020204" pitchFamily="34" charset="-128"/>
              </a:rPr>
              <a:t>bot</a:t>
            </a:r>
            <a:r>
              <a:rPr lang="es-MX" altLang="es-MX" dirty="0">
                <a:ea typeface="Arial Unicode MS" panose="020B0604020202020204" pitchFamily="34" charset="-128"/>
                <a:cs typeface="Arial Unicode MS" panose="020B0604020202020204" pitchFamily="34" charset="-128"/>
              </a:rPr>
              <a:t>, como se ve en la tabla</a:t>
            </a:r>
            <a:endParaRPr lang="es-MX" dirty="0"/>
          </a:p>
        </p:txBody>
      </p:sp>
      <p:sp>
        <p:nvSpPr>
          <p:cNvPr id="2347" name="Rectangle 678"/>
          <p:cNvSpPr>
            <a:spLocks noChangeArrowheads="1"/>
          </p:cNvSpPr>
          <p:nvPr/>
        </p:nvSpPr>
        <p:spPr bwMode="auto">
          <a:xfrm>
            <a:off x="5419309" y="4785059"/>
            <a:ext cx="257359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244475" algn="l"/>
                <a:tab pos="514350" algn="l"/>
                <a:tab pos="704850" algn="l"/>
                <a:tab pos="908050" algn="l"/>
                <a:tab pos="1111250" algn="l"/>
                <a:tab pos="131445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244475" algn="l"/>
                <a:tab pos="514350" algn="l"/>
                <a:tab pos="704850" algn="l"/>
                <a:tab pos="908050" algn="l"/>
                <a:tab pos="1111250" algn="l"/>
                <a:tab pos="131445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244475" algn="l"/>
                <a:tab pos="514350" algn="l"/>
                <a:tab pos="704850" algn="l"/>
                <a:tab pos="908050" algn="l"/>
                <a:tab pos="1111250" algn="l"/>
                <a:tab pos="131445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1400" dirty="0" err="1">
                <a:ea typeface="Arial Unicode MS" panose="020B0604020202020204" pitchFamily="34" charset="-128"/>
                <a:cs typeface="Arial Unicode MS" panose="020B0604020202020204" pitchFamily="34" charset="-128"/>
              </a:rPr>
              <a:t>Bd</a:t>
            </a:r>
            <a:r>
              <a:rPr lang="es-MX" altLang="es-MX" sz="1400" dirty="0">
                <a:ea typeface="Arial Unicode MS" panose="020B0604020202020204" pitchFamily="34" charset="-128"/>
                <a:cs typeface="Arial Unicode MS" panose="020B0604020202020204" pitchFamily="34" charset="-128"/>
              </a:rPr>
              <a:t>  </a:t>
            </a:r>
            <a:r>
              <a:rPr lang="es-MX" altLang="es-MX" sz="1400" dirty="0" err="1">
                <a:ea typeface="Arial Unicode MS" panose="020B0604020202020204" pitchFamily="34" charset="-128"/>
                <a:cs typeface="Arial Unicode MS" panose="020B0604020202020204" pitchFamily="34" charset="-128"/>
              </a:rPr>
              <a:t>bi</a:t>
            </a:r>
            <a:r>
              <a:rPr lang="es-MX" altLang="es-MX" sz="1400" dirty="0">
                <a:ea typeface="Arial Unicode MS" panose="020B0604020202020204" pitchFamily="34" charset="-128"/>
                <a:cs typeface="Arial Unicode MS" panose="020B0604020202020204" pitchFamily="34" charset="-128"/>
              </a:rPr>
              <a:t>    n   acción</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1	 0	   sigue</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0 	 0	   sigue</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1	 1	   regresa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0	 1	   vuelta a la izquierda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1	 0	   vuelta a la derecha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0 	 0	   vuelta a la derecha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1	 1	  vuelta a la derecha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0	 1	  vuelta a la derecha</a:t>
            </a:r>
            <a:endParaRPr lang="es-ES" altLang="es-MX" sz="1400" dirty="0">
              <a:ea typeface="Arial Unicode MS" panose="020B0604020202020204" pitchFamily="34" charset="-128"/>
              <a:cs typeface="Arial Unicode MS" panose="020B0604020202020204" pitchFamily="34" charset="-128"/>
            </a:endParaRPr>
          </a:p>
        </p:txBody>
      </p:sp>
      <p:sp>
        <p:nvSpPr>
          <p:cNvPr id="6" name="Rectángulo 5"/>
          <p:cNvSpPr/>
          <p:nvPr/>
        </p:nvSpPr>
        <p:spPr>
          <a:xfrm>
            <a:off x="5632298" y="808675"/>
            <a:ext cx="3574939" cy="2585323"/>
          </a:xfrm>
          <a:prstGeom prst="rect">
            <a:avLst/>
          </a:prstGeom>
        </p:spPr>
        <p:txBody>
          <a:bodyPr wrap="square">
            <a:spAutoFit/>
          </a:bodyPr>
          <a:lstStyle/>
          <a:p>
            <a:pPr>
              <a:spcBef>
                <a:spcPct val="0"/>
              </a:spcBef>
              <a:buNone/>
            </a:pPr>
            <a:r>
              <a:rPr lang="es-MX" altLang="es-MX" dirty="0">
                <a:ea typeface="Arial Unicode MS" panose="020B0604020202020204" pitchFamily="34" charset="-128"/>
                <a:cs typeface="Arial Unicode MS" panose="020B0604020202020204" pitchFamily="34" charset="-128"/>
              </a:rPr>
              <a:t>en este caso el </a:t>
            </a:r>
            <a:r>
              <a:rPr lang="es-MX" altLang="es-MX" dirty="0" err="1">
                <a:ea typeface="Arial Unicode MS" panose="020B0604020202020204" pitchFamily="34" charset="-128"/>
                <a:cs typeface="Arial Unicode MS" panose="020B0604020202020204" pitchFamily="34" charset="-128"/>
              </a:rPr>
              <a:t>bot</a:t>
            </a:r>
            <a:r>
              <a:rPr lang="es-MX" altLang="es-MX" dirty="0">
                <a:ea typeface="Arial Unicode MS" panose="020B0604020202020204" pitchFamily="34" charset="-128"/>
                <a:cs typeface="Arial Unicode MS" panose="020B0604020202020204" pitchFamily="34" charset="-128"/>
              </a:rPr>
              <a:t> explorador de laberintos se empieza a mover y percibe el laberinto con 2 bigotes que van tocando las paredes y con una nariz que detecta cuando choca al frente, cuando uno de los sensores toca pared genera un 1 y lo va almacenando en un arreglo, cuando no toca pared genera un cero </a:t>
            </a:r>
            <a:endParaRPr lang="en-US" altLang="es-MX" dirty="0"/>
          </a:p>
        </p:txBody>
      </p:sp>
    </p:spTree>
    <p:extLst>
      <p:ext uri="{BB962C8B-B14F-4D97-AF65-F5344CB8AC3E}">
        <p14:creationId xmlns:p14="http://schemas.microsoft.com/office/powerpoint/2010/main" val="2679157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ángulo 1"/>
          <p:cNvSpPr>
            <a:spLocks noChangeArrowheads="1"/>
          </p:cNvSpPr>
          <p:nvPr/>
        </p:nvSpPr>
        <p:spPr bwMode="auto">
          <a:xfrm>
            <a:off x="492124" y="55563"/>
            <a:ext cx="75698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Sistemas que siguen una trayectoria y construyen una imagen de está</a:t>
            </a:r>
          </a:p>
        </p:txBody>
      </p:sp>
      <p:sp>
        <p:nvSpPr>
          <p:cNvPr id="20483" name="CuadroTexto 3"/>
          <p:cNvSpPr txBox="1">
            <a:spLocks noChangeArrowheads="1"/>
          </p:cNvSpPr>
          <p:nvPr/>
        </p:nvSpPr>
        <p:spPr bwMode="auto">
          <a:xfrm>
            <a:off x="312738" y="1255713"/>
            <a:ext cx="26812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Número de Forma o </a:t>
            </a:r>
            <a:r>
              <a:rPr lang="en-US" altLang="es-MX" b="1" dirty="0">
                <a:cs typeface="Times New Roman" panose="02020603050405020304" pitchFamily="18" charset="0"/>
              </a:rPr>
              <a:t>de Freeman</a:t>
            </a:r>
            <a:endParaRPr lang="es-MX" altLang="es-MX" b="1" dirty="0"/>
          </a:p>
        </p:txBody>
      </p:sp>
      <p:grpSp>
        <p:nvGrpSpPr>
          <p:cNvPr id="2" name="Grupo 1"/>
          <p:cNvGrpSpPr/>
          <p:nvPr/>
        </p:nvGrpSpPr>
        <p:grpSpPr>
          <a:xfrm>
            <a:off x="774700" y="1974850"/>
            <a:ext cx="1624013" cy="1514475"/>
            <a:chOff x="774700" y="1974850"/>
            <a:chExt cx="1624013" cy="1514475"/>
          </a:xfrm>
        </p:grpSpPr>
        <p:cxnSp>
          <p:nvCxnSpPr>
            <p:cNvPr id="10" name="Conector recto de flecha 9"/>
            <p:cNvCxnSpPr/>
            <p:nvPr/>
          </p:nvCxnSpPr>
          <p:spPr bwMode="auto">
            <a:xfrm>
              <a:off x="1522413" y="2160588"/>
              <a:ext cx="0" cy="1239837"/>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a:cxnSpLocks/>
            </p:cNvCxnSpPr>
            <p:nvPr/>
          </p:nvCxnSpPr>
          <p:spPr bwMode="auto">
            <a:xfrm flipH="1" flipV="1">
              <a:off x="815975" y="2693988"/>
              <a:ext cx="1406525" cy="1587"/>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551" name="CuadroTexto 12"/>
            <p:cNvSpPr txBox="1">
              <a:spLocks noChangeArrowheads="1"/>
            </p:cNvSpPr>
            <p:nvPr/>
          </p:nvSpPr>
          <p:spPr bwMode="auto">
            <a:xfrm>
              <a:off x="1608655" y="1974850"/>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d</a:t>
              </a:r>
            </a:p>
          </p:txBody>
        </p:sp>
        <p:sp>
          <p:nvSpPr>
            <p:cNvPr id="20552" name="CuadroTexto 13"/>
            <p:cNvSpPr txBox="1">
              <a:spLocks noChangeArrowheads="1"/>
            </p:cNvSpPr>
            <p:nvPr/>
          </p:nvSpPr>
          <p:spPr bwMode="auto">
            <a:xfrm>
              <a:off x="1872007" y="2715255"/>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a</a:t>
              </a:r>
            </a:p>
          </p:txBody>
        </p:sp>
        <p:sp>
          <p:nvSpPr>
            <p:cNvPr id="20553" name="CuadroTexto 14"/>
            <p:cNvSpPr txBox="1">
              <a:spLocks noChangeArrowheads="1"/>
            </p:cNvSpPr>
            <p:nvPr/>
          </p:nvSpPr>
          <p:spPr bwMode="auto">
            <a:xfrm>
              <a:off x="774700" y="2264009"/>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c</a:t>
              </a:r>
            </a:p>
          </p:txBody>
        </p:sp>
        <p:sp>
          <p:nvSpPr>
            <p:cNvPr id="20554" name="CuadroTexto 15"/>
            <p:cNvSpPr txBox="1">
              <a:spLocks noChangeArrowheads="1"/>
            </p:cNvSpPr>
            <p:nvPr/>
          </p:nvSpPr>
          <p:spPr bwMode="auto">
            <a:xfrm>
              <a:off x="1150366" y="3027461"/>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b</a:t>
              </a:r>
            </a:p>
          </p:txBody>
        </p:sp>
      </p:grpSp>
      <p:sp>
        <p:nvSpPr>
          <p:cNvPr id="18" name="Rectángulo 17"/>
          <p:cNvSpPr/>
          <p:nvPr/>
        </p:nvSpPr>
        <p:spPr bwMode="auto">
          <a:xfrm>
            <a:off x="3427413" y="1968500"/>
            <a:ext cx="1724025" cy="1712913"/>
          </a:xfrm>
          <a:prstGeom prst="rect">
            <a:avLst/>
          </a:prstGeom>
          <a:pattFill prst="lgGrid">
            <a:fgClr>
              <a:schemeClr val="tx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sp>
        <p:nvSpPr>
          <p:cNvPr id="19" name="Rectángulo 18"/>
          <p:cNvSpPr/>
          <p:nvPr/>
        </p:nvSpPr>
        <p:spPr bwMode="auto">
          <a:xfrm>
            <a:off x="3440113" y="1974850"/>
            <a:ext cx="1724025" cy="1714500"/>
          </a:xfrm>
          <a:prstGeom prst="rect">
            <a:avLst/>
          </a:prstGeom>
          <a:noFill/>
          <a:ln w="25400"/>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grpSp>
        <p:nvGrpSpPr>
          <p:cNvPr id="16391" name="Grupo 37"/>
          <p:cNvGrpSpPr>
            <a:grpSpLocks/>
          </p:cNvGrpSpPr>
          <p:nvPr/>
        </p:nvGrpSpPr>
        <p:grpSpPr bwMode="auto">
          <a:xfrm>
            <a:off x="3440113" y="1273175"/>
            <a:ext cx="1722437" cy="484188"/>
            <a:chOff x="3334704" y="1376420"/>
            <a:chExt cx="1723431" cy="484061"/>
          </a:xfrm>
        </p:grpSpPr>
        <p:sp>
          <p:nvSpPr>
            <p:cNvPr id="20547" name="CuadroTexto 19"/>
            <p:cNvSpPr txBox="1">
              <a:spLocks noChangeArrowheads="1"/>
            </p:cNvSpPr>
            <p:nvPr/>
          </p:nvSpPr>
          <p:spPr bwMode="auto">
            <a:xfrm>
              <a:off x="4032213" y="1376420"/>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14a</a:t>
              </a:r>
            </a:p>
          </p:txBody>
        </p:sp>
        <p:cxnSp>
          <p:nvCxnSpPr>
            <p:cNvPr id="25" name="Conector recto de flecha 24"/>
            <p:cNvCxnSpPr>
              <a:cxnSpLocks/>
            </p:cNvCxnSpPr>
            <p:nvPr/>
          </p:nvCxnSpPr>
          <p:spPr>
            <a:xfrm>
              <a:off x="3334704" y="1860481"/>
              <a:ext cx="1723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2" name="Grupo 38"/>
          <p:cNvGrpSpPr>
            <a:grpSpLocks/>
          </p:cNvGrpSpPr>
          <p:nvPr/>
        </p:nvGrpSpPr>
        <p:grpSpPr bwMode="auto">
          <a:xfrm>
            <a:off x="5322888" y="1912938"/>
            <a:ext cx="779462" cy="1838325"/>
            <a:chOff x="5218095" y="2016206"/>
            <a:chExt cx="778938" cy="1837955"/>
          </a:xfrm>
        </p:grpSpPr>
        <p:sp>
          <p:nvSpPr>
            <p:cNvPr id="20545" name="CuadroTexto 20"/>
            <p:cNvSpPr txBox="1">
              <a:spLocks noChangeArrowheads="1"/>
            </p:cNvSpPr>
            <p:nvPr/>
          </p:nvSpPr>
          <p:spPr bwMode="auto">
            <a:xfrm>
              <a:off x="5218095" y="2653875"/>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cxnSp>
          <p:nvCxnSpPr>
            <p:cNvPr id="27" name="Conector recto de flecha 26"/>
            <p:cNvCxnSpPr>
              <a:cxnSpLocks/>
            </p:cNvCxnSpPr>
            <p:nvPr/>
          </p:nvCxnSpPr>
          <p:spPr>
            <a:xfrm>
              <a:off x="5218095" y="2016206"/>
              <a:ext cx="0" cy="1837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3" name="Grupo 39"/>
          <p:cNvGrpSpPr>
            <a:grpSpLocks/>
          </p:cNvGrpSpPr>
          <p:nvPr/>
        </p:nvGrpSpPr>
        <p:grpSpPr bwMode="auto">
          <a:xfrm>
            <a:off x="3213100" y="3859213"/>
            <a:ext cx="1658938" cy="654050"/>
            <a:chOff x="3334704" y="3961615"/>
            <a:chExt cx="1659259" cy="655278"/>
          </a:xfrm>
        </p:grpSpPr>
        <p:sp>
          <p:nvSpPr>
            <p:cNvPr id="20543" name="CuadroTexto 21"/>
            <p:cNvSpPr txBox="1">
              <a:spLocks noChangeArrowheads="1"/>
            </p:cNvSpPr>
            <p:nvPr/>
          </p:nvSpPr>
          <p:spPr bwMode="auto">
            <a:xfrm>
              <a:off x="3998863" y="4155228"/>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14c</a:t>
              </a:r>
            </a:p>
          </p:txBody>
        </p:sp>
        <p:cxnSp>
          <p:nvCxnSpPr>
            <p:cNvPr id="29" name="Conector recto de flecha 28"/>
            <p:cNvCxnSpPr>
              <a:cxnSpLocks/>
            </p:cNvCxnSpPr>
            <p:nvPr/>
          </p:nvCxnSpPr>
          <p:spPr>
            <a:xfrm flipH="1">
              <a:off x="3334704" y="3961615"/>
              <a:ext cx="1659259" cy="23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4" name="Grupo 40"/>
          <p:cNvGrpSpPr>
            <a:grpSpLocks/>
          </p:cNvGrpSpPr>
          <p:nvPr/>
        </p:nvGrpSpPr>
        <p:grpSpPr bwMode="auto">
          <a:xfrm>
            <a:off x="2571750" y="1912938"/>
            <a:ext cx="779463" cy="1824037"/>
            <a:chOff x="2466815" y="2016206"/>
            <a:chExt cx="778938" cy="1824203"/>
          </a:xfrm>
        </p:grpSpPr>
        <p:sp>
          <p:nvSpPr>
            <p:cNvPr id="20541" name="CuadroTexto 22"/>
            <p:cNvSpPr txBox="1">
              <a:spLocks noChangeArrowheads="1"/>
            </p:cNvSpPr>
            <p:nvPr/>
          </p:nvSpPr>
          <p:spPr bwMode="auto">
            <a:xfrm>
              <a:off x="2466815" y="2653874"/>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cxnSp>
          <p:nvCxnSpPr>
            <p:cNvPr id="32" name="Conector recto de flecha 31"/>
            <p:cNvCxnSpPr>
              <a:cxnSpLocks/>
            </p:cNvCxnSpPr>
            <p:nvPr/>
          </p:nvCxnSpPr>
          <p:spPr>
            <a:xfrm flipV="1">
              <a:off x="3131530" y="2016206"/>
              <a:ext cx="0" cy="1824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395" name="CuadroTexto 42"/>
          <p:cNvSpPr txBox="1">
            <a:spLocks noChangeArrowheads="1"/>
          </p:cNvSpPr>
          <p:nvPr/>
        </p:nvSpPr>
        <p:spPr bwMode="auto">
          <a:xfrm>
            <a:off x="5991225" y="22637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14a</a:t>
            </a:r>
          </a:p>
        </p:txBody>
      </p:sp>
      <p:sp>
        <p:nvSpPr>
          <p:cNvPr id="16396" name="CuadroTexto 43"/>
          <p:cNvSpPr txBox="1">
            <a:spLocks noChangeArrowheads="1"/>
          </p:cNvSpPr>
          <p:nvPr/>
        </p:nvSpPr>
        <p:spPr bwMode="auto">
          <a:xfrm>
            <a:off x="6521450"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sp>
        <p:nvSpPr>
          <p:cNvPr id="16397" name="CuadroTexto 45"/>
          <p:cNvSpPr txBox="1">
            <a:spLocks noChangeArrowheads="1"/>
          </p:cNvSpPr>
          <p:nvPr/>
        </p:nvSpPr>
        <p:spPr bwMode="auto">
          <a:xfrm>
            <a:off x="7050088"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14c</a:t>
            </a:r>
          </a:p>
        </p:txBody>
      </p:sp>
      <p:sp>
        <p:nvSpPr>
          <p:cNvPr id="16398" name="CuadroTexto 46"/>
          <p:cNvSpPr txBox="1">
            <a:spLocks noChangeArrowheads="1"/>
          </p:cNvSpPr>
          <p:nvPr/>
        </p:nvSpPr>
        <p:spPr bwMode="auto">
          <a:xfrm>
            <a:off x="7627938" y="2263775"/>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sp>
        <p:nvSpPr>
          <p:cNvPr id="49" name="Rectángulo 48"/>
          <p:cNvSpPr/>
          <p:nvPr/>
        </p:nvSpPr>
        <p:spPr bwMode="auto">
          <a:xfrm>
            <a:off x="999508" y="4385420"/>
            <a:ext cx="1366838" cy="1712913"/>
          </a:xfrm>
          <a:prstGeom prst="rect">
            <a:avLst/>
          </a:prstGeom>
          <a:pattFill prst="lgGrid">
            <a:fgClr>
              <a:schemeClr val="tx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sp>
        <p:nvSpPr>
          <p:cNvPr id="50" name="Rectángulo 49"/>
          <p:cNvSpPr/>
          <p:nvPr/>
        </p:nvSpPr>
        <p:spPr bwMode="auto">
          <a:xfrm>
            <a:off x="999508" y="4433045"/>
            <a:ext cx="1441450" cy="1714500"/>
          </a:xfrm>
          <a:prstGeom prst="rect">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grpSp>
        <p:nvGrpSpPr>
          <p:cNvPr id="15" name="Grupo 14"/>
          <p:cNvGrpSpPr/>
          <p:nvPr/>
        </p:nvGrpSpPr>
        <p:grpSpPr>
          <a:xfrm>
            <a:off x="997921" y="3731370"/>
            <a:ext cx="1724025" cy="484188"/>
            <a:chOff x="814388" y="3721100"/>
            <a:chExt cx="1724025" cy="484188"/>
          </a:xfrm>
        </p:grpSpPr>
        <p:sp>
          <p:nvSpPr>
            <p:cNvPr id="20539" name="CuadroTexto 51"/>
            <p:cNvSpPr txBox="1">
              <a:spLocks noChangeArrowheads="1"/>
            </p:cNvSpPr>
            <p:nvPr/>
          </p:nvSpPr>
          <p:spPr bwMode="auto">
            <a:xfrm>
              <a:off x="1512137" y="3721100"/>
              <a:ext cx="779206" cy="46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12a</a:t>
              </a:r>
            </a:p>
          </p:txBody>
        </p:sp>
        <p:cxnSp>
          <p:nvCxnSpPr>
            <p:cNvPr id="53" name="Conector recto de flecha 52"/>
            <p:cNvCxnSpPr>
              <a:cxnSpLocks/>
            </p:cNvCxnSpPr>
            <p:nvPr/>
          </p:nvCxnSpPr>
          <p:spPr bwMode="auto">
            <a:xfrm>
              <a:off x="814388" y="4205288"/>
              <a:ext cx="17240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upo 13"/>
          <p:cNvGrpSpPr/>
          <p:nvPr/>
        </p:nvGrpSpPr>
        <p:grpSpPr>
          <a:xfrm>
            <a:off x="2601296" y="4371133"/>
            <a:ext cx="609600" cy="1838325"/>
            <a:chOff x="2417763" y="4360863"/>
            <a:chExt cx="609600" cy="1838325"/>
          </a:xfrm>
        </p:grpSpPr>
        <p:sp>
          <p:nvSpPr>
            <p:cNvPr id="20537" name="CuadroTexto 54"/>
            <p:cNvSpPr txBox="1">
              <a:spLocks noChangeArrowheads="1"/>
            </p:cNvSpPr>
            <p:nvPr/>
          </p:nvSpPr>
          <p:spPr bwMode="auto">
            <a:xfrm>
              <a:off x="2417763" y="4998660"/>
              <a:ext cx="609600" cy="461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cxnSp>
          <p:nvCxnSpPr>
            <p:cNvPr id="56" name="Conector recto de flecha 55"/>
            <p:cNvCxnSpPr>
              <a:cxnSpLocks/>
            </p:cNvCxnSpPr>
            <p:nvPr/>
          </p:nvCxnSpPr>
          <p:spPr bwMode="auto">
            <a:xfrm>
              <a:off x="2417763" y="4360863"/>
              <a:ext cx="0" cy="18383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upo 16"/>
          <p:cNvGrpSpPr/>
          <p:nvPr/>
        </p:nvGrpSpPr>
        <p:grpSpPr>
          <a:xfrm>
            <a:off x="997921" y="6315820"/>
            <a:ext cx="1660525" cy="473841"/>
            <a:chOff x="814388" y="6305550"/>
            <a:chExt cx="1660525" cy="473841"/>
          </a:xfrm>
        </p:grpSpPr>
        <p:sp>
          <p:nvSpPr>
            <p:cNvPr id="20535" name="CuadroTexto 57"/>
            <p:cNvSpPr txBox="1">
              <a:spLocks noChangeArrowheads="1"/>
            </p:cNvSpPr>
            <p:nvPr/>
          </p:nvSpPr>
          <p:spPr bwMode="auto">
            <a:xfrm>
              <a:off x="1403281" y="6317456"/>
              <a:ext cx="779532" cy="46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12c</a:t>
              </a:r>
            </a:p>
          </p:txBody>
        </p:sp>
        <p:cxnSp>
          <p:nvCxnSpPr>
            <p:cNvPr id="59" name="Conector recto de flecha 58"/>
            <p:cNvCxnSpPr>
              <a:cxnSpLocks/>
            </p:cNvCxnSpPr>
            <p:nvPr/>
          </p:nvCxnSpPr>
          <p:spPr bwMode="auto">
            <a:xfrm flipH="1">
              <a:off x="814388" y="6305550"/>
              <a:ext cx="1660525" cy="238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upo 15"/>
          <p:cNvGrpSpPr/>
          <p:nvPr/>
        </p:nvGrpSpPr>
        <p:grpSpPr>
          <a:xfrm>
            <a:off x="131145" y="4371133"/>
            <a:ext cx="777876" cy="1824037"/>
            <a:chOff x="-52388" y="4360863"/>
            <a:chExt cx="777876" cy="1824037"/>
          </a:xfrm>
        </p:grpSpPr>
        <p:sp>
          <p:nvSpPr>
            <p:cNvPr id="20533" name="CuadroTexto 60"/>
            <p:cNvSpPr txBox="1">
              <a:spLocks noChangeArrowheads="1"/>
            </p:cNvSpPr>
            <p:nvPr/>
          </p:nvSpPr>
          <p:spPr bwMode="auto">
            <a:xfrm>
              <a:off x="-52388" y="4998473"/>
              <a:ext cx="777876"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cxnSp>
          <p:nvCxnSpPr>
            <p:cNvPr id="62" name="Conector recto de flecha 61"/>
            <p:cNvCxnSpPr>
              <a:cxnSpLocks/>
            </p:cNvCxnSpPr>
            <p:nvPr/>
          </p:nvCxnSpPr>
          <p:spPr bwMode="auto">
            <a:xfrm flipV="1">
              <a:off x="611188" y="4360863"/>
              <a:ext cx="0" cy="18240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405" name="CuadroTexto 62"/>
          <p:cNvSpPr txBox="1">
            <a:spLocks noChangeArrowheads="1"/>
          </p:cNvSpPr>
          <p:nvPr/>
        </p:nvSpPr>
        <p:spPr bwMode="auto">
          <a:xfrm>
            <a:off x="3278666" y="5024959"/>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12a</a:t>
            </a:r>
          </a:p>
        </p:txBody>
      </p:sp>
      <p:sp>
        <p:nvSpPr>
          <p:cNvPr id="16406" name="CuadroTexto 63"/>
          <p:cNvSpPr txBox="1">
            <a:spLocks noChangeArrowheads="1"/>
          </p:cNvSpPr>
          <p:nvPr/>
        </p:nvSpPr>
        <p:spPr bwMode="auto">
          <a:xfrm>
            <a:off x="3807303" y="5036072"/>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sp>
        <p:nvSpPr>
          <p:cNvPr id="16407" name="CuadroTexto 64"/>
          <p:cNvSpPr txBox="1">
            <a:spLocks noChangeArrowheads="1"/>
          </p:cNvSpPr>
          <p:nvPr/>
        </p:nvSpPr>
        <p:spPr bwMode="auto">
          <a:xfrm>
            <a:off x="4337528" y="5036072"/>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12c</a:t>
            </a:r>
          </a:p>
        </p:txBody>
      </p:sp>
      <p:sp>
        <p:nvSpPr>
          <p:cNvPr id="16408" name="CuadroTexto 65"/>
          <p:cNvSpPr txBox="1">
            <a:spLocks noChangeArrowheads="1"/>
          </p:cNvSpPr>
          <p:nvPr/>
        </p:nvSpPr>
        <p:spPr bwMode="auto">
          <a:xfrm>
            <a:off x="4915378" y="5024959"/>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14d</a:t>
            </a:r>
          </a:p>
        </p:txBody>
      </p:sp>
      <p:sp>
        <p:nvSpPr>
          <p:cNvPr id="16409" name="CuadroTexto 66"/>
          <p:cNvSpPr txBox="1">
            <a:spLocks noChangeArrowheads="1"/>
          </p:cNvSpPr>
          <p:nvPr/>
        </p:nvSpPr>
        <p:spPr bwMode="auto">
          <a:xfrm>
            <a:off x="5897563" y="1814513"/>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Número de Forma</a:t>
            </a:r>
          </a:p>
        </p:txBody>
      </p:sp>
      <p:sp>
        <p:nvSpPr>
          <p:cNvPr id="16410" name="CuadroTexto 67"/>
          <p:cNvSpPr txBox="1">
            <a:spLocks noChangeArrowheads="1"/>
          </p:cNvSpPr>
          <p:nvPr/>
        </p:nvSpPr>
        <p:spPr bwMode="auto">
          <a:xfrm>
            <a:off x="3216276" y="4560565"/>
            <a:ext cx="2681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Número de Forma</a:t>
            </a:r>
          </a:p>
        </p:txBody>
      </p:sp>
      <p:grpSp>
        <p:nvGrpSpPr>
          <p:cNvPr id="7" name="Grupo 6"/>
          <p:cNvGrpSpPr>
            <a:grpSpLocks/>
          </p:cNvGrpSpPr>
          <p:nvPr/>
        </p:nvGrpSpPr>
        <p:grpSpPr bwMode="auto">
          <a:xfrm>
            <a:off x="6307138" y="2816225"/>
            <a:ext cx="2681287" cy="3606800"/>
            <a:chOff x="6306661" y="2815989"/>
            <a:chExt cx="2681287" cy="3606858"/>
          </a:xfrm>
        </p:grpSpPr>
        <p:grpSp>
          <p:nvGrpSpPr>
            <p:cNvPr id="20508" name="Group 2"/>
            <p:cNvGrpSpPr>
              <a:grpSpLocks/>
            </p:cNvGrpSpPr>
            <p:nvPr/>
          </p:nvGrpSpPr>
          <p:grpSpPr bwMode="auto">
            <a:xfrm>
              <a:off x="6924675" y="4107992"/>
              <a:ext cx="1028700" cy="1092200"/>
              <a:chOff x="259" y="0"/>
              <a:chExt cx="19440" cy="20001"/>
            </a:xfrm>
          </p:grpSpPr>
          <p:sp>
            <p:nvSpPr>
              <p:cNvPr id="20517" name="Line 3"/>
              <p:cNvSpPr>
                <a:spLocks noChangeShapeType="1"/>
              </p:cNvSpPr>
              <p:nvPr/>
            </p:nvSpPr>
            <p:spPr bwMode="auto">
              <a:xfrm flipV="1">
                <a:off x="9235" y="3721"/>
                <a:ext cx="12" cy="6349"/>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18" name="Line 4"/>
              <p:cNvSpPr>
                <a:spLocks noChangeShapeType="1"/>
              </p:cNvSpPr>
              <p:nvPr/>
            </p:nvSpPr>
            <p:spPr bwMode="auto">
              <a:xfrm>
                <a:off x="9235" y="9884"/>
                <a:ext cx="6204"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19" name="Line 5"/>
              <p:cNvSpPr>
                <a:spLocks noChangeShapeType="1"/>
              </p:cNvSpPr>
              <p:nvPr/>
            </p:nvSpPr>
            <p:spPr bwMode="auto">
              <a:xfrm>
                <a:off x="9235" y="9884"/>
                <a:ext cx="12" cy="58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0" name="Line 6"/>
              <p:cNvSpPr>
                <a:spLocks noChangeShapeType="1"/>
              </p:cNvSpPr>
              <p:nvPr/>
            </p:nvSpPr>
            <p:spPr bwMode="auto">
              <a:xfrm flipH="1">
                <a:off x="3055" y="9884"/>
                <a:ext cx="6192"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1" name="Line 7"/>
              <p:cNvSpPr>
                <a:spLocks noChangeShapeType="1"/>
              </p:cNvSpPr>
              <p:nvPr/>
            </p:nvSpPr>
            <p:spPr bwMode="auto">
              <a:xfrm flipV="1">
                <a:off x="9235" y="6268"/>
                <a:ext cx="3672" cy="3628"/>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2" name="Line 8"/>
              <p:cNvSpPr>
                <a:spLocks noChangeShapeType="1"/>
              </p:cNvSpPr>
              <p:nvPr/>
            </p:nvSpPr>
            <p:spPr bwMode="auto">
              <a:xfrm>
                <a:off x="9139" y="9884"/>
                <a:ext cx="4488" cy="43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3" name="Line 9"/>
              <p:cNvSpPr>
                <a:spLocks noChangeShapeType="1"/>
              </p:cNvSpPr>
              <p:nvPr/>
            </p:nvSpPr>
            <p:spPr bwMode="auto">
              <a:xfrm flipH="1">
                <a:off x="5239" y="9884"/>
                <a:ext cx="4008" cy="389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4" name="Line 10"/>
              <p:cNvSpPr>
                <a:spLocks noChangeShapeType="1"/>
              </p:cNvSpPr>
              <p:nvPr/>
            </p:nvSpPr>
            <p:spPr bwMode="auto">
              <a:xfrm flipH="1" flipV="1">
                <a:off x="4795" y="5651"/>
                <a:ext cx="4272" cy="408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5" name="Rectangle 11"/>
              <p:cNvSpPr>
                <a:spLocks noChangeArrowheads="1"/>
              </p:cNvSpPr>
              <p:nvPr/>
            </p:nvSpPr>
            <p:spPr bwMode="auto">
              <a:xfrm>
                <a:off x="8347" y="0"/>
                <a:ext cx="3288" cy="315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6</a:t>
                </a:r>
                <a:endParaRPr lang="es-MX" altLang="es-MX"/>
              </a:p>
            </p:txBody>
          </p:sp>
          <p:sp>
            <p:nvSpPr>
              <p:cNvPr id="20526" name="Rectangle 12"/>
              <p:cNvSpPr>
                <a:spLocks noChangeArrowheads="1"/>
              </p:cNvSpPr>
              <p:nvPr/>
            </p:nvSpPr>
            <p:spPr bwMode="auto">
              <a:xfrm>
                <a:off x="13915" y="14931"/>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1</a:t>
                </a:r>
                <a:endParaRPr lang="es-MX" altLang="es-MX"/>
              </a:p>
            </p:txBody>
          </p:sp>
          <p:sp>
            <p:nvSpPr>
              <p:cNvPr id="20527" name="Rectangle 13"/>
              <p:cNvSpPr>
                <a:spLocks noChangeArrowheads="1"/>
              </p:cNvSpPr>
              <p:nvPr/>
            </p:nvSpPr>
            <p:spPr bwMode="auto">
              <a:xfrm>
                <a:off x="16411" y="8186"/>
                <a:ext cx="3288" cy="3722"/>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0</a:t>
                </a:r>
                <a:endParaRPr lang="es-MX" altLang="es-MX"/>
              </a:p>
            </p:txBody>
          </p:sp>
          <p:sp>
            <p:nvSpPr>
              <p:cNvPr id="20528" name="Rectangle 14"/>
              <p:cNvSpPr>
                <a:spLocks noChangeArrowheads="1"/>
              </p:cNvSpPr>
              <p:nvPr/>
            </p:nvSpPr>
            <p:spPr bwMode="auto">
              <a:xfrm>
                <a:off x="8203" y="16280"/>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2</a:t>
                </a:r>
                <a:endParaRPr lang="es-MX" altLang="es-MX"/>
              </a:p>
            </p:txBody>
          </p:sp>
          <p:sp>
            <p:nvSpPr>
              <p:cNvPr id="20529" name="Rectangle 15"/>
              <p:cNvSpPr>
                <a:spLocks noChangeArrowheads="1"/>
              </p:cNvSpPr>
              <p:nvPr/>
            </p:nvSpPr>
            <p:spPr bwMode="auto">
              <a:xfrm>
                <a:off x="4027" y="143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3</a:t>
                </a:r>
                <a:endParaRPr lang="es-MX" altLang="es-MX"/>
              </a:p>
            </p:txBody>
          </p:sp>
          <p:sp>
            <p:nvSpPr>
              <p:cNvPr id="20530" name="Rectangle 16"/>
              <p:cNvSpPr>
                <a:spLocks noChangeArrowheads="1"/>
              </p:cNvSpPr>
              <p:nvPr/>
            </p:nvSpPr>
            <p:spPr bwMode="auto">
              <a:xfrm>
                <a:off x="259" y="8524"/>
                <a:ext cx="1992"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4</a:t>
                </a:r>
                <a:endParaRPr lang="es-MX" altLang="es-MX"/>
              </a:p>
            </p:txBody>
          </p:sp>
          <p:sp>
            <p:nvSpPr>
              <p:cNvPr id="20531" name="Rectangle 17"/>
              <p:cNvSpPr>
                <a:spLocks noChangeArrowheads="1"/>
              </p:cNvSpPr>
              <p:nvPr/>
            </p:nvSpPr>
            <p:spPr bwMode="auto">
              <a:xfrm>
                <a:off x="1819" y="4186"/>
                <a:ext cx="2220"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5</a:t>
                </a:r>
                <a:endParaRPr lang="es-MX" altLang="es-MX"/>
              </a:p>
            </p:txBody>
          </p:sp>
          <p:sp>
            <p:nvSpPr>
              <p:cNvPr id="20532" name="Rectangle 18"/>
              <p:cNvSpPr>
                <a:spLocks noChangeArrowheads="1"/>
              </p:cNvSpPr>
              <p:nvPr/>
            </p:nvSpPr>
            <p:spPr bwMode="auto">
              <a:xfrm>
                <a:off x="13975" y="38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7</a:t>
                </a:r>
                <a:endParaRPr lang="es-MX" altLang="es-MX"/>
              </a:p>
            </p:txBody>
          </p:sp>
        </p:grpSp>
        <p:grpSp>
          <p:nvGrpSpPr>
            <p:cNvPr id="20509" name="Group 20"/>
            <p:cNvGrpSpPr>
              <a:grpSpLocks/>
            </p:cNvGrpSpPr>
            <p:nvPr/>
          </p:nvGrpSpPr>
          <p:grpSpPr bwMode="auto">
            <a:xfrm>
              <a:off x="6970484" y="5377860"/>
              <a:ext cx="863600" cy="444500"/>
              <a:chOff x="0" y="-4"/>
              <a:chExt cx="20000" cy="20329"/>
            </a:xfrm>
          </p:grpSpPr>
          <p:sp>
            <p:nvSpPr>
              <p:cNvPr id="20512" name="Line 21"/>
              <p:cNvSpPr>
                <a:spLocks noChangeShapeType="1"/>
              </p:cNvSpPr>
              <p:nvPr/>
            </p:nvSpPr>
            <p:spPr bwMode="auto">
              <a:xfrm>
                <a:off x="5217" y="228"/>
                <a:ext cx="14783"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3" name="Line 22"/>
              <p:cNvSpPr>
                <a:spLocks noChangeShapeType="1"/>
              </p:cNvSpPr>
              <p:nvPr/>
            </p:nvSpPr>
            <p:spPr bwMode="auto">
              <a:xfrm>
                <a:off x="19985" y="1040"/>
                <a:ext cx="15" cy="18937"/>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4" name="Line 23"/>
              <p:cNvSpPr>
                <a:spLocks noChangeShapeType="1"/>
              </p:cNvSpPr>
              <p:nvPr/>
            </p:nvSpPr>
            <p:spPr bwMode="auto">
              <a:xfrm flipH="1">
                <a:off x="0" y="20296"/>
                <a:ext cx="19882"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5" name="Line 24"/>
              <p:cNvSpPr>
                <a:spLocks noChangeShapeType="1"/>
              </p:cNvSpPr>
              <p:nvPr/>
            </p:nvSpPr>
            <p:spPr bwMode="auto">
              <a:xfrm flipV="1">
                <a:off x="0" y="10958"/>
                <a:ext cx="15" cy="8816"/>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6" name="Line 25"/>
              <p:cNvSpPr>
                <a:spLocks noChangeShapeType="1"/>
              </p:cNvSpPr>
              <p:nvPr/>
            </p:nvSpPr>
            <p:spPr bwMode="auto">
              <a:xfrm flipV="1">
                <a:off x="29" y="-4"/>
                <a:ext cx="5305" cy="10498"/>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grpSp>
        <p:sp>
          <p:nvSpPr>
            <p:cNvPr id="20510" name="Rectángulo 54"/>
            <p:cNvSpPr>
              <a:spLocks noChangeArrowheads="1"/>
            </p:cNvSpPr>
            <p:nvPr/>
          </p:nvSpPr>
          <p:spPr bwMode="auto">
            <a:xfrm>
              <a:off x="6498495" y="5961182"/>
              <a:ext cx="17716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latin typeface="Garamond" panose="02020404030301010803" pitchFamily="18" charset="0"/>
                  <a:cs typeface="Times New Roman" panose="02020603050405020304" pitchFamily="18" charset="0"/>
                </a:rPr>
                <a:t>00066644322</a:t>
              </a:r>
              <a:endParaRPr lang="es-MX" altLang="es-MX" dirty="0"/>
            </a:p>
          </p:txBody>
        </p:sp>
        <p:sp>
          <p:nvSpPr>
            <p:cNvPr id="20511" name="CuadroTexto 66"/>
            <p:cNvSpPr txBox="1">
              <a:spLocks noChangeArrowheads="1"/>
            </p:cNvSpPr>
            <p:nvPr/>
          </p:nvSpPr>
          <p:spPr bwMode="auto">
            <a:xfrm>
              <a:off x="6306661" y="2815989"/>
              <a:ext cx="26812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Otra convención</a:t>
              </a:r>
            </a:p>
            <a:p>
              <a:r>
                <a:rPr lang="es-MX" altLang="es-MX">
                  <a:solidFill>
                    <a:srgbClr val="000000"/>
                  </a:solidFill>
                </a:rPr>
                <a:t>Número de Forma</a:t>
              </a:r>
            </a:p>
            <a:p>
              <a:r>
                <a:rPr lang="es-MX" altLang="es-MX">
                  <a:solidFill>
                    <a:srgbClr val="000000"/>
                  </a:solidFill>
                </a:rPr>
                <a:t>De 8 direcciones</a:t>
              </a:r>
            </a:p>
          </p:txBody>
        </p:sp>
      </p:grpSp>
    </p:spTree>
    <p:extLst>
      <p:ext uri="{BB962C8B-B14F-4D97-AF65-F5344CB8AC3E}">
        <p14:creationId xmlns:p14="http://schemas.microsoft.com/office/powerpoint/2010/main" val="18930308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63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4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9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639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9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3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39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639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39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0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40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40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40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41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6395" grpId="0"/>
      <p:bldP spid="16396" grpId="0"/>
      <p:bldP spid="16397" grpId="0"/>
      <p:bldP spid="16398" grpId="0"/>
      <p:bldP spid="49" grpId="0" animBg="1"/>
      <p:bldP spid="50" grpId="0" animBg="1"/>
      <p:bldP spid="16405" grpId="0"/>
      <p:bldP spid="16406" grpId="0"/>
      <p:bldP spid="16407" grpId="0"/>
      <p:bldP spid="16408" grpId="0"/>
      <p:bldP spid="16409" grpId="0"/>
      <p:bldP spid="164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254000" y="131763"/>
            <a:ext cx="5254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3600" b="1" dirty="0">
                <a:cs typeface="Times New Roman" panose="02020603050405020304" pitchFamily="18" charset="0"/>
              </a:rPr>
              <a:t>Seguidor de Laberintos</a:t>
            </a:r>
            <a:endParaRPr lang="es-ES" altLang="es-MX" sz="3600" b="1" dirty="0">
              <a:cs typeface="Times New Roman" panose="02020603050405020304" pitchFamily="18" charset="0"/>
            </a:endParaRPr>
          </a:p>
        </p:txBody>
      </p:sp>
      <p:sp>
        <p:nvSpPr>
          <p:cNvPr id="62" name="Rectángulo 61"/>
          <p:cNvSpPr>
            <a:spLocks noChangeArrowheads="1"/>
          </p:cNvSpPr>
          <p:nvPr/>
        </p:nvSpPr>
        <p:spPr bwMode="auto">
          <a:xfrm>
            <a:off x="5137150" y="100013"/>
            <a:ext cx="39084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lgn="ctr"/>
            <a:r>
              <a:rPr lang="es-MX" altLang="es-MX" sz="2800" b="1" dirty="0">
                <a:cs typeface="Times New Roman" panose="02020603050405020304" pitchFamily="18" charset="0"/>
              </a:rPr>
              <a:t>Método</a:t>
            </a:r>
          </a:p>
          <a:p>
            <a:pPr lvl="1"/>
            <a:r>
              <a:rPr lang="es-MX" altLang="es-MX" sz="1800" b="1" dirty="0">
                <a:cs typeface="Times New Roman" panose="02020603050405020304" pitchFamily="18" charset="0"/>
              </a:rPr>
              <a:t>Camina pegado a la derecha</a:t>
            </a:r>
          </a:p>
          <a:p>
            <a:pPr lvl="1"/>
            <a:r>
              <a:rPr lang="es-MX" altLang="es-MX" sz="1800" b="1" dirty="0">
                <a:solidFill>
                  <a:srgbClr val="00B050"/>
                </a:solidFill>
                <a:cs typeface="Times New Roman" panose="02020603050405020304" pitchFamily="18" charset="0"/>
              </a:rPr>
              <a:t>Construyendo el número de forma</a:t>
            </a:r>
          </a:p>
          <a:p>
            <a:pPr lvl="1"/>
            <a:endParaRPr lang="es-MX" altLang="es-MX" sz="1400" b="1" dirty="0">
              <a:cs typeface="Times New Roman" panose="02020603050405020304" pitchFamily="18" charset="0"/>
            </a:endParaRPr>
          </a:p>
        </p:txBody>
      </p:sp>
      <p:sp>
        <p:nvSpPr>
          <p:cNvPr id="95" name="Rectángulo 94"/>
          <p:cNvSpPr>
            <a:spLocks noChangeArrowheads="1"/>
          </p:cNvSpPr>
          <p:nvPr/>
        </p:nvSpPr>
        <p:spPr bwMode="auto">
          <a:xfrm>
            <a:off x="5164138" y="1485900"/>
            <a:ext cx="3894137"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1800" b="1" dirty="0">
                <a:cs typeface="Times New Roman" panose="02020603050405020304" pitchFamily="18" charset="0"/>
              </a:rPr>
              <a:t>Cuando encuentra tope regresa hasta que encuentra un camino a la derecha que no ha recorrido</a:t>
            </a:r>
          </a:p>
          <a:p>
            <a:pPr lvl="1"/>
            <a:r>
              <a:rPr lang="es-MX" altLang="es-MX" sz="1800" b="1" dirty="0">
                <a:solidFill>
                  <a:srgbClr val="FF0000"/>
                </a:solidFill>
                <a:cs typeface="Times New Roman" panose="02020603050405020304" pitchFamily="18" charset="0"/>
              </a:rPr>
              <a:t>Borrando el número de forma hasta el nuevo camino</a:t>
            </a:r>
          </a:p>
          <a:p>
            <a:pPr lvl="1"/>
            <a:endParaRPr lang="es-MX" altLang="es-MX" sz="1400" b="1" dirty="0">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70" name="Conector recto 69"/>
          <p:cNvCxnSpPr>
            <a:cxnSpLocks/>
          </p:cNvCxnSpPr>
          <p:nvPr/>
        </p:nvCxnSpPr>
        <p:spPr>
          <a:xfrm flipH="1">
            <a:off x="1217613" y="2341563"/>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a:xfrm flipV="1">
            <a:off x="1611313" y="200501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04" name="Grupo 103"/>
          <p:cNvGrpSpPr>
            <a:grpSpLocks/>
          </p:cNvGrpSpPr>
          <p:nvPr/>
        </p:nvGrpSpPr>
        <p:grpSpPr bwMode="auto">
          <a:xfrm>
            <a:off x="1049338" y="1554163"/>
            <a:ext cx="914400" cy="787400"/>
            <a:chOff x="1048726" y="1553986"/>
            <a:chExt cx="915086" cy="787791"/>
          </a:xfrm>
        </p:grpSpPr>
        <p:cxnSp>
          <p:nvCxnSpPr>
            <p:cNvPr id="54" name="Conector recto 53"/>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 name="Conector recto 65"/>
          <p:cNvCxnSpPr>
            <a:cxnSpLocks/>
          </p:cNvCxnSpPr>
          <p:nvPr/>
        </p:nvCxnSpPr>
        <p:spPr>
          <a:xfrm flipH="1">
            <a:off x="1057275" y="2005013"/>
            <a:ext cx="56832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a:xfrm>
            <a:off x="1217613" y="2355850"/>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a:xfrm>
            <a:off x="1217613" y="2862263"/>
            <a:ext cx="1435100" cy="238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Conector recto 75"/>
          <p:cNvCxnSpPr>
            <a:cxnSpLocks/>
          </p:cNvCxnSpPr>
          <p:nvPr/>
        </p:nvCxnSpPr>
        <p:spPr>
          <a:xfrm flipH="1">
            <a:off x="2624138" y="2847975"/>
            <a:ext cx="14287" cy="46513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Conector recto 78"/>
          <p:cNvCxnSpPr/>
          <p:nvPr/>
        </p:nvCxnSpPr>
        <p:spPr>
          <a:xfrm flipH="1">
            <a:off x="1090613" y="3325813"/>
            <a:ext cx="15271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Conector recto 80"/>
          <p:cNvCxnSpPr/>
          <p:nvPr/>
        </p:nvCxnSpPr>
        <p:spPr>
          <a:xfrm>
            <a:off x="2624138" y="3313113"/>
            <a:ext cx="22510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3" name="Conector recto 82"/>
          <p:cNvCxnSpPr>
            <a:cxnSpLocks/>
          </p:cNvCxnSpPr>
          <p:nvPr/>
        </p:nvCxnSpPr>
        <p:spPr>
          <a:xfrm>
            <a:off x="2652713" y="2886075"/>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5" name="Conector recto 84"/>
          <p:cNvCxnSpPr>
            <a:cxnSpLocks/>
          </p:cNvCxnSpPr>
          <p:nvPr/>
        </p:nvCxnSpPr>
        <p:spPr>
          <a:xfrm flipH="1" flipV="1">
            <a:off x="4594225" y="2005013"/>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8" name="Conector recto 87"/>
          <p:cNvCxnSpPr>
            <a:cxnSpLocks/>
            <a:endCxn id="42" idx="1"/>
          </p:cNvCxnSpPr>
          <p:nvPr/>
        </p:nvCxnSpPr>
        <p:spPr>
          <a:xfrm>
            <a:off x="4594225" y="2006600"/>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V="1">
            <a:off x="1961048" y="154543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Conector recto 106"/>
          <p:cNvCxnSpPr/>
          <p:nvPr/>
        </p:nvCxnSpPr>
        <p:spPr bwMode="auto">
          <a:xfrm flipH="1" flipV="1">
            <a:off x="1046648" y="154543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ector recto 107"/>
          <p:cNvCxnSpPr/>
          <p:nvPr/>
        </p:nvCxnSpPr>
        <p:spPr>
          <a:xfrm flipV="1">
            <a:off x="1597612" y="2038350"/>
            <a:ext cx="14288" cy="338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H="1">
            <a:off x="1041400" y="2005013"/>
            <a:ext cx="5667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Conector recto 110"/>
          <p:cNvCxnSpPr/>
          <p:nvPr/>
        </p:nvCxnSpPr>
        <p:spPr>
          <a:xfrm flipH="1">
            <a:off x="1098550" y="3313113"/>
            <a:ext cx="152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a:xfrm>
            <a:off x="2657476" y="3336131"/>
            <a:ext cx="2251075"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a:xfrm flipH="1">
            <a:off x="2630488" y="2870993"/>
            <a:ext cx="14287" cy="465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5178425" y="3197225"/>
            <a:ext cx="2903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1800" b="1" dirty="0">
                <a:cs typeface="Times New Roman" panose="02020603050405020304" pitchFamily="18" charset="0"/>
              </a:rPr>
              <a:t>Hasta que llega al final</a:t>
            </a:r>
            <a:endParaRPr lang="es-ES" altLang="es-MX" sz="1800" b="1" dirty="0">
              <a:cs typeface="Times New Roman" panose="02020603050405020304" pitchFamily="18" charset="0"/>
            </a:endParaRPr>
          </a:p>
        </p:txBody>
      </p:sp>
      <p:sp>
        <p:nvSpPr>
          <p:cNvPr id="53" name="CuadroTexto 42"/>
          <p:cNvSpPr txBox="1">
            <a:spLocks noChangeArrowheads="1"/>
          </p:cNvSpPr>
          <p:nvPr/>
        </p:nvSpPr>
        <p:spPr bwMode="auto">
          <a:xfrm>
            <a:off x="606425" y="4411663"/>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12a</a:t>
            </a:r>
          </a:p>
        </p:txBody>
      </p:sp>
      <p:sp>
        <p:nvSpPr>
          <p:cNvPr id="55" name="CuadroTexto 43"/>
          <p:cNvSpPr txBox="1">
            <a:spLocks noChangeArrowheads="1"/>
          </p:cNvSpPr>
          <p:nvPr/>
        </p:nvSpPr>
        <p:spPr bwMode="auto">
          <a:xfrm>
            <a:off x="1136650"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12b</a:t>
            </a:r>
          </a:p>
        </p:txBody>
      </p:sp>
      <p:sp>
        <p:nvSpPr>
          <p:cNvPr id="56" name="CuadroTexto 45"/>
          <p:cNvSpPr txBox="1">
            <a:spLocks noChangeArrowheads="1"/>
          </p:cNvSpPr>
          <p:nvPr/>
        </p:nvSpPr>
        <p:spPr bwMode="auto">
          <a:xfrm>
            <a:off x="1665288"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3c</a:t>
            </a:r>
          </a:p>
        </p:txBody>
      </p:sp>
      <p:sp>
        <p:nvSpPr>
          <p:cNvPr id="58" name="CuadroTexto 46"/>
          <p:cNvSpPr txBox="1">
            <a:spLocks noChangeArrowheads="1"/>
          </p:cNvSpPr>
          <p:nvPr/>
        </p:nvSpPr>
        <p:spPr bwMode="auto">
          <a:xfrm>
            <a:off x="2243138" y="4411663"/>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8d</a:t>
            </a:r>
          </a:p>
        </p:txBody>
      </p:sp>
      <p:sp>
        <p:nvSpPr>
          <p:cNvPr id="59" name="CuadroTexto 66"/>
          <p:cNvSpPr txBox="1">
            <a:spLocks noChangeArrowheads="1"/>
          </p:cNvSpPr>
          <p:nvPr/>
        </p:nvSpPr>
        <p:spPr bwMode="auto">
          <a:xfrm>
            <a:off x="1197492" y="3983038"/>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Número de Forma</a:t>
            </a:r>
          </a:p>
        </p:txBody>
      </p:sp>
      <p:sp>
        <p:nvSpPr>
          <p:cNvPr id="61" name="CuadroTexto 42"/>
          <p:cNvSpPr txBox="1">
            <a:spLocks noChangeArrowheads="1"/>
          </p:cNvSpPr>
          <p:nvPr/>
        </p:nvSpPr>
        <p:spPr bwMode="auto">
          <a:xfrm>
            <a:off x="2851150" y="44100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8c</a:t>
            </a:r>
          </a:p>
        </p:txBody>
      </p:sp>
      <p:sp>
        <p:nvSpPr>
          <p:cNvPr id="63" name="CuadroTexto 43"/>
          <p:cNvSpPr txBox="1">
            <a:spLocks noChangeArrowheads="1"/>
          </p:cNvSpPr>
          <p:nvPr/>
        </p:nvSpPr>
        <p:spPr bwMode="auto">
          <a:xfrm>
            <a:off x="3381375"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8a</a:t>
            </a:r>
          </a:p>
        </p:txBody>
      </p:sp>
      <p:sp>
        <p:nvSpPr>
          <p:cNvPr id="65" name="CuadroTexto 45"/>
          <p:cNvSpPr txBox="1">
            <a:spLocks noChangeArrowheads="1"/>
          </p:cNvSpPr>
          <p:nvPr/>
        </p:nvSpPr>
        <p:spPr bwMode="auto">
          <a:xfrm>
            <a:off x="3910013"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FF0000"/>
                </a:solidFill>
              </a:rPr>
              <a:t>8b</a:t>
            </a:r>
          </a:p>
        </p:txBody>
      </p:sp>
      <p:sp>
        <p:nvSpPr>
          <p:cNvPr id="68" name="CuadroTexto 42"/>
          <p:cNvSpPr txBox="1">
            <a:spLocks noChangeArrowheads="1"/>
          </p:cNvSpPr>
          <p:nvPr/>
        </p:nvSpPr>
        <p:spPr bwMode="auto">
          <a:xfrm>
            <a:off x="554038" y="48593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3c</a:t>
            </a:r>
          </a:p>
        </p:txBody>
      </p:sp>
      <p:sp>
        <p:nvSpPr>
          <p:cNvPr id="69" name="CuadroTexto 43"/>
          <p:cNvSpPr txBox="1">
            <a:spLocks noChangeArrowheads="1"/>
          </p:cNvSpPr>
          <p:nvPr/>
        </p:nvSpPr>
        <p:spPr bwMode="auto">
          <a:xfrm>
            <a:off x="1084263"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 3d</a:t>
            </a:r>
          </a:p>
        </p:txBody>
      </p:sp>
      <p:sp>
        <p:nvSpPr>
          <p:cNvPr id="71" name="CuadroTexto 45"/>
          <p:cNvSpPr txBox="1">
            <a:spLocks noChangeArrowheads="1"/>
          </p:cNvSpPr>
          <p:nvPr/>
        </p:nvSpPr>
        <p:spPr bwMode="auto">
          <a:xfrm>
            <a:off x="1612900"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4c</a:t>
            </a:r>
          </a:p>
        </p:txBody>
      </p:sp>
      <p:sp>
        <p:nvSpPr>
          <p:cNvPr id="73" name="CuadroTexto 46"/>
          <p:cNvSpPr txBox="1">
            <a:spLocks noChangeArrowheads="1"/>
          </p:cNvSpPr>
          <p:nvPr/>
        </p:nvSpPr>
        <p:spPr bwMode="auto">
          <a:xfrm>
            <a:off x="2190750" y="48593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4a</a:t>
            </a:r>
          </a:p>
        </p:txBody>
      </p:sp>
      <p:sp>
        <p:nvSpPr>
          <p:cNvPr id="75" name="CuadroTexto 42"/>
          <p:cNvSpPr txBox="1">
            <a:spLocks noChangeArrowheads="1"/>
          </p:cNvSpPr>
          <p:nvPr/>
        </p:nvSpPr>
        <p:spPr bwMode="auto">
          <a:xfrm>
            <a:off x="2798763" y="48577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3b</a:t>
            </a:r>
          </a:p>
        </p:txBody>
      </p:sp>
      <p:sp>
        <p:nvSpPr>
          <p:cNvPr id="80" name="CuadroTexto 46"/>
          <p:cNvSpPr txBox="1">
            <a:spLocks noChangeArrowheads="1"/>
          </p:cNvSpPr>
          <p:nvPr/>
        </p:nvSpPr>
        <p:spPr bwMode="auto">
          <a:xfrm>
            <a:off x="547688" y="54181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3c</a:t>
            </a:r>
          </a:p>
        </p:txBody>
      </p:sp>
      <p:grpSp>
        <p:nvGrpSpPr>
          <p:cNvPr id="82" name="Grupo 81"/>
          <p:cNvGrpSpPr>
            <a:grpSpLocks/>
          </p:cNvGrpSpPr>
          <p:nvPr/>
        </p:nvGrpSpPr>
        <p:grpSpPr bwMode="auto">
          <a:xfrm>
            <a:off x="5988050" y="3883025"/>
            <a:ext cx="1624013" cy="1514475"/>
            <a:chOff x="773943" y="1975593"/>
            <a:chExt cx="1624697" cy="1513574"/>
          </a:xfrm>
        </p:grpSpPr>
        <p:cxnSp>
          <p:nvCxnSpPr>
            <p:cNvPr id="84" name="Conector recto de flecha 83"/>
            <p:cNvCxnSpPr/>
            <p:nvPr/>
          </p:nvCxnSpPr>
          <p:spPr bwMode="auto">
            <a:xfrm>
              <a:off x="1521971" y="2161220"/>
              <a:ext cx="0" cy="12390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Conector recto de flecha 85"/>
            <p:cNvCxnSpPr>
              <a:cxnSpLocks/>
            </p:cNvCxnSpPr>
            <p:nvPr/>
          </p:nvCxnSpPr>
          <p:spPr bwMode="auto">
            <a:xfrm flipH="1" flipV="1">
              <a:off x="815235" y="2694303"/>
              <a:ext cx="1407117" cy="15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612" name="CuadroTexto 12"/>
            <p:cNvSpPr txBox="1">
              <a:spLocks noChangeArrowheads="1"/>
            </p:cNvSpPr>
            <p:nvPr/>
          </p:nvSpPr>
          <p:spPr bwMode="auto">
            <a:xfrm>
              <a:off x="1608249" y="1975593"/>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d</a:t>
              </a:r>
            </a:p>
          </p:txBody>
        </p:sp>
        <p:sp>
          <p:nvSpPr>
            <p:cNvPr id="23613" name="CuadroTexto 13"/>
            <p:cNvSpPr txBox="1">
              <a:spLocks noChangeArrowheads="1"/>
            </p:cNvSpPr>
            <p:nvPr/>
          </p:nvSpPr>
          <p:spPr bwMode="auto">
            <a:xfrm>
              <a:off x="1871712" y="271555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a</a:t>
              </a:r>
            </a:p>
          </p:txBody>
        </p:sp>
        <p:sp>
          <p:nvSpPr>
            <p:cNvPr id="23614" name="CuadroTexto 14"/>
            <p:cNvSpPr txBox="1">
              <a:spLocks noChangeArrowheads="1"/>
            </p:cNvSpPr>
            <p:nvPr/>
          </p:nvSpPr>
          <p:spPr bwMode="auto">
            <a:xfrm>
              <a:off x="773943" y="2264580"/>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a:t>
              </a:r>
            </a:p>
          </p:txBody>
        </p:sp>
        <p:sp>
          <p:nvSpPr>
            <p:cNvPr id="23615" name="CuadroTexto 15"/>
            <p:cNvSpPr txBox="1">
              <a:spLocks noChangeArrowheads="1"/>
            </p:cNvSpPr>
            <p:nvPr/>
          </p:nvSpPr>
          <p:spPr bwMode="auto">
            <a:xfrm>
              <a:off x="1149767" y="302757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a:t>
              </a:r>
            </a:p>
          </p:txBody>
        </p:sp>
      </p:grpSp>
      <p:sp>
        <p:nvSpPr>
          <p:cNvPr id="92" name="CuadroTexto 42"/>
          <p:cNvSpPr txBox="1">
            <a:spLocks noChangeArrowheads="1"/>
          </p:cNvSpPr>
          <p:nvPr/>
        </p:nvSpPr>
        <p:spPr bwMode="auto">
          <a:xfrm>
            <a:off x="107315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 4b</a:t>
            </a:r>
          </a:p>
        </p:txBody>
      </p:sp>
      <p:sp>
        <p:nvSpPr>
          <p:cNvPr id="93" name="CuadroTexto 43"/>
          <p:cNvSpPr txBox="1">
            <a:spLocks noChangeArrowheads="1"/>
          </p:cNvSpPr>
          <p:nvPr/>
        </p:nvSpPr>
        <p:spPr bwMode="auto">
          <a:xfrm>
            <a:off x="1511300" y="54292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12a</a:t>
            </a:r>
          </a:p>
        </p:txBody>
      </p:sp>
      <p:sp>
        <p:nvSpPr>
          <p:cNvPr id="94" name="CuadroTexto 45"/>
          <p:cNvSpPr txBox="1">
            <a:spLocks noChangeArrowheads="1"/>
          </p:cNvSpPr>
          <p:nvPr/>
        </p:nvSpPr>
        <p:spPr bwMode="auto">
          <a:xfrm>
            <a:off x="2132013" y="54419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b="1" u="sng" dirty="0">
                <a:solidFill>
                  <a:srgbClr val="00B050"/>
                </a:solidFill>
              </a:rPr>
              <a:t>4b</a:t>
            </a:r>
          </a:p>
        </p:txBody>
      </p:sp>
      <p:sp>
        <p:nvSpPr>
          <p:cNvPr id="96" name="CuadroTexto 46"/>
          <p:cNvSpPr txBox="1">
            <a:spLocks noChangeArrowheads="1"/>
          </p:cNvSpPr>
          <p:nvPr/>
        </p:nvSpPr>
        <p:spPr bwMode="auto">
          <a:xfrm>
            <a:off x="2638425" y="54689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14c</a:t>
            </a:r>
          </a:p>
        </p:txBody>
      </p:sp>
      <p:sp>
        <p:nvSpPr>
          <p:cNvPr id="97" name="CuadroTexto 42"/>
          <p:cNvSpPr txBox="1">
            <a:spLocks noChangeArrowheads="1"/>
          </p:cNvSpPr>
          <p:nvPr/>
        </p:nvSpPr>
        <p:spPr bwMode="auto">
          <a:xfrm>
            <a:off x="322580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FF0000"/>
                </a:solidFill>
              </a:rPr>
              <a:t> 14a</a:t>
            </a:r>
          </a:p>
        </p:txBody>
      </p:sp>
      <p:sp>
        <p:nvSpPr>
          <p:cNvPr id="99" name="CuadroTexto 46"/>
          <p:cNvSpPr txBox="1">
            <a:spLocks noChangeArrowheads="1"/>
          </p:cNvSpPr>
          <p:nvPr/>
        </p:nvSpPr>
        <p:spPr bwMode="auto">
          <a:xfrm>
            <a:off x="3841750" y="54435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16a</a:t>
            </a:r>
          </a:p>
        </p:txBody>
      </p:sp>
      <p:sp>
        <p:nvSpPr>
          <p:cNvPr id="100" name="CuadroTexto 42"/>
          <p:cNvSpPr txBox="1">
            <a:spLocks noChangeArrowheads="1"/>
          </p:cNvSpPr>
          <p:nvPr/>
        </p:nvSpPr>
        <p:spPr bwMode="auto">
          <a:xfrm>
            <a:off x="4368800" y="54562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FF0000"/>
                </a:solidFill>
              </a:rPr>
              <a:t>16c</a:t>
            </a:r>
          </a:p>
        </p:txBody>
      </p:sp>
      <p:sp>
        <p:nvSpPr>
          <p:cNvPr id="101" name="CuadroTexto 43"/>
          <p:cNvSpPr txBox="1">
            <a:spLocks noChangeArrowheads="1"/>
          </p:cNvSpPr>
          <p:nvPr/>
        </p:nvSpPr>
        <p:spPr bwMode="auto">
          <a:xfrm>
            <a:off x="4846638" y="546893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a:t>
            </a:r>
            <a:r>
              <a:rPr lang="es-MX" altLang="es-MX" b="1" u="sng" dirty="0">
                <a:solidFill>
                  <a:srgbClr val="FF0000"/>
                </a:solidFill>
              </a:rPr>
              <a:t>4d</a:t>
            </a:r>
          </a:p>
        </p:txBody>
      </p:sp>
      <p:sp>
        <p:nvSpPr>
          <p:cNvPr id="102" name="CuadroTexto 45"/>
          <p:cNvSpPr txBox="1">
            <a:spLocks noChangeArrowheads="1"/>
          </p:cNvSpPr>
          <p:nvPr/>
        </p:nvSpPr>
        <p:spPr bwMode="auto">
          <a:xfrm>
            <a:off x="590550" y="5999163"/>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14a</a:t>
            </a:r>
          </a:p>
        </p:txBody>
      </p:sp>
      <p:sp>
        <p:nvSpPr>
          <p:cNvPr id="103" name="CuadroTexto 46"/>
          <p:cNvSpPr txBox="1">
            <a:spLocks noChangeArrowheads="1"/>
          </p:cNvSpPr>
          <p:nvPr/>
        </p:nvSpPr>
        <p:spPr bwMode="auto">
          <a:xfrm>
            <a:off x="1168400" y="5988050"/>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8d</a:t>
            </a:r>
          </a:p>
        </p:txBody>
      </p:sp>
      <p:sp>
        <p:nvSpPr>
          <p:cNvPr id="110" name="CuadroTexto 42"/>
          <p:cNvSpPr txBox="1">
            <a:spLocks noChangeArrowheads="1"/>
          </p:cNvSpPr>
          <p:nvPr/>
        </p:nvSpPr>
        <p:spPr bwMode="auto">
          <a:xfrm>
            <a:off x="1684338" y="59880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2a</a:t>
            </a:r>
          </a:p>
        </p:txBody>
      </p:sp>
      <p:sp>
        <p:nvSpPr>
          <p:cNvPr id="114" name="CuadroTexto 42"/>
          <p:cNvSpPr txBox="1">
            <a:spLocks noChangeArrowheads="1"/>
          </p:cNvSpPr>
          <p:nvPr/>
        </p:nvSpPr>
        <p:spPr bwMode="auto">
          <a:xfrm>
            <a:off x="317500" y="409892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b="1" dirty="0"/>
              <a:t>I</a:t>
            </a:r>
          </a:p>
        </p:txBody>
      </p:sp>
      <p:sp>
        <p:nvSpPr>
          <p:cNvPr id="115" name="CuadroTexto 42"/>
          <p:cNvSpPr txBox="1">
            <a:spLocks noChangeArrowheads="1"/>
          </p:cNvSpPr>
          <p:nvPr/>
        </p:nvSpPr>
        <p:spPr bwMode="auto">
          <a:xfrm>
            <a:off x="388938" y="63960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p>
        </p:txBody>
      </p:sp>
    </p:spTree>
    <p:extLst>
      <p:ext uri="{BB962C8B-B14F-4D97-AF65-F5344CB8AC3E}">
        <p14:creationId xmlns:p14="http://schemas.microsoft.com/office/powerpoint/2010/main" val="383671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0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7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9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96"/>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11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9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8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99"/>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112"/>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00"/>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1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01"/>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83"/>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02"/>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03"/>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85"/>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8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10"/>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23637"/>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15"/>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95" grpId="0"/>
      <p:bldP spid="23636" grpId="0"/>
      <p:bldP spid="23637" grpId="0"/>
      <p:bldP spid="123" grpId="0"/>
      <p:bldP spid="53" grpId="0"/>
      <p:bldP spid="55" grpId="0"/>
      <p:bldP spid="56" grpId="0"/>
      <p:bldP spid="58" grpId="0"/>
      <p:bldP spid="61" grpId="0"/>
      <p:bldP spid="63" grpId="0"/>
      <p:bldP spid="65" grpId="0"/>
      <p:bldP spid="68" grpId="0"/>
      <p:bldP spid="69" grpId="0"/>
      <p:bldP spid="71" grpId="0"/>
      <p:bldP spid="73" grpId="0"/>
      <p:bldP spid="75" grpId="0"/>
      <p:bldP spid="80" grpId="0"/>
      <p:bldP spid="92" grpId="0"/>
      <p:bldP spid="93" grpId="0"/>
      <p:bldP spid="94" grpId="0"/>
      <p:bldP spid="96" grpId="0"/>
      <p:bldP spid="97" grpId="0"/>
      <p:bldP spid="99" grpId="0"/>
      <p:bldP spid="100" grpId="0"/>
      <p:bldP spid="101" grpId="0"/>
      <p:bldP spid="102" grpId="0"/>
      <p:bldP spid="103" grpId="0"/>
      <p:bldP spid="110" grpId="0"/>
      <p:bldP spid="114" grpId="0"/>
      <p:bldP spid="1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76350" y="1311748"/>
            <a:ext cx="5224239" cy="181588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Main</a:t>
            </a: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Mientras existan elementos en </a:t>
            </a: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Lee magnitud(i) y dirección(i)</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Line (magnitud(i), dirección(i))</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32" name="Rectángulo 31"/>
          <p:cNvSpPr/>
          <p:nvPr/>
        </p:nvSpPr>
        <p:spPr>
          <a:xfrm>
            <a:off x="290514" y="2908552"/>
            <a:ext cx="8837355" cy="43088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Que como se puede ver es mucho mas simple, la arquitectura del sistema es</a:t>
            </a:r>
          </a:p>
        </p:txBody>
      </p:sp>
      <p:grpSp>
        <p:nvGrpSpPr>
          <p:cNvPr id="9" name="Grupo 8"/>
          <p:cNvGrpSpPr/>
          <p:nvPr/>
        </p:nvGrpSpPr>
        <p:grpSpPr>
          <a:xfrm>
            <a:off x="370690" y="3320485"/>
            <a:ext cx="1955985" cy="3434397"/>
            <a:chOff x="370690" y="3320485"/>
            <a:chExt cx="1955985" cy="3434397"/>
          </a:xfrm>
        </p:grpSpPr>
        <p:sp>
          <p:nvSpPr>
            <p:cNvPr id="36" name="Rectángulo 35"/>
            <p:cNvSpPr/>
            <p:nvPr/>
          </p:nvSpPr>
          <p:spPr>
            <a:xfrm>
              <a:off x="882099" y="3892560"/>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p>
          </p:txBody>
        </p:sp>
        <p:sp>
          <p:nvSpPr>
            <p:cNvPr id="37" name="Rectángulo 36"/>
            <p:cNvSpPr/>
            <p:nvPr/>
          </p:nvSpPr>
          <p:spPr>
            <a:xfrm>
              <a:off x="1391048" y="3892560"/>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4" name="Rectángulo 3"/>
            <p:cNvSpPr/>
            <p:nvPr/>
          </p:nvSpPr>
          <p:spPr>
            <a:xfrm>
              <a:off x="370690" y="3320485"/>
              <a:ext cx="1955985"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y dirección</a:t>
              </a:r>
            </a:p>
          </p:txBody>
        </p:sp>
      </p:grpSp>
      <p:grpSp>
        <p:nvGrpSpPr>
          <p:cNvPr id="40" name="Grupo 39"/>
          <p:cNvGrpSpPr/>
          <p:nvPr/>
        </p:nvGrpSpPr>
        <p:grpSpPr>
          <a:xfrm>
            <a:off x="2624671" y="4379759"/>
            <a:ext cx="1630680" cy="1578947"/>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3" name="Flecha: a la derecha 42"/>
          <p:cNvSpPr/>
          <p:nvPr/>
        </p:nvSpPr>
        <p:spPr bwMode="auto">
          <a:xfrm>
            <a:off x="2072257" y="4947642"/>
            <a:ext cx="535208" cy="273427"/>
          </a:xfrm>
          <a:prstGeom prst="rightArrow">
            <a:avLst/>
          </a:prstGeom>
          <a:solidFill>
            <a:schemeClr val="bg2">
              <a:lumMod val="40000"/>
              <a:lumOff val="60000"/>
            </a:schemeClr>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 name="Flecha: a la derecha 43"/>
          <p:cNvSpPr/>
          <p:nvPr/>
        </p:nvSpPr>
        <p:spPr bwMode="auto">
          <a:xfrm>
            <a:off x="4408433" y="5032518"/>
            <a:ext cx="535208" cy="273427"/>
          </a:xfrm>
          <a:prstGeom prst="rightArrow">
            <a:avLst/>
          </a:prstGeom>
          <a:solidFill>
            <a:schemeClr val="bg2">
              <a:lumMod val="40000"/>
              <a:lumOff val="60000"/>
            </a:schemeClr>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707886"/>
          </a:xfrm>
          <a:prstGeom prst="rect">
            <a:avLst/>
          </a:prstGeom>
        </p:spPr>
        <p:txBody>
          <a:bodyPr wrap="square">
            <a:spAutoFit/>
          </a:bodyPr>
          <a:lstStyle/>
          <a:p>
            <a:pPr lvl="0">
              <a:defRPr/>
            </a:pPr>
            <a:r>
              <a:rPr lang="es-MX" sz="2000" dirty="0">
                <a:solidFill>
                  <a:srgbClr val="000000"/>
                </a:solidFill>
              </a:rPr>
              <a:t>Existe un método, que consiste en que el programa dibuje el recorrido directamente, el código seria:</a:t>
            </a:r>
          </a:p>
        </p:txBody>
      </p:sp>
      <p:cxnSp>
        <p:nvCxnSpPr>
          <p:cNvPr id="20" name="Conector: angular 19"/>
          <p:cNvCxnSpPr>
            <a:cxnSpLocks/>
          </p:cNvCxnSpPr>
          <p:nvPr/>
        </p:nvCxnSpPr>
        <p:spPr bwMode="auto">
          <a:xfrm>
            <a:off x="5006237" y="3892560"/>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018394" y="4258478"/>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365137" y="3905260"/>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685144" y="4453741"/>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379300" y="5546735"/>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006237" y="4321185"/>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731724" y="4700598"/>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4968137" y="4367223"/>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006237" y="4740285"/>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4993537" y="5099060"/>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006237" y="6030923"/>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019187" y="6030923"/>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819412" y="5151448"/>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001475" y="6030923"/>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006237" y="6480185"/>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833700" y="6030923"/>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821363" y="3847465"/>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49" name="CuadroTexto 21"/>
          <p:cNvSpPr txBox="1">
            <a:spLocks noChangeArrowheads="1"/>
          </p:cNvSpPr>
          <p:nvPr/>
        </p:nvSpPr>
        <p:spPr bwMode="auto">
          <a:xfrm>
            <a:off x="8236074" y="4626135"/>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50" name="Conector recto 49"/>
          <p:cNvCxnSpPr>
            <a:cxnSpLocks/>
          </p:cNvCxnSpPr>
          <p:nvPr/>
        </p:nvCxnSpPr>
        <p:spPr>
          <a:xfrm flipH="1">
            <a:off x="5169750" y="5246698"/>
            <a:ext cx="407987" cy="19050"/>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5915875" y="5246698"/>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5563450" y="4910148"/>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001475" y="4042607"/>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238137" y="4065598"/>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5001475" y="4459298"/>
            <a:ext cx="914400" cy="787400"/>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5577737" y="5246698"/>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5009412" y="4910148"/>
            <a:ext cx="568325"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169750" y="5260985"/>
            <a:ext cx="0" cy="492125"/>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169750" y="5767398"/>
            <a:ext cx="1435100" cy="23812"/>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5913185" y="4450566"/>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4998785" y="4450566"/>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5573444" y="4919672"/>
            <a:ext cx="14288" cy="33813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4962219" y="4908262"/>
            <a:ext cx="566738"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6995375" y="4260860"/>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ángulo 6"/>
          <p:cNvSpPr/>
          <p:nvPr/>
        </p:nvSpPr>
        <p:spPr>
          <a:xfrm>
            <a:off x="4572000" y="1819602"/>
            <a:ext cx="4396239" cy="1077218"/>
          </a:xfrm>
          <a:prstGeom prst="rect">
            <a:avLst/>
          </a:prstGeom>
        </p:spPr>
        <p:txBody>
          <a:bodyPr wrap="square">
            <a:spAutoFit/>
          </a:bodyPr>
          <a:lstStyle/>
          <a:p>
            <a:pPr lvl="0">
              <a:defRPr/>
            </a:pPr>
            <a:r>
              <a:rPr lang="es-MX" sz="1600" dirty="0">
                <a:solidFill>
                  <a:srgbClr val="000000"/>
                </a:solidFill>
              </a:rPr>
              <a:t>Mientras la tabla </a:t>
            </a:r>
            <a:r>
              <a:rPr lang="es-MX" sz="1600" dirty="0" err="1">
                <a:solidFill>
                  <a:srgbClr val="000000"/>
                </a:solidFill>
              </a:rPr>
              <a:t>Numforma</a:t>
            </a:r>
            <a:r>
              <a:rPr lang="es-MX" sz="1600" dirty="0">
                <a:solidFill>
                  <a:srgbClr val="000000"/>
                </a:solidFill>
              </a:rPr>
              <a:t> tenga elementos, </a:t>
            </a:r>
          </a:p>
          <a:p>
            <a:pPr lvl="1">
              <a:defRPr/>
            </a:pPr>
            <a:r>
              <a:rPr lang="es-MX" sz="1600" dirty="0">
                <a:solidFill>
                  <a:srgbClr val="000000"/>
                </a:solidFill>
              </a:rPr>
              <a:t>el generador toma los valores de magnitud y dirección</a:t>
            </a:r>
          </a:p>
          <a:p>
            <a:pPr lvl="1">
              <a:defRPr/>
            </a:pPr>
            <a:r>
              <a:rPr lang="es-MX" sz="1600" dirty="0">
                <a:solidFill>
                  <a:srgbClr val="000000"/>
                </a:solidFill>
              </a:rPr>
              <a:t>Grafica una línea con magnitud y dirección</a:t>
            </a:r>
          </a:p>
        </p:txBody>
      </p:sp>
    </p:spTree>
    <p:extLst>
      <p:ext uri="{BB962C8B-B14F-4D97-AF65-F5344CB8AC3E}">
        <p14:creationId xmlns:p14="http://schemas.microsoft.com/office/powerpoint/2010/main" val="121299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upo 39"/>
          <p:cNvGrpSpPr/>
          <p:nvPr/>
        </p:nvGrpSpPr>
        <p:grpSpPr>
          <a:xfrm>
            <a:off x="5231889" y="4185423"/>
            <a:ext cx="1651520" cy="1603958"/>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a:off x="2322317" y="4712456"/>
            <a:ext cx="535208" cy="273427"/>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400110"/>
          </a:xfrm>
          <a:prstGeom prst="rect">
            <a:avLst/>
          </a:prstGeom>
        </p:spPr>
        <p:txBody>
          <a:bodyPr wrap="square">
            <a:spAutoFit/>
          </a:bodyPr>
          <a:lstStyle/>
          <a:p>
            <a:pPr lvl="0">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Entonces este seguidor de laberintos tiene la siguiente arquitectura </a:t>
            </a:r>
            <a:r>
              <a:rPr lang="es-MX" sz="2000" dirty="0">
                <a:solidFill>
                  <a:srgbClr val="000000"/>
                </a:solidFill>
              </a:rPr>
              <a:t> </a:t>
            </a:r>
            <a:r>
              <a:rPr lang="es-MX" sz="2000" dirty="0" err="1">
                <a:solidFill>
                  <a:srgbClr val="000000"/>
                </a:solidFill>
              </a:rPr>
              <a:t>SensoMotriz</a:t>
            </a:r>
            <a:r>
              <a:rPr lang="es-MX" sz="2000" dirty="0">
                <a:solidFill>
                  <a:srgbClr val="000000"/>
                </a:solidFill>
              </a:rPr>
              <a:t> </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20" name="Conector: angular 19"/>
          <p:cNvCxnSpPr>
            <a:cxnSpLocks/>
          </p:cNvCxnSpPr>
          <p:nvPr/>
        </p:nvCxnSpPr>
        <p:spPr bwMode="auto">
          <a:xfrm>
            <a:off x="5150701" y="65467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162858" y="102059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509601" y="66737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829608" y="121585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523764" y="230885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150701" y="108330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876188" y="146271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5112601" y="112933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150701" y="150240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5138001" y="186117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150701" y="279303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163651" y="279303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963876" y="191356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145939" y="279303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150701" y="324230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978164" y="279303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965827" y="60958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8380538" y="138825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5314214" y="2008813"/>
            <a:ext cx="407987" cy="19050"/>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6060339" y="200881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5707914" y="167226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145939" y="804722"/>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382601" y="82771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5145939" y="1221413"/>
            <a:ext cx="914400" cy="787400"/>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5722201" y="200881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5153876" y="1672263"/>
            <a:ext cx="568325"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314214" y="2023100"/>
            <a:ext cx="0" cy="492125"/>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314214" y="2529513"/>
            <a:ext cx="1435100" cy="23812"/>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6057649" y="121268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5143249" y="121268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5717908" y="1681787"/>
            <a:ext cx="14288" cy="33813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5106683" y="1670377"/>
            <a:ext cx="566738"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7139839" y="102297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bwMode="auto">
          <a:xfrm>
            <a:off x="427888" y="632172"/>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2440045" y="998090"/>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1786788" y="644872"/>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3106795" y="1193353"/>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800951" y="2286347"/>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427888" y="1060797"/>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1153375" y="1440210"/>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389788" y="1106835"/>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427888" y="1479897"/>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415188" y="1838672"/>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427888" y="2770535"/>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2440838" y="2770535"/>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4241063" y="1891060"/>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423126" y="2770535"/>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427888" y="3219797"/>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4255351" y="2770535"/>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243014" y="587077"/>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3657725" y="1365747"/>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2417026" y="1000472"/>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37" name="Grupo 136"/>
          <p:cNvGrpSpPr/>
          <p:nvPr/>
        </p:nvGrpSpPr>
        <p:grpSpPr>
          <a:xfrm>
            <a:off x="379501" y="3978621"/>
            <a:ext cx="1848612" cy="1731985"/>
            <a:chOff x="3368537" y="1323552"/>
            <a:chExt cx="1630680" cy="1578947"/>
          </a:xfrm>
        </p:grpSpPr>
        <p:sp>
          <p:nvSpPr>
            <p:cNvPr id="138" name="Elipse 137"/>
            <p:cNvSpPr/>
            <p:nvPr/>
          </p:nvSpPr>
          <p:spPr bwMode="auto">
            <a:xfrm>
              <a:off x="3368537" y="1323552"/>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49" y="1827988"/>
              <a:ext cx="1488497"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MX" sz="2000" dirty="0">
                  <a:solidFill>
                    <a:srgbClr val="000000"/>
                  </a:solidFill>
                  <a:cs typeface="Times New Roman"/>
                </a:rPr>
                <a:t>Explorador del laberinto</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grpSp>
      <p:grpSp>
        <p:nvGrpSpPr>
          <p:cNvPr id="140" name="Grupo 139"/>
          <p:cNvGrpSpPr/>
          <p:nvPr/>
        </p:nvGrpSpPr>
        <p:grpSpPr>
          <a:xfrm>
            <a:off x="2505063" y="3256587"/>
            <a:ext cx="1955985" cy="3434397"/>
            <a:chOff x="370690" y="3320485"/>
            <a:chExt cx="1955985" cy="3434397"/>
          </a:xfrm>
        </p:grpSpPr>
        <p:sp>
          <p:nvSpPr>
            <p:cNvPr id="141" name="Rectángulo 140"/>
            <p:cNvSpPr/>
            <p:nvPr/>
          </p:nvSpPr>
          <p:spPr>
            <a:xfrm>
              <a:off x="882099" y="3892560"/>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p>
          </p:txBody>
        </p:sp>
        <p:sp>
          <p:nvSpPr>
            <p:cNvPr id="142" name="Rectángulo 141"/>
            <p:cNvSpPr/>
            <p:nvPr/>
          </p:nvSpPr>
          <p:spPr>
            <a:xfrm>
              <a:off x="1391048" y="3892560"/>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143" name="Rectángulo 142"/>
            <p:cNvSpPr/>
            <p:nvPr/>
          </p:nvSpPr>
          <p:spPr>
            <a:xfrm>
              <a:off x="370690" y="3320485"/>
              <a:ext cx="1955985"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y dirección</a:t>
              </a:r>
            </a:p>
          </p:txBody>
        </p:sp>
      </p:grpSp>
      <p:sp>
        <p:nvSpPr>
          <p:cNvPr id="144" name="Flecha: a la derecha 143"/>
          <p:cNvSpPr/>
          <p:nvPr/>
        </p:nvSpPr>
        <p:spPr bwMode="auto">
          <a:xfrm>
            <a:off x="4385109" y="4755263"/>
            <a:ext cx="535208" cy="273427"/>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1096852" y="3510840"/>
            <a:ext cx="535208" cy="273427"/>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5788821" y="3613744"/>
            <a:ext cx="535208" cy="273427"/>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 name="Rectángulo 5"/>
          <p:cNvSpPr/>
          <p:nvPr/>
        </p:nvSpPr>
        <p:spPr>
          <a:xfrm>
            <a:off x="7425558" y="5207681"/>
            <a:ext cx="1538318" cy="1200329"/>
          </a:xfrm>
          <a:prstGeom prst="rect">
            <a:avLst/>
          </a:prstGeom>
        </p:spPr>
        <p:txBody>
          <a:bodyPr wrap="square">
            <a:spAutoFit/>
          </a:bodyPr>
          <a:lstStyle/>
          <a:p>
            <a:r>
              <a:rPr lang="es-MX" dirty="0">
                <a:solidFill>
                  <a:srgbClr val="000000"/>
                </a:solidFill>
              </a:rPr>
              <a:t>Sistema evolutivo preliminar</a:t>
            </a:r>
            <a:endParaRPr lang="es-MX" dirty="0"/>
          </a:p>
        </p:txBody>
      </p:sp>
    </p:spTree>
    <p:extLst>
      <p:ext uri="{BB962C8B-B14F-4D97-AF65-F5344CB8AC3E}">
        <p14:creationId xmlns:p14="http://schemas.microsoft.com/office/powerpoint/2010/main" val="2609556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1"/>
          <p:cNvGrpSpPr/>
          <p:nvPr/>
        </p:nvGrpSpPr>
        <p:grpSpPr>
          <a:xfrm>
            <a:off x="154305" y="168727"/>
            <a:ext cx="4567925" cy="3143927"/>
            <a:chOff x="154305" y="168727"/>
            <a:chExt cx="4567925" cy="3143927"/>
          </a:xfrm>
        </p:grpSpPr>
        <p:grpSp>
          <p:nvGrpSpPr>
            <p:cNvPr id="10" name="Grupo 9"/>
            <p:cNvGrpSpPr/>
            <p:nvPr/>
          </p:nvGrpSpPr>
          <p:grpSpPr>
            <a:xfrm>
              <a:off x="1135007" y="1279404"/>
              <a:ext cx="1290739" cy="2033250"/>
              <a:chOff x="1135007" y="1279404"/>
              <a:chExt cx="1290739" cy="2033250"/>
            </a:xfrm>
          </p:grpSpPr>
          <p:sp>
            <p:nvSpPr>
              <p:cNvPr id="141" name="Rectángulo 140"/>
              <p:cNvSpPr/>
              <p:nvPr/>
            </p:nvSpPr>
            <p:spPr>
              <a:xfrm>
                <a:off x="1459700" y="1681438"/>
                <a:ext cx="344966" cy="1631216"/>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p>
            </p:txBody>
          </p:sp>
          <p:sp>
            <p:nvSpPr>
              <p:cNvPr id="142" name="Rectángulo 141"/>
              <p:cNvSpPr/>
              <p:nvPr/>
            </p:nvSpPr>
            <p:spPr>
              <a:xfrm>
                <a:off x="1708930" y="1681438"/>
                <a:ext cx="409086" cy="1631216"/>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p>
            </p:txBody>
          </p:sp>
          <p:sp>
            <p:nvSpPr>
              <p:cNvPr id="143" name="Rectángulo 142"/>
              <p:cNvSpPr/>
              <p:nvPr/>
            </p:nvSpPr>
            <p:spPr>
              <a:xfrm>
                <a:off x="1135007" y="1279404"/>
                <a:ext cx="1290739" cy="40011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y dirección</a:t>
                </a:r>
              </a:p>
            </p:txBody>
          </p:sp>
        </p:grpSp>
        <p:grpSp>
          <p:nvGrpSpPr>
            <p:cNvPr id="11" name="Grupo 10"/>
            <p:cNvGrpSpPr/>
            <p:nvPr/>
          </p:nvGrpSpPr>
          <p:grpSpPr>
            <a:xfrm>
              <a:off x="154305" y="168727"/>
              <a:ext cx="4567925" cy="2149220"/>
              <a:chOff x="154305" y="168727"/>
              <a:chExt cx="4567925" cy="2149220"/>
            </a:xfrm>
          </p:grpSpPr>
          <p:grpSp>
            <p:nvGrpSpPr>
              <p:cNvPr id="40" name="Grupo 39"/>
              <p:cNvGrpSpPr/>
              <p:nvPr/>
            </p:nvGrpSpPr>
            <p:grpSpPr>
              <a:xfrm>
                <a:off x="2564720" y="1650604"/>
                <a:ext cx="828844" cy="667343"/>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3" y="1967648"/>
                  <a:ext cx="1363037" cy="58256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a:off x="1194812" y="2066961"/>
                <a:ext cx="268603" cy="113762"/>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cxnSp>
            <p:nvCxnSpPr>
              <p:cNvPr id="20" name="Conector: angular 19"/>
              <p:cNvCxnSpPr>
                <a:cxnSpLocks/>
              </p:cNvCxnSpPr>
              <p:nvPr/>
            </p:nvCxnSpPr>
            <p:spPr bwMode="auto">
              <a:xfrm>
                <a:off x="2617313" y="196851"/>
                <a:ext cx="1363178" cy="4564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3657934" y="318378"/>
                <a:ext cx="298544" cy="35931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3299300" y="202136"/>
                <a:ext cx="1238891"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4033964" y="405204"/>
                <a:ext cx="700125" cy="2939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2804541" y="885088"/>
                <a:ext cx="1432492" cy="17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2617313" y="375185"/>
                <a:ext cx="556106" cy="3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3015601" y="532499"/>
                <a:ext cx="331569" cy="6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2633472" y="362328"/>
                <a:ext cx="342137" cy="37445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2617313" y="549556"/>
                <a:ext cx="0" cy="5369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2610939" y="698828"/>
                <a:ext cx="193602" cy="660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2617313" y="1086540"/>
                <a:ext cx="6819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3627546" y="1086540"/>
                <a:ext cx="9034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4531020" y="720625"/>
                <a:ext cx="0" cy="3659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2614923" y="1086540"/>
                <a:ext cx="2390" cy="1928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2617313" y="1273460"/>
                <a:ext cx="1920878" cy="11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4538190" y="1086540"/>
                <a:ext cx="0" cy="18295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2524530" y="178089"/>
                <a:ext cx="5078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4238261" y="502063"/>
                <a:ext cx="483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2699374" y="760254"/>
                <a:ext cx="204755" cy="7926"/>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3073830" y="760254"/>
                <a:ext cx="16173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2896959" y="620229"/>
                <a:ext cx="7170" cy="1400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2614923" y="259280"/>
                <a:ext cx="620640" cy="330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3235563" y="268846"/>
                <a:ext cx="0" cy="49735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2614923" y="432649"/>
                <a:ext cx="458907" cy="327606"/>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2904130" y="760254"/>
                <a:ext cx="1697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2618906" y="620229"/>
                <a:ext cx="285223"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2699374" y="766199"/>
                <a:ext cx="0" cy="204754"/>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2699374" y="976897"/>
                <a:ext cx="720230" cy="9907"/>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3072480" y="429015"/>
                <a:ext cx="0" cy="3282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2613573" y="429015"/>
                <a:ext cx="458907" cy="59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2901975" y="624192"/>
                <a:ext cx="7170" cy="14068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2595222" y="619445"/>
                <a:ext cx="284427"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3615596" y="350086"/>
                <a:ext cx="7855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bwMode="auto">
              <a:xfrm>
                <a:off x="247088" y="187489"/>
                <a:ext cx="1363178" cy="4564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1287709" y="309016"/>
                <a:ext cx="298544" cy="35931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929076" y="192773"/>
                <a:ext cx="1238891"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1663739" y="395842"/>
                <a:ext cx="700125" cy="2939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434316" y="875725"/>
                <a:ext cx="1432492" cy="17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247088" y="365823"/>
                <a:ext cx="556106" cy="3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645377" y="523137"/>
                <a:ext cx="331569" cy="6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263248" y="352966"/>
                <a:ext cx="342137" cy="37445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247088" y="540194"/>
                <a:ext cx="0" cy="5369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240714" y="689465"/>
                <a:ext cx="193602" cy="660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247088" y="1077177"/>
                <a:ext cx="6819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1257322" y="1077177"/>
                <a:ext cx="9034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2160795" y="711263"/>
                <a:ext cx="0" cy="3659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244699" y="1077177"/>
                <a:ext cx="2390" cy="1928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247088" y="1264097"/>
                <a:ext cx="1920878" cy="11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2167966" y="1077177"/>
                <a:ext cx="0" cy="18295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154305" y="168727"/>
                <a:ext cx="4942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1868037" y="492701"/>
                <a:ext cx="4903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1245371" y="340724"/>
                <a:ext cx="785560"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37" name="Grupo 136"/>
              <p:cNvGrpSpPr/>
              <p:nvPr/>
            </p:nvGrpSpPr>
            <p:grpSpPr>
              <a:xfrm>
                <a:off x="222804" y="1579814"/>
                <a:ext cx="927758" cy="720610"/>
                <a:chOff x="3368537" y="1323552"/>
                <a:chExt cx="1630680" cy="1578947"/>
              </a:xfrm>
            </p:grpSpPr>
            <p:sp>
              <p:nvSpPr>
                <p:cNvPr id="138" name="Elipse 137"/>
                <p:cNvSpPr/>
                <p:nvPr/>
              </p:nvSpPr>
              <p:spPr bwMode="auto">
                <a:xfrm>
                  <a:off x="3368537" y="1323552"/>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50" y="1827989"/>
                  <a:ext cx="1488498" cy="8766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MX" sz="1000" dirty="0">
                      <a:solidFill>
                        <a:srgbClr val="000000"/>
                      </a:solidFill>
                      <a:cs typeface="Times New Roman"/>
                    </a:rPr>
                    <a:t>Explorador del laberinto</a:t>
                  </a:r>
                  <a:endPar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grpSp>
          <p:sp>
            <p:nvSpPr>
              <p:cNvPr id="144" name="Flecha: a la derecha 143"/>
              <p:cNvSpPr/>
              <p:nvPr/>
            </p:nvSpPr>
            <p:spPr bwMode="auto">
              <a:xfrm>
                <a:off x="2254054" y="2066961"/>
                <a:ext cx="268603" cy="113762"/>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605782" y="1373457"/>
                <a:ext cx="222679" cy="137224"/>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2960526" y="1416272"/>
                <a:ext cx="222679" cy="137224"/>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4" name="Rectángulo 3"/>
          <p:cNvSpPr/>
          <p:nvPr/>
        </p:nvSpPr>
        <p:spPr>
          <a:xfrm>
            <a:off x="3299299" y="1490688"/>
            <a:ext cx="5844701" cy="1938992"/>
          </a:xfrm>
          <a:prstGeom prst="rect">
            <a:avLst/>
          </a:prstGeom>
        </p:spPr>
        <p:txBody>
          <a:bodyPr wrap="square">
            <a:spAutoFit/>
          </a:bodyPr>
          <a:lstStyle/>
          <a:p>
            <a:pPr algn="ctr"/>
            <a:r>
              <a:rPr lang="es-MX" dirty="0">
                <a:solidFill>
                  <a:srgbClr val="000000"/>
                </a:solidFill>
              </a:rPr>
              <a:t>Si se observa no necesitamos programar el recorrido del laberinto, ya que es el propio sistema el que recorre el laberinto y construye una imagen de la realidad que recorrió, para luego poder recorrerlo de nuevo</a:t>
            </a:r>
            <a:endParaRPr lang="es-MX" dirty="0"/>
          </a:p>
        </p:txBody>
      </p:sp>
      <p:sp>
        <p:nvSpPr>
          <p:cNvPr id="7" name="Rectángulo 6"/>
          <p:cNvSpPr/>
          <p:nvPr/>
        </p:nvSpPr>
        <p:spPr>
          <a:xfrm>
            <a:off x="4916374" y="164052"/>
            <a:ext cx="4015370" cy="1200329"/>
          </a:xfrm>
          <a:prstGeom prst="rect">
            <a:avLst/>
          </a:prstGeom>
        </p:spPr>
        <p:txBody>
          <a:bodyPr wrap="square">
            <a:spAutoFit/>
          </a:bodyPr>
          <a:lstStyle/>
          <a:p>
            <a:pPr algn="ctr"/>
            <a:r>
              <a:rPr lang="es-MX" dirty="0">
                <a:solidFill>
                  <a:srgbClr val="000000"/>
                </a:solidFill>
              </a:rPr>
              <a:t>Este es un ejemplo básico de lo que conocemos como un sistema evolutivo.</a:t>
            </a:r>
          </a:p>
        </p:txBody>
      </p:sp>
      <p:sp>
        <p:nvSpPr>
          <p:cNvPr id="76" name="Rectángulo 75"/>
          <p:cNvSpPr/>
          <p:nvPr/>
        </p:nvSpPr>
        <p:spPr>
          <a:xfrm>
            <a:off x="2002516" y="3666768"/>
            <a:ext cx="6804301" cy="2961132"/>
          </a:xfrm>
          <a:prstGeom prst="rect">
            <a:avLst/>
          </a:prstGeom>
        </p:spPr>
        <p:txBody>
          <a:bodyPr wrap="square">
            <a:spAutoFit/>
          </a:bodyPr>
          <a:lstStyle/>
          <a:p>
            <a:pPr>
              <a:lnSpc>
                <a:spcPct val="107000"/>
              </a:lnSpc>
              <a:spcAft>
                <a:spcPts val="800"/>
              </a:spcAft>
            </a:pPr>
            <a:r>
              <a:rPr lang="es-ES" dirty="0">
                <a:latin typeface="Calibri" panose="020F0502020204030204" pitchFamily="34" charset="0"/>
                <a:ea typeface="Times New Roman" panose="02020603050405020304" pitchFamily="18" charset="0"/>
                <a:cs typeface="Times New Roman" panose="02020603050405020304" pitchFamily="18" charset="0"/>
              </a:rPr>
              <a:t>este arreglo representa la estructura de la imagen de la realidad </a:t>
            </a:r>
            <a:endParaRPr lang="es-MX"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s-ES" dirty="0">
                <a:latin typeface="Calibri" panose="020F0502020204030204" pitchFamily="34" charset="0"/>
                <a:ea typeface="Times New Roman" panose="02020603050405020304" pitchFamily="18" charset="0"/>
                <a:cs typeface="Times New Roman" panose="02020603050405020304" pitchFamily="18" charset="0"/>
              </a:rPr>
              <a:t>Si se observa esta estructura está</a:t>
            </a:r>
            <a:r>
              <a:rPr lang="es-ES" b="1" dirty="0">
                <a:latin typeface="Calibri" panose="020F0502020204030204" pitchFamily="34" charset="0"/>
                <a:ea typeface="Times New Roman" panose="02020603050405020304" pitchFamily="18" charset="0"/>
                <a:cs typeface="Times New Roman" panose="02020603050405020304" pitchFamily="18" charset="0"/>
              </a:rPr>
              <a:t> independiente</a:t>
            </a:r>
            <a:r>
              <a:rPr lang="es-ES" dirty="0">
                <a:latin typeface="Calibri" panose="020F0502020204030204" pitchFamily="34" charset="0"/>
                <a:ea typeface="Times New Roman" panose="02020603050405020304" pitchFamily="18" charset="0"/>
                <a:cs typeface="Times New Roman" panose="02020603050405020304" pitchFamily="18" charset="0"/>
              </a:rPr>
              <a:t> </a:t>
            </a:r>
            <a:r>
              <a:rPr lang="es-ES" b="1" dirty="0">
                <a:latin typeface="Calibri" panose="020F0502020204030204" pitchFamily="34" charset="0"/>
                <a:ea typeface="Times New Roman" panose="02020603050405020304" pitchFamily="18" charset="0"/>
                <a:cs typeface="Times New Roman" panose="02020603050405020304" pitchFamily="18" charset="0"/>
              </a:rPr>
              <a:t>relativamente</a:t>
            </a:r>
            <a:r>
              <a:rPr lang="es-ES" dirty="0">
                <a:latin typeface="Calibri" panose="020F0502020204030204" pitchFamily="34" charset="0"/>
                <a:ea typeface="Times New Roman" panose="02020603050405020304" pitchFamily="18" charset="0"/>
                <a:cs typeface="Times New Roman" panose="02020603050405020304" pitchFamily="18" charset="0"/>
              </a:rPr>
              <a:t> de los procesos que se deben ejecutar en el sistema, lo cual le da una gran fuerza al sistema ya que si cambia el laberinto solo se vuelve a generar el arreglo, pero no se requiere hacer otro programa.</a:t>
            </a:r>
            <a:endParaRPr lang="es-MX" dirty="0">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9" name="Grupo 8"/>
          <p:cNvGrpSpPr/>
          <p:nvPr/>
        </p:nvGrpSpPr>
        <p:grpSpPr>
          <a:xfrm>
            <a:off x="360913" y="3752250"/>
            <a:ext cx="1390183" cy="2790168"/>
            <a:chOff x="460208" y="3577006"/>
            <a:chExt cx="1390183" cy="2790168"/>
          </a:xfrm>
        </p:grpSpPr>
        <p:sp>
          <p:nvSpPr>
            <p:cNvPr id="78" name="Rectángulo 77"/>
            <p:cNvSpPr/>
            <p:nvPr/>
          </p:nvSpPr>
          <p:spPr>
            <a:xfrm>
              <a:off x="460208" y="3577006"/>
              <a:ext cx="1390183" cy="1015663"/>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s-MX" sz="1000" dirty="0">
                  <a:solidFill>
                    <a:srgbClr val="000000"/>
                  </a:solidFill>
                  <a:cs typeface="Times New Roman"/>
                </a:rPr>
                <a:t>Para</a:t>
              </a:r>
              <a:r>
                <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hacer el programa creamos una tabla</a:t>
              </a:r>
              <a:r>
                <a:rPr lang="es-MX" sz="1000" dirty="0">
                  <a:solidFill>
                    <a:srgbClr val="000000"/>
                  </a:solidFill>
                  <a:cs typeface="Times New Roman"/>
                </a:rPr>
                <a:t> a la que llamamos  </a:t>
              </a:r>
              <a:endParaRPr kumimoji="0" 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es-MX" sz="1000" dirty="0">
                  <a:solidFill>
                    <a:srgbClr val="000000"/>
                  </a:solidFill>
                  <a:cs typeface="Times New Roman"/>
                </a:rPr>
                <a:t>Con 2 columnas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Magnitud </a:t>
              </a:r>
              <a:r>
                <a:rPr kumimoji="0" lang="es-MX" sz="100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y</a:t>
              </a:r>
              <a:r>
                <a:rPr kumimoji="0" 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dirección</a:t>
              </a:r>
            </a:p>
          </p:txBody>
        </p:sp>
        <p:grpSp>
          <p:nvGrpSpPr>
            <p:cNvPr id="79" name="Grupo 78"/>
            <p:cNvGrpSpPr/>
            <p:nvPr/>
          </p:nvGrpSpPr>
          <p:grpSpPr>
            <a:xfrm>
              <a:off x="794937" y="4582070"/>
              <a:ext cx="681538" cy="1785104"/>
              <a:chOff x="7137215" y="2882967"/>
              <a:chExt cx="1264309" cy="3452144"/>
            </a:xfrm>
          </p:grpSpPr>
          <p:sp>
            <p:nvSpPr>
              <p:cNvPr id="80" name="Rectángulo 79"/>
              <p:cNvSpPr/>
              <p:nvPr/>
            </p:nvSpPr>
            <p:spPr>
              <a:xfrm>
                <a:off x="7137215" y="2882967"/>
                <a:ext cx="639942" cy="3452144"/>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1000" dirty="0">
                    <a:solidFill>
                      <a:srgbClr val="000000"/>
                    </a:solidFill>
                  </a:rPr>
                  <a:t>12 </a:t>
                </a:r>
              </a:p>
              <a:p>
                <a:pPr algn="r"/>
                <a:r>
                  <a:rPr lang="es-MX" sz="1000" dirty="0">
                    <a:solidFill>
                      <a:srgbClr val="000000"/>
                    </a:solidFill>
                  </a:rPr>
                  <a:t>12 </a:t>
                </a:r>
              </a:p>
              <a:p>
                <a:pPr algn="r"/>
                <a:r>
                  <a:rPr lang="es-MX" sz="1000" dirty="0">
                    <a:solidFill>
                      <a:srgbClr val="000000"/>
                    </a:solidFill>
                  </a:rPr>
                  <a:t>  3 </a:t>
                </a:r>
              </a:p>
              <a:p>
                <a:pPr algn="r"/>
                <a:r>
                  <a:rPr lang="es-MX" sz="1000" dirty="0">
                    <a:solidFill>
                      <a:srgbClr val="000000"/>
                    </a:solidFill>
                  </a:rPr>
                  <a:t>  8 </a:t>
                </a:r>
              </a:p>
              <a:p>
                <a:pPr algn="r"/>
                <a:r>
                  <a:rPr lang="es-MX" sz="1000" dirty="0">
                    <a:solidFill>
                      <a:srgbClr val="000000"/>
                    </a:solidFill>
                  </a:rPr>
                  <a:t>  8 </a:t>
                </a:r>
              </a:p>
              <a:p>
                <a:pPr algn="r"/>
                <a:r>
                  <a:rPr lang="es-MX" sz="1000" dirty="0">
                    <a:solidFill>
                      <a:srgbClr val="000000"/>
                    </a:solidFill>
                  </a:rPr>
                  <a:t>  8 </a:t>
                </a:r>
              </a:p>
              <a:p>
                <a:pPr algn="r"/>
                <a:r>
                  <a:rPr lang="es-MX" sz="1000" dirty="0">
                    <a:solidFill>
                      <a:srgbClr val="000000"/>
                    </a:solidFill>
                  </a:rPr>
                  <a:t>  8 </a:t>
                </a:r>
              </a:p>
              <a:p>
                <a:pPr algn="r"/>
                <a:r>
                  <a:rPr lang="es-MX" sz="1000" dirty="0">
                    <a:solidFill>
                      <a:srgbClr val="000000"/>
                    </a:solidFill>
                  </a:rPr>
                  <a:t>  3 </a:t>
                </a:r>
              </a:p>
              <a:p>
                <a:pPr algn="r"/>
                <a:r>
                  <a:rPr lang="es-MX" sz="1000" dirty="0">
                    <a:solidFill>
                      <a:srgbClr val="000000"/>
                    </a:solidFill>
                  </a:rPr>
                  <a:t>  3 </a:t>
                </a:r>
              </a:p>
              <a:p>
                <a:pPr algn="r"/>
                <a:r>
                  <a:rPr lang="es-MX" sz="1000" dirty="0">
                    <a:solidFill>
                      <a:srgbClr val="000000"/>
                    </a:solidFill>
                  </a:rPr>
                  <a:t> …</a:t>
                </a:r>
              </a:p>
              <a:p>
                <a:pPr algn="r"/>
                <a:r>
                  <a:rPr lang="es-MX" sz="1000" dirty="0">
                    <a:solidFill>
                      <a:srgbClr val="000000"/>
                    </a:solidFill>
                  </a:rPr>
                  <a:t> …</a:t>
                </a:r>
              </a:p>
            </p:txBody>
          </p:sp>
          <p:sp>
            <p:nvSpPr>
              <p:cNvPr id="81" name="Rectángulo 80"/>
              <p:cNvSpPr/>
              <p:nvPr/>
            </p:nvSpPr>
            <p:spPr>
              <a:xfrm>
                <a:off x="7642634" y="2882967"/>
                <a:ext cx="758890" cy="3452144"/>
              </a:xfrm>
              <a:prstGeom prst="rect">
                <a:avLst/>
              </a:prstGeom>
              <a:solidFill>
                <a:schemeClr val="bg2">
                  <a:lumMod val="40000"/>
                  <a:lumOff val="60000"/>
                  <a:alpha val="29000"/>
                </a:schemeClr>
              </a:solidFill>
              <a:ln>
                <a:solidFill>
                  <a:srgbClr val="000000"/>
                </a:solidFill>
              </a:ln>
            </p:spPr>
            <p:txBody>
              <a:bodyPr wrap="none">
                <a:spAutoFit/>
              </a:bodyPr>
              <a:lstStyle/>
              <a:p>
                <a:pPr algn="r"/>
                <a:r>
                  <a:rPr lang="es-MX" sz="1000" dirty="0">
                    <a:solidFill>
                      <a:srgbClr val="000000"/>
                    </a:solidFill>
                  </a:rPr>
                  <a:t>0</a:t>
                </a:r>
              </a:p>
              <a:p>
                <a:pPr algn="r"/>
                <a:r>
                  <a:rPr lang="es-MX" sz="1000" dirty="0">
                    <a:solidFill>
                      <a:srgbClr val="000000"/>
                    </a:solidFill>
                  </a:rPr>
                  <a:t> 270</a:t>
                </a:r>
              </a:p>
              <a:p>
                <a:pPr algn="r"/>
                <a:r>
                  <a:rPr lang="es-MX" sz="1000" dirty="0">
                    <a:solidFill>
                      <a:srgbClr val="000000"/>
                    </a:solidFill>
                  </a:rPr>
                  <a:t> 180</a:t>
                </a:r>
              </a:p>
              <a:p>
                <a:pPr algn="r"/>
                <a:r>
                  <a:rPr lang="es-MX" sz="1000" dirty="0">
                    <a:solidFill>
                      <a:srgbClr val="000000"/>
                    </a:solidFill>
                  </a:rPr>
                  <a:t> 90</a:t>
                </a:r>
              </a:p>
              <a:p>
                <a:pPr algn="r"/>
                <a:r>
                  <a:rPr lang="es-MX" sz="1000" dirty="0">
                    <a:solidFill>
                      <a:srgbClr val="000000"/>
                    </a:solidFill>
                  </a:rPr>
                  <a:t> 180</a:t>
                </a:r>
              </a:p>
              <a:p>
                <a:pPr algn="r"/>
                <a:r>
                  <a:rPr lang="es-MX" sz="1000" dirty="0">
                    <a:solidFill>
                      <a:srgbClr val="000000"/>
                    </a:solidFill>
                  </a:rPr>
                  <a:t> 0</a:t>
                </a:r>
              </a:p>
              <a:p>
                <a:pPr algn="r"/>
                <a:r>
                  <a:rPr lang="es-MX" sz="1000" dirty="0">
                    <a:solidFill>
                      <a:srgbClr val="000000"/>
                    </a:solidFill>
                  </a:rPr>
                  <a:t> 270</a:t>
                </a:r>
              </a:p>
              <a:p>
                <a:pPr algn="r"/>
                <a:r>
                  <a:rPr lang="es-MX" sz="1000" dirty="0">
                    <a:solidFill>
                      <a:srgbClr val="000000"/>
                    </a:solidFill>
                  </a:rPr>
                  <a:t> 180</a:t>
                </a:r>
              </a:p>
              <a:p>
                <a:pPr algn="r"/>
                <a:r>
                  <a:rPr lang="es-MX" sz="1000" dirty="0">
                    <a:solidFill>
                      <a:srgbClr val="000000"/>
                    </a:solidFill>
                  </a:rPr>
                  <a:t> 90</a:t>
                </a:r>
              </a:p>
              <a:p>
                <a:pPr algn="r"/>
                <a:r>
                  <a:rPr lang="es-MX" sz="1000" dirty="0">
                    <a:solidFill>
                      <a:srgbClr val="000000"/>
                    </a:solidFill>
                  </a:rPr>
                  <a:t>…</a:t>
                </a:r>
              </a:p>
              <a:p>
                <a:pPr algn="r"/>
                <a:r>
                  <a:rPr lang="es-MX" sz="1000" dirty="0">
                    <a:solidFill>
                      <a:srgbClr val="000000"/>
                    </a:solidFill>
                  </a:rPr>
                  <a:t>…</a:t>
                </a:r>
              </a:p>
            </p:txBody>
          </p:sp>
        </p:grpSp>
      </p:grpSp>
    </p:spTree>
    <p:extLst>
      <p:ext uri="{BB962C8B-B14F-4D97-AF65-F5344CB8AC3E}">
        <p14:creationId xmlns:p14="http://schemas.microsoft.com/office/powerpoint/2010/main" val="1270503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ángulo 1"/>
          <p:cNvSpPr>
            <a:spLocks noChangeArrowheads="1"/>
          </p:cNvSpPr>
          <p:nvPr/>
        </p:nvSpPr>
        <p:spPr bwMode="auto">
          <a:xfrm>
            <a:off x="351790" y="762318"/>
            <a:ext cx="83535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t>Análisis de la Imagen del Entorno</a:t>
            </a:r>
          </a:p>
        </p:txBody>
      </p:sp>
      <p:sp>
        <p:nvSpPr>
          <p:cNvPr id="27651" name="Rectángulo 2"/>
          <p:cNvSpPr>
            <a:spLocks noChangeArrowheads="1"/>
          </p:cNvSpPr>
          <p:nvPr/>
        </p:nvSpPr>
        <p:spPr bwMode="auto">
          <a:xfrm>
            <a:off x="1220788" y="1675765"/>
            <a:ext cx="45720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ES" altLang="es-MX" dirty="0">
                <a:cs typeface="Times New Roman" panose="02020603050405020304" pitchFamily="18" charset="0"/>
              </a:rPr>
              <a:t>mantienen la imagen actualizada </a:t>
            </a:r>
          </a:p>
          <a:p>
            <a:pPr lvl="1"/>
            <a:endParaRPr lang="es-ES" altLang="es-MX" sz="1400" dirty="0">
              <a:cs typeface="Times New Roman" panose="02020603050405020304" pitchFamily="18" charset="0"/>
            </a:endParaRPr>
          </a:p>
          <a:p>
            <a:pPr lvl="1"/>
            <a:r>
              <a:rPr lang="es-ES" altLang="es-MX" dirty="0">
                <a:cs typeface="Times New Roman" panose="02020603050405020304" pitchFamily="18" charset="0"/>
              </a:rPr>
              <a:t>y la utilizan para interactuar con el entorno</a:t>
            </a:r>
          </a:p>
        </p:txBody>
      </p:sp>
    </p:spTree>
    <p:extLst>
      <p:ext uri="{BB962C8B-B14F-4D97-AF65-F5344CB8AC3E}">
        <p14:creationId xmlns:p14="http://schemas.microsoft.com/office/powerpoint/2010/main" val="1123562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upo 80"/>
          <p:cNvGrpSpPr>
            <a:grpSpLocks/>
          </p:cNvGrpSpPr>
          <p:nvPr/>
        </p:nvGrpSpPr>
        <p:grpSpPr bwMode="auto">
          <a:xfrm>
            <a:off x="184150" y="417513"/>
            <a:ext cx="5307013" cy="2199515"/>
            <a:chOff x="317500" y="4098925"/>
            <a:chExt cx="5307013" cy="2697223"/>
          </a:xfrm>
        </p:grpSpPr>
        <p:sp>
          <p:nvSpPr>
            <p:cNvPr id="25609" name="CuadroTexto 42"/>
            <p:cNvSpPr txBox="1">
              <a:spLocks noChangeArrowheads="1"/>
            </p:cNvSpPr>
            <p:nvPr/>
          </p:nvSpPr>
          <p:spPr bwMode="auto">
            <a:xfrm>
              <a:off x="606425" y="4411663"/>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12a</a:t>
              </a:r>
            </a:p>
          </p:txBody>
        </p:sp>
        <p:sp>
          <p:nvSpPr>
            <p:cNvPr id="25610" name="CuadroTexto 43"/>
            <p:cNvSpPr txBox="1">
              <a:spLocks noChangeArrowheads="1"/>
            </p:cNvSpPr>
            <p:nvPr/>
          </p:nvSpPr>
          <p:spPr bwMode="auto">
            <a:xfrm>
              <a:off x="1136650"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12b</a:t>
              </a:r>
            </a:p>
          </p:txBody>
        </p:sp>
        <p:sp>
          <p:nvSpPr>
            <p:cNvPr id="25611" name="CuadroTexto 45"/>
            <p:cNvSpPr txBox="1">
              <a:spLocks noChangeArrowheads="1"/>
            </p:cNvSpPr>
            <p:nvPr/>
          </p:nvSpPr>
          <p:spPr bwMode="auto">
            <a:xfrm>
              <a:off x="1665288"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dirty="0">
                  <a:solidFill>
                    <a:srgbClr val="00B050"/>
                  </a:solidFill>
                </a:rPr>
                <a:t>3c</a:t>
              </a:r>
            </a:p>
          </p:txBody>
        </p:sp>
        <p:sp>
          <p:nvSpPr>
            <p:cNvPr id="25612" name="CuadroTexto 46"/>
            <p:cNvSpPr txBox="1">
              <a:spLocks noChangeArrowheads="1"/>
            </p:cNvSpPr>
            <p:nvPr/>
          </p:nvSpPr>
          <p:spPr bwMode="auto">
            <a:xfrm>
              <a:off x="2243138" y="4411663"/>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8d</a:t>
              </a:r>
            </a:p>
          </p:txBody>
        </p:sp>
        <p:sp>
          <p:nvSpPr>
            <p:cNvPr id="25613" name="CuadroTexto 42"/>
            <p:cNvSpPr txBox="1">
              <a:spLocks noChangeArrowheads="1"/>
            </p:cNvSpPr>
            <p:nvPr/>
          </p:nvSpPr>
          <p:spPr bwMode="auto">
            <a:xfrm>
              <a:off x="2851150" y="441007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8c</a:t>
              </a:r>
            </a:p>
          </p:txBody>
        </p:sp>
        <p:sp>
          <p:nvSpPr>
            <p:cNvPr id="25614" name="CuadroTexto 43"/>
            <p:cNvSpPr txBox="1">
              <a:spLocks noChangeArrowheads="1"/>
            </p:cNvSpPr>
            <p:nvPr/>
          </p:nvSpPr>
          <p:spPr bwMode="auto">
            <a:xfrm>
              <a:off x="3381375"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8a</a:t>
              </a:r>
            </a:p>
          </p:txBody>
        </p:sp>
        <p:sp>
          <p:nvSpPr>
            <p:cNvPr id="25615" name="CuadroTexto 45"/>
            <p:cNvSpPr txBox="1">
              <a:spLocks noChangeArrowheads="1"/>
            </p:cNvSpPr>
            <p:nvPr/>
          </p:nvSpPr>
          <p:spPr bwMode="auto">
            <a:xfrm>
              <a:off x="3910013"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8b</a:t>
              </a:r>
            </a:p>
          </p:txBody>
        </p:sp>
        <p:sp>
          <p:nvSpPr>
            <p:cNvPr id="25616" name="CuadroTexto 42"/>
            <p:cNvSpPr txBox="1">
              <a:spLocks noChangeArrowheads="1"/>
            </p:cNvSpPr>
            <p:nvPr/>
          </p:nvSpPr>
          <p:spPr bwMode="auto">
            <a:xfrm>
              <a:off x="554038" y="48593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3c</a:t>
              </a:r>
            </a:p>
          </p:txBody>
        </p:sp>
        <p:sp>
          <p:nvSpPr>
            <p:cNvPr id="25617" name="CuadroTexto 43"/>
            <p:cNvSpPr txBox="1">
              <a:spLocks noChangeArrowheads="1"/>
            </p:cNvSpPr>
            <p:nvPr/>
          </p:nvSpPr>
          <p:spPr bwMode="auto">
            <a:xfrm>
              <a:off x="1084263"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3d</a:t>
              </a:r>
            </a:p>
          </p:txBody>
        </p:sp>
        <p:sp>
          <p:nvSpPr>
            <p:cNvPr id="25618" name="CuadroTexto 45"/>
            <p:cNvSpPr txBox="1">
              <a:spLocks noChangeArrowheads="1"/>
            </p:cNvSpPr>
            <p:nvPr/>
          </p:nvSpPr>
          <p:spPr bwMode="auto">
            <a:xfrm>
              <a:off x="1612900"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4c</a:t>
              </a:r>
            </a:p>
          </p:txBody>
        </p:sp>
        <p:sp>
          <p:nvSpPr>
            <p:cNvPr id="25619" name="CuadroTexto 46"/>
            <p:cNvSpPr txBox="1">
              <a:spLocks noChangeArrowheads="1"/>
            </p:cNvSpPr>
            <p:nvPr/>
          </p:nvSpPr>
          <p:spPr bwMode="auto">
            <a:xfrm>
              <a:off x="2190750" y="48593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4a</a:t>
              </a:r>
            </a:p>
          </p:txBody>
        </p:sp>
        <p:sp>
          <p:nvSpPr>
            <p:cNvPr id="25620" name="CuadroTexto 42"/>
            <p:cNvSpPr txBox="1">
              <a:spLocks noChangeArrowheads="1"/>
            </p:cNvSpPr>
            <p:nvPr/>
          </p:nvSpPr>
          <p:spPr bwMode="auto">
            <a:xfrm>
              <a:off x="2798763" y="48577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3b</a:t>
              </a:r>
            </a:p>
          </p:txBody>
        </p:sp>
        <p:sp>
          <p:nvSpPr>
            <p:cNvPr id="25621" name="CuadroTexto 46"/>
            <p:cNvSpPr txBox="1">
              <a:spLocks noChangeArrowheads="1"/>
            </p:cNvSpPr>
            <p:nvPr/>
          </p:nvSpPr>
          <p:spPr bwMode="auto">
            <a:xfrm>
              <a:off x="547688" y="54181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3c</a:t>
              </a:r>
            </a:p>
          </p:txBody>
        </p:sp>
        <p:sp>
          <p:nvSpPr>
            <p:cNvPr id="25622" name="CuadroTexto 42"/>
            <p:cNvSpPr txBox="1">
              <a:spLocks noChangeArrowheads="1"/>
            </p:cNvSpPr>
            <p:nvPr/>
          </p:nvSpPr>
          <p:spPr bwMode="auto">
            <a:xfrm>
              <a:off x="107315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4b</a:t>
              </a:r>
            </a:p>
          </p:txBody>
        </p:sp>
        <p:sp>
          <p:nvSpPr>
            <p:cNvPr id="25623" name="CuadroTexto 43"/>
            <p:cNvSpPr txBox="1">
              <a:spLocks noChangeArrowheads="1"/>
            </p:cNvSpPr>
            <p:nvPr/>
          </p:nvSpPr>
          <p:spPr bwMode="auto">
            <a:xfrm>
              <a:off x="1511300" y="54292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12a</a:t>
              </a:r>
            </a:p>
          </p:txBody>
        </p:sp>
        <p:sp>
          <p:nvSpPr>
            <p:cNvPr id="25624" name="CuadroTexto 45"/>
            <p:cNvSpPr txBox="1">
              <a:spLocks noChangeArrowheads="1"/>
            </p:cNvSpPr>
            <p:nvPr/>
          </p:nvSpPr>
          <p:spPr bwMode="auto">
            <a:xfrm>
              <a:off x="2132013" y="54419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b="1" u="sng">
                  <a:solidFill>
                    <a:srgbClr val="00B050"/>
                  </a:solidFill>
                </a:rPr>
                <a:t>4b</a:t>
              </a:r>
            </a:p>
          </p:txBody>
        </p:sp>
        <p:sp>
          <p:nvSpPr>
            <p:cNvPr id="25625" name="CuadroTexto 46"/>
            <p:cNvSpPr txBox="1">
              <a:spLocks noChangeArrowheads="1"/>
            </p:cNvSpPr>
            <p:nvPr/>
          </p:nvSpPr>
          <p:spPr bwMode="auto">
            <a:xfrm>
              <a:off x="2638425" y="54689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14c</a:t>
              </a:r>
            </a:p>
          </p:txBody>
        </p:sp>
        <p:sp>
          <p:nvSpPr>
            <p:cNvPr id="25626" name="CuadroTexto 42"/>
            <p:cNvSpPr txBox="1">
              <a:spLocks noChangeArrowheads="1"/>
            </p:cNvSpPr>
            <p:nvPr/>
          </p:nvSpPr>
          <p:spPr bwMode="auto">
            <a:xfrm>
              <a:off x="322580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FF0000"/>
                  </a:solidFill>
                </a:rPr>
                <a:t> 14a</a:t>
              </a:r>
            </a:p>
          </p:txBody>
        </p:sp>
        <p:sp>
          <p:nvSpPr>
            <p:cNvPr id="25627" name="CuadroTexto 46"/>
            <p:cNvSpPr txBox="1">
              <a:spLocks noChangeArrowheads="1"/>
            </p:cNvSpPr>
            <p:nvPr/>
          </p:nvSpPr>
          <p:spPr bwMode="auto">
            <a:xfrm>
              <a:off x="3841750" y="54435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16a</a:t>
              </a:r>
            </a:p>
          </p:txBody>
        </p:sp>
        <p:sp>
          <p:nvSpPr>
            <p:cNvPr id="25628" name="CuadroTexto 42"/>
            <p:cNvSpPr txBox="1">
              <a:spLocks noChangeArrowheads="1"/>
            </p:cNvSpPr>
            <p:nvPr/>
          </p:nvSpPr>
          <p:spPr bwMode="auto">
            <a:xfrm>
              <a:off x="4368800" y="54562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FF0000"/>
                  </a:solidFill>
                </a:rPr>
                <a:t>16c</a:t>
              </a:r>
            </a:p>
          </p:txBody>
        </p:sp>
        <p:sp>
          <p:nvSpPr>
            <p:cNvPr id="25629" name="CuadroTexto 43"/>
            <p:cNvSpPr txBox="1">
              <a:spLocks noChangeArrowheads="1"/>
            </p:cNvSpPr>
            <p:nvPr/>
          </p:nvSpPr>
          <p:spPr bwMode="auto">
            <a:xfrm>
              <a:off x="4846638" y="546893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a:t>
              </a:r>
              <a:r>
                <a:rPr lang="es-MX" altLang="es-MX" sz="2000" b="1" u="sng">
                  <a:solidFill>
                    <a:srgbClr val="FF0000"/>
                  </a:solidFill>
                </a:rPr>
                <a:t>4d</a:t>
              </a:r>
            </a:p>
          </p:txBody>
        </p:sp>
        <p:sp>
          <p:nvSpPr>
            <p:cNvPr id="25630" name="CuadroTexto 45"/>
            <p:cNvSpPr txBox="1">
              <a:spLocks noChangeArrowheads="1"/>
            </p:cNvSpPr>
            <p:nvPr/>
          </p:nvSpPr>
          <p:spPr bwMode="auto">
            <a:xfrm>
              <a:off x="590550" y="5999163"/>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14a</a:t>
              </a:r>
            </a:p>
          </p:txBody>
        </p:sp>
        <p:sp>
          <p:nvSpPr>
            <p:cNvPr id="25631" name="CuadroTexto 46"/>
            <p:cNvSpPr txBox="1">
              <a:spLocks noChangeArrowheads="1"/>
            </p:cNvSpPr>
            <p:nvPr/>
          </p:nvSpPr>
          <p:spPr bwMode="auto">
            <a:xfrm>
              <a:off x="1168400" y="5988050"/>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8d</a:t>
              </a:r>
            </a:p>
          </p:txBody>
        </p:sp>
        <p:sp>
          <p:nvSpPr>
            <p:cNvPr id="25632" name="CuadroTexto 42"/>
            <p:cNvSpPr txBox="1">
              <a:spLocks noChangeArrowheads="1"/>
            </p:cNvSpPr>
            <p:nvPr/>
          </p:nvSpPr>
          <p:spPr bwMode="auto">
            <a:xfrm>
              <a:off x="1684338" y="59880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dirty="0">
                  <a:solidFill>
                    <a:srgbClr val="00B050"/>
                  </a:solidFill>
                </a:rPr>
                <a:t>2a</a:t>
              </a:r>
            </a:p>
          </p:txBody>
        </p:sp>
        <p:sp>
          <p:nvSpPr>
            <p:cNvPr id="25633" name="CuadroTexto 42"/>
            <p:cNvSpPr txBox="1">
              <a:spLocks noChangeArrowheads="1"/>
            </p:cNvSpPr>
            <p:nvPr/>
          </p:nvSpPr>
          <p:spPr bwMode="auto">
            <a:xfrm>
              <a:off x="317500" y="409892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b="1" dirty="0"/>
                <a:t>I</a:t>
              </a:r>
            </a:p>
          </p:txBody>
        </p:sp>
        <p:sp>
          <p:nvSpPr>
            <p:cNvPr id="25634" name="CuadroTexto 42"/>
            <p:cNvSpPr txBox="1">
              <a:spLocks noChangeArrowheads="1"/>
            </p:cNvSpPr>
            <p:nvPr/>
          </p:nvSpPr>
          <p:spPr bwMode="auto">
            <a:xfrm>
              <a:off x="388938" y="63960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F</a:t>
              </a:r>
            </a:p>
          </p:txBody>
        </p:sp>
      </p:grpSp>
      <p:sp>
        <p:nvSpPr>
          <p:cNvPr id="108" name="CuadroTexto 66"/>
          <p:cNvSpPr txBox="1">
            <a:spLocks noChangeArrowheads="1"/>
          </p:cNvSpPr>
          <p:nvPr/>
        </p:nvSpPr>
        <p:spPr bwMode="auto">
          <a:xfrm>
            <a:off x="184150" y="36513"/>
            <a:ext cx="58661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Ahora, si observamos el número de forma</a:t>
            </a:r>
          </a:p>
        </p:txBody>
      </p:sp>
      <p:sp>
        <p:nvSpPr>
          <p:cNvPr id="109" name="CuadroTexto 66"/>
          <p:cNvSpPr txBox="1">
            <a:spLocks noChangeArrowheads="1"/>
          </p:cNvSpPr>
          <p:nvPr/>
        </p:nvSpPr>
        <p:spPr bwMode="auto">
          <a:xfrm>
            <a:off x="174624" y="4204553"/>
            <a:ext cx="871696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Y También es equivalente a la siguiente </a:t>
            </a:r>
          </a:p>
          <a:p>
            <a:r>
              <a:rPr lang="es-MX" altLang="es-MX" sz="3200" b="1" dirty="0"/>
              <a:t>oración en un lenguaje de Trayectoria</a:t>
            </a:r>
          </a:p>
        </p:txBody>
      </p:sp>
      <p:sp>
        <p:nvSpPr>
          <p:cNvPr id="23557" name="Rectángulo 114"/>
          <p:cNvSpPr>
            <a:spLocks noChangeArrowheads="1"/>
          </p:cNvSpPr>
          <p:nvPr/>
        </p:nvSpPr>
        <p:spPr bwMode="auto">
          <a:xfrm>
            <a:off x="50800" y="5170975"/>
            <a:ext cx="89076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ln w="22225">
                  <a:solidFill>
                    <a:schemeClr val="accent2"/>
                  </a:solidFill>
                  <a:prstDash val="solid"/>
                </a:ln>
                <a:solidFill>
                  <a:schemeClr val="accent2">
                    <a:lumMod val="40000"/>
                    <a:lumOff val="60000"/>
                  </a:schemeClr>
                </a:solidFill>
              </a:rPr>
              <a:t>I</a:t>
            </a:r>
            <a:r>
              <a:rPr lang="es-MX" altLang="es-MX" sz="2000" dirty="0">
                <a:effectLst>
                  <a:glow rad="63500">
                    <a:schemeClr val="accent1">
                      <a:satMod val="175000"/>
                      <a:alpha val="40000"/>
                    </a:schemeClr>
                  </a:glow>
                </a:effectLst>
              </a:rPr>
              <a:t> </a:t>
            </a:r>
            <a:r>
              <a:rPr lang="es-MX" altLang="es-MX" sz="2000" dirty="0">
                <a:solidFill>
                  <a:srgbClr val="00B050"/>
                </a:solidFill>
              </a:rPr>
              <a:t>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ln w="22225">
                  <a:solidFill>
                    <a:schemeClr val="accent2"/>
                  </a:solidFill>
                  <a:prstDash val="solid"/>
                </a:ln>
                <a:solidFill>
                  <a:schemeClr val="accent2">
                    <a:lumMod val="40000"/>
                    <a:lumOff val="60000"/>
                  </a:schemeClr>
                </a:solidFill>
              </a:rPr>
              <a:t>F</a:t>
            </a:r>
            <a:endParaRPr lang="es-MX" altLang="es-MX" sz="2000" b="1" dirty="0">
              <a:effectLst>
                <a:glow rad="63500">
                  <a:schemeClr val="accent1">
                    <a:satMod val="175000"/>
                    <a:alpha val="40000"/>
                  </a:schemeClr>
                </a:glow>
              </a:effectLst>
            </a:endParaRPr>
          </a:p>
        </p:txBody>
      </p:sp>
      <p:sp>
        <p:nvSpPr>
          <p:cNvPr id="25606" name="Rectángulo 115"/>
          <p:cNvSpPr>
            <a:spLocks noChangeArrowheads="1"/>
          </p:cNvSpPr>
          <p:nvPr/>
        </p:nvSpPr>
        <p:spPr bwMode="auto">
          <a:xfrm>
            <a:off x="531813" y="6145213"/>
            <a:ext cx="83597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s-MX" altLang="es-MX" sz="2000" i="1" dirty="0">
                <a:solidFill>
                  <a:srgbClr val="FF0000"/>
                </a:solidFill>
              </a:rPr>
              <a:t>Sistemas Evolutivo de lenguajes de Trayectoria</a:t>
            </a:r>
          </a:p>
          <a:p>
            <a:pPr algn="r"/>
            <a:r>
              <a:rPr lang="es-MX" altLang="es-MX" sz="1400" dirty="0">
                <a:hlinkClick r:id="rId3"/>
              </a:rPr>
              <a:t>www.fgalindosoria.com/eac/evolucion/sistemas_evolutivos_lenguajes_trayectoria/sist_evol_leng_trayectoria.pdf</a:t>
            </a:r>
            <a:endParaRPr lang="es-MX" altLang="es-MX" sz="1400" dirty="0"/>
          </a:p>
        </p:txBody>
      </p:sp>
      <p:sp>
        <p:nvSpPr>
          <p:cNvPr id="117" name="CuadroTexto 66"/>
          <p:cNvSpPr txBox="1">
            <a:spLocks noChangeArrowheads="1"/>
          </p:cNvSpPr>
          <p:nvPr/>
        </p:nvSpPr>
        <p:spPr bwMode="auto">
          <a:xfrm>
            <a:off x="22224" y="5592422"/>
            <a:ext cx="620254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Donde </a:t>
            </a:r>
            <a:r>
              <a:rPr lang="es-MX" altLang="es-MX" sz="2200" b="1" dirty="0">
                <a:ln w="22225">
                  <a:solidFill>
                    <a:schemeClr val="accent2"/>
                  </a:solidFill>
                  <a:prstDash val="solid"/>
                </a:ln>
                <a:solidFill>
                  <a:schemeClr val="accent2">
                    <a:lumMod val="40000"/>
                    <a:lumOff val="60000"/>
                  </a:schemeClr>
                </a:solidFill>
              </a:rPr>
              <a:t>I</a:t>
            </a:r>
            <a:r>
              <a:rPr lang="es-MX" altLang="es-MX" sz="2200" dirty="0"/>
              <a:t> y </a:t>
            </a:r>
            <a:r>
              <a:rPr lang="es-MX" altLang="es-MX" sz="2200" b="1" dirty="0">
                <a:ln w="22225">
                  <a:solidFill>
                    <a:schemeClr val="accent2"/>
                  </a:solidFill>
                  <a:prstDash val="solid"/>
                </a:ln>
                <a:solidFill>
                  <a:schemeClr val="accent2">
                    <a:lumMod val="40000"/>
                    <a:lumOff val="60000"/>
                  </a:schemeClr>
                </a:solidFill>
              </a:rPr>
              <a:t>F</a:t>
            </a:r>
            <a:r>
              <a:rPr lang="es-MX" altLang="es-MX" sz="2200" dirty="0"/>
              <a:t> se conocen como rutinas semánticas</a:t>
            </a:r>
          </a:p>
        </p:txBody>
      </p:sp>
      <p:sp>
        <p:nvSpPr>
          <p:cNvPr id="25608" name="Rectángulo 1"/>
          <p:cNvSpPr>
            <a:spLocks noChangeArrowheads="1"/>
          </p:cNvSpPr>
          <p:nvPr/>
        </p:nvSpPr>
        <p:spPr bwMode="auto">
          <a:xfrm>
            <a:off x="45243" y="2672412"/>
            <a:ext cx="879439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Se puede ver que se parece al código de un programa, como por ejemplo en:</a:t>
            </a:r>
          </a:p>
          <a:p>
            <a:r>
              <a:rPr lang="es-MX" altLang="es-MX" sz="2200" dirty="0" err="1"/>
              <a:t>Pseudocodigo</a:t>
            </a:r>
            <a:r>
              <a:rPr lang="es-MX" altLang="es-MX" sz="2200" dirty="0"/>
              <a:t>, C++, Java ….</a:t>
            </a:r>
          </a:p>
        </p:txBody>
      </p:sp>
      <p:sp>
        <p:nvSpPr>
          <p:cNvPr id="2" name="Rectángulo 1"/>
          <p:cNvSpPr/>
          <p:nvPr/>
        </p:nvSpPr>
        <p:spPr>
          <a:xfrm>
            <a:off x="2257425" y="3547185"/>
            <a:ext cx="6484467" cy="461665"/>
          </a:xfrm>
          <a:prstGeom prst="rect">
            <a:avLst/>
          </a:prstGeom>
        </p:spPr>
        <p:txBody>
          <a:bodyPr wrap="none">
            <a:spAutoFit/>
          </a:bodyPr>
          <a:lstStyle/>
          <a:p>
            <a:pPr algn="r"/>
            <a:r>
              <a:rPr lang="es-MX" altLang="es-MX" dirty="0"/>
              <a:t>O a una lista de vectores con magnitud y dirección </a:t>
            </a:r>
            <a:endParaRPr lang="es-MX" dirty="0"/>
          </a:p>
        </p:txBody>
      </p:sp>
    </p:spTree>
    <p:extLst>
      <p:ext uri="{BB962C8B-B14F-4D97-AF65-F5344CB8AC3E}">
        <p14:creationId xmlns:p14="http://schemas.microsoft.com/office/powerpoint/2010/main" val="1738263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P spid="109" grpId="0"/>
      <p:bldP spid="23557" grpId="0"/>
      <p:bldP spid="117"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ángulo 114"/>
          <p:cNvSpPr>
            <a:spLocks noChangeArrowheads="1"/>
          </p:cNvSpPr>
          <p:nvPr/>
        </p:nvSpPr>
        <p:spPr bwMode="auto">
          <a:xfrm>
            <a:off x="-6350" y="1935163"/>
            <a:ext cx="8959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12a 12b 3c 8d 8c </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8a 8b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3c 3d 4c </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4a 3b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3c 4b 12a </a:t>
            </a:r>
            <a:r>
              <a:rPr kumimoji="0" lang="es-MX" altLang="es-MX" sz="2000" b="1" i="0" u="sng"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4b</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14c </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14a</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16a </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16c</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000" b="0" i="0" u="sng"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4d</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14a 8d 2a </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sp>
        <p:nvSpPr>
          <p:cNvPr id="28675" name="Rectángulo 115"/>
          <p:cNvSpPr>
            <a:spLocks noChangeArrowheads="1"/>
          </p:cNvSpPr>
          <p:nvPr/>
        </p:nvSpPr>
        <p:spPr bwMode="auto">
          <a:xfrm>
            <a:off x="293688" y="6365875"/>
            <a:ext cx="8359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400" b="0"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Algunas propiedades matemáticas de los sistemas lingüísticos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200" b="0" i="1" u="none" strike="noStrike" kern="1200" cap="none" spc="0" normalizeH="0" baseline="0" noProof="0">
                <a:ln>
                  <a:noFill/>
                </a:ln>
                <a:solidFill>
                  <a:prstClr val="black"/>
                </a:solidFill>
                <a:effectLst/>
                <a:uLnTx/>
                <a:uFillTx/>
                <a:latin typeface="Times New Roman" panose="02020603050405020304" pitchFamily="18" charset="0"/>
                <a:ea typeface="+mn-ea"/>
                <a:cs typeface="+mn-cs"/>
                <a:hlinkClick r:id="rId3"/>
              </a:rPr>
              <a:t>www.fgalindosoria.com/linguisticamatematica/propiedades_matematicas_sistemas_linguisticos/prop_mate_sistemas_linguisticos.pdf</a:t>
            </a:r>
            <a:endParaRPr kumimoji="0" lang="es-MX" altLang="es-MX" sz="1200" b="0" i="1"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676" name="CuadroTexto 66"/>
          <p:cNvSpPr txBox="1">
            <a:spLocks noChangeArrowheads="1"/>
          </p:cNvSpPr>
          <p:nvPr/>
        </p:nvSpPr>
        <p:spPr bwMode="auto">
          <a:xfrm>
            <a:off x="-6350" y="1588"/>
            <a:ext cx="9123363"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Una de las ventajas de ver los números de forma como oración es que se puede hacer algebra para simplificar la expresión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Por ejemplo se pueden agrupar las estructuras que representan caminos que ya se han recorrido o ciclos</a:t>
            </a:r>
          </a:p>
        </p:txBody>
      </p:sp>
      <p:sp>
        <p:nvSpPr>
          <p:cNvPr id="28677" name="Rectángulo 5"/>
          <p:cNvSpPr>
            <a:spLocks noChangeArrowheads="1"/>
          </p:cNvSpPr>
          <p:nvPr/>
        </p:nvSpPr>
        <p:spPr bwMode="auto">
          <a:xfrm>
            <a:off x="0" y="1555750"/>
            <a:ext cx="248818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La siguiente oración</a:t>
            </a:r>
          </a:p>
        </p:txBody>
      </p:sp>
      <p:sp>
        <p:nvSpPr>
          <p:cNvPr id="28678" name="Rectángulo 28"/>
          <p:cNvSpPr>
            <a:spLocks noChangeArrowheads="1"/>
          </p:cNvSpPr>
          <p:nvPr/>
        </p:nvSpPr>
        <p:spPr bwMode="auto">
          <a:xfrm>
            <a:off x="0" y="2320925"/>
            <a:ext cx="36375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Detectando los ciclos quedaría</a:t>
            </a:r>
          </a:p>
        </p:txBody>
      </p:sp>
      <p:sp>
        <p:nvSpPr>
          <p:cNvPr id="28679" name="Rectángulo 36"/>
          <p:cNvSpPr>
            <a:spLocks noChangeArrowheads="1"/>
          </p:cNvSpPr>
          <p:nvPr/>
        </p:nvSpPr>
        <p:spPr bwMode="auto">
          <a:xfrm>
            <a:off x="0" y="2752725"/>
            <a:ext cx="91170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12a 12b 3c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8d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8c </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8a</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8b</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3c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3d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4c </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4a</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3b</a:t>
            </a:r>
            <a:r>
              <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3c 4b 12a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1" i="0" u="sng"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4b</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14c </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14a</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16a </a:t>
            </a:r>
            <a:r>
              <a:rPr kumimoji="0" lang="es-MX"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16c</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1800" b="0" i="0" u="sng"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4d</a:t>
            </a:r>
            <a:r>
              <a:rPr kumimoji="0" lang="es-MX" altLang="es-MX" sz="18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1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14a 8d 2a </a:t>
            </a:r>
            <a:r>
              <a:rPr kumimoji="0" lang="es-MX" alt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sp>
        <p:nvSpPr>
          <p:cNvPr id="28680" name="Rectángulo 37"/>
          <p:cNvSpPr>
            <a:spLocks noChangeArrowheads="1"/>
          </p:cNvSpPr>
          <p:nvPr/>
        </p:nvSpPr>
        <p:spPr bwMode="auto">
          <a:xfrm>
            <a:off x="0" y="3136900"/>
            <a:ext cx="63928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Los elementos entre paréntesis se conocen como ciclos</a:t>
            </a:r>
          </a:p>
        </p:txBody>
      </p:sp>
      <p:sp>
        <p:nvSpPr>
          <p:cNvPr id="24585" name="Rectángulo 38"/>
          <p:cNvSpPr>
            <a:spLocks noChangeArrowheads="1"/>
          </p:cNvSpPr>
          <p:nvPr/>
        </p:nvSpPr>
        <p:spPr bwMode="auto">
          <a:xfrm>
            <a:off x="0" y="3614738"/>
            <a:ext cx="895985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En algunos casos y dependiendo del problema conviene recordar donde están los ciclos, por lo que se marcan dentro de la oración y del numero de forma como nuevas rutinas semánticas, en otros (como en este caso) simplemente se anulan, quedando la oración como</a:t>
            </a:r>
          </a:p>
        </p:txBody>
      </p:sp>
      <p:sp>
        <p:nvSpPr>
          <p:cNvPr id="24586" name="Rectángulo 39"/>
          <p:cNvSpPr>
            <a:spLocks noChangeArrowheads="1"/>
          </p:cNvSpPr>
          <p:nvPr/>
        </p:nvSpPr>
        <p:spPr bwMode="auto">
          <a:xfrm>
            <a:off x="9525" y="5008563"/>
            <a:ext cx="8959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12a 12b 3c </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8d </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8b</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3c</a:t>
            </a:r>
            <a:r>
              <a:rPr kumimoji="0" lang="es-MX" altLang="es-MX" sz="20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3d </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3b</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3c 4b 12a </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2000" b="1" i="0" u="sng"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4b</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000" b="0" i="0" u="sng"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4d</a:t>
            </a:r>
            <a:r>
              <a:rPr kumimoji="0" lang="es-MX" altLang="es-MX" sz="20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14a 8d 2a </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sp>
        <p:nvSpPr>
          <p:cNvPr id="24587" name="Rectángulo 40"/>
          <p:cNvSpPr>
            <a:spLocks noChangeArrowheads="1"/>
          </p:cNvSpPr>
          <p:nvPr/>
        </p:nvSpPr>
        <p:spPr bwMode="auto">
          <a:xfrm>
            <a:off x="-6350" y="5715000"/>
            <a:ext cx="4206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12a 12b 3c </a:t>
            </a:r>
            <a:r>
              <a:rPr kumimoji="0" lang="es-MX" altLang="es-MX" sz="20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0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0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4b 12a 14a 8d 2a </a:t>
            </a: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sp>
        <p:nvSpPr>
          <p:cNvPr id="24588" name="Rectángulo 41"/>
          <p:cNvSpPr>
            <a:spLocks noChangeArrowheads="1"/>
          </p:cNvSpPr>
          <p:nvPr/>
        </p:nvSpPr>
        <p:spPr bwMode="auto">
          <a:xfrm>
            <a:off x="-6350" y="5299075"/>
            <a:ext cx="43227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Simplificando mas queda la oración:</a:t>
            </a:r>
          </a:p>
        </p:txBody>
      </p:sp>
      <p:sp>
        <p:nvSpPr>
          <p:cNvPr id="24589" name="Rectángulo 29"/>
          <p:cNvSpPr>
            <a:spLocks noChangeArrowheads="1"/>
          </p:cNvSpPr>
          <p:nvPr/>
        </p:nvSpPr>
        <p:spPr bwMode="auto">
          <a:xfrm>
            <a:off x="-6350" y="6026150"/>
            <a:ext cx="71342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Que representa el camino mas simple de la trayectoria</a:t>
            </a: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29</a:t>
            </a:fld>
            <a:endParaRPr lang="es-MX"/>
          </a:p>
        </p:txBody>
      </p:sp>
    </p:spTree>
    <p:extLst>
      <p:ext uri="{BB962C8B-B14F-4D97-AF65-F5344CB8AC3E}">
        <p14:creationId xmlns:p14="http://schemas.microsoft.com/office/powerpoint/2010/main" val="21288291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58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58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58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5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5" grpId="0"/>
      <p:bldP spid="24586" grpId="0"/>
      <p:bldP spid="24587" grpId="0"/>
      <p:bldP spid="24588" grpId="0"/>
      <p:bldP spid="2458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0" y="1161239"/>
            <a:ext cx="8686800" cy="3271566"/>
          </a:xfrm>
        </p:spPr>
        <p:txBody>
          <a:bodyPr>
            <a:normAutofit fontScale="90000"/>
          </a:bodyPr>
          <a:lstStyle/>
          <a:p>
            <a:r>
              <a:rPr lang="es-MX" altLang="es-MX" dirty="0"/>
              <a:t>S</a:t>
            </a:r>
            <a:r>
              <a:rPr lang="es-ES" altLang="es-MX" sz="3200" dirty="0"/>
              <a:t>e presenta una propuesta de construcción de los</a:t>
            </a:r>
            <a:br>
              <a:rPr lang="es-ES" altLang="es-MX" sz="3200" dirty="0"/>
            </a:br>
            <a:br>
              <a:rPr lang="es-ES" altLang="es-MX" sz="1200" dirty="0"/>
            </a:br>
            <a:r>
              <a:rPr lang="es-ES" altLang="es-MX" sz="3200" dirty="0"/>
              <a:t>“sistemas conscientes”, </a:t>
            </a:r>
            <a:br>
              <a:rPr lang="es-ES" altLang="es-MX" sz="3200" dirty="0"/>
            </a:br>
            <a:r>
              <a:rPr lang="es-ES" altLang="es-MX" sz="3200" dirty="0"/>
              <a:t>o sea </a:t>
            </a:r>
            <a:br>
              <a:rPr lang="es-ES" altLang="es-MX" sz="3200" dirty="0"/>
            </a:br>
            <a:r>
              <a:rPr lang="es-ES" altLang="es-MX" sz="3200" dirty="0"/>
              <a:t>““sistemas conscientes de los demás””; </a:t>
            </a:r>
            <a:br>
              <a:rPr lang="es-ES" altLang="es-MX" sz="3200" dirty="0"/>
            </a:br>
            <a:r>
              <a:rPr lang="es-ES" altLang="es-MX" sz="3200" dirty="0"/>
              <a:t>““sistemas conscientes de su entorno””, </a:t>
            </a:r>
            <a:br>
              <a:rPr lang="es-ES" altLang="es-MX" sz="3200" dirty="0"/>
            </a:br>
            <a:r>
              <a:rPr lang="es-ES" altLang="es-MX" sz="3200" dirty="0"/>
              <a:t>““sistemas conscientes de si mismos””. </a:t>
            </a:r>
            <a:endParaRPr lang="es-ES" altLang="es-MX" dirty="0"/>
          </a:p>
        </p:txBody>
      </p:sp>
      <p:sp>
        <p:nvSpPr>
          <p:cNvPr id="2" name="Rectángulo 1"/>
          <p:cNvSpPr/>
          <p:nvPr/>
        </p:nvSpPr>
        <p:spPr>
          <a:xfrm>
            <a:off x="518159" y="5730838"/>
            <a:ext cx="8564880" cy="446276"/>
          </a:xfrm>
          <a:prstGeom prst="rect">
            <a:avLst/>
          </a:prstGeom>
        </p:spPr>
        <p:txBody>
          <a:bodyPr wrap="square">
            <a:spAutoFit/>
          </a:bodyPr>
          <a:lstStyle/>
          <a:p>
            <a:r>
              <a:rPr lang="es-MX" sz="2300" dirty="0">
                <a:hlinkClick r:id="rId3"/>
              </a:rPr>
              <a:t>www.fgalindosoria.com/eac/consciencia/scon/sistemas_conscientes.pdf</a:t>
            </a:r>
            <a:endParaRPr lang="es-MX" sz="2300" dirty="0"/>
          </a:p>
        </p:txBody>
      </p:sp>
      <p:sp>
        <p:nvSpPr>
          <p:cNvPr id="3" name="Rectángulo 2"/>
          <p:cNvSpPr/>
          <p:nvPr/>
        </p:nvSpPr>
        <p:spPr>
          <a:xfrm>
            <a:off x="334735" y="6177114"/>
            <a:ext cx="8931729" cy="446276"/>
          </a:xfrm>
          <a:prstGeom prst="rect">
            <a:avLst/>
          </a:prstGeom>
        </p:spPr>
        <p:txBody>
          <a:bodyPr wrap="square">
            <a:spAutoFit/>
          </a:bodyPr>
          <a:lstStyle/>
          <a:p>
            <a:r>
              <a:rPr lang="es-MX" sz="2300" dirty="0">
                <a:hlinkClick r:id="rId4"/>
              </a:rPr>
              <a:t>www.fgalindosoria.com/eac/consciencia/scon/sistemas_conscientes_a.pdf</a:t>
            </a:r>
            <a:endParaRPr lang="es-MX" sz="2300" dirty="0"/>
          </a:p>
        </p:txBody>
      </p:sp>
      <p:sp>
        <p:nvSpPr>
          <p:cNvPr id="4" name="Rectangle 1"/>
          <p:cNvSpPr>
            <a:spLocks noChangeArrowheads="1"/>
          </p:cNvSpPr>
          <p:nvPr/>
        </p:nvSpPr>
        <p:spPr bwMode="auto">
          <a:xfrm>
            <a:off x="-60961" y="124922"/>
            <a:ext cx="9144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altLang="es-MX" sz="4000" b="1" i="0" u="none" strike="noStrike" cap="none" normalizeH="0" baseline="0" dirty="0">
                <a:ln>
                  <a:noFill/>
                </a:ln>
                <a:solidFill>
                  <a:srgbClr val="FF0000"/>
                </a:solidFill>
                <a:effectLst/>
                <a:latin typeface="Arial" panose="020B0604020202020204" pitchFamily="34" charset="0"/>
              </a:rPr>
              <a:t>Consciencia y Sistemas Conscientes</a:t>
            </a:r>
            <a:endParaRPr kumimoji="0" lang="es-ES_tradnl" altLang="es-MX" sz="4000" b="1"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s-ES_tradnl" altLang="es-MX"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hlinkClick r:id="rId5"/>
              </a:rPr>
              <a:t>www.fgalindosoria.com/eac/consciencia/</a:t>
            </a:r>
            <a:endParaRPr kumimoji="0" lang="es-ES_tradnl" altLang="es-MX" sz="1600" b="1" i="0" u="none" strike="noStrike" cap="none" normalizeH="0" baseline="0" dirty="0">
              <a:ln>
                <a:noFill/>
              </a:ln>
              <a:solidFill>
                <a:schemeClr val="tx1"/>
              </a:solidFill>
              <a:effectLst/>
              <a:latin typeface="Arial" panose="020B0604020202020204" pitchFamily="34" charset="0"/>
            </a:endParaRPr>
          </a:p>
        </p:txBody>
      </p:sp>
      <p:sp>
        <p:nvSpPr>
          <p:cNvPr id="5" name="Marcador de número de diapositiva 4"/>
          <p:cNvSpPr>
            <a:spLocks noGrp="1"/>
          </p:cNvSpPr>
          <p:nvPr>
            <p:ph type="sldNum" sz="quarter" idx="12"/>
          </p:nvPr>
        </p:nvSpPr>
        <p:spPr/>
        <p:txBody>
          <a:bodyPr/>
          <a:lstStyle/>
          <a:p>
            <a:pPr>
              <a:defRPr/>
            </a:pPr>
            <a:fld id="{FB25BE8B-ED62-4896-9465-A624811684D2}" type="slidenum">
              <a:rPr lang="es-ES" altLang="es-MX" smtClean="0"/>
              <a:pPr>
                <a:defRPr/>
              </a:pPr>
              <a:t>3</a:t>
            </a:fld>
            <a:endParaRPr lang="es-ES" altLang="es-MX"/>
          </a:p>
        </p:txBody>
      </p:sp>
    </p:spTree>
    <p:extLst>
      <p:ext uri="{BB962C8B-B14F-4D97-AF65-F5344CB8AC3E}">
        <p14:creationId xmlns:p14="http://schemas.microsoft.com/office/powerpoint/2010/main" val="2817768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ángulo 2"/>
          <p:cNvSpPr>
            <a:spLocks noChangeArrowheads="1"/>
          </p:cNvSpPr>
          <p:nvPr/>
        </p:nvSpPr>
        <p:spPr bwMode="auto">
          <a:xfrm>
            <a:off x="3264693" y="3813939"/>
            <a:ext cx="20240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La oración</a:t>
            </a:r>
          </a:p>
        </p:txBody>
      </p:sp>
      <p:sp>
        <p:nvSpPr>
          <p:cNvPr id="30723" name="Rectángulo 3"/>
          <p:cNvSpPr>
            <a:spLocks noChangeArrowheads="1"/>
          </p:cNvSpPr>
          <p:nvPr/>
        </p:nvSpPr>
        <p:spPr bwMode="auto">
          <a:xfrm>
            <a:off x="1205705" y="5047034"/>
            <a:ext cx="70056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Representa la trayectoria directa en el laberinto</a:t>
            </a:r>
          </a:p>
        </p:txBody>
      </p:sp>
      <p:sp>
        <p:nvSpPr>
          <p:cNvPr id="30766" name="CuadroTexto 20"/>
          <p:cNvSpPr txBox="1">
            <a:spLocks noChangeArrowheads="1"/>
          </p:cNvSpPr>
          <p:nvPr/>
        </p:nvSpPr>
        <p:spPr bwMode="auto">
          <a:xfrm>
            <a:off x="2065336" y="891681"/>
            <a:ext cx="1031875" cy="46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Inicio</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0767" name="CuadroTexto 21"/>
          <p:cNvSpPr txBox="1">
            <a:spLocks noChangeArrowheads="1"/>
          </p:cNvSpPr>
          <p:nvPr/>
        </p:nvSpPr>
        <p:spPr bwMode="auto">
          <a:xfrm>
            <a:off x="5796044" y="1752583"/>
            <a:ext cx="904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Final</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cxnSp>
        <p:nvCxnSpPr>
          <p:cNvPr id="25" name="Conector: angular 24"/>
          <p:cNvCxnSpPr>
            <a:cxnSpLocks/>
          </p:cNvCxnSpPr>
          <p:nvPr/>
        </p:nvCxnSpPr>
        <p:spPr bwMode="auto">
          <a:xfrm>
            <a:off x="2263774" y="891681"/>
            <a:ext cx="2716213" cy="109696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a:cxnSpLocks/>
          </p:cNvCxnSpPr>
          <p:nvPr/>
        </p:nvCxnSpPr>
        <p:spPr bwMode="auto">
          <a:xfrm rot="16200000" flipV="1">
            <a:off x="4275931" y="1257599"/>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a:cxnSpLocks/>
          </p:cNvCxnSpPr>
          <p:nvPr/>
        </p:nvCxnSpPr>
        <p:spPr bwMode="auto">
          <a:xfrm flipV="1">
            <a:off x="3608386" y="891681"/>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angular 27"/>
          <p:cNvCxnSpPr>
            <a:cxnSpLocks/>
          </p:cNvCxnSpPr>
          <p:nvPr/>
        </p:nvCxnSpPr>
        <p:spPr bwMode="auto">
          <a:xfrm rot="5400000">
            <a:off x="4942681" y="1452862"/>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H="1">
            <a:off x="2636837" y="2545856"/>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angular 29"/>
          <p:cNvCxnSpPr>
            <a:cxnSpLocks/>
          </p:cNvCxnSpPr>
          <p:nvPr/>
        </p:nvCxnSpPr>
        <p:spPr bwMode="auto">
          <a:xfrm flipV="1">
            <a:off x="2263774" y="1320306"/>
            <a:ext cx="1108075" cy="793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1" name="Conector: angular 30"/>
          <p:cNvCxnSpPr/>
          <p:nvPr/>
        </p:nvCxnSpPr>
        <p:spPr bwMode="auto">
          <a:xfrm rot="5400000">
            <a:off x="2989261" y="1699719"/>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2" name="Conector: angular 31"/>
          <p:cNvCxnSpPr/>
          <p:nvPr/>
        </p:nvCxnSpPr>
        <p:spPr bwMode="auto">
          <a:xfrm rot="16200000" flipH="1">
            <a:off x="2225674" y="1366343"/>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a:off x="2263774" y="1739406"/>
            <a:ext cx="0" cy="12906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V="1">
            <a:off x="2251074" y="2098181"/>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Conector recto 34"/>
          <p:cNvCxnSpPr/>
          <p:nvPr/>
        </p:nvCxnSpPr>
        <p:spPr bwMode="auto">
          <a:xfrm>
            <a:off x="2263774" y="3030043"/>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Conector recto 35"/>
          <p:cNvCxnSpPr/>
          <p:nvPr/>
        </p:nvCxnSpPr>
        <p:spPr bwMode="auto">
          <a:xfrm>
            <a:off x="4276724" y="3030043"/>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bwMode="auto">
          <a:xfrm flipV="1">
            <a:off x="6076949" y="2150568"/>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Conector recto 37"/>
          <p:cNvCxnSpPr>
            <a:cxnSpLocks/>
          </p:cNvCxnSpPr>
          <p:nvPr/>
        </p:nvCxnSpPr>
        <p:spPr bwMode="auto">
          <a:xfrm flipH="1">
            <a:off x="2259012" y="3030043"/>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bwMode="auto">
          <a:xfrm flipV="1">
            <a:off x="2263774" y="3479306"/>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Conector recto 39"/>
          <p:cNvCxnSpPr/>
          <p:nvPr/>
        </p:nvCxnSpPr>
        <p:spPr bwMode="auto">
          <a:xfrm>
            <a:off x="6091237" y="3030043"/>
            <a:ext cx="0" cy="4397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a:off x="4276724" y="1266543"/>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0745" name="Rectángulo 85"/>
          <p:cNvSpPr>
            <a:spLocks noChangeArrowheads="1"/>
          </p:cNvSpPr>
          <p:nvPr/>
        </p:nvSpPr>
        <p:spPr bwMode="auto">
          <a:xfrm>
            <a:off x="2083592" y="4477642"/>
            <a:ext cx="59229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12a 12b 3c </a:t>
            </a:r>
            <a:r>
              <a:rPr kumimoji="0" lang="es-MX" altLang="es-MX" sz="28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8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8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4b 12a 14a 8d 2a </a:t>
            </a:r>
            <a:r>
              <a:rPr kumimoji="0" lang="es-MX" alt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cxnSp>
        <p:nvCxnSpPr>
          <p:cNvPr id="43" name="Conector recto 42"/>
          <p:cNvCxnSpPr>
            <a:cxnSpLocks/>
          </p:cNvCxnSpPr>
          <p:nvPr/>
        </p:nvCxnSpPr>
        <p:spPr>
          <a:xfrm flipH="1">
            <a:off x="2414973" y="2319966"/>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p:nvPr/>
        </p:nvCxnSpPr>
        <p:spPr>
          <a:xfrm flipH="1">
            <a:off x="3161098" y="2319966"/>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Conector recto 45"/>
          <p:cNvCxnSpPr>
            <a:cxnSpLocks/>
          </p:cNvCxnSpPr>
          <p:nvPr/>
        </p:nvCxnSpPr>
        <p:spPr>
          <a:xfrm>
            <a:off x="2281623" y="1161091"/>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3483360" y="1138866"/>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2822960" y="2319966"/>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p:nvPr/>
        </p:nvCxnSpPr>
        <p:spPr>
          <a:xfrm>
            <a:off x="2414973" y="2334254"/>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2414973" y="2840666"/>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8" name="Conector recto 57"/>
          <p:cNvCxnSpPr>
            <a:cxnSpLocks/>
          </p:cNvCxnSpPr>
          <p:nvPr/>
        </p:nvCxnSpPr>
        <p:spPr>
          <a:xfrm>
            <a:off x="3850073" y="2864479"/>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flipV="1">
            <a:off x="5791585" y="1983416"/>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a:cxnSpLocks/>
          </p:cNvCxnSpPr>
          <p:nvPr/>
        </p:nvCxnSpPr>
        <p:spPr>
          <a:xfrm>
            <a:off x="5791585" y="1985004"/>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 name="Rectángulo 1"/>
          <p:cNvSpPr/>
          <p:nvPr/>
        </p:nvSpPr>
        <p:spPr>
          <a:xfrm>
            <a:off x="3108028" y="169240"/>
            <a:ext cx="2295821"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el laberinto</a:t>
            </a:r>
          </a:p>
        </p:txBody>
      </p:sp>
      <p:sp>
        <p:nvSpPr>
          <p:cNvPr id="3" name="Marcador de número de diapositiva 2"/>
          <p:cNvSpPr>
            <a:spLocks noGrp="1"/>
          </p:cNvSpPr>
          <p:nvPr>
            <p:ph type="sldNum" sz="quarter" idx="12"/>
          </p:nvPr>
        </p:nvSpPr>
        <p:spPr/>
        <p:txBody>
          <a:bodyPr/>
          <a:lstStyle/>
          <a:p>
            <a:pPr>
              <a:defRPr/>
            </a:pPr>
            <a:fld id="{774A5420-9D32-43D6-B915-B042BE407D8C}" type="slidenum">
              <a:rPr lang="es-MX" smtClean="0"/>
              <a:pPr>
                <a:defRPr/>
              </a:pPr>
              <a:t>30</a:t>
            </a:fld>
            <a:endParaRPr lang="es-MX"/>
          </a:p>
        </p:txBody>
      </p:sp>
    </p:spTree>
    <p:extLst>
      <p:ext uri="{BB962C8B-B14F-4D97-AF65-F5344CB8AC3E}">
        <p14:creationId xmlns:p14="http://schemas.microsoft.com/office/powerpoint/2010/main" val="406437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76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7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7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7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p:bldP spid="30767" grpId="0"/>
      <p:bldP spid="3074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ángulo 88"/>
          <p:cNvSpPr>
            <a:spLocks noChangeArrowheads="1"/>
          </p:cNvSpPr>
          <p:nvPr/>
        </p:nvSpPr>
        <p:spPr bwMode="auto">
          <a:xfrm>
            <a:off x="93663" y="120650"/>
            <a:ext cx="4483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Pero si observamos la oración</a:t>
            </a:r>
          </a:p>
        </p:txBody>
      </p:sp>
      <p:sp>
        <p:nvSpPr>
          <p:cNvPr id="28675" name="Rectángulo 90"/>
          <p:cNvSpPr>
            <a:spLocks noChangeArrowheads="1"/>
          </p:cNvSpPr>
          <p:nvPr/>
        </p:nvSpPr>
        <p:spPr bwMode="auto">
          <a:xfrm>
            <a:off x="5438775" y="1206500"/>
            <a:ext cx="3346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Que representa el camino mas simple de la trayectoria en el laberinto</a:t>
            </a:r>
          </a:p>
        </p:txBody>
      </p:sp>
      <p:sp>
        <p:nvSpPr>
          <p:cNvPr id="32772" name="Rectángulo 91"/>
          <p:cNvSpPr>
            <a:spLocks noChangeArrowheads="1"/>
          </p:cNvSpPr>
          <p:nvPr/>
        </p:nvSpPr>
        <p:spPr bwMode="auto">
          <a:xfrm>
            <a:off x="123825" y="685800"/>
            <a:ext cx="491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b="1" dirty="0">
                <a:solidFill>
                  <a:srgbClr val="FF0000"/>
                </a:solidFill>
              </a:rPr>
              <a:t>3c </a:t>
            </a:r>
            <a:r>
              <a:rPr lang="es-MX" altLang="es-MX" b="1" dirty="0" err="1">
                <a:solidFill>
                  <a:srgbClr val="FF0000"/>
                </a:solidFill>
              </a:rPr>
              <a:t>3c</a:t>
            </a:r>
            <a:r>
              <a:rPr lang="es-MX" altLang="es-MX" b="1" dirty="0">
                <a:solidFill>
                  <a:srgbClr val="FF0000"/>
                </a:solidFill>
              </a:rPr>
              <a:t> </a:t>
            </a:r>
            <a:r>
              <a:rPr lang="es-MX" altLang="es-MX" b="1" dirty="0" err="1">
                <a:solidFill>
                  <a:srgbClr val="FF0000"/>
                </a:solidFill>
              </a:rPr>
              <a:t>3c</a:t>
            </a:r>
            <a:r>
              <a:rPr lang="es-MX" altLang="es-MX" b="1" dirty="0">
                <a:solidFill>
                  <a:srgbClr val="FF0000"/>
                </a:solidFill>
              </a:rPr>
              <a:t> </a:t>
            </a:r>
            <a:r>
              <a:rPr lang="es-MX" altLang="es-MX" dirty="0">
                <a:solidFill>
                  <a:srgbClr val="00B050"/>
                </a:solidFill>
              </a:rPr>
              <a:t>4b </a:t>
            </a:r>
            <a:r>
              <a:rPr lang="es-MX" altLang="es-MX" dirty="0">
                <a:solidFill>
                  <a:srgbClr val="FF0000"/>
                </a:solidFill>
              </a:rPr>
              <a:t>12a</a:t>
            </a:r>
            <a:r>
              <a:rPr lang="es-MX" altLang="es-MX" dirty="0">
                <a:solidFill>
                  <a:srgbClr val="00B050"/>
                </a:solidFill>
              </a:rPr>
              <a:t> </a:t>
            </a:r>
            <a:r>
              <a:rPr lang="es-MX" altLang="es-MX" dirty="0">
                <a:solidFill>
                  <a:srgbClr val="FF0000"/>
                </a:solidFill>
              </a:rPr>
              <a:t>14a </a:t>
            </a:r>
            <a:r>
              <a:rPr lang="es-MX" altLang="es-MX" dirty="0">
                <a:solidFill>
                  <a:srgbClr val="00B050"/>
                </a:solidFill>
              </a:rPr>
              <a:t>8d</a:t>
            </a:r>
            <a:r>
              <a:rPr lang="es-MX" altLang="es-MX" dirty="0">
                <a:solidFill>
                  <a:srgbClr val="FF0000"/>
                </a:solidFill>
              </a:rPr>
              <a:t> </a:t>
            </a:r>
            <a:r>
              <a:rPr lang="es-MX" altLang="es-MX" dirty="0">
                <a:solidFill>
                  <a:srgbClr val="00B050"/>
                </a:solidFill>
              </a:rPr>
              <a:t>2a </a:t>
            </a:r>
            <a:r>
              <a:rPr lang="es-MX" altLang="es-MX" b="1" dirty="0"/>
              <a:t>F</a:t>
            </a:r>
          </a:p>
        </p:txBody>
      </p:sp>
      <p:sp>
        <p:nvSpPr>
          <p:cNvPr id="32773" name="Rectángulo 92"/>
          <p:cNvSpPr>
            <a:spLocks noChangeArrowheads="1"/>
          </p:cNvSpPr>
          <p:nvPr/>
        </p:nvSpPr>
        <p:spPr bwMode="auto">
          <a:xfrm>
            <a:off x="190500" y="1555750"/>
            <a:ext cx="1466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3c 3c 3c </a:t>
            </a:r>
          </a:p>
        </p:txBody>
      </p:sp>
      <p:sp>
        <p:nvSpPr>
          <p:cNvPr id="28678" name="Rectángulo 93"/>
          <p:cNvSpPr>
            <a:spLocks noChangeArrowheads="1"/>
          </p:cNvSpPr>
          <p:nvPr/>
        </p:nvSpPr>
        <p:spPr bwMode="auto">
          <a:xfrm>
            <a:off x="122238" y="4718050"/>
            <a:ext cx="1374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12a 14a</a:t>
            </a:r>
            <a:endParaRPr lang="es-MX" altLang="es-MX" sz="2800"/>
          </a:p>
        </p:txBody>
      </p:sp>
      <p:sp>
        <p:nvSpPr>
          <p:cNvPr id="32775" name="Rectángulo 94"/>
          <p:cNvSpPr>
            <a:spLocks noChangeArrowheads="1"/>
          </p:cNvSpPr>
          <p:nvPr/>
        </p:nvSpPr>
        <p:spPr bwMode="auto">
          <a:xfrm>
            <a:off x="153988" y="1108075"/>
            <a:ext cx="3641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Las cadenas adyacentes</a:t>
            </a:r>
          </a:p>
        </p:txBody>
      </p:sp>
      <p:sp>
        <p:nvSpPr>
          <p:cNvPr id="32776" name="Rectángulo 95"/>
          <p:cNvSpPr>
            <a:spLocks noChangeArrowheads="1"/>
          </p:cNvSpPr>
          <p:nvPr/>
        </p:nvSpPr>
        <p:spPr bwMode="auto">
          <a:xfrm>
            <a:off x="114300" y="1987550"/>
            <a:ext cx="41163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Tienen la misma dirección, por lo que se pueden simplificar como</a:t>
            </a:r>
          </a:p>
        </p:txBody>
      </p:sp>
      <p:sp>
        <p:nvSpPr>
          <p:cNvPr id="32777" name="Rectángulo 96"/>
          <p:cNvSpPr>
            <a:spLocks noChangeArrowheads="1"/>
          </p:cNvSpPr>
          <p:nvPr/>
        </p:nvSpPr>
        <p:spPr bwMode="auto">
          <a:xfrm>
            <a:off x="200025" y="3300413"/>
            <a:ext cx="568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9c</a:t>
            </a:r>
          </a:p>
        </p:txBody>
      </p:sp>
      <p:sp>
        <p:nvSpPr>
          <p:cNvPr id="28682" name="Rectángulo 97"/>
          <p:cNvSpPr>
            <a:spLocks noChangeArrowheads="1"/>
          </p:cNvSpPr>
          <p:nvPr/>
        </p:nvSpPr>
        <p:spPr bwMode="auto">
          <a:xfrm>
            <a:off x="173038" y="4268788"/>
            <a:ext cx="14779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También</a:t>
            </a:r>
          </a:p>
        </p:txBody>
      </p:sp>
      <p:sp>
        <p:nvSpPr>
          <p:cNvPr id="28683" name="Rectángulo 98"/>
          <p:cNvSpPr>
            <a:spLocks noChangeArrowheads="1"/>
          </p:cNvSpPr>
          <p:nvPr/>
        </p:nvSpPr>
        <p:spPr bwMode="auto">
          <a:xfrm>
            <a:off x="5278438" y="773113"/>
            <a:ext cx="3660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dirty="0">
                <a:solidFill>
                  <a:srgbClr val="FF0000"/>
                </a:solidFill>
              </a:rPr>
              <a:t>9c</a:t>
            </a:r>
            <a:r>
              <a:rPr lang="es-MX" altLang="es-MX" dirty="0">
                <a:solidFill>
                  <a:srgbClr val="00B050"/>
                </a:solidFill>
              </a:rPr>
              <a:t> 4b </a:t>
            </a:r>
            <a:r>
              <a:rPr lang="es-MX" altLang="es-MX" dirty="0">
                <a:solidFill>
                  <a:srgbClr val="FF0000"/>
                </a:solidFill>
              </a:rPr>
              <a:t>26a</a:t>
            </a:r>
            <a:r>
              <a:rPr lang="es-MX" altLang="es-MX" dirty="0">
                <a:solidFill>
                  <a:srgbClr val="00B050"/>
                </a:solidFill>
              </a:rPr>
              <a:t> 8d 2a </a:t>
            </a:r>
            <a:r>
              <a:rPr lang="es-MX" altLang="es-MX" b="1" dirty="0"/>
              <a:t>F</a:t>
            </a:r>
          </a:p>
        </p:txBody>
      </p:sp>
      <p:sp>
        <p:nvSpPr>
          <p:cNvPr id="28684" name="Rectángulo 99"/>
          <p:cNvSpPr>
            <a:spLocks noChangeArrowheads="1"/>
          </p:cNvSpPr>
          <p:nvPr/>
        </p:nvSpPr>
        <p:spPr bwMode="auto">
          <a:xfrm>
            <a:off x="5430838" y="6350"/>
            <a:ext cx="33543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Por lo que simplificando la oración anterior, queda</a:t>
            </a:r>
          </a:p>
        </p:txBody>
      </p:sp>
      <p:cxnSp>
        <p:nvCxnSpPr>
          <p:cNvPr id="63" name="Conector recto 62"/>
          <p:cNvCxnSpPr>
            <a:cxnSpLocks/>
          </p:cNvCxnSpPr>
          <p:nvPr/>
        </p:nvCxnSpPr>
        <p:spPr>
          <a:xfrm>
            <a:off x="4881563" y="2706688"/>
            <a:ext cx="1236662" cy="793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a:cxnSpLocks/>
          </p:cNvCxnSpPr>
          <p:nvPr/>
        </p:nvCxnSpPr>
        <p:spPr>
          <a:xfrm>
            <a:off x="6083300" y="2686050"/>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9" name="Grupo 8"/>
          <p:cNvGrpSpPr>
            <a:grpSpLocks/>
          </p:cNvGrpSpPr>
          <p:nvPr/>
        </p:nvGrpSpPr>
        <p:grpSpPr bwMode="auto">
          <a:xfrm>
            <a:off x="5014913" y="3867150"/>
            <a:ext cx="1068387" cy="19050"/>
            <a:chOff x="5014913" y="3867150"/>
            <a:chExt cx="1068387" cy="19050"/>
          </a:xfrm>
        </p:grpSpPr>
        <p:cxnSp>
          <p:nvCxnSpPr>
            <p:cNvPr id="62" name="Conector recto 61"/>
            <p:cNvCxnSpPr/>
            <p:nvPr/>
          </p:nvCxnSpPr>
          <p:spPr>
            <a:xfrm flipH="1">
              <a:off x="5761038" y="3867150"/>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flipH="1">
              <a:off x="5014913" y="3867150"/>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a:xfrm flipH="1">
              <a:off x="5422900" y="3867150"/>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66" name="Conector recto 65"/>
          <p:cNvCxnSpPr/>
          <p:nvPr/>
        </p:nvCxnSpPr>
        <p:spPr>
          <a:xfrm>
            <a:off x="5014913" y="3881438"/>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8" name="Grupo 7"/>
          <p:cNvGrpSpPr>
            <a:grpSpLocks/>
          </p:cNvGrpSpPr>
          <p:nvPr/>
        </p:nvGrpSpPr>
        <p:grpSpPr bwMode="auto">
          <a:xfrm>
            <a:off x="5014913" y="4387850"/>
            <a:ext cx="3390900" cy="33338"/>
            <a:chOff x="5014913" y="4387850"/>
            <a:chExt cx="3390900" cy="33338"/>
          </a:xfrm>
        </p:grpSpPr>
        <p:cxnSp>
          <p:nvCxnSpPr>
            <p:cNvPr id="67" name="Conector recto 66"/>
            <p:cNvCxnSpPr>
              <a:cxnSpLocks/>
            </p:cNvCxnSpPr>
            <p:nvPr/>
          </p:nvCxnSpPr>
          <p:spPr>
            <a:xfrm>
              <a:off x="5014913" y="4387850"/>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a:xfrm>
              <a:off x="6450013" y="4411663"/>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70" name="Conector recto 69"/>
          <p:cNvCxnSpPr>
            <a:cxnSpLocks/>
          </p:cNvCxnSpPr>
          <p:nvPr/>
        </p:nvCxnSpPr>
        <p:spPr>
          <a:xfrm flipH="1" flipV="1">
            <a:off x="8391525" y="3530600"/>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5" name="Conector recto 74"/>
          <p:cNvCxnSpPr>
            <a:cxnSpLocks/>
          </p:cNvCxnSpPr>
          <p:nvPr/>
        </p:nvCxnSpPr>
        <p:spPr>
          <a:xfrm>
            <a:off x="8391525" y="3532188"/>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8695" name="Grupo 75"/>
          <p:cNvGrpSpPr>
            <a:grpSpLocks/>
          </p:cNvGrpSpPr>
          <p:nvPr/>
        </p:nvGrpSpPr>
        <p:grpSpPr bwMode="auto">
          <a:xfrm>
            <a:off x="4384675" y="2414588"/>
            <a:ext cx="4772025" cy="2687637"/>
            <a:chOff x="4900072" y="4453890"/>
            <a:chExt cx="4772683" cy="2687637"/>
          </a:xfrm>
        </p:grpSpPr>
        <p:grpSp>
          <p:nvGrpSpPr>
            <p:cNvPr id="32805" name="Grupo 2"/>
            <p:cNvGrpSpPr>
              <a:grpSpLocks/>
            </p:cNvGrpSpPr>
            <p:nvPr/>
          </p:nvGrpSpPr>
          <p:grpSpPr bwMode="auto">
            <a:xfrm>
              <a:off x="4900072" y="4453890"/>
              <a:ext cx="4772683" cy="2687637"/>
              <a:chOff x="323513" y="898795"/>
              <a:chExt cx="4773003" cy="2688467"/>
            </a:xfrm>
          </p:grpSpPr>
          <p:cxnSp>
            <p:nvCxnSpPr>
              <p:cNvPr id="80" name="Conector: angular 79"/>
              <p:cNvCxnSpPr>
                <a:cxnSpLocks/>
              </p:cNvCxnSpPr>
              <p:nvPr/>
            </p:nvCxnSpPr>
            <p:spPr>
              <a:xfrm>
                <a:off x="787158" y="970254"/>
                <a:ext cx="2716770" cy="109730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1" name="Conector: angular 100"/>
              <p:cNvCxnSpPr>
                <a:cxnSpLocks/>
              </p:cNvCxnSpPr>
              <p:nvPr/>
            </p:nvCxnSpPr>
            <p:spPr>
              <a:xfrm rot="16200000" flipV="1">
                <a:off x="2799690" y="1336322"/>
                <a:ext cx="717772" cy="71611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a:xfrm flipV="1">
                <a:off x="2146337" y="982958"/>
                <a:ext cx="246906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a:xfrm rot="5400000">
                <a:off x="3466527" y="1531639"/>
                <a:ext cx="1683270" cy="58590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recto 103"/>
              <p:cNvCxnSpPr>
                <a:cxnSpLocks/>
              </p:cNvCxnSpPr>
              <p:nvPr/>
            </p:nvCxnSpPr>
            <p:spPr>
              <a:xfrm flipH="1">
                <a:off x="1160297" y="2624940"/>
                <a:ext cx="2854910" cy="412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a:xfrm flipV="1">
                <a:off x="787158" y="1399011"/>
                <a:ext cx="1108302"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angular 105"/>
              <p:cNvCxnSpPr/>
              <p:nvPr/>
            </p:nvCxnSpPr>
            <p:spPr>
              <a:xfrm rot="5400000">
                <a:off x="1512752" y="1778542"/>
                <a:ext cx="797171" cy="127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p:nvPr/>
            </p:nvCxnSpPr>
            <p:spPr>
              <a:xfrm rot="16200000" flipH="1">
                <a:off x="749007" y="1445102"/>
                <a:ext cx="822579" cy="7462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recto 107"/>
              <p:cNvCxnSpPr>
                <a:cxnSpLocks/>
              </p:cNvCxnSpPr>
              <p:nvPr/>
            </p:nvCxnSpPr>
            <p:spPr>
              <a:xfrm>
                <a:off x="787158" y="1818241"/>
                <a:ext cx="0" cy="12910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V="1">
                <a:off x="774455" y="2177127"/>
                <a:ext cx="385842" cy="15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p:nvPr/>
            </p:nvCxnSpPr>
            <p:spPr>
              <a:xfrm>
                <a:off x="787158" y="3109277"/>
                <a:ext cx="135917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p:nvPr/>
            </p:nvCxnSpPr>
            <p:spPr>
              <a:xfrm>
                <a:off x="2800521" y="3109277"/>
                <a:ext cx="18005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a:cxnSpLocks/>
              </p:cNvCxnSpPr>
              <p:nvPr/>
            </p:nvCxnSpPr>
            <p:spPr>
              <a:xfrm flipV="1">
                <a:off x="4601114" y="2229531"/>
                <a:ext cx="0" cy="8797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a:xfrm flipH="1">
                <a:off x="782395" y="3109277"/>
                <a:ext cx="4763" cy="4636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p:nvPr/>
            </p:nvCxnSpPr>
            <p:spPr>
              <a:xfrm flipV="1">
                <a:off x="787158" y="3558678"/>
                <a:ext cx="3828247" cy="285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p:nvPr/>
            </p:nvCxnSpPr>
            <p:spPr>
              <a:xfrm>
                <a:off x="4615405" y="3109277"/>
                <a:ext cx="0" cy="43987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823" name="CuadroTexto 20"/>
              <p:cNvSpPr txBox="1">
                <a:spLocks noChangeArrowheads="1"/>
              </p:cNvSpPr>
              <p:nvPr/>
            </p:nvSpPr>
            <p:spPr bwMode="auto">
              <a:xfrm>
                <a:off x="323513" y="898795"/>
                <a:ext cx="1168304" cy="46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a:t>
                </a:r>
                <a:r>
                  <a:rPr lang="es-MX" altLang="es-MX" dirty="0"/>
                  <a:t>nicio</a:t>
                </a:r>
              </a:p>
            </p:txBody>
          </p:sp>
          <p:sp>
            <p:nvSpPr>
              <p:cNvPr id="32824" name="CuadroTexto 21"/>
              <p:cNvSpPr txBox="1">
                <a:spLocks noChangeArrowheads="1"/>
              </p:cNvSpPr>
              <p:nvPr/>
            </p:nvSpPr>
            <p:spPr bwMode="auto">
              <a:xfrm>
                <a:off x="4086921" y="1770346"/>
                <a:ext cx="1009595" cy="46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r>
                  <a:rPr lang="es-MX" altLang="es-MX" dirty="0"/>
                  <a:t>inal</a:t>
                </a:r>
              </a:p>
            </p:txBody>
          </p:sp>
        </p:grpSp>
        <p:cxnSp>
          <p:nvCxnSpPr>
            <p:cNvPr id="79" name="Conector recto 78"/>
            <p:cNvCxnSpPr/>
            <p:nvPr/>
          </p:nvCxnSpPr>
          <p:spPr>
            <a:xfrm>
              <a:off x="7376913" y="4890452"/>
              <a:ext cx="1565491"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8696" name="Rectángulo 117"/>
          <p:cNvSpPr>
            <a:spLocks noChangeArrowheads="1"/>
          </p:cNvSpPr>
          <p:nvPr/>
        </p:nvSpPr>
        <p:spPr bwMode="auto">
          <a:xfrm>
            <a:off x="4819650" y="5287963"/>
            <a:ext cx="395288"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p>
        </p:txBody>
      </p:sp>
      <p:sp>
        <p:nvSpPr>
          <p:cNvPr id="28697" name="Rectángulo 118"/>
          <p:cNvSpPr>
            <a:spLocks noChangeArrowheads="1"/>
          </p:cNvSpPr>
          <p:nvPr/>
        </p:nvSpPr>
        <p:spPr bwMode="auto">
          <a:xfrm>
            <a:off x="5091113" y="5299075"/>
            <a:ext cx="628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12a</a:t>
            </a:r>
            <a:endParaRPr lang="es-MX" altLang="es-MX"/>
          </a:p>
        </p:txBody>
      </p:sp>
      <p:sp>
        <p:nvSpPr>
          <p:cNvPr id="28698" name="Rectángulo 119"/>
          <p:cNvSpPr>
            <a:spLocks noChangeArrowheads="1"/>
          </p:cNvSpPr>
          <p:nvPr/>
        </p:nvSpPr>
        <p:spPr bwMode="auto">
          <a:xfrm>
            <a:off x="5572125" y="5316538"/>
            <a:ext cx="646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12b</a:t>
            </a:r>
            <a:endParaRPr lang="es-MX" altLang="es-MX"/>
          </a:p>
        </p:txBody>
      </p:sp>
      <p:sp>
        <p:nvSpPr>
          <p:cNvPr id="28700" name="Rectángulo 121"/>
          <p:cNvSpPr>
            <a:spLocks noChangeArrowheads="1"/>
          </p:cNvSpPr>
          <p:nvPr/>
        </p:nvSpPr>
        <p:spPr bwMode="auto">
          <a:xfrm>
            <a:off x="6116638" y="5313363"/>
            <a:ext cx="474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9c</a:t>
            </a:r>
            <a:endParaRPr lang="es-MX" altLang="es-MX"/>
          </a:p>
        </p:txBody>
      </p:sp>
      <p:sp>
        <p:nvSpPr>
          <p:cNvPr id="28701" name="Rectángulo 122"/>
          <p:cNvSpPr>
            <a:spLocks noChangeArrowheads="1"/>
          </p:cNvSpPr>
          <p:nvPr/>
        </p:nvSpPr>
        <p:spPr bwMode="auto">
          <a:xfrm>
            <a:off x="6492875" y="5307013"/>
            <a:ext cx="49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4b</a:t>
            </a:r>
            <a:endParaRPr lang="es-MX" altLang="es-MX"/>
          </a:p>
        </p:txBody>
      </p:sp>
      <p:sp>
        <p:nvSpPr>
          <p:cNvPr id="28702" name="Rectángulo 123"/>
          <p:cNvSpPr>
            <a:spLocks noChangeArrowheads="1"/>
          </p:cNvSpPr>
          <p:nvPr/>
        </p:nvSpPr>
        <p:spPr bwMode="auto">
          <a:xfrm>
            <a:off x="6831013" y="5307013"/>
            <a:ext cx="628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26a</a:t>
            </a:r>
            <a:endParaRPr lang="es-MX" altLang="es-MX"/>
          </a:p>
        </p:txBody>
      </p:sp>
      <p:sp>
        <p:nvSpPr>
          <p:cNvPr id="28703" name="Rectángulo 124"/>
          <p:cNvSpPr>
            <a:spLocks noChangeArrowheads="1"/>
          </p:cNvSpPr>
          <p:nvPr/>
        </p:nvSpPr>
        <p:spPr bwMode="auto">
          <a:xfrm>
            <a:off x="7366000" y="5322888"/>
            <a:ext cx="49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8d</a:t>
            </a:r>
            <a:endParaRPr lang="es-MX" altLang="es-MX"/>
          </a:p>
        </p:txBody>
      </p:sp>
      <p:sp>
        <p:nvSpPr>
          <p:cNvPr id="28704" name="Rectángulo 125"/>
          <p:cNvSpPr>
            <a:spLocks noChangeArrowheads="1"/>
          </p:cNvSpPr>
          <p:nvPr/>
        </p:nvSpPr>
        <p:spPr bwMode="auto">
          <a:xfrm>
            <a:off x="7780338" y="5322888"/>
            <a:ext cx="474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2a</a:t>
            </a:r>
            <a:endParaRPr lang="es-MX" altLang="es-MX"/>
          </a:p>
        </p:txBody>
      </p:sp>
      <p:sp>
        <p:nvSpPr>
          <p:cNvPr id="28705" name="Rectángulo 126"/>
          <p:cNvSpPr>
            <a:spLocks noChangeArrowheads="1"/>
          </p:cNvSpPr>
          <p:nvPr/>
        </p:nvSpPr>
        <p:spPr bwMode="auto">
          <a:xfrm>
            <a:off x="8178800" y="5322888"/>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endParaRPr lang="es-MX" altLang="es-MX" dirty="0"/>
          </a:p>
        </p:txBody>
      </p:sp>
      <p:sp>
        <p:nvSpPr>
          <p:cNvPr id="32798" name="Rectángulo 2"/>
          <p:cNvSpPr>
            <a:spLocks noChangeArrowheads="1"/>
          </p:cNvSpPr>
          <p:nvPr/>
        </p:nvSpPr>
        <p:spPr bwMode="auto">
          <a:xfrm>
            <a:off x="868363" y="3228975"/>
            <a:ext cx="3201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Que se denota como:</a:t>
            </a:r>
          </a:p>
        </p:txBody>
      </p:sp>
      <p:sp>
        <p:nvSpPr>
          <p:cNvPr id="32799" name="Rectángulo 92"/>
          <p:cNvSpPr>
            <a:spLocks noChangeArrowheads="1"/>
          </p:cNvSpPr>
          <p:nvPr/>
        </p:nvSpPr>
        <p:spPr bwMode="auto">
          <a:xfrm>
            <a:off x="182563" y="3792538"/>
            <a:ext cx="1466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3c 3c 3c </a:t>
            </a:r>
          </a:p>
        </p:txBody>
      </p:sp>
      <p:sp>
        <p:nvSpPr>
          <p:cNvPr id="32800" name="Rectángulo 97"/>
          <p:cNvSpPr>
            <a:spLocks noChangeArrowheads="1"/>
          </p:cNvSpPr>
          <p:nvPr/>
        </p:nvSpPr>
        <p:spPr bwMode="auto">
          <a:xfrm>
            <a:off x="1511300" y="3805238"/>
            <a:ext cx="5286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ym typeface="Wingdings" panose="05000000000000000000" pitchFamily="2" charset="2"/>
              </a:rPr>
              <a:t></a:t>
            </a:r>
            <a:endParaRPr lang="es-MX" altLang="es-MX" sz="2800"/>
          </a:p>
        </p:txBody>
      </p:sp>
      <p:sp>
        <p:nvSpPr>
          <p:cNvPr id="32801" name="Rectángulo 96"/>
          <p:cNvSpPr>
            <a:spLocks noChangeArrowheads="1"/>
          </p:cNvSpPr>
          <p:nvPr/>
        </p:nvSpPr>
        <p:spPr bwMode="auto">
          <a:xfrm>
            <a:off x="2033588" y="3821113"/>
            <a:ext cx="568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9c</a:t>
            </a:r>
          </a:p>
        </p:txBody>
      </p:sp>
      <p:sp>
        <p:nvSpPr>
          <p:cNvPr id="71" name="Rectángulo 97"/>
          <p:cNvSpPr>
            <a:spLocks noChangeArrowheads="1"/>
          </p:cNvSpPr>
          <p:nvPr/>
        </p:nvSpPr>
        <p:spPr bwMode="auto">
          <a:xfrm>
            <a:off x="1519238" y="4745038"/>
            <a:ext cx="528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ym typeface="Wingdings" panose="05000000000000000000" pitchFamily="2" charset="2"/>
              </a:rPr>
              <a:t></a:t>
            </a:r>
            <a:endParaRPr lang="es-MX" altLang="es-MX" sz="2800"/>
          </a:p>
        </p:txBody>
      </p:sp>
      <p:sp>
        <p:nvSpPr>
          <p:cNvPr id="72" name="Rectángulo 96"/>
          <p:cNvSpPr>
            <a:spLocks noChangeArrowheads="1"/>
          </p:cNvSpPr>
          <p:nvPr/>
        </p:nvSpPr>
        <p:spPr bwMode="auto">
          <a:xfrm>
            <a:off x="2027238" y="4745038"/>
            <a:ext cx="73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26a</a:t>
            </a:r>
          </a:p>
        </p:txBody>
      </p:sp>
      <p:sp>
        <p:nvSpPr>
          <p:cNvPr id="73" name="Rectángulo 72"/>
          <p:cNvSpPr>
            <a:spLocks noChangeArrowheads="1"/>
          </p:cNvSpPr>
          <p:nvPr/>
        </p:nvSpPr>
        <p:spPr bwMode="auto">
          <a:xfrm>
            <a:off x="185738" y="5287963"/>
            <a:ext cx="370998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Donde  </a:t>
            </a:r>
            <a:r>
              <a:rPr lang="es-MX" altLang="es-MX" sz="2800" i="1"/>
              <a:t>a</a:t>
            </a:r>
            <a:r>
              <a:rPr lang="es-MX" altLang="es-MX" sz="2800"/>
              <a:t> </a:t>
            </a:r>
            <a:r>
              <a:rPr lang="es-MX" altLang="es-MX" sz="2800">
                <a:sym typeface="Wingdings" panose="05000000000000000000" pitchFamily="2" charset="2"/>
              </a:rPr>
              <a:t> </a:t>
            </a:r>
            <a:r>
              <a:rPr lang="es-MX" altLang="es-MX" sz="2800" i="1">
                <a:sym typeface="Wingdings" panose="05000000000000000000" pitchFamily="2" charset="2"/>
              </a:rPr>
              <a:t>b </a:t>
            </a:r>
            <a:r>
              <a:rPr lang="es-MX" altLang="es-MX" sz="2800">
                <a:sym typeface="Wingdings" panose="05000000000000000000" pitchFamily="2" charset="2"/>
              </a:rPr>
              <a:t> significa que </a:t>
            </a:r>
            <a:r>
              <a:rPr lang="es-MX" altLang="es-MX" sz="2800" i="1">
                <a:sym typeface="Wingdings" panose="05000000000000000000" pitchFamily="2" charset="2"/>
              </a:rPr>
              <a:t>a</a:t>
            </a:r>
            <a:r>
              <a:rPr lang="es-MX" altLang="es-MX" sz="2800">
                <a:sym typeface="Wingdings" panose="05000000000000000000" pitchFamily="2" charset="2"/>
              </a:rPr>
              <a:t> se sustituye o reescribe como </a:t>
            </a:r>
            <a:r>
              <a:rPr lang="es-MX" altLang="es-MX" sz="2800" i="1">
                <a:sym typeface="Wingdings" panose="05000000000000000000" pitchFamily="2" charset="2"/>
              </a:rPr>
              <a:t>b</a:t>
            </a:r>
            <a:endParaRPr lang="es-MX" altLang="es-MX" sz="2800" i="1"/>
          </a:p>
        </p:txBody>
      </p:sp>
    </p:spTree>
    <p:extLst>
      <p:ext uri="{BB962C8B-B14F-4D97-AF65-F5344CB8AC3E}">
        <p14:creationId xmlns:p14="http://schemas.microsoft.com/office/powerpoint/2010/main" val="397260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68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68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869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69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67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69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69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70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70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7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70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70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8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28678" grpId="0"/>
      <p:bldP spid="28682" grpId="0"/>
      <p:bldP spid="28683" grpId="0"/>
      <p:bldP spid="28684" grpId="0"/>
      <p:bldP spid="28696" grpId="0"/>
      <p:bldP spid="28697" grpId="0"/>
      <p:bldP spid="28698" grpId="0"/>
      <p:bldP spid="28700" grpId="0"/>
      <p:bldP spid="28701" grpId="0"/>
      <p:bldP spid="28702" grpId="0"/>
      <p:bldP spid="28703" grpId="0"/>
      <p:bldP spid="28704" grpId="0"/>
      <p:bldP spid="28705" grpId="0"/>
      <p:bldP spid="71" grpId="0"/>
      <p:bldP spid="72" grpId="0"/>
      <p:bldP spid="7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upo 39"/>
          <p:cNvGrpSpPr/>
          <p:nvPr/>
        </p:nvGrpSpPr>
        <p:grpSpPr>
          <a:xfrm>
            <a:off x="7404487" y="4223473"/>
            <a:ext cx="1630680" cy="1578947"/>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rot="5593230">
            <a:off x="724000" y="5665707"/>
            <a:ext cx="535208" cy="273427"/>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400110"/>
          </a:xfrm>
          <a:prstGeom prst="rect">
            <a:avLst/>
          </a:prstGeom>
        </p:spPr>
        <p:txBody>
          <a:bodyPr wrap="square">
            <a:spAutoFit/>
          </a:bodyPr>
          <a:lstStyle/>
          <a:p>
            <a:pPr lvl="0">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Entonces </a:t>
            </a:r>
            <a:r>
              <a:rPr lang="es-MX" sz="2000" dirty="0">
                <a:solidFill>
                  <a:srgbClr val="000000"/>
                </a:solidFill>
                <a:cs typeface="Times New Roman"/>
              </a:rPr>
              <a:t>el</a:t>
            </a: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seguidor de laberintos tiene la </a:t>
            </a:r>
            <a:r>
              <a:rPr lang="es-MX" sz="2000" dirty="0">
                <a:solidFill>
                  <a:srgbClr val="000000"/>
                </a:solidFill>
              </a:rPr>
              <a:t>siguiente arquitectura   </a:t>
            </a:r>
            <a:r>
              <a:rPr lang="es-MX" sz="2000" dirty="0" err="1">
                <a:solidFill>
                  <a:srgbClr val="000000"/>
                </a:solidFill>
              </a:rPr>
              <a:t>Senso</a:t>
            </a:r>
            <a:r>
              <a:rPr lang="es-MX" sz="2000" b="1" dirty="0" err="1">
                <a:solidFill>
                  <a:srgbClr val="FF0000"/>
                </a:solidFill>
              </a:rPr>
              <a:t>Psico</a:t>
            </a:r>
            <a:r>
              <a:rPr lang="es-MX" sz="2000" dirty="0" err="1">
                <a:solidFill>
                  <a:srgbClr val="000000"/>
                </a:solidFill>
              </a:rPr>
              <a:t>Motriz</a:t>
            </a:r>
            <a:r>
              <a:rPr lang="es-MX" sz="2000" dirty="0">
                <a:solidFill>
                  <a:srgbClr val="000000"/>
                </a:solidFill>
              </a:rPr>
              <a:t>  </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20" name="Conector: angular 19"/>
          <p:cNvCxnSpPr>
            <a:cxnSpLocks/>
          </p:cNvCxnSpPr>
          <p:nvPr/>
        </p:nvCxnSpPr>
        <p:spPr bwMode="auto">
          <a:xfrm>
            <a:off x="5052019" y="509492"/>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064176" y="875410"/>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410919" y="522192"/>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730926" y="1070673"/>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425082" y="2163667"/>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052019" y="938117"/>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777506" y="1317530"/>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5013919" y="984155"/>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052019" y="1357217"/>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5039319" y="1715992"/>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052019" y="2647855"/>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064969" y="2647855"/>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865194" y="1768380"/>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047257" y="2647855"/>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052019" y="3097117"/>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879482" y="2647855"/>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867145" y="464397"/>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8281856" y="1243067"/>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5215532" y="1863630"/>
            <a:ext cx="407987" cy="19050"/>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5961657" y="1863630"/>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047257" y="659539"/>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283919" y="682530"/>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8" name="Conector recto 57"/>
          <p:cNvCxnSpPr/>
          <p:nvPr/>
        </p:nvCxnSpPr>
        <p:spPr>
          <a:xfrm flipH="1">
            <a:off x="5623519" y="1863630"/>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215532" y="1877917"/>
            <a:ext cx="0" cy="492125"/>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215532" y="2384330"/>
            <a:ext cx="3356769" cy="24199"/>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7041157" y="877792"/>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 name="Grupo 5"/>
          <p:cNvGrpSpPr/>
          <p:nvPr/>
        </p:nvGrpSpPr>
        <p:grpSpPr>
          <a:xfrm>
            <a:off x="242490" y="479190"/>
            <a:ext cx="4322637" cy="2661295"/>
            <a:chOff x="243014" y="587077"/>
            <a:chExt cx="4322637" cy="2661295"/>
          </a:xfrm>
        </p:grpSpPr>
        <p:cxnSp>
          <p:nvCxnSpPr>
            <p:cNvPr id="102" name="Conector: angular 101"/>
            <p:cNvCxnSpPr>
              <a:cxnSpLocks/>
            </p:cNvCxnSpPr>
            <p:nvPr/>
          </p:nvCxnSpPr>
          <p:spPr bwMode="auto">
            <a:xfrm>
              <a:off x="427888" y="632172"/>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2440045" y="998090"/>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1786788" y="644872"/>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3106795" y="1193353"/>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800951" y="2286347"/>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427888" y="1060797"/>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1153375" y="1440210"/>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389788" y="1106835"/>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427888" y="1479897"/>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415188" y="1838672"/>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427888" y="2770535"/>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2440838" y="2770535"/>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4241063" y="1891060"/>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423126" y="2770535"/>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427888" y="3219797"/>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4255351" y="2770535"/>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243014" y="587077"/>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3657725" y="1365747"/>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2417026" y="1000472"/>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37" name="Grupo 136"/>
          <p:cNvGrpSpPr/>
          <p:nvPr/>
        </p:nvGrpSpPr>
        <p:grpSpPr>
          <a:xfrm>
            <a:off x="171983" y="3890382"/>
            <a:ext cx="1630680" cy="1578947"/>
            <a:chOff x="3368040" y="1406693"/>
            <a:chExt cx="1630680" cy="1578947"/>
          </a:xfrm>
        </p:grpSpPr>
        <p:sp>
          <p:nvSpPr>
            <p:cNvPr id="138" name="Elipse 1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49" y="1827988"/>
              <a:ext cx="1488497"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Explorador del laberinto</a:t>
              </a:r>
            </a:p>
          </p:txBody>
        </p:sp>
      </p:grpSp>
      <p:grpSp>
        <p:nvGrpSpPr>
          <p:cNvPr id="7" name="Grupo 6"/>
          <p:cNvGrpSpPr/>
          <p:nvPr/>
        </p:nvGrpSpPr>
        <p:grpSpPr>
          <a:xfrm>
            <a:off x="5759995" y="4061780"/>
            <a:ext cx="1155282" cy="2031325"/>
            <a:chOff x="5712576" y="3567304"/>
            <a:chExt cx="1155282" cy="2031325"/>
          </a:xfrm>
        </p:grpSpPr>
        <p:sp>
          <p:nvSpPr>
            <p:cNvPr id="141" name="Rectángulo 140"/>
            <p:cNvSpPr/>
            <p:nvPr/>
          </p:nvSpPr>
          <p:spPr>
            <a:xfrm>
              <a:off x="5712576" y="3567304"/>
              <a:ext cx="530915" cy="2031325"/>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4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26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 </a:t>
              </a:r>
            </a:p>
          </p:txBody>
        </p:sp>
        <p:sp>
          <p:nvSpPr>
            <p:cNvPr id="142" name="Rectángulo 141"/>
            <p:cNvSpPr/>
            <p:nvPr/>
          </p:nvSpPr>
          <p:spPr>
            <a:xfrm>
              <a:off x="6279235" y="3567304"/>
              <a:ext cx="588623" cy="2031325"/>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0</a:t>
              </a:r>
            </a:p>
          </p:txBody>
        </p:sp>
      </p:grpSp>
      <p:sp>
        <p:nvSpPr>
          <p:cNvPr id="143" name="Rectángulo 142"/>
          <p:cNvSpPr/>
          <p:nvPr/>
        </p:nvSpPr>
        <p:spPr>
          <a:xfrm>
            <a:off x="5795259" y="3423349"/>
            <a:ext cx="1197817" cy="338554"/>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44" name="Flecha: a la derecha 143"/>
          <p:cNvSpPr/>
          <p:nvPr/>
        </p:nvSpPr>
        <p:spPr bwMode="auto">
          <a:xfrm>
            <a:off x="7028464" y="4806332"/>
            <a:ext cx="356668" cy="213231"/>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769696" y="3501034"/>
            <a:ext cx="535208" cy="273427"/>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7911784" y="3543921"/>
            <a:ext cx="535208" cy="273427"/>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72" name="Grupo 71"/>
          <p:cNvGrpSpPr/>
          <p:nvPr/>
        </p:nvGrpSpPr>
        <p:grpSpPr>
          <a:xfrm>
            <a:off x="2655300" y="4423038"/>
            <a:ext cx="1630680" cy="1578947"/>
            <a:chOff x="3368040" y="1406693"/>
            <a:chExt cx="1630680" cy="1578947"/>
          </a:xfrm>
        </p:grpSpPr>
        <p:sp>
          <p:nvSpPr>
            <p:cNvPr id="73" name="Elipse 72"/>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4" name="CuadroTexto 73"/>
            <p:cNvSpPr txBox="1"/>
            <p:nvPr/>
          </p:nvSpPr>
          <p:spPr>
            <a:xfrm>
              <a:off x="3439131" y="1770851"/>
              <a:ext cx="1488497"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Analizador de la imagen del entorno</a:t>
              </a:r>
            </a:p>
          </p:txBody>
        </p:sp>
      </p:grpSp>
      <p:sp>
        <p:nvSpPr>
          <p:cNvPr id="76" name="Rectángulo 98"/>
          <p:cNvSpPr>
            <a:spLocks noChangeArrowheads="1"/>
          </p:cNvSpPr>
          <p:nvPr/>
        </p:nvSpPr>
        <p:spPr bwMode="auto">
          <a:xfrm>
            <a:off x="1752142" y="3670590"/>
            <a:ext cx="3660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dirty="0">
                <a:solidFill>
                  <a:srgbClr val="FF0000"/>
                </a:solidFill>
              </a:rPr>
              <a:t>9c</a:t>
            </a:r>
            <a:r>
              <a:rPr lang="es-MX" altLang="es-MX" dirty="0">
                <a:solidFill>
                  <a:srgbClr val="00B050"/>
                </a:solidFill>
              </a:rPr>
              <a:t> 4b </a:t>
            </a:r>
            <a:r>
              <a:rPr lang="es-MX" altLang="es-MX" dirty="0">
                <a:solidFill>
                  <a:srgbClr val="FF0000"/>
                </a:solidFill>
              </a:rPr>
              <a:t>26a</a:t>
            </a:r>
            <a:r>
              <a:rPr lang="es-MX" altLang="es-MX" dirty="0">
                <a:solidFill>
                  <a:srgbClr val="00B050"/>
                </a:solidFill>
              </a:rPr>
              <a:t> 8d 2a </a:t>
            </a:r>
            <a:r>
              <a:rPr lang="es-MX" altLang="es-MX" b="1" dirty="0"/>
              <a:t>F</a:t>
            </a:r>
          </a:p>
        </p:txBody>
      </p:sp>
      <p:sp>
        <p:nvSpPr>
          <p:cNvPr id="4" name="Rectángulo 3"/>
          <p:cNvSpPr/>
          <p:nvPr/>
        </p:nvSpPr>
        <p:spPr>
          <a:xfrm>
            <a:off x="179926" y="5977299"/>
            <a:ext cx="2161169" cy="400110"/>
          </a:xfrm>
          <a:prstGeom prst="rect">
            <a:avLst/>
          </a:prstGeom>
        </p:spPr>
        <p:txBody>
          <a:bodyPr wrap="none">
            <a:spAutoFit/>
          </a:bodyPr>
          <a:lstStyle/>
          <a:p>
            <a:r>
              <a:rPr lang="es-MX" sz="2000" dirty="0">
                <a:solidFill>
                  <a:srgbClr val="000000"/>
                </a:solidFill>
              </a:rPr>
              <a:t>imagen del entorno</a:t>
            </a:r>
            <a:endParaRPr lang="es-MX" sz="2000" dirty="0"/>
          </a:p>
        </p:txBody>
      </p:sp>
      <p:sp>
        <p:nvSpPr>
          <p:cNvPr id="79" name="Rectángulo 114"/>
          <p:cNvSpPr>
            <a:spLocks noChangeArrowheads="1"/>
          </p:cNvSpPr>
          <p:nvPr/>
        </p:nvSpPr>
        <p:spPr bwMode="auto">
          <a:xfrm>
            <a:off x="21247" y="6388409"/>
            <a:ext cx="91534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ln w="22225">
                  <a:solidFill>
                    <a:schemeClr val="accent2"/>
                  </a:solidFill>
                  <a:prstDash val="solid"/>
                </a:ln>
                <a:solidFill>
                  <a:schemeClr val="accent2">
                    <a:lumMod val="40000"/>
                    <a:lumOff val="60000"/>
                  </a:schemeClr>
                </a:solidFill>
              </a:rPr>
              <a:t>I</a:t>
            </a:r>
            <a:r>
              <a:rPr lang="es-MX" altLang="es-MX" sz="2000" dirty="0">
                <a:effectLst>
                  <a:glow rad="63500">
                    <a:schemeClr val="accent1">
                      <a:satMod val="175000"/>
                      <a:alpha val="40000"/>
                    </a:schemeClr>
                  </a:glow>
                </a:effectLst>
              </a:rPr>
              <a:t> </a:t>
            </a:r>
            <a:r>
              <a:rPr lang="es-MX" altLang="es-MX" sz="2000" dirty="0">
                <a:solidFill>
                  <a:srgbClr val="00B050"/>
                </a:solidFill>
              </a:rPr>
              <a:t>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ln w="22225">
                  <a:solidFill>
                    <a:schemeClr val="accent2"/>
                  </a:solidFill>
                  <a:prstDash val="solid"/>
                </a:ln>
                <a:solidFill>
                  <a:schemeClr val="accent2">
                    <a:lumMod val="40000"/>
                    <a:lumOff val="60000"/>
                  </a:schemeClr>
                </a:solidFill>
              </a:rPr>
              <a:t>F</a:t>
            </a:r>
            <a:endParaRPr lang="es-MX" altLang="es-MX" sz="2000" b="1" dirty="0">
              <a:effectLst>
                <a:glow rad="63500">
                  <a:schemeClr val="accent1">
                    <a:satMod val="175000"/>
                    <a:alpha val="40000"/>
                  </a:schemeClr>
                </a:glow>
              </a:effectLst>
            </a:endParaRPr>
          </a:p>
        </p:txBody>
      </p:sp>
      <p:sp>
        <p:nvSpPr>
          <p:cNvPr id="81" name="Flecha: a la derecha 80"/>
          <p:cNvSpPr/>
          <p:nvPr/>
        </p:nvSpPr>
        <p:spPr bwMode="auto">
          <a:xfrm rot="16200000">
            <a:off x="3347691" y="4093388"/>
            <a:ext cx="276780" cy="239721"/>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82" name="Flecha: a la derecha 81"/>
          <p:cNvSpPr/>
          <p:nvPr/>
        </p:nvSpPr>
        <p:spPr bwMode="auto">
          <a:xfrm rot="16200000">
            <a:off x="3322421" y="6000811"/>
            <a:ext cx="276780" cy="239721"/>
          </a:xfrm>
          <a:prstGeom prst="rightArrow">
            <a:avLst/>
          </a:prstGeom>
          <a:solidFill>
            <a:srgbClr val="00B050"/>
          </a:solidFill>
          <a:ln>
            <a:noFill/>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86" name="Rectángulo 85"/>
          <p:cNvSpPr/>
          <p:nvPr/>
        </p:nvSpPr>
        <p:spPr>
          <a:xfrm>
            <a:off x="1705296" y="3267006"/>
            <a:ext cx="3191899" cy="400110"/>
          </a:xfrm>
          <a:prstGeom prst="rect">
            <a:avLst/>
          </a:prstGeom>
        </p:spPr>
        <p:txBody>
          <a:bodyPr wrap="none">
            <a:spAutoFit/>
          </a:bodyPr>
          <a:lstStyle/>
          <a:p>
            <a:r>
              <a:rPr lang="es-MX" sz="2000" dirty="0">
                <a:solidFill>
                  <a:srgbClr val="000000"/>
                </a:solidFill>
              </a:rPr>
              <a:t>imagen del entorno analizada</a:t>
            </a:r>
            <a:endParaRPr lang="es-MX" sz="2000" dirty="0"/>
          </a:p>
        </p:txBody>
      </p:sp>
      <p:sp>
        <p:nvSpPr>
          <p:cNvPr id="8" name="Rectángulo 7"/>
          <p:cNvSpPr/>
          <p:nvPr/>
        </p:nvSpPr>
        <p:spPr>
          <a:xfrm>
            <a:off x="5412917" y="3657926"/>
            <a:ext cx="1955984" cy="338554"/>
          </a:xfrm>
          <a:prstGeom prst="rect">
            <a:avLst/>
          </a:prstGeom>
        </p:spPr>
        <p:txBody>
          <a:bodyPr wrap="none">
            <a:spAutoFit/>
          </a:bodyPr>
          <a:lstStyle/>
          <a:p>
            <a:pPr lvl="0" algn="ctr">
              <a:defRPr/>
            </a:pPr>
            <a:r>
              <a:rPr lang="es-MX" sz="1600" dirty="0">
                <a:solidFill>
                  <a:srgbClr val="000000"/>
                </a:solidFill>
              </a:rPr>
              <a:t>Magnitud y dirección</a:t>
            </a:r>
          </a:p>
        </p:txBody>
      </p:sp>
      <p:sp>
        <p:nvSpPr>
          <p:cNvPr id="32" name="Es igual a 31"/>
          <p:cNvSpPr/>
          <p:nvPr/>
        </p:nvSpPr>
        <p:spPr bwMode="auto">
          <a:xfrm rot="2297167">
            <a:off x="4923858" y="4283206"/>
            <a:ext cx="807101" cy="373889"/>
          </a:xfrm>
          <a:prstGeom prst="mathEqual">
            <a:avLst/>
          </a:prstGeom>
          <a:solidFill>
            <a:schemeClr val="accent1">
              <a:lumMod val="75000"/>
            </a:schemeClr>
          </a:solidFill>
          <a:ln w="6350" cap="flat" cmpd="sng" algn="ctr">
            <a:solidFill>
              <a:srgbClr val="00B050"/>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cxnSp>
        <p:nvCxnSpPr>
          <p:cNvPr id="101" name="Conector recto 100"/>
          <p:cNvCxnSpPr>
            <a:cxnSpLocks/>
          </p:cNvCxnSpPr>
          <p:nvPr/>
        </p:nvCxnSpPr>
        <p:spPr>
          <a:xfrm flipH="1">
            <a:off x="8585912" y="1576114"/>
            <a:ext cx="10201" cy="81720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a:xfrm flipH="1">
            <a:off x="8572260" y="1481042"/>
            <a:ext cx="289758" cy="19946"/>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9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ángulo 1"/>
          <p:cNvSpPr>
            <a:spLocks noChangeArrowheads="1"/>
          </p:cNvSpPr>
          <p:nvPr/>
        </p:nvSpPr>
        <p:spPr bwMode="auto">
          <a:xfrm>
            <a:off x="0" y="428625"/>
            <a:ext cx="91440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2800" dirty="0">
                <a:cs typeface="Times New Roman" panose="02020603050405020304" pitchFamily="18" charset="0"/>
              </a:rPr>
              <a:t>En General</a:t>
            </a:r>
          </a:p>
          <a:p>
            <a:r>
              <a:rPr lang="es-ES" altLang="es-MX" sz="2800" b="1" dirty="0">
                <a:cs typeface="Times New Roman" panose="02020603050405020304" pitchFamily="18" charset="0"/>
              </a:rPr>
              <a:t>La trayectoria no es una línea es una brama en múltiples dimensiones</a:t>
            </a:r>
          </a:p>
          <a:p>
            <a:r>
              <a:rPr lang="es-ES" altLang="es-MX" sz="2800" b="1" dirty="0">
                <a:cs typeface="Times New Roman" panose="02020603050405020304" pitchFamily="18" charset="0"/>
              </a:rPr>
              <a:t>Cada punto de la brama forma un espacio caótico</a:t>
            </a:r>
            <a:r>
              <a:rPr lang="es-ES" altLang="es-MX" sz="2800" dirty="0">
                <a:cs typeface="Times New Roman" panose="02020603050405020304" pitchFamily="18" charset="0"/>
              </a:rPr>
              <a:t>, o sea que cuando seguimos una trayectoria no seguimos una línea sino que cada punto forma un espacio de caos y podemos tomar múltiples posibilidades en ese espacio.</a:t>
            </a:r>
          </a:p>
          <a:p>
            <a:endParaRPr lang="es-ES" altLang="es-MX" dirty="0">
              <a:cs typeface="Times New Roman" panose="02020603050405020304" pitchFamily="18" charset="0"/>
            </a:endParaRPr>
          </a:p>
          <a:p>
            <a:r>
              <a:rPr lang="es-ES" altLang="es-MX" sz="2800" dirty="0">
                <a:cs typeface="Times New Roman" panose="02020603050405020304" pitchFamily="18" charset="0"/>
              </a:rPr>
              <a:t>La trayectoria no solo puede ser espacial, también puede ser temporal o espacio temporal o sea puede formar un espacio de recuerdos</a:t>
            </a:r>
          </a:p>
        </p:txBody>
      </p:sp>
    </p:spTree>
    <p:extLst>
      <p:ext uri="{BB962C8B-B14F-4D97-AF65-F5344CB8AC3E}">
        <p14:creationId xmlns:p14="http://schemas.microsoft.com/office/powerpoint/2010/main" val="2700758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ángulo 4"/>
          <p:cNvSpPr>
            <a:spLocks noChangeArrowheads="1"/>
          </p:cNvSpPr>
          <p:nvPr/>
        </p:nvSpPr>
        <p:spPr bwMode="auto">
          <a:xfrm>
            <a:off x="-87313" y="5056956"/>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s-MX" sz="2000" dirty="0">
                <a:solidFill>
                  <a:prstClr val="black"/>
                </a:solidFill>
                <a:cs typeface="Times New Roman" panose="02020603050405020304" pitchFamily="18" charset="0"/>
              </a:rPr>
              <a:t>“Ng </a:t>
            </a:r>
            <a:r>
              <a:rPr lang="en-US" altLang="es-MX" sz="2000" dirty="0" err="1">
                <a:solidFill>
                  <a:prstClr val="black"/>
                </a:solidFill>
                <a:cs typeface="Times New Roman" panose="02020603050405020304" pitchFamily="18" charset="0"/>
              </a:rPr>
              <a:t>Beng</a:t>
            </a:r>
            <a:r>
              <a:rPr lang="en-US" altLang="es-MX" sz="2000" dirty="0">
                <a:solidFill>
                  <a:prstClr val="black"/>
                </a:solidFill>
                <a:cs typeface="Times New Roman" panose="02020603050405020304" pitchFamily="18" charset="0"/>
              </a:rPr>
              <a:t> </a:t>
            </a:r>
            <a:r>
              <a:rPr lang="en-US" altLang="es-MX" sz="2000" dirty="0" err="1">
                <a:solidFill>
                  <a:prstClr val="black"/>
                </a:solidFill>
                <a:cs typeface="Times New Roman" panose="02020603050405020304" pitchFamily="18" charset="0"/>
              </a:rPr>
              <a:t>Kiat</a:t>
            </a:r>
            <a:r>
              <a:rPr lang="en-US" altLang="es-MX" sz="2000" dirty="0">
                <a:solidFill>
                  <a:prstClr val="black"/>
                </a:solidFill>
                <a:cs typeface="Times New Roman" panose="02020603050405020304" pitchFamily="18" charset="0"/>
              </a:rPr>
              <a:t>, from Singapore, is one of the top </a:t>
            </a:r>
            <a:r>
              <a:rPr lang="en-US" altLang="es-MX" sz="2000" dirty="0" err="1">
                <a:solidFill>
                  <a:prstClr val="black"/>
                </a:solidFill>
                <a:cs typeface="Times New Roman" panose="02020603050405020304" pitchFamily="18" charset="0"/>
              </a:rPr>
              <a:t>micromouse</a:t>
            </a:r>
            <a:r>
              <a:rPr lang="en-US" altLang="es-MX" sz="2000" dirty="0">
                <a:solidFill>
                  <a:prstClr val="black"/>
                </a:solidFill>
                <a:cs typeface="Times New Roman" panose="02020603050405020304" pitchFamily="18" charset="0"/>
              </a:rPr>
              <a:t> robot builders in the world and has often won the </a:t>
            </a:r>
            <a:r>
              <a:rPr kumimoji="0" lang="en-U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All Japan </a:t>
            </a:r>
            <a:r>
              <a:rPr kumimoji="0" lang="en-US" alt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Micromouse</a:t>
            </a:r>
            <a:r>
              <a:rPr kumimoji="0" lang="en-U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Robot competition. This year, although his mouse turned in excellent times, he had to settle for second place. For more information visit Robots Dreams at    </a:t>
            </a:r>
            <a:r>
              <a:rPr kumimoji="0" lang="en-US" altLang="es-MX" sz="20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4"/>
              </a:rPr>
              <a:t>http://www.robots-dreams.com</a:t>
            </a:r>
            <a:r>
              <a:rPr kumimoji="0" lang="en-U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s-E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461" name="Rectángulo 5"/>
          <p:cNvSpPr>
            <a:spLocks noChangeArrowheads="1"/>
          </p:cNvSpPr>
          <p:nvPr/>
        </p:nvSpPr>
        <p:spPr bwMode="auto">
          <a:xfrm>
            <a:off x="0" y="6380395"/>
            <a:ext cx="89693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31st All Japan </a:t>
            </a:r>
            <a:r>
              <a:rPr kumimoji="0" lang="en-US" altLang="es-MX" sz="1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Micromouse</a:t>
            </a:r>
            <a:r>
              <a:rPr kumimoji="0" lang="en-US" alt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Robot </a:t>
            </a:r>
            <a:r>
              <a:rPr kumimoji="0" lang="en-US" altLang="es-MX" sz="18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5"/>
              </a:rPr>
              <a:t>https://www.youtube.com/watch?v=76blllun09Q</a:t>
            </a:r>
            <a:r>
              <a:rPr kumimoji="0" lang="en-US" altLang="es-MX" sz="18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endParaRPr kumimoji="0" lang="es-MX" altLang="es-MX" sz="1800" b="0" i="0" u="none" strike="noStrike" kern="1200" cap="none" spc="0" normalizeH="0" baseline="0" noProof="0" dirty="0">
              <a:ln>
                <a:noFill/>
              </a:ln>
              <a:effectLst/>
              <a:uLnTx/>
              <a:uFillTx/>
              <a:latin typeface="Times New Roman" panose="02020603050405020304" pitchFamily="18" charset="0"/>
              <a:ea typeface="+mn-ea"/>
              <a:cs typeface="+mn-cs"/>
            </a:endParaRPr>
          </a:p>
        </p:txBody>
      </p:sp>
      <p:pic>
        <p:nvPicPr>
          <p:cNvPr id="2" name="1b  31st All Japan Micromouse Robot Event Ng Beng Kiat fra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 y="28249"/>
            <a:ext cx="8027555" cy="4687624"/>
          </a:xfrm>
          <a:prstGeom prst="rect">
            <a:avLst/>
          </a:prstGeom>
        </p:spPr>
      </p:pic>
      <p:sp>
        <p:nvSpPr>
          <p:cNvPr id="3" name="Marcador de número de diapositiva 2"/>
          <p:cNvSpPr>
            <a:spLocks noGrp="1"/>
          </p:cNvSpPr>
          <p:nvPr>
            <p:ph type="sldNum" sz="quarter" idx="12"/>
          </p:nvPr>
        </p:nvSpPr>
        <p:spPr/>
        <p:txBody>
          <a:bodyPr/>
          <a:lstStyle/>
          <a:p>
            <a:pPr>
              <a:defRPr/>
            </a:pPr>
            <a:fld id="{774A5420-9D32-43D6-B915-B042BE407D8C}" type="slidenum">
              <a:rPr lang="es-MX" smtClean="0"/>
              <a:pPr>
                <a:defRPr/>
              </a:pPr>
              <a:t>34</a:t>
            </a:fld>
            <a:endParaRPr lang="es-MX" dirty="0"/>
          </a:p>
        </p:txBody>
      </p:sp>
      <p:sp>
        <p:nvSpPr>
          <p:cNvPr id="5" name="Rectángulo 4"/>
          <p:cNvSpPr/>
          <p:nvPr/>
        </p:nvSpPr>
        <p:spPr>
          <a:xfrm>
            <a:off x="8027554" y="295308"/>
            <a:ext cx="1112520" cy="5016758"/>
          </a:xfrm>
          <a:prstGeom prst="rect">
            <a:avLst/>
          </a:prstGeom>
        </p:spPr>
        <p:txBody>
          <a:bodyPr wrap="square">
            <a:spAutoFit/>
          </a:bodyPr>
          <a:lstStyle/>
          <a:p>
            <a:pPr lvl="0">
              <a:defRPr/>
            </a:pPr>
            <a:r>
              <a:rPr lang="en-US" altLang="es-MX" sz="2000" dirty="0">
                <a:solidFill>
                  <a:prstClr val="black"/>
                </a:solidFill>
                <a:cs typeface="Times New Roman" panose="02020603050405020304" pitchFamily="18" charset="0"/>
              </a:rPr>
              <a:t>31st All Japan </a:t>
            </a:r>
            <a:r>
              <a:rPr lang="en-US" altLang="es-MX" sz="2000" dirty="0" err="1">
                <a:solidFill>
                  <a:prstClr val="black"/>
                </a:solidFill>
                <a:cs typeface="Times New Roman" panose="02020603050405020304" pitchFamily="18" charset="0"/>
              </a:rPr>
              <a:t>Micromouse</a:t>
            </a:r>
            <a:r>
              <a:rPr lang="en-US" altLang="es-MX" sz="2000" dirty="0">
                <a:solidFill>
                  <a:prstClr val="black"/>
                </a:solidFill>
                <a:cs typeface="Times New Roman" panose="02020603050405020304" pitchFamily="18" charset="0"/>
              </a:rPr>
              <a:t> Robot Event: Ng </a:t>
            </a:r>
            <a:r>
              <a:rPr lang="en-US" altLang="es-MX" sz="2000" dirty="0" err="1">
                <a:solidFill>
                  <a:prstClr val="black"/>
                </a:solidFill>
                <a:cs typeface="Times New Roman" panose="02020603050405020304" pitchFamily="18" charset="0"/>
              </a:rPr>
              <a:t>Beng</a:t>
            </a:r>
            <a:r>
              <a:rPr lang="en-US" altLang="es-MX" sz="2000" dirty="0">
                <a:solidFill>
                  <a:prstClr val="black"/>
                </a:solidFill>
                <a:cs typeface="Times New Roman" panose="02020603050405020304" pitchFamily="18" charset="0"/>
              </a:rPr>
              <a:t> </a:t>
            </a:r>
            <a:r>
              <a:rPr lang="en-US" altLang="es-MX" sz="2000" dirty="0" err="1">
                <a:solidFill>
                  <a:prstClr val="black"/>
                </a:solidFill>
                <a:cs typeface="Times New Roman" panose="02020603050405020304" pitchFamily="18" charset="0"/>
              </a:rPr>
              <a:t>Kiat</a:t>
            </a:r>
            <a:r>
              <a:rPr lang="en-US" altLang="es-MX" sz="2000" dirty="0">
                <a:solidFill>
                  <a:prstClr val="black"/>
                </a:solidFill>
                <a:cs typeface="Times New Roman" panose="02020603050405020304" pitchFamily="18" charset="0"/>
              </a:rPr>
              <a:t>   </a:t>
            </a:r>
            <a:r>
              <a:rPr lang="es-ES" altLang="es-MX" sz="2000" u="sng" dirty="0">
                <a:solidFill>
                  <a:srgbClr val="0000FF"/>
                </a:solidFill>
                <a:cs typeface="Times New Roman" panose="02020603050405020304" pitchFamily="18" charset="0"/>
                <a:hlinkClick r:id="rId7"/>
              </a:rPr>
              <a:t>Robots </a:t>
            </a:r>
            <a:r>
              <a:rPr lang="es-ES" altLang="es-MX" sz="2000" u="sng" dirty="0" err="1">
                <a:solidFill>
                  <a:srgbClr val="0000FF"/>
                </a:solidFill>
                <a:cs typeface="Times New Roman" panose="02020603050405020304" pitchFamily="18" charset="0"/>
                <a:hlinkClick r:id="rId7"/>
              </a:rPr>
              <a:t>Dreams</a:t>
            </a:r>
            <a:endParaRPr lang="es-ES" altLang="es-MX" sz="2000" u="sng" dirty="0">
              <a:solidFill>
                <a:srgbClr val="0000FF"/>
              </a:solidFill>
              <a:cs typeface="Times New Roman" panose="02020603050405020304" pitchFamily="18" charset="0"/>
            </a:endParaRPr>
          </a:p>
          <a:p>
            <a:pPr lvl="0">
              <a:defRPr/>
            </a:pPr>
            <a:endParaRPr lang="es-ES" altLang="es-MX" sz="1200" u="sng" dirty="0">
              <a:solidFill>
                <a:srgbClr val="0000FF"/>
              </a:solidFill>
              <a:cs typeface="Times New Roman" panose="02020603050405020304" pitchFamily="18" charset="0"/>
            </a:endParaRPr>
          </a:p>
          <a:p>
            <a:pPr>
              <a:defRPr/>
            </a:pPr>
            <a:r>
              <a:rPr lang="es-ES" altLang="es-MX" sz="2000" dirty="0">
                <a:solidFill>
                  <a:prstClr val="black"/>
                </a:solidFill>
                <a:cs typeface="Times New Roman" panose="02020603050405020304" pitchFamily="18" charset="0"/>
              </a:rPr>
              <a:t>Subido el 26 nov. 2010</a:t>
            </a:r>
          </a:p>
          <a:p>
            <a:pPr lvl="0">
              <a:defRPr/>
            </a:pPr>
            <a:endParaRPr lang="es-ES" altLang="es-MX" sz="2000" dirty="0">
              <a:solidFill>
                <a:prstClr val="black"/>
              </a:solidFill>
              <a:cs typeface="Times New Roman" panose="02020603050405020304" pitchFamily="18" charset="0"/>
            </a:endParaRPr>
          </a:p>
        </p:txBody>
      </p:sp>
      <p:sp>
        <p:nvSpPr>
          <p:cNvPr id="10" name="Rectángulo 1"/>
          <p:cNvSpPr>
            <a:spLocks noChangeArrowheads="1"/>
          </p:cNvSpPr>
          <p:nvPr/>
        </p:nvSpPr>
        <p:spPr bwMode="auto">
          <a:xfrm>
            <a:off x="0" y="4608152"/>
            <a:ext cx="47425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Seguidor de Laberintos</a:t>
            </a:r>
            <a:endParaRPr kumimoji="0" lang="es-ES"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233142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0037" y="295900"/>
            <a:ext cx="7929563" cy="175432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Recorrido </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de espacios con objetos</a:t>
            </a:r>
            <a:endParaRPr kumimoji="0" lang="es-MX"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 name="Rectángulo 2"/>
          <p:cNvSpPr/>
          <p:nvPr/>
        </p:nvSpPr>
        <p:spPr>
          <a:xfrm>
            <a:off x="300037" y="2171363"/>
            <a:ext cx="8615362" cy="283154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Los espacios en general no están vacíos, tienen objetos, obstáculos y marcas o cosas que permiten distinguir entre los diferentes lugares del espacio,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por lo que la idea es que el sistema también perciba estos objetos, los integre a su imagen del entorno, los manipule y los use para navegar en el espacio y tomar decisiones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4" name="Marcador de número de diapositiva 3"/>
          <p:cNvSpPr>
            <a:spLocks noGrp="1"/>
          </p:cNvSpPr>
          <p:nvPr>
            <p:ph type="sldNum" sz="quarter" idx="12"/>
          </p:nvPr>
        </p:nvSpPr>
        <p:spPr/>
        <p:txBody>
          <a:bodyPr/>
          <a:lstStyle/>
          <a:p>
            <a:pPr>
              <a:defRPr/>
            </a:pPr>
            <a:fld id="{774A5420-9D32-43D6-B915-B042BE407D8C}" type="slidenum">
              <a:rPr lang="es-MX" smtClean="0"/>
              <a:pPr>
                <a:defRPr/>
              </a:pPr>
              <a:t>35</a:t>
            </a:fld>
            <a:endParaRPr lang="es-MX"/>
          </a:p>
        </p:txBody>
      </p:sp>
    </p:spTree>
    <p:extLst>
      <p:ext uri="{BB962C8B-B14F-4D97-AF65-F5344CB8AC3E}">
        <p14:creationId xmlns:p14="http://schemas.microsoft.com/office/powerpoint/2010/main" val="1266924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5186891"/>
            <a:ext cx="9144000" cy="89255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Auto "inteligente" recorre mil 700 kilómetros en carreteras mexicanas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4"/>
              </a:rPr>
              <a:t>La Jornada</a:t>
            </a: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Ciudad de México, 20 de octubre de 2015. El vehículo </a:t>
            </a:r>
            <a:r>
              <a:rPr kumimoji="0" lang="es-MX"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AutoNOMOS</a:t>
            </a: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recorrió cuatro estados de la República. </a:t>
            </a: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5"/>
              </a:rPr>
              <a:t>https://www.youtube.com/watch?v=ijx3YtNROPU</a:t>
            </a: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4" name="Rectángulo 3"/>
          <p:cNvSpPr/>
          <p:nvPr/>
        </p:nvSpPr>
        <p:spPr>
          <a:xfrm>
            <a:off x="-16934" y="6055102"/>
            <a:ext cx="9144000" cy="70788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Raúl Rojas González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Freie</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Universität</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Berlin</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(Universidad Libre de Berlín)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6"/>
              </a:rPr>
              <a:t>http://dcis.inf.fu-berlin.de/rojas/</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7"/>
              </a:rPr>
              <a:t>Autonomous</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7"/>
              </a:rPr>
              <a:t> Cars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7"/>
              </a:rPr>
              <a:t>from</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7"/>
              </a:rPr>
              <a:t> </a:t>
            </a:r>
            <a:r>
              <a:rPr kumimoji="0" 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7"/>
              </a:rPr>
              <a:t>Berlin</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5" name="5b Auto inteligente recorre mil 700 kilómetros en carreteras mexicana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 y="-28576"/>
            <a:ext cx="9127067" cy="5215467"/>
          </a:xfrm>
          <a:prstGeom prst="rect">
            <a:avLst/>
          </a:prstGeom>
        </p:spPr>
      </p:pic>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36</a:t>
            </a:fld>
            <a:endParaRPr lang="es-MX"/>
          </a:p>
        </p:txBody>
      </p:sp>
    </p:spTree>
    <p:extLst>
      <p:ext uri="{BB962C8B-B14F-4D97-AF65-F5344CB8AC3E}">
        <p14:creationId xmlns:p14="http://schemas.microsoft.com/office/powerpoint/2010/main" val="28251626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1" y="43038"/>
            <a:ext cx="6967847"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Recorrido de espacios con objetos</a:t>
            </a:r>
            <a:endParaRPr kumimoji="0" 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2" name="Rectángulo 21"/>
          <p:cNvSpPr/>
          <p:nvPr/>
        </p:nvSpPr>
        <p:spPr>
          <a:xfrm>
            <a:off x="73242" y="556875"/>
            <a:ext cx="9143999" cy="193899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Los espacios en general no están vacíos, tienen objetos, obstáculos y marcas o cosas que permiten distinguir entre los diferentes lugares del espacio, por lo que en general la idea es que el sistema también perciba estos objetos, los integre a su imagen del entorno, los manipule y los use para navegar en el espacio y tomar decisiones</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nvGrpSpPr>
          <p:cNvPr id="162" name="Grupo 161"/>
          <p:cNvGrpSpPr/>
          <p:nvPr/>
        </p:nvGrpSpPr>
        <p:grpSpPr>
          <a:xfrm>
            <a:off x="4265050" y="3667086"/>
            <a:ext cx="4669373" cy="3139820"/>
            <a:chOff x="11626" y="2535568"/>
            <a:chExt cx="3814230" cy="2638032"/>
          </a:xfrm>
        </p:grpSpPr>
        <p:sp>
          <p:nvSpPr>
            <p:cNvPr id="105" name="CuadroTexto 21"/>
            <p:cNvSpPr txBox="1">
              <a:spLocks noChangeArrowheads="1"/>
            </p:cNvSpPr>
            <p:nvPr/>
          </p:nvSpPr>
          <p:spPr bwMode="auto">
            <a:xfrm>
              <a:off x="3193259" y="3386000"/>
              <a:ext cx="61865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Final</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cxnSp>
          <p:nvCxnSpPr>
            <p:cNvPr id="106" name="Conector: angular 105"/>
            <p:cNvCxnSpPr>
              <a:cxnSpLocks/>
            </p:cNvCxnSpPr>
            <p:nvPr/>
          </p:nvCxnSpPr>
          <p:spPr bwMode="auto">
            <a:xfrm>
              <a:off x="90154" y="2562779"/>
              <a:ext cx="2651094" cy="109470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rot="16200000" flipV="1">
              <a:off x="2046208" y="2935792"/>
              <a:ext cx="716075" cy="69879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a:cxnSpLocks/>
            </p:cNvCxnSpPr>
            <p:nvPr/>
          </p:nvCxnSpPr>
          <p:spPr bwMode="auto">
            <a:xfrm flipV="1">
              <a:off x="1416474" y="2575453"/>
              <a:ext cx="240938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a:cxnSpLocks/>
            </p:cNvCxnSpPr>
            <p:nvPr/>
          </p:nvCxnSpPr>
          <p:spPr bwMode="auto">
            <a:xfrm rot="5400000">
              <a:off x="2686394" y="3129226"/>
              <a:ext cx="1679291" cy="57174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flipH="1">
              <a:off x="454273" y="4213554"/>
              <a:ext cx="2785895" cy="411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angular 110"/>
            <p:cNvCxnSpPr>
              <a:cxnSpLocks/>
            </p:cNvCxnSpPr>
            <p:nvPr/>
          </p:nvCxnSpPr>
          <p:spPr bwMode="auto">
            <a:xfrm flipV="1">
              <a:off x="90154" y="2990523"/>
              <a:ext cx="1081510" cy="79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angular 111"/>
            <p:cNvCxnSpPr/>
            <p:nvPr/>
          </p:nvCxnSpPr>
          <p:spPr bwMode="auto">
            <a:xfrm rot="16200000" flipH="1">
              <a:off x="43955" y="3044644"/>
              <a:ext cx="820634" cy="7282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bwMode="auto">
            <a:xfrm>
              <a:off x="90154" y="3408761"/>
              <a:ext cx="0" cy="12879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77758" y="3766799"/>
              <a:ext cx="376515" cy="158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p:nvPr/>
          </p:nvCxnSpPr>
          <p:spPr bwMode="auto">
            <a:xfrm>
              <a:off x="90154" y="4696745"/>
              <a:ext cx="132632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a:off x="2054844" y="4696745"/>
              <a:ext cx="17570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a:cxnSpLocks/>
            </p:cNvCxnSpPr>
            <p:nvPr/>
          </p:nvCxnSpPr>
          <p:spPr bwMode="auto">
            <a:xfrm flipV="1">
              <a:off x="3811910" y="3819079"/>
              <a:ext cx="0" cy="87766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Conector recto 117"/>
            <p:cNvCxnSpPr>
              <a:cxnSpLocks/>
            </p:cNvCxnSpPr>
            <p:nvPr/>
          </p:nvCxnSpPr>
          <p:spPr bwMode="auto">
            <a:xfrm flipH="1">
              <a:off x="85506" y="4696745"/>
              <a:ext cx="4647" cy="46259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Conector recto 118"/>
            <p:cNvCxnSpPr/>
            <p:nvPr/>
          </p:nvCxnSpPr>
          <p:spPr bwMode="auto">
            <a:xfrm flipV="1">
              <a:off x="90154" y="5145083"/>
              <a:ext cx="3735701" cy="285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0" name="Conector recto 119"/>
            <p:cNvCxnSpPr/>
            <p:nvPr/>
          </p:nvCxnSpPr>
          <p:spPr bwMode="auto">
            <a:xfrm>
              <a:off x="3825856" y="4696745"/>
              <a:ext cx="0" cy="4388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1" name="CuadroTexto 20"/>
            <p:cNvSpPr txBox="1">
              <a:spLocks noChangeArrowheads="1"/>
            </p:cNvSpPr>
            <p:nvPr/>
          </p:nvSpPr>
          <p:spPr bwMode="auto">
            <a:xfrm>
              <a:off x="11626" y="2535568"/>
              <a:ext cx="6991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Inicio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22" name="Estrella: 5 puntas 121"/>
            <p:cNvSpPr/>
            <p:nvPr/>
          </p:nvSpPr>
          <p:spPr>
            <a:xfrm>
              <a:off x="237524" y="4765659"/>
              <a:ext cx="269880" cy="28597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Triángulo isósceles 122"/>
            <p:cNvSpPr/>
            <p:nvPr/>
          </p:nvSpPr>
          <p:spPr>
            <a:xfrm>
              <a:off x="2219436" y="3926380"/>
              <a:ext cx="238574" cy="251163"/>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Rectángulo 123"/>
            <p:cNvSpPr/>
            <p:nvPr/>
          </p:nvSpPr>
          <p:spPr>
            <a:xfrm>
              <a:off x="107008" y="4034135"/>
              <a:ext cx="40929" cy="21427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Cubo 124"/>
            <p:cNvSpPr/>
            <p:nvPr/>
          </p:nvSpPr>
          <p:spPr>
            <a:xfrm>
              <a:off x="760592" y="3015297"/>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Cubo 125"/>
            <p:cNvSpPr/>
            <p:nvPr/>
          </p:nvSpPr>
          <p:spPr>
            <a:xfrm>
              <a:off x="3638576" y="4465671"/>
              <a:ext cx="173335" cy="184351"/>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Cilindro 126"/>
            <p:cNvSpPr/>
            <p:nvPr/>
          </p:nvSpPr>
          <p:spPr>
            <a:xfrm>
              <a:off x="710778" y="3717903"/>
              <a:ext cx="100254" cy="184351"/>
            </a:xfrm>
            <a:prstGeom prst="ca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Rectángulo 127"/>
            <p:cNvSpPr/>
            <p:nvPr/>
          </p:nvSpPr>
          <p:spPr>
            <a:xfrm>
              <a:off x="2260577" y="3223018"/>
              <a:ext cx="193448" cy="688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9" name="Conector recto 128"/>
            <p:cNvCxnSpPr/>
            <p:nvPr/>
          </p:nvCxnSpPr>
          <p:spPr>
            <a:xfrm>
              <a:off x="1171664" y="2990523"/>
              <a:ext cx="0" cy="828556"/>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0" name="Rectángulo 129"/>
            <p:cNvSpPr/>
            <p:nvPr/>
          </p:nvSpPr>
          <p:spPr>
            <a:xfrm>
              <a:off x="1170604" y="3415096"/>
              <a:ext cx="61272" cy="2084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Flecha: hacia abajo 130"/>
            <p:cNvSpPr/>
            <p:nvPr/>
          </p:nvSpPr>
          <p:spPr>
            <a:xfrm>
              <a:off x="3004587" y="2576827"/>
              <a:ext cx="157053" cy="295865"/>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3" name="Rectángulo 132"/>
          <p:cNvSpPr/>
          <p:nvPr/>
        </p:nvSpPr>
        <p:spPr>
          <a:xfrm>
            <a:off x="115070" y="2542946"/>
            <a:ext cx="5869792"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Por ejemplo </a:t>
            </a: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los siguientes objetos y marcas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nvGrpSpPr>
          <p:cNvPr id="157" name="Grupo 156"/>
          <p:cNvGrpSpPr/>
          <p:nvPr/>
        </p:nvGrpSpPr>
        <p:grpSpPr>
          <a:xfrm>
            <a:off x="153154" y="2946625"/>
            <a:ext cx="5129936" cy="708667"/>
            <a:chOff x="3910622" y="3071794"/>
            <a:chExt cx="5129936" cy="708667"/>
          </a:xfrm>
        </p:grpSpPr>
        <p:sp>
          <p:nvSpPr>
            <p:cNvPr id="136" name="Rectángulo 135"/>
            <p:cNvSpPr/>
            <p:nvPr/>
          </p:nvSpPr>
          <p:spPr>
            <a:xfrm>
              <a:off x="4734341" y="3153469"/>
              <a:ext cx="59648" cy="14442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7" name="Cilindro 136"/>
            <p:cNvSpPr/>
            <p:nvPr/>
          </p:nvSpPr>
          <p:spPr>
            <a:xfrm>
              <a:off x="5548920" y="3166218"/>
              <a:ext cx="97596" cy="127732"/>
            </a:xfrm>
            <a:prstGeom prst="ca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Cubo 137"/>
            <p:cNvSpPr/>
            <p:nvPr/>
          </p:nvSpPr>
          <p:spPr>
            <a:xfrm>
              <a:off x="5077848" y="3178088"/>
              <a:ext cx="168740" cy="127732"/>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Rectángulo 138"/>
            <p:cNvSpPr/>
            <p:nvPr/>
          </p:nvSpPr>
          <p:spPr>
            <a:xfrm>
              <a:off x="5928292" y="3153469"/>
              <a:ext cx="39844" cy="14846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Triángulo isósceles 139"/>
            <p:cNvSpPr/>
            <p:nvPr/>
          </p:nvSpPr>
          <p:spPr>
            <a:xfrm>
              <a:off x="6280422" y="3119926"/>
              <a:ext cx="232250" cy="174025"/>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Flecha: hacia abajo 140"/>
            <p:cNvSpPr/>
            <p:nvPr/>
          </p:nvSpPr>
          <p:spPr>
            <a:xfrm>
              <a:off x="6744085" y="3100822"/>
              <a:ext cx="152890" cy="204998"/>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ángulo 141"/>
            <p:cNvSpPr/>
            <p:nvPr/>
          </p:nvSpPr>
          <p:spPr>
            <a:xfrm>
              <a:off x="7159590" y="3233495"/>
              <a:ext cx="188320" cy="4771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Estrella: 5 puntas 142"/>
            <p:cNvSpPr/>
            <p:nvPr/>
          </p:nvSpPr>
          <p:spPr>
            <a:xfrm>
              <a:off x="7622893" y="3100642"/>
              <a:ext cx="262726" cy="1981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 name="Cubo 143"/>
            <p:cNvSpPr/>
            <p:nvPr/>
          </p:nvSpPr>
          <p:spPr>
            <a:xfrm>
              <a:off x="8137664" y="3166218"/>
              <a:ext cx="168740" cy="127732"/>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CuadroTexto 20"/>
            <p:cNvSpPr txBox="1">
              <a:spLocks noChangeArrowheads="1"/>
            </p:cNvSpPr>
            <p:nvPr/>
          </p:nvSpPr>
          <p:spPr bwMode="auto">
            <a:xfrm>
              <a:off x="3910622" y="3096667"/>
              <a:ext cx="9587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Inicio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49" name="CuadroTexto 21"/>
            <p:cNvSpPr txBox="1">
              <a:spLocks noChangeArrowheads="1"/>
            </p:cNvSpPr>
            <p:nvPr/>
          </p:nvSpPr>
          <p:spPr bwMode="auto">
            <a:xfrm>
              <a:off x="8402710" y="3071794"/>
              <a:ext cx="6378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Final</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54" name="Rectángulo 153"/>
            <p:cNvSpPr/>
            <p:nvPr/>
          </p:nvSpPr>
          <p:spPr>
            <a:xfrm>
              <a:off x="4171571" y="3349574"/>
              <a:ext cx="4734886" cy="43088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Mr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Ca Mg Mn Ta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Fg</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Mn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Ea</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Cb</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F</a:t>
              </a:r>
              <a:endPar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sp>
        <p:nvSpPr>
          <p:cNvPr id="155" name="Rectángulo 154"/>
          <p:cNvSpPr/>
          <p:nvPr/>
        </p:nvSpPr>
        <p:spPr>
          <a:xfrm>
            <a:off x="172462" y="4227701"/>
            <a:ext cx="3640970" cy="230832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Y </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se integran dentro de la imagen del entorno como rutinas semánticas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donde por ejemplo F indica Final,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Mr</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marca roja,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Cb</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cubo blanco,…</a:t>
            </a:r>
          </a:p>
        </p:txBody>
      </p:sp>
      <p:sp>
        <p:nvSpPr>
          <p:cNvPr id="163" name="Rectángulo 162"/>
          <p:cNvSpPr/>
          <p:nvPr/>
        </p:nvSpPr>
        <p:spPr>
          <a:xfrm>
            <a:off x="172462" y="3659108"/>
            <a:ext cx="3293592"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Aparecen en el laberinto</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37</a:t>
            </a:fld>
            <a:endParaRPr lang="es-MX"/>
          </a:p>
        </p:txBody>
      </p:sp>
    </p:spTree>
    <p:extLst>
      <p:ext uri="{BB962C8B-B14F-4D97-AF65-F5344CB8AC3E}">
        <p14:creationId xmlns:p14="http://schemas.microsoft.com/office/powerpoint/2010/main" val="2110175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ángulo 1"/>
          <p:cNvSpPr>
            <a:spLocks noChangeArrowheads="1"/>
          </p:cNvSpPr>
          <p:nvPr/>
        </p:nvSpPr>
        <p:spPr bwMode="auto">
          <a:xfrm>
            <a:off x="187994" y="2026782"/>
            <a:ext cx="7493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CIC</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del </a:t>
            </a:r>
            <a:r>
              <a:rPr kumimoji="0" lang="es-MX"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IPN</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ángulo 1"/>
          <p:cNvSpPr>
            <a:spLocks noChangeArrowheads="1"/>
          </p:cNvSpPr>
          <p:nvPr/>
        </p:nvSpPr>
        <p:spPr bwMode="auto">
          <a:xfrm>
            <a:off x="187994" y="519907"/>
            <a:ext cx="8686800" cy="161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6000"/>
              </a:lnSpc>
              <a:spcBef>
                <a:spcPct val="0"/>
              </a:spcBef>
              <a:spcAft>
                <a:spcPct val="0"/>
              </a:spcAft>
              <a:buClrTx/>
              <a:buSzTx/>
              <a:buFontTx/>
              <a:buNone/>
              <a:tabLst/>
              <a:defRPr/>
            </a:pPr>
            <a:r>
              <a:rPr kumimoji="0" lang="es-E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ESCOM</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del </a:t>
            </a:r>
            <a:r>
              <a:rPr kumimoji="0" lang="es-E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IPN</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6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Propuesta de Tesis de Maestría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Ing. José Manuel Mejía Perales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Estudio de la incertidumbre en los sistemas conscientes del contexto.</a:t>
            </a: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38</a:t>
            </a:fld>
            <a:endParaRPr lang="es-MX"/>
          </a:p>
        </p:txBody>
      </p:sp>
    </p:spTree>
    <p:extLst>
      <p:ext uri="{BB962C8B-B14F-4D97-AF65-F5344CB8AC3E}">
        <p14:creationId xmlns:p14="http://schemas.microsoft.com/office/powerpoint/2010/main" val="3858596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42964" y="692768"/>
            <a:ext cx="6943724" cy="304698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Cuando el seguidor del laberinto o en general un reconocedor del entorno recorre este espacio encuentra los objetos y va marcando dentro de la oración que representa al entorno con las </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etiquetas semánticas</a:t>
            </a: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donde encontró las marcas</a:t>
            </a:r>
            <a:endPar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 name="Marcador de número de diapositiva 2"/>
          <p:cNvSpPr>
            <a:spLocks noGrp="1"/>
          </p:cNvSpPr>
          <p:nvPr>
            <p:ph type="sldNum" sz="quarter" idx="12"/>
          </p:nvPr>
        </p:nvSpPr>
        <p:spPr/>
        <p:txBody>
          <a:bodyPr/>
          <a:lstStyle/>
          <a:p>
            <a:pPr>
              <a:defRPr/>
            </a:pPr>
            <a:fld id="{774A5420-9D32-43D6-B915-B042BE407D8C}" type="slidenum">
              <a:rPr lang="es-MX" smtClean="0"/>
              <a:pPr>
                <a:defRPr/>
              </a:pPr>
              <a:t>39</a:t>
            </a:fld>
            <a:endParaRPr lang="es-MX"/>
          </a:p>
        </p:txBody>
      </p:sp>
    </p:spTree>
    <p:extLst>
      <p:ext uri="{BB962C8B-B14F-4D97-AF65-F5344CB8AC3E}">
        <p14:creationId xmlns:p14="http://schemas.microsoft.com/office/powerpoint/2010/main" val="1112844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354563"/>
            <a:ext cx="8839200" cy="4374282"/>
          </a:xfrm>
        </p:spPr>
        <p:txBody>
          <a:bodyPr/>
          <a:lstStyle/>
          <a:p>
            <a:pPr eaLnBrk="1" hangingPunct="1"/>
            <a:r>
              <a:rPr lang="es-ES" altLang="es-MX" sz="3200" dirty="0"/>
              <a:t>Y  específicamente, se muestran las bases de construcción de un </a:t>
            </a:r>
            <a:r>
              <a:rPr lang="es-ES" altLang="es-MX" sz="3200" dirty="0" err="1"/>
              <a:t>seac</a:t>
            </a:r>
            <a:r>
              <a:rPr lang="es-ES" altLang="es-MX" sz="3200" dirty="0"/>
              <a:t> 0.0,  ““sistema consciente”” que surge de la afectividad y siempre está  evolucionando</a:t>
            </a:r>
            <a:br>
              <a:rPr lang="es-MX" sz="3200" dirty="0"/>
            </a:br>
            <a:r>
              <a:rPr lang="es-ES" altLang="es-MX" sz="3600" dirty="0"/>
              <a:t> </a:t>
            </a:r>
            <a:br>
              <a:rPr lang="es-MX" altLang="es-MX" sz="3600" dirty="0"/>
            </a:br>
            <a:r>
              <a:rPr lang="es-MX" altLang="es-MX" sz="3200" dirty="0"/>
              <a:t>aclarando que a pesar de que representa un proceso que empezó a principios de los 70, no se llega a presentar ni un “hola mundo” de los sistemas conscientes.</a:t>
            </a:r>
            <a:endParaRPr lang="es-ES" altLang="es-MX" sz="3600" dirty="0">
              <a:latin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D7E51D-1E53-4F09-A10E-84F7A10AAEBE}"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34899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6846" y="0"/>
            <a:ext cx="3339376" cy="921534"/>
          </a:xfrm>
          <a:prstGeom prst="rect">
            <a:avLst/>
          </a:prstGeom>
        </p:spPr>
        <p:txBody>
          <a:bodyPr wrap="non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5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Semántica</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ángulo 2"/>
          <p:cNvSpPr/>
          <p:nvPr/>
        </p:nvSpPr>
        <p:spPr>
          <a:xfrm>
            <a:off x="1508772" y="701908"/>
            <a:ext cx="5457825" cy="154131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semántica estudia el significado de las cosa</a:t>
            </a:r>
            <a:endParaRPr kumimoji="0" lang="es-MX"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1" y="2571839"/>
            <a:ext cx="9144000" cy="147546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 en principio la podemos ver como una relación que se establece entre varias cosas</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  R  b</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Marcador de número de diapositiva 4"/>
          <p:cNvSpPr>
            <a:spLocks noGrp="1"/>
          </p:cNvSpPr>
          <p:nvPr>
            <p:ph type="sldNum" sz="quarter" idx="12"/>
          </p:nvPr>
        </p:nvSpPr>
        <p:spPr/>
        <p:txBody>
          <a:bodyPr/>
          <a:lstStyle/>
          <a:p>
            <a:pPr>
              <a:defRPr/>
            </a:pPr>
            <a:fld id="{774A5420-9D32-43D6-B915-B042BE407D8C}" type="slidenum">
              <a:rPr lang="es-MX" smtClean="0"/>
              <a:pPr>
                <a:defRPr/>
              </a:pPr>
              <a:t>40</a:t>
            </a:fld>
            <a:endParaRPr lang="es-MX"/>
          </a:p>
        </p:txBody>
      </p:sp>
    </p:spTree>
    <p:extLst>
      <p:ext uri="{BB962C8B-B14F-4D97-AF65-F5344CB8AC3E}">
        <p14:creationId xmlns:p14="http://schemas.microsoft.com/office/powerpoint/2010/main" val="19673671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nvGraphicFramePr>
        <p:xfrm>
          <a:off x="6400800" y="643328"/>
          <a:ext cx="2643187" cy="2377440"/>
        </p:xfrm>
        <a:graphic>
          <a:graphicData uri="http://schemas.openxmlformats.org/drawingml/2006/table">
            <a:tbl>
              <a:tblPr firstRow="1" bandRow="1">
                <a:tableStyleId>{5C22544A-7EE6-4342-B048-85BDC9FD1C3A}</a:tableStyleId>
              </a:tblPr>
              <a:tblGrid>
                <a:gridCol w="1028700">
                  <a:extLst>
                    <a:ext uri="{9D8B030D-6E8A-4147-A177-3AD203B41FA5}">
                      <a16:colId xmlns:a16="http://schemas.microsoft.com/office/drawing/2014/main" val="2906544695"/>
                    </a:ext>
                  </a:extLst>
                </a:gridCol>
                <a:gridCol w="1614487">
                  <a:extLst>
                    <a:ext uri="{9D8B030D-6E8A-4147-A177-3AD203B41FA5}">
                      <a16:colId xmlns:a16="http://schemas.microsoft.com/office/drawing/2014/main" val="4174460177"/>
                    </a:ext>
                  </a:extLst>
                </a:gridCol>
              </a:tblGrid>
              <a:tr h="0">
                <a:tc>
                  <a:txBody>
                    <a:bodyPr/>
                    <a:lstStyle/>
                    <a:p>
                      <a:r>
                        <a:rPr lang="es-MX" sz="1800" dirty="0"/>
                        <a:t>Objeto</a:t>
                      </a:r>
                    </a:p>
                  </a:txBody>
                  <a:tcPr/>
                </a:tc>
                <a:tc>
                  <a:txBody>
                    <a:bodyPr/>
                    <a:lstStyle/>
                    <a:p>
                      <a:r>
                        <a:rPr lang="es-MX" sz="1800" dirty="0"/>
                        <a:t>Significado</a:t>
                      </a:r>
                    </a:p>
                  </a:txBody>
                  <a:tcPr/>
                </a:tc>
                <a:extLst>
                  <a:ext uri="{0D108BD9-81ED-4DB2-BD59-A6C34878D82A}">
                    <a16:rowId xmlns:a16="http://schemas.microsoft.com/office/drawing/2014/main" val="2943176312"/>
                  </a:ext>
                </a:extLst>
              </a:tr>
              <a:tr h="209034">
                <a:tc>
                  <a:txBody>
                    <a:bodyPr/>
                    <a:lstStyle/>
                    <a:p>
                      <a:endParaRPr lang="es-MX" dirty="0"/>
                    </a:p>
                  </a:txBody>
                  <a:tcPr/>
                </a:tc>
                <a:tc>
                  <a:txBody>
                    <a:bodyPr/>
                    <a:lstStyle/>
                    <a:p>
                      <a:r>
                        <a:rPr lang="es-MX" sz="1600" dirty="0"/>
                        <a:t>Triangulo azul</a:t>
                      </a:r>
                    </a:p>
                  </a:txBody>
                  <a:tcPr/>
                </a:tc>
                <a:extLst>
                  <a:ext uri="{0D108BD9-81ED-4DB2-BD59-A6C34878D82A}">
                    <a16:rowId xmlns:a16="http://schemas.microsoft.com/office/drawing/2014/main" val="4014767545"/>
                  </a:ext>
                </a:extLst>
              </a:tr>
              <a:tr h="209034">
                <a:tc>
                  <a:txBody>
                    <a:bodyPr/>
                    <a:lstStyle/>
                    <a:p>
                      <a:endParaRPr lang="es-MX" dirty="0"/>
                    </a:p>
                  </a:txBody>
                  <a:tcPr/>
                </a:tc>
                <a:tc>
                  <a:txBody>
                    <a:bodyPr/>
                    <a:lstStyle/>
                    <a:p>
                      <a:r>
                        <a:rPr lang="es-MX" sz="1600" dirty="0"/>
                        <a:t>rectángulo</a:t>
                      </a:r>
                    </a:p>
                  </a:txBody>
                  <a:tcPr/>
                </a:tc>
                <a:extLst>
                  <a:ext uri="{0D108BD9-81ED-4DB2-BD59-A6C34878D82A}">
                    <a16:rowId xmlns:a16="http://schemas.microsoft.com/office/drawing/2014/main" val="3803052231"/>
                  </a:ext>
                </a:extLst>
              </a:tr>
              <a:tr h="209034">
                <a:tc>
                  <a:txBody>
                    <a:bodyPr/>
                    <a:lstStyle/>
                    <a:p>
                      <a:endParaRPr lang="es-MX" dirty="0"/>
                    </a:p>
                  </a:txBody>
                  <a:tcPr/>
                </a:tc>
                <a:tc>
                  <a:txBody>
                    <a:bodyPr/>
                    <a:lstStyle/>
                    <a:p>
                      <a:r>
                        <a:rPr lang="es-MX" sz="1600" dirty="0"/>
                        <a:t>estrella</a:t>
                      </a:r>
                    </a:p>
                  </a:txBody>
                  <a:tcPr/>
                </a:tc>
                <a:extLst>
                  <a:ext uri="{0D108BD9-81ED-4DB2-BD59-A6C34878D82A}">
                    <a16:rowId xmlns:a16="http://schemas.microsoft.com/office/drawing/2014/main" val="2326307898"/>
                  </a:ext>
                </a:extLst>
              </a:tr>
              <a:tr h="209034">
                <a:tc>
                  <a:txBody>
                    <a:bodyPr/>
                    <a:lstStyle/>
                    <a:p>
                      <a:endParaRPr lang="es-MX" dirty="0"/>
                    </a:p>
                  </a:txBody>
                  <a:tcPr/>
                </a:tc>
                <a:tc>
                  <a:txBody>
                    <a:bodyPr/>
                    <a:lstStyle/>
                    <a:p>
                      <a:r>
                        <a:rPr lang="es-MX" sz="1600" dirty="0"/>
                        <a:t>Triangulo blanco</a:t>
                      </a:r>
                    </a:p>
                  </a:txBody>
                  <a:tcPr/>
                </a:tc>
                <a:extLst>
                  <a:ext uri="{0D108BD9-81ED-4DB2-BD59-A6C34878D82A}">
                    <a16:rowId xmlns:a16="http://schemas.microsoft.com/office/drawing/2014/main" val="1470821828"/>
                  </a:ext>
                </a:extLst>
              </a:tr>
              <a:tr h="209034">
                <a:tc>
                  <a:txBody>
                    <a:bodyPr/>
                    <a:lstStyle/>
                    <a:p>
                      <a:r>
                        <a:rPr lang="es-MX" dirty="0"/>
                        <a:t>   …….</a:t>
                      </a:r>
                    </a:p>
                  </a:txBody>
                  <a:tcPr/>
                </a:tc>
                <a:tc>
                  <a:txBody>
                    <a:bodyPr/>
                    <a:lstStyle/>
                    <a:p>
                      <a:r>
                        <a:rPr lang="es-MX" sz="1600" dirty="0"/>
                        <a:t> …….</a:t>
                      </a:r>
                    </a:p>
                  </a:txBody>
                  <a:tcPr/>
                </a:tc>
                <a:extLst>
                  <a:ext uri="{0D108BD9-81ED-4DB2-BD59-A6C34878D82A}">
                    <a16:rowId xmlns:a16="http://schemas.microsoft.com/office/drawing/2014/main" val="898270257"/>
                  </a:ext>
                </a:extLst>
              </a:tr>
              <a:tr h="209034">
                <a:tc>
                  <a:txBody>
                    <a:bodyPr/>
                    <a:lstStyle/>
                    <a:p>
                      <a:endParaRPr lang="es-MX" dirty="0"/>
                    </a:p>
                  </a:txBody>
                  <a:tcPr/>
                </a:tc>
                <a:tc>
                  <a:txBody>
                    <a:bodyPr/>
                    <a:lstStyle/>
                    <a:p>
                      <a:r>
                        <a:rPr lang="es-MX" sz="1600" dirty="0"/>
                        <a:t>Flecha roja</a:t>
                      </a:r>
                    </a:p>
                  </a:txBody>
                  <a:tcPr/>
                </a:tc>
                <a:extLst>
                  <a:ext uri="{0D108BD9-81ED-4DB2-BD59-A6C34878D82A}">
                    <a16:rowId xmlns:a16="http://schemas.microsoft.com/office/drawing/2014/main" val="400186184"/>
                  </a:ext>
                </a:extLst>
              </a:tr>
            </a:tbl>
          </a:graphicData>
        </a:graphic>
      </p:graphicFrame>
      <p:grpSp>
        <p:nvGrpSpPr>
          <p:cNvPr id="11" name="Grupo 10"/>
          <p:cNvGrpSpPr/>
          <p:nvPr/>
        </p:nvGrpSpPr>
        <p:grpSpPr>
          <a:xfrm>
            <a:off x="6734174" y="985026"/>
            <a:ext cx="466726" cy="2008844"/>
            <a:chOff x="457200" y="2228850"/>
            <a:chExt cx="360044" cy="1636608"/>
          </a:xfrm>
        </p:grpSpPr>
        <p:sp>
          <p:nvSpPr>
            <p:cNvPr id="6" name="Triángulo isósceles 5"/>
            <p:cNvSpPr/>
            <p:nvPr/>
          </p:nvSpPr>
          <p:spPr>
            <a:xfrm>
              <a:off x="457200" y="2228850"/>
              <a:ext cx="247650" cy="2095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ángulo 6"/>
            <p:cNvSpPr/>
            <p:nvPr/>
          </p:nvSpPr>
          <p:spPr>
            <a:xfrm>
              <a:off x="457200" y="2559797"/>
              <a:ext cx="360044" cy="1885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Estrella: 5 puntas 7"/>
            <p:cNvSpPr/>
            <p:nvPr/>
          </p:nvSpPr>
          <p:spPr>
            <a:xfrm>
              <a:off x="457200" y="2789057"/>
              <a:ext cx="247650" cy="2095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riángulo isósceles 8"/>
            <p:cNvSpPr/>
            <p:nvPr/>
          </p:nvSpPr>
          <p:spPr>
            <a:xfrm>
              <a:off x="457200" y="3094439"/>
              <a:ext cx="247650" cy="20955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lecha: a la derecha 9"/>
            <p:cNvSpPr/>
            <p:nvPr/>
          </p:nvSpPr>
          <p:spPr>
            <a:xfrm>
              <a:off x="464548" y="3676339"/>
              <a:ext cx="304800" cy="18911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Rectángulo 12"/>
          <p:cNvSpPr/>
          <p:nvPr/>
        </p:nvSpPr>
        <p:spPr>
          <a:xfrm>
            <a:off x="0" y="516174"/>
            <a:ext cx="6500813" cy="272690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desde que se crea el sistema se establece una tabla de reescritura con 2 columnas, en la primera se coloca los objetos (imágenes, sonidos, descripciones, etc.) y en la segunda se coloca el significado que le queremos asignar (etiqueta, rutina semántica, otro objeto, etc.) entonces cuando el sistema (seguidor, navegador, programa, robot,…) encuentra algo que corresponda a la primera columna asigna el significado presente en la segunda columna</a:t>
            </a:r>
          </a:p>
        </p:txBody>
      </p:sp>
      <p:sp>
        <p:nvSpPr>
          <p:cNvPr id="14" name="Rectángulo 13"/>
          <p:cNvSpPr/>
          <p:nvPr/>
        </p:nvSpPr>
        <p:spPr>
          <a:xfrm>
            <a:off x="-1" y="0"/>
            <a:ext cx="7055203" cy="487506"/>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Existen múltiples formas para manejar la semántica</a:t>
            </a:r>
          </a:p>
        </p:txBody>
      </p:sp>
      <p:sp>
        <p:nvSpPr>
          <p:cNvPr id="15" name="Rectángulo 14"/>
          <p:cNvSpPr/>
          <p:nvPr/>
        </p:nvSpPr>
        <p:spPr>
          <a:xfrm>
            <a:off x="0" y="3169776"/>
            <a:ext cx="9144000" cy="707886"/>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Otra opción consiste en que cuando el sistema esta navegando en el entorno y encuentra algo que no reconoce, pregunta su significado y lo asigna</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9" name="Rectángulo 18"/>
          <p:cNvSpPr/>
          <p:nvPr/>
        </p:nvSpPr>
        <p:spPr>
          <a:xfrm>
            <a:off x="0" y="3825748"/>
            <a:ext cx="8215313"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Métodos supervisados, no supervisados, </a:t>
            </a:r>
            <a:r>
              <a:rPr kumimoji="0" lang="es-ES" sz="24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semi</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supervisados</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0" name="Rectángulo 19"/>
          <p:cNvSpPr/>
          <p:nvPr/>
        </p:nvSpPr>
        <p:spPr>
          <a:xfrm>
            <a:off x="0" y="4173266"/>
            <a:ext cx="9144000" cy="272690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en el laberinto se establece un acuerdo entre los objetos y un conjunto de etiquetas, el cómo se establece el acuerdo depende del tipo de método: </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un extremo alguien definió las etiquetas,</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el otro, cada que el sistema encuentra un objeto le pone una etiqueta aleatoriamente sin que nadie participe en el proceso </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 en un punto intermedio el sistema pone etiquetas y las modifica conforme la interacción con el ambiente va asignando o nuevas relaciones características a los objetos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41</a:t>
            </a:fld>
            <a:endParaRPr lang="es-MX"/>
          </a:p>
        </p:txBody>
      </p:sp>
    </p:spTree>
    <p:extLst>
      <p:ext uri="{BB962C8B-B14F-4D97-AF65-F5344CB8AC3E}">
        <p14:creationId xmlns:p14="http://schemas.microsoft.com/office/powerpoint/2010/main" val="2602207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575" y="60696"/>
            <a:ext cx="9144000" cy="460895"/>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Semántica se construye mediante interacción con el entorno </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0" y="3408745"/>
            <a:ext cx="9144000" cy="3319498"/>
          </a:xfrm>
          <a:prstGeom prst="rect">
            <a:avLst/>
          </a:prstGeom>
        </p:spPr>
        <p:txBody>
          <a:bodyPr wrap="square">
            <a:spAutoFit/>
          </a:bodyPr>
          <a:lstStyle/>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Una técnica usada actualmente consiste en </a:t>
            </a:r>
            <a:r>
              <a:rPr kumimoji="0" lang="es-ES" sz="23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sistemas que navegan en la red para construir su imagen semántica</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como si fueran personas navegando por una ciudad.</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se lanza un buscador en la red que asocia imágenes de perros con sonidos que dicen perro y con la palabra perro</a:t>
            </a:r>
          </a:p>
          <a:p>
            <a:pPr marL="0" marR="0" lvl="0" indent="0" algn="r"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1995 en la </a:t>
            </a:r>
            <a:r>
              <a:rPr kumimoji="0" lang="es-ES"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ESCOM</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del </a:t>
            </a:r>
            <a:r>
              <a:rPr kumimoji="0" lang="es-ES"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IPN</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en México, varios alumnos investigadores desarrollaron sistemas semánticos que tomaban el significado asociando información de varias fuentes como sonidos, imágenes y texto</a:t>
            </a:r>
          </a:p>
        </p:txBody>
      </p:sp>
      <p:sp>
        <p:nvSpPr>
          <p:cNvPr id="8" name="Rectángulo 7"/>
          <p:cNvSpPr/>
          <p:nvPr/>
        </p:nvSpPr>
        <p:spPr>
          <a:xfrm>
            <a:off x="0" y="619640"/>
            <a:ext cx="9172575" cy="2717667"/>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la palabra perro está relacionada con la imagen de un perro o más generalmente con lo que entendemos como perro,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ya sea porque alguien nos lo explico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 porque hemos visto muchos ejemplos de perro</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al ir en la calle en varias ocasiones hemos escuchado la palabra perro y hemos visto un animal de 4 patas que ladra, menea la cola,  …., y que tiene ciertas características que vamos asociando con la palabra perro.</a:t>
            </a:r>
            <a:endParaRPr kumimoji="0" lang="es-MX"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a:defRPr/>
            </a:pPr>
            <a:fld id="{774A5420-9D32-43D6-B915-B042BE407D8C}" type="slidenum">
              <a:rPr lang="es-MX" smtClean="0"/>
              <a:pPr>
                <a:defRPr/>
              </a:pPr>
              <a:t>42</a:t>
            </a:fld>
            <a:endParaRPr lang="es-MX"/>
          </a:p>
        </p:txBody>
      </p:sp>
    </p:spTree>
    <p:extLst>
      <p:ext uri="{BB962C8B-B14F-4D97-AF65-F5344CB8AC3E}">
        <p14:creationId xmlns:p14="http://schemas.microsoft.com/office/powerpoint/2010/main" val="40259630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92880" y="0"/>
            <a:ext cx="8758239" cy="131087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UPIICSA</a:t>
            </a: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del </a:t>
            </a:r>
            <a:r>
              <a:rPr kumimoji="0" lang="es-ES" sz="32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IPN</a:t>
            </a: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1991, 1992 México</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Redes Semánticas Ampliadas  </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Jesús Olivares Ceja</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2"/>
          <p:cNvSpPr>
            <a:spLocks noChangeArrowheads="1"/>
          </p:cNvSpPr>
          <p:nvPr/>
        </p:nvSpPr>
        <p:spPr bwMode="auto">
          <a:xfrm>
            <a:off x="0" y="1346207"/>
            <a:ext cx="59007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1pPr>
            <a:lvl2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2pPr>
            <a:lvl3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3pPr>
            <a:lvl4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4pPr>
            <a:lvl5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5pPr>
            <a:lvl6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6pPr>
            <a:lvl7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7pPr>
            <a:lvl8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8pPr>
            <a:lvl9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2075" algn="l"/>
                <a:tab pos="549275" algn="l"/>
                <a:tab pos="1006475" algn="l"/>
                <a:tab pos="1463675" algn="l"/>
                <a:tab pos="1920875" algn="l"/>
                <a:tab pos="2378075" algn="l"/>
                <a:tab pos="2835275" algn="l"/>
                <a:tab pos="3292475" algn="l"/>
                <a:tab pos="3749675" algn="l"/>
                <a:tab pos="4206875" algn="l"/>
              </a:tabLst>
              <a:defRPr/>
            </a:pPr>
            <a:r>
              <a:rPr kumimoji="0" lang="es-ES" altLang="es-MX"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s-ES_tradnl"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Red Semántica Ampliada (</a:t>
            </a:r>
            <a:r>
              <a:rPr kumimoji="0" lang="es-ES_tradnl" alt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RSA</a:t>
            </a:r>
            <a:r>
              <a:rPr kumimoji="0" lang="es-ES_tradnl"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la información que se registra en sus nodos, puede ser: etiquetas, figuras, conceptos, procesos, etc. La semántica de cada nodo está dada por las relaciones que tiene con los demás</a:t>
            </a:r>
            <a:endPar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Imagen 5" descr="http://www.fgalindosoria.com/eac/evolucion/libro_sistemas_evolutivos/VII6-SER_archivos/image006.gif"/>
          <p:cNvPicPr/>
          <p:nvPr/>
        </p:nvPicPr>
        <p:blipFill>
          <a:blip r:embed="rId2">
            <a:extLst>
              <a:ext uri="{28A0092B-C50C-407E-A947-70E740481C1C}">
                <a14:useLocalDpi xmlns:a14="http://schemas.microsoft.com/office/drawing/2010/main" val="0"/>
              </a:ext>
            </a:extLst>
          </a:blip>
          <a:srcRect/>
          <a:stretch>
            <a:fillRect/>
          </a:stretch>
        </p:blipFill>
        <p:spPr bwMode="auto">
          <a:xfrm>
            <a:off x="5843586" y="1631680"/>
            <a:ext cx="3243263" cy="2049072"/>
          </a:xfrm>
          <a:prstGeom prst="rect">
            <a:avLst/>
          </a:prstGeom>
          <a:noFill/>
          <a:ln>
            <a:noFill/>
          </a:ln>
        </p:spPr>
      </p:pic>
      <p:grpSp>
        <p:nvGrpSpPr>
          <p:cNvPr id="10" name="Grupo 9"/>
          <p:cNvGrpSpPr/>
          <p:nvPr/>
        </p:nvGrpSpPr>
        <p:grpSpPr>
          <a:xfrm>
            <a:off x="471489" y="2824486"/>
            <a:ext cx="4939902" cy="2710076"/>
            <a:chOff x="581620" y="3133634"/>
            <a:chExt cx="3809999" cy="1699107"/>
          </a:xfrm>
        </p:grpSpPr>
        <p:pic>
          <p:nvPicPr>
            <p:cNvPr id="8" name="Imagen 7" descr="http://www.fgalindosoria.com/eac/evolucion/libro_sistemas_evolutivos/VII6-SER_archivos/image009.gif"/>
            <p:cNvPicPr/>
            <p:nvPr/>
          </p:nvPicPr>
          <p:blipFill>
            <a:blip r:embed="rId3">
              <a:extLst>
                <a:ext uri="{28A0092B-C50C-407E-A947-70E740481C1C}">
                  <a14:useLocalDpi xmlns:a14="http://schemas.microsoft.com/office/drawing/2010/main" val="0"/>
                </a:ext>
              </a:extLst>
            </a:blip>
            <a:srcRect/>
            <a:stretch>
              <a:fillRect/>
            </a:stretch>
          </p:blipFill>
          <p:spPr bwMode="auto">
            <a:xfrm>
              <a:off x="581620" y="3327791"/>
              <a:ext cx="2124075" cy="1504950"/>
            </a:xfrm>
            <a:prstGeom prst="rect">
              <a:avLst/>
            </a:prstGeom>
            <a:noFill/>
            <a:ln>
              <a:noFill/>
            </a:ln>
          </p:spPr>
        </p:pic>
        <p:pic>
          <p:nvPicPr>
            <p:cNvPr id="9" name="Imagen 8" descr="http://www.fgalindosoria.com/eac/evolucion/libro_sistemas_evolutivos/VII6-SER_archivos/image008.gif"/>
            <p:cNvPicPr/>
            <p:nvPr/>
          </p:nvPicPr>
          <p:blipFill>
            <a:blip r:embed="rId4">
              <a:extLst>
                <a:ext uri="{28A0092B-C50C-407E-A947-70E740481C1C}">
                  <a14:useLocalDpi xmlns:a14="http://schemas.microsoft.com/office/drawing/2010/main" val="0"/>
                </a:ext>
              </a:extLst>
            </a:blip>
            <a:srcRect/>
            <a:stretch>
              <a:fillRect/>
            </a:stretch>
          </p:blipFill>
          <p:spPr bwMode="auto">
            <a:xfrm>
              <a:off x="2705694" y="3133634"/>
              <a:ext cx="1685925" cy="1466850"/>
            </a:xfrm>
            <a:prstGeom prst="rect">
              <a:avLst/>
            </a:prstGeom>
            <a:noFill/>
            <a:ln>
              <a:noFill/>
            </a:ln>
          </p:spPr>
        </p:pic>
      </p:grpSp>
      <p:sp>
        <p:nvSpPr>
          <p:cNvPr id="11" name="Rectángulo 10"/>
          <p:cNvSpPr/>
          <p:nvPr/>
        </p:nvSpPr>
        <p:spPr>
          <a:xfrm>
            <a:off x="57149" y="5504046"/>
            <a:ext cx="9029700" cy="1323439"/>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Sistema Evolutivo para Representación del Conocimiento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5"/>
              </a:rPr>
              <a:t>http://www.fgalindosoria.com/eac/evolucion/libro_sistemas_evolutivos/VII6-SER.pdf</a:t>
            </a:r>
            <a:endPar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hlinkClick r:id="rId6"/>
              </a:rPr>
              <a:t>www.fgalindosoria.com/informaticos/investigadores/Jesus_Manuel_Olivares_Ceja/serc/serc_tesis_jesus_olivares.pdf</a:t>
            </a:r>
            <a:endPar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 name="Marcador de número de diapositiva 1"/>
          <p:cNvSpPr>
            <a:spLocks noGrp="1"/>
          </p:cNvSpPr>
          <p:nvPr>
            <p:ph type="sldNum" sz="quarter" idx="12"/>
          </p:nvPr>
        </p:nvSpPr>
        <p:spPr/>
        <p:txBody>
          <a:bodyPr/>
          <a:lstStyle/>
          <a:p>
            <a:pPr>
              <a:defRPr/>
            </a:pPr>
            <a:fld id="{774A5420-9D32-43D6-B915-B042BE407D8C}" type="slidenum">
              <a:rPr lang="es-MX" smtClean="0"/>
              <a:pPr>
                <a:defRPr/>
              </a:pPr>
              <a:t>43</a:t>
            </a:fld>
            <a:endParaRPr lang="es-MX"/>
          </a:p>
        </p:txBody>
      </p:sp>
    </p:spTree>
    <p:extLst>
      <p:ext uri="{BB962C8B-B14F-4D97-AF65-F5344CB8AC3E}">
        <p14:creationId xmlns:p14="http://schemas.microsoft.com/office/powerpoint/2010/main" val="11605188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8180" y="5155324"/>
            <a:ext cx="8968863" cy="1877437"/>
          </a:xfrm>
          <a:prstGeom prst="rect">
            <a:avLst/>
          </a:prstGeom>
        </p:spPr>
        <p:txBody>
          <a:bodyPr wrap="square">
            <a:spAutoFit/>
          </a:bodyPr>
          <a:lstStyle/>
          <a:p>
            <a:pPr algn="r"/>
            <a:r>
              <a:rPr lang="es-MX" altLang="es-MX" dirty="0"/>
              <a:t>Animación mediante el programa agregad2</a:t>
            </a:r>
          </a:p>
          <a:p>
            <a:pPr algn="r"/>
            <a:r>
              <a:rPr lang="es-MX" dirty="0"/>
              <a:t>Donde se muestra como se va agregando el conocimiento de la imagen de la realidad</a:t>
            </a:r>
          </a:p>
          <a:p>
            <a:pPr algn="r"/>
            <a:r>
              <a:rPr lang="es-MX" sz="2200" dirty="0">
                <a:hlinkClick r:id="rId4"/>
              </a:rPr>
              <a:t>www.fgalindosoria.com/programacion/agregados/agregados_cprog/agregad2.c</a:t>
            </a:r>
            <a:endParaRPr lang="es-MX" sz="2200" dirty="0"/>
          </a:p>
        </p:txBody>
      </p:sp>
      <p:pic>
        <p:nvPicPr>
          <p:cNvPr id="4" name="agregad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72181" cy="5155324"/>
          </a:xfrm>
          <a:prstGeom prst="rect">
            <a:avLst/>
          </a:prstGeom>
        </p:spPr>
      </p:pic>
    </p:spTree>
    <p:extLst>
      <p:ext uri="{BB962C8B-B14F-4D97-AF65-F5344CB8AC3E}">
        <p14:creationId xmlns:p14="http://schemas.microsoft.com/office/powerpoint/2010/main" val="14808936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0520" y="195310"/>
            <a:ext cx="2634615" cy="685124"/>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3600" b="1" i="1"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rPr>
              <a:t>Pragmática</a:t>
            </a:r>
            <a:r>
              <a:rPr kumimoji="0" lang="es-ES"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ángulo 7"/>
          <p:cNvSpPr/>
          <p:nvPr/>
        </p:nvSpPr>
        <p:spPr>
          <a:xfrm>
            <a:off x="350520" y="814582"/>
            <a:ext cx="8321040" cy="413876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i="1"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rPr>
              <a:t>Cada organismo, persona, sistema</a:t>
            </a:r>
            <a:r>
              <a:rPr lang="es-ES" sz="2800" i="1"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 bicho tiene su propia imagen de la realidad, por lo que, cuando se percibe algo y se integra a la imagen de la realidad, cada ente lo puede integrar de diferente manera</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2300" b="0" i="0"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lang="es-ES" sz="2800" i="1"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Por ejemplo si alguien escucha la palabra perico, en principio un mecánico entendería que se refieren a una herramienta, pero otras personas pueden entender que se refieren a un animal</a:t>
            </a:r>
            <a:endParaRPr kumimoji="0" lang="es-MX" sz="2800" b="0" i="1" u="none" strike="noStrike" kern="1200" cap="none" spc="0" normalizeH="0" baseline="0" noProof="0" dirty="0">
              <a:ln>
                <a:noFill/>
              </a:ln>
              <a:solidFill>
                <a:srgbClr val="000000"/>
              </a:solidFill>
              <a:effectLst/>
              <a:uLnTx/>
              <a:uFillTx/>
              <a:latin typeface="Calibri Light" panose="020F0302020204030204" pitchFamily="34" charset="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4541964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 name="Grupo 114"/>
          <p:cNvGrpSpPr/>
          <p:nvPr/>
        </p:nvGrpSpPr>
        <p:grpSpPr>
          <a:xfrm>
            <a:off x="1400076" y="3966363"/>
            <a:ext cx="5757110" cy="765340"/>
            <a:chOff x="177641" y="1515386"/>
            <a:chExt cx="5757110" cy="765340"/>
          </a:xfrm>
        </p:grpSpPr>
        <p:sp>
          <p:nvSpPr>
            <p:cNvPr id="80" name="Rectángulo 79"/>
            <p:cNvSpPr/>
            <p:nvPr/>
          </p:nvSpPr>
          <p:spPr>
            <a:xfrm>
              <a:off x="1267335" y="1626970"/>
              <a:ext cx="64651" cy="1856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Cilindro 80"/>
            <p:cNvSpPr/>
            <p:nvPr/>
          </p:nvSpPr>
          <p:spPr>
            <a:xfrm>
              <a:off x="2150240" y="1643355"/>
              <a:ext cx="105782" cy="164166"/>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Cubo 81"/>
            <p:cNvSpPr/>
            <p:nvPr/>
          </p:nvSpPr>
          <p:spPr>
            <a:xfrm>
              <a:off x="1639655" y="1658611"/>
              <a:ext cx="182894" cy="164166"/>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ángulo 82"/>
            <p:cNvSpPr/>
            <p:nvPr/>
          </p:nvSpPr>
          <p:spPr>
            <a:xfrm>
              <a:off x="2561433" y="1626970"/>
              <a:ext cx="43186" cy="19081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Triángulo isósceles 83"/>
            <p:cNvSpPr/>
            <p:nvPr/>
          </p:nvSpPr>
          <p:spPr>
            <a:xfrm>
              <a:off x="2943099" y="1583859"/>
              <a:ext cx="251731" cy="223663"/>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Flecha: hacia abajo 84"/>
            <p:cNvSpPr/>
            <p:nvPr/>
          </p:nvSpPr>
          <p:spPr>
            <a:xfrm>
              <a:off x="3445653" y="1559306"/>
              <a:ext cx="165714" cy="26347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Rectángulo 85"/>
            <p:cNvSpPr/>
            <p:nvPr/>
          </p:nvSpPr>
          <p:spPr>
            <a:xfrm>
              <a:off x="3896010" y="1729822"/>
              <a:ext cx="204116" cy="6132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Estrella: 5 puntas 86"/>
            <p:cNvSpPr/>
            <p:nvPr/>
          </p:nvSpPr>
          <p:spPr>
            <a:xfrm>
              <a:off x="4398174" y="1559074"/>
              <a:ext cx="284763" cy="25466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Cubo 87"/>
            <p:cNvSpPr/>
            <p:nvPr/>
          </p:nvSpPr>
          <p:spPr>
            <a:xfrm>
              <a:off x="4956124" y="1643355"/>
              <a:ext cx="182894" cy="164166"/>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CuadroTexto 20"/>
            <p:cNvSpPr txBox="1">
              <a:spLocks noChangeArrowheads="1"/>
            </p:cNvSpPr>
            <p:nvPr/>
          </p:nvSpPr>
          <p:spPr bwMode="auto">
            <a:xfrm>
              <a:off x="177641" y="1515386"/>
              <a:ext cx="8801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Inicio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0" name="CuadroTexto 21"/>
            <p:cNvSpPr txBox="1">
              <a:spLocks noChangeArrowheads="1"/>
            </p:cNvSpPr>
            <p:nvPr/>
          </p:nvSpPr>
          <p:spPr bwMode="auto">
            <a:xfrm>
              <a:off x="5243401" y="1521998"/>
              <a:ext cx="691350" cy="39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Final</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1" name="Rectángulo 90"/>
            <p:cNvSpPr/>
            <p:nvPr/>
          </p:nvSpPr>
          <p:spPr>
            <a:xfrm>
              <a:off x="657361" y="1879010"/>
              <a:ext cx="5047412" cy="401716"/>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Mr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Ca  Mg Mn Ta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Fg</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Mn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Ea</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Cb</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F</a:t>
              </a:r>
              <a:endPar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grpSp>
        <p:nvGrpSpPr>
          <p:cNvPr id="111" name="Grupo 110"/>
          <p:cNvGrpSpPr/>
          <p:nvPr/>
        </p:nvGrpSpPr>
        <p:grpSpPr>
          <a:xfrm>
            <a:off x="106859" y="24713"/>
            <a:ext cx="4692794" cy="3007771"/>
            <a:chOff x="753228" y="2346912"/>
            <a:chExt cx="5038361" cy="2918153"/>
          </a:xfrm>
        </p:grpSpPr>
        <p:grpSp>
          <p:nvGrpSpPr>
            <p:cNvPr id="48" name="Grupo 47"/>
            <p:cNvGrpSpPr/>
            <p:nvPr/>
          </p:nvGrpSpPr>
          <p:grpSpPr>
            <a:xfrm>
              <a:off x="753228" y="2346912"/>
              <a:ext cx="5038361" cy="2156894"/>
              <a:chOff x="2393950" y="2702476"/>
              <a:chExt cx="4207701" cy="1948985"/>
            </a:xfrm>
          </p:grpSpPr>
          <p:sp>
            <p:nvSpPr>
              <p:cNvPr id="5" name="CuadroTexto 20"/>
              <p:cNvSpPr txBox="1">
                <a:spLocks noChangeArrowheads="1"/>
              </p:cNvSpPr>
              <p:nvPr/>
            </p:nvSpPr>
            <p:spPr bwMode="auto">
              <a:xfrm>
                <a:off x="2393950" y="2702476"/>
                <a:ext cx="734871"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a:t>
                </a: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nicio</a:t>
                </a:r>
              </a:p>
            </p:txBody>
          </p:sp>
          <p:sp>
            <p:nvSpPr>
              <p:cNvPr id="6" name="CuadroTexto 21"/>
              <p:cNvSpPr txBox="1">
                <a:spLocks noChangeArrowheads="1"/>
              </p:cNvSpPr>
              <p:nvPr/>
            </p:nvSpPr>
            <p:spPr bwMode="auto">
              <a:xfrm>
                <a:off x="5979278" y="3562330"/>
                <a:ext cx="622373"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inal</a:t>
                </a:r>
              </a:p>
            </p:txBody>
          </p:sp>
          <p:cxnSp>
            <p:nvCxnSpPr>
              <p:cNvPr id="9" name="Conector recto 8"/>
              <p:cNvCxnSpPr>
                <a:cxnSpLocks/>
              </p:cNvCxnSpPr>
              <p:nvPr/>
            </p:nvCxnSpPr>
            <p:spPr>
              <a:xfrm flipH="1">
                <a:off x="2743587" y="4130761"/>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flipH="1">
                <a:off x="3489712" y="4130761"/>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a:cxnSpLocks/>
              </p:cNvCxnSpPr>
              <p:nvPr/>
            </p:nvCxnSpPr>
            <p:spPr>
              <a:xfrm>
                <a:off x="2610237" y="2971886"/>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a:cxnSpLocks/>
              </p:cNvCxnSpPr>
              <p:nvPr/>
            </p:nvCxnSpPr>
            <p:spPr>
              <a:xfrm>
                <a:off x="3811974" y="2949661"/>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flipH="1">
                <a:off x="3151574" y="4130761"/>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a:off x="2743587" y="4145049"/>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a:cxnSpLocks/>
              </p:cNvCxnSpPr>
              <p:nvPr/>
            </p:nvCxnSpPr>
            <p:spPr>
              <a:xfrm>
                <a:off x="2743587" y="4603895"/>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a:cxnSpLocks/>
              </p:cNvCxnSpPr>
              <p:nvPr/>
            </p:nvCxnSpPr>
            <p:spPr>
              <a:xfrm>
                <a:off x="4178687" y="4616637"/>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a:xfrm flipH="1" flipV="1">
                <a:off x="6120199" y="3794211"/>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a:xfrm>
                <a:off x="6120199" y="3795799"/>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110" name="Grupo 109"/>
            <p:cNvGrpSpPr/>
            <p:nvPr/>
          </p:nvGrpSpPr>
          <p:grpSpPr>
            <a:xfrm>
              <a:off x="802152" y="2382748"/>
              <a:ext cx="4920462" cy="2882317"/>
              <a:chOff x="802152" y="2382748"/>
              <a:chExt cx="4920462" cy="2882317"/>
            </a:xfrm>
          </p:grpSpPr>
          <p:cxnSp>
            <p:nvCxnSpPr>
              <p:cNvPr id="51" name="Conector: angular 50"/>
              <p:cNvCxnSpPr>
                <a:cxnSpLocks/>
              </p:cNvCxnSpPr>
              <p:nvPr/>
            </p:nvCxnSpPr>
            <p:spPr bwMode="auto">
              <a:xfrm>
                <a:off x="818426" y="2382748"/>
                <a:ext cx="3480326" cy="12085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2" name="Conector: angular 51"/>
              <p:cNvCxnSpPr>
                <a:cxnSpLocks/>
              </p:cNvCxnSpPr>
              <p:nvPr/>
            </p:nvCxnSpPr>
            <p:spPr bwMode="auto">
              <a:xfrm rot="16200000" flipV="1">
                <a:off x="3461069" y="2721595"/>
                <a:ext cx="790539" cy="917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3" name="Conector: angular 52"/>
              <p:cNvCxnSpPr>
                <a:cxnSpLocks/>
              </p:cNvCxnSpPr>
              <p:nvPr/>
            </p:nvCxnSpPr>
            <p:spPr bwMode="auto">
              <a:xfrm flipV="1">
                <a:off x="2464789" y="2408163"/>
                <a:ext cx="3163008"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4" name="Conector: angular 53"/>
              <p:cNvCxnSpPr>
                <a:cxnSpLocks/>
              </p:cNvCxnSpPr>
              <p:nvPr/>
            </p:nvCxnSpPr>
            <p:spPr bwMode="auto">
              <a:xfrm rot="5400000">
                <a:off x="4402059" y="2948409"/>
                <a:ext cx="1853918" cy="7505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5" name="Conector recto 54"/>
              <p:cNvCxnSpPr>
                <a:cxnSpLocks/>
              </p:cNvCxnSpPr>
              <p:nvPr/>
            </p:nvCxnSpPr>
            <p:spPr bwMode="auto">
              <a:xfrm flipH="1">
                <a:off x="1296437" y="4205184"/>
                <a:ext cx="3657290" cy="454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Conector: angular 55"/>
              <p:cNvCxnSpPr>
                <a:cxnSpLocks/>
              </p:cNvCxnSpPr>
              <p:nvPr/>
            </p:nvCxnSpPr>
            <p:spPr bwMode="auto">
              <a:xfrm flipV="1">
                <a:off x="818426" y="2854972"/>
                <a:ext cx="1419794" cy="87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7" name="Conector: angular 56"/>
              <p:cNvCxnSpPr/>
              <p:nvPr/>
            </p:nvCxnSpPr>
            <p:spPr bwMode="auto">
              <a:xfrm rot="16200000" flipH="1">
                <a:off x="843451" y="2838692"/>
                <a:ext cx="905971" cy="9560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8" name="Conector recto 57"/>
              <p:cNvCxnSpPr>
                <a:cxnSpLocks/>
              </p:cNvCxnSpPr>
              <p:nvPr/>
            </p:nvCxnSpPr>
            <p:spPr bwMode="auto">
              <a:xfrm>
                <a:off x="818426" y="3316703"/>
                <a:ext cx="0" cy="142192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bwMode="auto">
              <a:xfrm flipV="1">
                <a:off x="802152" y="3711972"/>
                <a:ext cx="494284" cy="174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bwMode="auto">
              <a:xfrm>
                <a:off x="818426" y="4738622"/>
                <a:ext cx="17411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Conector recto 60"/>
              <p:cNvCxnSpPr/>
              <p:nvPr/>
            </p:nvCxnSpPr>
            <p:spPr bwMode="auto">
              <a:xfrm>
                <a:off x="3397650" y="4738622"/>
                <a:ext cx="23066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Conector recto 61"/>
              <p:cNvCxnSpPr>
                <a:cxnSpLocks/>
              </p:cNvCxnSpPr>
              <p:nvPr/>
            </p:nvCxnSpPr>
            <p:spPr bwMode="auto">
              <a:xfrm flipV="1">
                <a:off x="5704306" y="3769689"/>
                <a:ext cx="0" cy="9689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Conector recto 62"/>
              <p:cNvCxnSpPr>
                <a:cxnSpLocks/>
              </p:cNvCxnSpPr>
              <p:nvPr/>
            </p:nvCxnSpPr>
            <p:spPr bwMode="auto">
              <a:xfrm flipH="1">
                <a:off x="812325" y="4738622"/>
                <a:ext cx="6101" cy="51070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bwMode="auto">
              <a:xfrm flipV="1">
                <a:off x="818426" y="5233583"/>
                <a:ext cx="4904187" cy="31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bwMode="auto">
              <a:xfrm>
                <a:off x="5722614" y="4738622"/>
                <a:ext cx="0" cy="48446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7" name="Estrella: 5 puntas 66"/>
              <p:cNvSpPr/>
              <p:nvPr/>
            </p:nvSpPr>
            <p:spPr>
              <a:xfrm>
                <a:off x="1011891" y="4814703"/>
                <a:ext cx="354294" cy="3157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Triángulo isósceles 67"/>
              <p:cNvSpPr/>
              <p:nvPr/>
            </p:nvSpPr>
            <p:spPr>
              <a:xfrm>
                <a:off x="3613722" y="3888148"/>
                <a:ext cx="313197" cy="277281"/>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Rectángulo 68"/>
              <p:cNvSpPr/>
              <p:nvPr/>
            </p:nvSpPr>
            <p:spPr>
              <a:xfrm>
                <a:off x="834055" y="3993391"/>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Cubo 70"/>
              <p:cNvSpPr/>
              <p:nvPr/>
            </p:nvSpPr>
            <p:spPr>
              <a:xfrm>
                <a:off x="4917848" y="4566791"/>
                <a:ext cx="257004" cy="159575"/>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Cilindro 71"/>
              <p:cNvSpPr/>
              <p:nvPr/>
            </p:nvSpPr>
            <p:spPr>
              <a:xfrm>
                <a:off x="1633173" y="3657991"/>
                <a:ext cx="131611" cy="203521"/>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ectángulo 72"/>
              <p:cNvSpPr/>
              <p:nvPr/>
            </p:nvSpPr>
            <p:spPr>
              <a:xfrm>
                <a:off x="3667733" y="3111644"/>
                <a:ext cx="253956" cy="7602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 name="Conector recto 73"/>
              <p:cNvCxnSpPr/>
              <p:nvPr/>
            </p:nvCxnSpPr>
            <p:spPr>
              <a:xfrm>
                <a:off x="2238220" y="2854972"/>
                <a:ext cx="0" cy="91471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5" name="Rectángulo 74"/>
              <p:cNvSpPr/>
              <p:nvPr/>
            </p:nvSpPr>
            <p:spPr>
              <a:xfrm>
                <a:off x="2236828" y="3316704"/>
                <a:ext cx="45719" cy="25884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Flecha: hacia abajo 75"/>
              <p:cNvSpPr/>
              <p:nvPr/>
            </p:nvSpPr>
            <p:spPr>
              <a:xfrm>
                <a:off x="4644462" y="2398255"/>
                <a:ext cx="206178" cy="32663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Cubo 92"/>
              <p:cNvSpPr/>
              <p:nvPr/>
            </p:nvSpPr>
            <p:spPr>
              <a:xfrm>
                <a:off x="1517729" y="2880939"/>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00" name="Rectángulo 99"/>
          <p:cNvSpPr>
            <a:spLocks noChangeArrowheads="1"/>
          </p:cNvSpPr>
          <p:nvPr/>
        </p:nvSpPr>
        <p:spPr bwMode="auto">
          <a:xfrm>
            <a:off x="4858453" y="1707440"/>
            <a:ext cx="41883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Representa la ruta para llegar al final del laberinto</a:t>
            </a:r>
          </a:p>
        </p:txBody>
      </p:sp>
      <p:sp>
        <p:nvSpPr>
          <p:cNvPr id="101" name="Rectángulo 85"/>
          <p:cNvSpPr>
            <a:spLocks noChangeArrowheads="1"/>
          </p:cNvSpPr>
          <p:nvPr/>
        </p:nvSpPr>
        <p:spPr bwMode="auto">
          <a:xfrm>
            <a:off x="4682422" y="1178905"/>
            <a:ext cx="447230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2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12a 12b 3c </a:t>
            </a:r>
            <a:r>
              <a:rPr kumimoji="0" lang="es-MX" altLang="es-MX" sz="22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2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2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2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4b 12a 14a 8d 2a </a:t>
            </a:r>
            <a:r>
              <a:rPr kumimoji="0" lang="es-MX" alt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sp>
        <p:nvSpPr>
          <p:cNvPr id="102" name="Rectángulo 101"/>
          <p:cNvSpPr/>
          <p:nvPr/>
        </p:nvSpPr>
        <p:spPr>
          <a:xfrm>
            <a:off x="4879918" y="424929"/>
            <a:ext cx="3988741"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el ejemplo del laberinto, la oración</a:t>
            </a:r>
          </a:p>
        </p:txBody>
      </p:sp>
      <p:sp>
        <p:nvSpPr>
          <p:cNvPr id="104" name="Rectángulo 103"/>
          <p:cNvSpPr/>
          <p:nvPr/>
        </p:nvSpPr>
        <p:spPr>
          <a:xfrm>
            <a:off x="946871" y="4701617"/>
            <a:ext cx="7705564"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si se recorre el laberinto con esas marcas, el camino quedaría:</a:t>
            </a:r>
          </a:p>
        </p:txBody>
      </p:sp>
      <p:sp>
        <p:nvSpPr>
          <p:cNvPr id="106" name="Rectángulo 85"/>
          <p:cNvSpPr>
            <a:spLocks noChangeArrowheads="1"/>
          </p:cNvSpPr>
          <p:nvPr/>
        </p:nvSpPr>
        <p:spPr bwMode="auto">
          <a:xfrm>
            <a:off x="1297079" y="6136809"/>
            <a:ext cx="71088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12a 12b </a:t>
            </a:r>
            <a:r>
              <a:rPr kumimoji="0" lang="es-MX"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Mr</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3c </a:t>
            </a:r>
            <a:r>
              <a:rPr kumimoji="0" lang="es-MX" altLang="es-MX" sz="24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Mg</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3c 4b </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Mn</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12a 14a </a:t>
            </a:r>
            <a:r>
              <a:rPr kumimoji="0" lang="es-MX"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Cb</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8d 2a </a:t>
            </a: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grpSp>
        <p:nvGrpSpPr>
          <p:cNvPr id="3" name="Grupo 2"/>
          <p:cNvGrpSpPr/>
          <p:nvPr/>
        </p:nvGrpSpPr>
        <p:grpSpPr>
          <a:xfrm>
            <a:off x="1867795" y="5146149"/>
            <a:ext cx="5981316" cy="461665"/>
            <a:chOff x="2711991" y="5306031"/>
            <a:chExt cx="5981316" cy="461665"/>
          </a:xfrm>
        </p:grpSpPr>
        <p:sp>
          <p:nvSpPr>
            <p:cNvPr id="77" name="Rectángulo 85"/>
            <p:cNvSpPr>
              <a:spLocks noChangeArrowheads="1"/>
            </p:cNvSpPr>
            <p:nvPr/>
          </p:nvSpPr>
          <p:spPr bwMode="auto">
            <a:xfrm>
              <a:off x="2711991" y="5306031"/>
              <a:ext cx="59813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 </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12a 12b   3c </a:t>
              </a:r>
              <a:r>
                <a:rPr kumimoji="0" lang="es-MX" altLang="es-MX" sz="24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a:t>
              </a:r>
              <a:r>
                <a:rPr kumimoji="0" lang="es-MX" altLang="es-MX" sz="2400" b="0"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mn-cs"/>
                </a:rPr>
                <a:t>3c</a:t>
              </a:r>
              <a:r>
                <a:rPr kumimoji="0" lang="es-MX" altLang="es-MX" sz="24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 4b   12a 14a     8d 2a </a:t>
              </a: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a:t>
              </a:r>
            </a:p>
          </p:txBody>
        </p:sp>
        <p:sp>
          <p:nvSpPr>
            <p:cNvPr id="107" name="Rectángulo 106"/>
            <p:cNvSpPr/>
            <p:nvPr/>
          </p:nvSpPr>
          <p:spPr>
            <a:xfrm>
              <a:off x="4100126" y="5485319"/>
              <a:ext cx="64651" cy="1856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Cilindro 107"/>
            <p:cNvSpPr/>
            <p:nvPr/>
          </p:nvSpPr>
          <p:spPr>
            <a:xfrm>
              <a:off x="4993459" y="5511790"/>
              <a:ext cx="105782" cy="164166"/>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Rectángulo 108"/>
            <p:cNvSpPr/>
            <p:nvPr/>
          </p:nvSpPr>
          <p:spPr>
            <a:xfrm>
              <a:off x="5982335" y="5446000"/>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Cubo 111"/>
            <p:cNvSpPr/>
            <p:nvPr/>
          </p:nvSpPr>
          <p:spPr>
            <a:xfrm>
              <a:off x="7132575" y="5506778"/>
              <a:ext cx="182894" cy="164166"/>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4" name="Rectángulo 113"/>
          <p:cNvSpPr/>
          <p:nvPr/>
        </p:nvSpPr>
        <p:spPr>
          <a:xfrm>
            <a:off x="2105233" y="5642762"/>
            <a:ext cx="5306261"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Y la oración con rutinas semánticas seria:</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 name="Rectángulo 1"/>
          <p:cNvSpPr/>
          <p:nvPr/>
        </p:nvSpPr>
        <p:spPr>
          <a:xfrm>
            <a:off x="1913695" y="3142632"/>
            <a:ext cx="6159528"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Pero en este caso, el laberinto tiene los siguientes objetos, obstáculos y marcas</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4" name="Marcador de número de diapositiva 3"/>
          <p:cNvSpPr>
            <a:spLocks noGrp="1"/>
          </p:cNvSpPr>
          <p:nvPr>
            <p:ph type="sldNum" sz="quarter" idx="12"/>
          </p:nvPr>
        </p:nvSpPr>
        <p:spPr/>
        <p:txBody>
          <a:bodyPr/>
          <a:lstStyle/>
          <a:p>
            <a:pPr>
              <a:defRPr/>
            </a:pPr>
            <a:fld id="{774A5420-9D32-43D6-B915-B042BE407D8C}" type="slidenum">
              <a:rPr lang="es-MX" smtClean="0"/>
              <a:pPr>
                <a:defRPr/>
              </a:pPr>
              <a:t>46</a:t>
            </a:fld>
            <a:endParaRPr lang="es-MX"/>
          </a:p>
        </p:txBody>
      </p:sp>
    </p:spTree>
    <p:extLst>
      <p:ext uri="{BB962C8B-B14F-4D97-AF65-F5344CB8AC3E}">
        <p14:creationId xmlns:p14="http://schemas.microsoft.com/office/powerpoint/2010/main" val="31950198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ángulo 50"/>
          <p:cNvSpPr/>
          <p:nvPr/>
        </p:nvSpPr>
        <p:spPr>
          <a:xfrm>
            <a:off x="212327" y="-59523"/>
            <a:ext cx="8931673" cy="3662541"/>
          </a:xfrm>
          <a:prstGeom prst="rect">
            <a:avLst/>
          </a:prstGeom>
        </p:spPr>
        <p:txBody>
          <a:bodyPr wrap="square">
            <a:spAutoFit/>
          </a:bodyPr>
          <a:lstStyle/>
          <a:p>
            <a:r>
              <a:rPr lang="es-MX" altLang="es-MX" dirty="0"/>
              <a:t>Mediante la imagen del entorno representada por la oración semántica es relativamente fácil ir a diferentes partes del laberinto, o sea que el sistema empieza a ser capas de visualizar su entorno mediante una representación interna</a:t>
            </a:r>
          </a:p>
          <a:p>
            <a:endParaRPr lang="es-MX" sz="2000" dirty="0"/>
          </a:p>
          <a:p>
            <a:r>
              <a:rPr lang="es-MX" dirty="0"/>
              <a:t>por ejemplo se le puede decir que vaya al final y el sistema recorre el laberinto siguiendo su representación interna hasta que llega a F</a:t>
            </a:r>
          </a:p>
          <a:p>
            <a:endParaRPr lang="es-MX" sz="2000" dirty="0"/>
          </a:p>
          <a:p>
            <a:r>
              <a:rPr lang="es-MX" dirty="0"/>
              <a:t>O se le puede decir que vaya al cubo blanco y el sistema se movería en el laberinto siguiendo la oración hasta llegar a la marca de </a:t>
            </a:r>
            <a:r>
              <a:rPr lang="es-MX" dirty="0" err="1"/>
              <a:t>Cb</a:t>
            </a:r>
            <a:endParaRPr lang="es-MX" sz="2000" dirty="0"/>
          </a:p>
        </p:txBody>
      </p:sp>
      <p:grpSp>
        <p:nvGrpSpPr>
          <p:cNvPr id="3" name="Grupo 2"/>
          <p:cNvGrpSpPr/>
          <p:nvPr/>
        </p:nvGrpSpPr>
        <p:grpSpPr>
          <a:xfrm>
            <a:off x="324018" y="4057612"/>
            <a:ext cx="3626941" cy="2352727"/>
            <a:chOff x="753228" y="2346912"/>
            <a:chExt cx="5038361" cy="2918153"/>
          </a:xfrm>
        </p:grpSpPr>
        <p:grpSp>
          <p:nvGrpSpPr>
            <p:cNvPr id="4" name="Grupo 3"/>
            <p:cNvGrpSpPr/>
            <p:nvPr/>
          </p:nvGrpSpPr>
          <p:grpSpPr>
            <a:xfrm>
              <a:off x="753228" y="2346912"/>
              <a:ext cx="5038361" cy="2156894"/>
              <a:chOff x="2393950" y="2702476"/>
              <a:chExt cx="4207701" cy="1948985"/>
            </a:xfrm>
          </p:grpSpPr>
          <p:sp>
            <p:nvSpPr>
              <p:cNvPr id="31" name="CuadroTexto 20"/>
              <p:cNvSpPr txBox="1">
                <a:spLocks noChangeArrowheads="1"/>
              </p:cNvSpPr>
              <p:nvPr/>
            </p:nvSpPr>
            <p:spPr bwMode="auto">
              <a:xfrm>
                <a:off x="2393950" y="2702476"/>
                <a:ext cx="734871"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I</a:t>
                </a:r>
                <a:r>
                  <a:rPr lang="es-MX" altLang="es-MX" sz="2000" dirty="0"/>
                  <a:t>nicio</a:t>
                </a:r>
              </a:p>
            </p:txBody>
          </p:sp>
          <p:sp>
            <p:nvSpPr>
              <p:cNvPr id="32" name="CuadroTexto 21"/>
              <p:cNvSpPr txBox="1">
                <a:spLocks noChangeArrowheads="1"/>
              </p:cNvSpPr>
              <p:nvPr/>
            </p:nvSpPr>
            <p:spPr bwMode="auto">
              <a:xfrm>
                <a:off x="5979278" y="3562330"/>
                <a:ext cx="622373"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F</a:t>
                </a:r>
                <a:r>
                  <a:rPr lang="es-MX" altLang="es-MX" sz="2000" dirty="0"/>
                  <a:t>inal</a:t>
                </a:r>
              </a:p>
            </p:txBody>
          </p:sp>
          <p:cxnSp>
            <p:nvCxnSpPr>
              <p:cNvPr id="33" name="Conector recto 32"/>
              <p:cNvCxnSpPr>
                <a:cxnSpLocks/>
              </p:cNvCxnSpPr>
              <p:nvPr/>
            </p:nvCxnSpPr>
            <p:spPr>
              <a:xfrm flipH="1">
                <a:off x="2743587" y="4130761"/>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Conector recto 33"/>
              <p:cNvCxnSpPr/>
              <p:nvPr/>
            </p:nvCxnSpPr>
            <p:spPr>
              <a:xfrm flipH="1">
                <a:off x="3489712" y="4130761"/>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a:off x="2610237" y="2971886"/>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Conector recto 35"/>
              <p:cNvCxnSpPr>
                <a:cxnSpLocks/>
              </p:cNvCxnSpPr>
              <p:nvPr/>
            </p:nvCxnSpPr>
            <p:spPr>
              <a:xfrm>
                <a:off x="3811974" y="2949661"/>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flipH="1">
                <a:off x="3151574" y="4130761"/>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Conector recto 37"/>
              <p:cNvCxnSpPr/>
              <p:nvPr/>
            </p:nvCxnSpPr>
            <p:spPr>
              <a:xfrm>
                <a:off x="2743587" y="4145049"/>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Conector recto 38"/>
              <p:cNvCxnSpPr>
                <a:cxnSpLocks/>
              </p:cNvCxnSpPr>
              <p:nvPr/>
            </p:nvCxnSpPr>
            <p:spPr>
              <a:xfrm>
                <a:off x="2743587" y="4603895"/>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Conector recto 39"/>
              <p:cNvCxnSpPr>
                <a:cxnSpLocks/>
              </p:cNvCxnSpPr>
              <p:nvPr/>
            </p:nvCxnSpPr>
            <p:spPr>
              <a:xfrm>
                <a:off x="4178687" y="4616637"/>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Conector recto 40"/>
              <p:cNvCxnSpPr>
                <a:cxnSpLocks/>
              </p:cNvCxnSpPr>
              <p:nvPr/>
            </p:nvCxnSpPr>
            <p:spPr>
              <a:xfrm flipH="1" flipV="1">
                <a:off x="6120199" y="3794211"/>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Conector recto 41"/>
              <p:cNvCxnSpPr>
                <a:cxnSpLocks/>
              </p:cNvCxnSpPr>
              <p:nvPr/>
            </p:nvCxnSpPr>
            <p:spPr>
              <a:xfrm>
                <a:off x="6120199" y="3795799"/>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5" name="Grupo 4"/>
            <p:cNvGrpSpPr/>
            <p:nvPr/>
          </p:nvGrpSpPr>
          <p:grpSpPr>
            <a:xfrm>
              <a:off x="802152" y="2382748"/>
              <a:ext cx="4920462" cy="2882317"/>
              <a:chOff x="802152" y="2382748"/>
              <a:chExt cx="4920462" cy="2882317"/>
            </a:xfrm>
          </p:grpSpPr>
          <p:cxnSp>
            <p:nvCxnSpPr>
              <p:cNvPr id="6" name="Conector: angular 5"/>
              <p:cNvCxnSpPr>
                <a:cxnSpLocks/>
              </p:cNvCxnSpPr>
              <p:nvPr/>
            </p:nvCxnSpPr>
            <p:spPr bwMode="auto">
              <a:xfrm>
                <a:off x="818426" y="2382748"/>
                <a:ext cx="3480326" cy="12085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p:cNvCxnSpPr>
                <a:cxnSpLocks/>
              </p:cNvCxnSpPr>
              <p:nvPr/>
            </p:nvCxnSpPr>
            <p:spPr bwMode="auto">
              <a:xfrm rot="16200000" flipV="1">
                <a:off x="3461069" y="2721595"/>
                <a:ext cx="790539" cy="917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flipV="1">
                <a:off x="2464789" y="2408163"/>
                <a:ext cx="3163008"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angular 8"/>
              <p:cNvCxnSpPr>
                <a:cxnSpLocks/>
              </p:cNvCxnSpPr>
              <p:nvPr/>
            </p:nvCxnSpPr>
            <p:spPr bwMode="auto">
              <a:xfrm rot="5400000">
                <a:off x="4402059" y="2948409"/>
                <a:ext cx="1853918" cy="7505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 name="Conector recto 9"/>
              <p:cNvCxnSpPr>
                <a:cxnSpLocks/>
              </p:cNvCxnSpPr>
              <p:nvPr/>
            </p:nvCxnSpPr>
            <p:spPr bwMode="auto">
              <a:xfrm flipH="1">
                <a:off x="1296437" y="4205184"/>
                <a:ext cx="3657290" cy="454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a:cxnSpLocks/>
              </p:cNvCxnSpPr>
              <p:nvPr/>
            </p:nvCxnSpPr>
            <p:spPr bwMode="auto">
              <a:xfrm flipV="1">
                <a:off x="818426" y="2854972"/>
                <a:ext cx="1419794" cy="87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843451" y="2838692"/>
                <a:ext cx="905971" cy="9560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818426" y="3316703"/>
                <a:ext cx="0" cy="142192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802152" y="3711972"/>
                <a:ext cx="494284" cy="174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818426" y="4738622"/>
                <a:ext cx="17411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397650" y="4738622"/>
                <a:ext cx="23066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5704306" y="3769689"/>
                <a:ext cx="0" cy="9689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812325" y="4738622"/>
                <a:ext cx="6101" cy="51070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818426" y="5233583"/>
                <a:ext cx="4904187" cy="31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5722614" y="4738622"/>
                <a:ext cx="0" cy="48446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Estrella: 5 puntas 20"/>
              <p:cNvSpPr/>
              <p:nvPr/>
            </p:nvSpPr>
            <p:spPr>
              <a:xfrm>
                <a:off x="1011891" y="4814703"/>
                <a:ext cx="354294" cy="3157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Triángulo isósceles 21"/>
              <p:cNvSpPr/>
              <p:nvPr/>
            </p:nvSpPr>
            <p:spPr>
              <a:xfrm>
                <a:off x="3613722" y="3888148"/>
                <a:ext cx="313197" cy="277281"/>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Rectángulo 22"/>
              <p:cNvSpPr/>
              <p:nvPr/>
            </p:nvSpPr>
            <p:spPr>
              <a:xfrm>
                <a:off x="834055" y="3993391"/>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Cubo 23"/>
              <p:cNvSpPr/>
              <p:nvPr/>
            </p:nvSpPr>
            <p:spPr>
              <a:xfrm>
                <a:off x="4917848" y="4566791"/>
                <a:ext cx="257004" cy="159575"/>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Cilindro 24"/>
              <p:cNvSpPr/>
              <p:nvPr/>
            </p:nvSpPr>
            <p:spPr>
              <a:xfrm>
                <a:off x="1633173" y="3657991"/>
                <a:ext cx="131611" cy="203521"/>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Rectángulo 25"/>
              <p:cNvSpPr/>
              <p:nvPr/>
            </p:nvSpPr>
            <p:spPr>
              <a:xfrm>
                <a:off x="3667733" y="3111644"/>
                <a:ext cx="253956" cy="7602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27" name="Conector recto 26"/>
              <p:cNvCxnSpPr/>
              <p:nvPr/>
            </p:nvCxnSpPr>
            <p:spPr>
              <a:xfrm>
                <a:off x="2238220" y="2854972"/>
                <a:ext cx="0" cy="91471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Rectángulo 27"/>
              <p:cNvSpPr/>
              <p:nvPr/>
            </p:nvSpPr>
            <p:spPr>
              <a:xfrm>
                <a:off x="2236828" y="3316704"/>
                <a:ext cx="45719" cy="25884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 name="Flecha: hacia abajo 28"/>
              <p:cNvSpPr/>
              <p:nvPr/>
            </p:nvSpPr>
            <p:spPr>
              <a:xfrm>
                <a:off x="4644462" y="2398255"/>
                <a:ext cx="206178" cy="32663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Cubo 29"/>
              <p:cNvSpPr/>
              <p:nvPr/>
            </p:nvSpPr>
            <p:spPr>
              <a:xfrm>
                <a:off x="1517729" y="2880939"/>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sp>
        <p:nvSpPr>
          <p:cNvPr id="43" name="Rectángulo 42"/>
          <p:cNvSpPr/>
          <p:nvPr/>
        </p:nvSpPr>
        <p:spPr>
          <a:xfrm>
            <a:off x="3952449" y="3959597"/>
            <a:ext cx="5092806" cy="2677656"/>
          </a:xfrm>
          <a:prstGeom prst="rect">
            <a:avLst/>
          </a:prstGeom>
        </p:spPr>
        <p:txBody>
          <a:bodyPr wrap="square">
            <a:spAutoFit/>
          </a:bodyPr>
          <a:lstStyle/>
          <a:p>
            <a:r>
              <a:rPr lang="es-MX" dirty="0"/>
              <a:t>Aun mas, </a:t>
            </a:r>
            <a:r>
              <a:rPr lang="es-MX" b="1" i="1" dirty="0"/>
              <a:t>si el sistema esta recorriendo el laberinto y se encuentra por ejemplo en la marca gris </a:t>
            </a:r>
            <a:r>
              <a:rPr lang="es-MX" b="1" i="1" dirty="0">
                <a:solidFill>
                  <a:srgbClr val="FF0000"/>
                </a:solidFill>
              </a:rPr>
              <a:t>Mg</a:t>
            </a:r>
            <a:r>
              <a:rPr lang="es-MX" b="1" i="1" dirty="0"/>
              <a:t> y se le dice que vaya a al cubo blanco </a:t>
            </a:r>
            <a:r>
              <a:rPr lang="es-MX" b="1" i="1" dirty="0" err="1">
                <a:solidFill>
                  <a:srgbClr val="0070C0"/>
                </a:solidFill>
              </a:rPr>
              <a:t>Cb</a:t>
            </a:r>
            <a:r>
              <a:rPr lang="es-MX" b="1" i="1" dirty="0"/>
              <a:t> </a:t>
            </a:r>
            <a:r>
              <a:rPr lang="es-MX" b="1" i="1" dirty="0">
                <a:solidFill>
                  <a:srgbClr val="FF0000"/>
                </a:solidFill>
              </a:rPr>
              <a:t>seguiría el camino de Mg a </a:t>
            </a:r>
            <a:r>
              <a:rPr lang="es-MX" b="1" i="1" dirty="0" err="1">
                <a:solidFill>
                  <a:srgbClr val="0070C0"/>
                </a:solidFill>
              </a:rPr>
              <a:t>Cb</a:t>
            </a:r>
            <a:r>
              <a:rPr lang="es-MX" b="1" i="1" dirty="0"/>
              <a:t>, o sea que ya ““</a:t>
            </a:r>
            <a:r>
              <a:rPr lang="es-MX" b="1" i="1" dirty="0">
                <a:solidFill>
                  <a:srgbClr val="FF0000"/>
                </a:solidFill>
              </a:rPr>
              <a:t>se empieza a dar cuenta de donde esta, a donde va y como llegar</a:t>
            </a:r>
            <a:r>
              <a:rPr lang="es-MX" b="1" i="1" dirty="0"/>
              <a:t>””</a:t>
            </a:r>
          </a:p>
        </p:txBody>
      </p:sp>
      <p:sp>
        <p:nvSpPr>
          <p:cNvPr id="44" name="Elipse 43"/>
          <p:cNvSpPr/>
          <p:nvPr/>
        </p:nvSpPr>
        <p:spPr bwMode="auto">
          <a:xfrm>
            <a:off x="777234" y="4950173"/>
            <a:ext cx="428876" cy="28380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6" name="Elipse 45"/>
          <p:cNvSpPr/>
          <p:nvPr/>
        </p:nvSpPr>
        <p:spPr bwMode="auto">
          <a:xfrm>
            <a:off x="907754" y="5050415"/>
            <a:ext cx="190828" cy="239835"/>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Elipse 47"/>
          <p:cNvSpPr/>
          <p:nvPr/>
        </p:nvSpPr>
        <p:spPr bwMode="auto">
          <a:xfrm>
            <a:off x="3188177" y="5808136"/>
            <a:ext cx="373707" cy="269211"/>
          </a:xfrm>
          <a:prstGeom prst="ellipse">
            <a:avLst/>
          </a:prstGeom>
          <a:noFill/>
          <a:ln w="38100" cap="flat" cmpd="sng" algn="ctr">
            <a:solidFill>
              <a:schemeClr val="accent2">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MX" sz="3200" b="1" i="0" u="none" strike="noStrike" cap="none" normalizeH="0" baseline="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9384498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aturation sat="40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550863" y="2514600"/>
            <a:ext cx="7820025"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del entorno”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los demás”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si mismo”  Nivel Cero</a:t>
            </a:r>
            <a:endParaRPr kumimoji="0" lang="es-ES"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4579" name="Rectangle 3"/>
          <p:cNvSpPr>
            <a:spLocks noChangeArrowheads="1"/>
          </p:cNvSpPr>
          <p:nvPr/>
        </p:nvSpPr>
        <p:spPr bwMode="auto">
          <a:xfrm>
            <a:off x="152400" y="533400"/>
            <a:ext cx="87630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40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conscientes</a:t>
            </a:r>
            <a:b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Nivel Cero</a:t>
            </a:r>
            <a:r>
              <a:rPr kumimoji="0" lang="es-MX"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Sistemas que Perciben</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E68B25-FE6A-41AE-A5C0-241A05510426}"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488543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aturation sat="40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8916230-8C82-403D-AF4A-2FC7A59F562B}"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25602" name="Rectangle 2"/>
          <p:cNvSpPr>
            <a:spLocks noGrp="1" noChangeArrowheads="1"/>
          </p:cNvSpPr>
          <p:nvPr>
            <p:ph type="title" idx="4294967295"/>
          </p:nvPr>
        </p:nvSpPr>
        <p:spPr>
          <a:xfrm>
            <a:off x="0" y="685800"/>
            <a:ext cx="8534400" cy="4953000"/>
          </a:xfrm>
        </p:spPr>
        <p:txBody>
          <a:bodyPr/>
          <a:lstStyle/>
          <a:p>
            <a:pPr eaLnBrk="1" hangingPunct="1"/>
            <a:r>
              <a:rPr lang="es-MX" altLang="es-MX" sz="3600">
                <a:ea typeface="Arial Unicode MS" panose="020B0604020202020204" pitchFamily="34" charset="-128"/>
                <a:cs typeface="Arial Unicode MS" panose="020B0604020202020204" pitchFamily="34" charset="-128"/>
              </a:rPr>
              <a:t>Concepto de Comportamiento </a:t>
            </a:r>
            <a:br>
              <a:rPr lang="es-MX"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Fernando Galindo Soria </a:t>
            </a:r>
            <a:br>
              <a:rPr lang="es-MX"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y Ángel César Morales Rubio </a:t>
            </a:r>
            <a:br>
              <a:rPr lang="es-MX"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1988</a:t>
            </a:r>
            <a:br>
              <a:rPr lang="es-ES" altLang="es-MX" sz="36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 </a:t>
            </a:r>
            <a:br>
              <a:rPr lang="es-ES" altLang="es-MX" sz="32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Dr. </a:t>
            </a:r>
            <a:r>
              <a:rPr lang="es-ES" altLang="es-MX" sz="3600">
                <a:solidFill>
                  <a:srgbClr val="000000"/>
                </a:solidFill>
                <a:ea typeface="Arial Unicode MS" panose="020B0604020202020204" pitchFamily="34" charset="-128"/>
                <a:cs typeface="Arial Unicode MS" panose="020B0604020202020204" pitchFamily="34" charset="-128"/>
              </a:rPr>
              <a:t>Jesús M. Olivares Ceja</a:t>
            </a:r>
            <a:r>
              <a:rPr lang="es-ES" altLang="es-MX" sz="3600" i="1">
                <a:solidFill>
                  <a:srgbClr val="000000"/>
                </a:solidFill>
                <a:ea typeface="Arial Unicode MS" panose="020B0604020202020204" pitchFamily="34" charset="-128"/>
                <a:cs typeface="Arial Unicode MS" panose="020B0604020202020204" pitchFamily="34" charset="-128"/>
              </a:rPr>
              <a:t> </a:t>
            </a:r>
            <a:br>
              <a:rPr lang="es-MX" altLang="es-MX" sz="3600" i="1">
                <a:solidFill>
                  <a:srgbClr val="000000"/>
                </a:solidFill>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y </a:t>
            </a:r>
            <a:r>
              <a:rPr lang="es-ES" altLang="es-MX" sz="3600">
                <a:ea typeface="Arial Unicode MS" panose="020B0604020202020204" pitchFamily="34" charset="-128"/>
                <a:cs typeface="Arial Unicode MS" panose="020B0604020202020204" pitchFamily="34" charset="-128"/>
              </a:rPr>
              <a:t>Jorge Rolando Solórzano Navarro </a:t>
            </a:r>
            <a:br>
              <a:rPr lang="es-ES"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 </a:t>
            </a:r>
            <a:r>
              <a:rPr lang="es-MX" altLang="es-MX" sz="3600">
                <a:ea typeface="Arial Unicode MS" panose="020B0604020202020204" pitchFamily="34" charset="-128"/>
                <a:cs typeface="Arial Unicode MS" panose="020B0604020202020204" pitchFamily="34" charset="-128"/>
              </a:rPr>
              <a:t>Concepto de Personalidad</a:t>
            </a:r>
            <a:br>
              <a:rPr lang="es-MX"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2009</a:t>
            </a:r>
            <a:endParaRPr lang="es-ES" altLang="es-MX" sz="360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237108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2965" y="3323424"/>
            <a:ext cx="8198069" cy="3385542"/>
          </a:xfrm>
          <a:prstGeom prst="rect">
            <a:avLst/>
          </a:prstGeom>
        </p:spPr>
        <p:txBody>
          <a:bodyPr wrap="square">
            <a:spAutoFit/>
          </a:bodyPr>
          <a:lstStyle/>
          <a:p>
            <a:pPr algn="ctr">
              <a:lnSpc>
                <a:spcPct val="107000"/>
              </a:lnSpc>
              <a:spcAft>
                <a:spcPts val="0"/>
              </a:spcAft>
            </a:pPr>
            <a:r>
              <a:rPr lang="es-ES" sz="4000" b="1" i="1" dirty="0">
                <a:latin typeface="+mn-lt"/>
                <a:ea typeface="Calibri" panose="020F0502020204030204" pitchFamily="34" charset="0"/>
                <a:cs typeface="Times New Roman" panose="02020603050405020304" pitchFamily="18" charset="0"/>
              </a:rPr>
              <a:t>Consciencia </a:t>
            </a:r>
            <a:endParaRPr lang="es-MX" sz="4000" b="1" i="1"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000" b="1" i="1" dirty="0">
                <a:latin typeface="+mn-lt"/>
                <a:ea typeface="Calibri" panose="020F0502020204030204" pitchFamily="34" charset="0"/>
                <a:cs typeface="Times New Roman" panose="02020603050405020304" pitchFamily="18" charset="0"/>
              </a:rPr>
              <a:t>de la realidad </a:t>
            </a:r>
            <a:endParaRPr lang="es-MX" sz="4000" b="1" i="1"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000" b="1" i="1" dirty="0">
                <a:latin typeface="+mn-lt"/>
                <a:ea typeface="Calibri" panose="020F0502020204030204" pitchFamily="34" charset="0"/>
                <a:cs typeface="Times New Roman" panose="02020603050405020304" pitchFamily="18" charset="0"/>
              </a:rPr>
              <a:t>de los demás </a:t>
            </a:r>
            <a:endParaRPr lang="es-MX" sz="4000" b="1" i="1"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000" b="1" i="1" dirty="0">
                <a:latin typeface="+mn-lt"/>
                <a:ea typeface="Calibri" panose="020F0502020204030204" pitchFamily="34" charset="0"/>
                <a:cs typeface="Times New Roman" panose="02020603050405020304" pitchFamily="18" charset="0"/>
              </a:rPr>
              <a:t>de sí mismo </a:t>
            </a:r>
            <a:endParaRPr lang="es-MX" sz="4000" b="1" i="1"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000" b="1" i="1" dirty="0">
                <a:latin typeface="+mn-lt"/>
                <a:ea typeface="Calibri" panose="020F0502020204030204" pitchFamily="34" charset="0"/>
                <a:cs typeface="Times New Roman" panose="02020603050405020304" pitchFamily="18" charset="0"/>
              </a:rPr>
              <a:t>de la esencia, de lo trascendente</a:t>
            </a:r>
            <a:endParaRPr lang="es-MX" sz="4000" b="1" i="1" dirty="0">
              <a:effectLst/>
              <a:latin typeface="+mn-lt"/>
              <a:ea typeface="Calibri" panose="020F0502020204030204" pitchFamily="34" charset="0"/>
              <a:cs typeface="Times New Roman" panose="02020603050405020304" pitchFamily="18" charset="0"/>
            </a:endParaRPr>
          </a:p>
        </p:txBody>
      </p:sp>
      <p:sp>
        <p:nvSpPr>
          <p:cNvPr id="3" name="Rectángulo 2"/>
          <p:cNvSpPr/>
          <p:nvPr/>
        </p:nvSpPr>
        <p:spPr>
          <a:xfrm>
            <a:off x="0" y="28269"/>
            <a:ext cx="9144000" cy="3108543"/>
          </a:xfrm>
          <a:prstGeom prst="rect">
            <a:avLst/>
          </a:prstGeom>
        </p:spPr>
        <p:txBody>
          <a:bodyPr wrap="square">
            <a:spAutoFit/>
          </a:bodyPr>
          <a:lstStyle/>
          <a:p>
            <a:pPr algn="ctr"/>
            <a:r>
              <a:rPr lang="es-ES" altLang="es-MX" sz="2800" dirty="0">
                <a:solidFill>
                  <a:srgbClr val="0645AD"/>
                </a:solidFill>
                <a:ea typeface="Arial Unicode MS" panose="020B0604020202020204" pitchFamily="34" charset="-128"/>
                <a:cs typeface="Times New Roman" panose="02020603050405020304" pitchFamily="18" charset="0"/>
              </a:rPr>
              <a:t>“La consciencia (o consciencia, del latín </a:t>
            </a:r>
            <a:r>
              <a:rPr lang="es-ES" altLang="es-MX" sz="2800" dirty="0" err="1">
                <a:solidFill>
                  <a:srgbClr val="0645AD"/>
                </a:solidFill>
                <a:ea typeface="Arial Unicode MS" panose="020B0604020202020204" pitchFamily="34" charset="-128"/>
                <a:cs typeface="Times New Roman" panose="02020603050405020304" pitchFamily="18" charset="0"/>
              </a:rPr>
              <a:t>conscientia</a:t>
            </a:r>
            <a:r>
              <a:rPr lang="es-ES" altLang="es-MX" sz="2800" dirty="0">
                <a:solidFill>
                  <a:srgbClr val="0645AD"/>
                </a:solidFill>
                <a:ea typeface="Arial Unicode MS" panose="020B0604020202020204" pitchFamily="34" charset="-128"/>
                <a:cs typeface="Times New Roman" panose="02020603050405020304" pitchFamily="18" charset="0"/>
              </a:rPr>
              <a:t> 'conocimiento compartido') se define en general como el conocimiento que un ser tiene de sí mismo y de su entorno.</a:t>
            </a:r>
            <a:br>
              <a:rPr lang="es-MX" altLang="es-MX" sz="2800" dirty="0">
                <a:solidFill>
                  <a:srgbClr val="0645AD"/>
                </a:solidFill>
                <a:ea typeface="Arial Unicode MS" panose="020B0604020202020204" pitchFamily="34" charset="-128"/>
                <a:cs typeface="Times New Roman" panose="02020603050405020304" pitchFamily="18" charset="0"/>
              </a:rPr>
            </a:br>
            <a:r>
              <a:rPr lang="es-ES" altLang="es-MX" sz="2800" dirty="0">
                <a:solidFill>
                  <a:srgbClr val="0645AD"/>
                </a:solidFill>
                <a:ea typeface="Arial Unicode MS" panose="020B0604020202020204" pitchFamily="34" charset="-128"/>
                <a:cs typeface="Times New Roman" panose="02020603050405020304" pitchFamily="18" charset="0"/>
              </a:rPr>
              <a:t>"</a:t>
            </a:r>
            <a:r>
              <a:rPr lang="es-ES" altLang="es-MX" sz="2800" dirty="0" err="1">
                <a:solidFill>
                  <a:srgbClr val="0645AD"/>
                </a:solidFill>
                <a:ea typeface="Arial Unicode MS" panose="020B0604020202020204" pitchFamily="34" charset="-128"/>
                <a:cs typeface="Times New Roman" panose="02020603050405020304" pitchFamily="18" charset="0"/>
              </a:rPr>
              <a:t>Conscientĭa</a:t>
            </a:r>
            <a:r>
              <a:rPr lang="es-ES" altLang="es-MX" sz="2800" dirty="0">
                <a:solidFill>
                  <a:srgbClr val="0645AD"/>
                </a:solidFill>
                <a:ea typeface="Arial Unicode MS" panose="020B0604020202020204" pitchFamily="34" charset="-128"/>
                <a:cs typeface="Times New Roman" panose="02020603050405020304" pitchFamily="18" charset="0"/>
              </a:rPr>
              <a:t>" significa, literalmente, "con conocimiento" (del latín cum </a:t>
            </a:r>
            <a:r>
              <a:rPr lang="es-ES" altLang="es-MX" sz="2800" dirty="0" err="1">
                <a:solidFill>
                  <a:srgbClr val="0645AD"/>
                </a:solidFill>
                <a:ea typeface="Arial Unicode MS" panose="020B0604020202020204" pitchFamily="34" charset="-128"/>
                <a:cs typeface="Times New Roman" panose="02020603050405020304" pitchFamily="18" charset="0"/>
              </a:rPr>
              <a:t>scientĭa</a:t>
            </a:r>
            <a:r>
              <a:rPr lang="es-ES" altLang="es-MX" sz="2800" dirty="0">
                <a:solidFill>
                  <a:srgbClr val="0645AD"/>
                </a:solidFill>
                <a:ea typeface="Arial Unicode MS" panose="020B0604020202020204" pitchFamily="34" charset="-128"/>
                <a:cs typeface="Times New Roman" panose="02020603050405020304" pitchFamily="18" charset="0"/>
              </a:rPr>
              <a:t>).”</a:t>
            </a:r>
            <a:br>
              <a:rPr lang="es-ES" altLang="es-MX" sz="2800" dirty="0">
                <a:solidFill>
                  <a:srgbClr val="0645AD"/>
                </a:solidFill>
                <a:ea typeface="Arial Unicode MS" panose="020B0604020202020204" pitchFamily="34" charset="-128"/>
                <a:cs typeface="Times New Roman" panose="02020603050405020304" pitchFamily="18" charset="0"/>
              </a:rPr>
            </a:br>
            <a:r>
              <a:rPr lang="es-ES" altLang="es-MX" sz="2800" dirty="0">
                <a:solidFill>
                  <a:srgbClr val="0645AD"/>
                </a:solidFill>
                <a:ea typeface="Arial Unicode MS" panose="020B0604020202020204" pitchFamily="34" charset="-128"/>
                <a:cs typeface="Times New Roman" panose="02020603050405020304" pitchFamily="18" charset="0"/>
              </a:rPr>
              <a:t>(Wikipedia, 28 de Noviembre de 2009)</a:t>
            </a:r>
            <a:br>
              <a:rPr lang="es-MX" altLang="es-MX" sz="2800" dirty="0">
                <a:solidFill>
                  <a:srgbClr val="0645AD"/>
                </a:solidFill>
                <a:ea typeface="Arial Unicode MS" panose="020B0604020202020204" pitchFamily="34" charset="-128"/>
                <a:cs typeface="Times New Roman" panose="02020603050405020304" pitchFamily="18" charset="0"/>
              </a:rPr>
            </a:br>
            <a:r>
              <a:rPr lang="es-ES" altLang="es-MX" sz="2800" dirty="0">
                <a:solidFill>
                  <a:srgbClr val="0645AD"/>
                </a:solidFill>
                <a:ea typeface="Arial Unicode MS" panose="020B0604020202020204" pitchFamily="34" charset="-128"/>
                <a:cs typeface="Times New Roman" panose="02020603050405020304" pitchFamily="18" charset="0"/>
                <a:hlinkClick r:id="rId2"/>
              </a:rPr>
              <a:t>http://es.wikipedia.org/wiki/consciencia</a:t>
            </a:r>
            <a:r>
              <a:rPr lang="es-ES" altLang="es-MX" sz="2800" dirty="0">
                <a:solidFill>
                  <a:srgbClr val="0645AD"/>
                </a:solidFill>
                <a:ea typeface="Arial Unicode MS" panose="020B0604020202020204" pitchFamily="34" charset="-128"/>
                <a:cs typeface="Times New Roman" panose="02020603050405020304" pitchFamily="18" charset="0"/>
              </a:rPr>
              <a:t> </a:t>
            </a:r>
            <a:endParaRPr lang="es-MX" sz="2800" dirty="0"/>
          </a:p>
        </p:txBody>
      </p:sp>
      <p:sp>
        <p:nvSpPr>
          <p:cNvPr id="4" name="Marcador de número de diapositiva 3"/>
          <p:cNvSpPr>
            <a:spLocks noGrp="1"/>
          </p:cNvSpPr>
          <p:nvPr>
            <p:ph type="sldNum" sz="quarter" idx="12"/>
          </p:nvPr>
        </p:nvSpPr>
        <p:spPr/>
        <p:txBody>
          <a:bodyPr/>
          <a:lstStyle/>
          <a:p>
            <a:pPr>
              <a:defRPr/>
            </a:pPr>
            <a:fld id="{FB25BE8B-ED62-4896-9465-A624811684D2}" type="slidenum">
              <a:rPr lang="es-ES" altLang="es-MX" smtClean="0"/>
              <a:pPr>
                <a:defRPr/>
              </a:pPr>
              <a:t>5</a:t>
            </a:fld>
            <a:endParaRPr lang="es-ES" altLang="es-MX"/>
          </a:p>
        </p:txBody>
      </p:sp>
    </p:spTree>
    <p:extLst>
      <p:ext uri="{BB962C8B-B14F-4D97-AF65-F5344CB8AC3E}">
        <p14:creationId xmlns:p14="http://schemas.microsoft.com/office/powerpoint/2010/main" val="1859473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aturation sat="40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26626" name="Group 2"/>
          <p:cNvGrpSpPr>
            <a:grpSpLocks/>
          </p:cNvGrpSpPr>
          <p:nvPr/>
        </p:nvGrpSpPr>
        <p:grpSpPr bwMode="auto">
          <a:xfrm>
            <a:off x="1447800" y="914400"/>
            <a:ext cx="5334000" cy="3581400"/>
            <a:chOff x="2606" y="5770"/>
            <a:chExt cx="4525" cy="3258"/>
          </a:xfrm>
        </p:grpSpPr>
        <p:sp>
          <p:nvSpPr>
            <p:cNvPr id="26629" name="Line 3"/>
            <p:cNvSpPr>
              <a:spLocks noChangeShapeType="1"/>
            </p:cNvSpPr>
            <p:nvPr/>
          </p:nvSpPr>
          <p:spPr bwMode="auto">
            <a:xfrm>
              <a:off x="3509" y="7144"/>
              <a:ext cx="0" cy="45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0" name="Line 4"/>
            <p:cNvSpPr>
              <a:spLocks noChangeShapeType="1"/>
            </p:cNvSpPr>
            <p:nvPr/>
          </p:nvSpPr>
          <p:spPr bwMode="auto">
            <a:xfrm flipV="1">
              <a:off x="4572" y="7795"/>
              <a:ext cx="1158" cy="113"/>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6631" name="Group 5"/>
            <p:cNvGrpSpPr>
              <a:grpSpLocks/>
            </p:cNvGrpSpPr>
            <p:nvPr/>
          </p:nvGrpSpPr>
          <p:grpSpPr bwMode="auto">
            <a:xfrm>
              <a:off x="2729" y="7831"/>
              <a:ext cx="1122" cy="1197"/>
              <a:chOff x="2825" y="12465"/>
              <a:chExt cx="1652" cy="1462"/>
            </a:xfrm>
          </p:grpSpPr>
          <p:sp>
            <p:nvSpPr>
              <p:cNvPr id="26653" name="AutoShape 6"/>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4" name="AutoShape 7"/>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6632" name="Group 8"/>
            <p:cNvGrpSpPr>
              <a:grpSpLocks/>
            </p:cNvGrpSpPr>
            <p:nvPr/>
          </p:nvGrpSpPr>
          <p:grpSpPr bwMode="auto">
            <a:xfrm>
              <a:off x="2606" y="5770"/>
              <a:ext cx="2534" cy="1358"/>
              <a:chOff x="2606" y="5218"/>
              <a:chExt cx="2534" cy="1358"/>
            </a:xfrm>
          </p:grpSpPr>
          <p:sp>
            <p:nvSpPr>
              <p:cNvPr id="26642" name="Freeform 9"/>
              <p:cNvSpPr>
                <a:spLocks/>
              </p:cNvSpPr>
              <p:nvPr/>
            </p:nvSpPr>
            <p:spPr bwMode="auto">
              <a:xfrm>
                <a:off x="2606" y="5399"/>
                <a:ext cx="1658" cy="1177"/>
              </a:xfrm>
              <a:custGeom>
                <a:avLst/>
                <a:gdLst>
                  <a:gd name="T0" fmla="*/ 95 w 3368"/>
                  <a:gd name="T1" fmla="*/ 46 h 1888"/>
                  <a:gd name="T2" fmla="*/ 41 w 3368"/>
                  <a:gd name="T3" fmla="*/ 0 h 1888"/>
                  <a:gd name="T4" fmla="*/ 22 w 3368"/>
                  <a:gd name="T5" fmla="*/ 61 h 1888"/>
                  <a:gd name="T6" fmla="*/ 14 w 3368"/>
                  <a:gd name="T7" fmla="*/ 104 h 1888"/>
                  <a:gd name="T8" fmla="*/ 12 w 3368"/>
                  <a:gd name="T9" fmla="*/ 109 h 1888"/>
                  <a:gd name="T10" fmla="*/ 5 w 3368"/>
                  <a:gd name="T11" fmla="*/ 120 h 1888"/>
                  <a:gd name="T12" fmla="*/ 25 w 3368"/>
                  <a:gd name="T13" fmla="*/ 186 h 1888"/>
                  <a:gd name="T14" fmla="*/ 18 w 3368"/>
                  <a:gd name="T15" fmla="*/ 199 h 1888"/>
                  <a:gd name="T16" fmla="*/ 16 w 3368"/>
                  <a:gd name="T17" fmla="*/ 215 h 1888"/>
                  <a:gd name="T18" fmla="*/ 18 w 3368"/>
                  <a:gd name="T19" fmla="*/ 233 h 1888"/>
                  <a:gd name="T20" fmla="*/ 29 w 3368"/>
                  <a:gd name="T21" fmla="*/ 254 h 1888"/>
                  <a:gd name="T22" fmla="*/ 47 w 3368"/>
                  <a:gd name="T23" fmla="*/ 270 h 1888"/>
                  <a:gd name="T24" fmla="*/ 57 w 3368"/>
                  <a:gd name="T25" fmla="*/ 279 h 1888"/>
                  <a:gd name="T26" fmla="*/ 69 w 3368"/>
                  <a:gd name="T27" fmla="*/ 283 h 1888"/>
                  <a:gd name="T28" fmla="*/ 88 w 3368"/>
                  <a:gd name="T29" fmla="*/ 272 h 1888"/>
                  <a:gd name="T30" fmla="*/ 88 w 3368"/>
                  <a:gd name="T31" fmla="*/ 261 h 1888"/>
                  <a:gd name="T32" fmla="*/ 104 w 3368"/>
                  <a:gd name="T33" fmla="*/ 233 h 1888"/>
                  <a:gd name="T34" fmla="*/ 194 w 3368"/>
                  <a:gd name="T35" fmla="*/ 224 h 1888"/>
                  <a:gd name="T36" fmla="*/ 197 w 3368"/>
                  <a:gd name="T37" fmla="*/ 219 h 1888"/>
                  <a:gd name="T38" fmla="*/ 180 w 3368"/>
                  <a:gd name="T39" fmla="*/ 147 h 1888"/>
                  <a:gd name="T40" fmla="*/ 175 w 3368"/>
                  <a:gd name="T41" fmla="*/ 129 h 1888"/>
                  <a:gd name="T42" fmla="*/ 142 w 3368"/>
                  <a:gd name="T43" fmla="*/ 95 h 1888"/>
                  <a:gd name="T44" fmla="*/ 126 w 3368"/>
                  <a:gd name="T45" fmla="*/ 84 h 1888"/>
                  <a:gd name="T46" fmla="*/ 121 w 3368"/>
                  <a:gd name="T47" fmla="*/ 77 h 1888"/>
                  <a:gd name="T48" fmla="*/ 120 w 3368"/>
                  <a:gd name="T49" fmla="*/ 34 h 1888"/>
                  <a:gd name="T50" fmla="*/ 109 w 3368"/>
                  <a:gd name="T51" fmla="*/ 39 h 1888"/>
                  <a:gd name="T52" fmla="*/ 95 w 3368"/>
                  <a:gd name="T53" fmla="*/ 46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3" name="Text Box 10"/>
              <p:cNvSpPr txBox="1">
                <a:spLocks noChangeArrowheads="1"/>
              </p:cNvSpPr>
              <p:nvPr/>
            </p:nvSpPr>
            <p:spPr bwMode="auto">
              <a:xfrm>
                <a:off x="3692" y="5218"/>
                <a:ext cx="1448"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a:t>
                </a:r>
              </a:p>
            </p:txBody>
          </p:sp>
          <p:grpSp>
            <p:nvGrpSpPr>
              <p:cNvPr id="26644" name="Group 11"/>
              <p:cNvGrpSpPr>
                <a:grpSpLocks/>
              </p:cNvGrpSpPr>
              <p:nvPr/>
            </p:nvGrpSpPr>
            <p:grpSpPr bwMode="auto">
              <a:xfrm>
                <a:off x="2975" y="5773"/>
                <a:ext cx="368" cy="593"/>
                <a:chOff x="2968" y="5758"/>
                <a:chExt cx="670" cy="1632"/>
              </a:xfrm>
            </p:grpSpPr>
            <p:sp>
              <p:nvSpPr>
                <p:cNvPr id="26646" name="Oval 12"/>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7" name="Line 13"/>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8" name="Line 14"/>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9" name="Line 15"/>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0" name="Line 16"/>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1" name="Line 17"/>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52" name="Line 18"/>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6645" name="Text Box 19"/>
              <p:cNvSpPr txBox="1">
                <a:spLocks noChangeArrowheads="1"/>
              </p:cNvSpPr>
              <p:nvPr/>
            </p:nvSpPr>
            <p:spPr bwMode="auto">
              <a:xfrm>
                <a:off x="3343" y="5922"/>
                <a:ext cx="1352" cy="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del usuario</a:t>
                </a:r>
              </a:p>
            </p:txBody>
          </p:sp>
        </p:grpSp>
        <p:grpSp>
          <p:nvGrpSpPr>
            <p:cNvPr id="26633" name="Group 20"/>
            <p:cNvGrpSpPr>
              <a:grpSpLocks/>
            </p:cNvGrpSpPr>
            <p:nvPr/>
          </p:nvGrpSpPr>
          <p:grpSpPr bwMode="auto">
            <a:xfrm>
              <a:off x="6045" y="7288"/>
              <a:ext cx="1086" cy="1527"/>
              <a:chOff x="6045" y="7130"/>
              <a:chExt cx="1086" cy="1527"/>
            </a:xfrm>
          </p:grpSpPr>
          <p:sp>
            <p:nvSpPr>
              <p:cNvPr id="26634" name="Oval 21"/>
              <p:cNvSpPr>
                <a:spLocks noChangeArrowheads="1"/>
              </p:cNvSpPr>
              <p:nvPr/>
            </p:nvSpPr>
            <p:spPr bwMode="auto">
              <a:xfrm>
                <a:off x="6454" y="7130"/>
                <a:ext cx="355" cy="337"/>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5" name="Line 22"/>
              <p:cNvSpPr>
                <a:spLocks noChangeShapeType="1"/>
              </p:cNvSpPr>
              <p:nvPr/>
            </p:nvSpPr>
            <p:spPr bwMode="auto">
              <a:xfrm>
                <a:off x="6631" y="7468"/>
                <a:ext cx="0" cy="56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6" name="Line 23"/>
              <p:cNvSpPr>
                <a:spLocks noChangeShapeType="1"/>
              </p:cNvSpPr>
              <p:nvPr/>
            </p:nvSpPr>
            <p:spPr bwMode="auto">
              <a:xfrm flipH="1">
                <a:off x="6454" y="7694"/>
                <a:ext cx="177"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7" name="Line 24"/>
              <p:cNvSpPr>
                <a:spLocks noChangeShapeType="1"/>
              </p:cNvSpPr>
              <p:nvPr/>
            </p:nvSpPr>
            <p:spPr bwMode="auto">
              <a:xfrm>
                <a:off x="6631" y="7694"/>
                <a:ext cx="178"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8" name="Line 25"/>
              <p:cNvSpPr>
                <a:spLocks noChangeShapeType="1"/>
              </p:cNvSpPr>
              <p:nvPr/>
            </p:nvSpPr>
            <p:spPr bwMode="auto">
              <a:xfrm>
                <a:off x="6631" y="7898"/>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39" name="Line 26"/>
              <p:cNvSpPr>
                <a:spLocks noChangeShapeType="1"/>
              </p:cNvSpPr>
              <p:nvPr/>
            </p:nvSpPr>
            <p:spPr bwMode="auto">
              <a:xfrm flipH="1">
                <a:off x="6416" y="8010"/>
                <a:ext cx="212" cy="2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0" name="Line 27"/>
              <p:cNvSpPr>
                <a:spLocks noChangeShapeType="1"/>
              </p:cNvSpPr>
              <p:nvPr/>
            </p:nvSpPr>
            <p:spPr bwMode="auto">
              <a:xfrm>
                <a:off x="6628" y="8010"/>
                <a:ext cx="107" cy="2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641" name="Text Box 28"/>
              <p:cNvSpPr txBox="1">
                <a:spLocks noChangeArrowheads="1"/>
              </p:cNvSpPr>
              <p:nvPr/>
            </p:nvSpPr>
            <p:spPr bwMode="auto">
              <a:xfrm>
                <a:off x="6045" y="8295"/>
                <a:ext cx="1086"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usuario</a:t>
                </a:r>
              </a:p>
            </p:txBody>
          </p:sp>
        </p:grpSp>
      </p:grpSp>
      <p:sp>
        <p:nvSpPr>
          <p:cNvPr id="26627" name="Rectangle 29"/>
          <p:cNvSpPr>
            <a:spLocks noChangeArrowheads="1"/>
          </p:cNvSpPr>
          <p:nvPr/>
        </p:nvSpPr>
        <p:spPr bwMode="auto">
          <a:xfrm>
            <a:off x="1155032" y="4959619"/>
            <a:ext cx="685398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toman en cuenta el comportamiento y la personalidad de los demás (usuario) </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304CA82-E6D6-4511-8E02-FE7696086C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9080409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aturation sat="40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81000" y="1066800"/>
            <a:ext cx="5867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construye una imagen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7651" name="Group 59"/>
          <p:cNvGrpSpPr>
            <a:grpSpLocks/>
          </p:cNvGrpSpPr>
          <p:nvPr/>
        </p:nvGrpSpPr>
        <p:grpSpPr bwMode="auto">
          <a:xfrm>
            <a:off x="1143000" y="1600200"/>
            <a:ext cx="5410200" cy="3962400"/>
            <a:chOff x="480" y="1008"/>
            <a:chExt cx="3408" cy="2496"/>
          </a:xfrm>
        </p:grpSpPr>
        <p:grpSp>
          <p:nvGrpSpPr>
            <p:cNvPr id="27661" name="Group 54"/>
            <p:cNvGrpSpPr>
              <a:grpSpLocks/>
            </p:cNvGrpSpPr>
            <p:nvPr/>
          </p:nvGrpSpPr>
          <p:grpSpPr bwMode="auto">
            <a:xfrm>
              <a:off x="3456" y="2352"/>
              <a:ext cx="432" cy="1152"/>
              <a:chOff x="3600" y="2665"/>
              <a:chExt cx="534" cy="1319"/>
            </a:xfrm>
          </p:grpSpPr>
          <p:grpSp>
            <p:nvGrpSpPr>
              <p:cNvPr id="27694" name="Group 5"/>
              <p:cNvGrpSpPr>
                <a:grpSpLocks/>
              </p:cNvGrpSpPr>
              <p:nvPr/>
            </p:nvGrpSpPr>
            <p:grpSpPr bwMode="auto">
              <a:xfrm>
                <a:off x="3727" y="2665"/>
                <a:ext cx="407" cy="1075"/>
                <a:chOff x="2968" y="5758"/>
                <a:chExt cx="670" cy="1632"/>
              </a:xfrm>
            </p:grpSpPr>
            <p:sp>
              <p:nvSpPr>
                <p:cNvPr id="27696" name="Oval 6"/>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7" name="Line 7"/>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8" name="Line 8"/>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9" name="Line 9"/>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700" name="Line 10"/>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701" name="Line 11"/>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702" name="Line 12"/>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95" name="Text Box 13"/>
              <p:cNvSpPr txBox="1">
                <a:spLocks noChangeArrowheads="1"/>
              </p:cNvSpPr>
              <p:nvPr/>
            </p:nvSpPr>
            <p:spPr bwMode="auto">
              <a:xfrm>
                <a:off x="3600" y="3717"/>
                <a:ext cx="28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62" name="Line 14"/>
            <p:cNvSpPr>
              <a:spLocks noChangeShapeType="1"/>
            </p:cNvSpPr>
            <p:nvPr/>
          </p:nvSpPr>
          <p:spPr bwMode="auto">
            <a:xfrm>
              <a:off x="1371" y="2083"/>
              <a:ext cx="0" cy="429"/>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63" name="Freeform 16"/>
            <p:cNvSpPr>
              <a:spLocks/>
            </p:cNvSpPr>
            <p:nvPr/>
          </p:nvSpPr>
          <p:spPr bwMode="auto">
            <a:xfrm>
              <a:off x="480" y="1008"/>
              <a:ext cx="1716" cy="1119"/>
            </a:xfrm>
            <a:custGeom>
              <a:avLst/>
              <a:gdLst>
                <a:gd name="T0" fmla="*/ 108 w 3368"/>
                <a:gd name="T1" fmla="*/ 37 h 1888"/>
                <a:gd name="T2" fmla="*/ 47 w 3368"/>
                <a:gd name="T3" fmla="*/ 0 h 1888"/>
                <a:gd name="T4" fmla="*/ 25 w 3368"/>
                <a:gd name="T5" fmla="*/ 50 h 1888"/>
                <a:gd name="T6" fmla="*/ 16 w 3368"/>
                <a:gd name="T7" fmla="*/ 85 h 1888"/>
                <a:gd name="T8" fmla="*/ 13 w 3368"/>
                <a:gd name="T9" fmla="*/ 89 h 1888"/>
                <a:gd name="T10" fmla="*/ 6 w 3368"/>
                <a:gd name="T11" fmla="*/ 98 h 1888"/>
                <a:gd name="T12" fmla="*/ 29 w 3368"/>
                <a:gd name="T13" fmla="*/ 152 h 1888"/>
                <a:gd name="T14" fmla="*/ 20 w 3368"/>
                <a:gd name="T15" fmla="*/ 162 h 1888"/>
                <a:gd name="T16" fmla="*/ 18 w 3368"/>
                <a:gd name="T17" fmla="*/ 176 h 1888"/>
                <a:gd name="T18" fmla="*/ 20 w 3368"/>
                <a:gd name="T19" fmla="*/ 191 h 1888"/>
                <a:gd name="T20" fmla="*/ 33 w 3368"/>
                <a:gd name="T21" fmla="*/ 207 h 1888"/>
                <a:gd name="T22" fmla="*/ 53 w 3368"/>
                <a:gd name="T23" fmla="*/ 220 h 1888"/>
                <a:gd name="T24" fmla="*/ 65 w 3368"/>
                <a:gd name="T25" fmla="*/ 228 h 1888"/>
                <a:gd name="T26" fmla="*/ 79 w 3368"/>
                <a:gd name="T27" fmla="*/ 231 h 1888"/>
                <a:gd name="T28" fmla="*/ 100 w 3368"/>
                <a:gd name="T29" fmla="*/ 222 h 1888"/>
                <a:gd name="T30" fmla="*/ 101 w 3368"/>
                <a:gd name="T31" fmla="*/ 213 h 1888"/>
                <a:gd name="T32" fmla="*/ 119 w 3368"/>
                <a:gd name="T33" fmla="*/ 191 h 1888"/>
                <a:gd name="T34" fmla="*/ 223 w 3368"/>
                <a:gd name="T35" fmla="*/ 183 h 1888"/>
                <a:gd name="T36" fmla="*/ 227 w 3368"/>
                <a:gd name="T37" fmla="*/ 180 h 1888"/>
                <a:gd name="T38" fmla="*/ 206 w 3368"/>
                <a:gd name="T39" fmla="*/ 120 h 1888"/>
                <a:gd name="T40" fmla="*/ 201 w 3368"/>
                <a:gd name="T41" fmla="*/ 105 h 1888"/>
                <a:gd name="T42" fmla="*/ 163 w 3368"/>
                <a:gd name="T43" fmla="*/ 78 h 1888"/>
                <a:gd name="T44" fmla="*/ 144 w 3368"/>
                <a:gd name="T45" fmla="*/ 69 h 1888"/>
                <a:gd name="T46" fmla="*/ 139 w 3368"/>
                <a:gd name="T47" fmla="*/ 63 h 1888"/>
                <a:gd name="T48" fmla="*/ 138 w 3368"/>
                <a:gd name="T49" fmla="*/ 28 h 1888"/>
                <a:gd name="T50" fmla="*/ 126 w 3368"/>
                <a:gd name="T51" fmla="*/ 31 h 1888"/>
                <a:gd name="T52" fmla="*/ 108 w 3368"/>
                <a:gd name="T53" fmla="*/ 3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64" name="Text Box 17"/>
            <p:cNvSpPr txBox="1">
              <a:spLocks noChangeArrowheads="1"/>
            </p:cNvSpPr>
            <p:nvPr/>
          </p:nvSpPr>
          <p:spPr bwMode="auto">
            <a:xfrm>
              <a:off x="1498" y="1008"/>
              <a:ext cx="1654" cy="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7665" name="Group 18"/>
            <p:cNvGrpSpPr>
              <a:grpSpLocks/>
            </p:cNvGrpSpPr>
            <p:nvPr/>
          </p:nvGrpSpPr>
          <p:grpSpPr bwMode="auto">
            <a:xfrm>
              <a:off x="862" y="1364"/>
              <a:ext cx="381" cy="564"/>
              <a:chOff x="2968" y="5758"/>
              <a:chExt cx="670" cy="1632"/>
            </a:xfrm>
          </p:grpSpPr>
          <p:sp>
            <p:nvSpPr>
              <p:cNvPr id="27687" name="Oval 19"/>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8" name="Line 20"/>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9" name="Line 21"/>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0" name="Line 2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1" name="Line 23"/>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2" name="Line 24"/>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93" name="Line 25"/>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66" name="Text Box 26"/>
            <p:cNvSpPr txBox="1">
              <a:spLocks noChangeArrowheads="1"/>
            </p:cNvSpPr>
            <p:nvPr/>
          </p:nvSpPr>
          <p:spPr bwMode="auto">
            <a:xfrm>
              <a:off x="1248" y="1488"/>
              <a:ext cx="139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7667" name="Group 58"/>
            <p:cNvGrpSpPr>
              <a:grpSpLocks/>
            </p:cNvGrpSpPr>
            <p:nvPr/>
          </p:nvGrpSpPr>
          <p:grpSpPr bwMode="auto">
            <a:xfrm>
              <a:off x="2112" y="2688"/>
              <a:ext cx="1056" cy="624"/>
              <a:chOff x="2496" y="2688"/>
              <a:chExt cx="1056" cy="624"/>
            </a:xfrm>
          </p:grpSpPr>
          <p:grpSp>
            <p:nvGrpSpPr>
              <p:cNvPr id="27678" name="Group 27"/>
              <p:cNvGrpSpPr>
                <a:grpSpLocks/>
              </p:cNvGrpSpPr>
              <p:nvPr/>
            </p:nvGrpSpPr>
            <p:grpSpPr bwMode="auto">
              <a:xfrm>
                <a:off x="2640" y="2688"/>
                <a:ext cx="663" cy="260"/>
                <a:chOff x="3873" y="12820"/>
                <a:chExt cx="905" cy="905"/>
              </a:xfrm>
            </p:grpSpPr>
            <p:sp>
              <p:nvSpPr>
                <p:cNvPr id="27685" name="Freeform 2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6" name="AutoShape 2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7679" name="Group 30"/>
              <p:cNvGrpSpPr>
                <a:grpSpLocks/>
              </p:cNvGrpSpPr>
              <p:nvPr/>
            </p:nvGrpSpPr>
            <p:grpSpPr bwMode="auto">
              <a:xfrm>
                <a:off x="2496" y="3024"/>
                <a:ext cx="1056" cy="288"/>
                <a:chOff x="4176" y="1200"/>
                <a:chExt cx="1056" cy="288"/>
              </a:xfrm>
            </p:grpSpPr>
            <p:grpSp>
              <p:nvGrpSpPr>
                <p:cNvPr id="27680" name="Group 31"/>
                <p:cNvGrpSpPr>
                  <a:grpSpLocks/>
                </p:cNvGrpSpPr>
                <p:nvPr/>
              </p:nvGrpSpPr>
              <p:grpSpPr bwMode="auto">
                <a:xfrm>
                  <a:off x="4512" y="1248"/>
                  <a:ext cx="288" cy="192"/>
                  <a:chOff x="3873" y="12820"/>
                  <a:chExt cx="905" cy="905"/>
                </a:xfrm>
              </p:grpSpPr>
              <p:sp>
                <p:nvSpPr>
                  <p:cNvPr id="27683" name="Freeform 32"/>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4"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81" name="Text Box 34"/>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82" name="Text Box 35"/>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27668" name="Group 55"/>
            <p:cNvGrpSpPr>
              <a:grpSpLocks/>
            </p:cNvGrpSpPr>
            <p:nvPr/>
          </p:nvGrpSpPr>
          <p:grpSpPr bwMode="auto">
            <a:xfrm>
              <a:off x="1152" y="2544"/>
              <a:ext cx="480" cy="912"/>
              <a:chOff x="785" y="2832"/>
              <a:chExt cx="705" cy="1104"/>
            </a:xfrm>
          </p:grpSpPr>
          <p:grpSp>
            <p:nvGrpSpPr>
              <p:cNvPr id="27669" name="Group 37"/>
              <p:cNvGrpSpPr>
                <a:grpSpLocks/>
              </p:cNvGrpSpPr>
              <p:nvPr/>
            </p:nvGrpSpPr>
            <p:grpSpPr bwMode="auto">
              <a:xfrm>
                <a:off x="785" y="2832"/>
                <a:ext cx="705" cy="994"/>
                <a:chOff x="2968" y="5758"/>
                <a:chExt cx="670" cy="1632"/>
              </a:xfrm>
            </p:grpSpPr>
            <p:sp>
              <p:nvSpPr>
                <p:cNvPr id="27671" name="Oval 38"/>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2" name="Line 39"/>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3" name="Line 40"/>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4" name="Line 41"/>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5" name="Line 42"/>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6" name="Line 43"/>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77" name="Line 44"/>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70" name="Text Box 45"/>
              <p:cNvSpPr txBox="1">
                <a:spLocks noChangeArrowheads="1"/>
              </p:cNvSpPr>
              <p:nvPr/>
            </p:nvSpPr>
            <p:spPr bwMode="auto">
              <a:xfrm>
                <a:off x="864" y="3684"/>
                <a:ext cx="3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27652" name="Group 46"/>
          <p:cNvGrpSpPr>
            <a:grpSpLocks/>
          </p:cNvGrpSpPr>
          <p:nvPr/>
        </p:nvGrpSpPr>
        <p:grpSpPr bwMode="auto">
          <a:xfrm>
            <a:off x="3124200" y="685800"/>
            <a:ext cx="1676400" cy="457200"/>
            <a:chOff x="4176" y="1200"/>
            <a:chExt cx="1056" cy="288"/>
          </a:xfrm>
        </p:grpSpPr>
        <p:grpSp>
          <p:nvGrpSpPr>
            <p:cNvPr id="27656" name="Group 47"/>
            <p:cNvGrpSpPr>
              <a:grpSpLocks/>
            </p:cNvGrpSpPr>
            <p:nvPr/>
          </p:nvGrpSpPr>
          <p:grpSpPr bwMode="auto">
            <a:xfrm>
              <a:off x="4512" y="1248"/>
              <a:ext cx="288" cy="192"/>
              <a:chOff x="3873" y="12820"/>
              <a:chExt cx="905" cy="905"/>
            </a:xfrm>
          </p:grpSpPr>
          <p:sp>
            <p:nvSpPr>
              <p:cNvPr id="27659" name="Freeform 4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60" name="AutoShape 4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57" name="Text Box 5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58" name="Text Box 5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7653" name="Rectangle 52"/>
          <p:cNvSpPr>
            <a:spLocks noChangeArrowheads="1"/>
          </p:cNvSpPr>
          <p:nvPr/>
        </p:nvSpPr>
        <p:spPr bwMode="auto">
          <a:xfrm>
            <a:off x="381000" y="609600"/>
            <a:ext cx="2667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ES"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7654" name="Rectangle 53"/>
          <p:cNvSpPr>
            <a:spLocks noChangeArrowheads="1"/>
          </p:cNvSpPr>
          <p:nvPr/>
        </p:nvSpPr>
        <p:spPr bwMode="auto">
          <a:xfrm>
            <a:off x="431800" y="142875"/>
            <a:ext cx="61261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general si se tienen dos entes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y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EF9C55F-1972-4E77-B963-5834F0885E05}"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148897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aturation sat="40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1000" y="1066800"/>
            <a:ext cx="5867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construye una imagen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75" name="Group 46"/>
          <p:cNvGrpSpPr>
            <a:grpSpLocks/>
          </p:cNvGrpSpPr>
          <p:nvPr/>
        </p:nvGrpSpPr>
        <p:grpSpPr bwMode="auto">
          <a:xfrm>
            <a:off x="3124200" y="685800"/>
            <a:ext cx="1676400" cy="457200"/>
            <a:chOff x="4176" y="1200"/>
            <a:chExt cx="1056" cy="288"/>
          </a:xfrm>
        </p:grpSpPr>
        <p:grpSp>
          <p:nvGrpSpPr>
            <p:cNvPr id="28718" name="Group 47"/>
            <p:cNvGrpSpPr>
              <a:grpSpLocks/>
            </p:cNvGrpSpPr>
            <p:nvPr/>
          </p:nvGrpSpPr>
          <p:grpSpPr bwMode="auto">
            <a:xfrm>
              <a:off x="4512" y="1248"/>
              <a:ext cx="288" cy="192"/>
              <a:chOff x="3873" y="12820"/>
              <a:chExt cx="905" cy="905"/>
            </a:xfrm>
          </p:grpSpPr>
          <p:sp>
            <p:nvSpPr>
              <p:cNvPr id="28721" name="Freeform 4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22" name="AutoShape 4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719" name="Text Box 5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20" name="Text Box 5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76" name="Rectangle 52"/>
          <p:cNvSpPr>
            <a:spLocks noChangeArrowheads="1"/>
          </p:cNvSpPr>
          <p:nvPr/>
        </p:nvSpPr>
        <p:spPr bwMode="auto">
          <a:xfrm>
            <a:off x="381000" y="609600"/>
            <a:ext cx="2667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7" name="Rectangle 53"/>
          <p:cNvSpPr>
            <a:spLocks noChangeArrowheads="1"/>
          </p:cNvSpPr>
          <p:nvPr/>
        </p:nvSpPr>
        <p:spPr bwMode="auto">
          <a:xfrm>
            <a:off x="431800" y="142875"/>
            <a:ext cx="61261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general si se tienen dos entes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y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78" name="Group 59"/>
          <p:cNvGrpSpPr>
            <a:grpSpLocks/>
          </p:cNvGrpSpPr>
          <p:nvPr/>
        </p:nvGrpSpPr>
        <p:grpSpPr bwMode="auto">
          <a:xfrm>
            <a:off x="1143000" y="1600200"/>
            <a:ext cx="5410200" cy="3962400"/>
            <a:chOff x="720" y="1008"/>
            <a:chExt cx="3408" cy="2496"/>
          </a:xfrm>
        </p:grpSpPr>
        <p:grpSp>
          <p:nvGrpSpPr>
            <p:cNvPr id="28681" name="Group 4"/>
            <p:cNvGrpSpPr>
              <a:grpSpLocks/>
            </p:cNvGrpSpPr>
            <p:nvPr/>
          </p:nvGrpSpPr>
          <p:grpSpPr bwMode="auto">
            <a:xfrm>
              <a:off x="3696" y="2352"/>
              <a:ext cx="432" cy="1152"/>
              <a:chOff x="3600" y="2665"/>
              <a:chExt cx="534" cy="1319"/>
            </a:xfrm>
          </p:grpSpPr>
          <p:grpSp>
            <p:nvGrpSpPr>
              <p:cNvPr id="28709" name="Group 5"/>
              <p:cNvGrpSpPr>
                <a:grpSpLocks/>
              </p:cNvGrpSpPr>
              <p:nvPr/>
            </p:nvGrpSpPr>
            <p:grpSpPr bwMode="auto">
              <a:xfrm>
                <a:off x="3727" y="2665"/>
                <a:ext cx="407" cy="1075"/>
                <a:chOff x="2968" y="5758"/>
                <a:chExt cx="670" cy="1632"/>
              </a:xfrm>
            </p:grpSpPr>
            <p:sp>
              <p:nvSpPr>
                <p:cNvPr id="28711" name="Oval 6"/>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2" name="Line 7"/>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3" name="Line 8"/>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4" name="Line 9"/>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5" name="Line 10"/>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6" name="Line 11"/>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17" name="Line 12"/>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710" name="Text Box 13"/>
              <p:cNvSpPr txBox="1">
                <a:spLocks noChangeArrowheads="1"/>
              </p:cNvSpPr>
              <p:nvPr/>
            </p:nvSpPr>
            <p:spPr bwMode="auto">
              <a:xfrm>
                <a:off x="3600" y="3717"/>
                <a:ext cx="28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82" name="Line 14"/>
            <p:cNvSpPr>
              <a:spLocks noChangeShapeType="1"/>
            </p:cNvSpPr>
            <p:nvPr/>
          </p:nvSpPr>
          <p:spPr bwMode="auto">
            <a:xfrm>
              <a:off x="1611" y="2083"/>
              <a:ext cx="0" cy="429"/>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83" name="Freeform 15"/>
            <p:cNvSpPr>
              <a:spLocks/>
            </p:cNvSpPr>
            <p:nvPr/>
          </p:nvSpPr>
          <p:spPr bwMode="auto">
            <a:xfrm>
              <a:off x="720" y="1008"/>
              <a:ext cx="1716" cy="1119"/>
            </a:xfrm>
            <a:custGeom>
              <a:avLst/>
              <a:gdLst>
                <a:gd name="T0" fmla="*/ 108 w 3368"/>
                <a:gd name="T1" fmla="*/ 37 h 1888"/>
                <a:gd name="T2" fmla="*/ 47 w 3368"/>
                <a:gd name="T3" fmla="*/ 0 h 1888"/>
                <a:gd name="T4" fmla="*/ 25 w 3368"/>
                <a:gd name="T5" fmla="*/ 50 h 1888"/>
                <a:gd name="T6" fmla="*/ 16 w 3368"/>
                <a:gd name="T7" fmla="*/ 85 h 1888"/>
                <a:gd name="T8" fmla="*/ 13 w 3368"/>
                <a:gd name="T9" fmla="*/ 89 h 1888"/>
                <a:gd name="T10" fmla="*/ 6 w 3368"/>
                <a:gd name="T11" fmla="*/ 98 h 1888"/>
                <a:gd name="T12" fmla="*/ 29 w 3368"/>
                <a:gd name="T13" fmla="*/ 152 h 1888"/>
                <a:gd name="T14" fmla="*/ 20 w 3368"/>
                <a:gd name="T15" fmla="*/ 162 h 1888"/>
                <a:gd name="T16" fmla="*/ 18 w 3368"/>
                <a:gd name="T17" fmla="*/ 176 h 1888"/>
                <a:gd name="T18" fmla="*/ 20 w 3368"/>
                <a:gd name="T19" fmla="*/ 191 h 1888"/>
                <a:gd name="T20" fmla="*/ 33 w 3368"/>
                <a:gd name="T21" fmla="*/ 207 h 1888"/>
                <a:gd name="T22" fmla="*/ 53 w 3368"/>
                <a:gd name="T23" fmla="*/ 220 h 1888"/>
                <a:gd name="T24" fmla="*/ 65 w 3368"/>
                <a:gd name="T25" fmla="*/ 228 h 1888"/>
                <a:gd name="T26" fmla="*/ 79 w 3368"/>
                <a:gd name="T27" fmla="*/ 231 h 1888"/>
                <a:gd name="T28" fmla="*/ 100 w 3368"/>
                <a:gd name="T29" fmla="*/ 222 h 1888"/>
                <a:gd name="T30" fmla="*/ 101 w 3368"/>
                <a:gd name="T31" fmla="*/ 213 h 1888"/>
                <a:gd name="T32" fmla="*/ 119 w 3368"/>
                <a:gd name="T33" fmla="*/ 191 h 1888"/>
                <a:gd name="T34" fmla="*/ 223 w 3368"/>
                <a:gd name="T35" fmla="*/ 183 h 1888"/>
                <a:gd name="T36" fmla="*/ 227 w 3368"/>
                <a:gd name="T37" fmla="*/ 180 h 1888"/>
                <a:gd name="T38" fmla="*/ 206 w 3368"/>
                <a:gd name="T39" fmla="*/ 120 h 1888"/>
                <a:gd name="T40" fmla="*/ 201 w 3368"/>
                <a:gd name="T41" fmla="*/ 105 h 1888"/>
                <a:gd name="T42" fmla="*/ 163 w 3368"/>
                <a:gd name="T43" fmla="*/ 78 h 1888"/>
                <a:gd name="T44" fmla="*/ 144 w 3368"/>
                <a:gd name="T45" fmla="*/ 69 h 1888"/>
                <a:gd name="T46" fmla="*/ 139 w 3368"/>
                <a:gd name="T47" fmla="*/ 63 h 1888"/>
                <a:gd name="T48" fmla="*/ 138 w 3368"/>
                <a:gd name="T49" fmla="*/ 28 h 1888"/>
                <a:gd name="T50" fmla="*/ 126 w 3368"/>
                <a:gd name="T51" fmla="*/ 31 h 1888"/>
                <a:gd name="T52" fmla="*/ 108 w 3368"/>
                <a:gd name="T53" fmla="*/ 3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84" name="Text Box 16"/>
            <p:cNvSpPr txBox="1">
              <a:spLocks noChangeArrowheads="1"/>
            </p:cNvSpPr>
            <p:nvPr/>
          </p:nvSpPr>
          <p:spPr bwMode="auto">
            <a:xfrm>
              <a:off x="1738" y="1008"/>
              <a:ext cx="1654" cy="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85" name="Group 17"/>
            <p:cNvGrpSpPr>
              <a:grpSpLocks/>
            </p:cNvGrpSpPr>
            <p:nvPr/>
          </p:nvGrpSpPr>
          <p:grpSpPr bwMode="auto">
            <a:xfrm>
              <a:off x="1102" y="1364"/>
              <a:ext cx="381" cy="564"/>
              <a:chOff x="2968" y="5758"/>
              <a:chExt cx="670" cy="1632"/>
            </a:xfrm>
          </p:grpSpPr>
          <p:sp>
            <p:nvSpPr>
              <p:cNvPr id="28702" name="Oval 18"/>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3" name="Line 19"/>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4" name="Line 20"/>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5" name="Line 21"/>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6" name="Line 22"/>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7" name="Line 23"/>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8" name="Line 24"/>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86" name="Text Box 25"/>
            <p:cNvSpPr txBox="1">
              <a:spLocks noChangeArrowheads="1"/>
            </p:cNvSpPr>
            <p:nvPr/>
          </p:nvSpPr>
          <p:spPr bwMode="auto">
            <a:xfrm>
              <a:off x="1488" y="1488"/>
              <a:ext cx="139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28687" name="Group 26"/>
            <p:cNvGrpSpPr>
              <a:grpSpLocks/>
            </p:cNvGrpSpPr>
            <p:nvPr/>
          </p:nvGrpSpPr>
          <p:grpSpPr bwMode="auto">
            <a:xfrm>
              <a:off x="2352" y="2688"/>
              <a:ext cx="1056" cy="624"/>
              <a:chOff x="2496" y="2688"/>
              <a:chExt cx="1056" cy="624"/>
            </a:xfrm>
          </p:grpSpPr>
          <p:grpSp>
            <p:nvGrpSpPr>
              <p:cNvPr id="28693" name="Group 27"/>
              <p:cNvGrpSpPr>
                <a:grpSpLocks/>
              </p:cNvGrpSpPr>
              <p:nvPr/>
            </p:nvGrpSpPr>
            <p:grpSpPr bwMode="auto">
              <a:xfrm>
                <a:off x="2640" y="2688"/>
                <a:ext cx="663" cy="260"/>
                <a:chOff x="3873" y="12820"/>
                <a:chExt cx="905" cy="905"/>
              </a:xfrm>
            </p:grpSpPr>
            <p:sp>
              <p:nvSpPr>
                <p:cNvPr id="28700" name="Freeform 2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701" name="AutoShape 2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28694" name="Group 30"/>
              <p:cNvGrpSpPr>
                <a:grpSpLocks/>
              </p:cNvGrpSpPr>
              <p:nvPr/>
            </p:nvGrpSpPr>
            <p:grpSpPr bwMode="auto">
              <a:xfrm>
                <a:off x="2496" y="3024"/>
                <a:ext cx="1056" cy="288"/>
                <a:chOff x="4176" y="1200"/>
                <a:chExt cx="1056" cy="288"/>
              </a:xfrm>
            </p:grpSpPr>
            <p:grpSp>
              <p:nvGrpSpPr>
                <p:cNvPr id="28695" name="Group 31"/>
                <p:cNvGrpSpPr>
                  <a:grpSpLocks/>
                </p:cNvGrpSpPr>
                <p:nvPr/>
              </p:nvGrpSpPr>
              <p:grpSpPr bwMode="auto">
                <a:xfrm>
                  <a:off x="4512" y="1248"/>
                  <a:ext cx="288" cy="192"/>
                  <a:chOff x="3873" y="12820"/>
                  <a:chExt cx="905" cy="905"/>
                </a:xfrm>
              </p:grpSpPr>
              <p:sp>
                <p:nvSpPr>
                  <p:cNvPr id="28698" name="Freeform 32"/>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99"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96" name="Text Box 34"/>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97" name="Text Box 35"/>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28688" name="Group 54"/>
            <p:cNvGrpSpPr>
              <a:grpSpLocks/>
            </p:cNvGrpSpPr>
            <p:nvPr/>
          </p:nvGrpSpPr>
          <p:grpSpPr bwMode="auto">
            <a:xfrm>
              <a:off x="1200" y="2592"/>
              <a:ext cx="816" cy="768"/>
              <a:chOff x="1482" y="2393"/>
              <a:chExt cx="1286" cy="1015"/>
            </a:xfrm>
          </p:grpSpPr>
          <p:grpSp>
            <p:nvGrpSpPr>
              <p:cNvPr id="28689" name="Group 55"/>
              <p:cNvGrpSpPr>
                <a:grpSpLocks/>
              </p:cNvGrpSpPr>
              <p:nvPr/>
            </p:nvGrpSpPr>
            <p:grpSpPr bwMode="auto">
              <a:xfrm>
                <a:off x="1482" y="2393"/>
                <a:ext cx="1286" cy="1015"/>
                <a:chOff x="2825" y="12465"/>
                <a:chExt cx="1652" cy="1462"/>
              </a:xfrm>
            </p:grpSpPr>
            <p:sp>
              <p:nvSpPr>
                <p:cNvPr id="28691" name="AutoShape 56"/>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92" name="AutoShape 57"/>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8690" name="Text Box 58"/>
              <p:cNvSpPr txBox="1">
                <a:spLocks noChangeArrowheads="1"/>
              </p:cNvSpPr>
              <p:nvPr/>
            </p:nvSpPr>
            <p:spPr bwMode="auto">
              <a:xfrm>
                <a:off x="1905" y="2527"/>
                <a:ext cx="423" cy="377"/>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28679" name="Rectangle 60"/>
          <p:cNvSpPr>
            <a:spLocks noChangeArrowheads="1"/>
          </p:cNvSpPr>
          <p:nvPr/>
        </p:nvSpPr>
        <p:spPr bwMode="auto">
          <a:xfrm>
            <a:off x="228600" y="5697538"/>
            <a:ext cx="868680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los</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demás</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Representación</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la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personalidad</a:t>
            </a:r>
            <a:r>
              <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n-US" altLang="es-MX" sz="26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otros</a:t>
            </a:r>
            <a:endParaRPr kumimoji="0" lang="en-US" alt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191C07-39E9-40DE-81D7-064D2DFCF49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15726042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550863" y="2514600"/>
            <a:ext cx="7820025"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del entorno”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los demás”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a:ln>
                <a:noFill/>
              </a:ln>
              <a:solidFill>
                <a:srgbClr val="B2B2B2"/>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si mismo”  Nivel Cero</a:t>
            </a:r>
            <a:endParaRPr kumimoji="0" lang="es-ES"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0723" name="Rectangle 3"/>
          <p:cNvSpPr>
            <a:spLocks noChangeArrowheads="1"/>
          </p:cNvSpPr>
          <p:nvPr/>
        </p:nvSpPr>
        <p:spPr bwMode="auto">
          <a:xfrm>
            <a:off x="152400" y="533400"/>
            <a:ext cx="87630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40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conscientes</a:t>
            </a:r>
            <a:b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Nivel Cero</a:t>
            </a:r>
            <a:r>
              <a:rPr kumimoji="0" lang="es-MX"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ES" altLang="es-MX" sz="3600" b="1" i="0" u="none" strike="noStrike" kern="1200" cap="none" spc="0" normalizeH="0" baseline="0" noProof="0">
                <a:ln>
                  <a:noFill/>
                </a:ln>
                <a:solidFill>
                  <a:srgbClr val="969696"/>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Sistemas que Perciben</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F3051F-8444-4B65-9300-6C9D5DA13C69}"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16979935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8600" y="1066800"/>
            <a:ext cx="8610600" cy="4191000"/>
          </a:xfrm>
        </p:spPr>
        <p:txBody>
          <a:bodyPr/>
          <a:lstStyle/>
          <a:p>
            <a:pPr eaLnBrk="1" hangingPunct="1"/>
            <a:r>
              <a:rPr lang="es-MX" altLang="es-MX" sz="3600" b="1" dirty="0"/>
              <a:t>“consciencia de si mismo”  Nivel Cero</a:t>
            </a:r>
            <a:br>
              <a:rPr lang="es-MX" altLang="es-MX" sz="3600" b="1" dirty="0"/>
            </a:br>
            <a:r>
              <a:rPr lang="es-MX" altLang="es-MX" sz="3600" dirty="0">
                <a:ea typeface="Arial Unicode MS" panose="020B0604020202020204" pitchFamily="34" charset="-128"/>
                <a:cs typeface="Arial Unicode MS" panose="020B0604020202020204" pitchFamily="34" charset="-128"/>
              </a:rPr>
              <a:t> </a:t>
            </a:r>
            <a:br>
              <a:rPr lang="es-ES" altLang="es-MX" sz="3600" dirty="0">
                <a:ea typeface="Arial Unicode MS" panose="020B0604020202020204" pitchFamily="34" charset="-128"/>
                <a:cs typeface="Arial Unicode MS" panose="020B0604020202020204" pitchFamily="34" charset="-128"/>
              </a:rPr>
            </a:br>
            <a:r>
              <a:rPr lang="es-ES" altLang="es-MX" sz="3600" dirty="0">
                <a:ea typeface="Arial Unicode MS" panose="020B0604020202020204" pitchFamily="34" charset="-128"/>
                <a:cs typeface="Arial Unicode MS" panose="020B0604020202020204" pitchFamily="34" charset="-128"/>
              </a:rPr>
              <a:t> Imagen de si mismo</a:t>
            </a:r>
            <a:br>
              <a:rPr lang="es-ES" altLang="es-MX" sz="3600" dirty="0">
                <a:ea typeface="Arial Unicode MS" panose="020B0604020202020204" pitchFamily="34" charset="-128"/>
                <a:cs typeface="Arial Unicode MS" panose="020B0604020202020204" pitchFamily="34" charset="-128"/>
              </a:rPr>
            </a:br>
            <a:r>
              <a:rPr lang="es-MX" altLang="es-MX" sz="3600" dirty="0">
                <a:ea typeface="Arial Unicode MS" panose="020B0604020202020204" pitchFamily="34" charset="-128"/>
                <a:cs typeface="Arial Unicode MS" panose="020B0604020202020204" pitchFamily="34" charset="-128"/>
              </a:rPr>
              <a:t>Autoconocimiento</a:t>
            </a:r>
            <a:br>
              <a:rPr lang="es-MX" altLang="es-MX" sz="3600" dirty="0">
                <a:ea typeface="Arial Unicode MS" panose="020B0604020202020204" pitchFamily="34" charset="-128"/>
                <a:cs typeface="Arial Unicode MS" panose="020B0604020202020204" pitchFamily="34" charset="-128"/>
              </a:rPr>
            </a:br>
            <a:r>
              <a:rPr lang="es-ES" altLang="es-MX" sz="3600" dirty="0">
                <a:ea typeface="Arial Unicode MS" panose="020B0604020202020204" pitchFamily="34" charset="-128"/>
                <a:cs typeface="Arial Unicode MS" panose="020B0604020202020204" pitchFamily="34" charset="-128"/>
              </a:rPr>
              <a:t> </a:t>
            </a:r>
            <a:r>
              <a:rPr lang="es-MX" altLang="es-MX" sz="3600" dirty="0">
                <a:ea typeface="Arial Unicode MS" panose="020B0604020202020204" pitchFamily="34" charset="-128"/>
                <a:cs typeface="Arial Unicode MS" panose="020B0604020202020204" pitchFamily="34" charset="-128"/>
              </a:rPr>
              <a:t>Autoconsciencia</a:t>
            </a:r>
            <a:br>
              <a:rPr lang="es-ES" altLang="es-MX" sz="3600" dirty="0">
                <a:ea typeface="Arial Unicode MS" panose="020B0604020202020204" pitchFamily="34" charset="-128"/>
                <a:cs typeface="Arial Unicode MS" panose="020B0604020202020204" pitchFamily="34" charset="-128"/>
              </a:rPr>
            </a:br>
            <a:br>
              <a:rPr lang="es-MX" altLang="es-MX" sz="3600" dirty="0">
                <a:ea typeface="Arial Unicode MS" panose="020B0604020202020204" pitchFamily="34" charset="-128"/>
                <a:cs typeface="Arial Unicode MS" panose="020B0604020202020204" pitchFamily="34" charset="-128"/>
              </a:rPr>
            </a:br>
            <a:r>
              <a:rPr lang="es-MX" altLang="es-MX" sz="3600" b="1" dirty="0">
                <a:ea typeface="Arial Unicode MS" panose="020B0604020202020204" pitchFamily="34" charset="-128"/>
                <a:cs typeface="Arial Unicode MS" panose="020B0604020202020204" pitchFamily="34" charset="-128"/>
              </a:rPr>
              <a:t>El Yo como espejo  Lacan</a:t>
            </a:r>
            <a:endParaRPr lang="es-ES" altLang="es-MX" sz="3600" b="1" dirty="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153E884-242C-48AA-88B1-C832C8F02899}"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17681797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52400" y="533400"/>
            <a:ext cx="8763000" cy="3733800"/>
          </a:xfrm>
        </p:spPr>
        <p:txBody>
          <a:bodyPr/>
          <a:lstStyle/>
          <a:p>
            <a:pPr eaLnBrk="1" hangingPunct="1"/>
            <a:r>
              <a:rPr lang="es-MX" altLang="es-MX" sz="3600"/>
              <a:t>“</a:t>
            </a:r>
            <a:r>
              <a:rPr lang="es-ES" altLang="es-MX" sz="3600"/>
              <a:t>el </a:t>
            </a:r>
            <a:r>
              <a:rPr lang="es-ES" altLang="es-MX" sz="3600" b="1"/>
              <a:t>estadio del espejo</a:t>
            </a:r>
            <a:r>
              <a:rPr lang="es-ES" altLang="es-MX" sz="3600"/>
              <a:t> representa el momento en el que un (o una) infante se 'reconoce' a sí mismo/a en la imagen del espejo o en un Otro semejante y próximo que le re-presenta.</a:t>
            </a:r>
            <a:r>
              <a:rPr lang="es-MX" altLang="es-MX" sz="3600"/>
              <a:t>”</a:t>
            </a:r>
            <a:br>
              <a:rPr lang="es-MX" altLang="es-MX" sz="3600"/>
            </a:br>
            <a:br>
              <a:rPr lang="es-MX" altLang="es-MX" sz="1800"/>
            </a:br>
            <a:r>
              <a:rPr lang="es-ES" altLang="es-MX" sz="3600"/>
              <a:t> </a:t>
            </a:r>
            <a:r>
              <a:rPr lang="es-ES" altLang="es-MX" sz="2400">
                <a:ea typeface="Arial Unicode MS" panose="020B0604020202020204" pitchFamily="34" charset="-128"/>
                <a:cs typeface="Arial Unicode MS" panose="020B0604020202020204" pitchFamily="34" charset="-128"/>
              </a:rPr>
              <a:t>(Wikipedia, 6 de Octubre del 2009)</a:t>
            </a:r>
            <a:br>
              <a:rPr lang="es-ES" altLang="es-MX" sz="2400">
                <a:ea typeface="Arial Unicode MS" panose="020B0604020202020204" pitchFamily="34" charset="-128"/>
                <a:cs typeface="Arial Unicode MS" panose="020B0604020202020204" pitchFamily="34" charset="-128"/>
              </a:rPr>
            </a:br>
            <a:r>
              <a:rPr lang="es-ES" altLang="es-MX" sz="2400">
                <a:ea typeface="Arial Unicode MS" panose="020B0604020202020204" pitchFamily="34" charset="-128"/>
                <a:cs typeface="Arial Unicode MS" panose="020B0604020202020204" pitchFamily="34" charset="-128"/>
                <a:hlinkClick r:id="rId2"/>
              </a:rPr>
              <a:t>http://es.wikipedia.org/wiki/Estadio_del_espejo</a:t>
            </a:r>
            <a:endParaRPr lang="es-ES" altLang="es-MX" sz="360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4B0C572-F260-4CB5-8716-36BEB53B9065}"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42055562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0"/>
          <p:cNvSpPr>
            <a:spLocks noChangeArrowheads="1"/>
          </p:cNvSpPr>
          <p:nvPr/>
        </p:nvSpPr>
        <p:spPr bwMode="auto">
          <a:xfrm>
            <a:off x="228600" y="1219200"/>
            <a:ext cx="8610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construye una imagen de si mismo </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al verse en el espejo</a:t>
            </a:r>
            <a:endPar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3795" name="Group 90"/>
          <p:cNvGrpSpPr>
            <a:grpSpLocks/>
          </p:cNvGrpSpPr>
          <p:nvPr/>
        </p:nvGrpSpPr>
        <p:grpSpPr bwMode="auto">
          <a:xfrm>
            <a:off x="4419600" y="685800"/>
            <a:ext cx="1676400" cy="457200"/>
            <a:chOff x="4176" y="1200"/>
            <a:chExt cx="1056" cy="288"/>
          </a:xfrm>
        </p:grpSpPr>
        <p:grpSp>
          <p:nvGrpSpPr>
            <p:cNvPr id="33845" name="Group 91"/>
            <p:cNvGrpSpPr>
              <a:grpSpLocks/>
            </p:cNvGrpSpPr>
            <p:nvPr/>
          </p:nvGrpSpPr>
          <p:grpSpPr bwMode="auto">
            <a:xfrm>
              <a:off x="4512" y="1248"/>
              <a:ext cx="288" cy="192"/>
              <a:chOff x="3873" y="12820"/>
              <a:chExt cx="905" cy="905"/>
            </a:xfrm>
          </p:grpSpPr>
          <p:sp>
            <p:nvSpPr>
              <p:cNvPr id="33848" name="Freeform 92"/>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49" name="AutoShape 9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3846" name="Text Box 94"/>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47" name="Text Box 95"/>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3796" name="Rectangle 96"/>
          <p:cNvSpPr>
            <a:spLocks noChangeArrowheads="1"/>
          </p:cNvSpPr>
          <p:nvPr/>
        </p:nvSpPr>
        <p:spPr bwMode="auto">
          <a:xfrm>
            <a:off x="228600" y="685800"/>
            <a:ext cx="426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 </a:t>
            </a:r>
            <a:r>
              <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el espejo</a:t>
            </a:r>
            <a:endPar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797" name="Rectangle 97"/>
          <p:cNvSpPr>
            <a:spLocks noChangeArrowheads="1"/>
          </p:cNvSpPr>
          <p:nvPr/>
        </p:nvSpPr>
        <p:spPr bwMode="auto">
          <a:xfrm>
            <a:off x="228600" y="152400"/>
            <a:ext cx="5086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tiene su imagen </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en un espejo</a:t>
            </a:r>
            <a:endPar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3798" name="Group 105"/>
          <p:cNvGrpSpPr>
            <a:grpSpLocks/>
          </p:cNvGrpSpPr>
          <p:nvPr/>
        </p:nvGrpSpPr>
        <p:grpSpPr bwMode="auto">
          <a:xfrm>
            <a:off x="533400" y="2133600"/>
            <a:ext cx="7543800" cy="4495800"/>
            <a:chOff x="336" y="1344"/>
            <a:chExt cx="4752" cy="2832"/>
          </a:xfrm>
        </p:grpSpPr>
        <p:sp>
          <p:nvSpPr>
            <p:cNvPr id="33800" name="Line 47"/>
            <p:cNvSpPr>
              <a:spLocks noChangeShapeType="1"/>
            </p:cNvSpPr>
            <p:nvPr/>
          </p:nvSpPr>
          <p:spPr bwMode="auto">
            <a:xfrm>
              <a:off x="1274" y="2532"/>
              <a:ext cx="0" cy="368"/>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3801" name="Group 48"/>
            <p:cNvGrpSpPr>
              <a:grpSpLocks/>
            </p:cNvGrpSpPr>
            <p:nvPr/>
          </p:nvGrpSpPr>
          <p:grpSpPr bwMode="auto">
            <a:xfrm>
              <a:off x="1976" y="3003"/>
              <a:ext cx="619" cy="241"/>
              <a:chOff x="3873" y="12820"/>
              <a:chExt cx="905" cy="905"/>
            </a:xfrm>
          </p:grpSpPr>
          <p:sp>
            <p:nvSpPr>
              <p:cNvPr id="33843" name="Freeform 49"/>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44" name="AutoShape 50"/>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3802" name="Group 51"/>
            <p:cNvGrpSpPr>
              <a:grpSpLocks/>
            </p:cNvGrpSpPr>
            <p:nvPr/>
          </p:nvGrpSpPr>
          <p:grpSpPr bwMode="auto">
            <a:xfrm>
              <a:off x="336" y="1344"/>
              <a:ext cx="3629" cy="1154"/>
              <a:chOff x="2425" y="6005"/>
              <a:chExt cx="2803" cy="1582"/>
            </a:xfrm>
          </p:grpSpPr>
          <p:sp>
            <p:nvSpPr>
              <p:cNvPr id="33832" name="Freeform 52"/>
              <p:cNvSpPr>
                <a:spLocks/>
              </p:cNvSpPr>
              <p:nvPr/>
            </p:nvSpPr>
            <p:spPr bwMode="auto">
              <a:xfrm>
                <a:off x="2425" y="6272"/>
                <a:ext cx="2148" cy="1315"/>
              </a:xfrm>
              <a:custGeom>
                <a:avLst/>
                <a:gdLst>
                  <a:gd name="T0" fmla="*/ 266 w 3368"/>
                  <a:gd name="T1" fmla="*/ 71 h 1888"/>
                  <a:gd name="T2" fmla="*/ 115 w 3368"/>
                  <a:gd name="T3" fmla="*/ 0 h 1888"/>
                  <a:gd name="T4" fmla="*/ 63 w 3368"/>
                  <a:gd name="T5" fmla="*/ 95 h 1888"/>
                  <a:gd name="T6" fmla="*/ 40 w 3368"/>
                  <a:gd name="T7" fmla="*/ 162 h 1888"/>
                  <a:gd name="T8" fmla="*/ 33 w 3368"/>
                  <a:gd name="T9" fmla="*/ 169 h 1888"/>
                  <a:gd name="T10" fmla="*/ 15 w 3368"/>
                  <a:gd name="T11" fmla="*/ 187 h 1888"/>
                  <a:gd name="T12" fmla="*/ 70 w 3368"/>
                  <a:gd name="T13" fmla="*/ 290 h 1888"/>
                  <a:gd name="T14" fmla="*/ 50 w 3368"/>
                  <a:gd name="T15" fmla="*/ 311 h 1888"/>
                  <a:gd name="T16" fmla="*/ 45 w 3368"/>
                  <a:gd name="T17" fmla="*/ 336 h 1888"/>
                  <a:gd name="T18" fmla="*/ 50 w 3368"/>
                  <a:gd name="T19" fmla="*/ 364 h 1888"/>
                  <a:gd name="T20" fmla="*/ 80 w 3368"/>
                  <a:gd name="T21" fmla="*/ 396 h 1888"/>
                  <a:gd name="T22" fmla="*/ 132 w 3368"/>
                  <a:gd name="T23" fmla="*/ 420 h 1888"/>
                  <a:gd name="T24" fmla="*/ 159 w 3368"/>
                  <a:gd name="T25" fmla="*/ 434 h 1888"/>
                  <a:gd name="T26" fmla="*/ 194 w 3368"/>
                  <a:gd name="T27" fmla="*/ 442 h 1888"/>
                  <a:gd name="T28" fmla="*/ 246 w 3368"/>
                  <a:gd name="T29" fmla="*/ 423 h 1888"/>
                  <a:gd name="T30" fmla="*/ 249 w 3368"/>
                  <a:gd name="T31" fmla="*/ 406 h 1888"/>
                  <a:gd name="T32" fmla="*/ 293 w 3368"/>
                  <a:gd name="T33" fmla="*/ 364 h 1888"/>
                  <a:gd name="T34" fmla="*/ 547 w 3368"/>
                  <a:gd name="T35" fmla="*/ 349 h 1888"/>
                  <a:gd name="T36" fmla="*/ 556 w 3368"/>
                  <a:gd name="T37" fmla="*/ 343 h 1888"/>
                  <a:gd name="T38" fmla="*/ 507 w 3368"/>
                  <a:gd name="T39" fmla="*/ 229 h 1888"/>
                  <a:gd name="T40" fmla="*/ 495 w 3368"/>
                  <a:gd name="T41" fmla="*/ 201 h 1888"/>
                  <a:gd name="T42" fmla="*/ 400 w 3368"/>
                  <a:gd name="T43" fmla="*/ 148 h 1888"/>
                  <a:gd name="T44" fmla="*/ 353 w 3368"/>
                  <a:gd name="T45" fmla="*/ 131 h 1888"/>
                  <a:gd name="T46" fmla="*/ 341 w 3368"/>
                  <a:gd name="T47" fmla="*/ 120 h 1888"/>
                  <a:gd name="T48" fmla="*/ 338 w 3368"/>
                  <a:gd name="T49" fmla="*/ 53 h 1888"/>
                  <a:gd name="T50" fmla="*/ 308 w 3368"/>
                  <a:gd name="T51" fmla="*/ 60 h 1888"/>
                  <a:gd name="T52" fmla="*/ 266 w 3368"/>
                  <a:gd name="T53" fmla="*/ 7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33" name="Text Box 53"/>
              <p:cNvSpPr txBox="1">
                <a:spLocks noChangeArrowheads="1"/>
              </p:cNvSpPr>
              <p:nvPr/>
            </p:nvSpPr>
            <p:spPr bwMode="auto">
              <a:xfrm>
                <a:off x="3692" y="6005"/>
                <a:ext cx="1267"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a:t>
                </a:r>
              </a:p>
            </p:txBody>
          </p:sp>
          <p:grpSp>
            <p:nvGrpSpPr>
              <p:cNvPr id="33834" name="Group 54"/>
              <p:cNvGrpSpPr>
                <a:grpSpLocks/>
              </p:cNvGrpSpPr>
              <p:nvPr/>
            </p:nvGrpSpPr>
            <p:grpSpPr bwMode="auto">
              <a:xfrm>
                <a:off x="2903" y="6690"/>
                <a:ext cx="478" cy="663"/>
                <a:chOff x="2968" y="5758"/>
                <a:chExt cx="670" cy="1632"/>
              </a:xfrm>
            </p:grpSpPr>
            <p:sp>
              <p:nvSpPr>
                <p:cNvPr id="33836" name="Oval 5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37" name="Line 56"/>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38" name="Line 57"/>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39" name="Line 58"/>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40" name="Line 59"/>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41" name="Line 6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42" name="Line 61"/>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3835" name="Text Box 62"/>
              <p:cNvSpPr txBox="1">
                <a:spLocks noChangeArrowheads="1"/>
              </p:cNvSpPr>
              <p:nvPr/>
            </p:nvSpPr>
            <p:spPr bwMode="auto">
              <a:xfrm>
                <a:off x="3473" y="6541"/>
                <a:ext cx="1755" cy="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lvl="0">
                  <a:spcBef>
                    <a:spcPct val="0"/>
                  </a:spcBef>
                  <a:buNone/>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lang="es-MX" altLang="es-MX" sz="2400" b="1" dirty="0">
                    <a:solidFill>
                      <a:srgbClr val="000000"/>
                    </a:solidFill>
                    <a:ea typeface="Arial Unicode MS" panose="020B0604020202020204" pitchFamily="34" charset="-128"/>
                    <a:cs typeface="Arial Unicode MS" panose="020B0604020202020204" pitchFamily="34" charset="-128"/>
                  </a:rPr>
                  <a:t>’</a:t>
                </a: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si mismo</a:t>
                </a:r>
                <a:endPar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3803" name="Group 63"/>
            <p:cNvGrpSpPr>
              <a:grpSpLocks/>
            </p:cNvGrpSpPr>
            <p:nvPr/>
          </p:nvGrpSpPr>
          <p:grpSpPr bwMode="auto">
            <a:xfrm>
              <a:off x="784" y="2990"/>
              <a:ext cx="809" cy="1186"/>
              <a:chOff x="2787" y="4317"/>
              <a:chExt cx="625" cy="1625"/>
            </a:xfrm>
          </p:grpSpPr>
          <p:grpSp>
            <p:nvGrpSpPr>
              <p:cNvPr id="33823" name="Group 64"/>
              <p:cNvGrpSpPr>
                <a:grpSpLocks/>
              </p:cNvGrpSpPr>
              <p:nvPr/>
            </p:nvGrpSpPr>
            <p:grpSpPr bwMode="auto">
              <a:xfrm>
                <a:off x="2903" y="4317"/>
                <a:ext cx="509" cy="1263"/>
                <a:chOff x="2968" y="5758"/>
                <a:chExt cx="670" cy="1632"/>
              </a:xfrm>
            </p:grpSpPr>
            <p:sp>
              <p:nvSpPr>
                <p:cNvPr id="33825" name="Oval 6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26" name="Line 66"/>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27" name="Line 67"/>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28" name="Line 68"/>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29" name="Line 69"/>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30" name="Line 7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31" name="Line 71"/>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3824" name="Text Box 72"/>
              <p:cNvSpPr txBox="1">
                <a:spLocks noChangeArrowheads="1"/>
              </p:cNvSpPr>
              <p:nvPr/>
            </p:nvSpPr>
            <p:spPr bwMode="auto">
              <a:xfrm>
                <a:off x="2787" y="5399"/>
                <a:ext cx="543"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p>
            </p:txBody>
          </p:sp>
        </p:grpSp>
        <p:sp>
          <p:nvSpPr>
            <p:cNvPr id="33804" name="AutoShape 75"/>
            <p:cNvSpPr>
              <a:spLocks noChangeArrowheads="1"/>
            </p:cNvSpPr>
            <p:nvPr/>
          </p:nvSpPr>
          <p:spPr bwMode="auto">
            <a:xfrm>
              <a:off x="2802" y="2679"/>
              <a:ext cx="2268" cy="1087"/>
            </a:xfrm>
            <a:prstGeom prst="parallelogram">
              <a:avLst>
                <a:gd name="adj" fmla="val 52162"/>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3805" name="Group 88"/>
            <p:cNvGrpSpPr>
              <a:grpSpLocks/>
            </p:cNvGrpSpPr>
            <p:nvPr/>
          </p:nvGrpSpPr>
          <p:grpSpPr bwMode="auto">
            <a:xfrm>
              <a:off x="3374" y="2456"/>
              <a:ext cx="1714" cy="1422"/>
              <a:chOff x="3349" y="2256"/>
              <a:chExt cx="1835" cy="1534"/>
            </a:xfrm>
          </p:grpSpPr>
          <p:sp>
            <p:nvSpPr>
              <p:cNvPr id="33812" name="Text Box 84"/>
              <p:cNvSpPr txBox="1">
                <a:spLocks noChangeArrowheads="1"/>
              </p:cNvSpPr>
              <p:nvPr/>
            </p:nvSpPr>
            <p:spPr bwMode="auto">
              <a:xfrm>
                <a:off x="3399" y="2256"/>
                <a:ext cx="1785"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Espejo (Realidad)</a:t>
                </a:r>
              </a:p>
            </p:txBody>
          </p:sp>
          <p:grpSp>
            <p:nvGrpSpPr>
              <p:cNvPr id="33813" name="Group 87"/>
              <p:cNvGrpSpPr>
                <a:grpSpLocks/>
              </p:cNvGrpSpPr>
              <p:nvPr/>
            </p:nvGrpSpPr>
            <p:grpSpPr bwMode="auto">
              <a:xfrm>
                <a:off x="3349" y="2714"/>
                <a:ext cx="1003" cy="1076"/>
                <a:chOff x="3349" y="2714"/>
                <a:chExt cx="1003" cy="1076"/>
              </a:xfrm>
            </p:grpSpPr>
            <p:grpSp>
              <p:nvGrpSpPr>
                <p:cNvPr id="33814" name="Group 76"/>
                <p:cNvGrpSpPr>
                  <a:grpSpLocks/>
                </p:cNvGrpSpPr>
                <p:nvPr/>
              </p:nvGrpSpPr>
              <p:grpSpPr bwMode="auto">
                <a:xfrm>
                  <a:off x="3619" y="2714"/>
                  <a:ext cx="663" cy="652"/>
                  <a:chOff x="2968" y="5758"/>
                  <a:chExt cx="670" cy="1632"/>
                </a:xfrm>
              </p:grpSpPr>
              <p:sp>
                <p:nvSpPr>
                  <p:cNvPr id="33816" name="Oval 77"/>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17" name="Line 78"/>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18" name="Line 79"/>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19" name="Line 80"/>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20" name="Line 8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21" name="Line 82"/>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22" name="Line 83"/>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3815" name="Text Box 85"/>
                <p:cNvSpPr txBox="1">
                  <a:spLocks noChangeArrowheads="1"/>
                </p:cNvSpPr>
                <p:nvPr/>
              </p:nvSpPr>
              <p:spPr bwMode="auto">
                <a:xfrm>
                  <a:off x="3349" y="3363"/>
                  <a:ext cx="100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p>
              </p:txBody>
            </p:sp>
          </p:grpSp>
        </p:grpSp>
        <p:grpSp>
          <p:nvGrpSpPr>
            <p:cNvPr id="33806" name="Group 99"/>
            <p:cNvGrpSpPr>
              <a:grpSpLocks/>
            </p:cNvGrpSpPr>
            <p:nvPr/>
          </p:nvGrpSpPr>
          <p:grpSpPr bwMode="auto">
            <a:xfrm>
              <a:off x="1776" y="3264"/>
              <a:ext cx="1056" cy="288"/>
              <a:chOff x="4176" y="1200"/>
              <a:chExt cx="1056" cy="288"/>
            </a:xfrm>
          </p:grpSpPr>
          <p:grpSp>
            <p:nvGrpSpPr>
              <p:cNvPr id="33807" name="Group 100"/>
              <p:cNvGrpSpPr>
                <a:grpSpLocks/>
              </p:cNvGrpSpPr>
              <p:nvPr/>
            </p:nvGrpSpPr>
            <p:grpSpPr bwMode="auto">
              <a:xfrm>
                <a:off x="4512" y="1248"/>
                <a:ext cx="288" cy="192"/>
                <a:chOff x="3873" y="12820"/>
                <a:chExt cx="905" cy="905"/>
              </a:xfrm>
            </p:grpSpPr>
            <p:sp>
              <p:nvSpPr>
                <p:cNvPr id="33810" name="Freeform 101"/>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11" name="AutoShape 10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3808" name="Text Box 103"/>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3809" name="Text Box 104"/>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570B5F-84B6-40ED-8306-B8BBEDB9FDB4}"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40534214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228600" y="152400"/>
            <a:ext cx="8686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 se tienen dos entes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y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construye una imagen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 name="Grupo 2"/>
          <p:cNvGrpSpPr/>
          <p:nvPr/>
        </p:nvGrpSpPr>
        <p:grpSpPr>
          <a:xfrm>
            <a:off x="381000" y="1408113"/>
            <a:ext cx="6181725" cy="4819651"/>
            <a:chOff x="381000" y="1408113"/>
            <a:chExt cx="6181725" cy="4819651"/>
          </a:xfrm>
        </p:grpSpPr>
        <p:grpSp>
          <p:nvGrpSpPr>
            <p:cNvPr id="35845" name="Group 3"/>
            <p:cNvGrpSpPr>
              <a:grpSpLocks/>
            </p:cNvGrpSpPr>
            <p:nvPr/>
          </p:nvGrpSpPr>
          <p:grpSpPr bwMode="auto">
            <a:xfrm>
              <a:off x="785811" y="4365619"/>
              <a:ext cx="1843087" cy="1806574"/>
              <a:chOff x="2787" y="10696"/>
              <a:chExt cx="1652" cy="1462"/>
            </a:xfrm>
          </p:grpSpPr>
          <p:grpSp>
            <p:nvGrpSpPr>
              <p:cNvPr id="35878" name="Group 4"/>
              <p:cNvGrpSpPr>
                <a:grpSpLocks/>
              </p:cNvGrpSpPr>
              <p:nvPr/>
            </p:nvGrpSpPr>
            <p:grpSpPr bwMode="auto">
              <a:xfrm>
                <a:off x="2787" y="10696"/>
                <a:ext cx="1652" cy="1462"/>
                <a:chOff x="2825" y="12465"/>
                <a:chExt cx="1652" cy="1462"/>
              </a:xfrm>
            </p:grpSpPr>
            <p:sp>
              <p:nvSpPr>
                <p:cNvPr id="35880" name="AutoShape 5"/>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81" name="AutoShape 6"/>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5879" name="Text Box 7"/>
              <p:cNvSpPr txBox="1">
                <a:spLocks noChangeArrowheads="1"/>
              </p:cNvSpPr>
              <p:nvPr/>
            </p:nvSpPr>
            <p:spPr bwMode="auto">
              <a:xfrm>
                <a:off x="3330" y="10981"/>
                <a:ext cx="543" cy="543"/>
              </a:xfrm>
              <a:prstGeom prst="rect">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5846" name="Group 8"/>
            <p:cNvGrpSpPr>
              <a:grpSpLocks/>
            </p:cNvGrpSpPr>
            <p:nvPr/>
          </p:nvGrpSpPr>
          <p:grpSpPr bwMode="auto">
            <a:xfrm>
              <a:off x="5715000" y="3886201"/>
              <a:ext cx="847725" cy="2341563"/>
              <a:chOff x="7312" y="10383"/>
              <a:chExt cx="760" cy="1894"/>
            </a:xfrm>
          </p:grpSpPr>
          <p:grpSp>
            <p:nvGrpSpPr>
              <p:cNvPr id="35869" name="Group 9"/>
              <p:cNvGrpSpPr>
                <a:grpSpLocks/>
              </p:cNvGrpSpPr>
              <p:nvPr/>
            </p:nvGrpSpPr>
            <p:grpSpPr bwMode="auto">
              <a:xfrm>
                <a:off x="7493" y="10383"/>
                <a:ext cx="579" cy="1381"/>
                <a:chOff x="2968" y="5758"/>
                <a:chExt cx="670" cy="1632"/>
              </a:xfrm>
            </p:grpSpPr>
            <p:sp>
              <p:nvSpPr>
                <p:cNvPr id="35871" name="Oval 10"/>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72" name="Line 11"/>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73" name="Line 12"/>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74" name="Line 13"/>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75" name="Line 14"/>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76" name="Line 15"/>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77" name="Line 16"/>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5870" name="Text Box 17"/>
              <p:cNvSpPr txBox="1">
                <a:spLocks noChangeArrowheads="1"/>
              </p:cNvSpPr>
              <p:nvPr/>
            </p:nvSpPr>
            <p:spPr bwMode="auto">
              <a:xfrm>
                <a:off x="7312" y="11734"/>
                <a:ext cx="543" cy="54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5847" name="Line 18"/>
            <p:cNvSpPr>
              <a:spLocks noChangeShapeType="1"/>
            </p:cNvSpPr>
            <p:nvPr/>
          </p:nvSpPr>
          <p:spPr bwMode="auto">
            <a:xfrm>
              <a:off x="1795463" y="3114676"/>
              <a:ext cx="0" cy="681038"/>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5848" name="Group 19"/>
            <p:cNvGrpSpPr>
              <a:grpSpLocks/>
            </p:cNvGrpSpPr>
            <p:nvPr/>
          </p:nvGrpSpPr>
          <p:grpSpPr bwMode="auto">
            <a:xfrm>
              <a:off x="381000" y="1408113"/>
              <a:ext cx="4241800" cy="1776413"/>
              <a:chOff x="2425" y="8476"/>
              <a:chExt cx="3801" cy="1437"/>
            </a:xfrm>
          </p:grpSpPr>
          <p:sp>
            <p:nvSpPr>
              <p:cNvPr id="35858" name="Freeform 20"/>
              <p:cNvSpPr>
                <a:spLocks/>
              </p:cNvSpPr>
              <p:nvPr/>
            </p:nvSpPr>
            <p:spPr bwMode="auto">
              <a:xfrm>
                <a:off x="2425" y="8476"/>
                <a:ext cx="2441" cy="1437"/>
              </a:xfrm>
              <a:custGeom>
                <a:avLst/>
                <a:gdLst>
                  <a:gd name="T0" fmla="*/ 444 w 3368"/>
                  <a:gd name="T1" fmla="*/ 100 h 1888"/>
                  <a:gd name="T2" fmla="*/ 191 w 3368"/>
                  <a:gd name="T3" fmla="*/ 0 h 1888"/>
                  <a:gd name="T4" fmla="*/ 104 w 3368"/>
                  <a:gd name="T5" fmla="*/ 135 h 1888"/>
                  <a:gd name="T6" fmla="*/ 67 w 3368"/>
                  <a:gd name="T7" fmla="*/ 231 h 1888"/>
                  <a:gd name="T8" fmla="*/ 54 w 3368"/>
                  <a:gd name="T9" fmla="*/ 241 h 1888"/>
                  <a:gd name="T10" fmla="*/ 26 w 3368"/>
                  <a:gd name="T11" fmla="*/ 266 h 1888"/>
                  <a:gd name="T12" fmla="*/ 117 w 3368"/>
                  <a:gd name="T13" fmla="*/ 413 h 1888"/>
                  <a:gd name="T14" fmla="*/ 83 w 3368"/>
                  <a:gd name="T15" fmla="*/ 443 h 1888"/>
                  <a:gd name="T16" fmla="*/ 75 w 3368"/>
                  <a:gd name="T17" fmla="*/ 479 h 1888"/>
                  <a:gd name="T18" fmla="*/ 83 w 3368"/>
                  <a:gd name="T19" fmla="*/ 518 h 1888"/>
                  <a:gd name="T20" fmla="*/ 133 w 3368"/>
                  <a:gd name="T21" fmla="*/ 564 h 1888"/>
                  <a:gd name="T22" fmla="*/ 220 w 3368"/>
                  <a:gd name="T23" fmla="*/ 599 h 1888"/>
                  <a:gd name="T24" fmla="*/ 266 w 3368"/>
                  <a:gd name="T25" fmla="*/ 620 h 1888"/>
                  <a:gd name="T26" fmla="*/ 323 w 3368"/>
                  <a:gd name="T27" fmla="*/ 629 h 1888"/>
                  <a:gd name="T28" fmla="*/ 410 w 3368"/>
                  <a:gd name="T29" fmla="*/ 604 h 1888"/>
                  <a:gd name="T30" fmla="*/ 415 w 3368"/>
                  <a:gd name="T31" fmla="*/ 578 h 1888"/>
                  <a:gd name="T32" fmla="*/ 489 w 3368"/>
                  <a:gd name="T33" fmla="*/ 518 h 1888"/>
                  <a:gd name="T34" fmla="*/ 911 w 3368"/>
                  <a:gd name="T35" fmla="*/ 499 h 1888"/>
                  <a:gd name="T36" fmla="*/ 928 w 3368"/>
                  <a:gd name="T37" fmla="*/ 489 h 1888"/>
                  <a:gd name="T38" fmla="*/ 845 w 3368"/>
                  <a:gd name="T39" fmla="*/ 327 h 1888"/>
                  <a:gd name="T40" fmla="*/ 825 w 3368"/>
                  <a:gd name="T41" fmla="*/ 287 h 1888"/>
                  <a:gd name="T42" fmla="*/ 667 w 3368"/>
                  <a:gd name="T43" fmla="*/ 212 h 1888"/>
                  <a:gd name="T44" fmla="*/ 589 w 3368"/>
                  <a:gd name="T45" fmla="*/ 186 h 1888"/>
                  <a:gd name="T46" fmla="*/ 567 w 3368"/>
                  <a:gd name="T47" fmla="*/ 171 h 1888"/>
                  <a:gd name="T48" fmla="*/ 564 w 3368"/>
                  <a:gd name="T49" fmla="*/ 75 h 1888"/>
                  <a:gd name="T50" fmla="*/ 514 w 3368"/>
                  <a:gd name="T51" fmla="*/ 86 h 1888"/>
                  <a:gd name="T52" fmla="*/ 444 w 3368"/>
                  <a:gd name="T53" fmla="*/ 100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59" name="Text Box 21"/>
              <p:cNvSpPr txBox="1">
                <a:spLocks noChangeArrowheads="1"/>
              </p:cNvSpPr>
              <p:nvPr/>
            </p:nvSpPr>
            <p:spPr bwMode="auto">
              <a:xfrm>
                <a:off x="3873" y="8476"/>
                <a:ext cx="2353" cy="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5860" name="Group 22"/>
              <p:cNvGrpSpPr>
                <a:grpSpLocks/>
              </p:cNvGrpSpPr>
              <p:nvPr/>
            </p:nvGrpSpPr>
            <p:grpSpPr bwMode="auto">
              <a:xfrm>
                <a:off x="2968" y="8933"/>
                <a:ext cx="543" cy="724"/>
                <a:chOff x="2968" y="5758"/>
                <a:chExt cx="670" cy="1632"/>
              </a:xfrm>
            </p:grpSpPr>
            <p:sp>
              <p:nvSpPr>
                <p:cNvPr id="35862" name="Oval 23"/>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63" name="Line 2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64" name="Line 25"/>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65" name="Line 26"/>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66" name="Line 27"/>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67" name="Line 28"/>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68" name="Line 2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5861" name="Text Box 30"/>
              <p:cNvSpPr txBox="1">
                <a:spLocks noChangeArrowheads="1"/>
              </p:cNvSpPr>
              <p:nvPr/>
            </p:nvSpPr>
            <p:spPr bwMode="auto">
              <a:xfrm>
                <a:off x="3692" y="9019"/>
                <a:ext cx="1991"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5849" name="Group 31"/>
            <p:cNvGrpSpPr>
              <a:grpSpLocks/>
            </p:cNvGrpSpPr>
            <p:nvPr/>
          </p:nvGrpSpPr>
          <p:grpSpPr bwMode="auto">
            <a:xfrm>
              <a:off x="3810000" y="4267201"/>
              <a:ext cx="1052513" cy="412750"/>
              <a:chOff x="3873" y="12820"/>
              <a:chExt cx="905" cy="905"/>
            </a:xfrm>
          </p:grpSpPr>
          <p:sp>
            <p:nvSpPr>
              <p:cNvPr id="35856" name="Freeform 32"/>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57"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5850" name="Group 34"/>
            <p:cNvGrpSpPr>
              <a:grpSpLocks/>
            </p:cNvGrpSpPr>
            <p:nvPr/>
          </p:nvGrpSpPr>
          <p:grpSpPr bwMode="auto">
            <a:xfrm>
              <a:off x="3581400" y="4876801"/>
              <a:ext cx="1676400" cy="457200"/>
              <a:chOff x="4176" y="1200"/>
              <a:chExt cx="1056" cy="288"/>
            </a:xfrm>
          </p:grpSpPr>
          <p:grpSp>
            <p:nvGrpSpPr>
              <p:cNvPr id="35851" name="Group 35"/>
              <p:cNvGrpSpPr>
                <a:grpSpLocks/>
              </p:cNvGrpSpPr>
              <p:nvPr/>
            </p:nvGrpSpPr>
            <p:grpSpPr bwMode="auto">
              <a:xfrm>
                <a:off x="4512" y="1248"/>
                <a:ext cx="288" cy="192"/>
                <a:chOff x="3873" y="12820"/>
                <a:chExt cx="905" cy="905"/>
              </a:xfrm>
            </p:grpSpPr>
            <p:sp>
              <p:nvSpPr>
                <p:cNvPr id="35854" name="Freeform 36"/>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55" name="AutoShape 37"/>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5852" name="Text Box 38"/>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53" name="Text Box 39"/>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7ABBB90-2478-43C7-8CC7-7C586694553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752266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04800" y="304800"/>
            <a:ext cx="868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También A construye una imagen </a:t>
            </a: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3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3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69" name="Line 3"/>
          <p:cNvSpPr>
            <a:spLocks noChangeShapeType="1"/>
          </p:cNvSpPr>
          <p:nvPr/>
        </p:nvSpPr>
        <p:spPr bwMode="auto">
          <a:xfrm>
            <a:off x="6324600" y="2895600"/>
            <a:ext cx="0" cy="6826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6870" name="Group 4"/>
          <p:cNvGrpSpPr>
            <a:grpSpLocks/>
          </p:cNvGrpSpPr>
          <p:nvPr/>
        </p:nvGrpSpPr>
        <p:grpSpPr bwMode="auto">
          <a:xfrm>
            <a:off x="785811" y="4365618"/>
            <a:ext cx="1843087" cy="1806574"/>
            <a:chOff x="2787" y="10696"/>
            <a:chExt cx="1652" cy="1462"/>
          </a:xfrm>
        </p:grpSpPr>
        <p:grpSp>
          <p:nvGrpSpPr>
            <p:cNvPr id="36911" name="Group 5"/>
            <p:cNvGrpSpPr>
              <a:grpSpLocks/>
            </p:cNvGrpSpPr>
            <p:nvPr/>
          </p:nvGrpSpPr>
          <p:grpSpPr bwMode="auto">
            <a:xfrm>
              <a:off x="2787" y="10696"/>
              <a:ext cx="1652" cy="1462"/>
              <a:chOff x="2825" y="12465"/>
              <a:chExt cx="1652" cy="1462"/>
            </a:xfrm>
          </p:grpSpPr>
          <p:sp>
            <p:nvSpPr>
              <p:cNvPr id="36913" name="AutoShape 6"/>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14" name="AutoShape 7"/>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6912" name="Text Box 8"/>
            <p:cNvSpPr txBox="1">
              <a:spLocks noChangeArrowheads="1"/>
            </p:cNvSpPr>
            <p:nvPr/>
          </p:nvSpPr>
          <p:spPr bwMode="auto">
            <a:xfrm>
              <a:off x="3330" y="10981"/>
              <a:ext cx="543" cy="543"/>
            </a:xfrm>
            <a:prstGeom prst="rect">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4" name="Grupo 3"/>
          <p:cNvGrpSpPr/>
          <p:nvPr/>
        </p:nvGrpSpPr>
        <p:grpSpPr>
          <a:xfrm>
            <a:off x="5715000" y="3886200"/>
            <a:ext cx="847725" cy="2341563"/>
            <a:chOff x="5715000" y="3886200"/>
            <a:chExt cx="847725" cy="2341563"/>
          </a:xfrm>
        </p:grpSpPr>
        <p:grpSp>
          <p:nvGrpSpPr>
            <p:cNvPr id="36902" name="Group 10"/>
            <p:cNvGrpSpPr>
              <a:grpSpLocks/>
            </p:cNvGrpSpPr>
            <p:nvPr/>
          </p:nvGrpSpPr>
          <p:grpSpPr bwMode="auto">
            <a:xfrm>
              <a:off x="5916892" y="3886200"/>
              <a:ext cx="645833" cy="1707338"/>
              <a:chOff x="2968" y="5758"/>
              <a:chExt cx="670" cy="1632"/>
            </a:xfrm>
          </p:grpSpPr>
          <p:sp>
            <p:nvSpPr>
              <p:cNvPr id="36904" name="Oval 11"/>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05" name="Line 12"/>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06" name="Line 13"/>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07" name="Line 14"/>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08" name="Line 15"/>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09" name="Line 16"/>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10" name="Line 17"/>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6903" name="Text Box 18"/>
            <p:cNvSpPr txBox="1">
              <a:spLocks noChangeArrowheads="1"/>
            </p:cNvSpPr>
            <p:nvPr/>
          </p:nvSpPr>
          <p:spPr bwMode="auto">
            <a:xfrm>
              <a:off x="5715000" y="5556449"/>
              <a:ext cx="541421" cy="671314"/>
            </a:xfrm>
            <a:prstGeom prst="rect">
              <a:avLst/>
            </a:prstGeom>
            <a:solidFill>
              <a:schemeClr val="bg1"/>
            </a:solidFill>
            <a:ln w="9525">
              <a:solidFill>
                <a:schemeClr val="accent4"/>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6872" name="Line 19"/>
          <p:cNvSpPr>
            <a:spLocks noChangeShapeType="1"/>
          </p:cNvSpPr>
          <p:nvPr/>
        </p:nvSpPr>
        <p:spPr bwMode="auto">
          <a:xfrm>
            <a:off x="1795463" y="3114675"/>
            <a:ext cx="0" cy="681038"/>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5" name="Grupo 4"/>
          <p:cNvGrpSpPr/>
          <p:nvPr/>
        </p:nvGrpSpPr>
        <p:grpSpPr>
          <a:xfrm>
            <a:off x="381000" y="1408113"/>
            <a:ext cx="4241800" cy="1776413"/>
            <a:chOff x="381000" y="1408113"/>
            <a:chExt cx="4241800" cy="1776413"/>
          </a:xfrm>
        </p:grpSpPr>
        <p:sp>
          <p:nvSpPr>
            <p:cNvPr id="36891" name="Freeform 21"/>
            <p:cNvSpPr>
              <a:spLocks/>
            </p:cNvSpPr>
            <p:nvPr/>
          </p:nvSpPr>
          <p:spPr bwMode="auto">
            <a:xfrm>
              <a:off x="381000" y="1408113"/>
              <a:ext cx="2724082" cy="1776413"/>
            </a:xfrm>
            <a:custGeom>
              <a:avLst/>
              <a:gdLst>
                <a:gd name="T0" fmla="*/ 444 w 3368"/>
                <a:gd name="T1" fmla="*/ 100 h 1888"/>
                <a:gd name="T2" fmla="*/ 191 w 3368"/>
                <a:gd name="T3" fmla="*/ 0 h 1888"/>
                <a:gd name="T4" fmla="*/ 104 w 3368"/>
                <a:gd name="T5" fmla="*/ 135 h 1888"/>
                <a:gd name="T6" fmla="*/ 67 w 3368"/>
                <a:gd name="T7" fmla="*/ 231 h 1888"/>
                <a:gd name="T8" fmla="*/ 54 w 3368"/>
                <a:gd name="T9" fmla="*/ 241 h 1888"/>
                <a:gd name="T10" fmla="*/ 26 w 3368"/>
                <a:gd name="T11" fmla="*/ 266 h 1888"/>
                <a:gd name="T12" fmla="*/ 117 w 3368"/>
                <a:gd name="T13" fmla="*/ 413 h 1888"/>
                <a:gd name="T14" fmla="*/ 83 w 3368"/>
                <a:gd name="T15" fmla="*/ 443 h 1888"/>
                <a:gd name="T16" fmla="*/ 75 w 3368"/>
                <a:gd name="T17" fmla="*/ 479 h 1888"/>
                <a:gd name="T18" fmla="*/ 83 w 3368"/>
                <a:gd name="T19" fmla="*/ 518 h 1888"/>
                <a:gd name="T20" fmla="*/ 133 w 3368"/>
                <a:gd name="T21" fmla="*/ 564 h 1888"/>
                <a:gd name="T22" fmla="*/ 220 w 3368"/>
                <a:gd name="T23" fmla="*/ 599 h 1888"/>
                <a:gd name="T24" fmla="*/ 266 w 3368"/>
                <a:gd name="T25" fmla="*/ 620 h 1888"/>
                <a:gd name="T26" fmla="*/ 323 w 3368"/>
                <a:gd name="T27" fmla="*/ 629 h 1888"/>
                <a:gd name="T28" fmla="*/ 410 w 3368"/>
                <a:gd name="T29" fmla="*/ 604 h 1888"/>
                <a:gd name="T30" fmla="*/ 415 w 3368"/>
                <a:gd name="T31" fmla="*/ 578 h 1888"/>
                <a:gd name="T32" fmla="*/ 489 w 3368"/>
                <a:gd name="T33" fmla="*/ 518 h 1888"/>
                <a:gd name="T34" fmla="*/ 911 w 3368"/>
                <a:gd name="T35" fmla="*/ 499 h 1888"/>
                <a:gd name="T36" fmla="*/ 928 w 3368"/>
                <a:gd name="T37" fmla="*/ 489 h 1888"/>
                <a:gd name="T38" fmla="*/ 845 w 3368"/>
                <a:gd name="T39" fmla="*/ 327 h 1888"/>
                <a:gd name="T40" fmla="*/ 825 w 3368"/>
                <a:gd name="T41" fmla="*/ 287 h 1888"/>
                <a:gd name="T42" fmla="*/ 667 w 3368"/>
                <a:gd name="T43" fmla="*/ 212 h 1888"/>
                <a:gd name="T44" fmla="*/ 589 w 3368"/>
                <a:gd name="T45" fmla="*/ 186 h 1888"/>
                <a:gd name="T46" fmla="*/ 567 w 3368"/>
                <a:gd name="T47" fmla="*/ 171 h 1888"/>
                <a:gd name="T48" fmla="*/ 564 w 3368"/>
                <a:gd name="T49" fmla="*/ 75 h 1888"/>
                <a:gd name="T50" fmla="*/ 514 w 3368"/>
                <a:gd name="T51" fmla="*/ 86 h 1888"/>
                <a:gd name="T52" fmla="*/ 444 w 3368"/>
                <a:gd name="T53" fmla="*/ 100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92" name="Text Box 22"/>
            <p:cNvSpPr txBox="1">
              <a:spLocks noChangeArrowheads="1"/>
            </p:cNvSpPr>
            <p:nvPr/>
          </p:nvSpPr>
          <p:spPr bwMode="auto">
            <a:xfrm>
              <a:off x="1996924" y="1408113"/>
              <a:ext cx="2625876" cy="777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6893" name="Group 23"/>
            <p:cNvGrpSpPr>
              <a:grpSpLocks/>
            </p:cNvGrpSpPr>
            <p:nvPr/>
          </p:nvGrpSpPr>
          <p:grpSpPr bwMode="auto">
            <a:xfrm>
              <a:off x="986971" y="1973054"/>
              <a:ext cx="605971" cy="895006"/>
              <a:chOff x="2968" y="5758"/>
              <a:chExt cx="670" cy="1632"/>
            </a:xfrm>
          </p:grpSpPr>
          <p:sp>
            <p:nvSpPr>
              <p:cNvPr id="36895" name="Oval 24"/>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96" name="Line 25"/>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97" name="Line 26"/>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98" name="Line 27"/>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99" name="Line 28"/>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00" name="Line 29"/>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901" name="Line 30"/>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6894" name="Text Box 31"/>
            <p:cNvSpPr txBox="1">
              <a:spLocks noChangeArrowheads="1"/>
            </p:cNvSpPr>
            <p:nvPr/>
          </p:nvSpPr>
          <p:spPr bwMode="auto">
            <a:xfrm>
              <a:off x="1794933" y="2079367"/>
              <a:ext cx="2221895" cy="895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6874" name="Freeform 32"/>
          <p:cNvSpPr>
            <a:spLocks/>
          </p:cNvSpPr>
          <p:nvPr/>
        </p:nvSpPr>
        <p:spPr bwMode="auto">
          <a:xfrm>
            <a:off x="4495800" y="1143000"/>
            <a:ext cx="2819400" cy="2057400"/>
          </a:xfrm>
          <a:custGeom>
            <a:avLst/>
            <a:gdLst>
              <a:gd name="T0" fmla="*/ 124 w 3368"/>
              <a:gd name="T1" fmla="*/ 67 h 1888"/>
              <a:gd name="T2" fmla="*/ 53 w 3368"/>
              <a:gd name="T3" fmla="*/ 0 h 1888"/>
              <a:gd name="T4" fmla="*/ 29 w 3368"/>
              <a:gd name="T5" fmla="*/ 90 h 1888"/>
              <a:gd name="T6" fmla="*/ 18 w 3368"/>
              <a:gd name="T7" fmla="*/ 153 h 1888"/>
              <a:gd name="T8" fmla="*/ 15 w 3368"/>
              <a:gd name="T9" fmla="*/ 160 h 1888"/>
              <a:gd name="T10" fmla="*/ 7 w 3368"/>
              <a:gd name="T11" fmla="*/ 176 h 1888"/>
              <a:gd name="T12" fmla="*/ 33 w 3368"/>
              <a:gd name="T13" fmla="*/ 273 h 1888"/>
              <a:gd name="T14" fmla="*/ 23 w 3368"/>
              <a:gd name="T15" fmla="*/ 293 h 1888"/>
              <a:gd name="T16" fmla="*/ 21 w 3368"/>
              <a:gd name="T17" fmla="*/ 316 h 1888"/>
              <a:gd name="T18" fmla="*/ 23 w 3368"/>
              <a:gd name="T19" fmla="*/ 343 h 1888"/>
              <a:gd name="T20" fmla="*/ 37 w 3368"/>
              <a:gd name="T21" fmla="*/ 373 h 1888"/>
              <a:gd name="T22" fmla="*/ 62 w 3368"/>
              <a:gd name="T23" fmla="*/ 396 h 1888"/>
              <a:gd name="T24" fmla="*/ 74 w 3368"/>
              <a:gd name="T25" fmla="*/ 410 h 1888"/>
              <a:gd name="T26" fmla="*/ 91 w 3368"/>
              <a:gd name="T27" fmla="*/ 416 h 1888"/>
              <a:gd name="T28" fmla="*/ 115 w 3368"/>
              <a:gd name="T29" fmla="*/ 400 h 1888"/>
              <a:gd name="T30" fmla="*/ 116 w 3368"/>
              <a:gd name="T31" fmla="*/ 383 h 1888"/>
              <a:gd name="T32" fmla="*/ 137 w 3368"/>
              <a:gd name="T33" fmla="*/ 343 h 1888"/>
              <a:gd name="T34" fmla="*/ 256 w 3368"/>
              <a:gd name="T35" fmla="*/ 329 h 1888"/>
              <a:gd name="T36" fmla="*/ 260 w 3368"/>
              <a:gd name="T37" fmla="*/ 323 h 1888"/>
              <a:gd name="T38" fmla="*/ 237 w 3368"/>
              <a:gd name="T39" fmla="*/ 216 h 1888"/>
              <a:gd name="T40" fmla="*/ 231 w 3368"/>
              <a:gd name="T41" fmla="*/ 190 h 1888"/>
              <a:gd name="T42" fmla="*/ 187 w 3368"/>
              <a:gd name="T43" fmla="*/ 140 h 1888"/>
              <a:gd name="T44" fmla="*/ 165 w 3368"/>
              <a:gd name="T45" fmla="*/ 124 h 1888"/>
              <a:gd name="T46" fmla="*/ 159 w 3368"/>
              <a:gd name="T47" fmla="*/ 113 h 1888"/>
              <a:gd name="T48" fmla="*/ 158 w 3368"/>
              <a:gd name="T49" fmla="*/ 50 h 1888"/>
              <a:gd name="T50" fmla="*/ 144 w 3368"/>
              <a:gd name="T51" fmla="*/ 56 h 1888"/>
              <a:gd name="T52" fmla="*/ 124 w 3368"/>
              <a:gd name="T53" fmla="*/ 6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75" name="Text Box 33"/>
          <p:cNvSpPr txBox="1">
            <a:spLocks noChangeArrowheads="1"/>
          </p:cNvSpPr>
          <p:nvPr/>
        </p:nvSpPr>
        <p:spPr bwMode="auto">
          <a:xfrm>
            <a:off x="6096000" y="990600"/>
            <a:ext cx="26257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8" name="Grupo 7"/>
          <p:cNvGrpSpPr/>
          <p:nvPr/>
        </p:nvGrpSpPr>
        <p:grpSpPr>
          <a:xfrm>
            <a:off x="5105400" y="2362200"/>
            <a:ext cx="3059113" cy="671513"/>
            <a:chOff x="5105400" y="2362200"/>
            <a:chExt cx="3059113" cy="671513"/>
          </a:xfrm>
        </p:grpSpPr>
        <p:sp>
          <p:nvSpPr>
            <p:cNvPr id="36876" name="Text Box 34"/>
            <p:cNvSpPr txBox="1">
              <a:spLocks noChangeArrowheads="1"/>
            </p:cNvSpPr>
            <p:nvPr/>
          </p:nvSpPr>
          <p:spPr bwMode="auto">
            <a:xfrm>
              <a:off x="5943600" y="2362200"/>
              <a:ext cx="222091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6887" name="Group 36"/>
            <p:cNvGrpSpPr>
              <a:grpSpLocks/>
            </p:cNvGrpSpPr>
            <p:nvPr/>
          </p:nvGrpSpPr>
          <p:grpSpPr bwMode="auto">
            <a:xfrm>
              <a:off x="5105400" y="2362200"/>
              <a:ext cx="833438" cy="671513"/>
              <a:chOff x="2825" y="12465"/>
              <a:chExt cx="1652" cy="1462"/>
            </a:xfrm>
          </p:grpSpPr>
          <p:sp>
            <p:nvSpPr>
              <p:cNvPr id="36889" name="AutoShape 37"/>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90" name="AutoShape 38"/>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6888" name="Text Box 39"/>
            <p:cNvSpPr txBox="1">
              <a:spLocks noChangeArrowheads="1"/>
            </p:cNvSpPr>
            <p:nvPr/>
          </p:nvSpPr>
          <p:spPr bwMode="auto">
            <a:xfrm>
              <a:off x="5379345" y="2493104"/>
              <a:ext cx="273945" cy="249406"/>
            </a:xfrm>
            <a:prstGeom prst="rect">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6878" name="Group 40"/>
          <p:cNvGrpSpPr>
            <a:grpSpLocks/>
          </p:cNvGrpSpPr>
          <p:nvPr/>
        </p:nvGrpSpPr>
        <p:grpSpPr bwMode="auto">
          <a:xfrm rot="10800000">
            <a:off x="3810000" y="4267200"/>
            <a:ext cx="1052513" cy="412750"/>
            <a:chOff x="3873" y="12820"/>
            <a:chExt cx="905" cy="905"/>
          </a:xfrm>
        </p:grpSpPr>
        <p:sp>
          <p:nvSpPr>
            <p:cNvPr id="36885" name="Freeform 41"/>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86" name="AutoShape 4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6879" name="Group 43"/>
          <p:cNvGrpSpPr>
            <a:grpSpLocks/>
          </p:cNvGrpSpPr>
          <p:nvPr/>
        </p:nvGrpSpPr>
        <p:grpSpPr bwMode="auto">
          <a:xfrm>
            <a:off x="3581400" y="4876800"/>
            <a:ext cx="1676400" cy="457200"/>
            <a:chOff x="4176" y="1200"/>
            <a:chExt cx="1056" cy="288"/>
          </a:xfrm>
        </p:grpSpPr>
        <p:grpSp>
          <p:nvGrpSpPr>
            <p:cNvPr id="36880" name="Group 44"/>
            <p:cNvGrpSpPr>
              <a:grpSpLocks/>
            </p:cNvGrpSpPr>
            <p:nvPr/>
          </p:nvGrpSpPr>
          <p:grpSpPr bwMode="auto">
            <a:xfrm>
              <a:off x="4512" y="1248"/>
              <a:ext cx="288" cy="192"/>
              <a:chOff x="3873" y="12820"/>
              <a:chExt cx="905" cy="905"/>
            </a:xfrm>
          </p:grpSpPr>
          <p:sp>
            <p:nvSpPr>
              <p:cNvPr id="36883" name="Freeform 45"/>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84" name="AutoShape 46"/>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6881" name="Text Box 47"/>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82" name="Text Box 48"/>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A691A0F-E329-423A-A5BB-FAE6224A6830}"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4039113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Line 3"/>
          <p:cNvSpPr>
            <a:spLocks noChangeShapeType="1"/>
          </p:cNvSpPr>
          <p:nvPr/>
        </p:nvSpPr>
        <p:spPr bwMode="auto">
          <a:xfrm>
            <a:off x="6324600" y="2895600"/>
            <a:ext cx="0" cy="6826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894" name="Group 4"/>
          <p:cNvGrpSpPr>
            <a:grpSpLocks/>
          </p:cNvGrpSpPr>
          <p:nvPr/>
        </p:nvGrpSpPr>
        <p:grpSpPr bwMode="auto">
          <a:xfrm>
            <a:off x="762000" y="4343400"/>
            <a:ext cx="1843088" cy="1806575"/>
            <a:chOff x="2787" y="10696"/>
            <a:chExt cx="1652" cy="1462"/>
          </a:xfrm>
        </p:grpSpPr>
        <p:grpSp>
          <p:nvGrpSpPr>
            <p:cNvPr id="37946" name="Group 5"/>
            <p:cNvGrpSpPr>
              <a:grpSpLocks/>
            </p:cNvGrpSpPr>
            <p:nvPr/>
          </p:nvGrpSpPr>
          <p:grpSpPr bwMode="auto">
            <a:xfrm>
              <a:off x="2787" y="10696"/>
              <a:ext cx="1652" cy="1462"/>
              <a:chOff x="2825" y="12465"/>
              <a:chExt cx="1652" cy="1462"/>
            </a:xfrm>
          </p:grpSpPr>
          <p:sp>
            <p:nvSpPr>
              <p:cNvPr id="37948" name="AutoShape 6"/>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9" name="AutoShape 7"/>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47" name="Text Box 8"/>
            <p:cNvSpPr txBox="1">
              <a:spLocks noChangeArrowheads="1"/>
            </p:cNvSpPr>
            <p:nvPr/>
          </p:nvSpPr>
          <p:spPr bwMode="auto">
            <a:xfrm>
              <a:off x="3330" y="10981"/>
              <a:ext cx="543" cy="543"/>
            </a:xfrm>
            <a:prstGeom prst="rect">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7895" name="Group 9"/>
          <p:cNvGrpSpPr>
            <a:grpSpLocks/>
          </p:cNvGrpSpPr>
          <p:nvPr/>
        </p:nvGrpSpPr>
        <p:grpSpPr bwMode="auto">
          <a:xfrm>
            <a:off x="5715000" y="3886200"/>
            <a:ext cx="847725" cy="2341563"/>
            <a:chOff x="7312" y="10383"/>
            <a:chExt cx="760" cy="1894"/>
          </a:xfrm>
        </p:grpSpPr>
        <p:grpSp>
          <p:nvGrpSpPr>
            <p:cNvPr id="37937" name="Group 10"/>
            <p:cNvGrpSpPr>
              <a:grpSpLocks/>
            </p:cNvGrpSpPr>
            <p:nvPr/>
          </p:nvGrpSpPr>
          <p:grpSpPr bwMode="auto">
            <a:xfrm>
              <a:off x="7493" y="10383"/>
              <a:ext cx="579" cy="1381"/>
              <a:chOff x="2968" y="5758"/>
              <a:chExt cx="670" cy="1632"/>
            </a:xfrm>
          </p:grpSpPr>
          <p:sp>
            <p:nvSpPr>
              <p:cNvPr id="37939" name="Oval 11"/>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0" name="Line 12"/>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1" name="Line 13"/>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2" name="Line 14"/>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3" name="Line 15"/>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4" name="Line 16"/>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5" name="Line 17"/>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38" name="Text Box 18"/>
            <p:cNvSpPr txBox="1">
              <a:spLocks noChangeArrowheads="1"/>
            </p:cNvSpPr>
            <p:nvPr/>
          </p:nvSpPr>
          <p:spPr bwMode="auto">
            <a:xfrm>
              <a:off x="7312" y="11734"/>
              <a:ext cx="543" cy="543"/>
            </a:xfrm>
            <a:prstGeom prst="rect">
              <a:avLst/>
            </a:prstGeom>
            <a:solidFill>
              <a:srgbClr val="FFFFFF"/>
            </a:solidFill>
            <a:ln w="9525">
              <a:solidFill>
                <a:srgbClr val="FF0066"/>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896" name="Line 19"/>
          <p:cNvSpPr>
            <a:spLocks noChangeShapeType="1"/>
          </p:cNvSpPr>
          <p:nvPr/>
        </p:nvSpPr>
        <p:spPr bwMode="auto">
          <a:xfrm>
            <a:off x="1795463" y="3114675"/>
            <a:ext cx="0" cy="681038"/>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 name="Grupo 3"/>
          <p:cNvGrpSpPr/>
          <p:nvPr/>
        </p:nvGrpSpPr>
        <p:grpSpPr>
          <a:xfrm>
            <a:off x="381000" y="1371600"/>
            <a:ext cx="4241800" cy="1776413"/>
            <a:chOff x="381000" y="1371600"/>
            <a:chExt cx="4241800" cy="1776413"/>
          </a:xfrm>
        </p:grpSpPr>
        <p:sp>
          <p:nvSpPr>
            <p:cNvPr id="37926" name="Freeform 21"/>
            <p:cNvSpPr>
              <a:spLocks/>
            </p:cNvSpPr>
            <p:nvPr/>
          </p:nvSpPr>
          <p:spPr bwMode="auto">
            <a:xfrm>
              <a:off x="381000" y="1371600"/>
              <a:ext cx="2724082" cy="1776413"/>
            </a:xfrm>
            <a:custGeom>
              <a:avLst/>
              <a:gdLst>
                <a:gd name="T0" fmla="*/ 444 w 3368"/>
                <a:gd name="T1" fmla="*/ 100 h 1888"/>
                <a:gd name="T2" fmla="*/ 191 w 3368"/>
                <a:gd name="T3" fmla="*/ 0 h 1888"/>
                <a:gd name="T4" fmla="*/ 104 w 3368"/>
                <a:gd name="T5" fmla="*/ 135 h 1888"/>
                <a:gd name="T6" fmla="*/ 67 w 3368"/>
                <a:gd name="T7" fmla="*/ 231 h 1888"/>
                <a:gd name="T8" fmla="*/ 54 w 3368"/>
                <a:gd name="T9" fmla="*/ 241 h 1888"/>
                <a:gd name="T10" fmla="*/ 26 w 3368"/>
                <a:gd name="T11" fmla="*/ 266 h 1888"/>
                <a:gd name="T12" fmla="*/ 117 w 3368"/>
                <a:gd name="T13" fmla="*/ 413 h 1888"/>
                <a:gd name="T14" fmla="*/ 83 w 3368"/>
                <a:gd name="T15" fmla="*/ 443 h 1888"/>
                <a:gd name="T16" fmla="*/ 75 w 3368"/>
                <a:gd name="T17" fmla="*/ 479 h 1888"/>
                <a:gd name="T18" fmla="*/ 83 w 3368"/>
                <a:gd name="T19" fmla="*/ 518 h 1888"/>
                <a:gd name="T20" fmla="*/ 133 w 3368"/>
                <a:gd name="T21" fmla="*/ 564 h 1888"/>
                <a:gd name="T22" fmla="*/ 220 w 3368"/>
                <a:gd name="T23" fmla="*/ 599 h 1888"/>
                <a:gd name="T24" fmla="*/ 266 w 3368"/>
                <a:gd name="T25" fmla="*/ 620 h 1888"/>
                <a:gd name="T26" fmla="*/ 323 w 3368"/>
                <a:gd name="T27" fmla="*/ 629 h 1888"/>
                <a:gd name="T28" fmla="*/ 410 w 3368"/>
                <a:gd name="T29" fmla="*/ 604 h 1888"/>
                <a:gd name="T30" fmla="*/ 415 w 3368"/>
                <a:gd name="T31" fmla="*/ 578 h 1888"/>
                <a:gd name="T32" fmla="*/ 489 w 3368"/>
                <a:gd name="T33" fmla="*/ 518 h 1888"/>
                <a:gd name="T34" fmla="*/ 911 w 3368"/>
                <a:gd name="T35" fmla="*/ 499 h 1888"/>
                <a:gd name="T36" fmla="*/ 928 w 3368"/>
                <a:gd name="T37" fmla="*/ 489 h 1888"/>
                <a:gd name="T38" fmla="*/ 845 w 3368"/>
                <a:gd name="T39" fmla="*/ 327 h 1888"/>
                <a:gd name="T40" fmla="*/ 825 w 3368"/>
                <a:gd name="T41" fmla="*/ 287 h 1888"/>
                <a:gd name="T42" fmla="*/ 667 w 3368"/>
                <a:gd name="T43" fmla="*/ 212 h 1888"/>
                <a:gd name="T44" fmla="*/ 589 w 3368"/>
                <a:gd name="T45" fmla="*/ 186 h 1888"/>
                <a:gd name="T46" fmla="*/ 567 w 3368"/>
                <a:gd name="T47" fmla="*/ 171 h 1888"/>
                <a:gd name="T48" fmla="*/ 564 w 3368"/>
                <a:gd name="T49" fmla="*/ 75 h 1888"/>
                <a:gd name="T50" fmla="*/ 514 w 3368"/>
                <a:gd name="T51" fmla="*/ 86 h 1888"/>
                <a:gd name="T52" fmla="*/ 444 w 3368"/>
                <a:gd name="T53" fmla="*/ 100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27" name="Text Box 22"/>
            <p:cNvSpPr txBox="1">
              <a:spLocks noChangeArrowheads="1"/>
            </p:cNvSpPr>
            <p:nvPr/>
          </p:nvSpPr>
          <p:spPr bwMode="auto">
            <a:xfrm>
              <a:off x="1996924" y="1371600"/>
              <a:ext cx="2625876" cy="777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28" name="Group 23"/>
            <p:cNvGrpSpPr>
              <a:grpSpLocks/>
            </p:cNvGrpSpPr>
            <p:nvPr/>
          </p:nvGrpSpPr>
          <p:grpSpPr bwMode="auto">
            <a:xfrm>
              <a:off x="986971" y="1936541"/>
              <a:ext cx="605971" cy="895006"/>
              <a:chOff x="2968" y="5758"/>
              <a:chExt cx="670" cy="1632"/>
            </a:xfrm>
          </p:grpSpPr>
          <p:sp>
            <p:nvSpPr>
              <p:cNvPr id="37930" name="Oval 24"/>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1" name="Line 25"/>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2" name="Line 26"/>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3" name="Line 27"/>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4" name="Line 28"/>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5" name="Line 29"/>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6" name="Line 30"/>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29" name="Text Box 31"/>
            <p:cNvSpPr txBox="1">
              <a:spLocks noChangeArrowheads="1"/>
            </p:cNvSpPr>
            <p:nvPr/>
          </p:nvSpPr>
          <p:spPr bwMode="auto">
            <a:xfrm>
              <a:off x="1794933" y="2042854"/>
              <a:ext cx="2221895" cy="895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898" name="Freeform 32"/>
          <p:cNvSpPr>
            <a:spLocks/>
          </p:cNvSpPr>
          <p:nvPr/>
        </p:nvSpPr>
        <p:spPr bwMode="auto">
          <a:xfrm>
            <a:off x="4495800" y="1143000"/>
            <a:ext cx="2819400" cy="2057400"/>
          </a:xfrm>
          <a:custGeom>
            <a:avLst/>
            <a:gdLst>
              <a:gd name="T0" fmla="*/ 124 w 3368"/>
              <a:gd name="T1" fmla="*/ 67 h 1888"/>
              <a:gd name="T2" fmla="*/ 53 w 3368"/>
              <a:gd name="T3" fmla="*/ 0 h 1888"/>
              <a:gd name="T4" fmla="*/ 29 w 3368"/>
              <a:gd name="T5" fmla="*/ 90 h 1888"/>
              <a:gd name="T6" fmla="*/ 18 w 3368"/>
              <a:gd name="T7" fmla="*/ 153 h 1888"/>
              <a:gd name="T8" fmla="*/ 15 w 3368"/>
              <a:gd name="T9" fmla="*/ 160 h 1888"/>
              <a:gd name="T10" fmla="*/ 7 w 3368"/>
              <a:gd name="T11" fmla="*/ 176 h 1888"/>
              <a:gd name="T12" fmla="*/ 33 w 3368"/>
              <a:gd name="T13" fmla="*/ 273 h 1888"/>
              <a:gd name="T14" fmla="*/ 23 w 3368"/>
              <a:gd name="T15" fmla="*/ 293 h 1888"/>
              <a:gd name="T16" fmla="*/ 21 w 3368"/>
              <a:gd name="T17" fmla="*/ 316 h 1888"/>
              <a:gd name="T18" fmla="*/ 23 w 3368"/>
              <a:gd name="T19" fmla="*/ 343 h 1888"/>
              <a:gd name="T20" fmla="*/ 37 w 3368"/>
              <a:gd name="T21" fmla="*/ 373 h 1888"/>
              <a:gd name="T22" fmla="*/ 62 w 3368"/>
              <a:gd name="T23" fmla="*/ 396 h 1888"/>
              <a:gd name="T24" fmla="*/ 74 w 3368"/>
              <a:gd name="T25" fmla="*/ 410 h 1888"/>
              <a:gd name="T26" fmla="*/ 91 w 3368"/>
              <a:gd name="T27" fmla="*/ 416 h 1888"/>
              <a:gd name="T28" fmla="*/ 115 w 3368"/>
              <a:gd name="T29" fmla="*/ 400 h 1888"/>
              <a:gd name="T30" fmla="*/ 116 w 3368"/>
              <a:gd name="T31" fmla="*/ 383 h 1888"/>
              <a:gd name="T32" fmla="*/ 137 w 3368"/>
              <a:gd name="T33" fmla="*/ 343 h 1888"/>
              <a:gd name="T34" fmla="*/ 256 w 3368"/>
              <a:gd name="T35" fmla="*/ 329 h 1888"/>
              <a:gd name="T36" fmla="*/ 260 w 3368"/>
              <a:gd name="T37" fmla="*/ 323 h 1888"/>
              <a:gd name="T38" fmla="*/ 237 w 3368"/>
              <a:gd name="T39" fmla="*/ 216 h 1888"/>
              <a:gd name="T40" fmla="*/ 231 w 3368"/>
              <a:gd name="T41" fmla="*/ 190 h 1888"/>
              <a:gd name="T42" fmla="*/ 187 w 3368"/>
              <a:gd name="T43" fmla="*/ 140 h 1888"/>
              <a:gd name="T44" fmla="*/ 165 w 3368"/>
              <a:gd name="T45" fmla="*/ 124 h 1888"/>
              <a:gd name="T46" fmla="*/ 159 w 3368"/>
              <a:gd name="T47" fmla="*/ 113 h 1888"/>
              <a:gd name="T48" fmla="*/ 158 w 3368"/>
              <a:gd name="T49" fmla="*/ 50 h 1888"/>
              <a:gd name="T50" fmla="*/ 144 w 3368"/>
              <a:gd name="T51" fmla="*/ 56 h 1888"/>
              <a:gd name="T52" fmla="*/ 124 w 3368"/>
              <a:gd name="T53" fmla="*/ 6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899" name="Text Box 33"/>
          <p:cNvSpPr txBox="1">
            <a:spLocks noChangeArrowheads="1"/>
          </p:cNvSpPr>
          <p:nvPr/>
        </p:nvSpPr>
        <p:spPr bwMode="auto">
          <a:xfrm>
            <a:off x="6096000" y="990600"/>
            <a:ext cx="26257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02" name="Group 40"/>
          <p:cNvGrpSpPr>
            <a:grpSpLocks/>
          </p:cNvGrpSpPr>
          <p:nvPr/>
        </p:nvGrpSpPr>
        <p:grpSpPr bwMode="auto">
          <a:xfrm rot="10800000">
            <a:off x="3810000" y="4267200"/>
            <a:ext cx="1052513" cy="412750"/>
            <a:chOff x="3873" y="12820"/>
            <a:chExt cx="905" cy="905"/>
          </a:xfrm>
        </p:grpSpPr>
        <p:sp>
          <p:nvSpPr>
            <p:cNvPr id="37920" name="Freeform 41"/>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21" name="AutoShape 4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7903" name="Group 43"/>
          <p:cNvGrpSpPr>
            <a:grpSpLocks/>
          </p:cNvGrpSpPr>
          <p:nvPr/>
        </p:nvGrpSpPr>
        <p:grpSpPr bwMode="auto">
          <a:xfrm>
            <a:off x="3581400" y="4876800"/>
            <a:ext cx="1676400" cy="457200"/>
            <a:chOff x="4176" y="1200"/>
            <a:chExt cx="1056" cy="288"/>
          </a:xfrm>
        </p:grpSpPr>
        <p:grpSp>
          <p:nvGrpSpPr>
            <p:cNvPr id="37915" name="Group 44"/>
            <p:cNvGrpSpPr>
              <a:grpSpLocks/>
            </p:cNvGrpSpPr>
            <p:nvPr/>
          </p:nvGrpSpPr>
          <p:grpSpPr bwMode="auto">
            <a:xfrm>
              <a:off x="4512" y="1248"/>
              <a:ext cx="288" cy="192"/>
              <a:chOff x="3873" y="12820"/>
              <a:chExt cx="905" cy="905"/>
            </a:xfrm>
          </p:grpSpPr>
          <p:sp>
            <p:nvSpPr>
              <p:cNvPr id="37918" name="Freeform 45"/>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9" name="AutoShape 46"/>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16" name="Text Box 47"/>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7" name="Text Box 48"/>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5" name="Grupo 4"/>
          <p:cNvGrpSpPr/>
          <p:nvPr/>
        </p:nvGrpSpPr>
        <p:grpSpPr>
          <a:xfrm>
            <a:off x="4876800" y="1524000"/>
            <a:ext cx="3886201" cy="1509713"/>
            <a:chOff x="4876800" y="1524000"/>
            <a:chExt cx="3886201" cy="1509713"/>
          </a:xfrm>
        </p:grpSpPr>
        <p:sp>
          <p:nvSpPr>
            <p:cNvPr id="37900" name="Text Box 34"/>
            <p:cNvSpPr txBox="1">
              <a:spLocks noChangeArrowheads="1"/>
            </p:cNvSpPr>
            <p:nvPr/>
          </p:nvSpPr>
          <p:spPr bwMode="auto">
            <a:xfrm>
              <a:off x="5943600" y="2362200"/>
              <a:ext cx="222091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01" name="Group 35"/>
            <p:cNvGrpSpPr>
              <a:grpSpLocks/>
            </p:cNvGrpSpPr>
            <p:nvPr/>
          </p:nvGrpSpPr>
          <p:grpSpPr bwMode="auto">
            <a:xfrm>
              <a:off x="5105400" y="2362200"/>
              <a:ext cx="833438" cy="671513"/>
              <a:chOff x="2787" y="10696"/>
              <a:chExt cx="1652" cy="1462"/>
            </a:xfrm>
          </p:grpSpPr>
          <p:grpSp>
            <p:nvGrpSpPr>
              <p:cNvPr id="37922" name="Group 36"/>
              <p:cNvGrpSpPr>
                <a:grpSpLocks/>
              </p:cNvGrpSpPr>
              <p:nvPr/>
            </p:nvGrpSpPr>
            <p:grpSpPr bwMode="auto">
              <a:xfrm>
                <a:off x="2787" y="10696"/>
                <a:ext cx="1652" cy="1462"/>
                <a:chOff x="2825" y="12465"/>
                <a:chExt cx="1652" cy="1462"/>
              </a:xfrm>
            </p:grpSpPr>
            <p:sp>
              <p:nvSpPr>
                <p:cNvPr id="37924" name="AutoShape 37"/>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25" name="AutoShape 38"/>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23" name="Text Box 39"/>
              <p:cNvSpPr txBox="1">
                <a:spLocks noChangeArrowheads="1"/>
              </p:cNvSpPr>
              <p:nvPr/>
            </p:nvSpPr>
            <p:spPr bwMode="auto">
              <a:xfrm>
                <a:off x="3330" y="10981"/>
                <a:ext cx="543" cy="543"/>
              </a:xfrm>
              <a:prstGeom prst="rect">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04" name="Freeform 50"/>
            <p:cNvSpPr>
              <a:spLocks/>
            </p:cNvSpPr>
            <p:nvPr/>
          </p:nvSpPr>
          <p:spPr bwMode="auto">
            <a:xfrm>
              <a:off x="4876800" y="1524000"/>
              <a:ext cx="914400" cy="646113"/>
            </a:xfrm>
            <a:custGeom>
              <a:avLst/>
              <a:gdLst>
                <a:gd name="T0" fmla="*/ 1 w 3368"/>
                <a:gd name="T1" fmla="*/ 1 h 1888"/>
                <a:gd name="T2" fmla="*/ 1 w 3368"/>
                <a:gd name="T3" fmla="*/ 0 h 1888"/>
                <a:gd name="T4" fmla="*/ 0 w 3368"/>
                <a:gd name="T5" fmla="*/ 1 h 1888"/>
                <a:gd name="T6" fmla="*/ 0 w 3368"/>
                <a:gd name="T7" fmla="*/ 2 h 1888"/>
                <a:gd name="T8" fmla="*/ 0 w 3368"/>
                <a:gd name="T9" fmla="*/ 2 h 1888"/>
                <a:gd name="T10" fmla="*/ 0 w 3368"/>
                <a:gd name="T11" fmla="*/ 2 h 1888"/>
                <a:gd name="T12" fmla="*/ 0 w 3368"/>
                <a:gd name="T13" fmla="*/ 3 h 1888"/>
                <a:gd name="T14" fmla="*/ 0 w 3368"/>
                <a:gd name="T15" fmla="*/ 3 h 1888"/>
                <a:gd name="T16" fmla="*/ 0 w 3368"/>
                <a:gd name="T17" fmla="*/ 3 h 1888"/>
                <a:gd name="T18" fmla="*/ 0 w 3368"/>
                <a:gd name="T19" fmla="*/ 3 h 1888"/>
                <a:gd name="T20" fmla="*/ 0 w 3368"/>
                <a:gd name="T21" fmla="*/ 4 h 1888"/>
                <a:gd name="T22" fmla="*/ 1 w 3368"/>
                <a:gd name="T23" fmla="*/ 4 h 1888"/>
                <a:gd name="T24" fmla="*/ 1 w 3368"/>
                <a:gd name="T25" fmla="*/ 4 h 1888"/>
                <a:gd name="T26" fmla="*/ 1 w 3368"/>
                <a:gd name="T27" fmla="*/ 4 h 1888"/>
                <a:gd name="T28" fmla="*/ 1 w 3368"/>
                <a:gd name="T29" fmla="*/ 4 h 1888"/>
                <a:gd name="T30" fmla="*/ 1 w 3368"/>
                <a:gd name="T31" fmla="*/ 4 h 1888"/>
                <a:gd name="T32" fmla="*/ 2 w 3368"/>
                <a:gd name="T33" fmla="*/ 3 h 1888"/>
                <a:gd name="T34" fmla="*/ 3 w 3368"/>
                <a:gd name="T35" fmla="*/ 3 h 1888"/>
                <a:gd name="T36" fmla="*/ 3 w 3368"/>
                <a:gd name="T37" fmla="*/ 3 h 1888"/>
                <a:gd name="T38" fmla="*/ 3 w 3368"/>
                <a:gd name="T39" fmla="*/ 2 h 1888"/>
                <a:gd name="T40" fmla="*/ 3 w 3368"/>
                <a:gd name="T41" fmla="*/ 2 h 1888"/>
                <a:gd name="T42" fmla="*/ 2 w 3368"/>
                <a:gd name="T43" fmla="*/ 1 h 1888"/>
                <a:gd name="T44" fmla="*/ 2 w 3368"/>
                <a:gd name="T45" fmla="*/ 1 h 1888"/>
                <a:gd name="T46" fmla="*/ 2 w 3368"/>
                <a:gd name="T47" fmla="*/ 1 h 1888"/>
                <a:gd name="T48" fmla="*/ 2 w 3368"/>
                <a:gd name="T49" fmla="*/ 0 h 1888"/>
                <a:gd name="T50" fmla="*/ 2 w 3368"/>
                <a:gd name="T51" fmla="*/ 1 h 1888"/>
                <a:gd name="T52" fmla="*/ 1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05" name="Group 51"/>
            <p:cNvGrpSpPr>
              <a:grpSpLocks/>
            </p:cNvGrpSpPr>
            <p:nvPr/>
          </p:nvGrpSpPr>
          <p:grpSpPr bwMode="auto">
            <a:xfrm>
              <a:off x="5105400" y="1676400"/>
              <a:ext cx="203200" cy="327025"/>
              <a:chOff x="2968" y="5758"/>
              <a:chExt cx="670" cy="1632"/>
            </a:xfrm>
          </p:grpSpPr>
          <p:sp>
            <p:nvSpPr>
              <p:cNvPr id="37908" name="Oval 52"/>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09" name="Line 53"/>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0" name="Line 54"/>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1" name="Line 55"/>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2" name="Line 56"/>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3" name="Line 57"/>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4" name="Line 58"/>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06" name="Text Box 59"/>
            <p:cNvSpPr txBox="1">
              <a:spLocks noChangeArrowheads="1"/>
            </p:cNvSpPr>
            <p:nvPr/>
          </p:nvSpPr>
          <p:spPr bwMode="auto">
            <a:xfrm>
              <a:off x="5710238" y="1716088"/>
              <a:ext cx="3052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a:t>
              </a:r>
              <a:r>
                <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como </a:t>
              </a: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la imagen que tiene </a:t>
              </a: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07" name="Line 60"/>
            <p:cNvSpPr>
              <a:spLocks noChangeShapeType="1"/>
            </p:cNvSpPr>
            <p:nvPr/>
          </p:nvSpPr>
          <p:spPr bwMode="auto">
            <a:xfrm>
              <a:off x="5334000" y="2133600"/>
              <a:ext cx="76200" cy="2286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891" name="Rectangle 61"/>
          <p:cNvSpPr>
            <a:spLocks noChangeArrowheads="1"/>
          </p:cNvSpPr>
          <p:nvPr/>
        </p:nvSpPr>
        <p:spPr bwMode="auto">
          <a:xfrm>
            <a:off x="304800" y="152400"/>
            <a:ext cx="868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construye su imagen de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también adquiere un fragmento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B[A] ]</a:t>
            </a: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como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la imagen que tiene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191952D-34BD-4A1F-AD34-5B39C919D99B}"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86090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ángulo 1"/>
          <p:cNvSpPr>
            <a:spLocks noChangeArrowheads="1"/>
          </p:cNvSpPr>
          <p:nvPr/>
        </p:nvSpPr>
        <p:spPr bwMode="auto">
          <a:xfrm>
            <a:off x="431800" y="666750"/>
            <a:ext cx="805688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dirty="0">
                <a:cs typeface="Times New Roman" panose="02020603050405020304" pitchFamily="18" charset="0"/>
              </a:rPr>
              <a:t>Consciencia en los</a:t>
            </a:r>
          </a:p>
          <a:p>
            <a:r>
              <a:rPr lang="es-ES" altLang="es-MX" sz="3600" dirty="0">
                <a:cs typeface="Times New Roman" panose="02020603050405020304" pitchFamily="18" charset="0"/>
              </a:rPr>
              <a:t>seres vivos, entes, bichos, humanos, Web, sistemas, sociedades, organizaciones,... </a:t>
            </a:r>
          </a:p>
        </p:txBody>
      </p:sp>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6</a:t>
            </a:fld>
            <a:endParaRPr lang="es-ES" altLang="es-MX"/>
          </a:p>
        </p:txBody>
      </p:sp>
    </p:spTree>
    <p:extLst>
      <p:ext uri="{BB962C8B-B14F-4D97-AF65-F5344CB8AC3E}">
        <p14:creationId xmlns:p14="http://schemas.microsoft.com/office/powerpoint/2010/main" val="40089283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Line 3"/>
          <p:cNvSpPr>
            <a:spLocks noChangeShapeType="1"/>
          </p:cNvSpPr>
          <p:nvPr/>
        </p:nvSpPr>
        <p:spPr bwMode="auto">
          <a:xfrm>
            <a:off x="6324600" y="2895600"/>
            <a:ext cx="0" cy="6826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894" name="Group 4"/>
          <p:cNvGrpSpPr>
            <a:grpSpLocks/>
          </p:cNvGrpSpPr>
          <p:nvPr/>
        </p:nvGrpSpPr>
        <p:grpSpPr bwMode="auto">
          <a:xfrm>
            <a:off x="762000" y="4343400"/>
            <a:ext cx="1843088" cy="1806575"/>
            <a:chOff x="2787" y="10696"/>
            <a:chExt cx="1652" cy="1462"/>
          </a:xfrm>
        </p:grpSpPr>
        <p:grpSp>
          <p:nvGrpSpPr>
            <p:cNvPr id="37946" name="Group 5"/>
            <p:cNvGrpSpPr>
              <a:grpSpLocks/>
            </p:cNvGrpSpPr>
            <p:nvPr/>
          </p:nvGrpSpPr>
          <p:grpSpPr bwMode="auto">
            <a:xfrm>
              <a:off x="2787" y="10696"/>
              <a:ext cx="1652" cy="1462"/>
              <a:chOff x="2825" y="12465"/>
              <a:chExt cx="1652" cy="1462"/>
            </a:xfrm>
          </p:grpSpPr>
          <p:sp>
            <p:nvSpPr>
              <p:cNvPr id="37948" name="AutoShape 6"/>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9" name="AutoShape 7"/>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47" name="Text Box 8"/>
            <p:cNvSpPr txBox="1">
              <a:spLocks noChangeArrowheads="1"/>
            </p:cNvSpPr>
            <p:nvPr/>
          </p:nvSpPr>
          <p:spPr bwMode="auto">
            <a:xfrm>
              <a:off x="3330" y="10981"/>
              <a:ext cx="543" cy="543"/>
            </a:xfrm>
            <a:prstGeom prst="rect">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7895" name="Group 9"/>
          <p:cNvGrpSpPr>
            <a:grpSpLocks/>
          </p:cNvGrpSpPr>
          <p:nvPr/>
        </p:nvGrpSpPr>
        <p:grpSpPr bwMode="auto">
          <a:xfrm>
            <a:off x="5715000" y="3886200"/>
            <a:ext cx="847725" cy="2341563"/>
            <a:chOff x="7312" y="10383"/>
            <a:chExt cx="760" cy="1894"/>
          </a:xfrm>
        </p:grpSpPr>
        <p:grpSp>
          <p:nvGrpSpPr>
            <p:cNvPr id="37937" name="Group 10"/>
            <p:cNvGrpSpPr>
              <a:grpSpLocks/>
            </p:cNvGrpSpPr>
            <p:nvPr/>
          </p:nvGrpSpPr>
          <p:grpSpPr bwMode="auto">
            <a:xfrm>
              <a:off x="7493" y="10383"/>
              <a:ext cx="579" cy="1381"/>
              <a:chOff x="2968" y="5758"/>
              <a:chExt cx="670" cy="1632"/>
            </a:xfrm>
          </p:grpSpPr>
          <p:sp>
            <p:nvSpPr>
              <p:cNvPr id="37939" name="Oval 11"/>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0" name="Line 12"/>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1" name="Line 13"/>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2" name="Line 14"/>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3" name="Line 15"/>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4" name="Line 16"/>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45" name="Line 17"/>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38" name="Text Box 18"/>
            <p:cNvSpPr txBox="1">
              <a:spLocks noChangeArrowheads="1"/>
            </p:cNvSpPr>
            <p:nvPr/>
          </p:nvSpPr>
          <p:spPr bwMode="auto">
            <a:xfrm>
              <a:off x="7312" y="11734"/>
              <a:ext cx="543" cy="543"/>
            </a:xfrm>
            <a:prstGeom prst="rect">
              <a:avLst/>
            </a:prstGeom>
            <a:solidFill>
              <a:srgbClr val="FFFFFF"/>
            </a:solidFill>
            <a:ln w="9525">
              <a:solidFill>
                <a:srgbClr val="FF0066"/>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896" name="Line 19"/>
          <p:cNvSpPr>
            <a:spLocks noChangeShapeType="1"/>
          </p:cNvSpPr>
          <p:nvPr/>
        </p:nvSpPr>
        <p:spPr bwMode="auto">
          <a:xfrm>
            <a:off x="1795463" y="3114675"/>
            <a:ext cx="0" cy="681038"/>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 name="Grupo 3"/>
          <p:cNvGrpSpPr/>
          <p:nvPr/>
        </p:nvGrpSpPr>
        <p:grpSpPr>
          <a:xfrm>
            <a:off x="381000" y="1371600"/>
            <a:ext cx="4241800" cy="1776413"/>
            <a:chOff x="381000" y="1371600"/>
            <a:chExt cx="4241800" cy="1776413"/>
          </a:xfrm>
        </p:grpSpPr>
        <p:sp>
          <p:nvSpPr>
            <p:cNvPr id="37926" name="Freeform 21"/>
            <p:cNvSpPr>
              <a:spLocks/>
            </p:cNvSpPr>
            <p:nvPr/>
          </p:nvSpPr>
          <p:spPr bwMode="auto">
            <a:xfrm>
              <a:off x="381000" y="1371600"/>
              <a:ext cx="2724082" cy="1776413"/>
            </a:xfrm>
            <a:custGeom>
              <a:avLst/>
              <a:gdLst>
                <a:gd name="T0" fmla="*/ 444 w 3368"/>
                <a:gd name="T1" fmla="*/ 100 h 1888"/>
                <a:gd name="T2" fmla="*/ 191 w 3368"/>
                <a:gd name="T3" fmla="*/ 0 h 1888"/>
                <a:gd name="T4" fmla="*/ 104 w 3368"/>
                <a:gd name="T5" fmla="*/ 135 h 1888"/>
                <a:gd name="T6" fmla="*/ 67 w 3368"/>
                <a:gd name="T7" fmla="*/ 231 h 1888"/>
                <a:gd name="T8" fmla="*/ 54 w 3368"/>
                <a:gd name="T9" fmla="*/ 241 h 1888"/>
                <a:gd name="T10" fmla="*/ 26 w 3368"/>
                <a:gd name="T11" fmla="*/ 266 h 1888"/>
                <a:gd name="T12" fmla="*/ 117 w 3368"/>
                <a:gd name="T13" fmla="*/ 413 h 1888"/>
                <a:gd name="T14" fmla="*/ 83 w 3368"/>
                <a:gd name="T15" fmla="*/ 443 h 1888"/>
                <a:gd name="T16" fmla="*/ 75 w 3368"/>
                <a:gd name="T17" fmla="*/ 479 h 1888"/>
                <a:gd name="T18" fmla="*/ 83 w 3368"/>
                <a:gd name="T19" fmla="*/ 518 h 1888"/>
                <a:gd name="T20" fmla="*/ 133 w 3368"/>
                <a:gd name="T21" fmla="*/ 564 h 1888"/>
                <a:gd name="T22" fmla="*/ 220 w 3368"/>
                <a:gd name="T23" fmla="*/ 599 h 1888"/>
                <a:gd name="T24" fmla="*/ 266 w 3368"/>
                <a:gd name="T25" fmla="*/ 620 h 1888"/>
                <a:gd name="T26" fmla="*/ 323 w 3368"/>
                <a:gd name="T27" fmla="*/ 629 h 1888"/>
                <a:gd name="T28" fmla="*/ 410 w 3368"/>
                <a:gd name="T29" fmla="*/ 604 h 1888"/>
                <a:gd name="T30" fmla="*/ 415 w 3368"/>
                <a:gd name="T31" fmla="*/ 578 h 1888"/>
                <a:gd name="T32" fmla="*/ 489 w 3368"/>
                <a:gd name="T33" fmla="*/ 518 h 1888"/>
                <a:gd name="T34" fmla="*/ 911 w 3368"/>
                <a:gd name="T35" fmla="*/ 499 h 1888"/>
                <a:gd name="T36" fmla="*/ 928 w 3368"/>
                <a:gd name="T37" fmla="*/ 489 h 1888"/>
                <a:gd name="T38" fmla="*/ 845 w 3368"/>
                <a:gd name="T39" fmla="*/ 327 h 1888"/>
                <a:gd name="T40" fmla="*/ 825 w 3368"/>
                <a:gd name="T41" fmla="*/ 287 h 1888"/>
                <a:gd name="T42" fmla="*/ 667 w 3368"/>
                <a:gd name="T43" fmla="*/ 212 h 1888"/>
                <a:gd name="T44" fmla="*/ 589 w 3368"/>
                <a:gd name="T45" fmla="*/ 186 h 1888"/>
                <a:gd name="T46" fmla="*/ 567 w 3368"/>
                <a:gd name="T47" fmla="*/ 171 h 1888"/>
                <a:gd name="T48" fmla="*/ 564 w 3368"/>
                <a:gd name="T49" fmla="*/ 75 h 1888"/>
                <a:gd name="T50" fmla="*/ 514 w 3368"/>
                <a:gd name="T51" fmla="*/ 86 h 1888"/>
                <a:gd name="T52" fmla="*/ 444 w 3368"/>
                <a:gd name="T53" fmla="*/ 100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27" name="Text Box 22"/>
            <p:cNvSpPr txBox="1">
              <a:spLocks noChangeArrowheads="1"/>
            </p:cNvSpPr>
            <p:nvPr/>
          </p:nvSpPr>
          <p:spPr bwMode="auto">
            <a:xfrm>
              <a:off x="1996924" y="1371600"/>
              <a:ext cx="2625876" cy="777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28" name="Group 23"/>
            <p:cNvGrpSpPr>
              <a:grpSpLocks/>
            </p:cNvGrpSpPr>
            <p:nvPr/>
          </p:nvGrpSpPr>
          <p:grpSpPr bwMode="auto">
            <a:xfrm>
              <a:off x="986971" y="1936541"/>
              <a:ext cx="605971" cy="895006"/>
              <a:chOff x="2968" y="5758"/>
              <a:chExt cx="670" cy="1632"/>
            </a:xfrm>
          </p:grpSpPr>
          <p:sp>
            <p:nvSpPr>
              <p:cNvPr id="37930" name="Oval 24"/>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1" name="Line 25"/>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2" name="Line 26"/>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3" name="Line 27"/>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4" name="Line 28"/>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5" name="Line 29"/>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36" name="Line 30"/>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29" name="Text Box 31"/>
            <p:cNvSpPr txBox="1">
              <a:spLocks noChangeArrowheads="1"/>
            </p:cNvSpPr>
            <p:nvPr/>
          </p:nvSpPr>
          <p:spPr bwMode="auto">
            <a:xfrm>
              <a:off x="1794933" y="2042854"/>
              <a:ext cx="2221895" cy="895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898" name="Freeform 32"/>
          <p:cNvSpPr>
            <a:spLocks/>
          </p:cNvSpPr>
          <p:nvPr/>
        </p:nvSpPr>
        <p:spPr bwMode="auto">
          <a:xfrm>
            <a:off x="4495800" y="1143000"/>
            <a:ext cx="2819400" cy="2057400"/>
          </a:xfrm>
          <a:custGeom>
            <a:avLst/>
            <a:gdLst>
              <a:gd name="T0" fmla="*/ 124 w 3368"/>
              <a:gd name="T1" fmla="*/ 67 h 1888"/>
              <a:gd name="T2" fmla="*/ 53 w 3368"/>
              <a:gd name="T3" fmla="*/ 0 h 1888"/>
              <a:gd name="T4" fmla="*/ 29 w 3368"/>
              <a:gd name="T5" fmla="*/ 90 h 1888"/>
              <a:gd name="T6" fmla="*/ 18 w 3368"/>
              <a:gd name="T7" fmla="*/ 153 h 1888"/>
              <a:gd name="T8" fmla="*/ 15 w 3368"/>
              <a:gd name="T9" fmla="*/ 160 h 1888"/>
              <a:gd name="T10" fmla="*/ 7 w 3368"/>
              <a:gd name="T11" fmla="*/ 176 h 1888"/>
              <a:gd name="T12" fmla="*/ 33 w 3368"/>
              <a:gd name="T13" fmla="*/ 273 h 1888"/>
              <a:gd name="T14" fmla="*/ 23 w 3368"/>
              <a:gd name="T15" fmla="*/ 293 h 1888"/>
              <a:gd name="T16" fmla="*/ 21 w 3368"/>
              <a:gd name="T17" fmla="*/ 316 h 1888"/>
              <a:gd name="T18" fmla="*/ 23 w 3368"/>
              <a:gd name="T19" fmla="*/ 343 h 1888"/>
              <a:gd name="T20" fmla="*/ 37 w 3368"/>
              <a:gd name="T21" fmla="*/ 373 h 1888"/>
              <a:gd name="T22" fmla="*/ 62 w 3368"/>
              <a:gd name="T23" fmla="*/ 396 h 1888"/>
              <a:gd name="T24" fmla="*/ 74 w 3368"/>
              <a:gd name="T25" fmla="*/ 410 h 1888"/>
              <a:gd name="T26" fmla="*/ 91 w 3368"/>
              <a:gd name="T27" fmla="*/ 416 h 1888"/>
              <a:gd name="T28" fmla="*/ 115 w 3368"/>
              <a:gd name="T29" fmla="*/ 400 h 1888"/>
              <a:gd name="T30" fmla="*/ 116 w 3368"/>
              <a:gd name="T31" fmla="*/ 383 h 1888"/>
              <a:gd name="T32" fmla="*/ 137 w 3368"/>
              <a:gd name="T33" fmla="*/ 343 h 1888"/>
              <a:gd name="T34" fmla="*/ 256 w 3368"/>
              <a:gd name="T35" fmla="*/ 329 h 1888"/>
              <a:gd name="T36" fmla="*/ 260 w 3368"/>
              <a:gd name="T37" fmla="*/ 323 h 1888"/>
              <a:gd name="T38" fmla="*/ 237 w 3368"/>
              <a:gd name="T39" fmla="*/ 216 h 1888"/>
              <a:gd name="T40" fmla="*/ 231 w 3368"/>
              <a:gd name="T41" fmla="*/ 190 h 1888"/>
              <a:gd name="T42" fmla="*/ 187 w 3368"/>
              <a:gd name="T43" fmla="*/ 140 h 1888"/>
              <a:gd name="T44" fmla="*/ 165 w 3368"/>
              <a:gd name="T45" fmla="*/ 124 h 1888"/>
              <a:gd name="T46" fmla="*/ 159 w 3368"/>
              <a:gd name="T47" fmla="*/ 113 h 1888"/>
              <a:gd name="T48" fmla="*/ 158 w 3368"/>
              <a:gd name="T49" fmla="*/ 50 h 1888"/>
              <a:gd name="T50" fmla="*/ 144 w 3368"/>
              <a:gd name="T51" fmla="*/ 56 h 1888"/>
              <a:gd name="T52" fmla="*/ 124 w 3368"/>
              <a:gd name="T53" fmla="*/ 6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899" name="Text Box 33"/>
          <p:cNvSpPr txBox="1">
            <a:spLocks noChangeArrowheads="1"/>
          </p:cNvSpPr>
          <p:nvPr/>
        </p:nvSpPr>
        <p:spPr bwMode="auto">
          <a:xfrm>
            <a:off x="6096000" y="990600"/>
            <a:ext cx="26257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02" name="Group 40"/>
          <p:cNvGrpSpPr>
            <a:grpSpLocks/>
          </p:cNvGrpSpPr>
          <p:nvPr/>
        </p:nvGrpSpPr>
        <p:grpSpPr bwMode="auto">
          <a:xfrm rot="10800000">
            <a:off x="3810000" y="4267200"/>
            <a:ext cx="1052513" cy="412750"/>
            <a:chOff x="3873" y="12820"/>
            <a:chExt cx="905" cy="905"/>
          </a:xfrm>
        </p:grpSpPr>
        <p:sp>
          <p:nvSpPr>
            <p:cNvPr id="37920" name="Freeform 41"/>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21" name="AutoShape 4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7903" name="Group 43"/>
          <p:cNvGrpSpPr>
            <a:grpSpLocks/>
          </p:cNvGrpSpPr>
          <p:nvPr/>
        </p:nvGrpSpPr>
        <p:grpSpPr bwMode="auto">
          <a:xfrm>
            <a:off x="3581400" y="4876800"/>
            <a:ext cx="1676400" cy="457200"/>
            <a:chOff x="4176" y="1200"/>
            <a:chExt cx="1056" cy="288"/>
          </a:xfrm>
        </p:grpSpPr>
        <p:grpSp>
          <p:nvGrpSpPr>
            <p:cNvPr id="37915" name="Group 44"/>
            <p:cNvGrpSpPr>
              <a:grpSpLocks/>
            </p:cNvGrpSpPr>
            <p:nvPr/>
          </p:nvGrpSpPr>
          <p:grpSpPr bwMode="auto">
            <a:xfrm>
              <a:off x="4512" y="1248"/>
              <a:ext cx="288" cy="192"/>
              <a:chOff x="3873" y="12820"/>
              <a:chExt cx="905" cy="905"/>
            </a:xfrm>
          </p:grpSpPr>
          <p:sp>
            <p:nvSpPr>
              <p:cNvPr id="37918" name="Freeform 45"/>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9" name="AutoShape 46"/>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16" name="Text Box 47"/>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7" name="Text Box 48"/>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5" name="Grupo 4"/>
          <p:cNvGrpSpPr/>
          <p:nvPr/>
        </p:nvGrpSpPr>
        <p:grpSpPr>
          <a:xfrm>
            <a:off x="4876800" y="1524000"/>
            <a:ext cx="3886201" cy="1509713"/>
            <a:chOff x="4876800" y="1524000"/>
            <a:chExt cx="3886201" cy="1509713"/>
          </a:xfrm>
        </p:grpSpPr>
        <p:sp>
          <p:nvSpPr>
            <p:cNvPr id="37900" name="Text Box 34"/>
            <p:cNvSpPr txBox="1">
              <a:spLocks noChangeArrowheads="1"/>
            </p:cNvSpPr>
            <p:nvPr/>
          </p:nvSpPr>
          <p:spPr bwMode="auto">
            <a:xfrm>
              <a:off x="5943600" y="2362200"/>
              <a:ext cx="222091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01" name="Group 35"/>
            <p:cNvGrpSpPr>
              <a:grpSpLocks/>
            </p:cNvGrpSpPr>
            <p:nvPr/>
          </p:nvGrpSpPr>
          <p:grpSpPr bwMode="auto">
            <a:xfrm>
              <a:off x="5105400" y="2362200"/>
              <a:ext cx="833438" cy="671513"/>
              <a:chOff x="2787" y="10696"/>
              <a:chExt cx="1652" cy="1462"/>
            </a:xfrm>
          </p:grpSpPr>
          <p:grpSp>
            <p:nvGrpSpPr>
              <p:cNvPr id="37922" name="Group 36"/>
              <p:cNvGrpSpPr>
                <a:grpSpLocks/>
              </p:cNvGrpSpPr>
              <p:nvPr/>
            </p:nvGrpSpPr>
            <p:grpSpPr bwMode="auto">
              <a:xfrm>
                <a:off x="2787" y="10696"/>
                <a:ext cx="1652" cy="1462"/>
                <a:chOff x="2825" y="12465"/>
                <a:chExt cx="1652" cy="1462"/>
              </a:xfrm>
            </p:grpSpPr>
            <p:sp>
              <p:nvSpPr>
                <p:cNvPr id="37924" name="AutoShape 37"/>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25" name="AutoShape 38"/>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23" name="Text Box 39"/>
              <p:cNvSpPr txBox="1">
                <a:spLocks noChangeArrowheads="1"/>
              </p:cNvSpPr>
              <p:nvPr/>
            </p:nvSpPr>
            <p:spPr bwMode="auto">
              <a:xfrm>
                <a:off x="3330" y="10981"/>
                <a:ext cx="543" cy="543"/>
              </a:xfrm>
              <a:prstGeom prst="rect">
                <a:avLst/>
              </a:prstGeom>
              <a:solidFill>
                <a:srgbClr val="FFFFFF"/>
              </a:solidFill>
              <a:ln w="9525">
                <a:solidFill>
                  <a:schemeClr val="accent2"/>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04" name="Freeform 50"/>
            <p:cNvSpPr>
              <a:spLocks/>
            </p:cNvSpPr>
            <p:nvPr/>
          </p:nvSpPr>
          <p:spPr bwMode="auto">
            <a:xfrm>
              <a:off x="4876800" y="1524000"/>
              <a:ext cx="914400" cy="646113"/>
            </a:xfrm>
            <a:custGeom>
              <a:avLst/>
              <a:gdLst>
                <a:gd name="T0" fmla="*/ 1 w 3368"/>
                <a:gd name="T1" fmla="*/ 1 h 1888"/>
                <a:gd name="T2" fmla="*/ 1 w 3368"/>
                <a:gd name="T3" fmla="*/ 0 h 1888"/>
                <a:gd name="T4" fmla="*/ 0 w 3368"/>
                <a:gd name="T5" fmla="*/ 1 h 1888"/>
                <a:gd name="T6" fmla="*/ 0 w 3368"/>
                <a:gd name="T7" fmla="*/ 2 h 1888"/>
                <a:gd name="T8" fmla="*/ 0 w 3368"/>
                <a:gd name="T9" fmla="*/ 2 h 1888"/>
                <a:gd name="T10" fmla="*/ 0 w 3368"/>
                <a:gd name="T11" fmla="*/ 2 h 1888"/>
                <a:gd name="T12" fmla="*/ 0 w 3368"/>
                <a:gd name="T13" fmla="*/ 3 h 1888"/>
                <a:gd name="T14" fmla="*/ 0 w 3368"/>
                <a:gd name="T15" fmla="*/ 3 h 1888"/>
                <a:gd name="T16" fmla="*/ 0 w 3368"/>
                <a:gd name="T17" fmla="*/ 3 h 1888"/>
                <a:gd name="T18" fmla="*/ 0 w 3368"/>
                <a:gd name="T19" fmla="*/ 3 h 1888"/>
                <a:gd name="T20" fmla="*/ 0 w 3368"/>
                <a:gd name="T21" fmla="*/ 4 h 1888"/>
                <a:gd name="T22" fmla="*/ 1 w 3368"/>
                <a:gd name="T23" fmla="*/ 4 h 1888"/>
                <a:gd name="T24" fmla="*/ 1 w 3368"/>
                <a:gd name="T25" fmla="*/ 4 h 1888"/>
                <a:gd name="T26" fmla="*/ 1 w 3368"/>
                <a:gd name="T27" fmla="*/ 4 h 1888"/>
                <a:gd name="T28" fmla="*/ 1 w 3368"/>
                <a:gd name="T29" fmla="*/ 4 h 1888"/>
                <a:gd name="T30" fmla="*/ 1 w 3368"/>
                <a:gd name="T31" fmla="*/ 4 h 1888"/>
                <a:gd name="T32" fmla="*/ 2 w 3368"/>
                <a:gd name="T33" fmla="*/ 3 h 1888"/>
                <a:gd name="T34" fmla="*/ 3 w 3368"/>
                <a:gd name="T35" fmla="*/ 3 h 1888"/>
                <a:gd name="T36" fmla="*/ 3 w 3368"/>
                <a:gd name="T37" fmla="*/ 3 h 1888"/>
                <a:gd name="T38" fmla="*/ 3 w 3368"/>
                <a:gd name="T39" fmla="*/ 2 h 1888"/>
                <a:gd name="T40" fmla="*/ 3 w 3368"/>
                <a:gd name="T41" fmla="*/ 2 h 1888"/>
                <a:gd name="T42" fmla="*/ 2 w 3368"/>
                <a:gd name="T43" fmla="*/ 1 h 1888"/>
                <a:gd name="T44" fmla="*/ 2 w 3368"/>
                <a:gd name="T45" fmla="*/ 1 h 1888"/>
                <a:gd name="T46" fmla="*/ 2 w 3368"/>
                <a:gd name="T47" fmla="*/ 1 h 1888"/>
                <a:gd name="T48" fmla="*/ 2 w 3368"/>
                <a:gd name="T49" fmla="*/ 0 h 1888"/>
                <a:gd name="T50" fmla="*/ 2 w 3368"/>
                <a:gd name="T51" fmla="*/ 1 h 1888"/>
                <a:gd name="T52" fmla="*/ 1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7905" name="Group 51"/>
            <p:cNvGrpSpPr>
              <a:grpSpLocks/>
            </p:cNvGrpSpPr>
            <p:nvPr/>
          </p:nvGrpSpPr>
          <p:grpSpPr bwMode="auto">
            <a:xfrm>
              <a:off x="5105400" y="1676400"/>
              <a:ext cx="203200" cy="327025"/>
              <a:chOff x="2968" y="5758"/>
              <a:chExt cx="670" cy="1632"/>
            </a:xfrm>
          </p:grpSpPr>
          <p:sp>
            <p:nvSpPr>
              <p:cNvPr id="37908" name="Oval 52"/>
              <p:cNvSpPr>
                <a:spLocks noChangeArrowheads="1"/>
              </p:cNvSpPr>
              <p:nvPr/>
            </p:nvSpPr>
            <p:spPr bwMode="auto">
              <a:xfrm>
                <a:off x="3032" y="5758"/>
                <a:ext cx="606" cy="486"/>
              </a:xfrm>
              <a:prstGeom prst="ellipse">
                <a:avLst/>
              </a:prstGeom>
              <a:solidFill>
                <a:srgbClr val="FFFFFF"/>
              </a:solidFill>
              <a:ln w="9525">
                <a:solidFill>
                  <a:srgbClr val="FF0066"/>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09" name="Line 53"/>
              <p:cNvSpPr>
                <a:spLocks noChangeShapeType="1"/>
              </p:cNvSpPr>
              <p:nvPr/>
            </p:nvSpPr>
            <p:spPr bwMode="auto">
              <a:xfrm>
                <a:off x="3335" y="6246"/>
                <a:ext cx="0" cy="815"/>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0" name="Line 54"/>
              <p:cNvSpPr>
                <a:spLocks noChangeShapeType="1"/>
              </p:cNvSpPr>
              <p:nvPr/>
            </p:nvSpPr>
            <p:spPr bwMode="auto">
              <a:xfrm flipH="1">
                <a:off x="3032"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1" name="Line 55"/>
              <p:cNvSpPr>
                <a:spLocks noChangeShapeType="1"/>
              </p:cNvSpPr>
              <p:nvPr/>
            </p:nvSpPr>
            <p:spPr bwMode="auto">
              <a:xfrm>
                <a:off x="3335" y="6572"/>
                <a:ext cx="303" cy="163"/>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2" name="Line 56"/>
              <p:cNvSpPr>
                <a:spLocks noChangeShapeType="1"/>
              </p:cNvSpPr>
              <p:nvPr/>
            </p:nvSpPr>
            <p:spPr bwMode="auto">
              <a:xfrm>
                <a:off x="3335" y="6866"/>
                <a:ext cx="0" cy="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3" name="Line 57"/>
              <p:cNvSpPr>
                <a:spLocks noChangeShapeType="1"/>
              </p:cNvSpPr>
              <p:nvPr/>
            </p:nvSpPr>
            <p:spPr bwMode="auto">
              <a:xfrm flipH="1">
                <a:off x="2968" y="7028"/>
                <a:ext cx="362"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14" name="Line 58"/>
              <p:cNvSpPr>
                <a:spLocks noChangeShapeType="1"/>
              </p:cNvSpPr>
              <p:nvPr/>
            </p:nvSpPr>
            <p:spPr bwMode="auto">
              <a:xfrm>
                <a:off x="3330" y="7028"/>
                <a:ext cx="181" cy="362"/>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7906" name="Text Box 59"/>
            <p:cNvSpPr txBox="1">
              <a:spLocks noChangeArrowheads="1"/>
            </p:cNvSpPr>
            <p:nvPr/>
          </p:nvSpPr>
          <p:spPr bwMode="auto">
            <a:xfrm>
              <a:off x="5710238" y="1716088"/>
              <a:ext cx="3052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a:t>
              </a:r>
              <a:r>
                <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como </a:t>
              </a: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la imagen que tiene </a:t>
              </a: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907" name="Line 60"/>
            <p:cNvSpPr>
              <a:spLocks noChangeShapeType="1"/>
            </p:cNvSpPr>
            <p:nvPr/>
          </p:nvSpPr>
          <p:spPr bwMode="auto">
            <a:xfrm>
              <a:off x="5334000" y="2133600"/>
              <a:ext cx="76200" cy="2286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191952D-34BD-4A1F-AD34-5B39C919D99B}"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grpSp>
        <p:nvGrpSpPr>
          <p:cNvPr id="62" name="Group 73"/>
          <p:cNvGrpSpPr>
            <a:grpSpLocks/>
          </p:cNvGrpSpPr>
          <p:nvPr/>
        </p:nvGrpSpPr>
        <p:grpSpPr bwMode="auto">
          <a:xfrm>
            <a:off x="6889750" y="3659188"/>
            <a:ext cx="1828800" cy="1908175"/>
            <a:chOff x="4335" y="2400"/>
            <a:chExt cx="1425" cy="1530"/>
          </a:xfrm>
        </p:grpSpPr>
        <p:sp>
          <p:nvSpPr>
            <p:cNvPr id="63" name="Freeform 74"/>
            <p:cNvSpPr>
              <a:spLocks/>
            </p:cNvSpPr>
            <p:nvPr/>
          </p:nvSpPr>
          <p:spPr bwMode="auto">
            <a:xfrm>
              <a:off x="4335" y="2400"/>
              <a:ext cx="1425" cy="1530"/>
            </a:xfrm>
            <a:custGeom>
              <a:avLst/>
              <a:gdLst>
                <a:gd name="T0" fmla="*/ 0 w 2172"/>
                <a:gd name="T1" fmla="*/ 217 h 2111"/>
                <a:gd name="T2" fmla="*/ 67 w 2172"/>
                <a:gd name="T3" fmla="*/ 16 h 2111"/>
                <a:gd name="T4" fmla="*/ 402 w 2172"/>
                <a:gd name="T5" fmla="*/ 316 h 2111"/>
                <a:gd name="T6" fmla="*/ 67 w 2172"/>
                <a:gd name="T7" fmla="*/ 566 h 2111"/>
                <a:gd name="T8" fmla="*/ 0 w 2172"/>
                <a:gd name="T9" fmla="*/ 217 h 2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2" h="2111">
                  <a:moveTo>
                    <a:pt x="0" y="784"/>
                  </a:moveTo>
                  <a:cubicBezTo>
                    <a:pt x="0" y="452"/>
                    <a:pt x="0" y="0"/>
                    <a:pt x="362" y="60"/>
                  </a:cubicBezTo>
                  <a:cubicBezTo>
                    <a:pt x="724" y="120"/>
                    <a:pt x="2172" y="814"/>
                    <a:pt x="2172" y="1146"/>
                  </a:cubicBezTo>
                  <a:cubicBezTo>
                    <a:pt x="2172" y="1478"/>
                    <a:pt x="724" y="2111"/>
                    <a:pt x="362" y="2051"/>
                  </a:cubicBezTo>
                  <a:cubicBezTo>
                    <a:pt x="0" y="1991"/>
                    <a:pt x="0" y="1116"/>
                    <a:pt x="0" y="784"/>
                  </a:cubicBezTo>
                  <a:close/>
                </a:path>
              </a:pathLst>
            </a:custGeom>
            <a:solidFill>
              <a:srgbClr val="FFFFFF"/>
            </a:solidFill>
            <a:ln w="9525">
              <a:solidFill>
                <a:srgbClr val="00B05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64" name="Group 75"/>
            <p:cNvGrpSpPr>
              <a:grpSpLocks/>
            </p:cNvGrpSpPr>
            <p:nvPr/>
          </p:nvGrpSpPr>
          <p:grpSpPr bwMode="auto">
            <a:xfrm>
              <a:off x="4464" y="2544"/>
              <a:ext cx="1296" cy="525"/>
              <a:chOff x="10027" y="5218"/>
              <a:chExt cx="1267" cy="724"/>
            </a:xfrm>
          </p:grpSpPr>
          <p:sp>
            <p:nvSpPr>
              <p:cNvPr id="65" name="Freeform 76"/>
              <p:cNvSpPr>
                <a:spLocks/>
              </p:cNvSpPr>
              <p:nvPr/>
            </p:nvSpPr>
            <p:spPr bwMode="auto">
              <a:xfrm>
                <a:off x="10027" y="5218"/>
                <a:ext cx="697" cy="724"/>
              </a:xfrm>
              <a:custGeom>
                <a:avLst/>
                <a:gdLst>
                  <a:gd name="T0" fmla="*/ 3 w 3368"/>
                  <a:gd name="T1" fmla="*/ 7 h 1888"/>
                  <a:gd name="T2" fmla="*/ 1 w 3368"/>
                  <a:gd name="T3" fmla="*/ 0 h 1888"/>
                  <a:gd name="T4" fmla="*/ 1 w 3368"/>
                  <a:gd name="T5" fmla="*/ 9 h 1888"/>
                  <a:gd name="T6" fmla="*/ 0 w 3368"/>
                  <a:gd name="T7" fmla="*/ 15 h 1888"/>
                  <a:gd name="T8" fmla="*/ 0 w 3368"/>
                  <a:gd name="T9" fmla="*/ 16 h 1888"/>
                  <a:gd name="T10" fmla="*/ 0 w 3368"/>
                  <a:gd name="T11" fmla="*/ 17 h 1888"/>
                  <a:gd name="T12" fmla="*/ 1 w 3368"/>
                  <a:gd name="T13" fmla="*/ 26 h 1888"/>
                  <a:gd name="T14" fmla="*/ 1 w 3368"/>
                  <a:gd name="T15" fmla="*/ 28 h 1888"/>
                  <a:gd name="T16" fmla="*/ 0 w 3368"/>
                  <a:gd name="T17" fmla="*/ 31 h 1888"/>
                  <a:gd name="T18" fmla="*/ 1 w 3368"/>
                  <a:gd name="T19" fmla="*/ 33 h 1888"/>
                  <a:gd name="T20" fmla="*/ 1 w 3368"/>
                  <a:gd name="T21" fmla="*/ 36 h 1888"/>
                  <a:gd name="T22" fmla="*/ 1 w 3368"/>
                  <a:gd name="T23" fmla="*/ 39 h 1888"/>
                  <a:gd name="T24" fmla="*/ 2 w 3368"/>
                  <a:gd name="T25" fmla="*/ 40 h 1888"/>
                  <a:gd name="T26" fmla="*/ 2 w 3368"/>
                  <a:gd name="T27" fmla="*/ 41 h 1888"/>
                  <a:gd name="T28" fmla="*/ 3 w 3368"/>
                  <a:gd name="T29" fmla="*/ 39 h 1888"/>
                  <a:gd name="T30" fmla="*/ 3 w 3368"/>
                  <a:gd name="T31" fmla="*/ 37 h 1888"/>
                  <a:gd name="T32" fmla="*/ 3 w 3368"/>
                  <a:gd name="T33" fmla="*/ 33 h 1888"/>
                  <a:gd name="T34" fmla="*/ 6 w 3368"/>
                  <a:gd name="T35" fmla="*/ 32 h 1888"/>
                  <a:gd name="T36" fmla="*/ 6 w 3368"/>
                  <a:gd name="T37" fmla="*/ 31 h 1888"/>
                  <a:gd name="T38" fmla="*/ 6 w 3368"/>
                  <a:gd name="T39" fmla="*/ 21 h 1888"/>
                  <a:gd name="T40" fmla="*/ 5 w 3368"/>
                  <a:gd name="T41" fmla="*/ 18 h 1888"/>
                  <a:gd name="T42" fmla="*/ 4 w 3368"/>
                  <a:gd name="T43" fmla="*/ 14 h 1888"/>
                  <a:gd name="T44" fmla="*/ 4 w 3368"/>
                  <a:gd name="T45" fmla="*/ 12 h 1888"/>
                  <a:gd name="T46" fmla="*/ 4 w 3368"/>
                  <a:gd name="T47" fmla="*/ 11 h 1888"/>
                  <a:gd name="T48" fmla="*/ 4 w 3368"/>
                  <a:gd name="T49" fmla="*/ 5 h 1888"/>
                  <a:gd name="T50" fmla="*/ 4 w 3368"/>
                  <a:gd name="T51" fmla="*/ 6 h 1888"/>
                  <a:gd name="T52" fmla="*/ 3 w 3368"/>
                  <a:gd name="T53" fmla="*/ 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B05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66" name="Group 77"/>
              <p:cNvGrpSpPr>
                <a:grpSpLocks/>
              </p:cNvGrpSpPr>
              <p:nvPr/>
            </p:nvGrpSpPr>
            <p:grpSpPr bwMode="auto">
              <a:xfrm>
                <a:off x="10182" y="5448"/>
                <a:ext cx="155" cy="365"/>
                <a:chOff x="2968" y="5758"/>
                <a:chExt cx="670" cy="1632"/>
              </a:xfrm>
            </p:grpSpPr>
            <p:sp>
              <p:nvSpPr>
                <p:cNvPr id="68" name="Oval 78"/>
                <p:cNvSpPr>
                  <a:spLocks noChangeArrowheads="1"/>
                </p:cNvSpPr>
                <p:nvPr/>
              </p:nvSpPr>
              <p:spPr bwMode="auto">
                <a:xfrm>
                  <a:off x="3032" y="5758"/>
                  <a:ext cx="606" cy="486"/>
                </a:xfrm>
                <a:prstGeom prst="ellipse">
                  <a:avLst/>
                </a:prstGeom>
                <a:solidFill>
                  <a:srgbClr val="FFFFFF"/>
                </a:solidFill>
                <a:ln w="9525">
                  <a:solidFill>
                    <a:srgbClr val="00B05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9" name="Line 79"/>
                <p:cNvSpPr>
                  <a:spLocks noChangeShapeType="1"/>
                </p:cNvSpPr>
                <p:nvPr/>
              </p:nvSpPr>
              <p:spPr bwMode="auto">
                <a:xfrm>
                  <a:off x="3335" y="6246"/>
                  <a:ext cx="0" cy="815"/>
                </a:xfrm>
                <a:prstGeom prst="line">
                  <a:avLst/>
                </a:prstGeom>
                <a:noFill/>
                <a:ln w="9525">
                  <a:solidFill>
                    <a:srgbClr val="00B05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0" name="Line 80"/>
                <p:cNvSpPr>
                  <a:spLocks noChangeShapeType="1"/>
                </p:cNvSpPr>
                <p:nvPr/>
              </p:nvSpPr>
              <p:spPr bwMode="auto">
                <a:xfrm flipH="1">
                  <a:off x="3032" y="6572"/>
                  <a:ext cx="303" cy="163"/>
                </a:xfrm>
                <a:prstGeom prst="line">
                  <a:avLst/>
                </a:prstGeom>
                <a:noFill/>
                <a:ln w="9525">
                  <a:solidFill>
                    <a:srgbClr val="00B05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1" name="Line 81"/>
                <p:cNvSpPr>
                  <a:spLocks noChangeShapeType="1"/>
                </p:cNvSpPr>
                <p:nvPr/>
              </p:nvSpPr>
              <p:spPr bwMode="auto">
                <a:xfrm>
                  <a:off x="3335" y="6572"/>
                  <a:ext cx="303" cy="163"/>
                </a:xfrm>
                <a:prstGeom prst="line">
                  <a:avLst/>
                </a:prstGeom>
                <a:noFill/>
                <a:ln w="9525">
                  <a:solidFill>
                    <a:srgbClr val="00B05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2" name="Line 82"/>
                <p:cNvSpPr>
                  <a:spLocks noChangeShapeType="1"/>
                </p:cNvSpPr>
                <p:nvPr/>
              </p:nvSpPr>
              <p:spPr bwMode="auto">
                <a:xfrm>
                  <a:off x="3335" y="6866"/>
                  <a:ext cx="0" cy="0"/>
                </a:xfrm>
                <a:prstGeom prst="line">
                  <a:avLst/>
                </a:prstGeom>
                <a:noFill/>
                <a:ln w="9525">
                  <a:solidFill>
                    <a:srgbClr val="00B05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 name="Line 83"/>
                <p:cNvSpPr>
                  <a:spLocks noChangeShapeType="1"/>
                </p:cNvSpPr>
                <p:nvPr/>
              </p:nvSpPr>
              <p:spPr bwMode="auto">
                <a:xfrm flipH="1">
                  <a:off x="2968" y="7028"/>
                  <a:ext cx="362" cy="362"/>
                </a:xfrm>
                <a:prstGeom prst="line">
                  <a:avLst/>
                </a:prstGeom>
                <a:noFill/>
                <a:ln w="9525">
                  <a:solidFill>
                    <a:srgbClr val="00B05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4" name="Line 84"/>
                <p:cNvSpPr>
                  <a:spLocks noChangeShapeType="1"/>
                </p:cNvSpPr>
                <p:nvPr/>
              </p:nvSpPr>
              <p:spPr bwMode="auto">
                <a:xfrm>
                  <a:off x="3330" y="7028"/>
                  <a:ext cx="181" cy="362"/>
                </a:xfrm>
                <a:prstGeom prst="line">
                  <a:avLst/>
                </a:prstGeom>
                <a:noFill/>
                <a:ln w="9525">
                  <a:solidFill>
                    <a:srgbClr val="00B05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67" name="Text Box 85"/>
              <p:cNvSpPr txBox="1">
                <a:spLocks noChangeArrowheads="1"/>
              </p:cNvSpPr>
              <p:nvPr/>
            </p:nvSpPr>
            <p:spPr bwMode="auto">
              <a:xfrm>
                <a:off x="10208" y="5399"/>
                <a:ext cx="1086" cy="450"/>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A[B[A]]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75" name="Text Box 87"/>
          <p:cNvSpPr txBox="1">
            <a:spLocks noChangeArrowheads="1"/>
          </p:cNvSpPr>
          <p:nvPr/>
        </p:nvSpPr>
        <p:spPr bwMode="auto">
          <a:xfrm>
            <a:off x="7010400" y="4572000"/>
            <a:ext cx="1600200" cy="835025"/>
          </a:xfrm>
          <a:prstGeom prst="rect">
            <a:avLst/>
          </a:prstGeom>
          <a:solidFill>
            <a:srgbClr val="FFFFFF"/>
          </a:solidFill>
          <a:ln w="9525">
            <a:solidFill>
              <a:srgbClr val="00B05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si mismo de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6" name="Line 90"/>
          <p:cNvSpPr>
            <a:spLocks noChangeShapeType="1"/>
          </p:cNvSpPr>
          <p:nvPr/>
        </p:nvSpPr>
        <p:spPr bwMode="auto">
          <a:xfrm>
            <a:off x="6553200" y="4114800"/>
            <a:ext cx="381000" cy="762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7" name="Rectangle 91"/>
          <p:cNvSpPr>
            <a:spLocks noChangeArrowheads="1"/>
          </p:cNvSpPr>
          <p:nvPr/>
        </p:nvSpPr>
        <p:spPr bwMode="auto">
          <a:xfrm>
            <a:off x="152400" y="228600"/>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puede integrar a su imagen de si mismo el fragmento </a:t>
            </a: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la</a:t>
            </a: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que construye </a:t>
            </a: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partir de la imagen que tiene </a:t>
            </a: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de </a:t>
            </a: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438902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4"/>
          <p:cNvGrpSpPr>
            <a:grpSpLocks/>
          </p:cNvGrpSpPr>
          <p:nvPr/>
        </p:nvGrpSpPr>
        <p:grpSpPr bwMode="auto">
          <a:xfrm>
            <a:off x="3048000" y="304800"/>
            <a:ext cx="1676400" cy="457200"/>
            <a:chOff x="4176" y="1200"/>
            <a:chExt cx="1056" cy="288"/>
          </a:xfrm>
        </p:grpSpPr>
        <p:grpSp>
          <p:nvGrpSpPr>
            <p:cNvPr id="39985" name="Group 5"/>
            <p:cNvGrpSpPr>
              <a:grpSpLocks/>
            </p:cNvGrpSpPr>
            <p:nvPr/>
          </p:nvGrpSpPr>
          <p:grpSpPr bwMode="auto">
            <a:xfrm>
              <a:off x="4512" y="1248"/>
              <a:ext cx="288" cy="192"/>
              <a:chOff x="3873" y="12820"/>
              <a:chExt cx="905" cy="905"/>
            </a:xfrm>
          </p:grpSpPr>
          <p:sp>
            <p:nvSpPr>
              <p:cNvPr id="39988" name="Freeform 6"/>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89" name="AutoShape 7"/>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86" name="Text Box 8"/>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87" name="Text Box 9"/>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39" name="Rectangle 10"/>
          <p:cNvSpPr>
            <a:spLocks noChangeArrowheads="1"/>
          </p:cNvSpPr>
          <p:nvPr/>
        </p:nvSpPr>
        <p:spPr bwMode="auto">
          <a:xfrm>
            <a:off x="304800" y="228600"/>
            <a:ext cx="2667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ES"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40" name="Rectangle 11"/>
          <p:cNvSpPr>
            <a:spLocks noChangeArrowheads="1"/>
          </p:cNvSpPr>
          <p:nvPr/>
        </p:nvSpPr>
        <p:spPr bwMode="auto">
          <a:xfrm>
            <a:off x="304800" y="762000"/>
            <a:ext cx="7137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tiene una imagen de como</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    A[B]</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9941" name="Group 12"/>
          <p:cNvGrpSpPr>
            <a:grpSpLocks/>
          </p:cNvGrpSpPr>
          <p:nvPr/>
        </p:nvGrpSpPr>
        <p:grpSpPr bwMode="auto">
          <a:xfrm>
            <a:off x="3048000" y="1905000"/>
            <a:ext cx="1676400" cy="457200"/>
            <a:chOff x="4176" y="1200"/>
            <a:chExt cx="1056" cy="288"/>
          </a:xfrm>
        </p:grpSpPr>
        <p:grpSp>
          <p:nvGrpSpPr>
            <p:cNvPr id="39980" name="Group 13"/>
            <p:cNvGrpSpPr>
              <a:grpSpLocks/>
            </p:cNvGrpSpPr>
            <p:nvPr/>
          </p:nvGrpSpPr>
          <p:grpSpPr bwMode="auto">
            <a:xfrm>
              <a:off x="4512" y="1248"/>
              <a:ext cx="288" cy="192"/>
              <a:chOff x="3873" y="12820"/>
              <a:chExt cx="905" cy="905"/>
            </a:xfrm>
          </p:grpSpPr>
          <p:sp>
            <p:nvSpPr>
              <p:cNvPr id="39983" name="Freeform 14"/>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84" name="AutoShape 15"/>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81" name="Text Box 16"/>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82" name="Text Box 17"/>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42" name="Rectangle 18"/>
          <p:cNvSpPr>
            <a:spLocks noChangeArrowheads="1"/>
          </p:cNvSpPr>
          <p:nvPr/>
        </p:nvSpPr>
        <p:spPr bwMode="auto">
          <a:xfrm>
            <a:off x="304800" y="1828800"/>
            <a:ext cx="2667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ES" altLang="es-MX" sz="3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43" name="Rectangle 19"/>
          <p:cNvSpPr>
            <a:spLocks noChangeArrowheads="1"/>
          </p:cNvSpPr>
          <p:nvPr/>
        </p:nvSpPr>
        <p:spPr bwMode="auto">
          <a:xfrm>
            <a:off x="304800" y="2286000"/>
            <a:ext cx="7391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tiene una imagen de como</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    B[A]</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44" name="Rectangle 21"/>
          <p:cNvSpPr>
            <a:spLocks noChangeArrowheads="1"/>
          </p:cNvSpPr>
          <p:nvPr/>
        </p:nvSpPr>
        <p:spPr bwMode="auto">
          <a:xfrm>
            <a:off x="381000" y="3429000"/>
            <a:ext cx="45037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como </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a </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9945" name="Group 30"/>
          <p:cNvGrpSpPr>
            <a:grpSpLocks/>
          </p:cNvGrpSpPr>
          <p:nvPr/>
        </p:nvGrpSpPr>
        <p:grpSpPr bwMode="auto">
          <a:xfrm>
            <a:off x="5105400" y="3429000"/>
            <a:ext cx="1981200" cy="457200"/>
            <a:chOff x="3168" y="1920"/>
            <a:chExt cx="1248" cy="288"/>
          </a:xfrm>
        </p:grpSpPr>
        <p:grpSp>
          <p:nvGrpSpPr>
            <p:cNvPr id="39975" name="Group 23"/>
            <p:cNvGrpSpPr>
              <a:grpSpLocks/>
            </p:cNvGrpSpPr>
            <p:nvPr/>
          </p:nvGrpSpPr>
          <p:grpSpPr bwMode="auto">
            <a:xfrm>
              <a:off x="3504" y="1968"/>
              <a:ext cx="288" cy="192"/>
              <a:chOff x="3873" y="12820"/>
              <a:chExt cx="905" cy="905"/>
            </a:xfrm>
          </p:grpSpPr>
          <p:sp>
            <p:nvSpPr>
              <p:cNvPr id="39978" name="Freeform 24"/>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79" name="AutoShape 25"/>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76" name="Text Box 26"/>
            <p:cNvSpPr txBox="1">
              <a:spLocks noChangeArrowheads="1"/>
            </p:cNvSpPr>
            <p:nvPr/>
          </p:nvSpPr>
          <p:spPr bwMode="auto">
            <a:xfrm>
              <a:off x="3168" y="192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77" name="Text Box 27"/>
            <p:cNvSpPr txBox="1">
              <a:spLocks noChangeArrowheads="1"/>
            </p:cNvSpPr>
            <p:nvPr/>
          </p:nvSpPr>
          <p:spPr bwMode="auto">
            <a:xfrm>
              <a:off x="3840" y="1920"/>
              <a:ext cx="5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46" name="Rectangle 28"/>
          <p:cNvSpPr>
            <a:spLocks noChangeArrowheads="1"/>
          </p:cNvSpPr>
          <p:nvPr/>
        </p:nvSpPr>
        <p:spPr bwMode="auto">
          <a:xfrm>
            <a:off x="381000" y="3962400"/>
            <a:ext cx="78898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tiene una imagen de como</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 </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   A[B[A]]</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47" name="Rectangle 29"/>
          <p:cNvSpPr>
            <a:spLocks noChangeArrowheads="1"/>
          </p:cNvSpPr>
          <p:nvPr/>
        </p:nvSpPr>
        <p:spPr bwMode="auto">
          <a:xfrm>
            <a:off x="2438400" y="4495800"/>
            <a:ext cx="48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p>
        </p:txBody>
      </p:sp>
      <p:grpSp>
        <p:nvGrpSpPr>
          <p:cNvPr id="39948" name="Group 31"/>
          <p:cNvGrpSpPr>
            <a:grpSpLocks/>
          </p:cNvGrpSpPr>
          <p:nvPr/>
        </p:nvGrpSpPr>
        <p:grpSpPr bwMode="auto">
          <a:xfrm>
            <a:off x="381000" y="4495800"/>
            <a:ext cx="1981200" cy="457200"/>
            <a:chOff x="3168" y="1920"/>
            <a:chExt cx="1248" cy="288"/>
          </a:xfrm>
        </p:grpSpPr>
        <p:grpSp>
          <p:nvGrpSpPr>
            <p:cNvPr id="39970" name="Group 32"/>
            <p:cNvGrpSpPr>
              <a:grpSpLocks/>
            </p:cNvGrpSpPr>
            <p:nvPr/>
          </p:nvGrpSpPr>
          <p:grpSpPr bwMode="auto">
            <a:xfrm>
              <a:off x="3504" y="1968"/>
              <a:ext cx="288" cy="192"/>
              <a:chOff x="3873" y="12820"/>
              <a:chExt cx="905" cy="905"/>
            </a:xfrm>
          </p:grpSpPr>
          <p:sp>
            <p:nvSpPr>
              <p:cNvPr id="39973" name="Freeform 33"/>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74" name="AutoShape 34"/>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71" name="Text Box 35"/>
            <p:cNvSpPr txBox="1">
              <a:spLocks noChangeArrowheads="1"/>
            </p:cNvSpPr>
            <p:nvPr/>
          </p:nvSpPr>
          <p:spPr bwMode="auto">
            <a:xfrm>
              <a:off x="3168" y="192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72" name="Text Box 36"/>
            <p:cNvSpPr txBox="1">
              <a:spLocks noChangeArrowheads="1"/>
            </p:cNvSpPr>
            <p:nvPr/>
          </p:nvSpPr>
          <p:spPr bwMode="auto">
            <a:xfrm>
              <a:off x="3840" y="1920"/>
              <a:ext cx="5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endPar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49" name="Rectangle 37"/>
          <p:cNvSpPr>
            <a:spLocks noChangeArrowheads="1"/>
          </p:cNvSpPr>
          <p:nvPr/>
        </p:nvSpPr>
        <p:spPr bwMode="auto">
          <a:xfrm>
            <a:off x="2971800" y="4495800"/>
            <a:ext cx="14112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50" name="Rectangle 38"/>
          <p:cNvSpPr>
            <a:spLocks noChangeArrowheads="1"/>
          </p:cNvSpPr>
          <p:nvPr/>
        </p:nvSpPr>
        <p:spPr bwMode="auto">
          <a:xfrm>
            <a:off x="152400" y="5075238"/>
            <a:ext cx="80708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endParaRPr kumimoji="0" lang="es-ES" altLang="es-MX" sz="1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51" name="Rectangle 39"/>
          <p:cNvSpPr>
            <a:spLocks noChangeArrowheads="1"/>
          </p:cNvSpPr>
          <p:nvPr/>
        </p:nvSpPr>
        <p:spPr bwMode="auto">
          <a:xfrm>
            <a:off x="152400" y="3200400"/>
            <a:ext cx="80708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endParaRPr kumimoji="0" lang="es-ES" altLang="es-MX" sz="1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9952" name="Group 40"/>
          <p:cNvGrpSpPr>
            <a:grpSpLocks/>
          </p:cNvGrpSpPr>
          <p:nvPr/>
        </p:nvGrpSpPr>
        <p:grpSpPr bwMode="auto">
          <a:xfrm>
            <a:off x="609600" y="2819400"/>
            <a:ext cx="1676400" cy="457200"/>
            <a:chOff x="4176" y="1200"/>
            <a:chExt cx="1056" cy="288"/>
          </a:xfrm>
        </p:grpSpPr>
        <p:grpSp>
          <p:nvGrpSpPr>
            <p:cNvPr id="39965" name="Group 41"/>
            <p:cNvGrpSpPr>
              <a:grpSpLocks/>
            </p:cNvGrpSpPr>
            <p:nvPr/>
          </p:nvGrpSpPr>
          <p:grpSpPr bwMode="auto">
            <a:xfrm>
              <a:off x="4512" y="1248"/>
              <a:ext cx="288" cy="192"/>
              <a:chOff x="3873" y="12820"/>
              <a:chExt cx="905" cy="905"/>
            </a:xfrm>
          </p:grpSpPr>
          <p:sp>
            <p:nvSpPr>
              <p:cNvPr id="39968" name="Freeform 42"/>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69" name="AutoShape 4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66" name="Text Box 44"/>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67" name="Text Box 45"/>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53" name="Rectangle 46"/>
          <p:cNvSpPr>
            <a:spLocks noChangeArrowheads="1"/>
          </p:cNvSpPr>
          <p:nvPr/>
        </p:nvSpPr>
        <p:spPr bwMode="auto">
          <a:xfrm>
            <a:off x="2286000" y="2819400"/>
            <a:ext cx="48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p>
        </p:txBody>
      </p:sp>
      <p:sp>
        <p:nvSpPr>
          <p:cNvPr id="39954" name="Rectangle 47"/>
          <p:cNvSpPr>
            <a:spLocks noChangeArrowheads="1"/>
          </p:cNvSpPr>
          <p:nvPr/>
        </p:nvSpPr>
        <p:spPr bwMode="auto">
          <a:xfrm>
            <a:off x="2971800" y="2743200"/>
            <a:ext cx="9159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55" name="Rectangle 48"/>
          <p:cNvSpPr>
            <a:spLocks noChangeArrowheads="1"/>
          </p:cNvSpPr>
          <p:nvPr/>
        </p:nvSpPr>
        <p:spPr bwMode="auto">
          <a:xfrm>
            <a:off x="228600" y="1600200"/>
            <a:ext cx="80708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endParaRPr kumimoji="0" lang="es-ES" altLang="es-MX" sz="1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39956" name="Group 49"/>
          <p:cNvGrpSpPr>
            <a:grpSpLocks/>
          </p:cNvGrpSpPr>
          <p:nvPr/>
        </p:nvGrpSpPr>
        <p:grpSpPr bwMode="auto">
          <a:xfrm>
            <a:off x="609600" y="1219200"/>
            <a:ext cx="1676400" cy="457200"/>
            <a:chOff x="4176" y="1200"/>
            <a:chExt cx="1056" cy="288"/>
          </a:xfrm>
        </p:grpSpPr>
        <p:grpSp>
          <p:nvGrpSpPr>
            <p:cNvPr id="39960" name="Group 50"/>
            <p:cNvGrpSpPr>
              <a:grpSpLocks/>
            </p:cNvGrpSpPr>
            <p:nvPr/>
          </p:nvGrpSpPr>
          <p:grpSpPr bwMode="auto">
            <a:xfrm>
              <a:off x="4512" y="1248"/>
              <a:ext cx="288" cy="192"/>
              <a:chOff x="3873" y="12820"/>
              <a:chExt cx="905" cy="905"/>
            </a:xfrm>
          </p:grpSpPr>
          <p:sp>
            <p:nvSpPr>
              <p:cNvPr id="39963" name="Freeform 51"/>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64" name="AutoShape 5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61" name="Text Box 53"/>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962" name="Text Box 54"/>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9957" name="Rectangle 55"/>
          <p:cNvSpPr>
            <a:spLocks noChangeArrowheads="1"/>
          </p:cNvSpPr>
          <p:nvPr/>
        </p:nvSpPr>
        <p:spPr bwMode="auto">
          <a:xfrm>
            <a:off x="2362200" y="1295400"/>
            <a:ext cx="48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p>
        </p:txBody>
      </p:sp>
      <p:sp>
        <p:nvSpPr>
          <p:cNvPr id="39958" name="Rectangle 56"/>
          <p:cNvSpPr>
            <a:spLocks noChangeArrowheads="1"/>
          </p:cNvSpPr>
          <p:nvPr/>
        </p:nvSpPr>
        <p:spPr bwMode="auto">
          <a:xfrm>
            <a:off x="2971800" y="1219200"/>
            <a:ext cx="9159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4E81E09-755C-4B49-981A-8725B0E29B5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5994577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914400" y="1219200"/>
            <a:ext cx="75438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effectLst/>
                <a:uLnTx/>
                <a:uFillTx/>
                <a:latin typeface="Times New Roman" panose="02020603050405020304" pitchFamily="18" charset="0"/>
                <a:ea typeface="Arial Unicode MS" panose="020B0604020202020204" pitchFamily="34" charset="-128"/>
                <a:cs typeface="Arial Unicode MS" panose="020B0604020202020204" pitchFamily="34" charset="-128"/>
              </a:rPr>
              <a:t>Sí</a:t>
            </a:r>
            <a:r>
              <a:rPr kumimoji="0" lang="es-MX" altLang="es-MX" sz="3600" b="1" i="0" u="none" strike="noStrike" kern="120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4000" b="1" i="0"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3600" b="1" i="0" u="none" strike="noStrike" kern="120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600" b="1" i="0" u="none" strike="noStrike" kern="1200" cap="none" spc="0" normalizeH="0" baseline="0" noProof="0" dirty="0">
                <a:ln>
                  <a:noFill/>
                </a:ln>
                <a:effectLst/>
                <a:uLnTx/>
                <a:uFillTx/>
                <a:latin typeface="Times New Roman" panose="02020603050405020304" pitchFamily="18" charset="0"/>
                <a:ea typeface="Arial Unicode MS" panose="020B0604020202020204" pitchFamily="34" charset="-128"/>
                <a:cs typeface="Arial Unicode MS" panose="020B0604020202020204" pitchFamily="34" charset="-128"/>
              </a:rPr>
              <a:t>es la Imagen de si mismo de </a:t>
            </a:r>
            <a:r>
              <a:rPr kumimoji="0" lang="es-MX" altLang="es-MX" sz="4000" b="1" i="0" u="none" strike="noStrike" kern="120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 </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es parte de</a:t>
            </a: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4000" b="1" i="0"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4000" b="1" i="0" u="none" strike="noStrike" kern="1200" cap="none" spc="0" normalizeH="0" baseline="0" noProof="0" dirty="0">
              <a:ln>
                <a:noFill/>
              </a:ln>
              <a:solidFill>
                <a:srgbClr val="00B05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1C02817-1728-43BF-BCAB-4EDFA480A45C}"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38224244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26"/>
          <p:cNvSpPr>
            <a:spLocks noChangeArrowheads="1"/>
          </p:cNvSpPr>
          <p:nvPr/>
        </p:nvSpPr>
        <p:spPr bwMode="auto">
          <a:xfrm>
            <a:off x="152400" y="243840"/>
            <a:ext cx="8763000"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Originalmente la imagen de si mismo </a:t>
            </a:r>
            <a:r>
              <a:rPr kumimoji="0" lang="es-MX"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de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esta vacía</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empieza a fluir la información, el sistema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empieza a percibir como lo perciben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 ]</a:t>
            </a:r>
            <a:endPar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a construir la imagen de si mismo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 ]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sistema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permanentemente esta percibiendo como lo perciben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su imagen de </a:t>
            </a:r>
            <a:r>
              <a:rPr kumimoji="0" lang="es-MX"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 mismo</a:t>
            </a: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permanentemente esta evolucionando</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A[B[A] ]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sym typeface="Wingdings" panose="05000000000000000000" pitchFamily="2" charset="2"/>
              </a:rPr>
              <a:t></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3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454E47-B882-4438-B2B3-D9977AD0A8D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pic>
        <p:nvPicPr>
          <p:cNvPr id="4" name="Imagen 3"/>
          <p:cNvPicPr>
            <a:picLocks noChangeAspect="1"/>
          </p:cNvPicPr>
          <p:nvPr/>
        </p:nvPicPr>
        <p:blipFill>
          <a:blip r:embed="rId2"/>
          <a:stretch>
            <a:fillRect/>
          </a:stretch>
        </p:blipFill>
        <p:spPr>
          <a:xfrm>
            <a:off x="1630649" y="5433597"/>
            <a:ext cx="701101" cy="859611"/>
          </a:xfrm>
          <a:prstGeom prst="rect">
            <a:avLst/>
          </a:prstGeom>
        </p:spPr>
      </p:pic>
    </p:spTree>
    <p:extLst>
      <p:ext uri="{BB962C8B-B14F-4D97-AF65-F5344CB8AC3E}">
        <p14:creationId xmlns:p14="http://schemas.microsoft.com/office/powerpoint/2010/main" val="6451848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3295A8D-2756-41AD-BF5A-95028F53D5C8}"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5058" name="Rectangle 2"/>
          <p:cNvSpPr>
            <a:spLocks noGrp="1" noChangeArrowheads="1"/>
          </p:cNvSpPr>
          <p:nvPr>
            <p:ph type="title" idx="4294967295"/>
          </p:nvPr>
        </p:nvSpPr>
        <p:spPr>
          <a:xfrm>
            <a:off x="0" y="228600"/>
            <a:ext cx="8686800" cy="6400800"/>
          </a:xfrm>
        </p:spPr>
        <p:txBody>
          <a:bodyPr/>
          <a:lstStyle/>
          <a:p>
            <a:pPr eaLnBrk="1" hangingPunct="1"/>
            <a:r>
              <a:rPr lang="es-ES"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 no solo convive con </a:t>
            </a:r>
            <a:r>
              <a:rPr lang="es-ES"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 convive con múltiples entes </a:t>
            </a:r>
            <a:r>
              <a:rPr lang="es-ES"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C</a:t>
            </a:r>
            <a:r>
              <a:rPr lang="es-ES" altLang="es-MX" sz="3200"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X</a:t>
            </a:r>
            <a:r>
              <a:rPr lang="es-ES" altLang="es-MX" sz="3200" dirty="0">
                <a:ea typeface="Arial Unicode MS" panose="020B0604020202020204" pitchFamily="34" charset="-128"/>
                <a:cs typeface="Arial Unicode MS" panose="020B0604020202020204" pitchFamily="34" charset="-128"/>
              </a:rPr>
              <a:t>  en diferente momentos.</a:t>
            </a:r>
            <a:br>
              <a:rPr lang="es-ES" altLang="es-MX" sz="3200" dirty="0">
                <a:ea typeface="Arial Unicode MS" panose="020B0604020202020204" pitchFamily="34" charset="-128"/>
                <a:cs typeface="Arial Unicode MS" panose="020B0604020202020204" pitchFamily="34" charset="-128"/>
              </a:rPr>
            </a:br>
            <a:r>
              <a:rPr lang="es-ES" altLang="es-MX" sz="3200" dirty="0"/>
              <a:t> </a:t>
            </a:r>
            <a:br>
              <a:rPr lang="es-ES"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Con lo que, [</a:t>
            </a:r>
            <a:r>
              <a:rPr lang="es-ES"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  </a:t>
            </a:r>
            <a:r>
              <a:rPr lang="es-ES" altLang="es-MX" sz="3200" b="1" i="1" dirty="0">
                <a:ea typeface="Arial Unicode MS" panose="020B0604020202020204" pitchFamily="34" charset="-128"/>
                <a:cs typeface="Arial Unicode MS" panose="020B0604020202020204" pitchFamily="34" charset="-128"/>
              </a:rPr>
              <a:t>la imagen </a:t>
            </a:r>
            <a:r>
              <a:rPr lang="es-MX" altLang="es-MX" sz="3200" b="1" i="1" dirty="0">
                <a:ea typeface="Arial Unicode MS" panose="020B0604020202020204" pitchFamily="34" charset="-128"/>
                <a:cs typeface="Arial Unicode MS" panose="020B0604020202020204" pitchFamily="34" charset="-128"/>
              </a:rPr>
              <a:t>de si mismo de</a:t>
            </a:r>
            <a:r>
              <a:rPr lang="es-ES" altLang="es-MX" sz="3200" b="1" dirty="0">
                <a:ea typeface="Arial Unicode MS" panose="020B0604020202020204" pitchFamily="34" charset="-128"/>
                <a:cs typeface="Arial Unicode MS" panose="020B0604020202020204" pitchFamily="34" charset="-128"/>
              </a:rPr>
              <a:t> A </a:t>
            </a:r>
            <a:br>
              <a:rPr lang="es-MX" altLang="es-MX" sz="3200" b="1" i="1" dirty="0">
                <a:ea typeface="Arial Unicode MS" panose="020B0604020202020204" pitchFamily="34" charset="-128"/>
                <a:cs typeface="Arial Unicode MS" panose="020B0604020202020204" pitchFamily="34" charset="-128"/>
              </a:rPr>
            </a:br>
            <a:r>
              <a:rPr lang="es-ES" altLang="es-MX" sz="3200" b="1" i="1" dirty="0">
                <a:ea typeface="Arial Unicode MS" panose="020B0604020202020204" pitchFamily="34" charset="-128"/>
                <a:cs typeface="Arial Unicode MS" panose="020B0604020202020204" pitchFamily="34" charset="-128"/>
              </a:rPr>
              <a:t> </a:t>
            </a:r>
            <a:r>
              <a:rPr lang="es-ES" altLang="es-MX" sz="3200" dirty="0">
                <a:ea typeface="Arial Unicode MS" panose="020B0604020202020204" pitchFamily="34" charset="-128"/>
                <a:cs typeface="Arial Unicode MS" panose="020B0604020202020204" pitchFamily="34" charset="-128"/>
              </a:rPr>
              <a:t>se puede ver como la integración de la imagen de si mismo que obtiene al reflejarse en los </a:t>
            </a:r>
            <a:r>
              <a:rPr lang="es-MX" altLang="es-MX" sz="3200" dirty="0">
                <a:ea typeface="Arial Unicode MS" panose="020B0604020202020204" pitchFamily="34" charset="-128"/>
                <a:cs typeface="Arial Unicode MS" panose="020B0604020202020204" pitchFamily="34" charset="-128"/>
              </a:rPr>
              <a:t>“</a:t>
            </a:r>
            <a:r>
              <a:rPr lang="es-ES" altLang="es-MX" sz="3200" dirty="0">
                <a:ea typeface="Arial Unicode MS" panose="020B0604020202020204" pitchFamily="34" charset="-128"/>
                <a:cs typeface="Arial Unicode MS" panose="020B0604020202020204" pitchFamily="34" charset="-128"/>
              </a:rPr>
              <a:t>espejos</a:t>
            </a:r>
            <a:r>
              <a:rPr lang="es-MX" altLang="es-MX" sz="3200" dirty="0">
                <a:ea typeface="Arial Unicode MS" panose="020B0604020202020204" pitchFamily="34" charset="-128"/>
                <a:cs typeface="Arial Unicode MS" panose="020B0604020202020204" pitchFamily="34" charset="-128"/>
              </a:rPr>
              <a:t>”</a:t>
            </a:r>
            <a:r>
              <a:rPr lang="es-ES" altLang="es-MX" sz="3200"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a:t>
            </a:r>
            <a:br>
              <a:rPr lang="es-ES"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junto con las múltiples imágenes que tiene de el otros entes  </a:t>
            </a:r>
            <a:br>
              <a:rPr lang="es-ES" altLang="es-MX" sz="3200" dirty="0">
                <a:ea typeface="Arial Unicode MS" panose="020B0604020202020204" pitchFamily="34" charset="-128"/>
                <a:cs typeface="Arial Unicode MS" panose="020B0604020202020204" pitchFamily="34" charset="-128"/>
              </a:rPr>
            </a:br>
            <a:r>
              <a:rPr lang="es-ES"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  es una integración de </a:t>
            </a:r>
            <a:br>
              <a:rPr lang="es-ES"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a:t>
            </a:r>
            <a:r>
              <a:rPr lang="es-ES"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 con </a:t>
            </a:r>
            <a:r>
              <a:rPr lang="es-ES" altLang="es-MX" sz="3200" b="1" dirty="0">
                <a:ea typeface="Arial Unicode MS" panose="020B0604020202020204" pitchFamily="34" charset="-128"/>
                <a:cs typeface="Arial Unicode MS" panose="020B0604020202020204" pitchFamily="34" charset="-128"/>
              </a:rPr>
              <a:t>A[</a:t>
            </a:r>
            <a:r>
              <a:rPr lang="es-MX" altLang="es-MX" sz="3200" b="1" dirty="0">
                <a:ea typeface="Arial Unicode MS" panose="020B0604020202020204" pitchFamily="34" charset="-128"/>
                <a:cs typeface="Arial Unicode MS" panose="020B0604020202020204" pitchFamily="34" charset="-128"/>
              </a:rPr>
              <a:t>B</a:t>
            </a:r>
            <a:r>
              <a:rPr lang="es-ES" altLang="es-MX" sz="3200" b="1" dirty="0">
                <a:ea typeface="Arial Unicode MS" panose="020B0604020202020204" pitchFamily="34" charset="-128"/>
                <a:cs typeface="Arial Unicode MS" panose="020B0604020202020204" pitchFamily="34" charset="-128"/>
              </a:rPr>
              <a:t>[A] ], A[</a:t>
            </a:r>
            <a:r>
              <a:rPr lang="es-MX" altLang="es-MX" sz="3200" b="1" dirty="0">
                <a:ea typeface="Arial Unicode MS" panose="020B0604020202020204" pitchFamily="34" charset="-128"/>
                <a:cs typeface="Arial Unicode MS" panose="020B0604020202020204" pitchFamily="34" charset="-128"/>
              </a:rPr>
              <a:t>C</a:t>
            </a:r>
            <a:r>
              <a:rPr lang="es-ES" altLang="es-MX" sz="3200" b="1" dirty="0">
                <a:ea typeface="Arial Unicode MS" panose="020B0604020202020204" pitchFamily="34" charset="-128"/>
                <a:cs typeface="Arial Unicode MS" panose="020B0604020202020204" pitchFamily="34" charset="-128"/>
              </a:rPr>
              <a:t>[A] ],...,</a:t>
            </a:r>
            <a:r>
              <a:rPr lang="es-MX" altLang="es-MX" sz="3200" b="1" dirty="0">
                <a:ea typeface="Arial Unicode MS" panose="020B0604020202020204" pitchFamily="34" charset="-128"/>
                <a:cs typeface="Arial Unicode MS" panose="020B0604020202020204" pitchFamily="34" charset="-128"/>
              </a:rPr>
              <a:t>.....</a:t>
            </a:r>
            <a:r>
              <a:rPr lang="es-ES" altLang="es-MX" sz="3200" b="1" dirty="0">
                <a:ea typeface="Arial Unicode MS" panose="020B0604020202020204" pitchFamily="34" charset="-128"/>
                <a:cs typeface="Arial Unicode MS" panose="020B0604020202020204" pitchFamily="34" charset="-128"/>
              </a:rPr>
              <a:t>, A[</a:t>
            </a:r>
            <a:r>
              <a:rPr lang="es-MX" altLang="es-MX" sz="3200" b="1" dirty="0">
                <a:ea typeface="Arial Unicode MS" panose="020B0604020202020204" pitchFamily="34" charset="-128"/>
                <a:cs typeface="Arial Unicode MS" panose="020B0604020202020204" pitchFamily="34" charset="-128"/>
              </a:rPr>
              <a:t>X</a:t>
            </a:r>
            <a:r>
              <a:rPr lang="es-ES"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a:t>
            </a:r>
          </a:p>
        </p:txBody>
      </p:sp>
    </p:spTree>
    <p:extLst>
      <p:ext uri="{BB962C8B-B14F-4D97-AF65-F5344CB8AC3E}">
        <p14:creationId xmlns:p14="http://schemas.microsoft.com/office/powerpoint/2010/main" val="24664741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228600" y="179388"/>
            <a:ext cx="8686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forma similar </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puede empezar a construir su imagen de si mismo a partir de cómo percibe </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 </a:t>
            </a: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E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endParaRPr kumimoji="0" lang="en-US" altLang="es-MX" sz="32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35" name="Group 68"/>
          <p:cNvGrpSpPr>
            <a:grpSpLocks/>
          </p:cNvGrpSpPr>
          <p:nvPr/>
        </p:nvGrpSpPr>
        <p:grpSpPr bwMode="auto">
          <a:xfrm>
            <a:off x="228600" y="1219200"/>
            <a:ext cx="8585200" cy="4881563"/>
            <a:chOff x="96" y="960"/>
            <a:chExt cx="5408" cy="3075"/>
          </a:xfrm>
        </p:grpSpPr>
        <p:grpSp>
          <p:nvGrpSpPr>
            <p:cNvPr id="44038" name="Group 4"/>
            <p:cNvGrpSpPr>
              <a:grpSpLocks/>
            </p:cNvGrpSpPr>
            <p:nvPr/>
          </p:nvGrpSpPr>
          <p:grpSpPr bwMode="auto">
            <a:xfrm>
              <a:off x="3600" y="1008"/>
              <a:ext cx="1904" cy="3027"/>
              <a:chOff x="3600" y="864"/>
              <a:chExt cx="1904" cy="3027"/>
            </a:xfrm>
          </p:grpSpPr>
          <p:sp>
            <p:nvSpPr>
              <p:cNvPr id="44079" name="Line 5"/>
              <p:cNvSpPr>
                <a:spLocks noChangeShapeType="1"/>
              </p:cNvSpPr>
              <p:nvPr/>
            </p:nvSpPr>
            <p:spPr bwMode="auto">
              <a:xfrm>
                <a:off x="4224" y="2356"/>
                <a:ext cx="0" cy="344"/>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80" name="Group 6"/>
              <p:cNvGrpSpPr>
                <a:grpSpLocks/>
              </p:cNvGrpSpPr>
              <p:nvPr/>
            </p:nvGrpSpPr>
            <p:grpSpPr bwMode="auto">
              <a:xfrm>
                <a:off x="3840" y="2731"/>
                <a:ext cx="537" cy="1160"/>
                <a:chOff x="3840" y="2731"/>
                <a:chExt cx="537" cy="1160"/>
              </a:xfrm>
            </p:grpSpPr>
            <p:grpSp>
              <p:nvGrpSpPr>
                <p:cNvPr id="44091" name="Group 7"/>
                <p:cNvGrpSpPr>
                  <a:grpSpLocks/>
                </p:cNvGrpSpPr>
                <p:nvPr/>
              </p:nvGrpSpPr>
              <p:grpSpPr bwMode="auto">
                <a:xfrm>
                  <a:off x="3968" y="2731"/>
                  <a:ext cx="409" cy="862"/>
                  <a:chOff x="2968" y="5758"/>
                  <a:chExt cx="670" cy="1632"/>
                </a:xfrm>
              </p:grpSpPr>
              <p:sp>
                <p:nvSpPr>
                  <p:cNvPr id="44093" name="Oval 8"/>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94" name="Line 9"/>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95" name="Line 10"/>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96" name="Line 11"/>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97" name="Line 12"/>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98" name="Line 13"/>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99" name="Line 14"/>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92" name="Text Box 15"/>
                <p:cNvSpPr txBox="1">
                  <a:spLocks noChangeArrowheads="1"/>
                </p:cNvSpPr>
                <p:nvPr/>
              </p:nvSpPr>
              <p:spPr bwMode="auto">
                <a:xfrm>
                  <a:off x="3840" y="3552"/>
                  <a:ext cx="384"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44081" name="Group 16"/>
              <p:cNvGrpSpPr>
                <a:grpSpLocks/>
              </p:cNvGrpSpPr>
              <p:nvPr/>
            </p:nvGrpSpPr>
            <p:grpSpPr bwMode="auto">
              <a:xfrm>
                <a:off x="3600" y="864"/>
                <a:ext cx="1904" cy="1404"/>
                <a:chOff x="3600" y="864"/>
                <a:chExt cx="1904" cy="1404"/>
              </a:xfrm>
            </p:grpSpPr>
            <p:sp>
              <p:nvSpPr>
                <p:cNvPr id="44082" name="Text Box 17"/>
                <p:cNvSpPr txBox="1">
                  <a:spLocks noChangeArrowheads="1"/>
                </p:cNvSpPr>
                <p:nvPr/>
              </p:nvSpPr>
              <p:spPr bwMode="auto">
                <a:xfrm>
                  <a:off x="3936" y="864"/>
                  <a:ext cx="1440"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que tiene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83" name="Freeform 18"/>
                <p:cNvSpPr>
                  <a:spLocks/>
                </p:cNvSpPr>
                <p:nvPr/>
              </p:nvSpPr>
              <p:spPr bwMode="auto">
                <a:xfrm>
                  <a:off x="3600" y="1152"/>
                  <a:ext cx="1726" cy="1116"/>
                </a:xfrm>
                <a:custGeom>
                  <a:avLst/>
                  <a:gdLst>
                    <a:gd name="T0" fmla="*/ 111 w 3368"/>
                    <a:gd name="T1" fmla="*/ 37 h 1888"/>
                    <a:gd name="T2" fmla="*/ 48 w 3368"/>
                    <a:gd name="T3" fmla="*/ 0 h 1888"/>
                    <a:gd name="T4" fmla="*/ 26 w 3368"/>
                    <a:gd name="T5" fmla="*/ 49 h 1888"/>
                    <a:gd name="T6" fmla="*/ 17 w 3368"/>
                    <a:gd name="T7" fmla="*/ 84 h 1888"/>
                    <a:gd name="T8" fmla="*/ 14 w 3368"/>
                    <a:gd name="T9" fmla="*/ 88 h 1888"/>
                    <a:gd name="T10" fmla="*/ 7 w 3368"/>
                    <a:gd name="T11" fmla="*/ 97 h 1888"/>
                    <a:gd name="T12" fmla="*/ 29 w 3368"/>
                    <a:gd name="T13" fmla="*/ 150 h 1888"/>
                    <a:gd name="T14" fmla="*/ 20 w 3368"/>
                    <a:gd name="T15" fmla="*/ 161 h 1888"/>
                    <a:gd name="T16" fmla="*/ 19 w 3368"/>
                    <a:gd name="T17" fmla="*/ 174 h 1888"/>
                    <a:gd name="T18" fmla="*/ 20 w 3368"/>
                    <a:gd name="T19" fmla="*/ 189 h 1888"/>
                    <a:gd name="T20" fmla="*/ 33 w 3368"/>
                    <a:gd name="T21" fmla="*/ 205 h 1888"/>
                    <a:gd name="T22" fmla="*/ 55 w 3368"/>
                    <a:gd name="T23" fmla="*/ 218 h 1888"/>
                    <a:gd name="T24" fmla="*/ 67 w 3368"/>
                    <a:gd name="T25" fmla="*/ 225 h 1888"/>
                    <a:gd name="T26" fmla="*/ 81 w 3368"/>
                    <a:gd name="T27" fmla="*/ 229 h 1888"/>
                    <a:gd name="T28" fmla="*/ 102 w 3368"/>
                    <a:gd name="T29" fmla="*/ 220 h 1888"/>
                    <a:gd name="T30" fmla="*/ 104 w 3368"/>
                    <a:gd name="T31" fmla="*/ 210 h 1888"/>
                    <a:gd name="T32" fmla="*/ 122 w 3368"/>
                    <a:gd name="T33" fmla="*/ 189 h 1888"/>
                    <a:gd name="T34" fmla="*/ 228 w 3368"/>
                    <a:gd name="T35" fmla="*/ 181 h 1888"/>
                    <a:gd name="T36" fmla="*/ 232 w 3368"/>
                    <a:gd name="T37" fmla="*/ 177 h 1888"/>
                    <a:gd name="T38" fmla="*/ 212 w 3368"/>
                    <a:gd name="T39" fmla="*/ 119 h 1888"/>
                    <a:gd name="T40" fmla="*/ 206 w 3368"/>
                    <a:gd name="T41" fmla="*/ 105 h 1888"/>
                    <a:gd name="T42" fmla="*/ 167 w 3368"/>
                    <a:gd name="T43" fmla="*/ 77 h 1888"/>
                    <a:gd name="T44" fmla="*/ 147 w 3368"/>
                    <a:gd name="T45" fmla="*/ 68 h 1888"/>
                    <a:gd name="T46" fmla="*/ 142 w 3368"/>
                    <a:gd name="T47" fmla="*/ 62 h 1888"/>
                    <a:gd name="T48" fmla="*/ 141 w 3368"/>
                    <a:gd name="T49" fmla="*/ 28 h 1888"/>
                    <a:gd name="T50" fmla="*/ 129 w 3368"/>
                    <a:gd name="T51" fmla="*/ 31 h 1888"/>
                    <a:gd name="T52" fmla="*/ 111 w 3368"/>
                    <a:gd name="T53" fmla="*/ 37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84" name="Group 19"/>
                <p:cNvGrpSpPr>
                  <a:grpSpLocks/>
                </p:cNvGrpSpPr>
                <p:nvPr/>
              </p:nvGrpSpPr>
              <p:grpSpPr bwMode="auto">
                <a:xfrm>
                  <a:off x="3712" y="1542"/>
                  <a:ext cx="1792" cy="451"/>
                  <a:chOff x="2063" y="7390"/>
                  <a:chExt cx="2534" cy="724"/>
                </a:xfrm>
              </p:grpSpPr>
              <p:sp>
                <p:nvSpPr>
                  <p:cNvPr id="44085" name="Text Box 20"/>
                  <p:cNvSpPr txBox="1">
                    <a:spLocks noChangeArrowheads="1"/>
                  </p:cNvSpPr>
                  <p:nvPr/>
                </p:nvSpPr>
                <p:spPr bwMode="auto">
                  <a:xfrm>
                    <a:off x="2606" y="7390"/>
                    <a:ext cx="1991"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A[B]</a:t>
                    </a: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86" name="Group 21"/>
                  <p:cNvGrpSpPr>
                    <a:grpSpLocks/>
                  </p:cNvGrpSpPr>
                  <p:nvPr/>
                </p:nvGrpSpPr>
                <p:grpSpPr bwMode="auto">
                  <a:xfrm>
                    <a:off x="2063" y="7390"/>
                    <a:ext cx="747" cy="675"/>
                    <a:chOff x="2787" y="10696"/>
                    <a:chExt cx="1652" cy="1462"/>
                  </a:xfrm>
                </p:grpSpPr>
                <p:grpSp>
                  <p:nvGrpSpPr>
                    <p:cNvPr id="44087" name="Group 22"/>
                    <p:cNvGrpSpPr>
                      <a:grpSpLocks/>
                    </p:cNvGrpSpPr>
                    <p:nvPr/>
                  </p:nvGrpSpPr>
                  <p:grpSpPr bwMode="auto">
                    <a:xfrm>
                      <a:off x="2787" y="10696"/>
                      <a:ext cx="1652" cy="1462"/>
                      <a:chOff x="2825" y="12465"/>
                      <a:chExt cx="1652" cy="1462"/>
                    </a:xfrm>
                  </p:grpSpPr>
                  <p:sp>
                    <p:nvSpPr>
                      <p:cNvPr id="44089" name="AutoShape 23"/>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90" name="AutoShape 24"/>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88" name="Text Box 25"/>
                    <p:cNvSpPr txBox="1">
                      <a:spLocks noChangeArrowheads="1"/>
                    </p:cNvSpPr>
                    <p:nvPr/>
                  </p:nvSpPr>
                  <p:spPr bwMode="auto">
                    <a:xfrm>
                      <a:off x="3330" y="10981"/>
                      <a:ext cx="543" cy="54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grpSp>
        <p:grpSp>
          <p:nvGrpSpPr>
            <p:cNvPr id="44039" name="Group 67"/>
            <p:cNvGrpSpPr>
              <a:grpSpLocks/>
            </p:cNvGrpSpPr>
            <p:nvPr/>
          </p:nvGrpSpPr>
          <p:grpSpPr bwMode="auto">
            <a:xfrm>
              <a:off x="96" y="960"/>
              <a:ext cx="3501" cy="3072"/>
              <a:chOff x="96" y="960"/>
              <a:chExt cx="3501" cy="3072"/>
            </a:xfrm>
          </p:grpSpPr>
          <p:sp>
            <p:nvSpPr>
              <p:cNvPr id="44040" name="Line 27"/>
              <p:cNvSpPr>
                <a:spLocks noChangeShapeType="1"/>
              </p:cNvSpPr>
              <p:nvPr/>
            </p:nvSpPr>
            <p:spPr bwMode="auto">
              <a:xfrm flipV="1">
                <a:off x="2392" y="3256"/>
                <a:ext cx="1205" cy="86"/>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41" name="Group 28"/>
              <p:cNvGrpSpPr>
                <a:grpSpLocks/>
              </p:cNvGrpSpPr>
              <p:nvPr/>
            </p:nvGrpSpPr>
            <p:grpSpPr bwMode="auto">
              <a:xfrm>
                <a:off x="1488" y="3120"/>
                <a:ext cx="1040" cy="912"/>
                <a:chOff x="1392" y="2976"/>
                <a:chExt cx="1040" cy="912"/>
              </a:xfrm>
            </p:grpSpPr>
            <p:grpSp>
              <p:nvGrpSpPr>
                <p:cNvPr id="44075" name="Group 29"/>
                <p:cNvGrpSpPr>
                  <a:grpSpLocks/>
                </p:cNvGrpSpPr>
                <p:nvPr/>
              </p:nvGrpSpPr>
              <p:grpSpPr bwMode="auto">
                <a:xfrm>
                  <a:off x="1392" y="2976"/>
                  <a:ext cx="1040" cy="912"/>
                  <a:chOff x="2825" y="12465"/>
                  <a:chExt cx="1652" cy="1462"/>
                </a:xfrm>
              </p:grpSpPr>
              <p:sp>
                <p:nvSpPr>
                  <p:cNvPr id="44077" name="AutoShape 30"/>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78" name="AutoShape 31"/>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76" name="Text Box 32"/>
                <p:cNvSpPr txBox="1">
                  <a:spLocks noChangeArrowheads="1"/>
                </p:cNvSpPr>
                <p:nvPr/>
              </p:nvSpPr>
              <p:spPr bwMode="auto">
                <a:xfrm>
                  <a:off x="1734" y="3154"/>
                  <a:ext cx="342"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42" name="Line 33"/>
              <p:cNvSpPr>
                <a:spLocks noChangeShapeType="1"/>
              </p:cNvSpPr>
              <p:nvPr/>
            </p:nvSpPr>
            <p:spPr bwMode="auto">
              <a:xfrm>
                <a:off x="2016" y="2714"/>
                <a:ext cx="0" cy="343"/>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43" name="Text Box 34"/>
              <p:cNvSpPr txBox="1">
                <a:spLocks noChangeArrowheads="1"/>
              </p:cNvSpPr>
              <p:nvPr/>
            </p:nvSpPr>
            <p:spPr bwMode="auto">
              <a:xfrm>
                <a:off x="2016" y="960"/>
                <a:ext cx="1536"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la Realidad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44" name="Freeform 35"/>
              <p:cNvSpPr>
                <a:spLocks/>
              </p:cNvSpPr>
              <p:nvPr/>
            </p:nvSpPr>
            <p:spPr bwMode="auto">
              <a:xfrm>
                <a:off x="1120" y="1108"/>
                <a:ext cx="2176" cy="1469"/>
              </a:xfrm>
              <a:custGeom>
                <a:avLst/>
                <a:gdLst>
                  <a:gd name="T0" fmla="*/ 280 w 3368"/>
                  <a:gd name="T1" fmla="*/ 110 h 1888"/>
                  <a:gd name="T2" fmla="*/ 121 w 3368"/>
                  <a:gd name="T3" fmla="*/ 0 h 1888"/>
                  <a:gd name="T4" fmla="*/ 66 w 3368"/>
                  <a:gd name="T5" fmla="*/ 149 h 1888"/>
                  <a:gd name="T6" fmla="*/ 42 w 3368"/>
                  <a:gd name="T7" fmla="*/ 253 h 1888"/>
                  <a:gd name="T8" fmla="*/ 35 w 3368"/>
                  <a:gd name="T9" fmla="*/ 264 h 1888"/>
                  <a:gd name="T10" fmla="*/ 16 w 3368"/>
                  <a:gd name="T11" fmla="*/ 292 h 1888"/>
                  <a:gd name="T12" fmla="*/ 74 w 3368"/>
                  <a:gd name="T13" fmla="*/ 451 h 1888"/>
                  <a:gd name="T14" fmla="*/ 53 w 3368"/>
                  <a:gd name="T15" fmla="*/ 484 h 1888"/>
                  <a:gd name="T16" fmla="*/ 48 w 3368"/>
                  <a:gd name="T17" fmla="*/ 522 h 1888"/>
                  <a:gd name="T18" fmla="*/ 53 w 3368"/>
                  <a:gd name="T19" fmla="*/ 566 h 1888"/>
                  <a:gd name="T20" fmla="*/ 85 w 3368"/>
                  <a:gd name="T21" fmla="*/ 615 h 1888"/>
                  <a:gd name="T22" fmla="*/ 139 w 3368"/>
                  <a:gd name="T23" fmla="*/ 654 h 1888"/>
                  <a:gd name="T24" fmla="*/ 168 w 3368"/>
                  <a:gd name="T25" fmla="*/ 676 h 1888"/>
                  <a:gd name="T26" fmla="*/ 205 w 3368"/>
                  <a:gd name="T27" fmla="*/ 687 h 1888"/>
                  <a:gd name="T28" fmla="*/ 259 w 3368"/>
                  <a:gd name="T29" fmla="*/ 660 h 1888"/>
                  <a:gd name="T30" fmla="*/ 262 w 3368"/>
                  <a:gd name="T31" fmla="*/ 632 h 1888"/>
                  <a:gd name="T32" fmla="*/ 309 w 3368"/>
                  <a:gd name="T33" fmla="*/ 566 h 1888"/>
                  <a:gd name="T34" fmla="*/ 576 w 3368"/>
                  <a:gd name="T35" fmla="*/ 544 h 1888"/>
                  <a:gd name="T36" fmla="*/ 586 w 3368"/>
                  <a:gd name="T37" fmla="*/ 533 h 1888"/>
                  <a:gd name="T38" fmla="*/ 534 w 3368"/>
                  <a:gd name="T39" fmla="*/ 358 h 1888"/>
                  <a:gd name="T40" fmla="*/ 521 w 3368"/>
                  <a:gd name="T41" fmla="*/ 313 h 1888"/>
                  <a:gd name="T42" fmla="*/ 421 w 3368"/>
                  <a:gd name="T43" fmla="*/ 230 h 1888"/>
                  <a:gd name="T44" fmla="*/ 371 w 3368"/>
                  <a:gd name="T45" fmla="*/ 203 h 1888"/>
                  <a:gd name="T46" fmla="*/ 359 w 3368"/>
                  <a:gd name="T47" fmla="*/ 187 h 1888"/>
                  <a:gd name="T48" fmla="*/ 356 w 3368"/>
                  <a:gd name="T49" fmla="*/ 82 h 1888"/>
                  <a:gd name="T50" fmla="*/ 325 w 3368"/>
                  <a:gd name="T51" fmla="*/ 93 h 1888"/>
                  <a:gd name="T52" fmla="*/ 280 w 3368"/>
                  <a:gd name="T53" fmla="*/ 110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45" name="Oval 36"/>
              <p:cNvSpPr>
                <a:spLocks noChangeArrowheads="1"/>
              </p:cNvSpPr>
              <p:nvPr/>
            </p:nvSpPr>
            <p:spPr bwMode="auto">
              <a:xfrm>
                <a:off x="1248" y="1412"/>
                <a:ext cx="2176" cy="1129"/>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46" name="Group 37"/>
              <p:cNvGrpSpPr>
                <a:grpSpLocks/>
              </p:cNvGrpSpPr>
              <p:nvPr/>
            </p:nvGrpSpPr>
            <p:grpSpPr bwMode="auto">
              <a:xfrm>
                <a:off x="1488" y="1440"/>
                <a:ext cx="1792" cy="626"/>
                <a:chOff x="2425" y="3770"/>
                <a:chExt cx="2534" cy="905"/>
              </a:xfrm>
            </p:grpSpPr>
            <p:sp>
              <p:nvSpPr>
                <p:cNvPr id="44069" name="Text Box 38"/>
                <p:cNvSpPr txBox="1">
                  <a:spLocks noChangeArrowheads="1"/>
                </p:cNvSpPr>
                <p:nvPr/>
              </p:nvSpPr>
              <p:spPr bwMode="auto">
                <a:xfrm>
                  <a:off x="2968" y="3770"/>
                  <a:ext cx="1991" cy="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B[A[B]]</a:t>
                  </a: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como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percibe a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p:txBody>
            </p:sp>
            <p:grpSp>
              <p:nvGrpSpPr>
                <p:cNvPr id="44070" name="Group 39"/>
                <p:cNvGrpSpPr>
                  <a:grpSpLocks/>
                </p:cNvGrpSpPr>
                <p:nvPr/>
              </p:nvGrpSpPr>
              <p:grpSpPr bwMode="auto">
                <a:xfrm>
                  <a:off x="2425" y="3933"/>
                  <a:ext cx="543" cy="543"/>
                  <a:chOff x="2787" y="10696"/>
                  <a:chExt cx="1652" cy="1462"/>
                </a:xfrm>
              </p:grpSpPr>
              <p:grpSp>
                <p:nvGrpSpPr>
                  <p:cNvPr id="44071" name="Group 40"/>
                  <p:cNvGrpSpPr>
                    <a:grpSpLocks/>
                  </p:cNvGrpSpPr>
                  <p:nvPr/>
                </p:nvGrpSpPr>
                <p:grpSpPr bwMode="auto">
                  <a:xfrm>
                    <a:off x="2787" y="10696"/>
                    <a:ext cx="1652" cy="1462"/>
                    <a:chOff x="2825" y="12465"/>
                    <a:chExt cx="1652" cy="1462"/>
                  </a:xfrm>
                </p:grpSpPr>
                <p:sp>
                  <p:nvSpPr>
                    <p:cNvPr id="44073" name="AutoShape 41"/>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74" name="AutoShape 42"/>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72" name="Text Box 43"/>
                  <p:cNvSpPr txBox="1">
                    <a:spLocks noChangeArrowheads="1"/>
                  </p:cNvSpPr>
                  <p:nvPr/>
                </p:nvSpPr>
                <p:spPr bwMode="auto">
                  <a:xfrm>
                    <a:off x="3330" y="10981"/>
                    <a:ext cx="543" cy="54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4047" name="Group 44"/>
              <p:cNvGrpSpPr>
                <a:grpSpLocks/>
              </p:cNvGrpSpPr>
              <p:nvPr/>
            </p:nvGrpSpPr>
            <p:grpSpPr bwMode="auto">
              <a:xfrm>
                <a:off x="1504" y="1951"/>
                <a:ext cx="1792" cy="564"/>
                <a:chOff x="2425" y="6123"/>
                <a:chExt cx="2534" cy="905"/>
              </a:xfrm>
            </p:grpSpPr>
            <p:grpSp>
              <p:nvGrpSpPr>
                <p:cNvPr id="44060" name="Group 45"/>
                <p:cNvGrpSpPr>
                  <a:grpSpLocks/>
                </p:cNvGrpSpPr>
                <p:nvPr/>
              </p:nvGrpSpPr>
              <p:grpSpPr bwMode="auto">
                <a:xfrm>
                  <a:off x="2425" y="6304"/>
                  <a:ext cx="543" cy="724"/>
                  <a:chOff x="2968" y="5758"/>
                  <a:chExt cx="670" cy="1632"/>
                </a:xfrm>
              </p:grpSpPr>
              <p:sp>
                <p:nvSpPr>
                  <p:cNvPr id="44062" name="Oval 46"/>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63" name="Line 47"/>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64" name="Line 48"/>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65" name="Line 49"/>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66" name="Line 50"/>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67" name="Line 51"/>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68" name="Line 52"/>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61" name="Text Box 53"/>
                <p:cNvSpPr txBox="1">
                  <a:spLocks noChangeArrowheads="1"/>
                </p:cNvSpPr>
                <p:nvPr/>
              </p:nvSpPr>
              <p:spPr bwMode="auto">
                <a:xfrm>
                  <a:off x="2968" y="6123"/>
                  <a:ext cx="1991" cy="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a:t>
                  </a: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Imagen  de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Que tiene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p>
              </p:txBody>
            </p:sp>
          </p:grpSp>
          <p:sp>
            <p:nvSpPr>
              <p:cNvPr id="44048" name="Line 54"/>
              <p:cNvSpPr>
                <a:spLocks noChangeShapeType="1"/>
              </p:cNvSpPr>
              <p:nvPr/>
            </p:nvSpPr>
            <p:spPr bwMode="auto">
              <a:xfrm flipH="1">
                <a:off x="1760" y="1864"/>
                <a:ext cx="0" cy="2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49" name="Group 66"/>
              <p:cNvGrpSpPr>
                <a:grpSpLocks/>
              </p:cNvGrpSpPr>
              <p:nvPr/>
            </p:nvGrpSpPr>
            <p:grpSpPr bwMode="auto">
              <a:xfrm>
                <a:off x="240" y="2496"/>
                <a:ext cx="1280" cy="1536"/>
                <a:chOff x="240" y="2496"/>
                <a:chExt cx="1280" cy="1536"/>
              </a:xfrm>
            </p:grpSpPr>
            <p:sp>
              <p:nvSpPr>
                <p:cNvPr id="44058" name="AutoShape 56"/>
                <p:cNvSpPr>
                  <a:spLocks noChangeArrowheads="1"/>
                </p:cNvSpPr>
                <p:nvPr/>
              </p:nvSpPr>
              <p:spPr bwMode="auto">
                <a:xfrm>
                  <a:off x="240" y="2496"/>
                  <a:ext cx="1152" cy="1378"/>
                </a:xfrm>
                <a:prstGeom prst="roundRect">
                  <a:avLst>
                    <a:gd name="adj" fmla="val 16667"/>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59" name="Text Box 57"/>
                <p:cNvSpPr txBox="1">
                  <a:spLocks noChangeArrowheads="1"/>
                </p:cNvSpPr>
                <p:nvPr/>
              </p:nvSpPr>
              <p:spPr bwMode="auto">
                <a:xfrm>
                  <a:off x="288" y="3623"/>
                  <a:ext cx="1232" cy="409"/>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Imagen de si mismo que tiene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50" name="Line 58"/>
              <p:cNvSpPr>
                <a:spLocks noChangeShapeType="1"/>
              </p:cNvSpPr>
              <p:nvPr/>
            </p:nvSpPr>
            <p:spPr bwMode="auto">
              <a:xfrm>
                <a:off x="1376" y="3251"/>
                <a:ext cx="256" cy="125"/>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44051" name="Group 59"/>
              <p:cNvGrpSpPr>
                <a:grpSpLocks/>
              </p:cNvGrpSpPr>
              <p:nvPr/>
            </p:nvGrpSpPr>
            <p:grpSpPr bwMode="auto">
              <a:xfrm>
                <a:off x="96" y="2839"/>
                <a:ext cx="1152" cy="376"/>
                <a:chOff x="4597" y="14268"/>
                <a:chExt cx="1629" cy="543"/>
              </a:xfrm>
            </p:grpSpPr>
            <p:grpSp>
              <p:nvGrpSpPr>
                <p:cNvPr id="44052" name="Group 60"/>
                <p:cNvGrpSpPr>
                  <a:grpSpLocks/>
                </p:cNvGrpSpPr>
                <p:nvPr/>
              </p:nvGrpSpPr>
              <p:grpSpPr bwMode="auto">
                <a:xfrm>
                  <a:off x="4597" y="14268"/>
                  <a:ext cx="543" cy="543"/>
                  <a:chOff x="2787" y="10696"/>
                  <a:chExt cx="1652" cy="1462"/>
                </a:xfrm>
              </p:grpSpPr>
              <p:grpSp>
                <p:nvGrpSpPr>
                  <p:cNvPr id="44054" name="Group 61"/>
                  <p:cNvGrpSpPr>
                    <a:grpSpLocks/>
                  </p:cNvGrpSpPr>
                  <p:nvPr/>
                </p:nvGrpSpPr>
                <p:grpSpPr bwMode="auto">
                  <a:xfrm>
                    <a:off x="2787" y="10696"/>
                    <a:ext cx="1652" cy="1462"/>
                    <a:chOff x="2825" y="12465"/>
                    <a:chExt cx="1652" cy="1462"/>
                  </a:xfrm>
                </p:grpSpPr>
                <p:sp>
                  <p:nvSpPr>
                    <p:cNvPr id="44056" name="AutoShape 62"/>
                    <p:cNvSpPr>
                      <a:spLocks noChangeArrowheads="1"/>
                    </p:cNvSpPr>
                    <p:nvPr/>
                  </p:nvSpPr>
                  <p:spPr bwMode="auto">
                    <a:xfrm rot="-1428623">
                      <a:off x="2825" y="12465"/>
                      <a:ext cx="1629" cy="888"/>
                    </a:xfrm>
                    <a:prstGeom prst="parallelogram">
                      <a:avLst>
                        <a:gd name="adj" fmla="val 45861"/>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057" name="AutoShape 63"/>
                    <p:cNvSpPr>
                      <a:spLocks noChangeArrowheads="1"/>
                    </p:cNvSpPr>
                    <p:nvPr/>
                  </p:nvSpPr>
                  <p:spPr bwMode="auto">
                    <a:xfrm rot="3072000">
                      <a:off x="3459" y="12909"/>
                      <a:ext cx="769" cy="1267"/>
                    </a:xfrm>
                    <a:prstGeom prst="parallelogram">
                      <a:avLst>
                        <a:gd name="adj" fmla="val 25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55" name="Text Box 64"/>
                  <p:cNvSpPr txBox="1">
                    <a:spLocks noChangeArrowheads="1"/>
                  </p:cNvSpPr>
                  <p:nvPr/>
                </p:nvSpPr>
                <p:spPr bwMode="auto">
                  <a:xfrm>
                    <a:off x="3330" y="10981"/>
                    <a:ext cx="543" cy="54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4053" name="Text Box 65"/>
                <p:cNvSpPr txBox="1">
                  <a:spLocks noChangeArrowheads="1"/>
                </p:cNvSpPr>
                <p:nvPr/>
              </p:nvSpPr>
              <p:spPr bwMode="auto">
                <a:xfrm>
                  <a:off x="5321" y="14268"/>
                  <a:ext cx="905" cy="543"/>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B[A[B]]</a:t>
                  </a:r>
                  <a:endParaRPr kumimoji="0" lang="en-US" alt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sp>
        <p:nvSpPr>
          <p:cNvPr id="44036" name="Rectangle 69"/>
          <p:cNvSpPr>
            <a:spLocks noChangeArrowheads="1"/>
          </p:cNvSpPr>
          <p:nvPr/>
        </p:nvSpPr>
        <p:spPr bwMode="auto">
          <a:xfrm>
            <a:off x="304800" y="6172200"/>
            <a:ext cx="8099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t>
            </a: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puede integrar a su imagen de si mismo el fragmento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B[A[B]]</a:t>
            </a:r>
            <a:endPar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86EDBBC-3DEF-4439-B576-0D044F2E0491}"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8984851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909BBE3-D401-4C18-A06D-750958732521}"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7106" name="Rectangle 2"/>
          <p:cNvSpPr>
            <a:spLocks noGrp="1" noChangeArrowheads="1"/>
          </p:cNvSpPr>
          <p:nvPr>
            <p:ph type="title" idx="4294967295"/>
          </p:nvPr>
        </p:nvSpPr>
        <p:spPr>
          <a:xfrm>
            <a:off x="0" y="228600"/>
            <a:ext cx="8763000" cy="6400800"/>
          </a:xfrm>
        </p:spPr>
        <p:txBody>
          <a:bodyPr/>
          <a:lstStyle/>
          <a:p>
            <a:pPr eaLnBrk="1" hangingPunct="1"/>
            <a:r>
              <a:rPr lang="es-ES" altLang="es-MX" sz="2400" dirty="0"/>
              <a:t>De la misma forma</a:t>
            </a:r>
            <a:br>
              <a:rPr lang="es-ES" altLang="es-MX" sz="2400" dirty="0">
                <a:ea typeface="Arial Unicode MS" panose="020B0604020202020204" pitchFamily="34" charset="-128"/>
                <a:cs typeface="Arial Unicode MS" panose="020B0604020202020204" pitchFamily="34" charset="-128"/>
              </a:rPr>
            </a:br>
            <a:r>
              <a:rPr lang="es-ES" altLang="es-MX" sz="1200" dirty="0">
                <a:ea typeface="Arial Unicode MS" panose="020B0604020202020204" pitchFamily="34" charset="-128"/>
                <a:cs typeface="Arial Unicode MS" panose="020B0604020202020204" pitchFamily="34" charset="-128"/>
              </a:rPr>
              <a:t> </a:t>
            </a:r>
            <a:br>
              <a:rPr lang="es-ES" altLang="es-MX" sz="1200" dirty="0">
                <a:ea typeface="Arial Unicode MS" panose="020B0604020202020204" pitchFamily="34" charset="-128"/>
                <a:cs typeface="Arial Unicode MS" panose="020B0604020202020204" pitchFamily="34" charset="-128"/>
              </a:rPr>
            </a:br>
            <a:r>
              <a:rPr lang="es-ES"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 no solo convive con </a:t>
            </a:r>
            <a:r>
              <a:rPr lang="es-ES"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 convive con múltiples entes </a:t>
            </a:r>
            <a:r>
              <a:rPr lang="es-ES" altLang="es-MX" sz="3200" b="1" dirty="0">
                <a:ea typeface="Arial Unicode MS" panose="020B0604020202020204" pitchFamily="34" charset="-128"/>
                <a:cs typeface="Arial Unicode MS" panose="020B0604020202020204" pitchFamily="34" charset="-128"/>
              </a:rPr>
              <a:t>C</a:t>
            </a:r>
            <a:r>
              <a:rPr lang="es-ES" altLang="es-MX" sz="3200"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X</a:t>
            </a:r>
            <a:r>
              <a:rPr lang="es-ES" altLang="es-MX" sz="3200" dirty="0">
                <a:ea typeface="Arial Unicode MS" panose="020B0604020202020204" pitchFamily="34" charset="-128"/>
                <a:cs typeface="Arial Unicode MS" panose="020B0604020202020204" pitchFamily="34" charset="-128"/>
              </a:rPr>
              <a:t>  en diferente momentos.</a:t>
            </a:r>
            <a:br>
              <a:rPr lang="es-ES" altLang="es-MX" sz="3200" dirty="0">
                <a:ea typeface="Arial Unicode MS" panose="020B0604020202020204" pitchFamily="34" charset="-128"/>
                <a:cs typeface="Arial Unicode MS" panose="020B0604020202020204" pitchFamily="34" charset="-128"/>
              </a:rPr>
            </a:br>
            <a:r>
              <a:rPr lang="es-ES" altLang="es-MX" sz="2000" dirty="0">
                <a:ea typeface="Arial Unicode MS" panose="020B0604020202020204" pitchFamily="34" charset="-128"/>
                <a:cs typeface="Arial Unicode MS" panose="020B0604020202020204" pitchFamily="34" charset="-128"/>
              </a:rPr>
              <a:t> </a:t>
            </a:r>
            <a:br>
              <a:rPr lang="es-ES" altLang="es-MX" sz="20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Con lo que, [</a:t>
            </a:r>
            <a:r>
              <a:rPr lang="es-ES" altLang="es-MX" sz="3200" b="1" dirty="0">
                <a:ea typeface="Arial Unicode MS" panose="020B0604020202020204" pitchFamily="34" charset="-128"/>
                <a:cs typeface="Arial Unicode MS" panose="020B0604020202020204" pitchFamily="34" charset="-128"/>
              </a:rPr>
              <a:t>B]</a:t>
            </a:r>
            <a:r>
              <a:rPr lang="es-MX" altLang="es-MX" sz="3200" b="1" dirty="0">
                <a:ea typeface="Arial Unicode MS" panose="020B0604020202020204" pitchFamily="34" charset="-128"/>
                <a:cs typeface="Arial Unicode MS" panose="020B0604020202020204" pitchFamily="34" charset="-128"/>
              </a:rPr>
              <a:t>, </a:t>
            </a:r>
            <a:r>
              <a:rPr lang="es-ES" altLang="es-MX" sz="3200" dirty="0">
                <a:ea typeface="Arial Unicode MS" panose="020B0604020202020204" pitchFamily="34" charset="-128"/>
                <a:cs typeface="Arial Unicode MS" panose="020B0604020202020204" pitchFamily="34" charset="-128"/>
              </a:rPr>
              <a:t> </a:t>
            </a:r>
            <a:r>
              <a:rPr lang="es-ES" altLang="es-MX" sz="3200" b="1" i="1" dirty="0">
                <a:ea typeface="Arial Unicode MS" panose="020B0604020202020204" pitchFamily="34" charset="-128"/>
                <a:cs typeface="Arial Unicode MS" panose="020B0604020202020204" pitchFamily="34" charset="-128"/>
              </a:rPr>
              <a:t>la imagen que </a:t>
            </a:r>
            <a:r>
              <a:rPr lang="es-MX" altLang="es-MX" sz="3200" b="1" i="1" dirty="0">
                <a:ea typeface="Arial Unicode MS" panose="020B0604020202020204" pitchFamily="34" charset="-128"/>
                <a:cs typeface="Arial Unicode MS" panose="020B0604020202020204" pitchFamily="34" charset="-128"/>
              </a:rPr>
              <a:t>tiene</a:t>
            </a:r>
            <a:r>
              <a:rPr lang="es-ES" altLang="es-MX" sz="3200"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 </a:t>
            </a:r>
            <a:r>
              <a:rPr lang="es-ES" altLang="es-MX" sz="3200" b="1" i="1" dirty="0">
                <a:ea typeface="Arial Unicode MS" panose="020B0604020202020204" pitchFamily="34" charset="-128"/>
                <a:cs typeface="Arial Unicode MS" panose="020B0604020202020204" pitchFamily="34" charset="-128"/>
              </a:rPr>
              <a:t>de si mismo </a:t>
            </a:r>
            <a:r>
              <a:rPr lang="es-ES" altLang="es-MX" sz="3200" dirty="0">
                <a:ea typeface="Arial Unicode MS" panose="020B0604020202020204" pitchFamily="34" charset="-128"/>
                <a:cs typeface="Arial Unicode MS" panose="020B0604020202020204" pitchFamily="34" charset="-128"/>
              </a:rPr>
              <a:t>se puede ver como la integración de la imagen de si mismo que obtiene al reflejarse en los </a:t>
            </a:r>
            <a:r>
              <a:rPr lang="es-MX" altLang="es-MX" sz="3200" dirty="0">
                <a:ea typeface="Arial Unicode MS" panose="020B0604020202020204" pitchFamily="34" charset="-128"/>
                <a:cs typeface="Arial Unicode MS" panose="020B0604020202020204" pitchFamily="34" charset="-128"/>
              </a:rPr>
              <a:t>“</a:t>
            </a:r>
            <a:r>
              <a:rPr lang="es-ES" altLang="es-MX" sz="3200" dirty="0">
                <a:ea typeface="Arial Unicode MS" panose="020B0604020202020204" pitchFamily="34" charset="-128"/>
                <a:cs typeface="Arial Unicode MS" panose="020B0604020202020204" pitchFamily="34" charset="-128"/>
              </a:rPr>
              <a:t>espejos</a:t>
            </a:r>
            <a:r>
              <a:rPr lang="es-MX" altLang="es-MX" sz="3200" dirty="0">
                <a:ea typeface="Arial Unicode MS" panose="020B0604020202020204" pitchFamily="34" charset="-128"/>
                <a:cs typeface="Arial Unicode MS" panose="020B0604020202020204" pitchFamily="34" charset="-128"/>
              </a:rPr>
              <a:t>”</a:t>
            </a:r>
            <a:r>
              <a:rPr lang="es-ES" altLang="es-MX" sz="3200"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a:t>
            </a:r>
            <a:br>
              <a:rPr lang="es-MX" altLang="es-MX" sz="3200" dirty="0">
                <a:ea typeface="Arial Unicode MS" panose="020B0604020202020204" pitchFamily="34" charset="-128"/>
                <a:cs typeface="Arial Unicode MS" panose="020B0604020202020204" pitchFamily="34" charset="-128"/>
              </a:rPr>
            </a:br>
            <a:br>
              <a:rPr lang="es-ES"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junto con las múltiples imágenes que tiene de el otros entes </a:t>
            </a:r>
            <a:r>
              <a:rPr lang="es-MX" altLang="es-MX" sz="3200" b="1" dirty="0">
                <a:ea typeface="Arial Unicode MS" panose="020B0604020202020204" pitchFamily="34" charset="-128"/>
                <a:cs typeface="Arial Unicode MS" panose="020B0604020202020204" pitchFamily="34" charset="-128"/>
              </a:rPr>
              <a:t>A</a:t>
            </a:r>
            <a:r>
              <a:rPr lang="es-ES" altLang="es-MX" sz="3200" dirty="0">
                <a:ea typeface="Arial Unicode MS" panose="020B0604020202020204" pitchFamily="34" charset="-128"/>
                <a:cs typeface="Arial Unicode MS" panose="020B0604020202020204" pitchFamily="34" charset="-128"/>
              </a:rPr>
              <a:t>[</a:t>
            </a:r>
            <a:r>
              <a:rPr lang="es-ES" altLang="es-MX" sz="3200" b="1" dirty="0">
                <a:ea typeface="Arial Unicode MS" panose="020B0604020202020204" pitchFamily="34" charset="-128"/>
                <a:cs typeface="Arial Unicode MS" panose="020B0604020202020204" pitchFamily="34" charset="-128"/>
              </a:rPr>
              <a:t>B], </a:t>
            </a:r>
            <a:r>
              <a:rPr lang="es-MX" altLang="es-MX" sz="3200" b="1" dirty="0">
                <a:ea typeface="Arial Unicode MS" panose="020B0604020202020204" pitchFamily="34" charset="-128"/>
                <a:cs typeface="Arial Unicode MS" panose="020B0604020202020204" pitchFamily="34" charset="-128"/>
              </a:rPr>
              <a:t>C</a:t>
            </a:r>
            <a:r>
              <a:rPr lang="es-ES" altLang="es-MX" sz="3200" b="1" dirty="0">
                <a:ea typeface="Arial Unicode MS" panose="020B0604020202020204" pitchFamily="34" charset="-128"/>
                <a:cs typeface="Arial Unicode MS" panose="020B0604020202020204" pitchFamily="34" charset="-128"/>
              </a:rPr>
              <a:t>[B],..., ,</a:t>
            </a:r>
            <a:r>
              <a:rPr lang="es-MX" altLang="es-MX" sz="3200" b="1" dirty="0">
                <a:ea typeface="Arial Unicode MS" panose="020B0604020202020204" pitchFamily="34" charset="-128"/>
                <a:cs typeface="Arial Unicode MS" panose="020B0604020202020204" pitchFamily="34" charset="-128"/>
              </a:rPr>
              <a:t>X</a:t>
            </a:r>
            <a:r>
              <a:rPr lang="es-ES" altLang="es-MX" sz="3200" b="1" dirty="0">
                <a:ea typeface="Arial Unicode MS" panose="020B0604020202020204" pitchFamily="34" charset="-128"/>
                <a:cs typeface="Arial Unicode MS" panose="020B0604020202020204" pitchFamily="34" charset="-128"/>
              </a:rPr>
              <a:t>[B]</a:t>
            </a:r>
            <a:br>
              <a:rPr lang="es-MX" altLang="es-MX" sz="3200" dirty="0">
                <a:ea typeface="Arial Unicode MS" panose="020B0604020202020204" pitchFamily="34" charset="-128"/>
                <a:cs typeface="Arial Unicode MS" panose="020B0604020202020204" pitchFamily="34" charset="-128"/>
              </a:rPr>
            </a:br>
            <a:br>
              <a:rPr lang="es-MX" altLang="es-MX" sz="2000" dirty="0">
                <a:ea typeface="Arial Unicode MS" panose="020B0604020202020204" pitchFamily="34" charset="-128"/>
                <a:cs typeface="Arial Unicode MS" panose="020B0604020202020204" pitchFamily="34" charset="-128"/>
              </a:rPr>
            </a:br>
            <a:r>
              <a:rPr lang="es-MX" altLang="es-MX" sz="3200" b="1" dirty="0">
                <a:ea typeface="Arial Unicode MS" panose="020B0604020202020204" pitchFamily="34" charset="-128"/>
                <a:cs typeface="Arial Unicode MS" panose="020B0604020202020204" pitchFamily="34" charset="-128"/>
              </a:rPr>
              <a:t> </a:t>
            </a:r>
            <a:r>
              <a:rPr lang="es-ES"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  es una integración de </a:t>
            </a:r>
            <a:br>
              <a:rPr lang="es-ES"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a:t>
            </a:r>
            <a:r>
              <a:rPr lang="es-ES"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 con  </a:t>
            </a:r>
            <a:r>
              <a:rPr lang="es-MX" altLang="es-MX" sz="3200" b="1" dirty="0">
                <a:ea typeface="Arial Unicode MS" panose="020B0604020202020204" pitchFamily="34" charset="-128"/>
                <a:cs typeface="Arial Unicode MS" panose="020B0604020202020204" pitchFamily="34" charset="-128"/>
              </a:rPr>
              <a:t>B</a:t>
            </a:r>
            <a:r>
              <a:rPr lang="es-ES" altLang="es-MX" sz="3200" dirty="0">
                <a:ea typeface="Arial Unicode MS" panose="020B0604020202020204" pitchFamily="34" charset="-128"/>
                <a:cs typeface="Arial Unicode MS" panose="020B0604020202020204" pitchFamily="34" charset="-128"/>
              </a:rPr>
              <a:t>[</a:t>
            </a:r>
            <a:r>
              <a:rPr lang="es-MX" altLang="es-MX" sz="3200" b="1" dirty="0">
                <a:ea typeface="Arial Unicode MS" panose="020B0604020202020204" pitchFamily="34" charset="-128"/>
                <a:cs typeface="Arial Unicode MS" panose="020B0604020202020204" pitchFamily="34" charset="-128"/>
              </a:rPr>
              <a:t>A</a:t>
            </a:r>
            <a:r>
              <a:rPr lang="es-ES" altLang="es-MX" sz="3200" b="1" dirty="0">
                <a:ea typeface="Arial Unicode MS" panose="020B0604020202020204" pitchFamily="34" charset="-128"/>
                <a:cs typeface="Arial Unicode MS" panose="020B0604020202020204" pitchFamily="34" charset="-128"/>
              </a:rPr>
              <a:t>[B]], </a:t>
            </a:r>
            <a:r>
              <a:rPr lang="es-MX" altLang="es-MX" sz="3200" b="1" dirty="0">
                <a:ea typeface="Arial Unicode MS" panose="020B0604020202020204" pitchFamily="34" charset="-128"/>
                <a:cs typeface="Arial Unicode MS" panose="020B0604020202020204" pitchFamily="34" charset="-128"/>
              </a:rPr>
              <a:t>B</a:t>
            </a:r>
            <a:r>
              <a:rPr lang="es-ES" altLang="es-MX" sz="3200" b="1" dirty="0">
                <a:ea typeface="Arial Unicode MS" panose="020B0604020202020204" pitchFamily="34" charset="-128"/>
                <a:cs typeface="Arial Unicode MS" panose="020B0604020202020204" pitchFamily="34" charset="-128"/>
              </a:rPr>
              <a:t>[</a:t>
            </a:r>
            <a:r>
              <a:rPr lang="es-MX" altLang="es-MX" sz="3200" b="1" dirty="0">
                <a:ea typeface="Arial Unicode MS" panose="020B0604020202020204" pitchFamily="34" charset="-128"/>
                <a:cs typeface="Arial Unicode MS" panose="020B0604020202020204" pitchFamily="34" charset="-128"/>
              </a:rPr>
              <a:t>C</a:t>
            </a:r>
            <a:r>
              <a:rPr lang="es-ES" altLang="es-MX" sz="3200" b="1" dirty="0">
                <a:ea typeface="Arial Unicode MS" panose="020B0604020202020204" pitchFamily="34" charset="-128"/>
                <a:cs typeface="Arial Unicode MS" panose="020B0604020202020204" pitchFamily="34" charset="-128"/>
              </a:rPr>
              <a:t>[B]],...,</a:t>
            </a:r>
            <a:r>
              <a:rPr lang="es-MX" altLang="es-MX" sz="3200" b="1" dirty="0">
                <a:ea typeface="Arial Unicode MS" panose="020B0604020202020204" pitchFamily="34" charset="-128"/>
                <a:cs typeface="Arial Unicode MS" panose="020B0604020202020204" pitchFamily="34" charset="-128"/>
              </a:rPr>
              <a:t>.....</a:t>
            </a:r>
            <a:r>
              <a:rPr lang="es-ES" altLang="es-MX" sz="3200" b="1" dirty="0">
                <a:ea typeface="Arial Unicode MS" panose="020B0604020202020204" pitchFamily="34" charset="-128"/>
                <a:cs typeface="Arial Unicode MS" panose="020B0604020202020204" pitchFamily="34" charset="-128"/>
              </a:rPr>
              <a:t>,</a:t>
            </a:r>
            <a:r>
              <a:rPr lang="es-MX" altLang="es-MX" sz="3200" b="1" dirty="0">
                <a:ea typeface="Arial Unicode MS" panose="020B0604020202020204" pitchFamily="34" charset="-128"/>
                <a:cs typeface="Arial Unicode MS" panose="020B0604020202020204" pitchFamily="34" charset="-128"/>
              </a:rPr>
              <a:t>B</a:t>
            </a:r>
            <a:r>
              <a:rPr lang="es-ES" altLang="es-MX" sz="3200" b="1" dirty="0">
                <a:ea typeface="Arial Unicode MS" panose="020B0604020202020204" pitchFamily="34" charset="-128"/>
                <a:cs typeface="Arial Unicode MS" panose="020B0604020202020204" pitchFamily="34" charset="-128"/>
              </a:rPr>
              <a:t>[</a:t>
            </a:r>
            <a:r>
              <a:rPr lang="es-MX" altLang="es-MX" sz="3200" b="1" dirty="0">
                <a:ea typeface="Arial Unicode MS" panose="020B0604020202020204" pitchFamily="34" charset="-128"/>
                <a:cs typeface="Arial Unicode MS" panose="020B0604020202020204" pitchFamily="34" charset="-128"/>
              </a:rPr>
              <a:t>X</a:t>
            </a:r>
            <a:r>
              <a:rPr lang="es-ES" altLang="es-MX" sz="3200" b="1" dirty="0">
                <a:ea typeface="Arial Unicode MS" panose="020B0604020202020204" pitchFamily="34" charset="-128"/>
                <a:cs typeface="Arial Unicode MS" panose="020B0604020202020204" pitchFamily="34" charset="-128"/>
              </a:rPr>
              <a:t>[B]</a:t>
            </a:r>
            <a:endParaRPr lang="es-ES" altLang="es-MX" sz="3200"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77551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7590" y="1295050"/>
            <a:ext cx="8235850" cy="2462213"/>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esta etapa el sistema percibe,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pero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6600" b="1" i="1" u="none" strike="noStrike" kern="1200" cap="none" spc="0" normalizeH="0" baseline="0" noProof="0" dirty="0">
                <a:ln>
                  <a:noFill/>
                </a:ln>
                <a:solidFill>
                  <a:srgbClr val="FF0000"/>
                </a:solidFill>
                <a:effectLst/>
                <a:uLnTx/>
                <a:uFillTx/>
                <a:latin typeface="+mj-lt"/>
                <a:ea typeface="+mn-ea"/>
                <a:cs typeface="+mn-cs"/>
              </a:rPr>
              <a:t>no percibe que percibe</a:t>
            </a:r>
          </a:p>
        </p:txBody>
      </p:sp>
    </p:spTree>
    <p:extLst>
      <p:ext uri="{BB962C8B-B14F-4D97-AF65-F5344CB8AC3E}">
        <p14:creationId xmlns:p14="http://schemas.microsoft.com/office/powerpoint/2010/main" val="30384576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2291"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Conscientes de su entorno</a:t>
            </a:r>
          </a:p>
        </p:txBody>
      </p:sp>
      <p:sp>
        <p:nvSpPr>
          <p:cNvPr id="5" name="Rectángulo 4"/>
          <p:cNvSpPr/>
          <p:nvPr/>
        </p:nvSpPr>
        <p:spPr bwMode="auto">
          <a:xfrm>
            <a:off x="171450" y="6102350"/>
            <a:ext cx="7812088" cy="584775"/>
          </a:xfrm>
          <a:prstGeom prst="rect">
            <a:avLst/>
          </a:prstGeom>
          <a:solidFill>
            <a:schemeClr val="accent6">
              <a:lumMod val="60000"/>
              <a:lumOff val="40000"/>
            </a:schemeClr>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DEBERÍA Percibir</a:t>
            </a:r>
            <a:r>
              <a:rPr kumimoji="0" lang="es-ES" alt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que Percibe su entorno </a:t>
            </a:r>
          </a:p>
        </p:txBody>
      </p:sp>
      <p:sp>
        <p:nvSpPr>
          <p:cNvPr id="12293"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su imagen del entorno R,   </a:t>
            </a:r>
            <a:r>
              <a:rPr kumimoji="0" lang="es-MX" altLang="es-MX" sz="32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3200" b="0"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4" name="Freeform 58"/>
          <p:cNvSpPr>
            <a:spLocks/>
          </p:cNvSpPr>
          <p:nvPr/>
        </p:nvSpPr>
        <p:spPr bwMode="auto">
          <a:xfrm>
            <a:off x="4768850" y="4948238"/>
            <a:ext cx="457200" cy="304800"/>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5" name="AutoShape 59"/>
          <p:cNvSpPr>
            <a:spLocks noChangeArrowheads="1"/>
          </p:cNvSpPr>
          <p:nvPr/>
        </p:nvSpPr>
        <p:spPr bwMode="auto">
          <a:xfrm>
            <a:off x="5043488" y="5068888"/>
            <a:ext cx="90487" cy="61912"/>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6" name="Text Box 60"/>
          <p:cNvSpPr txBox="1">
            <a:spLocks noChangeArrowheads="1"/>
          </p:cNvSpPr>
          <p:nvPr/>
        </p:nvSpPr>
        <p:spPr bwMode="auto">
          <a:xfrm>
            <a:off x="42354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2297" name="Text Box 61"/>
          <p:cNvSpPr txBox="1">
            <a:spLocks noChangeArrowheads="1"/>
          </p:cNvSpPr>
          <p:nvPr/>
        </p:nvSpPr>
        <p:spPr bwMode="auto">
          <a:xfrm>
            <a:off x="53022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2298" name="Rectangle 62"/>
          <p:cNvSpPr>
            <a:spLocks noChangeArrowheads="1"/>
          </p:cNvSpPr>
          <p:nvPr/>
        </p:nvSpPr>
        <p:spPr bwMode="auto">
          <a:xfrm>
            <a:off x="101600" y="4791075"/>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su entorno </a:t>
            </a:r>
            <a:r>
              <a:rPr kumimoji="0" lang="es-MX"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9"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del entorno</a:t>
            </a:r>
            <a:endParaRPr kumimoji="0" lang="es-MX" altLang="es-MX" sz="2400" b="0" i="0" u="none" strike="noStrike" kern="1200" cap="none" spc="0" normalizeH="0" baseline="0" noProof="0">
              <a:ln>
                <a:noFill/>
              </a:ln>
              <a:solidFill>
                <a:srgbClr val="C00000"/>
              </a:solidFill>
              <a:effectLst/>
              <a:uLnTx/>
              <a:uFillTx/>
              <a:latin typeface="Times New Roman" panose="02020603050405020304" pitchFamily="18" charset="0"/>
              <a:ea typeface="+mn-ea"/>
              <a:cs typeface="+mn-cs"/>
            </a:endParaRPr>
          </a:p>
        </p:txBody>
      </p:sp>
      <p:sp>
        <p:nvSpPr>
          <p:cNvPr id="47" name="Rectángulo 46"/>
          <p:cNvSpPr/>
          <p:nvPr/>
        </p:nvSpPr>
        <p:spPr bwMode="auto">
          <a:xfrm>
            <a:off x="193675" y="3144838"/>
            <a:ext cx="1827212" cy="1569660"/>
          </a:xfrm>
          <a:prstGeom prst="rect">
            <a:avLst/>
          </a:prstGeom>
          <a:solidFill>
            <a:schemeClr val="accent6">
              <a:lumMod val="60000"/>
              <a:lumOff val="40000"/>
            </a:schemeClr>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DEBERÍAN Percibir que Perciben su entorno </a:t>
            </a:r>
            <a:endParaRPr kumimoji="0" lang="es-MX" sz="24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mn-cs"/>
            </a:endParaRPr>
          </a:p>
        </p:txBody>
      </p:sp>
      <p:sp>
        <p:nvSpPr>
          <p:cNvPr id="12301" name="Oval 45"/>
          <p:cNvSpPr>
            <a:spLocks noChangeArrowheads="1"/>
          </p:cNvSpPr>
          <p:nvPr/>
        </p:nvSpPr>
        <p:spPr bwMode="auto">
          <a:xfrm>
            <a:off x="4832350" y="3430588"/>
            <a:ext cx="573088" cy="349250"/>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302" name="Line 44"/>
          <p:cNvSpPr>
            <a:spLocks noChangeShapeType="1"/>
          </p:cNvSpPr>
          <p:nvPr/>
        </p:nvSpPr>
        <p:spPr bwMode="auto">
          <a:xfrm>
            <a:off x="5118100" y="3781425"/>
            <a:ext cx="0" cy="5857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3" name="Line 43"/>
          <p:cNvSpPr>
            <a:spLocks noChangeShapeType="1"/>
          </p:cNvSpPr>
          <p:nvPr/>
        </p:nvSpPr>
        <p:spPr bwMode="auto">
          <a:xfrm flipH="1">
            <a:off x="4832350" y="4016375"/>
            <a:ext cx="285750"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4" name="Line 42"/>
          <p:cNvSpPr>
            <a:spLocks noChangeShapeType="1"/>
          </p:cNvSpPr>
          <p:nvPr/>
        </p:nvSpPr>
        <p:spPr bwMode="auto">
          <a:xfrm>
            <a:off x="5118100" y="4016375"/>
            <a:ext cx="287338"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5" name="Line 41"/>
          <p:cNvSpPr>
            <a:spLocks noChangeShapeType="1"/>
          </p:cNvSpPr>
          <p:nvPr/>
        </p:nvSpPr>
        <p:spPr bwMode="auto">
          <a:xfrm>
            <a:off x="5118100" y="4227513"/>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6" name="Line 40"/>
          <p:cNvSpPr>
            <a:spLocks noChangeShapeType="1"/>
          </p:cNvSpPr>
          <p:nvPr/>
        </p:nvSpPr>
        <p:spPr bwMode="auto">
          <a:xfrm flipH="1">
            <a:off x="4772025" y="4343400"/>
            <a:ext cx="341313"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7" name="Line 39"/>
          <p:cNvSpPr>
            <a:spLocks noChangeShapeType="1"/>
          </p:cNvSpPr>
          <p:nvPr/>
        </p:nvSpPr>
        <p:spPr bwMode="auto">
          <a:xfrm>
            <a:off x="5113338" y="4343400"/>
            <a:ext cx="171450"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7" name="Freeform 34"/>
          <p:cNvSpPr>
            <a:spLocks/>
          </p:cNvSpPr>
          <p:nvPr/>
        </p:nvSpPr>
        <p:spPr bwMode="auto">
          <a:xfrm rot="13613080">
            <a:off x="4037806" y="2980532"/>
            <a:ext cx="639763" cy="45085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8" name="AutoShape 33"/>
          <p:cNvSpPr>
            <a:spLocks noChangeArrowheads="1"/>
          </p:cNvSpPr>
          <p:nvPr/>
        </p:nvSpPr>
        <p:spPr bwMode="auto">
          <a:xfrm rot="14293286">
            <a:off x="4220369" y="3042444"/>
            <a:ext cx="68262" cy="88900"/>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283" name="Freeform 29"/>
          <p:cNvSpPr>
            <a:spLocks/>
          </p:cNvSpPr>
          <p:nvPr/>
        </p:nvSpPr>
        <p:spPr bwMode="auto">
          <a:xfrm>
            <a:off x="2195830" y="934441"/>
            <a:ext cx="1364251" cy="66792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84" name="Text Box 28"/>
          <p:cNvSpPr txBox="1">
            <a:spLocks noChangeArrowheads="1"/>
          </p:cNvSpPr>
          <p:nvPr/>
        </p:nvSpPr>
        <p:spPr bwMode="auto">
          <a:xfrm>
            <a:off x="2346161" y="1107439"/>
            <a:ext cx="2155992" cy="252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81" name="Line 26"/>
          <p:cNvSpPr>
            <a:spLocks noChangeShapeType="1"/>
          </p:cNvSpPr>
          <p:nvPr/>
        </p:nvSpPr>
        <p:spPr bwMode="auto">
          <a:xfrm flipV="1">
            <a:off x="2614613" y="1621230"/>
            <a:ext cx="0" cy="197712"/>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82" name="Text Box 25"/>
          <p:cNvSpPr txBox="1">
            <a:spLocks noChangeArrowheads="1"/>
          </p:cNvSpPr>
          <p:nvPr/>
        </p:nvSpPr>
        <p:spPr bwMode="auto">
          <a:xfrm>
            <a:off x="3097814" y="1465141"/>
            <a:ext cx="573762"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58" name="Text Box 31"/>
          <p:cNvSpPr txBox="1">
            <a:spLocks noChangeArrowheads="1"/>
          </p:cNvSpPr>
          <p:nvPr/>
        </p:nvSpPr>
        <p:spPr bwMode="auto">
          <a:xfrm>
            <a:off x="2346165" y="2432890"/>
            <a:ext cx="240551" cy="187306"/>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59" name="Text Box 30"/>
          <p:cNvSpPr txBox="1">
            <a:spLocks noChangeArrowheads="1"/>
          </p:cNvSpPr>
          <p:nvPr/>
        </p:nvSpPr>
        <p:spPr bwMode="auto">
          <a:xfrm>
            <a:off x="3789471" y="2432890"/>
            <a:ext cx="240551"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2328" name="Oval 45"/>
          <p:cNvSpPr>
            <a:spLocks noChangeArrowheads="1"/>
          </p:cNvSpPr>
          <p:nvPr/>
        </p:nvSpPr>
        <p:spPr bwMode="auto">
          <a:xfrm>
            <a:off x="2490788" y="1824038"/>
            <a:ext cx="212725" cy="1428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329" name="Line 44"/>
          <p:cNvSpPr>
            <a:spLocks noChangeShapeType="1"/>
          </p:cNvSpPr>
          <p:nvPr/>
        </p:nvSpPr>
        <p:spPr bwMode="auto">
          <a:xfrm>
            <a:off x="2597150" y="1968500"/>
            <a:ext cx="0" cy="2397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0" name="Line 43"/>
          <p:cNvSpPr>
            <a:spLocks noChangeShapeType="1"/>
          </p:cNvSpPr>
          <p:nvPr/>
        </p:nvSpPr>
        <p:spPr bwMode="auto">
          <a:xfrm flipH="1">
            <a:off x="2490788" y="2063750"/>
            <a:ext cx="106362"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1" name="Line 42"/>
          <p:cNvSpPr>
            <a:spLocks noChangeShapeType="1"/>
          </p:cNvSpPr>
          <p:nvPr/>
        </p:nvSpPr>
        <p:spPr bwMode="auto">
          <a:xfrm>
            <a:off x="2597150" y="2063750"/>
            <a:ext cx="106363"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2" name="Line 41"/>
          <p:cNvSpPr>
            <a:spLocks noChangeShapeType="1"/>
          </p:cNvSpPr>
          <p:nvPr/>
        </p:nvSpPr>
        <p:spPr bwMode="auto">
          <a:xfrm>
            <a:off x="2597150" y="215265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3" name="Line 40"/>
          <p:cNvSpPr>
            <a:spLocks noChangeShapeType="1"/>
          </p:cNvSpPr>
          <p:nvPr/>
        </p:nvSpPr>
        <p:spPr bwMode="auto">
          <a:xfrm flipH="1">
            <a:off x="2468563" y="2198688"/>
            <a:ext cx="1270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4" name="Line 39"/>
          <p:cNvSpPr>
            <a:spLocks noChangeShapeType="1"/>
          </p:cNvSpPr>
          <p:nvPr/>
        </p:nvSpPr>
        <p:spPr bwMode="auto">
          <a:xfrm>
            <a:off x="2595563" y="2198688"/>
            <a:ext cx="635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71" name="Freeform 37"/>
          <p:cNvSpPr>
            <a:spLocks/>
          </p:cNvSpPr>
          <p:nvPr/>
        </p:nvSpPr>
        <p:spPr bwMode="auto">
          <a:xfrm>
            <a:off x="3386138" y="1600200"/>
            <a:ext cx="1381825" cy="852852"/>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72" name="Text Box 36"/>
          <p:cNvSpPr txBox="1">
            <a:spLocks noChangeArrowheads="1"/>
          </p:cNvSpPr>
          <p:nvPr/>
        </p:nvSpPr>
        <p:spPr bwMode="auto">
          <a:xfrm>
            <a:off x="3789472" y="1866419"/>
            <a:ext cx="957193" cy="197712"/>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69" name="Freeform 34"/>
          <p:cNvSpPr>
            <a:spLocks/>
          </p:cNvSpPr>
          <p:nvPr/>
        </p:nvSpPr>
        <p:spPr bwMode="auto">
          <a:xfrm rot="49363">
            <a:off x="3007681" y="1902189"/>
            <a:ext cx="409062" cy="1977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70" name="AutoShape 33"/>
          <p:cNvSpPr>
            <a:spLocks noChangeArrowheads="1"/>
          </p:cNvSpPr>
          <p:nvPr/>
        </p:nvSpPr>
        <p:spPr bwMode="auto">
          <a:xfrm rot="49363">
            <a:off x="3253110" y="1982449"/>
            <a:ext cx="81812" cy="39542"/>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267" name="Freeform 68"/>
          <p:cNvSpPr>
            <a:spLocks/>
          </p:cNvSpPr>
          <p:nvPr/>
        </p:nvSpPr>
        <p:spPr bwMode="auto">
          <a:xfrm>
            <a:off x="3075336" y="2208344"/>
            <a:ext cx="180413" cy="12504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68" name="AutoShape 69"/>
          <p:cNvSpPr>
            <a:spLocks noChangeArrowheads="1"/>
          </p:cNvSpPr>
          <p:nvPr/>
        </p:nvSpPr>
        <p:spPr bwMode="auto">
          <a:xfrm>
            <a:off x="3145508" y="2204613"/>
            <a:ext cx="25716" cy="63557"/>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265" name="Text Box 70"/>
          <p:cNvSpPr txBox="1">
            <a:spLocks noChangeArrowheads="1"/>
          </p:cNvSpPr>
          <p:nvPr/>
        </p:nvSpPr>
        <p:spPr bwMode="auto">
          <a:xfrm>
            <a:off x="2833532" y="2144779"/>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66" name="Text Box 71"/>
          <p:cNvSpPr txBox="1">
            <a:spLocks noChangeArrowheads="1"/>
          </p:cNvSpPr>
          <p:nvPr/>
        </p:nvSpPr>
        <p:spPr bwMode="auto">
          <a:xfrm>
            <a:off x="3254497" y="2150632"/>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 name="Elipse 2"/>
          <p:cNvSpPr/>
          <p:nvPr/>
        </p:nvSpPr>
        <p:spPr bwMode="auto">
          <a:xfrm>
            <a:off x="1725613" y="704850"/>
            <a:ext cx="3219450" cy="22669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upo 3"/>
          <p:cNvGrpSpPr/>
          <p:nvPr/>
        </p:nvGrpSpPr>
        <p:grpSpPr>
          <a:xfrm>
            <a:off x="5405438" y="889000"/>
            <a:ext cx="3492500" cy="2541588"/>
            <a:chOff x="5405438" y="889000"/>
            <a:chExt cx="3492500" cy="2541588"/>
          </a:xfrm>
        </p:grpSpPr>
        <p:sp>
          <p:nvSpPr>
            <p:cNvPr id="89" name="Freeform 29"/>
            <p:cNvSpPr>
              <a:spLocks/>
            </p:cNvSpPr>
            <p:nvPr/>
          </p:nvSpPr>
          <p:spPr bwMode="auto">
            <a:xfrm>
              <a:off x="6148388" y="1119188"/>
              <a:ext cx="1365250" cy="666750"/>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0" name="Text Box 28"/>
            <p:cNvSpPr txBox="1">
              <a:spLocks noChangeArrowheads="1"/>
            </p:cNvSpPr>
            <p:nvPr/>
          </p:nvSpPr>
          <p:spPr bwMode="auto">
            <a:xfrm>
              <a:off x="6288088" y="1303338"/>
              <a:ext cx="1336675" cy="198437"/>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87" name="Line 26"/>
            <p:cNvSpPr>
              <a:spLocks noChangeShapeType="1"/>
            </p:cNvSpPr>
            <p:nvPr/>
          </p:nvSpPr>
          <p:spPr bwMode="auto">
            <a:xfrm flipV="1">
              <a:off x="6570663" y="1804988"/>
              <a:ext cx="0" cy="198437"/>
            </a:xfrm>
            <a:prstGeom prst="line">
              <a:avLst/>
            </a:prstGeom>
            <a:solidFill>
              <a:schemeClr val="accent6">
                <a:lumMod val="60000"/>
                <a:lumOff val="40000"/>
                <a:alpha val="30000"/>
              </a:schemeClr>
            </a:solidFill>
            <a:ln w="9525">
              <a:solidFill>
                <a:srgbClr val="000000"/>
              </a:solidFill>
              <a:round/>
              <a:headEnd/>
              <a:tailEnd type="triangle" w="med" len="me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8" name="Text Box 25"/>
            <p:cNvSpPr txBox="1">
              <a:spLocks noChangeArrowheads="1"/>
            </p:cNvSpPr>
            <p:nvPr/>
          </p:nvSpPr>
          <p:spPr bwMode="auto">
            <a:xfrm>
              <a:off x="7051675" y="1649413"/>
              <a:ext cx="573088" cy="21907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4" name="Text Box 31"/>
            <p:cNvSpPr txBox="1">
              <a:spLocks noChangeArrowheads="1"/>
            </p:cNvSpPr>
            <p:nvPr/>
          </p:nvSpPr>
          <p:spPr bwMode="auto">
            <a:xfrm>
              <a:off x="6299200" y="2616200"/>
              <a:ext cx="241300" cy="18732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5" name="Text Box 30"/>
            <p:cNvSpPr txBox="1">
              <a:spLocks noChangeArrowheads="1"/>
            </p:cNvSpPr>
            <p:nvPr/>
          </p:nvSpPr>
          <p:spPr bwMode="auto">
            <a:xfrm>
              <a:off x="7742238" y="2616200"/>
              <a:ext cx="241300" cy="21907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79" name="Oval 45"/>
            <p:cNvSpPr>
              <a:spLocks noChangeArrowheads="1"/>
            </p:cNvSpPr>
            <p:nvPr/>
          </p:nvSpPr>
          <p:spPr bwMode="auto">
            <a:xfrm>
              <a:off x="6445250" y="2008188"/>
              <a:ext cx="211138" cy="142875"/>
            </a:xfrm>
            <a:prstGeom prst="ellipse">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80" name="Line 44"/>
            <p:cNvSpPr>
              <a:spLocks noChangeShapeType="1"/>
            </p:cNvSpPr>
            <p:nvPr/>
          </p:nvSpPr>
          <p:spPr bwMode="auto">
            <a:xfrm>
              <a:off x="6550025" y="2152650"/>
              <a:ext cx="0" cy="239713"/>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1" name="Line 43"/>
            <p:cNvSpPr>
              <a:spLocks noChangeShapeType="1"/>
            </p:cNvSpPr>
            <p:nvPr/>
          </p:nvSpPr>
          <p:spPr bwMode="auto">
            <a:xfrm flipH="1">
              <a:off x="6445250" y="2247900"/>
              <a:ext cx="104775" cy="47625"/>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2" name="Line 42"/>
            <p:cNvSpPr>
              <a:spLocks noChangeShapeType="1"/>
            </p:cNvSpPr>
            <p:nvPr/>
          </p:nvSpPr>
          <p:spPr bwMode="auto">
            <a:xfrm>
              <a:off x="6550025" y="2247900"/>
              <a:ext cx="106363" cy="47625"/>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3" name="Line 41"/>
            <p:cNvSpPr>
              <a:spLocks noChangeShapeType="1"/>
            </p:cNvSpPr>
            <p:nvPr/>
          </p:nvSpPr>
          <p:spPr bwMode="auto">
            <a:xfrm>
              <a:off x="6550025" y="2335213"/>
              <a:ext cx="0" cy="0"/>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4" name="Line 40"/>
            <p:cNvSpPr>
              <a:spLocks noChangeShapeType="1"/>
            </p:cNvSpPr>
            <p:nvPr/>
          </p:nvSpPr>
          <p:spPr bwMode="auto">
            <a:xfrm flipH="1">
              <a:off x="6421438" y="2382838"/>
              <a:ext cx="127000" cy="106362"/>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5" name="Line 39"/>
            <p:cNvSpPr>
              <a:spLocks noChangeShapeType="1"/>
            </p:cNvSpPr>
            <p:nvPr/>
          </p:nvSpPr>
          <p:spPr bwMode="auto">
            <a:xfrm>
              <a:off x="6548438" y="2382838"/>
              <a:ext cx="63500" cy="106362"/>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7" name="Freeform 37"/>
            <p:cNvSpPr>
              <a:spLocks/>
            </p:cNvSpPr>
            <p:nvPr/>
          </p:nvSpPr>
          <p:spPr bwMode="auto">
            <a:xfrm>
              <a:off x="7381875" y="1804988"/>
              <a:ext cx="1339850" cy="83185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8" name="Text Box 36"/>
            <p:cNvSpPr txBox="1">
              <a:spLocks noChangeArrowheads="1"/>
            </p:cNvSpPr>
            <p:nvPr/>
          </p:nvSpPr>
          <p:spPr bwMode="auto">
            <a:xfrm>
              <a:off x="7742238" y="2051050"/>
              <a:ext cx="957262" cy="196850"/>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75" name="Freeform 34"/>
            <p:cNvSpPr>
              <a:spLocks/>
            </p:cNvSpPr>
            <p:nvPr/>
          </p:nvSpPr>
          <p:spPr bwMode="auto">
            <a:xfrm rot="49363">
              <a:off x="6961188" y="2085975"/>
              <a:ext cx="407987" cy="198438"/>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6" name="AutoShape 33"/>
            <p:cNvSpPr>
              <a:spLocks noChangeArrowheads="1"/>
            </p:cNvSpPr>
            <p:nvPr/>
          </p:nvSpPr>
          <p:spPr bwMode="auto">
            <a:xfrm rot="49363">
              <a:off x="7205663" y="2166938"/>
              <a:ext cx="82550" cy="39687"/>
            </a:xfrm>
            <a:prstGeom prst="flowChartConnector">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 name="Freeform 68"/>
            <p:cNvSpPr>
              <a:spLocks/>
            </p:cNvSpPr>
            <p:nvPr/>
          </p:nvSpPr>
          <p:spPr bwMode="auto">
            <a:xfrm>
              <a:off x="7027863" y="2392363"/>
              <a:ext cx="180975" cy="1254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4" name="AutoShape 69"/>
            <p:cNvSpPr>
              <a:spLocks noChangeArrowheads="1"/>
            </p:cNvSpPr>
            <p:nvPr/>
          </p:nvSpPr>
          <p:spPr bwMode="auto">
            <a:xfrm>
              <a:off x="7099300" y="2389188"/>
              <a:ext cx="25400" cy="63500"/>
            </a:xfrm>
            <a:prstGeom prst="flowChartConnector">
              <a:avLst/>
            </a:prstGeom>
            <a:solidFill>
              <a:schemeClr val="accent6">
                <a:lumMod val="60000"/>
                <a:lumOff val="40000"/>
                <a:alpha val="30000"/>
              </a:scheme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1" name="Text Box 70"/>
            <p:cNvSpPr txBox="1">
              <a:spLocks noChangeArrowheads="1"/>
            </p:cNvSpPr>
            <p:nvPr/>
          </p:nvSpPr>
          <p:spPr bwMode="auto">
            <a:xfrm>
              <a:off x="6786563" y="2328863"/>
              <a:ext cx="241300" cy="241300"/>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72" name="Text Box 71"/>
            <p:cNvSpPr txBox="1">
              <a:spLocks noChangeArrowheads="1"/>
            </p:cNvSpPr>
            <p:nvPr/>
          </p:nvSpPr>
          <p:spPr bwMode="auto">
            <a:xfrm>
              <a:off x="7207250" y="2335213"/>
              <a:ext cx="241300" cy="239712"/>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1" name="Elipse 60"/>
            <p:cNvSpPr/>
            <p:nvPr/>
          </p:nvSpPr>
          <p:spPr bwMode="auto">
            <a:xfrm>
              <a:off x="5678488" y="889000"/>
              <a:ext cx="3219450" cy="2266950"/>
            </a:xfrm>
            <a:prstGeom prst="ellipse">
              <a:avLst/>
            </a:prstGeom>
            <a:solidFill>
              <a:schemeClr val="accent6">
                <a:lumMod val="60000"/>
                <a:lumOff val="40000"/>
                <a:alpha val="3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onector recto de flecha 6"/>
            <p:cNvCxnSpPr>
              <a:endCxn id="61" idx="3"/>
            </p:cNvCxnSpPr>
            <p:nvPr/>
          </p:nvCxnSpPr>
          <p:spPr bwMode="auto">
            <a:xfrm flipV="1">
              <a:off x="5405438" y="2824163"/>
              <a:ext cx="744537" cy="606425"/>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78776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30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3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30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30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3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30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7" grpId="0" animBg="1"/>
      <p:bldP spid="12301" grpId="0" animBg="1"/>
      <p:bldP spid="12302" grpId="0" animBg="1"/>
      <p:bldP spid="12303" grpId="0" animBg="1"/>
      <p:bldP spid="12304" grpId="0" animBg="1"/>
      <p:bldP spid="12305" grpId="0" animBg="1"/>
      <p:bldP spid="12306" grpId="0" animBg="1"/>
      <p:bldP spid="12307" grpId="0" animBg="1"/>
      <p:bldP spid="57" grpId="0" animBg="1"/>
      <p:bldP spid="58" grpId="0" animBg="1"/>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95849" y="576940"/>
            <a:ext cx="3478071"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crean una imagen del entorno</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mantienen la imagen actualizada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 la utilizan para interactuar con el entorno</a:t>
            </a:r>
          </a:p>
        </p:txBody>
      </p:sp>
      <p:sp>
        <p:nvSpPr>
          <p:cNvPr id="14339" name="Rectángulo 1"/>
          <p:cNvSpPr>
            <a:spLocks noChangeArrowheads="1"/>
          </p:cNvSpPr>
          <p:nvPr/>
        </p:nvSpPr>
        <p:spPr bwMode="auto">
          <a:xfrm>
            <a:off x="992188" y="30163"/>
            <a:ext cx="7158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Conscientes de su entorno</a:t>
            </a:r>
          </a:p>
        </p:txBody>
      </p:sp>
      <p:grpSp>
        <p:nvGrpSpPr>
          <p:cNvPr id="5" name="Grupo 4"/>
          <p:cNvGrpSpPr/>
          <p:nvPr/>
        </p:nvGrpSpPr>
        <p:grpSpPr>
          <a:xfrm>
            <a:off x="112713" y="4456754"/>
            <a:ext cx="8656637" cy="2338526"/>
            <a:chOff x="283684" y="3546475"/>
            <a:chExt cx="8656637" cy="2338526"/>
          </a:xfrm>
        </p:grpSpPr>
        <p:sp>
          <p:nvSpPr>
            <p:cNvPr id="13316" name="Rectángulo 4"/>
            <p:cNvSpPr>
              <a:spLocks noChangeArrowheads="1"/>
            </p:cNvSpPr>
            <p:nvPr/>
          </p:nvSpPr>
          <p:spPr bwMode="auto">
            <a:xfrm>
              <a:off x="293688" y="3546475"/>
              <a:ext cx="5578475" cy="1077218"/>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DEBERÍAN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Perciben</a:t>
              </a: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que Perciben su entorno</a:t>
              </a:r>
              <a:r>
                <a:rPr kumimoji="0" lang="es-ES" altLang="es-MX" sz="2800" b="1" i="0" u="none" strike="noStrike" kern="1200" cap="none" spc="0" normalizeH="0" baseline="0" noProof="0" dirty="0">
                  <a:ln>
                    <a:noFill/>
                  </a:ln>
                  <a:solidFill>
                    <a:srgbClr val="70AD47">
                      <a:lumMod val="40000"/>
                      <a:lumOff val="60000"/>
                    </a:srgbClr>
                  </a:solidFill>
                  <a:effectLst/>
                  <a:uLnTx/>
                  <a:uFillTx/>
                  <a:latin typeface="Times New Roman" panose="02020603050405020304" pitchFamily="18" charset="0"/>
                  <a:ea typeface="+mn-ea"/>
                  <a:cs typeface="Times New Roman" panose="02020603050405020304" pitchFamily="18" charset="0"/>
                </a:rPr>
                <a:t>,</a:t>
              </a:r>
              <a:r>
                <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3" name="Rectángulo 2"/>
            <p:cNvSpPr>
              <a:spLocks noChangeArrowheads="1"/>
            </p:cNvSpPr>
            <p:nvPr/>
          </p:nvSpPr>
          <p:spPr bwMode="auto">
            <a:xfrm>
              <a:off x="283684" y="4130675"/>
              <a:ext cx="8656637" cy="1754326"/>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Percibir que </a:t>
              </a: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crean una imagen del entorno</a:t>
              </a: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Percibir que mantienen la imagen actualizada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Percibir que la utilizan para interactuar con el entorno</a:t>
              </a:r>
            </a:p>
          </p:txBody>
        </p:sp>
      </p:grpSp>
      <p:sp>
        <p:nvSpPr>
          <p:cNvPr id="2" name="Rectángulo 1"/>
          <p:cNvSpPr>
            <a:spLocks noChangeArrowheads="1"/>
          </p:cNvSpPr>
          <p:nvPr/>
        </p:nvSpPr>
        <p:spPr bwMode="auto">
          <a:xfrm>
            <a:off x="112713" y="-58738"/>
            <a:ext cx="110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s-MX"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4" name="Rectángulo 3"/>
          <p:cNvSpPr>
            <a:spLocks noChangeArrowheads="1"/>
          </p:cNvSpPr>
          <p:nvPr/>
        </p:nvSpPr>
        <p:spPr bwMode="auto">
          <a:xfrm>
            <a:off x="7923213" y="-73025"/>
            <a:ext cx="1108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s-MX"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nvGrpSpPr>
          <p:cNvPr id="14342" name="Grupo 14341"/>
          <p:cNvGrpSpPr/>
          <p:nvPr/>
        </p:nvGrpSpPr>
        <p:grpSpPr>
          <a:xfrm>
            <a:off x="5053632" y="2700362"/>
            <a:ext cx="1052541" cy="1654792"/>
            <a:chOff x="5053632" y="2700362"/>
            <a:chExt cx="1052541" cy="1654792"/>
          </a:xfrm>
        </p:grpSpPr>
        <p:grpSp>
          <p:nvGrpSpPr>
            <p:cNvPr id="14341" name="Grupo 14340"/>
            <p:cNvGrpSpPr/>
            <p:nvPr/>
          </p:nvGrpSpPr>
          <p:grpSpPr>
            <a:xfrm>
              <a:off x="5582527" y="3224940"/>
              <a:ext cx="523646" cy="1130214"/>
              <a:chOff x="5582527" y="3224940"/>
              <a:chExt cx="523646" cy="1130214"/>
            </a:xfrm>
          </p:grpSpPr>
          <p:sp>
            <p:nvSpPr>
              <p:cNvPr id="10" name="Oval 45"/>
              <p:cNvSpPr>
                <a:spLocks noChangeArrowheads="1"/>
              </p:cNvSpPr>
              <p:nvPr/>
            </p:nvSpPr>
            <p:spPr bwMode="auto">
              <a:xfrm>
                <a:off x="5632398" y="3224940"/>
                <a:ext cx="473775" cy="33646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1" name="Line 44"/>
              <p:cNvSpPr>
                <a:spLocks noChangeShapeType="1"/>
              </p:cNvSpPr>
              <p:nvPr/>
            </p:nvSpPr>
            <p:spPr bwMode="auto">
              <a:xfrm>
                <a:off x="5868629" y="3562934"/>
                <a:ext cx="0" cy="56434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 name="Line 43"/>
              <p:cNvSpPr>
                <a:spLocks noChangeShapeType="1"/>
              </p:cNvSpPr>
              <p:nvPr/>
            </p:nvSpPr>
            <p:spPr bwMode="auto">
              <a:xfrm flipH="1">
                <a:off x="5632398" y="3789282"/>
                <a:ext cx="236231"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 name="Line 42"/>
              <p:cNvSpPr>
                <a:spLocks noChangeShapeType="1"/>
              </p:cNvSpPr>
              <p:nvPr/>
            </p:nvSpPr>
            <p:spPr bwMode="auto">
              <a:xfrm>
                <a:off x="5868629" y="3789282"/>
                <a:ext cx="237544"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4" name="Line 41"/>
              <p:cNvSpPr>
                <a:spLocks noChangeShapeType="1"/>
              </p:cNvSpPr>
              <p:nvPr/>
            </p:nvSpPr>
            <p:spPr bwMode="auto">
              <a:xfrm>
                <a:off x="5868629" y="3992691"/>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5" name="Line 40"/>
              <p:cNvSpPr>
                <a:spLocks noChangeShapeType="1"/>
              </p:cNvSpPr>
              <p:nvPr/>
            </p:nvSpPr>
            <p:spPr bwMode="auto">
              <a:xfrm flipH="1">
                <a:off x="5582527" y="4104335"/>
                <a:ext cx="282165"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6" name="Line 39"/>
              <p:cNvSpPr>
                <a:spLocks noChangeShapeType="1"/>
              </p:cNvSpPr>
              <p:nvPr/>
            </p:nvSpPr>
            <p:spPr bwMode="auto">
              <a:xfrm>
                <a:off x="5864692" y="4104335"/>
                <a:ext cx="141739"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sp>
          <p:nvSpPr>
            <p:cNvPr id="17" name="Freeform 34"/>
            <p:cNvSpPr>
              <a:spLocks/>
            </p:cNvSpPr>
            <p:nvPr/>
          </p:nvSpPr>
          <p:spPr bwMode="auto">
            <a:xfrm rot="13613080">
              <a:off x="4931821" y="2822173"/>
              <a:ext cx="616342" cy="37272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 name="AutoShape 33"/>
            <p:cNvSpPr>
              <a:spLocks noChangeArrowheads="1"/>
            </p:cNvSpPr>
            <p:nvPr/>
          </p:nvSpPr>
          <p:spPr bwMode="auto">
            <a:xfrm rot="14293286">
              <a:off x="5121805" y="2857082"/>
              <a:ext cx="65763" cy="73494"/>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6" name="Grupo 5"/>
          <p:cNvGrpSpPr/>
          <p:nvPr/>
        </p:nvGrpSpPr>
        <p:grpSpPr>
          <a:xfrm>
            <a:off x="3452774" y="820175"/>
            <a:ext cx="2321361" cy="1654116"/>
            <a:chOff x="3452774" y="820175"/>
            <a:chExt cx="2321361" cy="1654116"/>
          </a:xfrm>
        </p:grpSpPr>
        <p:sp>
          <p:nvSpPr>
            <p:cNvPr id="19" name="Freeform 29"/>
            <p:cNvSpPr>
              <a:spLocks/>
            </p:cNvSpPr>
            <p:nvPr/>
          </p:nvSpPr>
          <p:spPr bwMode="auto">
            <a:xfrm>
              <a:off x="3452774" y="820175"/>
              <a:ext cx="1127833" cy="643477"/>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0" name="Text Box 28"/>
            <p:cNvSpPr txBox="1">
              <a:spLocks noChangeArrowheads="1"/>
            </p:cNvSpPr>
            <p:nvPr/>
          </p:nvSpPr>
          <p:spPr bwMode="auto">
            <a:xfrm>
              <a:off x="3577053" y="986840"/>
              <a:ext cx="1782369" cy="24310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3798984" y="1481821"/>
              <a:ext cx="0" cy="190474"/>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2" name="Text Box 25"/>
            <p:cNvSpPr txBox="1">
              <a:spLocks noChangeArrowheads="1"/>
            </p:cNvSpPr>
            <p:nvPr/>
          </p:nvSpPr>
          <p:spPr bwMode="auto">
            <a:xfrm>
              <a:off x="4198448" y="1331446"/>
              <a:ext cx="474332"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577056" y="2263767"/>
              <a:ext cx="198865" cy="18044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4770244" y="2263767"/>
              <a:ext cx="198865"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3696617" y="1677205"/>
              <a:ext cx="175861" cy="137644"/>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3784547" y="1816378"/>
              <a:ext cx="0" cy="2309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3"/>
            <p:cNvSpPr>
              <a:spLocks noChangeShapeType="1"/>
            </p:cNvSpPr>
            <p:nvPr/>
          </p:nvSpPr>
          <p:spPr bwMode="auto">
            <a:xfrm flipH="1">
              <a:off x="3696617" y="1908141"/>
              <a:ext cx="87930"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2"/>
            <p:cNvSpPr>
              <a:spLocks noChangeShapeType="1"/>
            </p:cNvSpPr>
            <p:nvPr/>
          </p:nvSpPr>
          <p:spPr bwMode="auto">
            <a:xfrm>
              <a:off x="3784547" y="1908141"/>
              <a:ext cx="87931"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1"/>
            <p:cNvSpPr>
              <a:spLocks noChangeShapeType="1"/>
            </p:cNvSpPr>
            <p:nvPr/>
          </p:nvSpPr>
          <p:spPr bwMode="auto">
            <a:xfrm>
              <a:off x="3784547" y="1993786"/>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40"/>
            <p:cNvSpPr>
              <a:spLocks noChangeShapeType="1"/>
            </p:cNvSpPr>
            <p:nvPr/>
          </p:nvSpPr>
          <p:spPr bwMode="auto">
            <a:xfrm flipH="1">
              <a:off x="3678243" y="2038139"/>
              <a:ext cx="104992"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1" name="Line 39"/>
            <p:cNvSpPr>
              <a:spLocks noChangeShapeType="1"/>
            </p:cNvSpPr>
            <p:nvPr/>
          </p:nvSpPr>
          <p:spPr bwMode="auto">
            <a:xfrm>
              <a:off x="3783235" y="2038139"/>
              <a:ext cx="52496"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2" name="Freeform 37"/>
            <p:cNvSpPr>
              <a:spLocks/>
            </p:cNvSpPr>
            <p:nvPr/>
          </p:nvSpPr>
          <p:spPr bwMode="auto">
            <a:xfrm>
              <a:off x="4436807" y="1461561"/>
              <a:ext cx="1142361" cy="82163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3" name="Text Box 36"/>
            <p:cNvSpPr txBox="1">
              <a:spLocks noChangeArrowheads="1"/>
            </p:cNvSpPr>
            <p:nvPr/>
          </p:nvSpPr>
          <p:spPr bwMode="auto">
            <a:xfrm>
              <a:off x="4770244" y="1718034"/>
              <a:ext cx="1003891" cy="96111"/>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4123935" y="1752495"/>
              <a:ext cx="338174" cy="19047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5" name="AutoShape 33"/>
            <p:cNvSpPr>
              <a:spLocks noChangeArrowheads="1"/>
            </p:cNvSpPr>
            <p:nvPr/>
          </p:nvSpPr>
          <p:spPr bwMode="auto">
            <a:xfrm rot="49363">
              <a:off x="4326832" y="1829816"/>
              <a:ext cx="67634" cy="38094"/>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 name="Freeform 68"/>
            <p:cNvSpPr>
              <a:spLocks/>
            </p:cNvSpPr>
            <p:nvPr/>
          </p:nvSpPr>
          <p:spPr bwMode="auto">
            <a:xfrm>
              <a:off x="4179866" y="2047442"/>
              <a:ext cx="149148" cy="12046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7" name="AutoShape 69"/>
            <p:cNvSpPr>
              <a:spLocks noChangeArrowheads="1"/>
            </p:cNvSpPr>
            <p:nvPr/>
          </p:nvSpPr>
          <p:spPr bwMode="auto">
            <a:xfrm>
              <a:off x="4237877" y="2043847"/>
              <a:ext cx="21260" cy="61230"/>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8" name="Text Box 70"/>
            <p:cNvSpPr txBox="1">
              <a:spLocks noChangeArrowheads="1"/>
            </p:cNvSpPr>
            <p:nvPr/>
          </p:nvSpPr>
          <p:spPr bwMode="auto">
            <a:xfrm>
              <a:off x="3979965" y="1986204"/>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4327979" y="1991842"/>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0" name="Elipse 39"/>
          <p:cNvSpPr/>
          <p:nvPr/>
        </p:nvSpPr>
        <p:spPr bwMode="auto">
          <a:xfrm>
            <a:off x="3024671" y="652080"/>
            <a:ext cx="2661535" cy="2183959"/>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340" name="Grupo 14339"/>
          <p:cNvGrpSpPr/>
          <p:nvPr/>
        </p:nvGrpSpPr>
        <p:grpSpPr>
          <a:xfrm>
            <a:off x="6096735" y="823043"/>
            <a:ext cx="2887267" cy="2448543"/>
            <a:chOff x="6106172" y="776397"/>
            <a:chExt cx="2887267" cy="2448543"/>
          </a:xfrm>
        </p:grpSpPr>
        <p:sp>
          <p:nvSpPr>
            <p:cNvPr id="41" name="Freeform 29"/>
            <p:cNvSpPr>
              <a:spLocks/>
            </p:cNvSpPr>
            <p:nvPr/>
          </p:nvSpPr>
          <p:spPr bwMode="auto">
            <a:xfrm>
              <a:off x="6720373" y="998158"/>
              <a:ext cx="1128659" cy="642341"/>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42" name="Text Box 28"/>
            <p:cNvSpPr txBox="1">
              <a:spLocks noChangeArrowheads="1"/>
            </p:cNvSpPr>
            <p:nvPr/>
          </p:nvSpPr>
          <p:spPr bwMode="auto">
            <a:xfrm>
              <a:off x="6835863" y="1175567"/>
              <a:ext cx="1105036" cy="191172"/>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3" name="Line 26"/>
            <p:cNvSpPr>
              <a:spLocks noChangeShapeType="1"/>
            </p:cNvSpPr>
            <p:nvPr/>
          </p:nvSpPr>
          <p:spPr bwMode="auto">
            <a:xfrm flipV="1">
              <a:off x="7069469" y="1658852"/>
              <a:ext cx="0" cy="191172"/>
            </a:xfrm>
            <a:prstGeom prst="line">
              <a:avLst/>
            </a:prstGeom>
            <a:solidFill>
              <a:schemeClr val="accent6">
                <a:lumMod val="60000"/>
                <a:lumOff val="40000"/>
                <a:alpha val="30000"/>
              </a:schemeClr>
            </a:solidFill>
            <a:ln w="9525">
              <a:solidFill>
                <a:srgbClr val="000000"/>
              </a:solidFill>
              <a:round/>
              <a:headEnd/>
              <a:tailEnd type="triangle" w="med" len="me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44" name="Text Box 25"/>
            <p:cNvSpPr txBox="1">
              <a:spLocks noChangeArrowheads="1"/>
            </p:cNvSpPr>
            <p:nvPr/>
          </p:nvSpPr>
          <p:spPr bwMode="auto">
            <a:xfrm>
              <a:off x="7467124" y="1508972"/>
              <a:ext cx="473775"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5" name="Text Box 31"/>
            <p:cNvSpPr txBox="1">
              <a:spLocks noChangeArrowheads="1"/>
            </p:cNvSpPr>
            <p:nvPr/>
          </p:nvSpPr>
          <p:spPr bwMode="auto">
            <a:xfrm>
              <a:off x="6845050" y="2440366"/>
              <a:ext cx="199484" cy="180467"/>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6" name="Text Box 30"/>
            <p:cNvSpPr txBox="1">
              <a:spLocks noChangeArrowheads="1"/>
            </p:cNvSpPr>
            <p:nvPr/>
          </p:nvSpPr>
          <p:spPr bwMode="auto">
            <a:xfrm>
              <a:off x="8038016" y="2440366"/>
              <a:ext cx="199484"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7" name="Oval 45"/>
            <p:cNvSpPr>
              <a:spLocks noChangeArrowheads="1"/>
            </p:cNvSpPr>
            <p:nvPr/>
          </p:nvSpPr>
          <p:spPr bwMode="auto">
            <a:xfrm>
              <a:off x="6965790" y="1854613"/>
              <a:ext cx="174549" cy="137644"/>
            </a:xfrm>
            <a:prstGeom prst="ellipse">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Line 44"/>
            <p:cNvSpPr>
              <a:spLocks noChangeShapeType="1"/>
            </p:cNvSpPr>
            <p:nvPr/>
          </p:nvSpPr>
          <p:spPr bwMode="auto">
            <a:xfrm>
              <a:off x="7052408" y="1993786"/>
              <a:ext cx="0" cy="230937"/>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49" name="Line 43"/>
            <p:cNvSpPr>
              <a:spLocks noChangeShapeType="1"/>
            </p:cNvSpPr>
            <p:nvPr/>
          </p:nvSpPr>
          <p:spPr bwMode="auto">
            <a:xfrm flipH="1">
              <a:off x="6965790" y="2085549"/>
              <a:ext cx="86618" cy="45881"/>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0" name="Line 42"/>
            <p:cNvSpPr>
              <a:spLocks noChangeShapeType="1"/>
            </p:cNvSpPr>
            <p:nvPr/>
          </p:nvSpPr>
          <p:spPr bwMode="auto">
            <a:xfrm>
              <a:off x="7052408" y="2085549"/>
              <a:ext cx="87931" cy="45881"/>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1" name="Line 41"/>
            <p:cNvSpPr>
              <a:spLocks noChangeShapeType="1"/>
            </p:cNvSpPr>
            <p:nvPr/>
          </p:nvSpPr>
          <p:spPr bwMode="auto">
            <a:xfrm>
              <a:off x="7052408" y="2169666"/>
              <a:ext cx="0" cy="0"/>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2" name="Line 40"/>
            <p:cNvSpPr>
              <a:spLocks noChangeShapeType="1"/>
            </p:cNvSpPr>
            <p:nvPr/>
          </p:nvSpPr>
          <p:spPr bwMode="auto">
            <a:xfrm flipH="1">
              <a:off x="6946104" y="2215547"/>
              <a:ext cx="104992" cy="102468"/>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3" name="Line 39"/>
            <p:cNvSpPr>
              <a:spLocks noChangeShapeType="1"/>
            </p:cNvSpPr>
            <p:nvPr/>
          </p:nvSpPr>
          <p:spPr bwMode="auto">
            <a:xfrm>
              <a:off x="7051096" y="2215547"/>
              <a:ext cx="52496" cy="102468"/>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4" name="Freeform 37"/>
            <p:cNvSpPr>
              <a:spLocks/>
            </p:cNvSpPr>
            <p:nvPr/>
          </p:nvSpPr>
          <p:spPr bwMode="auto">
            <a:xfrm>
              <a:off x="7740102" y="1658852"/>
              <a:ext cx="1107661" cy="801397"/>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5" name="Text Box 36"/>
            <p:cNvSpPr txBox="1">
              <a:spLocks noChangeArrowheads="1"/>
            </p:cNvSpPr>
            <p:nvPr/>
          </p:nvSpPr>
          <p:spPr bwMode="auto">
            <a:xfrm>
              <a:off x="8038016" y="1895906"/>
              <a:ext cx="791373" cy="189644"/>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56" name="Freeform 34"/>
            <p:cNvSpPr>
              <a:spLocks/>
            </p:cNvSpPr>
            <p:nvPr/>
          </p:nvSpPr>
          <p:spPr bwMode="auto">
            <a:xfrm rot="49363">
              <a:off x="7392318" y="1929552"/>
              <a:ext cx="337285" cy="19117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7" name="AutoShape 33"/>
            <p:cNvSpPr>
              <a:spLocks noChangeArrowheads="1"/>
            </p:cNvSpPr>
            <p:nvPr/>
          </p:nvSpPr>
          <p:spPr bwMode="auto">
            <a:xfrm rot="49363">
              <a:off x="7594427" y="2007551"/>
              <a:ext cx="68244" cy="38234"/>
            </a:xfrm>
            <a:prstGeom prst="flowChartConnector">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58" name="Freeform 68"/>
            <p:cNvSpPr>
              <a:spLocks/>
            </p:cNvSpPr>
            <p:nvPr/>
          </p:nvSpPr>
          <p:spPr bwMode="auto">
            <a:xfrm>
              <a:off x="7447439" y="2224724"/>
              <a:ext cx="149613" cy="12082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9" name="AutoShape 69"/>
            <p:cNvSpPr>
              <a:spLocks noChangeArrowheads="1"/>
            </p:cNvSpPr>
            <p:nvPr/>
          </p:nvSpPr>
          <p:spPr bwMode="auto">
            <a:xfrm>
              <a:off x="7506496" y="2221665"/>
              <a:ext cx="20998" cy="61175"/>
            </a:xfrm>
            <a:prstGeom prst="flowChartConnector">
              <a:avLst/>
            </a:prstGeom>
            <a:solidFill>
              <a:schemeClr val="accent6">
                <a:lumMod val="60000"/>
                <a:lumOff val="40000"/>
                <a:alpha val="30000"/>
              </a:scheme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0" name="Text Box 70"/>
            <p:cNvSpPr txBox="1">
              <a:spLocks noChangeArrowheads="1"/>
            </p:cNvSpPr>
            <p:nvPr/>
          </p:nvSpPr>
          <p:spPr bwMode="auto">
            <a:xfrm>
              <a:off x="7247955" y="2163548"/>
              <a:ext cx="199484" cy="23246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1" name="Text Box 71"/>
            <p:cNvSpPr txBox="1">
              <a:spLocks noChangeArrowheads="1"/>
            </p:cNvSpPr>
            <p:nvPr/>
          </p:nvSpPr>
          <p:spPr bwMode="auto">
            <a:xfrm>
              <a:off x="7595739" y="2169666"/>
              <a:ext cx="199484" cy="23093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2" name="Elipse 61"/>
            <p:cNvSpPr/>
            <p:nvPr/>
          </p:nvSpPr>
          <p:spPr bwMode="auto">
            <a:xfrm>
              <a:off x="6331904" y="776397"/>
              <a:ext cx="2661535" cy="2183959"/>
            </a:xfrm>
            <a:prstGeom prst="ellipse">
              <a:avLst/>
            </a:prstGeom>
            <a:solidFill>
              <a:schemeClr val="accent6">
                <a:lumMod val="60000"/>
                <a:lumOff val="40000"/>
                <a:alpha val="3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 name="Conector recto de flecha 62"/>
            <p:cNvCxnSpPr>
              <a:cxnSpLocks/>
              <a:endCxn id="62" idx="3"/>
            </p:cNvCxnSpPr>
            <p:nvPr/>
          </p:nvCxnSpPr>
          <p:spPr bwMode="auto">
            <a:xfrm flipV="1">
              <a:off x="6106172" y="2640716"/>
              <a:ext cx="615512" cy="584224"/>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8" name="Marcador de número de diapositiva 7"/>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581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ángulo 1"/>
          <p:cNvSpPr>
            <a:spLocks noChangeArrowheads="1"/>
          </p:cNvSpPr>
          <p:nvPr/>
        </p:nvSpPr>
        <p:spPr bwMode="auto">
          <a:xfrm>
            <a:off x="0" y="0"/>
            <a:ext cx="9144000" cy="627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Introducción Histórica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1970  Rodolfo Galindo Montaño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como se donde estoy y como llegar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1972 Para que estudias física, matemáticas, informática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Presa de </a:t>
            </a:r>
            <a:r>
              <a:rPr kumimoji="0" lang="es-ES" altLang="es-MX"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Itaipu</a:t>
            </a: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Carros que perciben su entorno y evitan accidentes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1982-83  Sistemas Conscientes</a:t>
            </a:r>
            <a:endPar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Juan Martín Gonzales Vázquez y </a:t>
            </a:r>
            <a:r>
              <a:rPr kumimoji="0" lang="es-MX" altLang="es-MX"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FGS</a:t>
            </a:r>
            <a:endPar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1988</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Cuitlahuac</a:t>
            </a:r>
            <a:r>
              <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Cantu</a:t>
            </a:r>
            <a:r>
              <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Rohlik</a:t>
            </a:r>
            <a:endPar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Creador de los Sistemas Conscientes</a:t>
            </a:r>
            <a:endParaRPr kumimoji="0" lang="es-ES"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742950" marR="0" lvl="1" indent="-28575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Reuniones del grupo de investigación sobre Sistemas Conscientes 1988-92</a:t>
            </a:r>
            <a:endPar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63116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0">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0">
                                            <p:txEl>
                                              <p:pRg st="7" end="7"/>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0">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0">
                                            <p:txEl>
                                              <p:pRg st="10" end="1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170">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70">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0">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12451" y="3037441"/>
            <a:ext cx="5840060"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Sistemas Evolutivos Conscientes</a:t>
            </a:r>
          </a:p>
        </p:txBody>
      </p:sp>
      <p:sp>
        <p:nvSpPr>
          <p:cNvPr id="3" name="Rectángulo 2"/>
          <p:cNvSpPr/>
          <p:nvPr/>
        </p:nvSpPr>
        <p:spPr>
          <a:xfrm>
            <a:off x="1512451" y="2280125"/>
            <a:ext cx="2613216"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Recursividad </a:t>
            </a:r>
            <a:endPar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ángulo 3"/>
          <p:cNvSpPr/>
          <p:nvPr/>
        </p:nvSpPr>
        <p:spPr>
          <a:xfrm>
            <a:off x="354508" y="-27077"/>
            <a:ext cx="8520281" cy="2308324"/>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7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Rumbo a los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7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Sistemas Conscientes</a:t>
            </a:r>
          </a:p>
        </p:txBody>
      </p:sp>
      <p:sp>
        <p:nvSpPr>
          <p:cNvPr id="5" name="Rectángulo 4"/>
          <p:cNvSpPr/>
          <p:nvPr/>
        </p:nvSpPr>
        <p:spPr>
          <a:xfrm>
            <a:off x="3177719" y="3727033"/>
            <a:ext cx="184731"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ángulo 5"/>
          <p:cNvSpPr/>
          <p:nvPr/>
        </p:nvSpPr>
        <p:spPr>
          <a:xfrm>
            <a:off x="1512451" y="3714819"/>
            <a:ext cx="5027338"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Interactividad y Ubicuidad </a:t>
            </a:r>
          </a:p>
        </p:txBody>
      </p:sp>
      <p:sp>
        <p:nvSpPr>
          <p:cNvPr id="7" name="Rectángulo 6"/>
          <p:cNvSpPr/>
          <p:nvPr/>
        </p:nvSpPr>
        <p:spPr>
          <a:xfrm>
            <a:off x="487725" y="5384263"/>
            <a:ext cx="6780702" cy="64633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Conciencia propiedad emergente </a:t>
            </a:r>
          </a:p>
        </p:txBody>
      </p:sp>
      <p:sp>
        <p:nvSpPr>
          <p:cNvPr id="8" name="Marcador de número de diapositiva 7"/>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
        <p:nvSpPr>
          <p:cNvPr id="10" name="Rectángulo 9"/>
          <p:cNvSpPr/>
          <p:nvPr/>
        </p:nvSpPr>
        <p:spPr>
          <a:xfrm>
            <a:off x="1512451" y="4497172"/>
            <a:ext cx="7539052" cy="584775"/>
          </a:xfrm>
          <a:prstGeom prst="rect">
            <a:avLst/>
          </a:prstGeom>
        </p:spPr>
        <p:txBody>
          <a:bodyPr wrap="none">
            <a:spAutoFit/>
          </a:bodyPr>
          <a:lstStyle/>
          <a:p>
            <a:pPr lvl="0">
              <a:spcAft>
                <a:spcPts val="0"/>
              </a:spcAf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Sistemas </a:t>
            </a:r>
            <a:r>
              <a:rPr lang="es-ES" sz="3200" b="1" dirty="0">
                <a:solidFill>
                  <a:prstClr val="black"/>
                </a:solidFill>
                <a:ea typeface="Times New Roman" panose="02020603050405020304" pitchFamily="18" charset="0"/>
              </a:rPr>
              <a:t>Evolutivos Afectivos </a:t>
            </a: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Conscientes</a:t>
            </a:r>
          </a:p>
        </p:txBody>
      </p:sp>
    </p:spTree>
    <p:extLst>
      <p:ext uri="{BB962C8B-B14F-4D97-AF65-F5344CB8AC3E}">
        <p14:creationId xmlns:p14="http://schemas.microsoft.com/office/powerpoint/2010/main" val="19472346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2505" y="0"/>
            <a:ext cx="4713150" cy="769441"/>
          </a:xfrm>
          <a:prstGeom prst="rect">
            <a:avLst/>
          </a:prstGeom>
        </p:spPr>
        <p:txBody>
          <a:bodyPr wrap="none">
            <a:spAutoFit/>
          </a:bodyPr>
          <a:lstStyle/>
          <a:p>
            <a:pPr>
              <a:spcAft>
                <a:spcPts val="0"/>
              </a:spcAft>
            </a:pPr>
            <a:r>
              <a:rPr lang="es-ES" sz="4400" b="1" dirty="0">
                <a:ea typeface="Times New Roman" panose="02020603050405020304" pitchFamily="18" charset="0"/>
              </a:rPr>
              <a:t>RECURSIVIDAD </a:t>
            </a:r>
            <a:endParaRPr lang="es-MX" sz="4400" b="1" dirty="0">
              <a:ea typeface="Times New Roman" panose="02020603050405020304" pitchFamily="18" charset="0"/>
            </a:endParaRPr>
          </a:p>
        </p:txBody>
      </p:sp>
      <p:sp>
        <p:nvSpPr>
          <p:cNvPr id="3" name="Rectángulo 2"/>
          <p:cNvSpPr/>
          <p:nvPr/>
        </p:nvSpPr>
        <p:spPr>
          <a:xfrm>
            <a:off x="850651" y="713727"/>
            <a:ext cx="6008376" cy="1200329"/>
          </a:xfrm>
          <a:prstGeom prst="rect">
            <a:avLst/>
          </a:prstGeom>
        </p:spPr>
        <p:txBody>
          <a:bodyPr wrap="none">
            <a:spAutoFit/>
          </a:bodyPr>
          <a:lstStyle/>
          <a:p>
            <a:pPr>
              <a:spcAft>
                <a:spcPts val="0"/>
              </a:spcAft>
            </a:pPr>
            <a:r>
              <a:rPr lang="es-ES" dirty="0">
                <a:ea typeface="Times New Roman" panose="02020603050405020304" pitchFamily="18" charset="0"/>
              </a:rPr>
              <a:t>Un sistema es recursivo si se llama a si mismo</a:t>
            </a:r>
          </a:p>
          <a:p>
            <a:pPr>
              <a:spcAft>
                <a:spcPts val="0"/>
              </a:spcAft>
            </a:pPr>
            <a:endParaRPr lang="es-ES" dirty="0">
              <a:ea typeface="Times New Roman" panose="02020603050405020304" pitchFamily="18" charset="0"/>
            </a:endParaRPr>
          </a:p>
          <a:p>
            <a:pPr>
              <a:spcAft>
                <a:spcPts val="0"/>
              </a:spcAft>
            </a:pPr>
            <a:r>
              <a:rPr lang="es-ES" dirty="0">
                <a:ea typeface="Times New Roman" panose="02020603050405020304" pitchFamily="18" charset="0"/>
              </a:rPr>
              <a:t>Cuando se define algo en términos de si mismo</a:t>
            </a:r>
          </a:p>
        </p:txBody>
      </p:sp>
      <p:sp>
        <p:nvSpPr>
          <p:cNvPr id="4" name="Rectángulo 3"/>
          <p:cNvSpPr/>
          <p:nvPr/>
        </p:nvSpPr>
        <p:spPr>
          <a:xfrm>
            <a:off x="0" y="2162117"/>
            <a:ext cx="9144000" cy="4385816"/>
          </a:xfrm>
          <a:prstGeom prst="rect">
            <a:avLst/>
          </a:prstGeom>
        </p:spPr>
        <p:txBody>
          <a:bodyPr wrap="square">
            <a:spAutoFit/>
          </a:bodyPr>
          <a:lstStyle/>
          <a:p>
            <a:r>
              <a:rPr lang="es-ES" sz="4400" dirty="0"/>
              <a:t>Ejemplo</a:t>
            </a:r>
          </a:p>
          <a:p>
            <a:r>
              <a:rPr lang="es-ES" sz="3200" dirty="0"/>
              <a:t>Una lista de verbos en una oración</a:t>
            </a:r>
          </a:p>
          <a:p>
            <a:endParaRPr lang="es-ES" sz="2100" dirty="0"/>
          </a:p>
          <a:p>
            <a:r>
              <a:rPr lang="es-ES" sz="2800" dirty="0"/>
              <a:t>Estudia trabaja come corre duerme camina lee  ….</a:t>
            </a:r>
          </a:p>
          <a:p>
            <a:r>
              <a:rPr lang="es-ES" sz="2800" dirty="0"/>
              <a:t>     v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p>
          <a:p>
            <a:endParaRPr lang="es-MX" sz="2100" dirty="0"/>
          </a:p>
          <a:p>
            <a:r>
              <a:rPr lang="es-MX" sz="2800" dirty="0"/>
              <a:t>S </a:t>
            </a:r>
            <a:r>
              <a:rPr lang="es-MX" sz="2800" dirty="0">
                <a:sym typeface="Wingdings" panose="05000000000000000000" pitchFamily="2" charset="2"/>
              </a:rPr>
              <a:t> </a:t>
            </a:r>
            <a:r>
              <a:rPr lang="es-ES" sz="2800" dirty="0"/>
              <a:t>v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p>
          <a:p>
            <a:endParaRPr lang="es-MX" sz="2100" dirty="0"/>
          </a:p>
          <a:p>
            <a:r>
              <a:rPr lang="es-MX" sz="2800" dirty="0"/>
              <a:t>S </a:t>
            </a:r>
            <a:r>
              <a:rPr lang="es-MX" sz="2800" dirty="0">
                <a:sym typeface="Wingdings" panose="05000000000000000000" pitchFamily="2" charset="2"/>
              </a:rPr>
              <a:t> </a:t>
            </a:r>
            <a:r>
              <a:rPr lang="es-ES" sz="2800" dirty="0"/>
              <a:t>v S</a:t>
            </a:r>
            <a:endParaRPr lang="es-MX" sz="2800" dirty="0"/>
          </a:p>
          <a:p>
            <a:r>
              <a:rPr lang="es-MX" sz="2800" dirty="0"/>
              <a:t>v </a:t>
            </a:r>
            <a:r>
              <a:rPr lang="es-MX" sz="2800" dirty="0">
                <a:sym typeface="Wingdings" panose="05000000000000000000" pitchFamily="2" charset="2"/>
              </a:rPr>
              <a:t> </a:t>
            </a:r>
            <a:r>
              <a:rPr lang="es-ES" sz="2800" dirty="0"/>
              <a:t>Estudia </a:t>
            </a:r>
            <a:r>
              <a:rPr lang="es-ES" sz="2800" b="1" dirty="0"/>
              <a:t>|</a:t>
            </a:r>
            <a:r>
              <a:rPr lang="es-ES" sz="2800" dirty="0"/>
              <a:t> trabaja </a:t>
            </a:r>
            <a:r>
              <a:rPr lang="es-ES" sz="2800" b="1" dirty="0"/>
              <a:t>|</a:t>
            </a:r>
            <a:r>
              <a:rPr lang="es-ES" sz="2800" dirty="0"/>
              <a:t> come </a:t>
            </a:r>
            <a:r>
              <a:rPr lang="es-ES" sz="2800" b="1" dirty="0"/>
              <a:t>|</a:t>
            </a:r>
            <a:r>
              <a:rPr lang="es-ES" sz="2800" dirty="0"/>
              <a:t> corre </a:t>
            </a:r>
            <a:r>
              <a:rPr lang="es-ES" sz="2800" b="1" dirty="0"/>
              <a:t>|</a:t>
            </a:r>
            <a:r>
              <a:rPr lang="es-ES" sz="2800" dirty="0"/>
              <a:t> duerme </a:t>
            </a:r>
            <a:r>
              <a:rPr lang="es-ES" sz="2800" b="1" dirty="0"/>
              <a:t>|</a:t>
            </a:r>
            <a:r>
              <a:rPr lang="es-ES" sz="2800" dirty="0"/>
              <a:t> camina </a:t>
            </a:r>
            <a:r>
              <a:rPr lang="es-ES" sz="2800" b="1" dirty="0"/>
              <a:t>|</a:t>
            </a:r>
            <a:r>
              <a:rPr lang="es-ES" sz="2800" dirty="0"/>
              <a:t> lee </a:t>
            </a:r>
            <a:r>
              <a:rPr lang="es-ES" sz="2800" b="1" dirty="0"/>
              <a:t>|</a:t>
            </a:r>
            <a:r>
              <a:rPr lang="es-ES" sz="2800" dirty="0"/>
              <a:t>….</a:t>
            </a:r>
          </a:p>
        </p:txBody>
      </p:sp>
    </p:spTree>
    <p:extLst>
      <p:ext uri="{BB962C8B-B14F-4D97-AF65-F5344CB8AC3E}">
        <p14:creationId xmlns:p14="http://schemas.microsoft.com/office/powerpoint/2010/main" val="287897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0788E79-A50E-4E19-978F-448F8930AE85}"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458754" name="Rectangle 2"/>
          <p:cNvSpPr>
            <a:spLocks noGrp="1" noChangeArrowheads="1"/>
          </p:cNvSpPr>
          <p:nvPr>
            <p:ph type="title" idx="4294967295"/>
          </p:nvPr>
        </p:nvSpPr>
        <p:spPr>
          <a:xfrm>
            <a:off x="6834188" y="5143500"/>
            <a:ext cx="2309812" cy="465138"/>
          </a:xfrm>
        </p:spPr>
        <p:txBody>
          <a:bodyPr>
            <a:normAutofit fontScale="90000"/>
          </a:bodyPr>
          <a:lstStyle/>
          <a:p>
            <a:r>
              <a:rPr lang="es-MX" altLang="es-MX" sz="3000" b="1" dirty="0"/>
              <a:t>A </a:t>
            </a:r>
            <a:r>
              <a:rPr lang="es-MX" altLang="es-MX" sz="3000" b="1" dirty="0">
                <a:sym typeface="Wingdings" panose="05000000000000000000" pitchFamily="2" charset="2"/>
              </a:rPr>
              <a:t> t A </a:t>
            </a:r>
            <a:r>
              <a:rPr lang="es-MX" altLang="es-MX" sz="3000" b="1" dirty="0" err="1">
                <a:sym typeface="Wingdings" panose="05000000000000000000" pitchFamily="2" charset="2"/>
              </a:rPr>
              <a:t>A</a:t>
            </a:r>
            <a:r>
              <a:rPr lang="es-MX" altLang="es-MX" b="1" dirty="0"/>
              <a:t>   </a:t>
            </a:r>
            <a:endParaRPr lang="es-ES" altLang="es-MX" b="1" dirty="0"/>
          </a:p>
        </p:txBody>
      </p:sp>
      <p:sp>
        <p:nvSpPr>
          <p:cNvPr id="458755" name="Line 3"/>
          <p:cNvSpPr>
            <a:spLocks noChangeShapeType="1"/>
          </p:cNvSpPr>
          <p:nvPr/>
        </p:nvSpPr>
        <p:spPr bwMode="auto">
          <a:xfrm flipV="1">
            <a:off x="3086100" y="2000250"/>
            <a:ext cx="0" cy="742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a:endParaRPr>
          </a:p>
        </p:txBody>
      </p:sp>
      <p:sp>
        <p:nvSpPr>
          <p:cNvPr id="458756" name="Line 4"/>
          <p:cNvSpPr>
            <a:spLocks noChangeShapeType="1"/>
          </p:cNvSpPr>
          <p:nvPr/>
        </p:nvSpPr>
        <p:spPr bwMode="auto">
          <a:xfrm flipH="1" flipV="1">
            <a:off x="2686050" y="1657350"/>
            <a:ext cx="40005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a:endParaRPr>
          </a:p>
        </p:txBody>
      </p:sp>
      <p:sp>
        <p:nvSpPr>
          <p:cNvPr id="458757" name="Line 5"/>
          <p:cNvSpPr>
            <a:spLocks noChangeShapeType="1"/>
          </p:cNvSpPr>
          <p:nvPr/>
        </p:nvSpPr>
        <p:spPr bwMode="auto">
          <a:xfrm flipH="1">
            <a:off x="2171700" y="1657350"/>
            <a:ext cx="514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a:endParaRPr>
          </a:p>
        </p:txBody>
      </p:sp>
      <p:sp>
        <p:nvSpPr>
          <p:cNvPr id="458758" name="Line 6"/>
          <p:cNvSpPr>
            <a:spLocks noChangeShapeType="1"/>
          </p:cNvSpPr>
          <p:nvPr/>
        </p:nvSpPr>
        <p:spPr bwMode="auto">
          <a:xfrm>
            <a:off x="3543300" y="160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a:endParaRPr>
          </a:p>
        </p:txBody>
      </p:sp>
      <p:sp>
        <p:nvSpPr>
          <p:cNvPr id="458759" name="Line 7"/>
          <p:cNvSpPr>
            <a:spLocks noChangeShapeType="1"/>
          </p:cNvSpPr>
          <p:nvPr/>
        </p:nvSpPr>
        <p:spPr bwMode="auto">
          <a:xfrm flipV="1">
            <a:off x="2686050" y="1200150"/>
            <a:ext cx="1143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a:endParaRPr>
          </a:p>
        </p:txBody>
      </p:sp>
      <p:sp>
        <p:nvSpPr>
          <p:cNvPr id="458760" name="Line 8"/>
          <p:cNvSpPr>
            <a:spLocks noChangeShapeType="1"/>
          </p:cNvSpPr>
          <p:nvPr/>
        </p:nvSpPr>
        <p:spPr bwMode="auto">
          <a:xfrm flipH="1" flipV="1">
            <a:off x="3429000" y="1200150"/>
            <a:ext cx="1143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a:endParaRPr>
          </a:p>
        </p:txBody>
      </p:sp>
      <p:sp>
        <p:nvSpPr>
          <p:cNvPr id="458761" name="Line 9"/>
          <p:cNvSpPr>
            <a:spLocks noChangeShapeType="1"/>
          </p:cNvSpPr>
          <p:nvPr/>
        </p:nvSpPr>
        <p:spPr bwMode="auto">
          <a:xfrm flipV="1">
            <a:off x="3086100" y="1600200"/>
            <a:ext cx="4572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a:endParaRPr>
          </a:p>
        </p:txBody>
      </p:sp>
      <p:pic>
        <p:nvPicPr>
          <p:cNvPr id="10" name="Picture 2" descr="D:\fgs\congresos e informacion 2004\cicxii2004\ruido de colores\estructura ruido 1 en f  mediante ecuación de la naturaleza\ecuacion de la naturaleza\Paisajes\arbol2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844" y="3266565"/>
            <a:ext cx="1821656" cy="16002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p:cNvSpPr/>
          <p:nvPr/>
        </p:nvSpPr>
        <p:spPr>
          <a:xfrm>
            <a:off x="195404" y="108605"/>
            <a:ext cx="3464410"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Estructura de un Árbol</a:t>
            </a:r>
          </a:p>
        </p:txBody>
      </p:sp>
      <p:sp>
        <p:nvSpPr>
          <p:cNvPr id="2" name="Rectángulo 1"/>
          <p:cNvSpPr/>
          <p:nvPr/>
        </p:nvSpPr>
        <p:spPr>
          <a:xfrm>
            <a:off x="5202702" y="1847527"/>
            <a:ext cx="1292020"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A -&gt; t</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p:txBody>
      </p:sp>
      <p:sp>
        <p:nvSpPr>
          <p:cNvPr id="3" name="Rectángulo 2"/>
          <p:cNvSpPr/>
          <p:nvPr/>
        </p:nvSpPr>
        <p:spPr>
          <a:xfrm>
            <a:off x="5202703" y="2371537"/>
            <a:ext cx="1017990" cy="193899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A</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-&gt;</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    t</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    </a:t>
            </a:r>
            <a:r>
              <a:rPr kumimoji="0" lang="es-MX"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a:rPr>
              <a:t>Ai</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    Ad</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p:txBody>
      </p:sp>
      <p:sp>
        <p:nvSpPr>
          <p:cNvPr id="14" name="Rectángulo 13"/>
          <p:cNvSpPr/>
          <p:nvPr/>
        </p:nvSpPr>
        <p:spPr>
          <a:xfrm>
            <a:off x="7159659" y="2323430"/>
            <a:ext cx="1378210" cy="230832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A(o)</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    t(o)</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    A(i)</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    A(d)</a:t>
            </a:r>
            <a:b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p:txBody>
      </p:sp>
      <p:sp>
        <p:nvSpPr>
          <p:cNvPr id="4" name="Rectángulo 3"/>
          <p:cNvSpPr/>
          <p:nvPr/>
        </p:nvSpPr>
        <p:spPr>
          <a:xfrm>
            <a:off x="6669964" y="1815620"/>
            <a:ext cx="579005"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Ad</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p:txBody>
      </p:sp>
      <p:sp>
        <p:nvSpPr>
          <p:cNvPr id="5" name="Rectángulo 4"/>
          <p:cNvSpPr/>
          <p:nvPr/>
        </p:nvSpPr>
        <p:spPr>
          <a:xfrm>
            <a:off x="6121870" y="1815620"/>
            <a:ext cx="492443"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a:rPr>
              <a:t>Ai</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p:txBody>
      </p:sp>
      <p:sp>
        <p:nvSpPr>
          <p:cNvPr id="6" name="Rectángulo 5"/>
          <p:cNvSpPr/>
          <p:nvPr/>
        </p:nvSpPr>
        <p:spPr>
          <a:xfrm>
            <a:off x="3595257" y="6103999"/>
            <a:ext cx="5250872" cy="677108"/>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Una Ecuación de la Naturaleza  </a:t>
            </a: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 -&gt; e*S*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http://www.fgalindosoria.com/ecuaciondelanaturaleza/</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271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87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587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87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87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876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875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587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4" grpId="0"/>
      <p:bldP spid="458756" grpId="0" animBg="1"/>
      <p:bldP spid="458757" grpId="0" animBg="1"/>
      <p:bldP spid="458758" grpId="0" animBg="1"/>
      <p:bldP spid="458759" grpId="0" animBg="1"/>
      <p:bldP spid="458760" grpId="0" animBg="1"/>
      <p:bldP spid="458761" grpId="0" animBg="1"/>
      <p:bldP spid="2" grpId="0"/>
      <p:bldP spid="3" grpId="0"/>
      <p:bldP spid="14" grpId="0"/>
      <p:bldP spid="4" grpId="0"/>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212" y="5569510"/>
            <a:ext cx="9130730" cy="769441"/>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Paisajes</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generados</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mediante</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a:rPr>
              <a:t>una</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 </a:t>
            </a:r>
            <a:r>
              <a:rPr kumimoji="0" lang="es-ES_tradnl"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Ecuación de la Naturaleza  </a:t>
            </a: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 -&gt; e*S*</a:t>
            </a:r>
            <a:endPar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a:rPr>
              <a:t>http://www.fgalindosoria.com/ecuaciondelanaturaleza/</a:t>
            </a:r>
            <a:endPar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aisajes_a1_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212" y="0"/>
            <a:ext cx="9105710" cy="5166360"/>
          </a:xfrm>
          <a:prstGeom prst="rect">
            <a:avLst/>
          </a:prstGeom>
        </p:spPr>
      </p:pic>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8639883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11282" y="-92333"/>
            <a:ext cx="893271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EJEMPLO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Una Ecuación de la Naturaleza</a:t>
            </a:r>
            <a:endParaRPr kumimoji="0" lang="es-ES_tradnl" alt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 -&gt; e*S*</a:t>
            </a:r>
            <a:endParaRPr kumimoji="0" lang="es-MX" alt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http://www.fgalindosoria.com/ecuaciondelanaturaleza/</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82" y="2137935"/>
            <a:ext cx="2272838" cy="1785802"/>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447" y="4122681"/>
            <a:ext cx="4790234" cy="2476461"/>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3138" y="2137934"/>
            <a:ext cx="2294543" cy="1749879"/>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3930" y="2137934"/>
            <a:ext cx="1725607" cy="1785803"/>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3141" y="4122680"/>
            <a:ext cx="2590321" cy="2476461"/>
          </a:xfrm>
          <a:prstGeom prst="rect">
            <a:avLst/>
          </a:prstGeom>
        </p:spPr>
      </p:pic>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29280906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936" y="1045660"/>
            <a:ext cx="9144000" cy="3901774"/>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function L is a learning process that generates rules from each musical composition mi creating a representation of musical knowledge. The evolutionary system originally does not have any rule. We call K0 when K is empty. While new musical examples m0, m1, ..., mi  are learned K is modified from K0 to Ki+1.</a:t>
            </a:r>
            <a:endParaRPr kumimoji="0" lang="es-MX"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lvl="0" algn="ctr">
              <a:lnSpc>
                <a:spcPct val="107000"/>
              </a:lnSpc>
              <a:spcBef>
                <a:spcPts val="600"/>
              </a:spcBef>
              <a:spcAft>
                <a:spcPts val="600"/>
              </a:spcAf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4000" b="1" i="0" u="none" strike="noStrike" kern="1200" cap="none" spc="0" normalizeH="0" baseline="-2500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i+1 </a:t>
            </a:r>
            <a:r>
              <a:rPr kumimoji="0"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a:t>
            </a:r>
            <a:r>
              <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4000" b="0" i="0" u="none" strike="noStrike" kern="1200" cap="none" spc="0" normalizeH="0" baseline="-2500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a:t>
            </a:r>
            <a:r>
              <a:rPr lang="en-US" sz="4000" dirty="0">
                <a:solidFill>
                  <a:srgbClr val="000000"/>
                </a:solidFill>
                <a:ea typeface="Times New Roman" panose="02020603050405020304" pitchFamily="18" charset="0"/>
                <a:cs typeface="Times New Roman" panose="02020603050405020304" pitchFamily="18" charset="0"/>
              </a:rPr>
              <a:t>, m</a:t>
            </a:r>
            <a:r>
              <a:rPr lang="en-US" sz="4000" baseline="-25000" dirty="0">
                <a:solidFill>
                  <a:srgbClr val="000000"/>
                </a:solidFill>
                <a:ea typeface="Times New Roman" panose="02020603050405020304" pitchFamily="18" charset="0"/>
                <a:cs typeface="Times New Roman" panose="02020603050405020304" pitchFamily="18" charset="0"/>
              </a:rPr>
              <a:t>i</a:t>
            </a:r>
            <a:r>
              <a:rPr lang="en-US" sz="4000" dirty="0">
                <a:solidFill>
                  <a:srgbClr val="000000"/>
                </a:solidFill>
                <a:ea typeface="Times New Roman" panose="02020603050405020304" pitchFamily="18" charset="0"/>
                <a:cs typeface="Times New Roman" panose="02020603050405020304" pitchFamily="18" charset="0"/>
              </a:rPr>
              <a:t>)</a:t>
            </a:r>
            <a:endParaRPr kumimoji="0" lang="es-MX" sz="4000" b="0" i="0" u="none" strike="noStrike" kern="1200" cap="none" spc="0" normalizeH="0" baseline="-2500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Function L extracts musical features of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a:t>
            </a:r>
            <a:r>
              <a:rPr kumimoji="0" lang="en-US" sz="11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and integrates them to </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11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a:t>
            </a:r>
            <a:r>
              <a:rPr kumimoji="0" lang="en-US"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generating a new representation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11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i+1</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This makes knowledge representation K evolves according to the learned examples. </a:t>
            </a:r>
            <a:endParaRPr kumimoji="0" lang="es-MX"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0" y="299302"/>
            <a:ext cx="9144000"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To </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make automatic music composition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we use an evolutionary system to find rules K in an unsupervised way. </a:t>
            </a:r>
          </a:p>
        </p:txBody>
      </p:sp>
      <p:sp>
        <p:nvSpPr>
          <p:cNvPr id="5" name="Rectángulo 4"/>
          <p:cNvSpPr/>
          <p:nvPr/>
        </p:nvSpPr>
        <p:spPr>
          <a:xfrm>
            <a:off x="0" y="4839114"/>
            <a:ext cx="9144000" cy="2018886"/>
          </a:xfrm>
          <a:prstGeom prst="rect">
            <a:avLst/>
          </a:prstGeom>
        </p:spPr>
        <p:txBody>
          <a:bodyPr wrap="square">
            <a:spAutoFit/>
          </a:bodyPr>
          <a:lstStyle/>
          <a:p>
            <a:pPr marL="0" marR="0" lvl="0" indent="0" algn="r" defTabSz="914400" rtl="0" eaLnBrk="0" fontAlgn="base" latinLnBrk="0" hangingPunct="0">
              <a:lnSpc>
                <a:spcPct val="107000"/>
              </a:lnSpc>
              <a:spcBef>
                <a:spcPct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Automatic Music Composition with Simple Probabilistic Generative Grammars.</a:t>
            </a: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Alexander </a:t>
            </a:r>
            <a:r>
              <a:rPr kumimoji="0" 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Gelbukh</a:t>
            </a:r>
            <a:r>
              <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Hiram Calvo, and Fernando Galindo Soria, </a:t>
            </a:r>
            <a:r>
              <a:rPr kumimoji="0" 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Polibits</a:t>
            </a:r>
            <a:r>
              <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(44) 2011</a:t>
            </a: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2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http://www.scielo.org.mx/pdf/poli/n44/n44a10.pdf</a:t>
            </a:r>
            <a:endParaRPr kumimoji="0" lang="es-MX" sz="11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1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3"/>
              </a:rPr>
              <a:t>http://www.scielo.org.mx/scielo.php?script=sci_arttext&amp;pid=S1870-90442011000200010</a:t>
            </a:r>
            <a:endParaRPr kumimoji="0" lang="es-MX" sz="11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11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“Modelo Generativo de Composición Melódica con Expresividad”</a:t>
            </a: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Tesis para obtener el Grado de Doctor en Ciencias de la Computación, Laboratorio de Procesamiento de Lenguaje Natural, Centro de Investigación en Computación </a:t>
            </a:r>
            <a:r>
              <a:rPr kumimoji="0" lang="es-MX" sz="1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CIC</a:t>
            </a:r>
            <a:r>
              <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Instituto Politécnico Nacional </a:t>
            </a:r>
            <a:r>
              <a:rPr kumimoji="0" lang="es-MX" sz="1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IPN</a:t>
            </a:r>
            <a:r>
              <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México, Mayo del 2012</a:t>
            </a: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2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4"/>
              </a:rPr>
              <a:t>http://www.fgalindosoria.com/informaticos/investigadores/Itztli_(Horacio_Alberto)_Garcia_Salas/PhD/Horacio_Alberto_Garcia_Salas_PhD.pdf</a:t>
            </a:r>
            <a:endParaRPr kumimoji="0" 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ángulo 5"/>
          <p:cNvSpPr/>
          <p:nvPr/>
        </p:nvSpPr>
        <p:spPr>
          <a:xfrm>
            <a:off x="3450872" y="0"/>
            <a:ext cx="4031968"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Zanya</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Compositor </a:t>
            </a:r>
            <a:r>
              <a:rPr kumimoji="0" lang="es-MX"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Evolutivo</a:t>
            </a:r>
            <a:endParaRPr kumimoji="0" lang="es-MX"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36502477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95849" y="576940"/>
            <a:ext cx="3478071"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crean una imagen del entorno</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mantienen la imagen actualizada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 la utilizan para interactuar con el entorno</a:t>
            </a:r>
          </a:p>
        </p:txBody>
      </p:sp>
      <p:sp>
        <p:nvSpPr>
          <p:cNvPr id="14339" name="Rectángulo 1"/>
          <p:cNvSpPr>
            <a:spLocks noChangeArrowheads="1"/>
          </p:cNvSpPr>
          <p:nvPr/>
        </p:nvSpPr>
        <p:spPr bwMode="auto">
          <a:xfrm>
            <a:off x="992188" y="30163"/>
            <a:ext cx="7158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Conscientes de su entorno</a:t>
            </a:r>
          </a:p>
        </p:txBody>
      </p:sp>
      <p:grpSp>
        <p:nvGrpSpPr>
          <p:cNvPr id="5" name="Grupo 4"/>
          <p:cNvGrpSpPr/>
          <p:nvPr/>
        </p:nvGrpSpPr>
        <p:grpSpPr>
          <a:xfrm>
            <a:off x="112713" y="4456754"/>
            <a:ext cx="8656637" cy="2338388"/>
            <a:chOff x="283684" y="3546475"/>
            <a:chExt cx="8656637" cy="2338388"/>
          </a:xfrm>
        </p:grpSpPr>
        <p:sp>
          <p:nvSpPr>
            <p:cNvPr id="13316" name="Rectángulo 4"/>
            <p:cNvSpPr>
              <a:spLocks noChangeArrowheads="1"/>
            </p:cNvSpPr>
            <p:nvPr/>
          </p:nvSpPr>
          <p:spPr bwMode="auto">
            <a:xfrm>
              <a:off x="293688" y="3546475"/>
              <a:ext cx="5578475" cy="584200"/>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Perciben</a:t>
              </a: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que Perciben su entorno</a:t>
              </a:r>
              <a:r>
                <a:rPr kumimoji="0" lang="es-ES" altLang="es-MX" sz="2800" b="1" i="0" u="none" strike="noStrike" kern="1200" cap="none" spc="0" normalizeH="0" baseline="0" noProof="0" dirty="0">
                  <a:ln>
                    <a:noFill/>
                  </a:ln>
                  <a:solidFill>
                    <a:srgbClr val="70AD47">
                      <a:lumMod val="40000"/>
                      <a:lumOff val="60000"/>
                    </a:srgbClr>
                  </a:solidFill>
                  <a:effectLst/>
                  <a:uLnTx/>
                  <a:uFillTx/>
                  <a:latin typeface="Times New Roman" panose="02020603050405020304" pitchFamily="18" charset="0"/>
                  <a:ea typeface="+mn-ea"/>
                  <a:cs typeface="Times New Roman" panose="02020603050405020304" pitchFamily="18" charset="0"/>
                </a:rPr>
                <a:t>,</a:t>
              </a:r>
              <a:r>
                <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3" name="Rectángulo 2"/>
            <p:cNvSpPr>
              <a:spLocks noChangeArrowheads="1"/>
            </p:cNvSpPr>
            <p:nvPr/>
          </p:nvSpPr>
          <p:spPr bwMode="auto">
            <a:xfrm>
              <a:off x="283684" y="4130675"/>
              <a:ext cx="8656637" cy="1754188"/>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Perciben que </a:t>
              </a: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crean una imagen del entorno</a:t>
              </a: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Perciben que mantienen la imagen actualizada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Perciben que la utilizan para interactuar con el entorno</a:t>
              </a:r>
            </a:p>
          </p:txBody>
        </p:sp>
      </p:grpSp>
      <p:sp>
        <p:nvSpPr>
          <p:cNvPr id="2" name="Rectángulo 1"/>
          <p:cNvSpPr>
            <a:spLocks noChangeArrowheads="1"/>
          </p:cNvSpPr>
          <p:nvPr/>
        </p:nvSpPr>
        <p:spPr bwMode="auto">
          <a:xfrm>
            <a:off x="112713" y="-58738"/>
            <a:ext cx="110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s-MX"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4" name="Rectángulo 3"/>
          <p:cNvSpPr>
            <a:spLocks noChangeArrowheads="1"/>
          </p:cNvSpPr>
          <p:nvPr/>
        </p:nvSpPr>
        <p:spPr bwMode="auto">
          <a:xfrm>
            <a:off x="7923213" y="-73025"/>
            <a:ext cx="1108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s-MX"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nvGrpSpPr>
          <p:cNvPr id="6" name="Grupo 5"/>
          <p:cNvGrpSpPr/>
          <p:nvPr/>
        </p:nvGrpSpPr>
        <p:grpSpPr>
          <a:xfrm>
            <a:off x="3452774" y="820175"/>
            <a:ext cx="2279367" cy="1654116"/>
            <a:chOff x="3452774" y="820175"/>
            <a:chExt cx="2279367" cy="1654116"/>
          </a:xfrm>
        </p:grpSpPr>
        <p:sp>
          <p:nvSpPr>
            <p:cNvPr id="19" name="Freeform 29"/>
            <p:cNvSpPr>
              <a:spLocks/>
            </p:cNvSpPr>
            <p:nvPr/>
          </p:nvSpPr>
          <p:spPr bwMode="auto">
            <a:xfrm>
              <a:off x="3452774" y="820175"/>
              <a:ext cx="1127833" cy="643477"/>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0" name="Text Box 28"/>
            <p:cNvSpPr txBox="1">
              <a:spLocks noChangeArrowheads="1"/>
            </p:cNvSpPr>
            <p:nvPr/>
          </p:nvSpPr>
          <p:spPr bwMode="auto">
            <a:xfrm>
              <a:off x="3577053" y="986840"/>
              <a:ext cx="1782369" cy="24310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3798984" y="1481821"/>
              <a:ext cx="0" cy="190474"/>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2" name="Text Box 25"/>
            <p:cNvSpPr txBox="1">
              <a:spLocks noChangeArrowheads="1"/>
            </p:cNvSpPr>
            <p:nvPr/>
          </p:nvSpPr>
          <p:spPr bwMode="auto">
            <a:xfrm>
              <a:off x="4198447" y="1331446"/>
              <a:ext cx="607223" cy="234260"/>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577056" y="2263767"/>
              <a:ext cx="198865" cy="18044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4770244" y="2263767"/>
              <a:ext cx="198865"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3696617" y="1677205"/>
              <a:ext cx="175861" cy="137644"/>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3784547" y="1816378"/>
              <a:ext cx="0" cy="2309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3"/>
            <p:cNvSpPr>
              <a:spLocks noChangeShapeType="1"/>
            </p:cNvSpPr>
            <p:nvPr/>
          </p:nvSpPr>
          <p:spPr bwMode="auto">
            <a:xfrm flipH="1">
              <a:off x="3696617" y="1908141"/>
              <a:ext cx="87930"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2"/>
            <p:cNvSpPr>
              <a:spLocks noChangeShapeType="1"/>
            </p:cNvSpPr>
            <p:nvPr/>
          </p:nvSpPr>
          <p:spPr bwMode="auto">
            <a:xfrm>
              <a:off x="3784547" y="1908141"/>
              <a:ext cx="87931"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1"/>
            <p:cNvSpPr>
              <a:spLocks noChangeShapeType="1"/>
            </p:cNvSpPr>
            <p:nvPr/>
          </p:nvSpPr>
          <p:spPr bwMode="auto">
            <a:xfrm>
              <a:off x="3784547" y="1993786"/>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40"/>
            <p:cNvSpPr>
              <a:spLocks noChangeShapeType="1"/>
            </p:cNvSpPr>
            <p:nvPr/>
          </p:nvSpPr>
          <p:spPr bwMode="auto">
            <a:xfrm flipH="1">
              <a:off x="3678243" y="2038139"/>
              <a:ext cx="104992"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1" name="Line 39"/>
            <p:cNvSpPr>
              <a:spLocks noChangeShapeType="1"/>
            </p:cNvSpPr>
            <p:nvPr/>
          </p:nvSpPr>
          <p:spPr bwMode="auto">
            <a:xfrm>
              <a:off x="3783235" y="2038139"/>
              <a:ext cx="52496"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2" name="Freeform 37"/>
            <p:cNvSpPr>
              <a:spLocks/>
            </p:cNvSpPr>
            <p:nvPr/>
          </p:nvSpPr>
          <p:spPr bwMode="auto">
            <a:xfrm>
              <a:off x="4436807" y="1461561"/>
              <a:ext cx="1142361" cy="82163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3" name="Text Box 36"/>
            <p:cNvSpPr txBox="1">
              <a:spLocks noChangeArrowheads="1"/>
            </p:cNvSpPr>
            <p:nvPr/>
          </p:nvSpPr>
          <p:spPr bwMode="auto">
            <a:xfrm>
              <a:off x="4770245" y="1718034"/>
              <a:ext cx="961896" cy="156832"/>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4123935" y="1752495"/>
              <a:ext cx="338174" cy="19047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5" name="AutoShape 33"/>
            <p:cNvSpPr>
              <a:spLocks noChangeArrowheads="1"/>
            </p:cNvSpPr>
            <p:nvPr/>
          </p:nvSpPr>
          <p:spPr bwMode="auto">
            <a:xfrm rot="49363">
              <a:off x="4326832" y="1829816"/>
              <a:ext cx="67634" cy="38094"/>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 name="Freeform 68"/>
            <p:cNvSpPr>
              <a:spLocks/>
            </p:cNvSpPr>
            <p:nvPr/>
          </p:nvSpPr>
          <p:spPr bwMode="auto">
            <a:xfrm>
              <a:off x="4179866" y="2047442"/>
              <a:ext cx="149148" cy="12046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7" name="AutoShape 69"/>
            <p:cNvSpPr>
              <a:spLocks noChangeArrowheads="1"/>
            </p:cNvSpPr>
            <p:nvPr/>
          </p:nvSpPr>
          <p:spPr bwMode="auto">
            <a:xfrm>
              <a:off x="4237877" y="2043847"/>
              <a:ext cx="21260" cy="61230"/>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8" name="Text Box 70"/>
            <p:cNvSpPr txBox="1">
              <a:spLocks noChangeArrowheads="1"/>
            </p:cNvSpPr>
            <p:nvPr/>
          </p:nvSpPr>
          <p:spPr bwMode="auto">
            <a:xfrm>
              <a:off x="3979965" y="1986204"/>
              <a:ext cx="86203" cy="30777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4327979" y="1991842"/>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9" name="Grupo 8"/>
          <p:cNvGrpSpPr/>
          <p:nvPr/>
        </p:nvGrpSpPr>
        <p:grpSpPr>
          <a:xfrm>
            <a:off x="5582527" y="3224940"/>
            <a:ext cx="523646" cy="1130214"/>
            <a:chOff x="5582527" y="3224940"/>
            <a:chExt cx="523646" cy="1130214"/>
          </a:xfrm>
        </p:grpSpPr>
        <p:sp>
          <p:nvSpPr>
            <p:cNvPr id="10" name="Oval 45"/>
            <p:cNvSpPr>
              <a:spLocks noChangeArrowheads="1"/>
            </p:cNvSpPr>
            <p:nvPr/>
          </p:nvSpPr>
          <p:spPr bwMode="auto">
            <a:xfrm>
              <a:off x="5632398" y="3224940"/>
              <a:ext cx="473775" cy="33646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1" name="Line 44"/>
            <p:cNvSpPr>
              <a:spLocks noChangeShapeType="1"/>
            </p:cNvSpPr>
            <p:nvPr/>
          </p:nvSpPr>
          <p:spPr bwMode="auto">
            <a:xfrm>
              <a:off x="5868629" y="3562934"/>
              <a:ext cx="0" cy="56434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2" name="Line 43"/>
            <p:cNvSpPr>
              <a:spLocks noChangeShapeType="1"/>
            </p:cNvSpPr>
            <p:nvPr/>
          </p:nvSpPr>
          <p:spPr bwMode="auto">
            <a:xfrm flipH="1">
              <a:off x="5632398" y="3789282"/>
              <a:ext cx="236231"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 name="Line 42"/>
            <p:cNvSpPr>
              <a:spLocks noChangeShapeType="1"/>
            </p:cNvSpPr>
            <p:nvPr/>
          </p:nvSpPr>
          <p:spPr bwMode="auto">
            <a:xfrm>
              <a:off x="5868629" y="3789282"/>
              <a:ext cx="237544"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4" name="Line 41"/>
            <p:cNvSpPr>
              <a:spLocks noChangeShapeType="1"/>
            </p:cNvSpPr>
            <p:nvPr/>
          </p:nvSpPr>
          <p:spPr bwMode="auto">
            <a:xfrm>
              <a:off x="5868629" y="3992691"/>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5" name="Line 40"/>
            <p:cNvSpPr>
              <a:spLocks noChangeShapeType="1"/>
            </p:cNvSpPr>
            <p:nvPr/>
          </p:nvSpPr>
          <p:spPr bwMode="auto">
            <a:xfrm flipH="1">
              <a:off x="5582527" y="4104335"/>
              <a:ext cx="282165"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6" name="Line 39"/>
            <p:cNvSpPr>
              <a:spLocks noChangeShapeType="1"/>
            </p:cNvSpPr>
            <p:nvPr/>
          </p:nvSpPr>
          <p:spPr bwMode="auto">
            <a:xfrm>
              <a:off x="5864692" y="4104335"/>
              <a:ext cx="141739"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sp>
        <p:nvSpPr>
          <p:cNvPr id="17" name="Freeform 34"/>
          <p:cNvSpPr>
            <a:spLocks/>
          </p:cNvSpPr>
          <p:nvPr/>
        </p:nvSpPr>
        <p:spPr bwMode="auto">
          <a:xfrm rot="13613080">
            <a:off x="4931821" y="2822173"/>
            <a:ext cx="616342" cy="37272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 name="AutoShape 33"/>
          <p:cNvSpPr>
            <a:spLocks noChangeArrowheads="1"/>
          </p:cNvSpPr>
          <p:nvPr/>
        </p:nvSpPr>
        <p:spPr bwMode="auto">
          <a:xfrm rot="14293286">
            <a:off x="5121805" y="2857082"/>
            <a:ext cx="65763" cy="73494"/>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0" name="Elipse 39"/>
          <p:cNvSpPr/>
          <p:nvPr/>
        </p:nvSpPr>
        <p:spPr bwMode="auto">
          <a:xfrm>
            <a:off x="3024671" y="652080"/>
            <a:ext cx="2661535" cy="2183959"/>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336" name="Grupo 14335"/>
          <p:cNvGrpSpPr/>
          <p:nvPr/>
        </p:nvGrpSpPr>
        <p:grpSpPr>
          <a:xfrm>
            <a:off x="6331904" y="776397"/>
            <a:ext cx="2661535" cy="2183959"/>
            <a:chOff x="6331904" y="776397"/>
            <a:chExt cx="2661535" cy="2183959"/>
          </a:xfrm>
        </p:grpSpPr>
        <p:sp>
          <p:nvSpPr>
            <p:cNvPr id="41" name="Freeform 29"/>
            <p:cNvSpPr>
              <a:spLocks/>
            </p:cNvSpPr>
            <p:nvPr/>
          </p:nvSpPr>
          <p:spPr bwMode="auto">
            <a:xfrm>
              <a:off x="6720373" y="998158"/>
              <a:ext cx="1128659" cy="642341"/>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42" name="Text Box 28"/>
            <p:cNvSpPr txBox="1">
              <a:spLocks noChangeArrowheads="1"/>
            </p:cNvSpPr>
            <p:nvPr/>
          </p:nvSpPr>
          <p:spPr bwMode="auto">
            <a:xfrm>
              <a:off x="6835863" y="1175567"/>
              <a:ext cx="1105036" cy="191172"/>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3" name="Line 26"/>
            <p:cNvSpPr>
              <a:spLocks noChangeShapeType="1"/>
            </p:cNvSpPr>
            <p:nvPr/>
          </p:nvSpPr>
          <p:spPr bwMode="auto">
            <a:xfrm flipV="1">
              <a:off x="7069469" y="1658852"/>
              <a:ext cx="0" cy="191172"/>
            </a:xfrm>
            <a:prstGeom prst="line">
              <a:avLst/>
            </a:prstGeom>
            <a:solidFill>
              <a:schemeClr val="accent6">
                <a:lumMod val="60000"/>
                <a:lumOff val="40000"/>
                <a:alpha val="30000"/>
              </a:schemeClr>
            </a:solidFill>
            <a:ln w="9525">
              <a:solidFill>
                <a:srgbClr val="000000"/>
              </a:solidFill>
              <a:round/>
              <a:headEnd/>
              <a:tailEnd type="triangle" w="med" len="me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44" name="Text Box 25"/>
            <p:cNvSpPr txBox="1">
              <a:spLocks noChangeArrowheads="1"/>
            </p:cNvSpPr>
            <p:nvPr/>
          </p:nvSpPr>
          <p:spPr bwMode="auto">
            <a:xfrm>
              <a:off x="7467124" y="1508972"/>
              <a:ext cx="473775"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5" name="Text Box 31"/>
            <p:cNvSpPr txBox="1">
              <a:spLocks noChangeArrowheads="1"/>
            </p:cNvSpPr>
            <p:nvPr/>
          </p:nvSpPr>
          <p:spPr bwMode="auto">
            <a:xfrm>
              <a:off x="6845050" y="2440366"/>
              <a:ext cx="199484" cy="180467"/>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6" name="Text Box 30"/>
            <p:cNvSpPr txBox="1">
              <a:spLocks noChangeArrowheads="1"/>
            </p:cNvSpPr>
            <p:nvPr/>
          </p:nvSpPr>
          <p:spPr bwMode="auto">
            <a:xfrm>
              <a:off x="8038016" y="2440366"/>
              <a:ext cx="199484"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47" name="Oval 45"/>
            <p:cNvSpPr>
              <a:spLocks noChangeArrowheads="1"/>
            </p:cNvSpPr>
            <p:nvPr/>
          </p:nvSpPr>
          <p:spPr bwMode="auto">
            <a:xfrm>
              <a:off x="6965790" y="1854613"/>
              <a:ext cx="174549" cy="137644"/>
            </a:xfrm>
            <a:prstGeom prst="ellipse">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Line 44"/>
            <p:cNvSpPr>
              <a:spLocks noChangeShapeType="1"/>
            </p:cNvSpPr>
            <p:nvPr/>
          </p:nvSpPr>
          <p:spPr bwMode="auto">
            <a:xfrm>
              <a:off x="7052408" y="1993786"/>
              <a:ext cx="0" cy="230937"/>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49" name="Line 43"/>
            <p:cNvSpPr>
              <a:spLocks noChangeShapeType="1"/>
            </p:cNvSpPr>
            <p:nvPr/>
          </p:nvSpPr>
          <p:spPr bwMode="auto">
            <a:xfrm flipH="1">
              <a:off x="6965790" y="2085549"/>
              <a:ext cx="86618" cy="45881"/>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0" name="Line 42"/>
            <p:cNvSpPr>
              <a:spLocks noChangeShapeType="1"/>
            </p:cNvSpPr>
            <p:nvPr/>
          </p:nvSpPr>
          <p:spPr bwMode="auto">
            <a:xfrm>
              <a:off x="7052408" y="2085549"/>
              <a:ext cx="87931" cy="45881"/>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1" name="Line 41"/>
            <p:cNvSpPr>
              <a:spLocks noChangeShapeType="1"/>
            </p:cNvSpPr>
            <p:nvPr/>
          </p:nvSpPr>
          <p:spPr bwMode="auto">
            <a:xfrm>
              <a:off x="7052408" y="2169666"/>
              <a:ext cx="0" cy="0"/>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2" name="Line 40"/>
            <p:cNvSpPr>
              <a:spLocks noChangeShapeType="1"/>
            </p:cNvSpPr>
            <p:nvPr/>
          </p:nvSpPr>
          <p:spPr bwMode="auto">
            <a:xfrm flipH="1">
              <a:off x="6946104" y="2215547"/>
              <a:ext cx="104992" cy="102468"/>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3" name="Line 39"/>
            <p:cNvSpPr>
              <a:spLocks noChangeShapeType="1"/>
            </p:cNvSpPr>
            <p:nvPr/>
          </p:nvSpPr>
          <p:spPr bwMode="auto">
            <a:xfrm>
              <a:off x="7051096" y="2215547"/>
              <a:ext cx="52496" cy="102468"/>
            </a:xfrm>
            <a:prstGeom prst="line">
              <a:avLst/>
            </a:pr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4" name="Freeform 37"/>
            <p:cNvSpPr>
              <a:spLocks/>
            </p:cNvSpPr>
            <p:nvPr/>
          </p:nvSpPr>
          <p:spPr bwMode="auto">
            <a:xfrm>
              <a:off x="7740102" y="1658852"/>
              <a:ext cx="1107661" cy="801397"/>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5" name="Text Box 36"/>
            <p:cNvSpPr txBox="1">
              <a:spLocks noChangeArrowheads="1"/>
            </p:cNvSpPr>
            <p:nvPr/>
          </p:nvSpPr>
          <p:spPr bwMode="auto">
            <a:xfrm>
              <a:off x="8038016" y="1895906"/>
              <a:ext cx="791373" cy="189644"/>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56" name="Freeform 34"/>
            <p:cNvSpPr>
              <a:spLocks/>
            </p:cNvSpPr>
            <p:nvPr/>
          </p:nvSpPr>
          <p:spPr bwMode="auto">
            <a:xfrm rot="49363">
              <a:off x="7392318" y="1929552"/>
              <a:ext cx="337285" cy="19117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7" name="AutoShape 33"/>
            <p:cNvSpPr>
              <a:spLocks noChangeArrowheads="1"/>
            </p:cNvSpPr>
            <p:nvPr/>
          </p:nvSpPr>
          <p:spPr bwMode="auto">
            <a:xfrm rot="49363">
              <a:off x="7594427" y="2007551"/>
              <a:ext cx="68244" cy="38234"/>
            </a:xfrm>
            <a:prstGeom prst="flowChartConnector">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58" name="Freeform 68"/>
            <p:cNvSpPr>
              <a:spLocks/>
            </p:cNvSpPr>
            <p:nvPr/>
          </p:nvSpPr>
          <p:spPr bwMode="auto">
            <a:xfrm>
              <a:off x="7447439" y="2224724"/>
              <a:ext cx="149613" cy="12082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9" name="AutoShape 69"/>
            <p:cNvSpPr>
              <a:spLocks noChangeArrowheads="1"/>
            </p:cNvSpPr>
            <p:nvPr/>
          </p:nvSpPr>
          <p:spPr bwMode="auto">
            <a:xfrm>
              <a:off x="7506496" y="2221665"/>
              <a:ext cx="20998" cy="61175"/>
            </a:xfrm>
            <a:prstGeom prst="flowChartConnector">
              <a:avLst/>
            </a:prstGeom>
            <a:solidFill>
              <a:schemeClr val="accent6">
                <a:lumMod val="60000"/>
                <a:lumOff val="40000"/>
                <a:alpha val="30000"/>
              </a:scheme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0" name="Text Box 70"/>
            <p:cNvSpPr txBox="1">
              <a:spLocks noChangeArrowheads="1"/>
            </p:cNvSpPr>
            <p:nvPr/>
          </p:nvSpPr>
          <p:spPr bwMode="auto">
            <a:xfrm>
              <a:off x="7247955" y="2163548"/>
              <a:ext cx="199484" cy="23246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1" name="Text Box 71"/>
            <p:cNvSpPr txBox="1">
              <a:spLocks noChangeArrowheads="1"/>
            </p:cNvSpPr>
            <p:nvPr/>
          </p:nvSpPr>
          <p:spPr bwMode="auto">
            <a:xfrm>
              <a:off x="7595739" y="2169666"/>
              <a:ext cx="199484" cy="23093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2" name="Elipse 61"/>
            <p:cNvSpPr/>
            <p:nvPr/>
          </p:nvSpPr>
          <p:spPr bwMode="auto">
            <a:xfrm>
              <a:off x="6331904" y="776397"/>
              <a:ext cx="2661535" cy="2183959"/>
            </a:xfrm>
            <a:prstGeom prst="ellipse">
              <a:avLst/>
            </a:prstGeom>
            <a:solidFill>
              <a:schemeClr val="accent6">
                <a:lumMod val="60000"/>
                <a:lumOff val="40000"/>
                <a:alpha val="3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63" name="Conector recto de flecha 62"/>
          <p:cNvCxnSpPr>
            <a:endCxn id="62" idx="3"/>
          </p:cNvCxnSpPr>
          <p:nvPr/>
        </p:nvCxnSpPr>
        <p:spPr bwMode="auto">
          <a:xfrm flipV="1">
            <a:off x="6106172" y="2640716"/>
            <a:ext cx="615512" cy="584224"/>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Rectángulo 7"/>
          <p:cNvSpPr/>
          <p:nvPr/>
        </p:nvSpPr>
        <p:spPr>
          <a:xfrm>
            <a:off x="1024026" y="3809474"/>
            <a:ext cx="3235111" cy="70788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4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recursividad </a:t>
            </a:r>
            <a:endParaRPr kumimoji="0" lang="es-MX" sz="4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1426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3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9560" y="1205034"/>
            <a:ext cx="8182928" cy="1938992"/>
          </a:xfrm>
          <a:prstGeom prst="rect">
            <a:avLst/>
          </a:prstGeom>
        </p:spPr>
        <p:txBody>
          <a:bodyPr wrap="square">
            <a:spAutoFit/>
          </a:bodyPr>
          <a:lstStyle/>
          <a:p>
            <a:pPr lvl="0">
              <a:spcAft>
                <a:spcPts val="0"/>
              </a:spcAft>
            </a:pPr>
            <a:r>
              <a:rPr lang="es-ES" sz="6000" b="1" dirty="0">
                <a:ea typeface="Times New Roman" panose="02020603050405020304" pitchFamily="18" charset="0"/>
              </a:rPr>
              <a:t>Sistemas  </a:t>
            </a:r>
            <a:r>
              <a:rPr lang="es-ES" sz="6000" b="1" dirty="0">
                <a:solidFill>
                  <a:srgbClr val="FF0000"/>
                </a:solidFill>
                <a:ea typeface="Times New Roman" panose="02020603050405020304" pitchFamily="18" charset="0"/>
              </a:rPr>
              <a:t>Evolutivos </a:t>
            </a:r>
            <a:r>
              <a:rPr lang="es-ES" sz="6000" b="1" dirty="0">
                <a:solidFill>
                  <a:srgbClr val="00B050"/>
                </a:solidFill>
                <a:ea typeface="Times New Roman" panose="02020603050405020304" pitchFamily="18" charset="0"/>
              </a:rPr>
              <a:t>Conscientes</a:t>
            </a:r>
          </a:p>
        </p:txBody>
      </p:sp>
    </p:spTree>
    <p:extLst>
      <p:ext uri="{BB962C8B-B14F-4D97-AF65-F5344CB8AC3E}">
        <p14:creationId xmlns:p14="http://schemas.microsoft.com/office/powerpoint/2010/main" val="19323371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56056"/>
            <a:ext cx="9143999" cy="378565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4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sistemas evolutivos conscientes</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Evolución de la Conciencia</a:t>
            </a: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Pierre Teilhard de Chardin</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2"/>
              </a:rPr>
              <a:t>http://www.fgalindosoria.com/informaticos/fundamentales/Pierre_Teilhard_de_Chardin/</a:t>
            </a:r>
            <a:endParaRPr kumimoji="0" lang="fr-F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Evolución de la Conciencia</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Punto omega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 un término acuñado por el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3" tooltip="Jesuita"/>
              </a:rPr>
              <a:t>jesuita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4" tooltip="Francia"/>
              </a:rPr>
              <a:t>francés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5" tooltip="Pierre Teilhard de Chardin"/>
              </a:rPr>
              <a:t>Pierre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5" tooltip="Pierre Teilhard de Chardin"/>
              </a:rPr>
              <a:t>Teilhard</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5" tooltip="Pierre Teilhard de Chardin"/>
              </a:rPr>
              <a:t> de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5" tooltip="Pierre Teilhard de Chardin"/>
              </a:rPr>
              <a:t>Chardin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para describir el punto más alto de la </a:t>
            </a:r>
          </a:p>
        </p:txBody>
      </p:sp>
      <p:sp>
        <p:nvSpPr>
          <p:cNvPr id="3" name="Rectángulo 2"/>
          <p:cNvSpPr/>
          <p:nvPr/>
        </p:nvSpPr>
        <p:spPr>
          <a:xfrm>
            <a:off x="2022218" y="3832668"/>
            <a:ext cx="3648756" cy="461665"/>
          </a:xfrm>
          <a:prstGeom prst="rect">
            <a:avLst/>
          </a:prstGeom>
          <a:solidFill>
            <a:schemeClr val="bg1">
              <a:lumMod val="95000"/>
            </a:schemeClr>
          </a:solidFill>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evolución de la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6" tooltip="Consciencia"/>
              </a:rPr>
              <a:t>consciencia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ángulo 3"/>
          <p:cNvSpPr/>
          <p:nvPr/>
        </p:nvSpPr>
        <p:spPr>
          <a:xfrm>
            <a:off x="-1" y="4294333"/>
            <a:ext cx="9143999" cy="230832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considerándolo como el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7" tooltip="Teleología"/>
              </a:rPr>
              <a:t>fin último</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de la misma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Teilhard</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imagined</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stage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of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characterized</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complex</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membrane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of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information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enveloping</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globe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fueled</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human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consciousness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8"/>
              </a:rPr>
              <a:t>http://en.wikipedia.org/wiki/The_Phenomenon_of_Man</a:t>
            </a:r>
            <a:endParaRPr kumimoji="0" lang="es-MX" alt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Marcador de número de diapositiva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7175854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463952-0724-4E07-9D18-F55E7E80018B}"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
        <p:nvSpPr>
          <p:cNvPr id="65538" name="Rectangle 2"/>
          <p:cNvSpPr>
            <a:spLocks noGrp="1" noChangeArrowheads="1"/>
          </p:cNvSpPr>
          <p:nvPr>
            <p:ph type="title" idx="4294967295"/>
          </p:nvPr>
        </p:nvSpPr>
        <p:spPr>
          <a:xfrm>
            <a:off x="0" y="552688"/>
            <a:ext cx="9144000" cy="5457825"/>
          </a:xfrm>
        </p:spPr>
        <p:txBody>
          <a:bodyPr/>
          <a:lstStyle/>
          <a:p>
            <a:r>
              <a:rPr lang="es-ES" altLang="es-MX" sz="2800" dirty="0">
                <a:latin typeface="Times New Roman" panose="02020603050405020304" pitchFamily="18" charset="0"/>
                <a:cs typeface="Times New Roman" panose="02020603050405020304" pitchFamily="18" charset="0"/>
              </a:rPr>
              <a:t>En esencia se plantea que:</a:t>
            </a:r>
            <a:br>
              <a:rPr lang="es-MX" altLang="es-MX" sz="2800" dirty="0">
                <a:latin typeface="Times New Roman" panose="02020603050405020304" pitchFamily="18" charset="0"/>
                <a:cs typeface="Times New Roman" panose="02020603050405020304" pitchFamily="18" charset="0"/>
              </a:rPr>
            </a:br>
            <a:r>
              <a:rPr lang="es-ES" altLang="es-MX" sz="2800" i="1" dirty="0">
                <a:latin typeface="Times New Roman" panose="02020603050405020304" pitchFamily="18" charset="0"/>
                <a:cs typeface="Times New Roman" panose="02020603050405020304" pitchFamily="18" charset="0"/>
              </a:rPr>
              <a:t>la evolución, el crecimiento, la vida, el aprendizaje, el pensamiento, la transformación de nuestra imagen de la realidad, los procesos de descomposición, </a:t>
            </a:r>
            <a:br>
              <a:rPr lang="es-MX" altLang="es-MX" sz="2800" i="1" dirty="0">
                <a:latin typeface="Times New Roman" panose="02020603050405020304" pitchFamily="18" charset="0"/>
                <a:cs typeface="Times New Roman" panose="02020603050405020304" pitchFamily="18" charset="0"/>
              </a:rPr>
            </a:br>
            <a:br>
              <a:rPr lang="es-MX" altLang="es-MX" sz="800" i="1" dirty="0">
                <a:latin typeface="Times New Roman" panose="02020603050405020304" pitchFamily="18" charset="0"/>
                <a:cs typeface="Times New Roman" panose="02020603050405020304" pitchFamily="18" charset="0"/>
              </a:rPr>
            </a:br>
            <a:r>
              <a:rPr lang="es-ES" altLang="es-MX" sz="2800" i="1" dirty="0">
                <a:latin typeface="Times New Roman" panose="02020603050405020304" pitchFamily="18" charset="0"/>
                <a:cs typeface="Times New Roman" panose="02020603050405020304" pitchFamily="18" charset="0"/>
              </a:rPr>
              <a:t>el desarrollo y transformación de las empresas, sociedades, organizaciones, países, galaxias y universos, etc.,</a:t>
            </a:r>
            <a:br>
              <a:rPr lang="es-MX" altLang="es-MX" sz="2800" i="1" dirty="0">
                <a:latin typeface="Times New Roman" panose="02020603050405020304" pitchFamily="18" charset="0"/>
                <a:cs typeface="Times New Roman" panose="02020603050405020304" pitchFamily="18" charset="0"/>
              </a:rPr>
            </a:br>
            <a:br>
              <a:rPr lang="es-MX" altLang="es-MX" sz="800" i="1" dirty="0">
                <a:latin typeface="Times New Roman" panose="02020603050405020304" pitchFamily="18" charset="0"/>
                <a:cs typeface="Times New Roman" panose="02020603050405020304" pitchFamily="18" charset="0"/>
              </a:rPr>
            </a:br>
            <a:r>
              <a:rPr lang="es-ES" altLang="es-MX" sz="2800" i="1" dirty="0">
                <a:latin typeface="Times New Roman" panose="02020603050405020304" pitchFamily="18" charset="0"/>
                <a:cs typeface="Times New Roman" panose="02020603050405020304" pitchFamily="18" charset="0"/>
              </a:rPr>
              <a:t>son manifestaciones de un mismo proceso general de transformación o cambio</a:t>
            </a:r>
            <a:r>
              <a:rPr lang="es-ES" altLang="es-MX" sz="2800" dirty="0">
                <a:latin typeface="Times New Roman" panose="02020603050405020304" pitchFamily="18" charset="0"/>
                <a:cs typeface="Times New Roman" panose="02020603050405020304" pitchFamily="18" charset="0"/>
              </a:rPr>
              <a:t>, </a:t>
            </a:r>
            <a:r>
              <a:rPr lang="es-ES" altLang="es-MX" sz="2400" dirty="0">
                <a:latin typeface="Times New Roman" panose="02020603050405020304" pitchFamily="18" charset="0"/>
                <a:cs typeface="Times New Roman" panose="02020603050405020304" pitchFamily="18" charset="0"/>
              </a:rPr>
              <a:t>y que existen reglas y propiedades generales que se aplican a las diferentes manifestaciones particulares.</a:t>
            </a:r>
            <a:br>
              <a:rPr lang="es-ES" altLang="es-MX" sz="2400" dirty="0">
                <a:latin typeface="Times New Roman" panose="02020603050405020304" pitchFamily="18" charset="0"/>
                <a:cs typeface="Times New Roman" panose="02020603050405020304" pitchFamily="18" charset="0"/>
              </a:rPr>
            </a:br>
            <a:br>
              <a:rPr lang="es-MX" altLang="es-MX" sz="800" dirty="0">
                <a:latin typeface="Times New Roman" panose="02020603050405020304" pitchFamily="18" charset="0"/>
                <a:cs typeface="Times New Roman" panose="02020603050405020304" pitchFamily="18" charset="0"/>
              </a:rPr>
            </a:br>
            <a:r>
              <a:rPr lang="es-ES" altLang="es-MX" sz="2800" dirty="0">
                <a:latin typeface="Times New Roman" panose="02020603050405020304" pitchFamily="18" charset="0"/>
                <a:cs typeface="Times New Roman" panose="02020603050405020304" pitchFamily="18" charset="0"/>
              </a:rPr>
              <a:t> </a:t>
            </a:r>
            <a:r>
              <a:rPr lang="es-ES" altLang="es-MX" sz="2400" dirty="0">
                <a:latin typeface="Times New Roman" panose="02020603050405020304" pitchFamily="18" charset="0"/>
                <a:cs typeface="Times New Roman" panose="02020603050405020304" pitchFamily="18" charset="0"/>
              </a:rPr>
              <a:t>Por facilidad</a:t>
            </a:r>
            <a:br>
              <a:rPr lang="es-MX" altLang="es-MX" sz="2800" dirty="0">
                <a:latin typeface="Times New Roman" panose="02020603050405020304" pitchFamily="18" charset="0"/>
                <a:cs typeface="Times New Roman" panose="02020603050405020304" pitchFamily="18" charset="0"/>
              </a:rPr>
            </a:br>
            <a:r>
              <a:rPr lang="es-ES" altLang="es-MX" sz="2800" i="1" dirty="0">
                <a:latin typeface="Times New Roman" panose="02020603050405020304" pitchFamily="18" charset="0"/>
                <a:cs typeface="Times New Roman" panose="02020603050405020304" pitchFamily="18" charset="0"/>
              </a:rPr>
              <a:t>al concepto general lo denominaremos Evolución</a:t>
            </a:r>
            <a:endParaRPr lang="es-ES" altLang="es-MX" sz="2800" dirty="0">
              <a:latin typeface="Times New Roman" panose="02020603050405020304" pitchFamily="18" charset="0"/>
              <a:cs typeface="Times New Roman" panose="02020603050405020304" pitchFamily="18" charset="0"/>
            </a:endParaRPr>
          </a:p>
        </p:txBody>
      </p:sp>
      <p:sp>
        <p:nvSpPr>
          <p:cNvPr id="65539" name="Rectangle 3"/>
          <p:cNvSpPr>
            <a:spLocks noChangeArrowheads="1"/>
          </p:cNvSpPr>
          <p:nvPr/>
        </p:nvSpPr>
        <p:spPr bwMode="auto">
          <a:xfrm>
            <a:off x="0" y="6027003"/>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Evolución</a:t>
            </a: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1995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2"/>
              </a:rPr>
              <a:t>http://www.fgalindosoria.com/eac/evolucion/evolucion/evolucion.pdf</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 name="Rectángulo 1"/>
          <p:cNvSpPr/>
          <p:nvPr/>
        </p:nvSpPr>
        <p:spPr>
          <a:xfrm>
            <a:off x="481013" y="0"/>
            <a:ext cx="2882520" cy="76944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4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Evolución</a:t>
            </a:r>
            <a:endParaRPr kumimoji="0" lang="es-MX"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865442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8600" y="1257300"/>
            <a:ext cx="8763000" cy="2028825"/>
          </a:xfrm>
        </p:spPr>
        <p:txBody>
          <a:bodyPr/>
          <a:lstStyle/>
          <a:p>
            <a:pPr algn="ctr" eaLnBrk="1" hangingPunct="1"/>
            <a:r>
              <a:rPr lang="es-MX" altLang="es-MX" sz="3600" b="1" dirty="0">
                <a:latin typeface="Times New Roman" panose="02020603050405020304" pitchFamily="18" charset="0"/>
                <a:ea typeface="Arial Unicode MS" panose="020B0604020202020204" pitchFamily="34" charset="-128"/>
                <a:cs typeface="Times New Roman" panose="02020603050405020304" pitchFamily="18" charset="0"/>
              </a:rPr>
              <a:t>““</a:t>
            </a: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a:t>
            </a:r>
            <a:r>
              <a:rPr lang="es-MX" altLang="es-MX" sz="3600" b="1" dirty="0">
                <a:latin typeface="Times New Roman" panose="02020603050405020304" pitchFamily="18" charset="0"/>
                <a:ea typeface="Arial Unicode MS" panose="020B0604020202020204" pitchFamily="34" charset="-128"/>
                <a:cs typeface="Times New Roman" panose="02020603050405020304" pitchFamily="18" charset="0"/>
              </a:rPr>
              <a:t> </a:t>
            </a: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conscientes de su entorno””</a:t>
            </a:r>
            <a:br>
              <a:rPr lang="es-ES" altLang="es-MX" sz="3600" dirty="0">
                <a:latin typeface="Times New Roman" panose="02020603050405020304" pitchFamily="18" charset="0"/>
                <a:ea typeface="Arial Unicode MS" panose="020B0604020202020204" pitchFamily="34" charset="-128"/>
                <a:cs typeface="Times New Roman" panose="02020603050405020304" pitchFamily="18" charset="0"/>
              </a:rPr>
            </a:br>
            <a:br>
              <a:rPr lang="es-MX" altLang="es-MX" sz="1000" dirty="0">
                <a:latin typeface="Times New Roman" panose="02020603050405020304" pitchFamily="18" charset="0"/>
                <a:ea typeface="Arial Unicode MS" panose="020B0604020202020204" pitchFamily="34" charset="-128"/>
                <a:cs typeface="Times New Roman" panose="02020603050405020304" pitchFamily="18" charset="0"/>
              </a:rPr>
            </a:b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 conscientes de los demás””</a:t>
            </a:r>
            <a:b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br>
            <a:br>
              <a:rPr lang="es-ES" altLang="es-MX" sz="1000" dirty="0">
                <a:latin typeface="Times New Roman" panose="02020603050405020304" pitchFamily="18" charset="0"/>
                <a:ea typeface="Arial Unicode MS" panose="020B0604020202020204" pitchFamily="34" charset="-128"/>
                <a:cs typeface="Times New Roman" panose="02020603050405020304" pitchFamily="18" charset="0"/>
              </a:rPr>
            </a:br>
            <a:r>
              <a:rPr lang="es-ES" altLang="es-MX" sz="3600" dirty="0">
                <a:latin typeface="Times New Roman" panose="02020603050405020304" pitchFamily="18" charset="0"/>
                <a:ea typeface="Arial Unicode MS" panose="020B0604020202020204" pitchFamily="34" charset="-128"/>
                <a:cs typeface="Times New Roman" panose="02020603050405020304" pitchFamily="18" charset="0"/>
              </a:rPr>
              <a:t> </a:t>
            </a: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 conscientes de si mismos””</a:t>
            </a:r>
            <a:endParaRPr lang="es-ES" altLang="es-MX" sz="2000" dirty="0">
              <a:solidFill>
                <a:srgbClr val="0645AD"/>
              </a:solidFill>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9219" name="Rectángulo 1"/>
          <p:cNvSpPr>
            <a:spLocks noChangeArrowheads="1"/>
          </p:cNvSpPr>
          <p:nvPr/>
        </p:nvSpPr>
        <p:spPr bwMode="auto">
          <a:xfrm>
            <a:off x="1496218" y="163513"/>
            <a:ext cx="62277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000" b="1" dirty="0">
                <a:solidFill>
                  <a:srgbClr val="000000"/>
                </a:solidFill>
                <a:ea typeface="Arial Unicode MS" panose="020B0604020202020204" pitchFamily="34" charset="-128"/>
                <a:cs typeface="Times New Roman" panose="02020603050405020304" pitchFamily="18" charset="0"/>
              </a:rPr>
              <a:t>““Sistemas Conscientes””</a:t>
            </a:r>
            <a:endParaRPr lang="es-MX" altLang="es-MX" sz="4000" b="1" dirty="0">
              <a:ea typeface="Arial Unicode MS" panose="020B0604020202020204" pitchFamily="34" charset="-128"/>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a:defRPr/>
            </a:pPr>
            <a:fld id="{E0788E79-A50E-4E19-978F-448F8930AE85}" type="slidenum">
              <a:rPr lang="es-ES" altLang="es-MX" smtClean="0"/>
              <a:pPr>
                <a:defRPr/>
              </a:pPr>
              <a:t>8</a:t>
            </a:fld>
            <a:endParaRPr lang="es-ES" altLang="es-MX"/>
          </a:p>
        </p:txBody>
      </p:sp>
    </p:spTree>
    <p:extLst>
      <p:ext uri="{BB962C8B-B14F-4D97-AF65-F5344CB8AC3E}">
        <p14:creationId xmlns:p14="http://schemas.microsoft.com/office/powerpoint/2010/main" val="2711600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228600" y="1389063"/>
            <a:ext cx="8686800"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Los sistemas evolutivos, evolucionan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 partir de los flujo de materia, energía e información,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los que están inmersos</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5302442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026"/>
          <p:cNvSpPr>
            <a:spLocks noGrp="1" noChangeArrowheads="1"/>
          </p:cNvSpPr>
          <p:nvPr>
            <p:ph type="title" idx="4294967295"/>
          </p:nvPr>
        </p:nvSpPr>
        <p:spPr>
          <a:xfrm>
            <a:off x="152400" y="202882"/>
            <a:ext cx="8839200" cy="6350317"/>
          </a:xfrm>
        </p:spPr>
        <p:txBody>
          <a:bodyPr/>
          <a:lstStyle/>
          <a:p>
            <a:r>
              <a:rPr lang="es-MX" altLang="es-MX" sz="3600" dirty="0">
                <a:latin typeface="Times New Roman" panose="02020603050405020304" pitchFamily="18" charset="0"/>
                <a:cs typeface="Times New Roman" panose="02020603050405020304" pitchFamily="18" charset="0"/>
              </a:rPr>
              <a:t>U</a:t>
            </a:r>
            <a:r>
              <a:rPr lang="es-ES" altLang="es-MX" sz="3600" dirty="0">
                <a:latin typeface="Times New Roman" panose="02020603050405020304" pitchFamily="18" charset="0"/>
                <a:cs typeface="Times New Roman" panose="02020603050405020304" pitchFamily="18" charset="0"/>
              </a:rPr>
              <a:t>n sistema evolutivo se comporta como un niño que está aprendiendo y aplicando este aprendizaje a su entorno, </a:t>
            </a:r>
            <a:br>
              <a:rPr lang="es-MX" altLang="es-MX" sz="3600" dirty="0">
                <a:latin typeface="Times New Roman" panose="02020603050405020304" pitchFamily="18" charset="0"/>
                <a:cs typeface="Times New Roman" panose="02020603050405020304" pitchFamily="18" charset="0"/>
              </a:rPr>
            </a:br>
            <a:br>
              <a:rPr lang="es-MX" altLang="es-MX" sz="2800" dirty="0">
                <a:latin typeface="Times New Roman" panose="02020603050405020304" pitchFamily="18" charset="0"/>
                <a:cs typeface="Times New Roman" panose="02020603050405020304" pitchFamily="18" charset="0"/>
              </a:rPr>
            </a:br>
            <a:r>
              <a:rPr lang="es-ES" altLang="es-MX" sz="3600" dirty="0">
                <a:latin typeface="Times New Roman" panose="02020603050405020304" pitchFamily="18" charset="0"/>
                <a:cs typeface="Times New Roman" panose="02020603050405020304" pitchFamily="18" charset="0"/>
              </a:rPr>
              <a:t>ya que, de entrada </a:t>
            </a:r>
            <a:r>
              <a:rPr lang="es-ES" altLang="es-MX" sz="3600" i="1" dirty="0">
                <a:latin typeface="Times New Roman" panose="02020603050405020304" pitchFamily="18" charset="0"/>
                <a:cs typeface="Times New Roman" panose="02020603050405020304" pitchFamily="18" charset="0"/>
              </a:rPr>
              <a:t>el Sistema Evolutivo no cuenta con reglas o programas que le digan cómo resolver un problema dado,</a:t>
            </a:r>
            <a:br>
              <a:rPr lang="es-MX" altLang="es-MX" sz="3600" i="1" dirty="0">
                <a:latin typeface="Times New Roman" panose="02020603050405020304" pitchFamily="18" charset="0"/>
                <a:cs typeface="Times New Roman" panose="02020603050405020304" pitchFamily="18" charset="0"/>
              </a:rPr>
            </a:br>
            <a:br>
              <a:rPr lang="es-MX" altLang="es-MX" sz="2800" i="1" dirty="0">
                <a:latin typeface="Times New Roman" panose="02020603050405020304" pitchFamily="18" charset="0"/>
                <a:cs typeface="Times New Roman" panose="02020603050405020304" pitchFamily="18" charset="0"/>
              </a:rPr>
            </a:br>
            <a:r>
              <a:rPr lang="es-ES" altLang="es-MX" sz="3600" i="1" dirty="0">
                <a:latin typeface="Times New Roman" panose="02020603050405020304" pitchFamily="18" charset="0"/>
                <a:cs typeface="Times New Roman" panose="02020603050405020304" pitchFamily="18" charset="0"/>
              </a:rPr>
              <a:t>sino que </a:t>
            </a:r>
            <a:r>
              <a:rPr lang="es-ES" altLang="es-MX" sz="3600" b="1" i="1" dirty="0">
                <a:latin typeface="Times New Roman" panose="02020603050405020304" pitchFamily="18" charset="0"/>
                <a:cs typeface="Times New Roman" panose="02020603050405020304" pitchFamily="18" charset="0"/>
              </a:rPr>
              <a:t>cuenta con la capacidad de construir su propia imagen de la realidad y con los mecanismos que le permiten percibir esa realidad y actuar dentro de ella.</a:t>
            </a:r>
            <a:endParaRPr lang="es-ES" altLang="es-MX"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7632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2554545"/>
          </a:xfrm>
          <a:prstGeom prst="rect">
            <a:avLst/>
          </a:prstGeom>
          <a:solidFill>
            <a:schemeClr val="bg1">
              <a:lumMod val="85000"/>
            </a:schemeClr>
          </a:solidFill>
        </p:spPr>
        <p:txBody>
          <a:bodyP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Cuando se construye un sistema evolutivo (</a:t>
            </a:r>
            <a:r>
              <a:rPr kumimoji="0" lang="es-E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s.ev</a:t>
            </a: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debe tener en cuenta que se está desarrollando un sistema que debe ser capaz de construir su propia imagen </a:t>
            </a:r>
          </a:p>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de la realidad.</a:t>
            </a:r>
          </a:p>
        </p:txBody>
      </p:sp>
      <p:sp>
        <p:nvSpPr>
          <p:cNvPr id="72707" name="Rectángulo 2"/>
          <p:cNvSpPr>
            <a:spLocks noChangeArrowheads="1"/>
          </p:cNvSpPr>
          <p:nvPr/>
        </p:nvSpPr>
        <p:spPr bwMode="auto">
          <a:xfrm>
            <a:off x="0" y="2312988"/>
            <a:ext cx="914400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mediante los sistemas evolutivos</a:t>
            </a: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 busca que </a:t>
            </a:r>
            <a:r>
              <a:rPr kumimoji="0" lang="es-ES" alt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sea el propio sistema el que lleve a cabo acciones que le permitan construir su imagen de la realidad, mantenerla actualizada y usarla para interactuar con el medio</a:t>
            </a: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72708" name="Rectángulo 3"/>
          <p:cNvSpPr>
            <a:spLocks noChangeArrowheads="1"/>
          </p:cNvSpPr>
          <p:nvPr/>
        </p:nvSpPr>
        <p:spPr bwMode="auto">
          <a:xfrm>
            <a:off x="0" y="4319588"/>
            <a:ext cx="9144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Por lo que, </a:t>
            </a:r>
            <a:r>
              <a:rPr kumimoji="0" lang="es-ES" alt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cuando se desarrolla un </a:t>
            </a:r>
            <a:r>
              <a:rPr kumimoji="0" lang="es-ES" altLang="es-MX" sz="28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s.ev</a:t>
            </a:r>
            <a:r>
              <a:rPr kumimoji="0" lang="es-ES" alt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más que darle un conjunto de reglas prefijadas para resolver un problema, lo que se busca es darle la capacidad para que pueda construir y mantener su propia imagen de la realidad</a:t>
            </a:r>
            <a:r>
              <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72709" name="Rectángulo 4"/>
          <p:cNvSpPr>
            <a:spLocks noChangeArrowheads="1"/>
          </p:cNvSpPr>
          <p:nvPr/>
        </p:nvSpPr>
        <p:spPr bwMode="auto">
          <a:xfrm>
            <a:off x="900113" y="6135688"/>
            <a:ext cx="82438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22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Arquitectura Lingüístico -Interactiva para Sistemas Evolutivos</a:t>
            </a:r>
            <a:endParaRPr kumimoji="0" lang="es-ES" altLang="es-MX" sz="22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400" b="0" i="0" u="sng"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2"/>
              </a:rPr>
              <a:t>www.fgalindosoria.com/linguisticamatematica/arquit_ling_interac_sist_evol/arquit_ling_interac_sist_evol.pdf</a:t>
            </a:r>
            <a:endParaRPr kumimoji="0" lang="es-MX" altLang="es-MX"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2331321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30201" y="964633"/>
            <a:ext cx="5513048" cy="1754326"/>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5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Interactividad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5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 Ubicuidad </a:t>
            </a: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83</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088498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8546" y="0"/>
            <a:ext cx="9144000" cy="689419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Interactividad y Ubicuidad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Un sistema secuencial puede hacer lo mismo que una maquina en paralelo (equivalen a una maquina de Turing). pero puede tardar "mucho mas” por lo que entre más mecanismos de percepción y procesamiento concurrentes se tengan involucrados es posible que se llegue a la conciencia mas rápido</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Maquina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heterarquica</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AHR</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Guzmán Arenas </a:t>
            </a: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Propuesta de tesis doctoral de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Enrique Mancilla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Loeza</a:t>
            </a:r>
            <a:endPar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Maquina Cuántica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equivalen a máquina de Turing?</a:t>
            </a: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Enjambres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multirobots</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sistem</a:t>
            </a:r>
            <a:endPar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Flying microrobots</a:t>
            </a: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exploradores</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recorrido en la red, juegos, robots,...</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Enjambres de bichos, exploradores, buscadores, robots</a:t>
            </a: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2728060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4355" y="5301666"/>
            <a:ext cx="8529638" cy="1200329"/>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Can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we</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make</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quantum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technology</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work</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Leo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Kowenhoven</a:t>
            </a:r>
            <a:endPar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 11</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4"/>
              </a:rPr>
              <a:t>https://www.youtube.com/watch?v=aUuaWVHhx-U</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2" name="92b Can we make quantum technology work _ Leo Kouwenhoven _ TEDxAmsterd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9140965" cy="5186363"/>
          </a:xfrm>
          <a:prstGeom prst="rect">
            <a:avLst/>
          </a:prstGeom>
        </p:spPr>
      </p:pic>
      <p:sp>
        <p:nvSpPr>
          <p:cNvPr id="4" name="Marcador de número de diapositiva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9397405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94"/>
            <a:ext cx="9144000" cy="4883020"/>
          </a:xfrm>
          <a:prstGeom prst="rect">
            <a:avLst/>
          </a:prstGeom>
        </p:spPr>
      </p:pic>
      <p:sp>
        <p:nvSpPr>
          <p:cNvPr id="4" name="Rectángulo 3"/>
          <p:cNvSpPr/>
          <p:nvPr/>
        </p:nvSpPr>
        <p:spPr>
          <a:xfrm>
            <a:off x="1752028" y="5575608"/>
            <a:ext cx="184731" cy="461665"/>
          </a:xfrm>
          <a:prstGeom prst="rect">
            <a:avLst/>
          </a:prstGeom>
        </p:spPr>
        <p:txBody>
          <a:bodyPr wrap="none">
            <a:spAutoFit/>
          </a:bodyPr>
          <a:lstStyle/>
          <a:p>
            <a:endParaRPr lang="es-MX" dirty="0"/>
          </a:p>
        </p:txBody>
      </p:sp>
      <p:sp>
        <p:nvSpPr>
          <p:cNvPr id="5" name="Rectángulo 4"/>
          <p:cNvSpPr/>
          <p:nvPr/>
        </p:nvSpPr>
        <p:spPr>
          <a:xfrm>
            <a:off x="1180517" y="5555018"/>
            <a:ext cx="4800600" cy="1200329"/>
          </a:xfrm>
          <a:prstGeom prst="rect">
            <a:avLst/>
          </a:prstGeom>
        </p:spPr>
        <p:txBody>
          <a:bodyPr wrap="square">
            <a:spAutoFit/>
          </a:bodyPr>
          <a:lstStyle/>
          <a:p>
            <a:r>
              <a:rPr lang="es-MX" dirty="0">
                <a:cs typeface="Times New Roman" panose="02020603050405020304" pitchFamily="18" charset="0"/>
              </a:rPr>
              <a:t>Los procesos naturales son cuánticos</a:t>
            </a:r>
          </a:p>
          <a:p>
            <a:r>
              <a:rPr lang="es-MX" dirty="0">
                <a:cs typeface="Times New Roman" panose="02020603050405020304" pitchFamily="18" charset="0"/>
              </a:rPr>
              <a:t>Cuántica </a:t>
            </a:r>
          </a:p>
          <a:p>
            <a:r>
              <a:rPr lang="es-MX" dirty="0">
                <a:cs typeface="Times New Roman" panose="02020603050405020304" pitchFamily="18" charset="0"/>
              </a:rPr>
              <a:t>Interactividad al limite</a:t>
            </a:r>
            <a:endParaRPr lang="es-MX" dirty="0"/>
          </a:p>
        </p:txBody>
      </p:sp>
      <p:sp>
        <p:nvSpPr>
          <p:cNvPr id="6" name="Rectángulo 5"/>
          <p:cNvSpPr/>
          <p:nvPr/>
        </p:nvSpPr>
        <p:spPr>
          <a:xfrm>
            <a:off x="7755451" y="6197512"/>
            <a:ext cx="916537" cy="523220"/>
          </a:xfrm>
          <a:prstGeom prst="rect">
            <a:avLst/>
          </a:prstGeom>
        </p:spPr>
        <p:txBody>
          <a:bodyPr wrap="square">
            <a:spAutoFit/>
          </a:bodyPr>
          <a:lstStyle/>
          <a:p>
            <a:r>
              <a:rPr lang="es-MX" sz="2800" b="1" dirty="0" err="1"/>
              <a:t>Qbit</a:t>
            </a:r>
            <a:endParaRPr lang="es-MX" sz="2800" b="1" dirty="0"/>
          </a:p>
        </p:txBody>
      </p:sp>
      <p:pic>
        <p:nvPicPr>
          <p:cNvPr id="7" name="Imagen 6"/>
          <p:cNvPicPr>
            <a:picLocks noChangeAspect="1"/>
          </p:cNvPicPr>
          <p:nvPr/>
        </p:nvPicPr>
        <p:blipFill>
          <a:blip r:embed="rId3"/>
          <a:stretch>
            <a:fillRect/>
          </a:stretch>
        </p:blipFill>
        <p:spPr>
          <a:xfrm>
            <a:off x="7618876" y="4908433"/>
            <a:ext cx="1432695" cy="1377830"/>
          </a:xfrm>
          <a:prstGeom prst="rect">
            <a:avLst/>
          </a:prstGeom>
        </p:spPr>
      </p:pic>
      <p:sp>
        <p:nvSpPr>
          <p:cNvPr id="8" name="Rectángulo 7"/>
          <p:cNvSpPr/>
          <p:nvPr/>
        </p:nvSpPr>
        <p:spPr>
          <a:xfrm>
            <a:off x="6438359" y="5597348"/>
            <a:ext cx="723275" cy="1200329"/>
          </a:xfrm>
          <a:prstGeom prst="rect">
            <a:avLst/>
          </a:prstGeom>
        </p:spPr>
        <p:txBody>
          <a:bodyPr wrap="none">
            <a:spAutoFit/>
          </a:bodyPr>
          <a:lstStyle/>
          <a:p>
            <a:r>
              <a:rPr lang="es-MX" dirty="0"/>
              <a:t>0   1</a:t>
            </a:r>
          </a:p>
          <a:p>
            <a:endParaRPr lang="es-MX" sz="2000" dirty="0"/>
          </a:p>
          <a:p>
            <a:r>
              <a:rPr lang="es-MX" sz="2800" b="1" dirty="0"/>
              <a:t>Bit</a:t>
            </a:r>
          </a:p>
        </p:txBody>
      </p:sp>
      <p:sp>
        <p:nvSpPr>
          <p:cNvPr id="9" name="Rectángulo 8"/>
          <p:cNvSpPr/>
          <p:nvPr/>
        </p:nvSpPr>
        <p:spPr>
          <a:xfrm>
            <a:off x="0" y="4908433"/>
            <a:ext cx="7452360" cy="738664"/>
          </a:xfrm>
          <a:prstGeom prst="rect">
            <a:avLst/>
          </a:prstGeom>
        </p:spPr>
        <p:txBody>
          <a:bodyPr wrap="square">
            <a:spAutoFit/>
          </a:bodyPr>
          <a:lstStyle/>
          <a:p>
            <a:pPr>
              <a:spcAft>
                <a:spcPts val="0"/>
              </a:spcAft>
            </a:pPr>
            <a:r>
              <a:rPr lang="es-ES" dirty="0">
                <a:ea typeface="Times New Roman" panose="02020603050405020304" pitchFamily="18" charset="0"/>
              </a:rPr>
              <a:t>Can </a:t>
            </a:r>
            <a:r>
              <a:rPr lang="es-ES" dirty="0" err="1">
                <a:ea typeface="Times New Roman" panose="02020603050405020304" pitchFamily="18" charset="0"/>
              </a:rPr>
              <a:t>we</a:t>
            </a:r>
            <a:r>
              <a:rPr lang="es-ES" dirty="0">
                <a:ea typeface="Times New Roman" panose="02020603050405020304" pitchFamily="18" charset="0"/>
              </a:rPr>
              <a:t> </a:t>
            </a:r>
            <a:r>
              <a:rPr lang="es-ES" dirty="0" err="1">
                <a:ea typeface="Times New Roman" panose="02020603050405020304" pitchFamily="18" charset="0"/>
              </a:rPr>
              <a:t>make</a:t>
            </a:r>
            <a:r>
              <a:rPr lang="es-ES" dirty="0">
                <a:ea typeface="Times New Roman" panose="02020603050405020304" pitchFamily="18" charset="0"/>
              </a:rPr>
              <a:t> quantum </a:t>
            </a:r>
            <a:r>
              <a:rPr lang="es-ES" dirty="0" err="1">
                <a:ea typeface="Times New Roman" panose="02020603050405020304" pitchFamily="18" charset="0"/>
              </a:rPr>
              <a:t>technology</a:t>
            </a:r>
            <a:r>
              <a:rPr lang="es-ES" dirty="0">
                <a:ea typeface="Times New Roman" panose="02020603050405020304" pitchFamily="18" charset="0"/>
              </a:rPr>
              <a:t> </a:t>
            </a:r>
            <a:r>
              <a:rPr lang="es-ES" dirty="0" err="1">
                <a:ea typeface="Times New Roman" panose="02020603050405020304" pitchFamily="18" charset="0"/>
              </a:rPr>
              <a:t>work</a:t>
            </a:r>
            <a:r>
              <a:rPr lang="es-ES" dirty="0">
                <a:ea typeface="Times New Roman" panose="02020603050405020304" pitchFamily="18" charset="0"/>
              </a:rPr>
              <a:t>  Leo </a:t>
            </a:r>
            <a:r>
              <a:rPr lang="es-ES" dirty="0" err="1">
                <a:ea typeface="Times New Roman" panose="02020603050405020304" pitchFamily="18" charset="0"/>
              </a:rPr>
              <a:t>Kowenhoven</a:t>
            </a:r>
            <a:endParaRPr lang="es-ES" dirty="0">
              <a:ea typeface="Times New Roman" panose="02020603050405020304" pitchFamily="18" charset="0"/>
            </a:endParaRPr>
          </a:p>
          <a:p>
            <a:r>
              <a:rPr lang="es-ES" sz="1800" dirty="0">
                <a:ea typeface="Times New Roman" panose="02020603050405020304" pitchFamily="18" charset="0"/>
                <a:hlinkClick r:id="rId4"/>
              </a:rPr>
              <a:t>https://www.youtube.com/watch?v=aUuaWVHhx-U</a:t>
            </a:r>
            <a:endParaRPr lang="es-MX" sz="1800" dirty="0"/>
          </a:p>
        </p:txBody>
      </p:sp>
    </p:spTree>
    <p:extLst>
      <p:ext uri="{BB962C8B-B14F-4D97-AF65-F5344CB8AC3E}">
        <p14:creationId xmlns:p14="http://schemas.microsoft.com/office/powerpoint/2010/main" val="11107843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4821" y="770021"/>
            <a:ext cx="3256548" cy="132343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Enjambres de Bichos</a:t>
            </a:r>
            <a:endParaRPr kumimoji="0" lang="es-MX"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 name="Rectángulo 1"/>
          <p:cNvSpPr>
            <a:spLocks noChangeArrowheads="1"/>
          </p:cNvSpPr>
          <p:nvPr/>
        </p:nvSpPr>
        <p:spPr bwMode="auto">
          <a:xfrm>
            <a:off x="752350" y="3079297"/>
            <a:ext cx="715803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Enjambres</a:t>
            </a:r>
            <a:r>
              <a:rPr kumimoji="0" lang="en-U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 Robots, Swarm of Robots</a:t>
            </a:r>
            <a:endPar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multirobots</a:t>
            </a:r>
            <a:r>
              <a:rPr kumimoji="0" lang="en-U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system, Flying microrobots</a:t>
            </a:r>
            <a:endPar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Marcador de número de diapositiva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87</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4053989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a:spLocks noChangeArrowheads="1"/>
          </p:cNvSpPr>
          <p:nvPr/>
        </p:nvSpPr>
        <p:spPr bwMode="auto">
          <a:xfrm>
            <a:off x="3800476" y="5565775"/>
            <a:ext cx="52149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Bio-inspired Swarms of Small Aerial Robots </a:t>
            </a: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https://www.youtube.com/watch?v=LS8sa42xevA</a:t>
            </a:r>
            <a:endParaRPr kumimoji="0" lang="en-US"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4c  Bio-inspired Swarms of Small Aerial Robot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32570" cy="5372100"/>
          </a:xfrm>
          <a:prstGeom prst="rect">
            <a:avLst/>
          </a:prstGeom>
        </p:spPr>
      </p:pic>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88</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9147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bldLst>
      <p:bldP spid="1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8276" y="5129212"/>
            <a:ext cx="9144000" cy="1574149"/>
          </a:xfrm>
          <a:prstGeom prst="rect">
            <a:avLst/>
          </a:prstGeom>
        </p:spPr>
        <p:txBody>
          <a:bodyPr wrap="square">
            <a:spAutoFit/>
          </a:bodyPr>
          <a:lstStyle/>
          <a:p>
            <a:pPr>
              <a:lnSpc>
                <a:spcPct val="107000"/>
              </a:lnSpc>
              <a:spcAft>
                <a:spcPts val="0"/>
              </a:spcAft>
            </a:pPr>
            <a:r>
              <a:rPr lang="es-MX" sz="1800" dirty="0">
                <a:ea typeface="Calibri" panose="020F0502020204030204" pitchFamily="34" charset="0"/>
                <a:cs typeface="Times New Roman" panose="02020603050405020304" pitchFamily="18" charset="0"/>
              </a:rPr>
              <a:t>Seguidores       la pelota verde sigue a la blanca mediante el siguiente algoritmo</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 la izquierda de la blanca incrementa la coordenada x1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(x1 &lt; x0) x1++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 la derecha de la blanca </a:t>
            </a:r>
            <a:r>
              <a:rPr lang="es-MX" sz="1800" dirty="0" err="1">
                <a:ea typeface="Calibri" panose="020F0502020204030204" pitchFamily="34" charset="0"/>
                <a:cs typeface="Times New Roman" panose="02020603050405020304" pitchFamily="18" charset="0"/>
              </a:rPr>
              <a:t>decrementa</a:t>
            </a:r>
            <a:r>
              <a:rPr lang="es-MX" sz="1800" dirty="0">
                <a:ea typeface="Calibri" panose="020F0502020204030204" pitchFamily="34" charset="0"/>
                <a:cs typeface="Times New Roman" panose="02020603050405020304" pitchFamily="18" charset="0"/>
              </a:rPr>
              <a:t> la coordenada x1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(x1 &gt; x0) x1--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esta abajo de la blanca incrementa la coordenada y1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(y1 &lt; y0) y1++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arriba de la blanca </a:t>
            </a:r>
            <a:r>
              <a:rPr lang="es-MX" sz="1800" dirty="0" err="1">
                <a:ea typeface="Calibri" panose="020F0502020204030204" pitchFamily="34" charset="0"/>
                <a:cs typeface="Times New Roman" panose="02020603050405020304" pitchFamily="18" charset="0"/>
              </a:rPr>
              <a:t>decrementa</a:t>
            </a:r>
            <a:r>
              <a:rPr lang="es-MX" sz="1800" dirty="0">
                <a:ea typeface="Calibri" panose="020F0502020204030204" pitchFamily="34" charset="0"/>
                <a:cs typeface="Times New Roman" panose="02020603050405020304" pitchFamily="18" charset="0"/>
              </a:rPr>
              <a:t> la coordenada y1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(y1 &gt; y0) y1--</a:t>
            </a:r>
          </a:p>
        </p:txBody>
      </p:sp>
      <p:pic>
        <p:nvPicPr>
          <p:cNvPr id="5" name="611segui 2x">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9125725" cy="5129213"/>
          </a:xfrm>
          <a:prstGeom prst="rect">
            <a:avLst/>
          </a:prstGeom>
        </p:spPr>
      </p:pic>
    </p:spTree>
    <p:extLst>
      <p:ext uri="{BB962C8B-B14F-4D97-AF65-F5344CB8AC3E}">
        <p14:creationId xmlns:p14="http://schemas.microsoft.com/office/powerpoint/2010/main" val="10595483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509299" y="2739086"/>
            <a:ext cx="7820025"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del entorno”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los demás”  Nivel Cero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“consciencia de si mismo”  Nivel Cero</a:t>
            </a:r>
            <a:endParaRPr kumimoji="0" lang="es-ES" altLang="es-MX" sz="36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1267" name="Rectangle 5"/>
          <p:cNvSpPr>
            <a:spLocks noChangeArrowheads="1"/>
          </p:cNvSpPr>
          <p:nvPr/>
        </p:nvSpPr>
        <p:spPr bwMode="auto">
          <a:xfrm>
            <a:off x="0" y="0"/>
            <a:ext cx="9144000" cy="2092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conscientes</a:t>
            </a:r>
            <a:br>
              <a:rPr kumimoji="0" lang="es-ES"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r>
              <a:rPr kumimoji="0" lang="es-ES"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Nivel Cero</a:t>
            </a:r>
            <a:r>
              <a:rPr kumimoji="0" lang="es-MX"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r>
              <a:rPr kumimoji="0" lang="es-ES"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Perciben</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296165-F136-43F8-8236-A2A309B48E3F}"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Tree>
    <p:extLst>
      <p:ext uri="{BB962C8B-B14F-4D97-AF65-F5344CB8AC3E}">
        <p14:creationId xmlns:p14="http://schemas.microsoft.com/office/powerpoint/2010/main" val="260652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njam0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9137587" cy="5135880"/>
          </a:xfrm>
          <a:prstGeom prst="rect">
            <a:avLst/>
          </a:prstGeom>
        </p:spPr>
      </p:pic>
      <p:sp>
        <p:nvSpPr>
          <p:cNvPr id="6" name="Rectángulo 5"/>
          <p:cNvSpPr/>
          <p:nvPr/>
        </p:nvSpPr>
        <p:spPr>
          <a:xfrm>
            <a:off x="2941320" y="6093768"/>
            <a:ext cx="5928360" cy="523220"/>
          </a:xfrm>
          <a:prstGeom prst="rect">
            <a:avLst/>
          </a:prstGeom>
        </p:spPr>
        <p:txBody>
          <a:bodyPr wrap="square">
            <a:spAutoFit/>
          </a:bodyPr>
          <a:lstStyle/>
          <a:p>
            <a:r>
              <a:rPr lang="es-ES" altLang="es-MX" sz="2800" b="1" dirty="0">
                <a:solidFill>
                  <a:srgbClr val="000000"/>
                </a:solidFill>
                <a:cs typeface="Times New Roman" panose="02020603050405020304" pitchFamily="18" charset="0"/>
              </a:rPr>
              <a:t>Enjam01   Un enjambre de Partículas</a:t>
            </a:r>
            <a:endParaRPr lang="es-MX" sz="2800" b="1" dirty="0"/>
          </a:p>
        </p:txBody>
      </p:sp>
    </p:spTree>
    <p:extLst>
      <p:ext uri="{BB962C8B-B14F-4D97-AF65-F5344CB8AC3E}">
        <p14:creationId xmlns:p14="http://schemas.microsoft.com/office/powerpoint/2010/main" val="34245790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9603" y="1963004"/>
            <a:ext cx="7814245" cy="4154984"/>
          </a:xfrm>
          <a:prstGeom prst="rect">
            <a:avLst/>
          </a:prstGeom>
        </p:spPr>
        <p:txBody>
          <a:bodyPr wrap="square">
            <a:spAutoFit/>
          </a:bodyPr>
          <a:lstStyle/>
          <a:p>
            <a:r>
              <a:rPr lang="es-ES" altLang="es-MX" dirty="0">
                <a:solidFill>
                  <a:srgbClr val="000000"/>
                </a:solidFill>
                <a:cs typeface="Times New Roman" panose="02020603050405020304" pitchFamily="18" charset="0"/>
              </a:rPr>
              <a:t>En el caso de los robots seguidores se tienen el problema de lograr que un robot detecte donde se encuentra otro</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Existen múltiples soluciones</a:t>
            </a:r>
          </a:p>
          <a:p>
            <a:r>
              <a:rPr lang="es-ES" dirty="0">
                <a:solidFill>
                  <a:srgbClr val="000000"/>
                </a:solidFill>
                <a:cs typeface="Times New Roman" panose="02020603050405020304" pitchFamily="18" charset="0"/>
              </a:rPr>
              <a:t>Por ejemplo ampliar los sentidos y las dimensiones, por ejemplo introduciendo cámaras y cámaras en las alturas</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Poner mecanismos GPS</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Poner mecanismos de comunicación entre los robots, por ejemplo emisores / receptores de señales</a:t>
            </a:r>
            <a:endParaRPr lang="es-MX" dirty="0"/>
          </a:p>
        </p:txBody>
      </p:sp>
      <p:sp>
        <p:nvSpPr>
          <p:cNvPr id="3" name="Rectángulo 2"/>
          <p:cNvSpPr/>
          <p:nvPr/>
        </p:nvSpPr>
        <p:spPr>
          <a:xfrm>
            <a:off x="171450" y="89910"/>
            <a:ext cx="8972550" cy="1200329"/>
          </a:xfrm>
          <a:prstGeom prst="rect">
            <a:avLst/>
          </a:prstGeom>
        </p:spPr>
        <p:txBody>
          <a:bodyPr wrap="square">
            <a:spAutoFit/>
          </a:bodyPr>
          <a:lstStyle/>
          <a:p>
            <a:r>
              <a:rPr lang="es-ES" altLang="es-MX" dirty="0">
                <a:solidFill>
                  <a:srgbClr val="000000"/>
                </a:solidFill>
                <a:cs typeface="Times New Roman" panose="02020603050405020304" pitchFamily="18" charset="0"/>
              </a:rPr>
              <a:t>Entre el 2002 y en el 2006 en la </a:t>
            </a:r>
            <a:r>
              <a:rPr lang="es-ES" altLang="es-MX" dirty="0" err="1">
                <a:solidFill>
                  <a:srgbClr val="000000"/>
                </a:solidFill>
                <a:cs typeface="Times New Roman" panose="02020603050405020304" pitchFamily="18" charset="0"/>
              </a:rPr>
              <a:t>ESCOM</a:t>
            </a:r>
            <a:r>
              <a:rPr lang="es-ES" altLang="es-MX" dirty="0">
                <a:solidFill>
                  <a:srgbClr val="000000"/>
                </a:solidFill>
                <a:cs typeface="Times New Roman" panose="02020603050405020304" pitchFamily="18" charset="0"/>
              </a:rPr>
              <a:t> del </a:t>
            </a:r>
            <a:r>
              <a:rPr lang="es-ES" altLang="es-MX" dirty="0" err="1">
                <a:solidFill>
                  <a:srgbClr val="000000"/>
                </a:solidFill>
                <a:cs typeface="Times New Roman" panose="02020603050405020304" pitchFamily="18" charset="0"/>
              </a:rPr>
              <a:t>IPN</a:t>
            </a:r>
            <a:r>
              <a:rPr lang="es-ES" altLang="es-MX" dirty="0">
                <a:solidFill>
                  <a:srgbClr val="000000"/>
                </a:solidFill>
                <a:cs typeface="Times New Roman" panose="02020603050405020304" pitchFamily="18" charset="0"/>
              </a:rPr>
              <a:t> los estudiantes investigadores desarrollaron varios sistemas de bichos en software y de robots seguidores</a:t>
            </a:r>
          </a:p>
        </p:txBody>
      </p:sp>
      <p:grpSp>
        <p:nvGrpSpPr>
          <p:cNvPr id="4" name="Grupo 3"/>
          <p:cNvGrpSpPr/>
          <p:nvPr/>
        </p:nvGrpSpPr>
        <p:grpSpPr>
          <a:xfrm>
            <a:off x="3106281" y="1005411"/>
            <a:ext cx="1465719" cy="658254"/>
            <a:chOff x="3168070" y="1123409"/>
            <a:chExt cx="1465719" cy="658254"/>
          </a:xfrm>
        </p:grpSpPr>
        <p:pic>
          <p:nvPicPr>
            <p:cNvPr id="5"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145715">
              <a:off x="3168070" y="1123409"/>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313930">
              <a:off x="4309862" y="1457737"/>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099532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0" y="1290637"/>
            <a:ext cx="3204688"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crean una imagen del entorno</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mantienen la imagen actualizada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 la utilizan para interactuar y </a:t>
            </a:r>
            <a:r>
              <a:rPr kumimoji="0" lang="es-ES"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modificar</a:t>
            </a:r>
            <a:r>
              <a:rPr kumimoji="0" lang="es-E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 entorno</a:t>
            </a:r>
          </a:p>
        </p:txBody>
      </p:sp>
      <p:sp>
        <p:nvSpPr>
          <p:cNvPr id="14339" name="Rectángulo 1"/>
          <p:cNvSpPr>
            <a:spLocks noChangeArrowheads="1"/>
          </p:cNvSpPr>
          <p:nvPr/>
        </p:nvSpPr>
        <p:spPr bwMode="auto">
          <a:xfrm>
            <a:off x="0" y="-24794"/>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que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interactúan con el entorno</a:t>
            </a:r>
          </a:p>
        </p:txBody>
      </p:sp>
      <p:sp>
        <p:nvSpPr>
          <p:cNvPr id="19" name="Freeform 29"/>
          <p:cNvSpPr>
            <a:spLocks/>
          </p:cNvSpPr>
          <p:nvPr/>
        </p:nvSpPr>
        <p:spPr bwMode="auto">
          <a:xfrm>
            <a:off x="3369403" y="1434536"/>
            <a:ext cx="2958828" cy="188388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0" name="Text Box 28"/>
          <p:cNvSpPr txBox="1">
            <a:spLocks noChangeArrowheads="1"/>
          </p:cNvSpPr>
          <p:nvPr/>
        </p:nvSpPr>
        <p:spPr bwMode="auto">
          <a:xfrm>
            <a:off x="3695444" y="1922474"/>
            <a:ext cx="4675978" cy="71172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4217167" y="3312296"/>
            <a:ext cx="0" cy="557643"/>
          </a:xfrm>
          <a:prstGeom prst="line">
            <a:avLst/>
          </a:prstGeom>
          <a:noFill/>
          <a:ln w="25400">
            <a:solidFill>
              <a:schemeClr val="tx1"/>
            </a:solidFill>
            <a:round/>
            <a:headEnd type="triangle"/>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2" name="Text Box 25"/>
          <p:cNvSpPr txBox="1">
            <a:spLocks noChangeArrowheads="1"/>
          </p:cNvSpPr>
          <p:nvPr/>
        </p:nvSpPr>
        <p:spPr bwMode="auto">
          <a:xfrm>
            <a:off x="5325651" y="2931364"/>
            <a:ext cx="1244392"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695452" y="5660882"/>
            <a:ext cx="521715" cy="52829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6825736" y="5660882"/>
            <a:ext cx="521715"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4009116" y="3943628"/>
            <a:ext cx="461365" cy="4029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4239797" y="4351080"/>
            <a:ext cx="0" cy="67610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3"/>
          <p:cNvSpPr>
            <a:spLocks noChangeShapeType="1"/>
          </p:cNvSpPr>
          <p:nvPr/>
        </p:nvSpPr>
        <p:spPr bwMode="auto">
          <a:xfrm flipH="1">
            <a:off x="4009116" y="4619730"/>
            <a:ext cx="230681"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2"/>
          <p:cNvSpPr>
            <a:spLocks noChangeShapeType="1"/>
          </p:cNvSpPr>
          <p:nvPr/>
        </p:nvSpPr>
        <p:spPr bwMode="auto">
          <a:xfrm>
            <a:off x="4239797" y="4619730"/>
            <a:ext cx="230684"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1"/>
          <p:cNvSpPr>
            <a:spLocks noChangeShapeType="1"/>
          </p:cNvSpPr>
          <p:nvPr/>
        </p:nvSpPr>
        <p:spPr bwMode="auto">
          <a:xfrm>
            <a:off x="4239797" y="487047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40"/>
          <p:cNvSpPr>
            <a:spLocks noChangeShapeType="1"/>
          </p:cNvSpPr>
          <p:nvPr/>
        </p:nvSpPr>
        <p:spPr bwMode="auto">
          <a:xfrm flipH="1">
            <a:off x="3960912" y="5000320"/>
            <a:ext cx="275443"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1" name="Line 39"/>
          <p:cNvSpPr>
            <a:spLocks noChangeShapeType="1"/>
          </p:cNvSpPr>
          <p:nvPr/>
        </p:nvSpPr>
        <p:spPr bwMode="auto">
          <a:xfrm>
            <a:off x="4236355" y="5000320"/>
            <a:ext cx="137721"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2" name="Freeform 37"/>
          <p:cNvSpPr>
            <a:spLocks/>
          </p:cNvSpPr>
          <p:nvPr/>
        </p:nvSpPr>
        <p:spPr bwMode="auto">
          <a:xfrm>
            <a:off x="5950977" y="3312296"/>
            <a:ext cx="2996941" cy="2405453"/>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3" name="Text Box 36"/>
          <p:cNvSpPr txBox="1">
            <a:spLocks noChangeArrowheads="1"/>
          </p:cNvSpPr>
          <p:nvPr/>
        </p:nvSpPr>
        <p:spPr bwMode="auto">
          <a:xfrm>
            <a:off x="6825739" y="4063162"/>
            <a:ext cx="2075988" cy="5576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5130166" y="4026481"/>
            <a:ext cx="887187" cy="55764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5" name="AutoShape 33"/>
          <p:cNvSpPr>
            <a:spLocks noChangeArrowheads="1"/>
          </p:cNvSpPr>
          <p:nvPr/>
        </p:nvSpPr>
        <p:spPr bwMode="auto">
          <a:xfrm rot="49363">
            <a:off x="5662461" y="4390421"/>
            <a:ext cx="177435" cy="111526"/>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5" name="Freeform 68"/>
          <p:cNvSpPr>
            <a:spLocks/>
          </p:cNvSpPr>
          <p:nvPr/>
        </p:nvSpPr>
        <p:spPr bwMode="auto">
          <a:xfrm rot="10800000">
            <a:off x="5153799" y="4752972"/>
            <a:ext cx="769588" cy="461665"/>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3">
              <a:lumMod val="75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p:txBody>
      </p:sp>
      <p:grpSp>
        <p:nvGrpSpPr>
          <p:cNvPr id="3" name="Grupo 2"/>
          <p:cNvGrpSpPr/>
          <p:nvPr/>
        </p:nvGrpSpPr>
        <p:grpSpPr>
          <a:xfrm>
            <a:off x="116378" y="4960651"/>
            <a:ext cx="2515138" cy="760359"/>
            <a:chOff x="116378" y="4960651"/>
            <a:chExt cx="2515138" cy="760359"/>
          </a:xfrm>
        </p:grpSpPr>
        <p:sp>
          <p:nvSpPr>
            <p:cNvPr id="36" name="Freeform 68"/>
            <p:cNvSpPr>
              <a:spLocks/>
            </p:cNvSpPr>
            <p:nvPr/>
          </p:nvSpPr>
          <p:spPr bwMode="auto">
            <a:xfrm rot="10800000">
              <a:off x="940125" y="5356130"/>
              <a:ext cx="421120" cy="36488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3">
                <a:lumMod val="75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8" name="Text Box 70"/>
            <p:cNvSpPr txBox="1">
              <a:spLocks noChangeArrowheads="1"/>
            </p:cNvSpPr>
            <p:nvPr/>
          </p:nvSpPr>
          <p:spPr bwMode="auto">
            <a:xfrm>
              <a:off x="116378" y="5159341"/>
              <a:ext cx="521715" cy="400110"/>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1748462" y="5113365"/>
              <a:ext cx="883054" cy="46166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4" name="Freeform 34"/>
            <p:cNvSpPr>
              <a:spLocks/>
            </p:cNvSpPr>
            <p:nvPr/>
          </p:nvSpPr>
          <p:spPr bwMode="auto">
            <a:xfrm rot="49363">
              <a:off x="913120" y="4960651"/>
              <a:ext cx="445296" cy="39738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sp>
        <p:nvSpPr>
          <p:cNvPr id="8" name="CuadroTexto 7"/>
          <p:cNvSpPr txBox="1"/>
          <p:nvPr/>
        </p:nvSpPr>
        <p:spPr>
          <a:xfrm>
            <a:off x="71919" y="4746578"/>
            <a:ext cx="2395370" cy="1322776"/>
          </a:xfrm>
          <a:prstGeom prst="rect">
            <a:avLst/>
          </a:prstGeom>
          <a:noFill/>
          <a:ln>
            <a:solidFill>
              <a:schemeClr val="tx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2405323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76" y="5425234"/>
            <a:ext cx="9144000" cy="830997"/>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Meet the dazzling flying machines of the future _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Raffaello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D'Andrea</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min</a:t>
            </a:r>
          </a:p>
          <a:p>
            <a:pPr marL="0" marR="0" lvl="0" indent="0" algn="r" defTabSz="914400" rtl="0" eaLnBrk="0" fontAlgn="base" latinLnBrk="0" hangingPunct="0">
              <a:lnSpc>
                <a:spcPct val="100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5"/>
              </a:rPr>
              <a:t>https://www.youtube.com/watch?v=RCXGpEmFbOw</a:t>
            </a:r>
            <a:endPar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 name="8b Meet the dazzling flying machines of the future _ Raffaello D'Andre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
            <a:ext cx="9115782" cy="5172075"/>
          </a:xfrm>
          <a:prstGeom prst="rect">
            <a:avLst/>
          </a:prstGeom>
        </p:spPr>
      </p:pic>
      <p:sp>
        <p:nvSpPr>
          <p:cNvPr id="4" name="Marcador de número de diapositiva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93</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856452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24496"/>
            <a:ext cx="9144000" cy="4933274"/>
          </a:xfrm>
          <a:prstGeom prst="rect">
            <a:avLst/>
          </a:prstGeom>
        </p:spPr>
        <p:txBody>
          <a:bodyPr wrap="square">
            <a:spAutoFit/>
          </a:bodyPr>
          <a:lstStyle/>
          <a:p>
            <a:pPr marL="0" marR="0" lvl="0" indent="0" algn="ctr" defTabSz="914400" rtl="0" eaLnBrk="0" fontAlgn="base" latinLnBrk="0" hangingPunct="0">
              <a:lnSpc>
                <a:spcPct val="107000"/>
              </a:lnSpc>
              <a:spcBef>
                <a:spcPct val="0"/>
              </a:spcBef>
              <a:spcAft>
                <a:spcPts val="0"/>
              </a:spcAft>
              <a:buClrTx/>
              <a:buSzTx/>
              <a:buFontTx/>
              <a:buNone/>
              <a:tabLst/>
              <a:defRPr/>
            </a:pPr>
            <a:r>
              <a:rPr kumimoji="0" lang="es-ES" sz="54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Sensopsicomotricidad</a:t>
            </a:r>
            <a:endParaRPr kumimoji="0" lang="es-ES" sz="5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Integran  los mecanismos de percepción, integración y análisis de la imagen de la realidad y transformación de esta realidad</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Ejemplo</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Videojuegos que aprenden mediante interacción con el usuario</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ESCOM</a:t>
            </a: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2002 2003 boxeadores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94</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8566937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9025" y="1702536"/>
            <a:ext cx="8733183" cy="341632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Por ejemplo en el caso de un carro autónomo se pueden utilizar mapas satelitales para encontrar el recorrido global, GPS para ubicar la posición especifica y mecanismos de percepción local como láser o cámaras para detectar objetos, entre otros.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Y todo esto se almacena en una imagen de la realidad que esta evolucionando permanentemente y donde los métodos de análisis deben decidir en tiempo real acciones a corto plazo y ejecutarlas y realizar el análisis y planeación de la trayectoria en base a la información global y local</a:t>
            </a:r>
          </a:p>
        </p:txBody>
      </p:sp>
      <p:sp>
        <p:nvSpPr>
          <p:cNvPr id="3" name="Rectángulo 2"/>
          <p:cNvSpPr/>
          <p:nvPr/>
        </p:nvSpPr>
        <p:spPr>
          <a:xfrm>
            <a:off x="0" y="131757"/>
            <a:ext cx="9144001" cy="120032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este tipo de problemas ya se puede observar que </a:t>
            </a: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el sistema integra múltiples mecanismos de percepción, representación de la realidad y actuación</a:t>
            </a:r>
          </a:p>
        </p:txBody>
      </p:sp>
      <p:sp>
        <p:nvSpPr>
          <p:cNvPr id="4" name="Marcador de número de diapositiva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945405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1 2xb Evolution of a self-organizing robot soccer te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2"/>
            <a:ext cx="9144001" cy="5175849"/>
          </a:xfrm>
          <a:prstGeom prst="rect">
            <a:avLst/>
          </a:prstGeom>
        </p:spPr>
      </p:pic>
      <p:sp>
        <p:nvSpPr>
          <p:cNvPr id="5" name="Rectángulo 4"/>
          <p:cNvSpPr/>
          <p:nvPr/>
        </p:nvSpPr>
        <p:spPr>
          <a:xfrm>
            <a:off x="-2" y="5096754"/>
            <a:ext cx="9144001" cy="1673150"/>
          </a:xfrm>
          <a:prstGeom prst="rect">
            <a:avLst/>
          </a:prstGeom>
        </p:spPr>
        <p:txBody>
          <a:bodyPr wrap="square">
            <a:spAutoFit/>
          </a:bodyPr>
          <a:lstStyle/>
          <a:p>
            <a:pPr>
              <a:lnSpc>
                <a:spcPct val="107000"/>
              </a:lnSpc>
              <a:spcAft>
                <a:spcPts val="0"/>
              </a:spcAft>
            </a:pPr>
            <a:r>
              <a:rPr lang="en-US" sz="1600" dirty="0">
                <a:ea typeface="Calibri" panose="020F0502020204030204" pitchFamily="34" charset="0"/>
                <a:cs typeface="Times New Roman" panose="02020603050405020304" pitchFamily="18" charset="0"/>
              </a:rPr>
              <a:t>evolution of a self organizing robot soccer team   “This video shows the evolution of coordinated behavior of simulated robot soccer players. In the simulation, each soccer player is controlled by a neural network. The neural networks are evolved using an evolutionary algorithm, so generation after generation the strategy improves.    </a:t>
            </a:r>
            <a:endParaRPr lang="es-MX" sz="1600" dirty="0">
              <a:ea typeface="Calibri" panose="020F0502020204030204" pitchFamily="34" charset="0"/>
              <a:cs typeface="Times New Roman" panose="02020603050405020304" pitchFamily="18" charset="0"/>
            </a:endParaRPr>
          </a:p>
          <a:p>
            <a:pPr>
              <a:lnSpc>
                <a:spcPct val="107000"/>
              </a:lnSpc>
              <a:spcAft>
                <a:spcPts val="0"/>
              </a:spcAft>
            </a:pPr>
            <a:r>
              <a:rPr lang="en-US" sz="1600" dirty="0">
                <a:ea typeface="Calibri" panose="020F0502020204030204" pitchFamily="34" charset="0"/>
                <a:cs typeface="Times New Roman" panose="02020603050405020304" pitchFamily="18" charset="0"/>
              </a:rPr>
              <a:t>The corresponding paper (is) "Evolving neural network controllers for a team of self organizing robots”   2010</a:t>
            </a:r>
            <a:endParaRPr lang="es-MX" sz="1600" dirty="0">
              <a:ea typeface="Calibri" panose="020F0502020204030204" pitchFamily="34" charset="0"/>
              <a:cs typeface="Times New Roman" panose="02020603050405020304" pitchFamily="18" charset="0"/>
            </a:endParaRPr>
          </a:p>
        </p:txBody>
      </p:sp>
      <p:sp>
        <p:nvSpPr>
          <p:cNvPr id="6" name="Rectángulo 5"/>
          <p:cNvSpPr/>
          <p:nvPr/>
        </p:nvSpPr>
        <p:spPr>
          <a:xfrm>
            <a:off x="2507742" y="6484600"/>
            <a:ext cx="6457952" cy="368755"/>
          </a:xfrm>
          <a:prstGeom prst="rect">
            <a:avLst/>
          </a:prstGeom>
        </p:spPr>
        <p:txBody>
          <a:bodyPr wrap="square">
            <a:spAutoFit/>
          </a:bodyPr>
          <a:lstStyle/>
          <a:p>
            <a:pPr>
              <a:lnSpc>
                <a:spcPct val="107000"/>
              </a:lnSpc>
              <a:spcAft>
                <a:spcPts val="0"/>
              </a:spcAft>
            </a:pPr>
            <a:r>
              <a:rPr lang="en-US" sz="1800" dirty="0">
                <a:ea typeface="Calibri" panose="020F0502020204030204" pitchFamily="34" charset="0"/>
                <a:cs typeface="Times New Roman" panose="02020603050405020304" pitchFamily="18" charset="0"/>
                <a:hlinkClick r:id="rId5"/>
              </a:rPr>
              <a:t>www.youtube.com/watch?v=cP035M_w82s</a:t>
            </a:r>
            <a:endParaRPr lang="en-US" sz="1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00702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2 2xb Robot generando modelos virtuales de sí mism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75848"/>
          </a:xfrm>
          <a:prstGeom prst="rect">
            <a:avLst/>
          </a:prstGeom>
        </p:spPr>
      </p:pic>
      <p:sp>
        <p:nvSpPr>
          <p:cNvPr id="4" name="Rectángulo 3"/>
          <p:cNvSpPr/>
          <p:nvPr/>
        </p:nvSpPr>
        <p:spPr>
          <a:xfrm>
            <a:off x="0" y="5050797"/>
            <a:ext cx="9144000" cy="981487"/>
          </a:xfrm>
          <a:prstGeom prst="rect">
            <a:avLst/>
          </a:prstGeom>
        </p:spPr>
        <p:txBody>
          <a:bodyPr wrap="square">
            <a:spAutoFit/>
          </a:bodyPr>
          <a:lstStyle/>
          <a:p>
            <a:pPr algn="r">
              <a:lnSpc>
                <a:spcPct val="107000"/>
              </a:lnSpc>
              <a:spcAft>
                <a:spcPts val="0"/>
              </a:spcAft>
            </a:pPr>
            <a:r>
              <a:rPr lang="es-ES" sz="3600" dirty="0">
                <a:ea typeface="Calibri" panose="020F0502020204030204" pitchFamily="34" charset="0"/>
                <a:cs typeface="Times New Roman" panose="02020603050405020304" pitchFamily="18" charset="0"/>
              </a:rPr>
              <a:t>robot generando modelos virtuales de si mismo</a:t>
            </a:r>
            <a:endParaRPr lang="es-MX" sz="3600" dirty="0">
              <a:ea typeface="Calibri" panose="020F0502020204030204" pitchFamily="34" charset="0"/>
              <a:cs typeface="Times New Roman" panose="02020603050405020304" pitchFamily="18" charset="0"/>
            </a:endParaRPr>
          </a:p>
          <a:p>
            <a:pPr algn="r">
              <a:lnSpc>
                <a:spcPct val="107000"/>
              </a:lnSpc>
              <a:spcAft>
                <a:spcPts val="0"/>
              </a:spcAft>
            </a:pPr>
            <a:r>
              <a:rPr lang="es-ES" sz="1800" dirty="0">
                <a:ea typeface="Calibri" panose="020F0502020204030204" pitchFamily="34" charset="0"/>
                <a:cs typeface="Times New Roman" panose="02020603050405020304" pitchFamily="18" charset="0"/>
                <a:hlinkClick r:id="rId5"/>
              </a:rPr>
              <a:t>https://www.youtube.com/watch?v=aFfyo6IdyAI</a:t>
            </a:r>
            <a:endParaRPr lang="es-MX"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77674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6839108" y="6302821"/>
            <a:ext cx="1905000" cy="457200"/>
          </a:xfrm>
        </p:spPr>
        <p:txBody>
          <a:bodyPr/>
          <a:lstStyle/>
          <a:p>
            <a:pPr>
              <a:defRPr/>
            </a:pPr>
            <a:fld id="{FB25BE8B-ED62-4896-9465-A624811684D2}" type="slidenum">
              <a:rPr lang="es-ES" altLang="es-MX" smtClean="0"/>
              <a:pPr>
                <a:defRPr/>
              </a:pPr>
              <a:t>98</a:t>
            </a:fld>
            <a:endParaRPr lang="es-ES" altLang="es-MX" dirty="0"/>
          </a:p>
        </p:txBody>
      </p:sp>
      <p:sp>
        <p:nvSpPr>
          <p:cNvPr id="3" name="CuadroTexto 66"/>
          <p:cNvSpPr txBox="1">
            <a:spLocks noChangeArrowheads="1"/>
          </p:cNvSpPr>
          <p:nvPr/>
        </p:nvSpPr>
        <p:spPr bwMode="auto">
          <a:xfrm>
            <a:off x="4542083" y="274230"/>
            <a:ext cx="45560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oración en un lenguaje de Trayectoria</a:t>
            </a:r>
          </a:p>
        </p:txBody>
      </p:sp>
      <p:sp>
        <p:nvSpPr>
          <p:cNvPr id="4" name="Rectángulo 114"/>
          <p:cNvSpPr>
            <a:spLocks noChangeArrowheads="1"/>
          </p:cNvSpPr>
          <p:nvPr/>
        </p:nvSpPr>
        <p:spPr bwMode="auto">
          <a:xfrm>
            <a:off x="4534217" y="1531080"/>
            <a:ext cx="460978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ln w="22225">
                  <a:solidFill>
                    <a:schemeClr val="accent2"/>
                  </a:solidFill>
                  <a:prstDash val="solid"/>
                </a:ln>
                <a:solidFill>
                  <a:schemeClr val="accent2">
                    <a:lumMod val="40000"/>
                    <a:lumOff val="60000"/>
                  </a:schemeClr>
                </a:solidFill>
              </a:rPr>
              <a:t>I</a:t>
            </a:r>
            <a:r>
              <a:rPr lang="es-MX" altLang="es-MX" sz="2000" dirty="0">
                <a:effectLst>
                  <a:glow rad="63500">
                    <a:schemeClr val="accent1">
                      <a:satMod val="175000"/>
                      <a:alpha val="40000"/>
                    </a:schemeClr>
                  </a:glow>
                </a:effectLst>
              </a:rPr>
              <a:t> </a:t>
            </a:r>
            <a:r>
              <a:rPr lang="es-MX" altLang="es-MX" sz="2000" dirty="0">
                <a:solidFill>
                  <a:srgbClr val="00B050"/>
                </a:solidFill>
              </a:rPr>
              <a:t>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ln w="22225">
                  <a:solidFill>
                    <a:schemeClr val="accent2"/>
                  </a:solidFill>
                  <a:prstDash val="solid"/>
                </a:ln>
                <a:solidFill>
                  <a:schemeClr val="accent2">
                    <a:lumMod val="40000"/>
                    <a:lumOff val="60000"/>
                  </a:schemeClr>
                </a:solidFill>
              </a:rPr>
              <a:t>F</a:t>
            </a:r>
            <a:endParaRPr lang="es-MX" altLang="es-MX" sz="2000" b="1" dirty="0">
              <a:effectLst>
                <a:glow rad="63500">
                  <a:schemeClr val="accent1">
                    <a:satMod val="175000"/>
                    <a:alpha val="40000"/>
                  </a:schemeClr>
                </a:glow>
              </a:effectLst>
            </a:endParaRPr>
          </a:p>
        </p:txBody>
      </p:sp>
      <p:grpSp>
        <p:nvGrpSpPr>
          <p:cNvPr id="49" name="Grupo 48"/>
          <p:cNvGrpSpPr/>
          <p:nvPr/>
        </p:nvGrpSpPr>
        <p:grpSpPr>
          <a:xfrm>
            <a:off x="321878" y="170589"/>
            <a:ext cx="4114800" cy="2568365"/>
            <a:chOff x="869226" y="942330"/>
            <a:chExt cx="4322637" cy="2661295"/>
          </a:xfrm>
        </p:grpSpPr>
        <p:cxnSp>
          <p:nvCxnSpPr>
            <p:cNvPr id="5" name="Conector: angular 4"/>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2"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23" name="Conector recto 22"/>
            <p:cNvCxnSpPr>
              <a:cxnSpLocks/>
            </p:cNvCxnSpPr>
            <p:nvPr/>
          </p:nvCxnSpPr>
          <p:spPr>
            <a:xfrm flipH="1">
              <a:off x="1217613" y="2341563"/>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p:nvPr/>
          </p:nvCxnSpPr>
          <p:spPr>
            <a:xfrm flipV="1">
              <a:off x="1611313" y="200501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a:cxnSpLocks/>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Conector recto 2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8" name="Grupo 27"/>
            <p:cNvGrpSpPr>
              <a:grpSpLocks/>
            </p:cNvGrpSpPr>
            <p:nvPr/>
          </p:nvGrpSpPr>
          <p:grpSpPr bwMode="auto">
            <a:xfrm>
              <a:off x="1049338" y="1554163"/>
              <a:ext cx="914400" cy="787400"/>
              <a:chOff x="1048726" y="1553986"/>
              <a:chExt cx="915086" cy="787791"/>
            </a:xfrm>
          </p:grpSpPr>
          <p:cxnSp>
            <p:nvCxnSpPr>
              <p:cNvPr id="29" name="Conector recto 28"/>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31" name="Conector recto 30"/>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a:xfrm flipH="1">
              <a:off x="1057275" y="2005013"/>
              <a:ext cx="56832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3" name="Conector recto 32"/>
            <p:cNvCxnSpPr/>
            <p:nvPr/>
          </p:nvCxnSpPr>
          <p:spPr>
            <a:xfrm>
              <a:off x="1217613" y="2355850"/>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a:xfrm>
              <a:off x="1217613" y="2862263"/>
              <a:ext cx="1435100" cy="238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flipH="1">
              <a:off x="2624138" y="2847975"/>
              <a:ext cx="14287" cy="46513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Conector recto 35"/>
            <p:cNvCxnSpPr/>
            <p:nvPr/>
          </p:nvCxnSpPr>
          <p:spPr>
            <a:xfrm flipH="1">
              <a:off x="1090613" y="3325813"/>
              <a:ext cx="15271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a:off x="2624138" y="3313113"/>
              <a:ext cx="22510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Conector recto 37"/>
            <p:cNvCxnSpPr>
              <a:cxnSpLocks/>
            </p:cNvCxnSpPr>
            <p:nvPr/>
          </p:nvCxnSpPr>
          <p:spPr>
            <a:xfrm>
              <a:off x="2652713" y="2886075"/>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Conector recto 38"/>
            <p:cNvCxnSpPr>
              <a:cxnSpLocks/>
            </p:cNvCxnSpPr>
            <p:nvPr/>
          </p:nvCxnSpPr>
          <p:spPr>
            <a:xfrm flipH="1" flipV="1">
              <a:off x="4594225" y="2005013"/>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Conector recto 39"/>
            <p:cNvCxnSpPr>
              <a:cxnSpLocks/>
            </p:cNvCxnSpPr>
            <p:nvPr/>
          </p:nvCxnSpPr>
          <p:spPr>
            <a:xfrm>
              <a:off x="4594225" y="2006600"/>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Conector recto 40"/>
            <p:cNvCxnSpPr>
              <a:cxnSpLocks/>
            </p:cNvCxnSpPr>
            <p:nvPr/>
          </p:nvCxnSpPr>
          <p:spPr bwMode="auto">
            <a:xfrm flipV="1">
              <a:off x="1961048" y="154543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bwMode="auto">
            <a:xfrm flipH="1" flipV="1">
              <a:off x="1046648" y="154543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Conector recto 42"/>
            <p:cNvCxnSpPr/>
            <p:nvPr/>
          </p:nvCxnSpPr>
          <p:spPr>
            <a:xfrm flipV="1">
              <a:off x="1597612" y="2038350"/>
              <a:ext cx="14288" cy="338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p:cNvCxnSpPr>
            <p:nvPr/>
          </p:nvCxnSpPr>
          <p:spPr>
            <a:xfrm flipH="1">
              <a:off x="1041400" y="2005013"/>
              <a:ext cx="5667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Conector recto 44"/>
            <p:cNvCxnSpPr/>
            <p:nvPr/>
          </p:nvCxnSpPr>
          <p:spPr>
            <a:xfrm flipH="1">
              <a:off x="1098550" y="3313113"/>
              <a:ext cx="152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a:xfrm>
              <a:off x="2657476" y="3336131"/>
              <a:ext cx="2251075"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flipH="1">
              <a:off x="2630488" y="2870993"/>
              <a:ext cx="14287" cy="465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ector recto 4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0" name="Rectángulo 49"/>
          <p:cNvSpPr/>
          <p:nvPr/>
        </p:nvSpPr>
        <p:spPr>
          <a:xfrm>
            <a:off x="728386" y="2843062"/>
            <a:ext cx="7818755" cy="830997"/>
          </a:xfrm>
          <a:prstGeom prst="rect">
            <a:avLst/>
          </a:prstGeom>
        </p:spPr>
        <p:txBody>
          <a:bodyPr wrap="square">
            <a:spAutoFit/>
          </a:bodyPr>
          <a:lstStyle/>
          <a:p>
            <a:r>
              <a:rPr lang="es-MX" altLang="es-MX" b="1" dirty="0"/>
              <a:t>Se analiza la imagen del entorno, por ejemplo en este caso mediante algebra lingüística, para simplificar la expresión</a:t>
            </a:r>
            <a:endParaRPr lang="es-MX" dirty="0"/>
          </a:p>
        </p:txBody>
      </p:sp>
      <p:grpSp>
        <p:nvGrpSpPr>
          <p:cNvPr id="76" name="Grupo 75"/>
          <p:cNvGrpSpPr/>
          <p:nvPr/>
        </p:nvGrpSpPr>
        <p:grpSpPr>
          <a:xfrm>
            <a:off x="4542083" y="3964624"/>
            <a:ext cx="4480176" cy="2832036"/>
            <a:chOff x="3381080" y="4056343"/>
            <a:chExt cx="7938254" cy="2832036"/>
          </a:xfrm>
        </p:grpSpPr>
        <p:sp>
          <p:nvSpPr>
            <p:cNvPr id="51" name="Rectángulo 90"/>
            <p:cNvSpPr>
              <a:spLocks noChangeArrowheads="1"/>
            </p:cNvSpPr>
            <p:nvPr/>
          </p:nvSpPr>
          <p:spPr bwMode="auto">
            <a:xfrm>
              <a:off x="3412275" y="5688050"/>
              <a:ext cx="706521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Que representa el camino mas simple de la trayectoria en el laberinto</a:t>
              </a:r>
            </a:p>
          </p:txBody>
        </p:sp>
        <p:sp>
          <p:nvSpPr>
            <p:cNvPr id="52" name="Rectángulo 98"/>
            <p:cNvSpPr>
              <a:spLocks noChangeArrowheads="1"/>
            </p:cNvSpPr>
            <p:nvPr/>
          </p:nvSpPr>
          <p:spPr bwMode="auto">
            <a:xfrm>
              <a:off x="3549286" y="4931878"/>
              <a:ext cx="63797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dirty="0">
                  <a:solidFill>
                    <a:srgbClr val="FF0000"/>
                  </a:solidFill>
                </a:rPr>
                <a:t>9c</a:t>
              </a:r>
              <a:r>
                <a:rPr lang="es-MX" altLang="es-MX" dirty="0">
                  <a:solidFill>
                    <a:srgbClr val="00B050"/>
                  </a:solidFill>
                </a:rPr>
                <a:t> 4b </a:t>
              </a:r>
              <a:r>
                <a:rPr lang="es-MX" altLang="es-MX" dirty="0">
                  <a:solidFill>
                    <a:srgbClr val="FF0000"/>
                  </a:solidFill>
                </a:rPr>
                <a:t>26a</a:t>
              </a:r>
              <a:r>
                <a:rPr lang="es-MX" altLang="es-MX" dirty="0">
                  <a:solidFill>
                    <a:srgbClr val="00B050"/>
                  </a:solidFill>
                </a:rPr>
                <a:t> 8d 2a </a:t>
              </a:r>
              <a:r>
                <a:rPr lang="es-MX" altLang="es-MX" b="1" dirty="0"/>
                <a:t>F</a:t>
              </a:r>
            </a:p>
          </p:txBody>
        </p:sp>
        <p:sp>
          <p:nvSpPr>
            <p:cNvPr id="53" name="Rectángulo 99"/>
            <p:cNvSpPr>
              <a:spLocks noChangeArrowheads="1"/>
            </p:cNvSpPr>
            <p:nvPr/>
          </p:nvSpPr>
          <p:spPr bwMode="auto">
            <a:xfrm>
              <a:off x="3381080" y="4056343"/>
              <a:ext cx="7938254"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simplificando la oración anterior, queda</a:t>
              </a:r>
            </a:p>
          </p:txBody>
        </p:sp>
      </p:grpSp>
      <p:grpSp>
        <p:nvGrpSpPr>
          <p:cNvPr id="120" name="Grupo 119"/>
          <p:cNvGrpSpPr/>
          <p:nvPr/>
        </p:nvGrpSpPr>
        <p:grpSpPr>
          <a:xfrm>
            <a:off x="143750" y="4059859"/>
            <a:ext cx="4135563" cy="2367469"/>
            <a:chOff x="4637360" y="3279625"/>
            <a:chExt cx="3539989" cy="2367469"/>
          </a:xfrm>
        </p:grpSpPr>
        <p:cxnSp>
          <p:nvCxnSpPr>
            <p:cNvPr id="77" name="Conector recto 76"/>
            <p:cNvCxnSpPr>
              <a:cxnSpLocks/>
            </p:cNvCxnSpPr>
            <p:nvPr/>
          </p:nvCxnSpPr>
          <p:spPr>
            <a:xfrm>
              <a:off x="5005962" y="3536928"/>
              <a:ext cx="917382" cy="699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8" name="Conector recto 77"/>
            <p:cNvCxnSpPr>
              <a:cxnSpLocks/>
            </p:cNvCxnSpPr>
            <p:nvPr/>
          </p:nvCxnSpPr>
          <p:spPr>
            <a:xfrm>
              <a:off x="5897436" y="3518749"/>
              <a:ext cx="0" cy="105298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79" name="Grupo 78"/>
            <p:cNvGrpSpPr>
              <a:grpSpLocks/>
            </p:cNvGrpSpPr>
            <p:nvPr/>
          </p:nvGrpSpPr>
          <p:grpSpPr bwMode="auto">
            <a:xfrm>
              <a:off x="5104884" y="4559149"/>
              <a:ext cx="792552" cy="16781"/>
              <a:chOff x="5014913" y="3867150"/>
              <a:chExt cx="1068387" cy="19050"/>
            </a:xfrm>
          </p:grpSpPr>
          <p:cxnSp>
            <p:nvCxnSpPr>
              <p:cNvPr id="80" name="Conector recto 79"/>
              <p:cNvCxnSpPr/>
              <p:nvPr/>
            </p:nvCxnSpPr>
            <p:spPr>
              <a:xfrm flipH="1">
                <a:off x="5761038" y="3867150"/>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Conector recto 80"/>
              <p:cNvCxnSpPr>
                <a:cxnSpLocks/>
              </p:cNvCxnSpPr>
              <p:nvPr/>
            </p:nvCxnSpPr>
            <p:spPr>
              <a:xfrm flipH="1">
                <a:off x="5014913" y="3867150"/>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2" name="Conector recto 81"/>
              <p:cNvCxnSpPr/>
              <p:nvPr/>
            </p:nvCxnSpPr>
            <p:spPr>
              <a:xfrm flipH="1">
                <a:off x="5422900" y="3867150"/>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83" name="Conector recto 82"/>
            <p:cNvCxnSpPr/>
            <p:nvPr/>
          </p:nvCxnSpPr>
          <p:spPr>
            <a:xfrm>
              <a:off x="5104884" y="4571735"/>
              <a:ext cx="0" cy="4335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84" name="Grupo 83"/>
            <p:cNvGrpSpPr>
              <a:grpSpLocks/>
            </p:cNvGrpSpPr>
            <p:nvPr/>
          </p:nvGrpSpPr>
          <p:grpSpPr bwMode="auto">
            <a:xfrm>
              <a:off x="5104884" y="5017820"/>
              <a:ext cx="2515441" cy="29367"/>
              <a:chOff x="5014913" y="4387850"/>
              <a:chExt cx="3390900" cy="33338"/>
            </a:xfrm>
          </p:grpSpPr>
          <p:cxnSp>
            <p:nvCxnSpPr>
              <p:cNvPr id="85" name="Conector recto 84"/>
              <p:cNvCxnSpPr>
                <a:cxnSpLocks/>
              </p:cNvCxnSpPr>
              <p:nvPr/>
            </p:nvCxnSpPr>
            <p:spPr>
              <a:xfrm>
                <a:off x="5014913" y="4387850"/>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6" name="Conector recto 85"/>
              <p:cNvCxnSpPr>
                <a:cxnSpLocks/>
              </p:cNvCxnSpPr>
              <p:nvPr/>
            </p:nvCxnSpPr>
            <p:spPr>
              <a:xfrm>
                <a:off x="6450013" y="4411663"/>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87" name="Conector recto 86"/>
            <p:cNvCxnSpPr>
              <a:cxnSpLocks/>
            </p:cNvCxnSpPr>
            <p:nvPr/>
          </p:nvCxnSpPr>
          <p:spPr>
            <a:xfrm flipH="1" flipV="1">
              <a:off x="7609726" y="4262691"/>
              <a:ext cx="10599" cy="75512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8" name="Conector recto 87"/>
            <p:cNvCxnSpPr>
              <a:cxnSpLocks/>
            </p:cNvCxnSpPr>
            <p:nvPr/>
          </p:nvCxnSpPr>
          <p:spPr>
            <a:xfrm>
              <a:off x="7609726" y="4264089"/>
              <a:ext cx="18724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89" name="Grupo 75"/>
            <p:cNvGrpSpPr>
              <a:grpSpLocks/>
            </p:cNvGrpSpPr>
            <p:nvPr/>
          </p:nvGrpSpPr>
          <p:grpSpPr bwMode="auto">
            <a:xfrm>
              <a:off x="4637360" y="3279625"/>
              <a:ext cx="3539989" cy="2367469"/>
              <a:chOff x="4900072" y="4453890"/>
              <a:chExt cx="4772683" cy="2687637"/>
            </a:xfrm>
          </p:grpSpPr>
          <p:grpSp>
            <p:nvGrpSpPr>
              <p:cNvPr id="90" name="Grupo 2"/>
              <p:cNvGrpSpPr>
                <a:grpSpLocks/>
              </p:cNvGrpSpPr>
              <p:nvPr/>
            </p:nvGrpSpPr>
            <p:grpSpPr bwMode="auto">
              <a:xfrm>
                <a:off x="4900072" y="4453890"/>
                <a:ext cx="4772683" cy="2687637"/>
                <a:chOff x="323513" y="898795"/>
                <a:chExt cx="4773003" cy="2688467"/>
              </a:xfrm>
            </p:grpSpPr>
            <p:cxnSp>
              <p:nvCxnSpPr>
                <p:cNvPr id="92" name="Conector: angular 91"/>
                <p:cNvCxnSpPr>
                  <a:cxnSpLocks/>
                </p:cNvCxnSpPr>
                <p:nvPr/>
              </p:nvCxnSpPr>
              <p:spPr>
                <a:xfrm>
                  <a:off x="787158" y="970254"/>
                  <a:ext cx="2716770" cy="109730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3" name="Conector: angular 92"/>
                <p:cNvCxnSpPr>
                  <a:cxnSpLocks/>
                </p:cNvCxnSpPr>
                <p:nvPr/>
              </p:nvCxnSpPr>
              <p:spPr>
                <a:xfrm rot="16200000" flipV="1">
                  <a:off x="2799690" y="1336322"/>
                  <a:ext cx="717772" cy="71611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4" name="Conector: angular 93"/>
                <p:cNvCxnSpPr>
                  <a:cxnSpLocks/>
                </p:cNvCxnSpPr>
                <p:nvPr/>
              </p:nvCxnSpPr>
              <p:spPr>
                <a:xfrm flipV="1">
                  <a:off x="2146337" y="982958"/>
                  <a:ext cx="246906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5" name="Conector: angular 94"/>
                <p:cNvCxnSpPr>
                  <a:cxnSpLocks/>
                </p:cNvCxnSpPr>
                <p:nvPr/>
              </p:nvCxnSpPr>
              <p:spPr>
                <a:xfrm rot="5400000">
                  <a:off x="3466527" y="1531639"/>
                  <a:ext cx="1683270" cy="58590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6" name="Conector recto 95"/>
                <p:cNvCxnSpPr>
                  <a:cxnSpLocks/>
                </p:cNvCxnSpPr>
                <p:nvPr/>
              </p:nvCxnSpPr>
              <p:spPr>
                <a:xfrm flipH="1">
                  <a:off x="1160297" y="2624940"/>
                  <a:ext cx="2854910" cy="412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7" name="Conector: angular 96"/>
                <p:cNvCxnSpPr>
                  <a:cxnSpLocks/>
                </p:cNvCxnSpPr>
                <p:nvPr/>
              </p:nvCxnSpPr>
              <p:spPr>
                <a:xfrm flipV="1">
                  <a:off x="787158" y="1399011"/>
                  <a:ext cx="1108302"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8" name="Conector: angular 97"/>
                <p:cNvCxnSpPr/>
                <p:nvPr/>
              </p:nvCxnSpPr>
              <p:spPr>
                <a:xfrm rot="5400000">
                  <a:off x="1512752" y="1778542"/>
                  <a:ext cx="797171" cy="127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9" name="Conector: angular 98"/>
                <p:cNvCxnSpPr/>
                <p:nvPr/>
              </p:nvCxnSpPr>
              <p:spPr>
                <a:xfrm rot="16200000" flipH="1">
                  <a:off x="749007" y="1445102"/>
                  <a:ext cx="822579" cy="7462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0" name="Conector recto 99"/>
                <p:cNvCxnSpPr>
                  <a:cxnSpLocks/>
                </p:cNvCxnSpPr>
                <p:nvPr/>
              </p:nvCxnSpPr>
              <p:spPr>
                <a:xfrm>
                  <a:off x="787158" y="1818241"/>
                  <a:ext cx="0" cy="12910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1" name="Conector recto 100"/>
                <p:cNvCxnSpPr>
                  <a:cxnSpLocks/>
                </p:cNvCxnSpPr>
                <p:nvPr/>
              </p:nvCxnSpPr>
              <p:spPr>
                <a:xfrm flipV="1">
                  <a:off x="774455" y="2177127"/>
                  <a:ext cx="385842" cy="15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recto 101"/>
                <p:cNvCxnSpPr/>
                <p:nvPr/>
              </p:nvCxnSpPr>
              <p:spPr>
                <a:xfrm>
                  <a:off x="787158" y="3109277"/>
                  <a:ext cx="135917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recto 102"/>
                <p:cNvCxnSpPr/>
                <p:nvPr/>
              </p:nvCxnSpPr>
              <p:spPr>
                <a:xfrm>
                  <a:off x="2800521" y="3109277"/>
                  <a:ext cx="18005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recto 103"/>
                <p:cNvCxnSpPr>
                  <a:cxnSpLocks/>
                </p:cNvCxnSpPr>
                <p:nvPr/>
              </p:nvCxnSpPr>
              <p:spPr>
                <a:xfrm flipV="1">
                  <a:off x="4601114" y="2229531"/>
                  <a:ext cx="0" cy="8797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recto 104"/>
                <p:cNvCxnSpPr>
                  <a:cxnSpLocks/>
                </p:cNvCxnSpPr>
                <p:nvPr/>
              </p:nvCxnSpPr>
              <p:spPr>
                <a:xfrm flipH="1">
                  <a:off x="782395" y="3109277"/>
                  <a:ext cx="4763" cy="4636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p:nvPr/>
              </p:nvCxnSpPr>
              <p:spPr>
                <a:xfrm flipV="1">
                  <a:off x="787158" y="3558678"/>
                  <a:ext cx="3828247" cy="285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recto 106"/>
                <p:cNvCxnSpPr/>
                <p:nvPr/>
              </p:nvCxnSpPr>
              <p:spPr>
                <a:xfrm>
                  <a:off x="4615405" y="3109277"/>
                  <a:ext cx="0" cy="43987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8" name="CuadroTexto 20"/>
                <p:cNvSpPr txBox="1">
                  <a:spLocks noChangeArrowheads="1"/>
                </p:cNvSpPr>
                <p:nvPr/>
              </p:nvSpPr>
              <p:spPr bwMode="auto">
                <a:xfrm>
                  <a:off x="323513" y="898795"/>
                  <a:ext cx="1168304" cy="46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a:t>
                  </a:r>
                  <a:r>
                    <a:rPr lang="es-MX" altLang="es-MX" dirty="0"/>
                    <a:t>nicio</a:t>
                  </a:r>
                </a:p>
              </p:txBody>
            </p:sp>
            <p:sp>
              <p:nvSpPr>
                <p:cNvPr id="109" name="CuadroTexto 21"/>
                <p:cNvSpPr txBox="1">
                  <a:spLocks noChangeArrowheads="1"/>
                </p:cNvSpPr>
                <p:nvPr/>
              </p:nvSpPr>
              <p:spPr bwMode="auto">
                <a:xfrm>
                  <a:off x="4086921" y="1770346"/>
                  <a:ext cx="1009595" cy="46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r>
                    <a:rPr lang="es-MX" altLang="es-MX" dirty="0"/>
                    <a:t>inal</a:t>
                  </a:r>
                </a:p>
              </p:txBody>
            </p:sp>
          </p:grpSp>
          <p:cxnSp>
            <p:nvCxnSpPr>
              <p:cNvPr id="91" name="Conector recto 90"/>
              <p:cNvCxnSpPr/>
              <p:nvPr/>
            </p:nvCxnSpPr>
            <p:spPr>
              <a:xfrm>
                <a:off x="7376913" y="4890452"/>
                <a:ext cx="1565491"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36871414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220" y="764704"/>
            <a:ext cx="9144000" cy="306385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800"/>
              </a:spcAft>
              <a:buClrTx/>
              <a:buSzTx/>
              <a:buFontTx/>
              <a:buNone/>
              <a:tabLst/>
              <a:defRPr/>
            </a:pPr>
            <a:r>
              <a:rPr kumimoji="0" lang="es-ES" sz="6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Matrices Evolutivas Afectivas</a:t>
            </a:r>
          </a:p>
          <a:p>
            <a:pPr marL="0" marR="0" lvl="0" indent="0" algn="l" defTabSz="914400" rtl="0" eaLnBrk="0" fontAlgn="base" latinLnBrk="0" hangingPunct="0">
              <a:lnSpc>
                <a:spcPct val="107000"/>
              </a:lnSpc>
              <a:spcBef>
                <a:spcPct val="0"/>
              </a:spcBef>
              <a:spcAft>
                <a:spcPts val="800"/>
              </a:spcAft>
              <a:buClrTx/>
              <a:buSzTx/>
              <a:buFontTx/>
              <a:buNone/>
              <a:tabLst/>
              <a:defRPr/>
            </a:pPr>
            <a:endParaRPr kumimoji="0" lang="es-ES" sz="3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800"/>
              </a:spcAft>
              <a:buClrTx/>
              <a:buSzTx/>
              <a:buFontTx/>
              <a:buNone/>
              <a:tabLst/>
              <a:defRPr/>
            </a:pPr>
            <a:r>
              <a:rPr kumimoji="0" lang="es-ES" sz="3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Sentimientos, comportamiento mediante matrices evolutivas</a:t>
            </a:r>
            <a:endParaRPr kumimoji="0" lang="es-MX" sz="3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7E9039-F061-46C2-908A-0507DAB3DC6C}" type="slidenum">
              <a:rPr kumimoji="0" lang="en-U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99</a:t>
            </a:fld>
            <a:endParaRPr kumimoji="0" lang="en-U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3005603621"/>
      </p:ext>
    </p:extLst>
  </p:cSld>
  <p:clrMapOvr>
    <a:masterClrMapping/>
  </p:clrMapOvr>
</p:sld>
</file>

<file path=ppt/theme/theme1.xml><?xml version="1.0" encoding="utf-8"?>
<a:theme xmlns:a="http://schemas.openxmlformats.org/drawingml/2006/main" name="1_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33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alería">
  <a:themeElements>
    <a:clrScheme name="Galería">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erí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3.xml><?xml version="1.0" encoding="utf-8"?>
<a:theme xmlns:a="http://schemas.openxmlformats.org/drawingml/2006/main" name="1_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2_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6868</TotalTime>
  <Words>14375</Words>
  <Application>Microsoft Office PowerPoint</Application>
  <PresentationFormat>Presentación en pantalla (4:3)</PresentationFormat>
  <Paragraphs>2181</Paragraphs>
  <Slides>169</Slides>
  <Notes>19</Notes>
  <HiddenSlides>0</HiddenSlides>
  <MMClips>15</MMClips>
  <ScaleCrop>false</ScaleCrop>
  <HeadingPairs>
    <vt:vector size="6" baseType="variant">
      <vt:variant>
        <vt:lpstr>Fuentes usadas</vt:lpstr>
      </vt:variant>
      <vt:variant>
        <vt:i4>10</vt:i4>
      </vt:variant>
      <vt:variant>
        <vt:lpstr>Tema</vt:lpstr>
      </vt:variant>
      <vt:variant>
        <vt:i4>4</vt:i4>
      </vt:variant>
      <vt:variant>
        <vt:lpstr>Títulos de diapositiva</vt:lpstr>
      </vt:variant>
      <vt:variant>
        <vt:i4>169</vt:i4>
      </vt:variant>
    </vt:vector>
  </HeadingPairs>
  <TitlesOfParts>
    <vt:vector size="183" baseType="lpstr">
      <vt:lpstr>Arial Unicode MS</vt:lpstr>
      <vt:lpstr>Arial</vt:lpstr>
      <vt:lpstr>Calibri</vt:lpstr>
      <vt:lpstr>Calibri Light</vt:lpstr>
      <vt:lpstr>Courier</vt:lpstr>
      <vt:lpstr>Freestyle Script</vt:lpstr>
      <vt:lpstr>Garamond</vt:lpstr>
      <vt:lpstr>Palatino Linotype</vt:lpstr>
      <vt:lpstr>Times New Roman</vt:lpstr>
      <vt:lpstr>Wingdings</vt:lpstr>
      <vt:lpstr>1_Diseño predeterminado</vt:lpstr>
      <vt:lpstr>Galería</vt:lpstr>
      <vt:lpstr>1_Office Theme</vt:lpstr>
      <vt:lpstr>2_Office Theme</vt:lpstr>
      <vt:lpstr>Presentación de PowerPoint</vt:lpstr>
      <vt:lpstr>Presentación de PowerPoint</vt:lpstr>
      <vt:lpstr>Se presenta una propuesta de construcción de los  “sistemas conscientes”,  o sea  ““sistemas conscientes de los demás””;  ““sistemas conscientes de su entorno””,  ““sistemas conscientes de si mismos””. </vt:lpstr>
      <vt:lpstr>Y  específicamente, se muestran las bases de construcción de un seac 0.0,  ““sistema consciente”” que surge de la afectividad y siempre está  evolucionando   aclarando que a pesar de que representa un proceso que empezó a principios de los 70, no se llega a presentar ni un “hola mundo” de los sistemas conscientes.</vt:lpstr>
      <vt:lpstr>Presentación de PowerPoint</vt:lpstr>
      <vt:lpstr>Presentación de PowerPoint</vt:lpstr>
      <vt:lpstr>Presentación de PowerPoint</vt:lpstr>
      <vt:lpstr>““Sistemas conscientes de su entorno””  ““Sistemas conscientes de los demás””   ““Sistemas conscientes de si mismos””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Concepto de Comportamiento  Fernando Galindo Soria  y Ángel César Morales Rubio  1988   Dr. Jesús M. Olivares Ceja  y Jorge Rolando Solórzano Navarro   Concepto de Personalidad 2009</vt:lpstr>
      <vt:lpstr>Presentación de PowerPoint</vt:lpstr>
      <vt:lpstr>Presentación de PowerPoint</vt:lpstr>
      <vt:lpstr>Presentación de PowerPoint</vt:lpstr>
      <vt:lpstr>Presentación de PowerPoint</vt:lpstr>
      <vt:lpstr>“consciencia de si mismo”  Nivel Cero    Imagen de si mismo Autoconocimiento  Autoconsciencia  El Yo como espejo  Lacan</vt:lpstr>
      <vt:lpstr>“el estadio del espejo representa el momento en el que un (o una) infante se 'reconoce' a sí mismo/a en la imagen del espejo o en un Otro semejante y próximo que le re-presenta.”   (Wikipedia, 6 de Octubre del 2009) http://es.wikipedia.org/wiki/Estadio_del_espejo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 no solo convive con B, convive con múltiples entes B, C,..., X  en diferente momentos.   Con lo que, [A]  la imagen de si mismo de A   se puede ver como la integración de la imagen de si mismo que obtiene al reflejarse en los “espejos” [A’], junto con las múltiples imágenes que tiene de el otros entes   [A]  es una integración de  [A’] con A[B[A] ], A[C[A] ],...,....., A[X[A] ]</vt:lpstr>
      <vt:lpstr>Presentación de PowerPoint</vt:lpstr>
      <vt:lpstr>De la misma forma   B no solo convive con A, convive con múltiples entes C,..., X  en diferente momentos.   Con lo que, [B],  la imagen que tiene B de si mismo se puede ver como la integración de la imagen de si mismo que obtiene al reflejarse en los “espejos” B’],  junto con las múltiples imágenes que tiene de el otros entes A[B], C[B],..., ,X[B]   [B]  es una integración de  [B’] con  B[A[B]], B[C[B]],...,.....,B[X[B]</vt:lpstr>
      <vt:lpstr>Presentación de PowerPoint</vt:lpstr>
      <vt:lpstr>Presentación de PowerPoint</vt:lpstr>
      <vt:lpstr>Presentación de PowerPoint</vt:lpstr>
      <vt:lpstr>Presentación de PowerPoint</vt:lpstr>
      <vt:lpstr>Presentación de PowerPoint</vt:lpstr>
      <vt:lpstr>A  t A A   </vt:lpstr>
      <vt:lpstr>Presentación de PowerPoint</vt:lpstr>
      <vt:lpstr>Presentación de PowerPoint</vt:lpstr>
      <vt:lpstr>Presentación de PowerPoint</vt:lpstr>
      <vt:lpstr>Presentación de PowerPoint</vt:lpstr>
      <vt:lpstr>Presentación de PowerPoint</vt:lpstr>
      <vt:lpstr>Presentación de PowerPoint</vt:lpstr>
      <vt:lpstr>En esencia se plantea que: la evolución, el crecimiento, la vida, el aprendizaje, el pensamiento, la transformación de nuestra imagen de la realidad, los procesos de descomposición,   el desarrollo y transformación de las empresas, sociedades, organizaciones, países, galaxias y universos, etc.,  son manifestaciones de un mismo proceso general de transformación o cambio, y que existen reglas y propiedades generales que se aplican a las diferentes manifestaciones particulares.   Por facilidad al concepto general lo denominaremos Evolución</vt:lpstr>
      <vt:lpstr>Presentación de PowerPoint</vt:lpstr>
      <vt:lpstr>Un sistema evolutivo se comporta como un niño que está aprendiendo y aplicando este aprendizaje a su entorno,   ya que, de entrada el Sistema Evolutivo no cuenta con reglas o programas que le digan cómo resolver un problema dado,  sino que cuenta con la capacidad de construir su propia imagen de la realidad y con los mecanismos que le permiten percibir esa realidad y actuar dentro de ella.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consciencia como resultante de la afectividad   Henri Wallon (psicólogo) plantea que en la consciencia reside el origen del progreso intelectual,   pero ésta no se presenta en el momento del nacimiento sino que es una cualidad que se construye socialmente, por medio de lo que denomina la simbiosis afectiva....</vt:lpstr>
      <vt:lpstr>... Wallon decía, El lenguaje ha sido precedido por medios de comunicación más primitivos.  La base de estos medios está en la expresión emocional.  .En la emoción y el lenguaje están las claves que dan al hombre sus señas de identidad;  emoción y lenguaje tienen raíces biológicas, pero se constituyen y estructuran merced al intercambio social....   Las reacciones que se producen en el niño, a partir de la conducta de los otros van a constituir el origen de las primeras representaciones;   y éstas son los mediadores que permiten la integración de los factores biológicos y sociales... (Wallon, 1987, pp 109)...”   “Wallon, H. (1987) Psicología y educación del niño. Una comprensión dialéctica del desarrollo y la Educación infantil. Madrid, Visor-Mec.”  (Wikipedia, 7 de Octubre del 2009) http://es.wikipedia.org/wiki/Henri_Wallon_(psic%C3%B3logo)</vt:lpstr>
      <vt:lpstr>Enfoque Lingüístico   una forma de ver la realidad,  en la cual se considera que,   cualquier cosa se puede ver como una oración de algún lenguaje.</vt:lpstr>
      <vt:lpstr>Enfoque Lingüístico    Mediante este enfoque se pueden representar como oraciones de algún lenguaje las imágenes, las reglas de un sistema experto, las trayectorias de un planeta, el movimiento de la mano, los sentimientos, la trayectoria que sigue una pieza de ajedrez al moverse, una huella digital, la señal de un electrocardiograma, etc.,   con lo que se amplia el concepto de lenguaje que normalmente se restringía a los lenguajes naturales (como el Español, Ingles, Chino o Árabe) y artificiales (como Fortran, Pascal o C), para incluir cualquier cosa.</vt:lpstr>
      <vt:lpstr>Presentación de PowerPoint</vt:lpstr>
      <vt:lpstr>Representation of events in nerve nets and finite automata S. C. Kleene, (1951) www.rand.org/pubs/research_memoranda/2008/RM704.pdf</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Si el lenguaje de un ser consciente A (por ejemplo un ser humano)  es similar o tiene puntos de contacto con  el lenguaje de algún otro ser consciente B (por ejemplo un sistema consciente)  es factible que  el ser A detecte que el ser B es consciente  (recordando que al hablar de lenguaje estamos hablando del lenguaje según el enfoque lingüístico)</vt:lpstr>
      <vt:lpstr>Si el ser consciente B interactúa con otro ser consciente A   es factible que detecte que el ser A es consciente   y por el “yo como espejo” es factible que se reconozca a si mismo como ser consciente </vt:lpstr>
      <vt:lpstr>Sistemas Conscientes Nivel Uno:             Sistemas que                              Perciben                                        que perciben</vt:lpstr>
      <vt:lpstr>Presentación de PowerPoint</vt:lpstr>
      <vt:lpstr>Presentación de PowerPoint</vt:lpstr>
      <vt:lpstr>Presentación de PowerPoint</vt:lpstr>
      <vt:lpstr>Dialogo interno Percepción Interior   A realiza un dialogo interno  permanentemente   con el cual percibe y analiza la imagen que tiene de la realidad, de los demás y de si mismo   y permanentemente modifica la imagen. </vt:lpstr>
      <vt:lpstr>A percibe la realidad R      A[R] Con A[R] representamos la imagen que percibe A de R   Mediante el dialogo interno  A percibe que percibe la realidad R  A[ A[R] ]   La Imagen de la Realidad   [A]   representa la integración de A[A[R]] con A[R] e indica que  A percibe la realidad R mediante un dialogo interno / externo que realiza permanentemente, con el cual percibe y analiza la realidad  R y  la imagen que tiene de la realidad A[R].    A[ A[A[R]]    A[R] ]    [A] </vt:lpstr>
      <vt:lpstr> A percibe a B en una realidad R    A[BR]   A percibe a A en una realidad R    A[AR]   Con A[AR] representamos la imagen que A percibe de si mismo en  R.   A  tiene un dialogo interno con el cual percibe y analiza la imagen que tiene de la realidad.  Un fragmento de la imagen de la realidad que tiene A es la imagen de si mismo A[AR] en esa realidad, por lo que  al realizar el dialogo interno  A percibe la imagen que percibe A de si mismo en  R A[ A[AR] ]</vt:lpstr>
      <vt:lpstr>La Imagen de si mismo  [A]  esta permanentemente evolucionando e integrando A[AR] y A[ A[AR] ]  e indica que  A se percibe a si mismo mediante un dialogo interno / externo que realiza permanentemente,  con el cual A percibe a A en la realidad R   A[AR] y la imagen que percibe A de si mismo   A[ A[AR] ]    A[ [A]   A[AR]    A[ A[AR] ] ]  [A]</vt:lpstr>
      <vt:lpstr>Presentación de PowerPoint</vt:lpstr>
      <vt:lpstr>Presentación de PowerPoint</vt:lpstr>
      <vt:lpstr>                   Sistemas Conscientes Nivel Dos:              Como sabemos que es consciente    Como sabe que es consciente</vt:lpstr>
      <vt:lpstr>Ser Consciente Cero Podemos asumir que ya existen otros sistemas conscientes con los cuales puede interactuar el nuevo sistema  El problema es:  que pasa si no existe otro ser consciente.  se tienen que seguir buscando los mecanismos que permitan obtener un sistema consciente, sin existir otros sistemas conscientes previos</vt:lpstr>
      <vt:lpstr>Presentación de PowerPoint</vt:lpstr>
      <vt:lpstr>Presentación de PowerPoint</vt:lpstr>
      <vt:lpstr>Presentación de PowerPoint</vt:lpstr>
      <vt:lpstr>La evolución universal Para Teilhard, no sólo la vida, sino la materia y el pensamiento están también involucrados en el proceso de la evolución. De ahí que es necesario atribuirle a dicho proceso un sentido.   Principio de complejidad-consciencia El sentido de la evolución, que involucra tanto la materia, como la vida y el pensamiento (o el espíritu), está comprendido en un principio descriptivo de la mayor generalidad: la tendencia hacia el logro de mayores niveles de complejidad y, simultáneamente, al logro de mayores niveles de consciencia.  Pierre Teilhard de Chardin  “Pierre Teilhard de Chardin S.J. (1 de mayo de 1881 - 10 de abril de 1955) fue un paleontólogo y filósofo francés que aportó una muy personal y original visión de la evolución. Miembro de la orden jesuita, su concepción de la evolución, considerada ortogenista y finalista, equidistante en la pugna entre la ortodoxia religiosa y científica, propició que fuese atacado por la una e ignorado por la otra. Suyos son los conceptos Noosfera (que toma prestado de Vernadsky) y Punto Omega...</vt:lpstr>
      <vt:lpstr>Omega: la meta de la evolución  A partir de la tendencia del universo, guiado por la Ley de complejidad-consciencia, Teilhard vislumbra el Punto Omega, que lo define como “…una colectividad armonizada de consciencias, que equivale a una especie de superconsciencia. La Tierra cubriéndose no sólo de granos de pensamiento, contándose por miríadas, sino envolviéndose de una sola envoltura pensante hasta no formar precisamente más que un solo y amplio grano de pensamiento, a escala sideral. La pluralidad de las reflexiones individuales agrupándose y reforzándose en el acto de una sola reflexión unánime”.   (Teilhard de Chardin, Pierre (1955). El fenómeno humano. Taurus Ediciones, S.A. Ensayistas, 32. 383 págs. Madrid, 1986 ISBN 84-306-1032-4 )”  (Wikipedia, 21 de Agosto del 2009) http://es.wikipedia.org/wiki/Pierre_Teilhard_de_Chardin</vt:lpstr>
      <vt:lpstr>Presentación de PowerPoint</vt:lpstr>
      <vt:lpstr>Presentación de PowerPoint</vt:lpstr>
      <vt:lpstr>Hace mucho tiempo, empezó un viaje mágico y misterioso que todavía sigue y sigue y no se le ve fin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Representación del Entorno   mediante procesos, datos y estructuras</vt:lpstr>
      <vt:lpstr>Presentación de PowerPoint</vt:lpstr>
      <vt:lpstr>Presentación de PowerPoint</vt:lpstr>
      <vt:lpstr>Presentación de PowerPoint</vt:lpstr>
      <vt:lpstr>Presentación de PowerPoint</vt:lpstr>
      <vt:lpstr>Presentación de PowerPoint</vt:lpstr>
      <vt:lpstr>Presentación de PowerPoint</vt:lpstr>
      <vt:lpstr>B[R] representa la imagen de la realidad  R que construye (almacena) B</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Sistemas Conscientes</dc:title>
  <dc:creator>FGS</dc:creator>
  <cp:lastModifiedBy>Fernando Galindo Soria</cp:lastModifiedBy>
  <cp:revision>754</cp:revision>
  <cp:lastPrinted>2018-04-28T04:35:24Z</cp:lastPrinted>
  <dcterms:created xsi:type="dcterms:W3CDTF">2017-01-29T01:59:51Z</dcterms:created>
  <dcterms:modified xsi:type="dcterms:W3CDTF">2024-08-23T05:47:10Z</dcterms:modified>
</cp:coreProperties>
</file>